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wmf" ContentType="image/x-wmf"/>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Lst>
  <p:notesMasterIdLst>
    <p:notesMasterId r:id="rId7"/>
  </p:notesMasterIdLst>
  <p:sldIdLst>
    <p:sldId id="917" r:id="rId4"/>
    <p:sldId id="947" r:id="rId5"/>
    <p:sldId id="758" r:id="rId6"/>
    <p:sldId id="923" r:id="rId8"/>
    <p:sldId id="432" r:id="rId9"/>
    <p:sldId id="260" r:id="rId10"/>
    <p:sldId id="760" r:id="rId11"/>
    <p:sldId id="761" r:id="rId12"/>
    <p:sldId id="924" r:id="rId13"/>
    <p:sldId id="931" r:id="rId14"/>
    <p:sldId id="932" r:id="rId15"/>
    <p:sldId id="933" r:id="rId16"/>
    <p:sldId id="672" r:id="rId17"/>
    <p:sldId id="311" r:id="rId18"/>
    <p:sldId id="403" r:id="rId19"/>
    <p:sldId id="568" r:id="rId20"/>
    <p:sldId id="754" r:id="rId21"/>
    <p:sldId id="934" r:id="rId22"/>
    <p:sldId id="573" r:id="rId23"/>
    <p:sldId id="935" r:id="rId24"/>
    <p:sldId id="575" r:id="rId25"/>
    <p:sldId id="576" r:id="rId26"/>
    <p:sldId id="936" r:id="rId27"/>
    <p:sldId id="268" r:id="rId28"/>
    <p:sldId id="570" r:id="rId29"/>
    <p:sldId id="925" r:id="rId30"/>
    <p:sldId id="270" r:id="rId31"/>
    <p:sldId id="578" r:id="rId32"/>
    <p:sldId id="757" r:id="rId33"/>
    <p:sldId id="926" r:id="rId34"/>
    <p:sldId id="937" r:id="rId35"/>
    <p:sldId id="327" r:id="rId36"/>
    <p:sldId id="927" r:id="rId37"/>
    <p:sldId id="938" r:id="rId38"/>
    <p:sldId id="581" r:id="rId39"/>
    <p:sldId id="580" r:id="rId40"/>
    <p:sldId id="928" r:id="rId41"/>
    <p:sldId id="939" r:id="rId42"/>
    <p:sldId id="929" r:id="rId43"/>
    <p:sldId id="443" r:id="rId44"/>
    <p:sldId id="367" r:id="rId45"/>
    <p:sldId id="275" r:id="rId46"/>
    <p:sldId id="940" r:id="rId47"/>
    <p:sldId id="670" r:id="rId48"/>
    <p:sldId id="671" r:id="rId49"/>
    <p:sldId id="941" r:id="rId50"/>
    <p:sldId id="942" r:id="rId51"/>
    <p:sldId id="943" r:id="rId52"/>
    <p:sldId id="944" r:id="rId53"/>
    <p:sldId id="445" r:id="rId54"/>
    <p:sldId id="441" r:id="rId55"/>
    <p:sldId id="438" r:id="rId56"/>
    <p:sldId id="447" r:id="rId57"/>
    <p:sldId id="448" r:id="rId58"/>
    <p:sldId id="449" r:id="rId59"/>
    <p:sldId id="956" r:id="rId60"/>
    <p:sldId id="451" r:id="rId61"/>
    <p:sldId id="452" r:id="rId62"/>
    <p:sldId id="453" r:id="rId63"/>
    <p:sldId id="454" r:id="rId64"/>
    <p:sldId id="455" r:id="rId65"/>
    <p:sldId id="456" r:id="rId66"/>
    <p:sldId id="457" r:id="rId67"/>
    <p:sldId id="458" r:id="rId68"/>
    <p:sldId id="459" r:id="rId69"/>
    <p:sldId id="460" r:id="rId70"/>
    <p:sldId id="957" r:id="rId71"/>
    <p:sldId id="461" r:id="rId72"/>
    <p:sldId id="463" r:id="rId73"/>
    <p:sldId id="464" r:id="rId74"/>
    <p:sldId id="465" r:id="rId75"/>
    <p:sldId id="466" r:id="rId76"/>
    <p:sldId id="467" r:id="rId77"/>
    <p:sldId id="468" r:id="rId78"/>
    <p:sldId id="469" r:id="rId79"/>
    <p:sldId id="470" r:id="rId80"/>
    <p:sldId id="958" r:id="rId81"/>
    <p:sldId id="472" r:id="rId82"/>
    <p:sldId id="954" r:id="rId83"/>
    <p:sldId id="474" r:id="rId84"/>
    <p:sldId id="475" r:id="rId85"/>
    <p:sldId id="476" r:id="rId86"/>
    <p:sldId id="479" r:id="rId87"/>
    <p:sldId id="480" r:id="rId88"/>
    <p:sldId id="481" r:id="rId89"/>
    <p:sldId id="482" r:id="rId90"/>
    <p:sldId id="483" r:id="rId91"/>
    <p:sldId id="485" r:id="rId92"/>
    <p:sldId id="486" r:id="rId93"/>
    <p:sldId id="487" r:id="rId94"/>
    <p:sldId id="955" r:id="rId95"/>
    <p:sldId id="490" r:id="rId96"/>
    <p:sldId id="491" r:id="rId97"/>
    <p:sldId id="492" r:id="rId98"/>
    <p:sldId id="494" r:id="rId99"/>
    <p:sldId id="495" r:id="rId100"/>
    <p:sldId id="496" r:id="rId101"/>
    <p:sldId id="497" r:id="rId102"/>
    <p:sldId id="498" r:id="rId103"/>
    <p:sldId id="499" r:id="rId104"/>
    <p:sldId id="500" r:id="rId105"/>
    <p:sldId id="501" r:id="rId106"/>
    <p:sldId id="502" r:id="rId107"/>
    <p:sldId id="503" r:id="rId108"/>
    <p:sldId id="266" r:id="rId109"/>
    <p:sldId id="267" r:id="rId110"/>
    <p:sldId id="945" r:id="rId111"/>
    <p:sldId id="269" r:id="rId112"/>
    <p:sldId id="946" r:id="rId113"/>
    <p:sldId id="271" r:id="rId114"/>
    <p:sldId id="505" r:id="rId115"/>
    <p:sldId id="506" r:id="rId116"/>
    <p:sldId id="507" r:id="rId117"/>
    <p:sldId id="508" r:id="rId118"/>
    <p:sldId id="509" r:id="rId119"/>
    <p:sldId id="959" r:id="rId120"/>
    <p:sldId id="511" r:id="rId121"/>
    <p:sldId id="512" r:id="rId122"/>
    <p:sldId id="513" r:id="rId123"/>
    <p:sldId id="514" r:id="rId124"/>
    <p:sldId id="960" r:id="rId125"/>
    <p:sldId id="517" r:id="rId126"/>
    <p:sldId id="519" r:id="rId127"/>
    <p:sldId id="961" r:id="rId128"/>
    <p:sldId id="521" r:id="rId129"/>
    <p:sldId id="522" r:id="rId130"/>
    <p:sldId id="523" r:id="rId131"/>
    <p:sldId id="525" r:id="rId132"/>
    <p:sldId id="526" r:id="rId133"/>
    <p:sldId id="527" r:id="rId134"/>
    <p:sldId id="528" r:id="rId135"/>
    <p:sldId id="962" r:id="rId136"/>
    <p:sldId id="529" r:id="rId137"/>
    <p:sldId id="530" r:id="rId138"/>
    <p:sldId id="531" r:id="rId139"/>
    <p:sldId id="532" r:id="rId140"/>
    <p:sldId id="533" r:id="rId141"/>
    <p:sldId id="534" r:id="rId142"/>
    <p:sldId id="538" r:id="rId143"/>
    <p:sldId id="539" r:id="rId144"/>
    <p:sldId id="540" r:id="rId145"/>
    <p:sldId id="541" r:id="rId146"/>
    <p:sldId id="542" r:id="rId147"/>
    <p:sldId id="543" r:id="rId148"/>
    <p:sldId id="544" r:id="rId149"/>
    <p:sldId id="545" r:id="rId150"/>
    <p:sldId id="546" r:id="rId151"/>
    <p:sldId id="547" r:id="rId152"/>
    <p:sldId id="963" r:id="rId153"/>
    <p:sldId id="550" r:id="rId154"/>
    <p:sldId id="964" r:id="rId155"/>
    <p:sldId id="552" r:id="rId156"/>
    <p:sldId id="553" r:id="rId157"/>
    <p:sldId id="554" r:id="rId158"/>
    <p:sldId id="555" r:id="rId159"/>
    <p:sldId id="556" r:id="rId160"/>
    <p:sldId id="557" r:id="rId161"/>
  </p:sldIdLst>
  <p:sldSz cx="12192000" cy="6858000"/>
  <p:notesSz cx="6858000" cy="9144000"/>
  <p:custDataLst>
    <p:tags r:id="rId166"/>
  </p:custDataLst>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50" userDrawn="1">
          <p15:clr>
            <a:srgbClr val="A4A3A4"/>
          </p15:clr>
        </p15:guide>
        <p15:guide id="2" pos="372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ou Zijun" initials="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AAAAC6"/>
    <a:srgbClr val="0090E5"/>
    <a:srgbClr val="EBECEE"/>
    <a:srgbClr val="DD8D77"/>
    <a:srgbClr val="996E67"/>
    <a:srgbClr val="957A71"/>
    <a:srgbClr val="AA5C5C"/>
    <a:srgbClr val="FF7C80"/>
    <a:srgbClr val="6B9C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p:restoredTop sz="95320"/>
  </p:normalViewPr>
  <p:slideViewPr>
    <p:cSldViewPr showGuides="1">
      <p:cViewPr varScale="1">
        <p:scale>
          <a:sx n="79" d="100"/>
          <a:sy n="79" d="100"/>
        </p:scale>
        <p:origin x="821" y="53"/>
      </p:cViewPr>
      <p:guideLst>
        <p:guide orient="horz" pos="2250"/>
        <p:guide pos="3729"/>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5.xml"/><Relationship Id="rId98" Type="http://schemas.openxmlformats.org/officeDocument/2006/relationships/slide" Target="slides/slide94.xml"/><Relationship Id="rId97" Type="http://schemas.openxmlformats.org/officeDocument/2006/relationships/slide" Target="slides/slide93.xml"/><Relationship Id="rId96" Type="http://schemas.openxmlformats.org/officeDocument/2006/relationships/slide" Target="slides/slide92.xml"/><Relationship Id="rId95" Type="http://schemas.openxmlformats.org/officeDocument/2006/relationships/slide" Target="slides/slide9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4.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notesMaster" Target="notesMasters/notesMaster1.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6" Type="http://schemas.openxmlformats.org/officeDocument/2006/relationships/tags" Target="tags/tag135.xml"/><Relationship Id="rId165" Type="http://schemas.openxmlformats.org/officeDocument/2006/relationships/commentAuthors" Target="commentAuthors.xml"/><Relationship Id="rId164" Type="http://schemas.openxmlformats.org/officeDocument/2006/relationships/tableStyles" Target="tableStyles.xml"/><Relationship Id="rId163" Type="http://schemas.openxmlformats.org/officeDocument/2006/relationships/viewProps" Target="viewProps.xml"/><Relationship Id="rId162" Type="http://schemas.openxmlformats.org/officeDocument/2006/relationships/presProps" Target="presProps.xml"/><Relationship Id="rId161" Type="http://schemas.openxmlformats.org/officeDocument/2006/relationships/slide" Target="slides/slide157.xml"/><Relationship Id="rId160" Type="http://schemas.openxmlformats.org/officeDocument/2006/relationships/slide" Target="slides/slide156.xml"/><Relationship Id="rId16" Type="http://schemas.openxmlformats.org/officeDocument/2006/relationships/slide" Target="slides/slide12.xml"/><Relationship Id="rId159" Type="http://schemas.openxmlformats.org/officeDocument/2006/relationships/slide" Target="slides/slide155.xml"/><Relationship Id="rId158" Type="http://schemas.openxmlformats.org/officeDocument/2006/relationships/slide" Target="slides/slide154.xml"/><Relationship Id="rId157" Type="http://schemas.openxmlformats.org/officeDocument/2006/relationships/slide" Target="slides/slide153.xml"/><Relationship Id="rId156" Type="http://schemas.openxmlformats.org/officeDocument/2006/relationships/slide" Target="slides/slide152.xml"/><Relationship Id="rId155" Type="http://schemas.openxmlformats.org/officeDocument/2006/relationships/slide" Target="slides/slide151.xml"/><Relationship Id="rId154" Type="http://schemas.openxmlformats.org/officeDocument/2006/relationships/slide" Target="slides/slide150.xml"/><Relationship Id="rId153" Type="http://schemas.openxmlformats.org/officeDocument/2006/relationships/slide" Target="slides/slide149.xml"/><Relationship Id="rId152" Type="http://schemas.openxmlformats.org/officeDocument/2006/relationships/slide" Target="slides/slide148.xml"/><Relationship Id="rId151" Type="http://schemas.openxmlformats.org/officeDocument/2006/relationships/slide" Target="slides/slide147.xml"/><Relationship Id="rId150" Type="http://schemas.openxmlformats.org/officeDocument/2006/relationships/slide" Target="slides/slide146.xml"/><Relationship Id="rId15" Type="http://schemas.openxmlformats.org/officeDocument/2006/relationships/slide" Target="slides/slide11.xml"/><Relationship Id="rId149" Type="http://schemas.openxmlformats.org/officeDocument/2006/relationships/slide" Target="slides/slide145.xml"/><Relationship Id="rId148" Type="http://schemas.openxmlformats.org/officeDocument/2006/relationships/slide" Target="slides/slide144.xml"/><Relationship Id="rId147" Type="http://schemas.openxmlformats.org/officeDocument/2006/relationships/slide" Target="slides/slide143.xml"/><Relationship Id="rId146" Type="http://schemas.openxmlformats.org/officeDocument/2006/relationships/slide" Target="slides/slide142.xml"/><Relationship Id="rId145" Type="http://schemas.openxmlformats.org/officeDocument/2006/relationships/slide" Target="slides/slide141.xml"/><Relationship Id="rId144" Type="http://schemas.openxmlformats.org/officeDocument/2006/relationships/slide" Target="slides/slide140.xml"/><Relationship Id="rId143" Type="http://schemas.openxmlformats.org/officeDocument/2006/relationships/slide" Target="slides/slide139.xml"/><Relationship Id="rId142" Type="http://schemas.openxmlformats.org/officeDocument/2006/relationships/slide" Target="slides/slide138.xml"/><Relationship Id="rId141" Type="http://schemas.openxmlformats.org/officeDocument/2006/relationships/slide" Target="slides/slide137.xml"/><Relationship Id="rId140" Type="http://schemas.openxmlformats.org/officeDocument/2006/relationships/slide" Target="slides/slide136.xml"/><Relationship Id="rId14" Type="http://schemas.openxmlformats.org/officeDocument/2006/relationships/slide" Target="slides/slide10.xml"/><Relationship Id="rId139" Type="http://schemas.openxmlformats.org/officeDocument/2006/relationships/slide" Target="slides/slide135.xml"/><Relationship Id="rId138" Type="http://schemas.openxmlformats.org/officeDocument/2006/relationships/slide" Target="slides/slide134.xml"/><Relationship Id="rId137" Type="http://schemas.openxmlformats.org/officeDocument/2006/relationships/slide" Target="slides/slide133.xml"/><Relationship Id="rId136" Type="http://schemas.openxmlformats.org/officeDocument/2006/relationships/slide" Target="slides/slide132.xml"/><Relationship Id="rId135" Type="http://schemas.openxmlformats.org/officeDocument/2006/relationships/slide" Target="slides/slide131.xml"/><Relationship Id="rId134" Type="http://schemas.openxmlformats.org/officeDocument/2006/relationships/slide" Target="slides/slide130.xml"/><Relationship Id="rId133" Type="http://schemas.openxmlformats.org/officeDocument/2006/relationships/slide" Target="slides/slide129.xml"/><Relationship Id="rId132" Type="http://schemas.openxmlformats.org/officeDocument/2006/relationships/slide" Target="slides/slide128.xml"/><Relationship Id="rId131" Type="http://schemas.openxmlformats.org/officeDocument/2006/relationships/slide" Target="slides/slide127.xml"/><Relationship Id="rId130" Type="http://schemas.openxmlformats.org/officeDocument/2006/relationships/slide" Target="slides/slide126.xml"/><Relationship Id="rId13" Type="http://schemas.openxmlformats.org/officeDocument/2006/relationships/slide" Target="slides/slide9.xml"/><Relationship Id="rId129" Type="http://schemas.openxmlformats.org/officeDocument/2006/relationships/slide" Target="slides/slide125.xml"/><Relationship Id="rId128" Type="http://schemas.openxmlformats.org/officeDocument/2006/relationships/slide" Target="slides/slide124.xml"/><Relationship Id="rId127" Type="http://schemas.openxmlformats.org/officeDocument/2006/relationships/slide" Target="slides/slide123.xml"/><Relationship Id="rId126" Type="http://schemas.openxmlformats.org/officeDocument/2006/relationships/slide" Target="slides/slide122.xml"/><Relationship Id="rId125" Type="http://schemas.openxmlformats.org/officeDocument/2006/relationships/slide" Target="slides/slide121.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121" Type="http://schemas.openxmlformats.org/officeDocument/2006/relationships/slide" Target="slides/slide117.xml"/><Relationship Id="rId120" Type="http://schemas.openxmlformats.org/officeDocument/2006/relationships/slide" Target="slides/slide116.xml"/><Relationship Id="rId12" Type="http://schemas.openxmlformats.org/officeDocument/2006/relationships/slide" Target="slides/slide8.xml"/><Relationship Id="rId119" Type="http://schemas.openxmlformats.org/officeDocument/2006/relationships/slide" Target="slides/slide115.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4" Type="http://schemas.openxmlformats.org/officeDocument/2006/relationships/slide" Target="slides/slide110.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110" Type="http://schemas.openxmlformats.org/officeDocument/2006/relationships/slide" Target="slides/slide106.xml"/><Relationship Id="rId11" Type="http://schemas.openxmlformats.org/officeDocument/2006/relationships/slide" Target="slides/slide7.xml"/><Relationship Id="rId109" Type="http://schemas.openxmlformats.org/officeDocument/2006/relationships/slide" Target="slides/slide105.xml"/><Relationship Id="rId108" Type="http://schemas.openxmlformats.org/officeDocument/2006/relationships/slide" Target="slides/slide104.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2">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3">
  <dgm:title val=""/>
  <dgm:desc val=""/>
  <dgm:catLst>
    <dgm:cat type="accent2" pri="11200"/>
  </dgm:catLst>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421A194-C94C-410E-A91E-B384467DE3EF}" type="doc">
      <dgm:prSet loTypeId="urn:microsoft.com/office/officeart/2005/8/layout/lProcess2#3" loCatId="list" qsTypeId="urn:microsoft.com/office/officeart/2005/8/quickstyle/simple4#1" qsCatId="simple" csTypeId="urn:microsoft.com/office/officeart/2005/8/colors/accent1_2#17" csCatId="accent1" phldr="1"/>
      <dgm:spPr/>
      <dgm:t>
        <a:bodyPr/>
        <a:lstStyle/>
        <a:p>
          <a:endParaRPr lang="zh-CN" altLang="en-US"/>
        </a:p>
      </dgm:t>
    </dgm:pt>
    <dgm:pt modelId="{B724C783-8D8E-40CC-8B87-5758BBFDCA96}">
      <dgm:prSet phldrT="[文本]" custT="1"/>
      <dgm:spPr/>
      <dgm:t>
        <a:bodyPr/>
        <a:lstStyle/>
        <a:p>
          <a:r>
            <a:rPr lang="zh-CN" altLang="en-US" sz="2000" b="1">
              <a:latin typeface="Times New Roman" panose="02020603050405020304" pitchFamily="18" charset="0"/>
              <a:ea typeface="黑体" panose="02010609060101010101" pitchFamily="49" charset="-122"/>
              <a:cs typeface="Times New Roman" panose="02020603050405020304" pitchFamily="18" charset="0"/>
            </a:rPr>
            <a:t>普通</a:t>
          </a:r>
          <a:r>
            <a:rPr lang="en-US" altLang="zh-CN" sz="2000" b="1">
              <a:latin typeface="Times New Roman" panose="02020603050405020304" pitchFamily="18" charset="0"/>
              <a:ea typeface="黑体" panose="02010609060101010101" pitchFamily="49" charset="-122"/>
              <a:cs typeface="Times New Roman" panose="02020603050405020304" pitchFamily="18" charset="0"/>
            </a:rPr>
            <a:t>Fenton</a:t>
          </a:r>
          <a:r>
            <a:rPr lang="zh-CN" altLang="en-US" sz="2000" b="1">
              <a:latin typeface="Times New Roman" panose="02020603050405020304" pitchFamily="18" charset="0"/>
              <a:ea typeface="黑体" panose="02010609060101010101" pitchFamily="49" charset="-122"/>
              <a:cs typeface="Times New Roman" panose="02020603050405020304" pitchFamily="18" charset="0"/>
            </a:rPr>
            <a:t>法缺陷：</a:t>
          </a:r>
        </a:p>
      </dgm:t>
    </dgm:pt>
    <dgm:pt modelId="{E4C66FF7-598D-4F5F-A21E-CFECF021E3F9}" cxnId="{2E8C3474-52B9-43B9-923E-FE4FCEBB7D5C}" type="parTrans">
      <dgm:prSet/>
      <dgm:spPr/>
      <dgm:t>
        <a:bodyPr/>
        <a:lstStyle/>
        <a:p>
          <a:endParaRPr lang="zh-CN" altLang="en-US"/>
        </a:p>
      </dgm:t>
    </dgm:pt>
    <dgm:pt modelId="{86B8513A-80B7-43FF-922E-2352AB9C2C6C}" cxnId="{2E8C3474-52B9-43B9-923E-FE4FCEBB7D5C}" type="sibTrans">
      <dgm:prSet/>
      <dgm:spPr/>
      <dgm:t>
        <a:bodyPr/>
        <a:lstStyle/>
        <a:p>
          <a:endParaRPr lang="zh-CN" altLang="en-US"/>
        </a:p>
      </dgm:t>
    </dgm:pt>
    <dgm:pt modelId="{8BF39190-DABE-4F40-9D84-B4D46D71F705}">
      <dgm:prSet phldrT="[文本]" phldr="0" custT="1"/>
      <dgm:spPr/>
      <dgm:t>
        <a:bodyPr vert="horz" wrap="square"/>
        <a:lstStyle/>
        <a:p>
          <a:pPr>
            <a:lnSpc>
              <a:spcPct val="100000"/>
            </a:lnSpc>
            <a:spcBef>
              <a:spcPct val="0"/>
            </a:spcBef>
            <a:spcAft>
              <a:spcPts val="0"/>
            </a:spcAft>
          </a:pPr>
          <a:r>
            <a:rPr lang="zh-CN"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需要 </a:t>
          </a:r>
          <a:r>
            <a:rPr lang="en-US"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为酸性，才有高的氧化效率</a:t>
          </a:r>
        </a:p>
      </dgm:t>
    </dgm:pt>
    <dgm:pt modelId="{F86249EC-A519-41D5-9CFD-037621C6ACCF}" cxnId="{4EC8E8CA-CBE6-422C-BEC7-3A96C9361A00}" type="parTrans">
      <dgm:prSet/>
      <dgm:spPr/>
      <dgm:t>
        <a:bodyPr/>
        <a:lstStyle/>
        <a:p>
          <a:endParaRPr lang="zh-CN" altLang="en-US"/>
        </a:p>
      </dgm:t>
    </dgm:pt>
    <dgm:pt modelId="{55322AE1-78D8-4D7D-B1D8-4675B4AED073}" cxnId="{4EC8E8CA-CBE6-422C-BEC7-3A96C9361A00}" type="sibTrans">
      <dgm:prSet/>
      <dgm:spPr/>
      <dgm:t>
        <a:bodyPr/>
        <a:lstStyle/>
        <a:p>
          <a:endParaRPr lang="zh-CN" altLang="en-US"/>
        </a:p>
      </dgm:t>
    </dgm:pt>
    <dgm:pt modelId="{C0697C28-B432-4AE9-AA44-023A1C712B2D}">
      <dgm:prSet phldrT="[文本]" phldr="0" custT="1"/>
      <dgm:spPr/>
      <dgm:t>
        <a:bodyPr vert="horz" wrap="square"/>
        <a:lstStyle/>
        <a:p>
          <a:pPr>
            <a:lnSpc>
              <a:spcPct val="100000"/>
            </a:lnSpc>
            <a:spcBef>
              <a:spcPct val="0"/>
            </a:spcBef>
            <a:spcAft>
              <a:spcPct val="35000"/>
            </a:spcAft>
          </a:pP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过氧化氢利用率低；药剂费用高</a:t>
          </a:r>
        </a:p>
      </dgm:t>
    </dgm:pt>
    <dgm:pt modelId="{C69D78A6-06E1-4996-8BB0-EA24795479C1}" cxnId="{DCBB076F-BED2-45F7-BFC1-693036346395}" type="parTrans">
      <dgm:prSet/>
      <dgm:spPr/>
      <dgm:t>
        <a:bodyPr/>
        <a:lstStyle/>
        <a:p>
          <a:endParaRPr lang="zh-CN" altLang="en-US"/>
        </a:p>
      </dgm:t>
    </dgm:pt>
    <dgm:pt modelId="{E51FEA48-2DFF-4320-8765-9F3CA6AF8DC7}" cxnId="{DCBB076F-BED2-45F7-BFC1-693036346395}" type="sibTrans">
      <dgm:prSet/>
      <dgm:spPr/>
      <dgm:t>
        <a:bodyPr/>
        <a:lstStyle/>
        <a:p>
          <a:endParaRPr lang="zh-CN" altLang="en-US"/>
        </a:p>
      </dgm:t>
    </dgm:pt>
    <dgm:pt modelId="{0616D5CD-AFF0-40BE-9706-2FB523D9A8DF}">
      <dgm:prSet phldrT="[文本]" phldr="0" custT="1"/>
      <dgm:spPr/>
      <dgm:t>
        <a:bodyPr vert="horz" wrap="square"/>
        <a:lstStyle/>
        <a:p>
          <a:pPr>
            <a:lnSpc>
              <a:spcPct val="100000"/>
            </a:lnSpc>
            <a:spcBef>
              <a:spcPct val="0"/>
            </a:spcBef>
            <a:spcAft>
              <a:spcPct val="35000"/>
            </a:spcAft>
          </a:pPr>
          <a:r>
            <a:rPr lang="zh-CN"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产生</a:t>
          </a:r>
          <a:r>
            <a:rPr lang="en-US"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•OH </a:t>
          </a:r>
          <a:r>
            <a:rPr lang="zh-CN"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过程难以控制</a:t>
          </a:r>
        </a:p>
      </dgm:t>
    </dgm:pt>
    <dgm:pt modelId="{DEA96799-5D0E-47D8-AAB7-F1410968A554}" cxnId="{86028A3A-A8F3-41FE-9AD8-88C843ABDA47}" type="parTrans">
      <dgm:prSet/>
      <dgm:spPr/>
      <dgm:t>
        <a:bodyPr/>
        <a:lstStyle/>
        <a:p>
          <a:endParaRPr lang="zh-CN" altLang="en-US"/>
        </a:p>
      </dgm:t>
    </dgm:pt>
    <dgm:pt modelId="{391A6A29-F66D-4248-84AD-EB7E27D5119C}" cxnId="{86028A3A-A8F3-41FE-9AD8-88C843ABDA47}" type="sibTrans">
      <dgm:prSet/>
      <dgm:spPr/>
      <dgm:t>
        <a:bodyPr/>
        <a:lstStyle/>
        <a:p>
          <a:endParaRPr lang="zh-CN" altLang="en-US"/>
        </a:p>
      </dgm:t>
    </dgm:pt>
    <dgm:pt modelId="{6FF7E0A4-0AAB-4DC0-81F1-70701C6F0C3B}">
      <dgm:prSet phldrT="[文本]" phldr="0" custT="1"/>
      <dgm:spPr/>
      <dgm:t>
        <a:bodyPr vert="horz" wrap="square"/>
        <a:lstStyle/>
        <a:p>
          <a:pPr>
            <a:lnSpc>
              <a:spcPct val="100000"/>
            </a:lnSpc>
            <a:spcBef>
              <a:spcPct val="0"/>
            </a:spcBef>
            <a:spcAft>
              <a:spcPct val="35000"/>
            </a:spcAft>
          </a:pPr>
          <a:r>
            <a:rPr lang="zh-CN"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反应后期产生较多</a:t>
          </a:r>
          <a:r>
            <a:rPr lang="en-US"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Fe</a:t>
          </a:r>
          <a:r>
            <a:rPr lang="en-US" altLang="zh-CN" sz="1600" baseline="30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和铁泥等</a:t>
          </a:r>
          <a:r>
            <a:rPr lang="en-US"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导致反应效率变慢</a:t>
          </a:r>
        </a:p>
      </dgm:t>
    </dgm:pt>
    <dgm:pt modelId="{2DC3A9E9-DD8A-4394-B84C-6892C5B2D32E}" cxnId="{D4A3C025-935E-4DF4-A1F7-4E4E3F8A552F}" type="parTrans">
      <dgm:prSet/>
      <dgm:spPr/>
      <dgm:t>
        <a:bodyPr/>
        <a:lstStyle/>
        <a:p>
          <a:endParaRPr lang="zh-CN" altLang="en-US"/>
        </a:p>
      </dgm:t>
    </dgm:pt>
    <dgm:pt modelId="{7CC24A35-2F11-4C55-9646-91727B5265A6}" cxnId="{D4A3C025-935E-4DF4-A1F7-4E4E3F8A552F}" type="sibTrans">
      <dgm:prSet/>
      <dgm:spPr/>
      <dgm:t>
        <a:bodyPr/>
        <a:lstStyle/>
        <a:p>
          <a:endParaRPr lang="zh-CN" altLang="en-US"/>
        </a:p>
      </dgm:t>
    </dgm:pt>
    <dgm:pt modelId="{D87A7F5D-7B4C-4E60-AE22-EA2C00D4FF9D}">
      <dgm:prSet phldrT="[文本]" phldr="0" custT="1"/>
      <dgm:spPr/>
      <dgm:t>
        <a:bodyPr vert="horz" wrap="square"/>
        <a:lstStyle/>
        <a:p>
          <a:pPr>
            <a:lnSpc>
              <a:spcPct val="100000"/>
            </a:lnSpc>
            <a:spcBef>
              <a:spcPct val="0"/>
            </a:spcBef>
            <a:spcAft>
              <a:spcPct val="35000"/>
            </a:spcAft>
          </a:pPr>
          <a:r>
            <a:rPr lang="zh-CN" altLang="en-US" sz="1600">
              <a:solidFill>
                <a:schemeClr val="tx1"/>
              </a:solidFill>
              <a:latin typeface="黑体" panose="02010609060101010101" pitchFamily="49" charset="-122"/>
              <a:ea typeface="黑体" panose="02010609060101010101" pitchFamily="49" charset="-122"/>
            </a:rPr>
            <a:t>不能充分矿化有机物</a:t>
          </a:r>
        </a:p>
      </dgm:t>
    </dgm:pt>
    <dgm:pt modelId="{79F35521-2805-4522-BDB3-5F18A982A811}" cxnId="{AA4A3981-C2ED-47F3-B978-5FAB05417E0E}" type="parTrans">
      <dgm:prSet/>
      <dgm:spPr/>
      <dgm:t>
        <a:bodyPr/>
        <a:lstStyle/>
        <a:p>
          <a:endParaRPr lang="zh-CN" altLang="en-US"/>
        </a:p>
      </dgm:t>
    </dgm:pt>
    <dgm:pt modelId="{C5DDC9D0-AA8E-4CD9-94CC-4530787D53E1}" cxnId="{AA4A3981-C2ED-47F3-B978-5FAB05417E0E}" type="sibTrans">
      <dgm:prSet/>
      <dgm:spPr/>
      <dgm:t>
        <a:bodyPr/>
        <a:lstStyle/>
        <a:p>
          <a:endParaRPr lang="zh-CN" altLang="en-US"/>
        </a:p>
      </dgm:t>
    </dgm:pt>
    <dgm:pt modelId="{A2333E54-8D49-4A9C-89DA-398E22D3EA1B}" type="pres">
      <dgm:prSet presAssocID="{E421A194-C94C-410E-A91E-B384467DE3EF}" presName="theList" presStyleCnt="0">
        <dgm:presLayoutVars>
          <dgm:dir/>
          <dgm:animLvl val="lvl"/>
          <dgm:resizeHandles val="exact"/>
        </dgm:presLayoutVars>
      </dgm:prSet>
      <dgm:spPr/>
    </dgm:pt>
    <dgm:pt modelId="{06D4E7F9-8B14-4100-ACD1-4F6A48755A1A}" type="pres">
      <dgm:prSet presAssocID="{B724C783-8D8E-40CC-8B87-5758BBFDCA96}" presName="compNode" presStyleCnt="0"/>
      <dgm:spPr/>
    </dgm:pt>
    <dgm:pt modelId="{4077D0F3-2F75-42AE-A288-298C56D01655}" type="pres">
      <dgm:prSet presAssocID="{B724C783-8D8E-40CC-8B87-5758BBFDCA96}" presName="aNode" presStyleLbl="bgShp" presStyleIdx="0" presStyleCnt="1" custScaleX="493545" custLinFactNeighborX="-53" custLinFactNeighborY="-15961"/>
      <dgm:spPr/>
    </dgm:pt>
    <dgm:pt modelId="{BCC0734F-3CBC-4F1F-A9DF-FD9874C71D10}" type="pres">
      <dgm:prSet presAssocID="{B724C783-8D8E-40CC-8B87-5758BBFDCA96}" presName="textNode" presStyleLbl="bgShp" presStyleIdx="0" presStyleCnt="1"/>
      <dgm:spPr/>
    </dgm:pt>
    <dgm:pt modelId="{6ACA3067-D2DE-4F0D-A126-4DFE61A6D9F2}" type="pres">
      <dgm:prSet presAssocID="{B724C783-8D8E-40CC-8B87-5758BBFDCA96}" presName="compChildNode" presStyleCnt="0"/>
      <dgm:spPr/>
    </dgm:pt>
    <dgm:pt modelId="{E208642C-EF50-4051-A9B7-41035D8D848B}" type="pres">
      <dgm:prSet presAssocID="{B724C783-8D8E-40CC-8B87-5758BBFDCA96}" presName="theInnerList" presStyleCnt="0"/>
      <dgm:spPr/>
    </dgm:pt>
    <dgm:pt modelId="{D773293C-5CF4-495F-8F1D-249F731A2718}" type="pres">
      <dgm:prSet presAssocID="{8BF39190-DABE-4F40-9D84-B4D46D71F705}" presName="childNode" presStyleLbl="node1" presStyleIdx="0" presStyleCnt="5" custScaleX="434152" custScaleY="86179" custLinFactY="-10800" custLinFactNeighborX="-4122" custLinFactNeighborY="-100000">
        <dgm:presLayoutVars>
          <dgm:bulletEnabled val="1"/>
        </dgm:presLayoutVars>
      </dgm:prSet>
      <dgm:spPr/>
    </dgm:pt>
    <dgm:pt modelId="{2F54B53A-438C-4F52-AA19-5655C5F9D0C4}" type="pres">
      <dgm:prSet presAssocID="{8BF39190-DABE-4F40-9D84-B4D46D71F705}" presName="aSpace2" presStyleCnt="0"/>
      <dgm:spPr/>
    </dgm:pt>
    <dgm:pt modelId="{9DBA498E-948C-4382-BA06-68C7FDC83B63}" type="pres">
      <dgm:prSet presAssocID="{C0697C28-B432-4AE9-AA44-023A1C712B2D}" presName="childNode" presStyleLbl="node1" presStyleIdx="1" presStyleCnt="5" custScaleX="434152" custScaleY="84491" custLinFactY="-2677" custLinFactNeighborX="-4122" custLinFactNeighborY="-100000">
        <dgm:presLayoutVars>
          <dgm:bulletEnabled val="1"/>
        </dgm:presLayoutVars>
      </dgm:prSet>
      <dgm:spPr/>
    </dgm:pt>
    <dgm:pt modelId="{9B906C1A-B99F-4510-BA2B-2D058B021466}" type="pres">
      <dgm:prSet presAssocID="{C0697C28-B432-4AE9-AA44-023A1C712B2D}" presName="aSpace2" presStyleCnt="0"/>
      <dgm:spPr/>
    </dgm:pt>
    <dgm:pt modelId="{A333CE3B-8E87-48C1-9E11-0E5377FE85FD}" type="pres">
      <dgm:prSet presAssocID="{0616D5CD-AFF0-40BE-9706-2FB523D9A8DF}" presName="childNode" presStyleLbl="node1" presStyleIdx="2" presStyleCnt="5" custScaleX="434126" custScaleY="79433" custLinFactY="-16" custLinFactNeighborX="-4135" custLinFactNeighborY="-100000">
        <dgm:presLayoutVars>
          <dgm:bulletEnabled val="1"/>
        </dgm:presLayoutVars>
      </dgm:prSet>
      <dgm:spPr/>
    </dgm:pt>
    <dgm:pt modelId="{647F667E-7F17-432F-82B8-FFC6CCB22258}" type="pres">
      <dgm:prSet presAssocID="{0616D5CD-AFF0-40BE-9706-2FB523D9A8DF}" presName="aSpace2" presStyleCnt="0"/>
      <dgm:spPr/>
    </dgm:pt>
    <dgm:pt modelId="{991A4FD8-824A-4E6D-84CF-E8027CA9B036}" type="pres">
      <dgm:prSet presAssocID="{6FF7E0A4-0AAB-4DC0-81F1-70701C6F0C3B}" presName="childNode" presStyleLbl="node1" presStyleIdx="3" presStyleCnt="5" custScaleX="434126" custScaleY="80195" custLinFactNeighborX="-1603" custLinFactNeighborY="-56188">
        <dgm:presLayoutVars>
          <dgm:bulletEnabled val="1"/>
        </dgm:presLayoutVars>
      </dgm:prSet>
      <dgm:spPr/>
    </dgm:pt>
    <dgm:pt modelId="{6750F692-33AF-4A9F-87F4-EC4B47B6202D}" type="pres">
      <dgm:prSet presAssocID="{6FF7E0A4-0AAB-4DC0-81F1-70701C6F0C3B}" presName="aSpace2" presStyleCnt="0"/>
      <dgm:spPr/>
    </dgm:pt>
    <dgm:pt modelId="{8C70785C-8646-4AA0-A852-C8CF58F6D2D0}" type="pres">
      <dgm:prSet presAssocID="{D87A7F5D-7B4C-4E60-AE22-EA2C00D4FF9D}" presName="childNode" presStyleLbl="node1" presStyleIdx="4" presStyleCnt="5" custScaleX="434126" custScaleY="84636" custLinFactNeighborY="-17225">
        <dgm:presLayoutVars>
          <dgm:bulletEnabled val="1"/>
        </dgm:presLayoutVars>
      </dgm:prSet>
      <dgm:spPr/>
    </dgm:pt>
  </dgm:ptLst>
  <dgm:cxnLst>
    <dgm:cxn modelId="{BB9C7D19-6F60-40A6-BBE6-285EAABEF73F}" type="presOf" srcId="{B724C783-8D8E-40CC-8B87-5758BBFDCA96}" destId="{4077D0F3-2F75-42AE-A288-298C56D01655}" srcOrd="0" destOrd="0" presId="urn:microsoft.com/office/officeart/2005/8/layout/lProcess2#3"/>
    <dgm:cxn modelId="{D4A3C025-935E-4DF4-A1F7-4E4E3F8A552F}" srcId="{B724C783-8D8E-40CC-8B87-5758BBFDCA96}" destId="{6FF7E0A4-0AAB-4DC0-81F1-70701C6F0C3B}" srcOrd="3" destOrd="0" parTransId="{2DC3A9E9-DD8A-4394-B84C-6892C5B2D32E}" sibTransId="{7CC24A35-2F11-4C55-9646-91727B5265A6}"/>
    <dgm:cxn modelId="{C522C635-1BE3-41CB-AEEC-20CD46C8C325}" type="presOf" srcId="{6FF7E0A4-0AAB-4DC0-81F1-70701C6F0C3B}" destId="{991A4FD8-824A-4E6D-84CF-E8027CA9B036}" srcOrd="0" destOrd="0" presId="urn:microsoft.com/office/officeart/2005/8/layout/lProcess2#3"/>
    <dgm:cxn modelId="{86028A3A-A8F3-41FE-9AD8-88C843ABDA47}" srcId="{B724C783-8D8E-40CC-8B87-5758BBFDCA96}" destId="{0616D5CD-AFF0-40BE-9706-2FB523D9A8DF}" srcOrd="2" destOrd="0" parTransId="{DEA96799-5D0E-47D8-AAB7-F1410968A554}" sibTransId="{391A6A29-F66D-4248-84AD-EB7E27D5119C}"/>
    <dgm:cxn modelId="{DCBB076F-BED2-45F7-BFC1-693036346395}" srcId="{B724C783-8D8E-40CC-8B87-5758BBFDCA96}" destId="{C0697C28-B432-4AE9-AA44-023A1C712B2D}" srcOrd="1" destOrd="0" parTransId="{C69D78A6-06E1-4996-8BB0-EA24795479C1}" sibTransId="{E51FEA48-2DFF-4320-8765-9F3CA6AF8DC7}"/>
    <dgm:cxn modelId="{2E8C3474-52B9-43B9-923E-FE4FCEBB7D5C}" srcId="{E421A194-C94C-410E-A91E-B384467DE3EF}" destId="{B724C783-8D8E-40CC-8B87-5758BBFDCA96}" srcOrd="0" destOrd="0" parTransId="{E4C66FF7-598D-4F5F-A21E-CFECF021E3F9}" sibTransId="{86B8513A-80B7-43FF-922E-2352AB9C2C6C}"/>
    <dgm:cxn modelId="{AA4A3981-C2ED-47F3-B978-5FAB05417E0E}" srcId="{B724C783-8D8E-40CC-8B87-5758BBFDCA96}" destId="{D87A7F5D-7B4C-4E60-AE22-EA2C00D4FF9D}" srcOrd="4" destOrd="0" parTransId="{79F35521-2805-4522-BDB3-5F18A982A811}" sibTransId="{C5DDC9D0-AA8E-4CD9-94CC-4530787D53E1}"/>
    <dgm:cxn modelId="{EACA1A8E-D774-4A72-A695-5C4916C5E8B1}" type="presOf" srcId="{0616D5CD-AFF0-40BE-9706-2FB523D9A8DF}" destId="{A333CE3B-8E87-48C1-9E11-0E5377FE85FD}" srcOrd="0" destOrd="0" presId="urn:microsoft.com/office/officeart/2005/8/layout/lProcess2#3"/>
    <dgm:cxn modelId="{23FE8C98-8AE5-4B35-A819-55FA46A3CE19}" type="presOf" srcId="{B724C783-8D8E-40CC-8B87-5758BBFDCA96}" destId="{BCC0734F-3CBC-4F1F-A9DF-FD9874C71D10}" srcOrd="1" destOrd="0" presId="urn:microsoft.com/office/officeart/2005/8/layout/lProcess2#3"/>
    <dgm:cxn modelId="{F035D7AF-9456-403F-8A43-FACCE73FDD17}" type="presOf" srcId="{E421A194-C94C-410E-A91E-B384467DE3EF}" destId="{A2333E54-8D49-4A9C-89DA-398E22D3EA1B}" srcOrd="0" destOrd="0" presId="urn:microsoft.com/office/officeart/2005/8/layout/lProcess2#3"/>
    <dgm:cxn modelId="{1EA95AC5-6DEE-42C3-A196-3905C91F4ED1}" type="presOf" srcId="{8BF39190-DABE-4F40-9D84-B4D46D71F705}" destId="{D773293C-5CF4-495F-8F1D-249F731A2718}" srcOrd="0" destOrd="0" presId="urn:microsoft.com/office/officeart/2005/8/layout/lProcess2#3"/>
    <dgm:cxn modelId="{4EC8E8CA-CBE6-422C-BEC7-3A96C9361A00}" srcId="{B724C783-8D8E-40CC-8B87-5758BBFDCA96}" destId="{8BF39190-DABE-4F40-9D84-B4D46D71F705}" srcOrd="0" destOrd="0" parTransId="{F86249EC-A519-41D5-9CFD-037621C6ACCF}" sibTransId="{55322AE1-78D8-4D7D-B1D8-4675B4AED073}"/>
    <dgm:cxn modelId="{11FF54E9-8592-43B4-8A54-11A16673E45D}" type="presOf" srcId="{D87A7F5D-7B4C-4E60-AE22-EA2C00D4FF9D}" destId="{8C70785C-8646-4AA0-A852-C8CF58F6D2D0}" srcOrd="0" destOrd="0" presId="urn:microsoft.com/office/officeart/2005/8/layout/lProcess2#3"/>
    <dgm:cxn modelId="{E727E7FB-27E0-4468-A91A-9DEB96CF1571}" type="presOf" srcId="{C0697C28-B432-4AE9-AA44-023A1C712B2D}" destId="{9DBA498E-948C-4382-BA06-68C7FDC83B63}" srcOrd="0" destOrd="0" presId="urn:microsoft.com/office/officeart/2005/8/layout/lProcess2#3"/>
    <dgm:cxn modelId="{7B91FE52-DF3F-4935-8FC5-BC32895EF88C}" type="presParOf" srcId="{A2333E54-8D49-4A9C-89DA-398E22D3EA1B}" destId="{06D4E7F9-8B14-4100-ACD1-4F6A48755A1A}" srcOrd="0" destOrd="0" presId="urn:microsoft.com/office/officeart/2005/8/layout/lProcess2#3"/>
    <dgm:cxn modelId="{4E3866ED-E8CB-4C8E-A174-0D495C4B8CE4}" type="presParOf" srcId="{06D4E7F9-8B14-4100-ACD1-4F6A48755A1A}" destId="{4077D0F3-2F75-42AE-A288-298C56D01655}" srcOrd="0" destOrd="0" presId="urn:microsoft.com/office/officeart/2005/8/layout/lProcess2#3"/>
    <dgm:cxn modelId="{07933C35-8293-46E9-9255-3237BBB39CE2}" type="presParOf" srcId="{06D4E7F9-8B14-4100-ACD1-4F6A48755A1A}" destId="{BCC0734F-3CBC-4F1F-A9DF-FD9874C71D10}" srcOrd="1" destOrd="0" presId="urn:microsoft.com/office/officeart/2005/8/layout/lProcess2#3"/>
    <dgm:cxn modelId="{9C192AE5-3B0B-4DB5-B43C-706FD97EAB6B}" type="presParOf" srcId="{06D4E7F9-8B14-4100-ACD1-4F6A48755A1A}" destId="{6ACA3067-D2DE-4F0D-A126-4DFE61A6D9F2}" srcOrd="2" destOrd="0" presId="urn:microsoft.com/office/officeart/2005/8/layout/lProcess2#3"/>
    <dgm:cxn modelId="{96FE32E9-6F43-49F3-9C6E-F94C7C1E64D1}" type="presParOf" srcId="{6ACA3067-D2DE-4F0D-A126-4DFE61A6D9F2}" destId="{E208642C-EF50-4051-A9B7-41035D8D848B}" srcOrd="0" destOrd="0" presId="urn:microsoft.com/office/officeart/2005/8/layout/lProcess2#3"/>
    <dgm:cxn modelId="{C118C918-6306-4483-9965-B612AF6B2C13}" type="presParOf" srcId="{E208642C-EF50-4051-A9B7-41035D8D848B}" destId="{D773293C-5CF4-495F-8F1D-249F731A2718}" srcOrd="0" destOrd="0" presId="urn:microsoft.com/office/officeart/2005/8/layout/lProcess2#3"/>
    <dgm:cxn modelId="{43E1B26E-ADA7-41CB-8779-DC447081B29A}" type="presParOf" srcId="{E208642C-EF50-4051-A9B7-41035D8D848B}" destId="{2F54B53A-438C-4F52-AA19-5655C5F9D0C4}" srcOrd="1" destOrd="0" presId="urn:microsoft.com/office/officeart/2005/8/layout/lProcess2#3"/>
    <dgm:cxn modelId="{0246A7D2-5F69-4298-ABFE-253E34DD71ED}" type="presParOf" srcId="{E208642C-EF50-4051-A9B7-41035D8D848B}" destId="{9DBA498E-948C-4382-BA06-68C7FDC83B63}" srcOrd="2" destOrd="0" presId="urn:microsoft.com/office/officeart/2005/8/layout/lProcess2#3"/>
    <dgm:cxn modelId="{4B6F71A1-E85B-4949-AED9-791D2E4FF486}" type="presParOf" srcId="{E208642C-EF50-4051-A9B7-41035D8D848B}" destId="{9B906C1A-B99F-4510-BA2B-2D058B021466}" srcOrd="3" destOrd="0" presId="urn:microsoft.com/office/officeart/2005/8/layout/lProcess2#3"/>
    <dgm:cxn modelId="{44D3001C-BAB6-4B46-BCA9-5234AB5A0A61}" type="presParOf" srcId="{E208642C-EF50-4051-A9B7-41035D8D848B}" destId="{A333CE3B-8E87-48C1-9E11-0E5377FE85FD}" srcOrd="4" destOrd="0" presId="urn:microsoft.com/office/officeart/2005/8/layout/lProcess2#3"/>
    <dgm:cxn modelId="{2BBEB866-8E52-4D55-8681-44321C2A968B}" type="presParOf" srcId="{E208642C-EF50-4051-A9B7-41035D8D848B}" destId="{647F667E-7F17-432F-82B8-FFC6CCB22258}" srcOrd="5" destOrd="0" presId="urn:microsoft.com/office/officeart/2005/8/layout/lProcess2#3"/>
    <dgm:cxn modelId="{4B359236-B064-4890-BDD0-8333FCBA7AA6}" type="presParOf" srcId="{E208642C-EF50-4051-A9B7-41035D8D848B}" destId="{991A4FD8-824A-4E6D-84CF-E8027CA9B036}" srcOrd="6" destOrd="0" presId="urn:microsoft.com/office/officeart/2005/8/layout/lProcess2#3"/>
    <dgm:cxn modelId="{48171F37-8DFA-47C8-87F9-12B55F2B61E5}" type="presParOf" srcId="{E208642C-EF50-4051-A9B7-41035D8D848B}" destId="{6750F692-33AF-4A9F-87F4-EC4B47B6202D}" srcOrd="7" destOrd="0" presId="urn:microsoft.com/office/officeart/2005/8/layout/lProcess2#3"/>
    <dgm:cxn modelId="{0B657FDE-CE15-4DD7-8FFF-671F392A978D}" type="presParOf" srcId="{E208642C-EF50-4051-A9B7-41035D8D848B}" destId="{8C70785C-8646-4AA0-A852-C8CF58F6D2D0}" srcOrd="8" destOrd="0" presId="urn:microsoft.com/office/officeart/2005/8/layout/lProcess2#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A474ED-487B-4058-88E8-E2A86CCA7F14}" type="doc">
      <dgm:prSet loTypeId="urn:microsoft.com/office/officeart/2005/8/layout/radial6#3" loCatId="relationship" qsTypeId="urn:microsoft.com/office/officeart/2005/8/quickstyle/simple3#2" qsCatId="simple" csTypeId="urn:microsoft.com/office/officeart/2005/8/colors/accent2_2#2" csCatId="accent1" phldr="1"/>
      <dgm:spPr/>
      <dgm:t>
        <a:bodyPr/>
        <a:lstStyle/>
        <a:p>
          <a:endParaRPr lang="zh-CN" altLang="en-US"/>
        </a:p>
      </dgm:t>
    </dgm:pt>
    <dgm:pt modelId="{BB7C7019-E2B7-4BEE-93A6-D903D73A0E4C}">
      <dgm:prSet phldrT="[文本]" phldr="0" custT="1"/>
      <dgm:spPr/>
      <dgm:t>
        <a:bodyPr vert="horz" wrap="square"/>
        <a:lstStyle/>
        <a:p>
          <a:pPr>
            <a:lnSpc>
              <a:spcPct val="100000"/>
            </a:lnSpc>
            <a:spcBef>
              <a:spcPct val="0"/>
            </a:spcBef>
            <a:spcAft>
              <a:spcPct val="35000"/>
            </a:spcAft>
          </a:pPr>
          <a:r>
            <a:rPr lang="en-US" altLang="zh-CN" sz="2400" b="1">
              <a:latin typeface="Times New Roman" panose="02020603050405020304" pitchFamily="18" charset="0"/>
              <a:cs typeface="Times New Roman" panose="02020603050405020304" pitchFamily="18" charset="0"/>
            </a:rPr>
            <a:t>Fenton</a:t>
          </a:r>
          <a:r>
            <a:rPr lang="zh-CN" altLang="en-US" sz="2400" b="1"/>
            <a:t>氧化修复影响因素</a:t>
          </a:r>
        </a:p>
      </dgm:t>
    </dgm:pt>
    <dgm:pt modelId="{68DE225D-F3FF-4E72-8B74-721E2014ED6A}" cxnId="{079B2402-2FEB-4243-9773-156638A74824}" type="parTrans">
      <dgm:prSet/>
      <dgm:spPr/>
      <dgm:t>
        <a:bodyPr/>
        <a:lstStyle/>
        <a:p>
          <a:endParaRPr lang="zh-CN" altLang="en-US"/>
        </a:p>
      </dgm:t>
    </dgm:pt>
    <dgm:pt modelId="{7C671052-ED5D-4C7F-B783-99A7138E3346}" cxnId="{079B2402-2FEB-4243-9773-156638A74824}" type="sibTrans">
      <dgm:prSet/>
      <dgm:spPr/>
      <dgm:t>
        <a:bodyPr/>
        <a:lstStyle/>
        <a:p>
          <a:endParaRPr lang="zh-CN" altLang="en-US"/>
        </a:p>
      </dgm:t>
    </dgm:pt>
    <dgm:pt modelId="{E5C25EF7-44B8-4CA9-9628-243AE3E313DE}">
      <dgm:prSet phldrT="[文本]" phldr="0" custT="1"/>
      <dgm:spPr/>
      <dgm:t>
        <a:bodyPr vert="horz" wrap="square"/>
        <a:lstStyle/>
        <a:p>
          <a:pPr>
            <a:lnSpc>
              <a:spcPct val="100000"/>
            </a:lnSpc>
            <a:spcBef>
              <a:spcPct val="0"/>
            </a:spcBef>
            <a:spcAft>
              <a:spcPct val="35000"/>
            </a:spcAft>
          </a:pPr>
          <a:r>
            <a:rPr lang="zh-CN" altLang="en-US" sz="2000" b="1">
              <a:latin typeface="黑体" panose="02010609060101010101" pitchFamily="49" charset="-122"/>
              <a:ea typeface="黑体" panose="02010609060101010101" pitchFamily="49" charset="-122"/>
            </a:rPr>
            <a:t>土壤中腐殖质</a:t>
          </a:r>
        </a:p>
      </dgm:t>
    </dgm:pt>
    <dgm:pt modelId="{30C41F5E-50FA-4205-AB89-140DA428E8A0}" cxnId="{C72A9029-AC79-4FF9-92C0-A5C343168DCE}" type="parTrans">
      <dgm:prSet/>
      <dgm:spPr/>
      <dgm:t>
        <a:bodyPr/>
        <a:lstStyle/>
        <a:p>
          <a:endParaRPr lang="zh-CN" altLang="en-US"/>
        </a:p>
      </dgm:t>
    </dgm:pt>
    <dgm:pt modelId="{10A7A84A-E560-4533-B937-E1C5C65AAF31}" cxnId="{C72A9029-AC79-4FF9-92C0-A5C343168DCE}" type="sibTrans">
      <dgm:prSet/>
      <dgm:spPr/>
      <dgm:t>
        <a:bodyPr/>
        <a:lstStyle/>
        <a:p>
          <a:endParaRPr lang="zh-CN" altLang="en-US"/>
        </a:p>
      </dgm:t>
    </dgm:pt>
    <dgm:pt modelId="{D2E9BC05-F6C5-4EBC-A44C-29969976C231}">
      <dgm:prSet phldrT="[文本]" phldr="0" custT="1"/>
      <dgm:spPr/>
      <dgm:t>
        <a:bodyPr vert="horz" wrap="square"/>
        <a:lstStyle/>
        <a:p>
          <a:pPr>
            <a:lnSpc>
              <a:spcPct val="100000"/>
            </a:lnSpc>
            <a:spcBef>
              <a:spcPct val="0"/>
            </a:spcBef>
            <a:spcAft>
              <a:spcPct val="35000"/>
            </a:spcAft>
          </a:pPr>
          <a:r>
            <a:rPr lang="zh-CN" altLang="en-US" sz="2000" b="1">
              <a:latin typeface="黑体" panose="02010609060101010101" pitchFamily="49" charset="-122"/>
              <a:ea typeface="黑体" panose="02010609060101010101" pitchFamily="49" charset="-122"/>
            </a:rPr>
            <a:t>反应温度</a:t>
          </a:r>
        </a:p>
      </dgm:t>
    </dgm:pt>
    <dgm:pt modelId="{CBF45683-A086-43F7-BBC0-3DDE6ED4357A}" cxnId="{243BF6A3-EBD5-44A1-BAA8-451917CD4623}" type="parTrans">
      <dgm:prSet/>
      <dgm:spPr/>
      <dgm:t>
        <a:bodyPr/>
        <a:lstStyle/>
        <a:p>
          <a:endParaRPr lang="zh-CN" altLang="en-US"/>
        </a:p>
      </dgm:t>
    </dgm:pt>
    <dgm:pt modelId="{2188756B-E595-4EC8-86EC-2036150A706C}" cxnId="{243BF6A3-EBD5-44A1-BAA8-451917CD4623}" type="sibTrans">
      <dgm:prSet/>
      <dgm:spPr/>
      <dgm:t>
        <a:bodyPr/>
        <a:lstStyle/>
        <a:p>
          <a:endParaRPr lang="zh-CN" altLang="en-US"/>
        </a:p>
      </dgm:t>
    </dgm:pt>
    <dgm:pt modelId="{4B78A8EC-09F2-4268-B3F0-796FED97D418}">
      <dgm:prSet phldrT="[文本]" phldr="0" custT="1"/>
      <dgm:spPr/>
      <dgm:t>
        <a:bodyPr vert="horz" wrap="square"/>
        <a:lstStyle/>
        <a:p>
          <a:pPr>
            <a:lnSpc>
              <a:spcPct val="100000"/>
            </a:lnSpc>
            <a:spcBef>
              <a:spcPct val="0"/>
            </a:spcBef>
            <a:spcAft>
              <a:spcPct val="35000"/>
            </a:spcAft>
          </a:pPr>
          <a:r>
            <a:rPr lang="zh-CN" altLang="en-US" sz="1800" b="1">
              <a:latin typeface="Times New Roman" panose="02020603050405020304" pitchFamily="18" charset="0"/>
              <a:ea typeface="黑体" panose="02010609060101010101" pitchFamily="49" charset="-122"/>
              <a:cs typeface="Times New Roman" panose="02020603050405020304" pitchFamily="18" charset="0"/>
            </a:rPr>
            <a:t>催化剂</a:t>
          </a:r>
          <a:r>
            <a:rPr lang="en-US" altLang="zh-CN" sz="1800" b="1">
              <a:latin typeface="Times New Roman" panose="02020603050405020304" pitchFamily="18" charset="0"/>
              <a:ea typeface="黑体" panose="02010609060101010101" pitchFamily="49" charset="-122"/>
              <a:cs typeface="Times New Roman" panose="02020603050405020304" pitchFamily="18" charset="0"/>
            </a:rPr>
            <a:t>(Fe</a:t>
          </a:r>
          <a:r>
            <a:rPr lang="en-US" altLang="zh-CN" sz="1800" b="1" baseline="30000">
              <a:latin typeface="Times New Roman" panose="02020603050405020304" pitchFamily="18" charset="0"/>
              <a:ea typeface="黑体" panose="02010609060101010101" pitchFamily="49" charset="-122"/>
              <a:cs typeface="Times New Roman" panose="02020603050405020304" pitchFamily="18" charset="0"/>
            </a:rPr>
            <a:t>2+</a:t>
          </a:r>
          <a:r>
            <a:rPr lang="en-US" altLang="zh-CN" sz="1800" b="1">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b="1">
              <a:latin typeface="Times New Roman" panose="02020603050405020304" pitchFamily="18" charset="0"/>
              <a:ea typeface="黑体" panose="02010609060101010101" pitchFamily="49" charset="-122"/>
              <a:cs typeface="Times New Roman" panose="02020603050405020304" pitchFamily="18" charset="0"/>
            </a:rPr>
            <a:t>浓度</a:t>
          </a:r>
        </a:p>
      </dgm:t>
    </dgm:pt>
    <dgm:pt modelId="{5F5CD2E6-596A-4254-BB5E-275328853312}" cxnId="{89D7D37D-E988-4BAF-A9C2-F492BE8344AB}" type="parTrans">
      <dgm:prSet/>
      <dgm:spPr/>
      <dgm:t>
        <a:bodyPr/>
        <a:lstStyle/>
        <a:p>
          <a:endParaRPr lang="zh-CN" altLang="en-US"/>
        </a:p>
      </dgm:t>
    </dgm:pt>
    <dgm:pt modelId="{248ECF7C-D4E6-44C5-BE11-975603E071C0}" cxnId="{89D7D37D-E988-4BAF-A9C2-F492BE8344AB}" type="sibTrans">
      <dgm:prSet/>
      <dgm:spPr/>
      <dgm:t>
        <a:bodyPr/>
        <a:lstStyle/>
        <a:p>
          <a:endParaRPr lang="zh-CN" altLang="en-US"/>
        </a:p>
      </dgm:t>
    </dgm:pt>
    <dgm:pt modelId="{5466993A-6F69-45CF-A9C8-30B406C1D8A2}">
      <dgm:prSet phldrT="[文本]" phldr="0" custT="1"/>
      <dgm:spPr/>
      <dgm:t>
        <a:bodyPr vert="horz" wrap="square"/>
        <a:lstStyle/>
        <a:p>
          <a:pPr>
            <a:lnSpc>
              <a:spcPct val="100000"/>
            </a:lnSpc>
            <a:spcBef>
              <a:spcPct val="0"/>
            </a:spcBef>
            <a:spcAft>
              <a:spcPct val="35000"/>
            </a:spcAft>
          </a:pPr>
          <a:r>
            <a:rPr lang="en-US" altLang="zh-CN" sz="2000" b="1">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1" baseline="-2500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1">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b="1" baseline="-25000">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b="1">
              <a:latin typeface="Times New Roman" panose="02020603050405020304" pitchFamily="18" charset="0"/>
              <a:ea typeface="黑体" panose="02010609060101010101" pitchFamily="49" charset="-122"/>
              <a:cs typeface="Times New Roman" panose="02020603050405020304" pitchFamily="18" charset="0"/>
            </a:rPr>
            <a:t>浓度</a:t>
          </a:r>
        </a:p>
      </dgm:t>
    </dgm:pt>
    <dgm:pt modelId="{35C77E15-AF2E-4C29-A0EF-6B644C9A6A10}" cxnId="{72BE96EA-B555-457D-B73C-51CF124BDD54}" type="parTrans">
      <dgm:prSet/>
      <dgm:spPr/>
      <dgm:t>
        <a:bodyPr/>
        <a:lstStyle/>
        <a:p>
          <a:endParaRPr lang="zh-CN" altLang="en-US"/>
        </a:p>
      </dgm:t>
    </dgm:pt>
    <dgm:pt modelId="{ECB8DF0F-C923-47A8-81BC-53BB71D4CEC5}" cxnId="{72BE96EA-B555-457D-B73C-51CF124BDD54}" type="sibTrans">
      <dgm:prSet/>
      <dgm:spPr/>
      <dgm:t>
        <a:bodyPr/>
        <a:lstStyle/>
        <a:p>
          <a:endParaRPr lang="zh-CN" altLang="en-US"/>
        </a:p>
      </dgm:t>
    </dgm:pt>
    <dgm:pt modelId="{FF30F198-FF24-46DF-96AA-D34863AF8EDE}">
      <dgm:prSet phldrT="[文本]" phldr="0" custT="1"/>
      <dgm:spPr/>
      <dgm:t>
        <a:bodyPr vert="horz" wrap="square"/>
        <a:lstStyle/>
        <a:p>
          <a:pPr>
            <a:lnSpc>
              <a:spcPct val="100000"/>
            </a:lnSpc>
            <a:spcBef>
              <a:spcPct val="0"/>
            </a:spcBef>
            <a:spcAft>
              <a:spcPct val="35000"/>
            </a:spcAft>
          </a:pPr>
          <a:r>
            <a:rPr lang="en-US" altLang="zh-CN" sz="2400" b="1">
              <a:latin typeface="Times New Roman" panose="02020603050405020304" pitchFamily="18" charset="0"/>
              <a:cs typeface="Times New Roman" panose="02020603050405020304" pitchFamily="18" charset="0"/>
            </a:rPr>
            <a:t>pH</a:t>
          </a:r>
        </a:p>
      </dgm:t>
    </dgm:pt>
    <dgm:pt modelId="{88B5AF4B-5D1F-464D-BB55-A1AC7EE26AC0}" cxnId="{29B04D9D-9008-4C68-9A89-EE285D199459}" type="parTrans">
      <dgm:prSet/>
      <dgm:spPr/>
      <dgm:t>
        <a:bodyPr/>
        <a:lstStyle/>
        <a:p>
          <a:endParaRPr lang="zh-CN" altLang="en-US"/>
        </a:p>
      </dgm:t>
    </dgm:pt>
    <dgm:pt modelId="{85D3EA57-DC39-4DBD-AB01-8B4156834E96}" cxnId="{29B04D9D-9008-4C68-9A89-EE285D199459}" type="sibTrans">
      <dgm:prSet/>
      <dgm:spPr/>
      <dgm:t>
        <a:bodyPr/>
        <a:lstStyle/>
        <a:p>
          <a:endParaRPr lang="zh-CN" altLang="en-US"/>
        </a:p>
      </dgm:t>
    </dgm:pt>
    <dgm:pt modelId="{95D21A06-999B-4FDB-9A7A-CB62D272E2C1}" type="pres">
      <dgm:prSet presAssocID="{36A474ED-487B-4058-88E8-E2A86CCA7F14}" presName="Name0" presStyleCnt="0">
        <dgm:presLayoutVars>
          <dgm:chMax val="1"/>
          <dgm:dir/>
          <dgm:animLvl val="ctr"/>
          <dgm:resizeHandles val="exact"/>
        </dgm:presLayoutVars>
      </dgm:prSet>
      <dgm:spPr/>
    </dgm:pt>
    <dgm:pt modelId="{83C4FB52-8F4D-4105-94B2-38EB2708DA59}" type="pres">
      <dgm:prSet presAssocID="{BB7C7019-E2B7-4BEE-93A6-D903D73A0E4C}" presName="centerShape" presStyleLbl="node0" presStyleIdx="0" presStyleCnt="1" custScaleX="130912" custScaleY="125140"/>
      <dgm:spPr/>
    </dgm:pt>
    <dgm:pt modelId="{34FBE73C-CEBF-4429-B116-B680D3DF9920}" type="pres">
      <dgm:prSet presAssocID="{E5C25EF7-44B8-4CA9-9628-243AE3E313DE}" presName="node" presStyleLbl="node1" presStyleIdx="0" presStyleCnt="5">
        <dgm:presLayoutVars>
          <dgm:bulletEnabled val="1"/>
        </dgm:presLayoutVars>
      </dgm:prSet>
      <dgm:spPr/>
    </dgm:pt>
    <dgm:pt modelId="{76B0D58F-3CA6-4083-A86A-0A3935BB6D0F}" type="pres">
      <dgm:prSet presAssocID="{E5C25EF7-44B8-4CA9-9628-243AE3E313DE}" presName="dummy" presStyleCnt="0"/>
      <dgm:spPr/>
    </dgm:pt>
    <dgm:pt modelId="{A5684376-2642-4A16-9E57-D28ED6FDB3AC}" type="pres">
      <dgm:prSet presAssocID="{10A7A84A-E560-4533-B937-E1C5C65AAF31}" presName="sibTrans" presStyleLbl="sibTrans2D1" presStyleIdx="0" presStyleCnt="5"/>
      <dgm:spPr/>
    </dgm:pt>
    <dgm:pt modelId="{21C258E2-535A-41B5-BE06-92A3AA4BEFCA}" type="pres">
      <dgm:prSet presAssocID="{D2E9BC05-F6C5-4EBC-A44C-29969976C231}" presName="node" presStyleLbl="node1" presStyleIdx="1" presStyleCnt="5">
        <dgm:presLayoutVars>
          <dgm:bulletEnabled val="1"/>
        </dgm:presLayoutVars>
      </dgm:prSet>
      <dgm:spPr/>
    </dgm:pt>
    <dgm:pt modelId="{BCC431CA-CE3F-4CF0-A7F9-D8CC81DF192F}" type="pres">
      <dgm:prSet presAssocID="{D2E9BC05-F6C5-4EBC-A44C-29969976C231}" presName="dummy" presStyleCnt="0"/>
      <dgm:spPr/>
    </dgm:pt>
    <dgm:pt modelId="{35F2A54A-6A74-4B92-9B6C-2B40ACE035FE}" type="pres">
      <dgm:prSet presAssocID="{2188756B-E595-4EC8-86EC-2036150A706C}" presName="sibTrans" presStyleLbl="sibTrans2D1" presStyleIdx="1" presStyleCnt="5"/>
      <dgm:spPr/>
    </dgm:pt>
    <dgm:pt modelId="{10694C09-7E7D-4607-ABCA-6C197E41661C}" type="pres">
      <dgm:prSet presAssocID="{4B78A8EC-09F2-4268-B3F0-796FED97D418}" presName="node" presStyleLbl="node1" presStyleIdx="2" presStyleCnt="5" custScaleX="106010" custScaleY="91969">
        <dgm:presLayoutVars>
          <dgm:bulletEnabled val="1"/>
        </dgm:presLayoutVars>
      </dgm:prSet>
      <dgm:spPr/>
    </dgm:pt>
    <dgm:pt modelId="{12B885E9-31BA-4CD4-A3A9-043BD7E8AB74}" type="pres">
      <dgm:prSet presAssocID="{4B78A8EC-09F2-4268-B3F0-796FED97D418}" presName="dummy" presStyleCnt="0"/>
      <dgm:spPr/>
    </dgm:pt>
    <dgm:pt modelId="{7DF7039D-C3AE-48EE-90D7-36F0AFACC900}" type="pres">
      <dgm:prSet presAssocID="{248ECF7C-D4E6-44C5-BE11-975603E071C0}" presName="sibTrans" presStyleLbl="sibTrans2D1" presStyleIdx="2" presStyleCnt="5"/>
      <dgm:spPr/>
    </dgm:pt>
    <dgm:pt modelId="{51D33F6B-515E-4862-8520-D281D47EA489}" type="pres">
      <dgm:prSet presAssocID="{5466993A-6F69-45CF-A9C8-30B406C1D8A2}" presName="node" presStyleLbl="node1" presStyleIdx="3" presStyleCnt="5">
        <dgm:presLayoutVars>
          <dgm:bulletEnabled val="1"/>
        </dgm:presLayoutVars>
      </dgm:prSet>
      <dgm:spPr/>
    </dgm:pt>
    <dgm:pt modelId="{18B80408-DEE6-4186-B796-95BEFC9AACA7}" type="pres">
      <dgm:prSet presAssocID="{5466993A-6F69-45CF-A9C8-30B406C1D8A2}" presName="dummy" presStyleCnt="0"/>
      <dgm:spPr/>
    </dgm:pt>
    <dgm:pt modelId="{0868CF0D-CE42-4A06-A986-3421AF72837C}" type="pres">
      <dgm:prSet presAssocID="{ECB8DF0F-C923-47A8-81BC-53BB71D4CEC5}" presName="sibTrans" presStyleLbl="sibTrans2D1" presStyleIdx="3" presStyleCnt="5"/>
      <dgm:spPr/>
    </dgm:pt>
    <dgm:pt modelId="{A5A82C62-C629-4AE8-B353-8C88FA70115F}" type="pres">
      <dgm:prSet presAssocID="{FF30F198-FF24-46DF-96AA-D34863AF8EDE}" presName="node" presStyleLbl="node1" presStyleIdx="4" presStyleCnt="5">
        <dgm:presLayoutVars>
          <dgm:bulletEnabled val="1"/>
        </dgm:presLayoutVars>
      </dgm:prSet>
      <dgm:spPr/>
    </dgm:pt>
    <dgm:pt modelId="{02F415B0-DBA2-4CDB-8800-A3D553F8E5DA}" type="pres">
      <dgm:prSet presAssocID="{FF30F198-FF24-46DF-96AA-D34863AF8EDE}" presName="dummy" presStyleCnt="0"/>
      <dgm:spPr/>
    </dgm:pt>
    <dgm:pt modelId="{B981B3CD-1ACB-4FC0-BBDF-055D4B6775CE}" type="pres">
      <dgm:prSet presAssocID="{85D3EA57-DC39-4DBD-AB01-8B4156834E96}" presName="sibTrans" presStyleLbl="sibTrans2D1" presStyleIdx="4" presStyleCnt="5"/>
      <dgm:spPr/>
    </dgm:pt>
  </dgm:ptLst>
  <dgm:cxnLst>
    <dgm:cxn modelId="{079B2402-2FEB-4243-9773-156638A74824}" srcId="{36A474ED-487B-4058-88E8-E2A86CCA7F14}" destId="{BB7C7019-E2B7-4BEE-93A6-D903D73A0E4C}" srcOrd="0" destOrd="0" parTransId="{68DE225D-F3FF-4E72-8B74-721E2014ED6A}" sibTransId="{7C671052-ED5D-4C7F-B783-99A7138E3346}"/>
    <dgm:cxn modelId="{A260AC15-836D-47BE-BBCD-AAE690AE42EA}" type="presOf" srcId="{4B78A8EC-09F2-4268-B3F0-796FED97D418}" destId="{10694C09-7E7D-4607-ABCA-6C197E41661C}" srcOrd="0" destOrd="0" presId="urn:microsoft.com/office/officeart/2005/8/layout/radial6#3"/>
    <dgm:cxn modelId="{D438CB16-4AC6-4ED5-8313-0D732691D9A0}" type="presOf" srcId="{BB7C7019-E2B7-4BEE-93A6-D903D73A0E4C}" destId="{83C4FB52-8F4D-4105-94B2-38EB2708DA59}" srcOrd="0" destOrd="0" presId="urn:microsoft.com/office/officeart/2005/8/layout/radial6#3"/>
    <dgm:cxn modelId="{28C8AC1E-3240-4F8E-AB37-2617964748E7}" type="presOf" srcId="{D2E9BC05-F6C5-4EBC-A44C-29969976C231}" destId="{21C258E2-535A-41B5-BE06-92A3AA4BEFCA}" srcOrd="0" destOrd="0" presId="urn:microsoft.com/office/officeart/2005/8/layout/radial6#3"/>
    <dgm:cxn modelId="{C72A9029-AC79-4FF9-92C0-A5C343168DCE}" srcId="{BB7C7019-E2B7-4BEE-93A6-D903D73A0E4C}" destId="{E5C25EF7-44B8-4CA9-9628-243AE3E313DE}" srcOrd="0" destOrd="0" parTransId="{30C41F5E-50FA-4205-AB89-140DA428E8A0}" sibTransId="{10A7A84A-E560-4533-B937-E1C5C65AAF31}"/>
    <dgm:cxn modelId="{FB377739-4B29-4AF3-BFDD-9CCDFBDF7FF1}" type="presOf" srcId="{E5C25EF7-44B8-4CA9-9628-243AE3E313DE}" destId="{34FBE73C-CEBF-4429-B116-B680D3DF9920}" srcOrd="0" destOrd="0" presId="urn:microsoft.com/office/officeart/2005/8/layout/radial6#3"/>
    <dgm:cxn modelId="{B9781369-85FD-4267-B1E0-C4395868DA79}" type="presOf" srcId="{5466993A-6F69-45CF-A9C8-30B406C1D8A2}" destId="{51D33F6B-515E-4862-8520-D281D47EA489}" srcOrd="0" destOrd="0" presId="urn:microsoft.com/office/officeart/2005/8/layout/radial6#3"/>
    <dgm:cxn modelId="{20E80E55-52B2-4750-829B-784DE55AB87A}" type="presOf" srcId="{85D3EA57-DC39-4DBD-AB01-8B4156834E96}" destId="{B981B3CD-1ACB-4FC0-BBDF-055D4B6775CE}" srcOrd="0" destOrd="0" presId="urn:microsoft.com/office/officeart/2005/8/layout/radial6#3"/>
    <dgm:cxn modelId="{89D7D37D-E988-4BAF-A9C2-F492BE8344AB}" srcId="{BB7C7019-E2B7-4BEE-93A6-D903D73A0E4C}" destId="{4B78A8EC-09F2-4268-B3F0-796FED97D418}" srcOrd="2" destOrd="0" parTransId="{5F5CD2E6-596A-4254-BB5E-275328853312}" sibTransId="{248ECF7C-D4E6-44C5-BE11-975603E071C0}"/>
    <dgm:cxn modelId="{B6774D91-1EEC-4D45-AA8C-2E1E6C3529E6}" type="presOf" srcId="{248ECF7C-D4E6-44C5-BE11-975603E071C0}" destId="{7DF7039D-C3AE-48EE-90D7-36F0AFACC900}" srcOrd="0" destOrd="0" presId="urn:microsoft.com/office/officeart/2005/8/layout/radial6#3"/>
    <dgm:cxn modelId="{F1B2AA9B-DBAF-4D10-AD19-99859D86A8A8}" type="presOf" srcId="{10A7A84A-E560-4533-B937-E1C5C65AAF31}" destId="{A5684376-2642-4A16-9E57-D28ED6FDB3AC}" srcOrd="0" destOrd="0" presId="urn:microsoft.com/office/officeart/2005/8/layout/radial6#3"/>
    <dgm:cxn modelId="{29B04D9D-9008-4C68-9A89-EE285D199459}" srcId="{BB7C7019-E2B7-4BEE-93A6-D903D73A0E4C}" destId="{FF30F198-FF24-46DF-96AA-D34863AF8EDE}" srcOrd="4" destOrd="0" parTransId="{88B5AF4B-5D1F-464D-BB55-A1AC7EE26AC0}" sibTransId="{85D3EA57-DC39-4DBD-AB01-8B4156834E96}"/>
    <dgm:cxn modelId="{243BF6A3-EBD5-44A1-BAA8-451917CD4623}" srcId="{BB7C7019-E2B7-4BEE-93A6-D903D73A0E4C}" destId="{D2E9BC05-F6C5-4EBC-A44C-29969976C231}" srcOrd="1" destOrd="0" parTransId="{CBF45683-A086-43F7-BBC0-3DDE6ED4357A}" sibTransId="{2188756B-E595-4EC8-86EC-2036150A706C}"/>
    <dgm:cxn modelId="{3C7ED0AD-FC0D-4A51-9EBF-36F50297EFDA}" type="presOf" srcId="{FF30F198-FF24-46DF-96AA-D34863AF8EDE}" destId="{A5A82C62-C629-4AE8-B353-8C88FA70115F}" srcOrd="0" destOrd="0" presId="urn:microsoft.com/office/officeart/2005/8/layout/radial6#3"/>
    <dgm:cxn modelId="{C978C0C1-49EA-485A-AE5D-85933255142E}" type="presOf" srcId="{36A474ED-487B-4058-88E8-E2A86CCA7F14}" destId="{95D21A06-999B-4FDB-9A7A-CB62D272E2C1}" srcOrd="0" destOrd="0" presId="urn:microsoft.com/office/officeart/2005/8/layout/radial6#3"/>
    <dgm:cxn modelId="{C9065ACC-771A-457B-949C-D8811F49E541}" type="presOf" srcId="{2188756B-E595-4EC8-86EC-2036150A706C}" destId="{35F2A54A-6A74-4B92-9B6C-2B40ACE035FE}" srcOrd="0" destOrd="0" presId="urn:microsoft.com/office/officeart/2005/8/layout/radial6#3"/>
    <dgm:cxn modelId="{72BE96EA-B555-457D-B73C-51CF124BDD54}" srcId="{BB7C7019-E2B7-4BEE-93A6-D903D73A0E4C}" destId="{5466993A-6F69-45CF-A9C8-30B406C1D8A2}" srcOrd="3" destOrd="0" parTransId="{35C77E15-AF2E-4C29-A0EF-6B644C9A6A10}" sibTransId="{ECB8DF0F-C923-47A8-81BC-53BB71D4CEC5}"/>
    <dgm:cxn modelId="{4EFCA5EA-BF90-4858-8943-DBAC406F66FB}" type="presOf" srcId="{ECB8DF0F-C923-47A8-81BC-53BB71D4CEC5}" destId="{0868CF0D-CE42-4A06-A986-3421AF72837C}" srcOrd="0" destOrd="0" presId="urn:microsoft.com/office/officeart/2005/8/layout/radial6#3"/>
    <dgm:cxn modelId="{E74B0E7F-5368-430D-BAE2-C344B091D167}" type="presParOf" srcId="{95D21A06-999B-4FDB-9A7A-CB62D272E2C1}" destId="{83C4FB52-8F4D-4105-94B2-38EB2708DA59}" srcOrd="0" destOrd="0" presId="urn:microsoft.com/office/officeart/2005/8/layout/radial6#3"/>
    <dgm:cxn modelId="{11513ECC-2B8E-452A-A566-D239D1D10449}" type="presParOf" srcId="{95D21A06-999B-4FDB-9A7A-CB62D272E2C1}" destId="{34FBE73C-CEBF-4429-B116-B680D3DF9920}" srcOrd="1" destOrd="0" presId="urn:microsoft.com/office/officeart/2005/8/layout/radial6#3"/>
    <dgm:cxn modelId="{79005D6F-7BF0-4359-97BF-FEC60CAB2781}" type="presParOf" srcId="{95D21A06-999B-4FDB-9A7A-CB62D272E2C1}" destId="{76B0D58F-3CA6-4083-A86A-0A3935BB6D0F}" srcOrd="2" destOrd="0" presId="urn:microsoft.com/office/officeart/2005/8/layout/radial6#3"/>
    <dgm:cxn modelId="{AD83F80E-D9AB-493D-B5F2-3235AF5FB299}" type="presParOf" srcId="{95D21A06-999B-4FDB-9A7A-CB62D272E2C1}" destId="{A5684376-2642-4A16-9E57-D28ED6FDB3AC}" srcOrd="3" destOrd="0" presId="urn:microsoft.com/office/officeart/2005/8/layout/radial6#3"/>
    <dgm:cxn modelId="{7CD470E5-B909-44D2-B2A7-A0667F7FFFF3}" type="presParOf" srcId="{95D21A06-999B-4FDB-9A7A-CB62D272E2C1}" destId="{21C258E2-535A-41B5-BE06-92A3AA4BEFCA}" srcOrd="4" destOrd="0" presId="urn:microsoft.com/office/officeart/2005/8/layout/radial6#3"/>
    <dgm:cxn modelId="{0824508A-1A17-4C8C-9DC0-8AD5991705E9}" type="presParOf" srcId="{95D21A06-999B-4FDB-9A7A-CB62D272E2C1}" destId="{BCC431CA-CE3F-4CF0-A7F9-D8CC81DF192F}" srcOrd="5" destOrd="0" presId="urn:microsoft.com/office/officeart/2005/8/layout/radial6#3"/>
    <dgm:cxn modelId="{4C10D5E4-1119-4023-8C02-28D23E371690}" type="presParOf" srcId="{95D21A06-999B-4FDB-9A7A-CB62D272E2C1}" destId="{35F2A54A-6A74-4B92-9B6C-2B40ACE035FE}" srcOrd="6" destOrd="0" presId="urn:microsoft.com/office/officeart/2005/8/layout/radial6#3"/>
    <dgm:cxn modelId="{4D6C2FCE-708D-4D2D-8150-E94784DFA4FB}" type="presParOf" srcId="{95D21A06-999B-4FDB-9A7A-CB62D272E2C1}" destId="{10694C09-7E7D-4607-ABCA-6C197E41661C}" srcOrd="7" destOrd="0" presId="urn:microsoft.com/office/officeart/2005/8/layout/radial6#3"/>
    <dgm:cxn modelId="{7DF49019-004F-4BAC-B377-0529E1DE5601}" type="presParOf" srcId="{95D21A06-999B-4FDB-9A7A-CB62D272E2C1}" destId="{12B885E9-31BA-4CD4-A3A9-043BD7E8AB74}" srcOrd="8" destOrd="0" presId="urn:microsoft.com/office/officeart/2005/8/layout/radial6#3"/>
    <dgm:cxn modelId="{E9E73987-4FD1-4C07-9692-0BE8EF9FF909}" type="presParOf" srcId="{95D21A06-999B-4FDB-9A7A-CB62D272E2C1}" destId="{7DF7039D-C3AE-48EE-90D7-36F0AFACC900}" srcOrd="9" destOrd="0" presId="urn:microsoft.com/office/officeart/2005/8/layout/radial6#3"/>
    <dgm:cxn modelId="{3DFC8E37-D25E-47E6-A74D-6604DFFC6384}" type="presParOf" srcId="{95D21A06-999B-4FDB-9A7A-CB62D272E2C1}" destId="{51D33F6B-515E-4862-8520-D281D47EA489}" srcOrd="10" destOrd="0" presId="urn:microsoft.com/office/officeart/2005/8/layout/radial6#3"/>
    <dgm:cxn modelId="{1055B7D6-408C-4A56-BC90-7C555235A338}" type="presParOf" srcId="{95D21A06-999B-4FDB-9A7A-CB62D272E2C1}" destId="{18B80408-DEE6-4186-B796-95BEFC9AACA7}" srcOrd="11" destOrd="0" presId="urn:microsoft.com/office/officeart/2005/8/layout/radial6#3"/>
    <dgm:cxn modelId="{0B2A0B6A-C6E2-4D21-B326-C8E394B0FA00}" type="presParOf" srcId="{95D21A06-999B-4FDB-9A7A-CB62D272E2C1}" destId="{0868CF0D-CE42-4A06-A986-3421AF72837C}" srcOrd="12" destOrd="0" presId="urn:microsoft.com/office/officeart/2005/8/layout/radial6#3"/>
    <dgm:cxn modelId="{3F8168F9-E860-482C-8B45-CE189B2AB543}" type="presParOf" srcId="{95D21A06-999B-4FDB-9A7A-CB62D272E2C1}" destId="{A5A82C62-C629-4AE8-B353-8C88FA70115F}" srcOrd="13" destOrd="0" presId="urn:microsoft.com/office/officeart/2005/8/layout/radial6#3"/>
    <dgm:cxn modelId="{C7E69053-6923-4632-AFF7-C2328BA1B4DE}" type="presParOf" srcId="{95D21A06-999B-4FDB-9A7A-CB62D272E2C1}" destId="{02F415B0-DBA2-4CDB-8800-A3D553F8E5DA}" srcOrd="14" destOrd="0" presId="urn:microsoft.com/office/officeart/2005/8/layout/radial6#3"/>
    <dgm:cxn modelId="{63E4AA17-F534-4D17-BE00-56A17814BD3C}" type="presParOf" srcId="{95D21A06-999B-4FDB-9A7A-CB62D272E2C1}" destId="{B981B3CD-1ACB-4FC0-BBDF-055D4B6775CE}" srcOrd="15" destOrd="0" presId="urn:microsoft.com/office/officeart/2005/8/layout/radial6#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7B93C8-D52E-4744-AD21-82DB1FCE811C}" type="doc">
      <dgm:prSet loTypeId="urn:microsoft.com/office/officeart/2005/8/layout/vList2#3" loCatId="list" qsTypeId="urn:microsoft.com/office/officeart/2005/8/quickstyle/simple3#3" qsCatId="3D" csTypeId="urn:microsoft.com/office/officeart/2005/8/colors/accent2_2#3" csCatId="accent1" phldr="1"/>
      <dgm:spPr/>
      <dgm:t>
        <a:bodyPr/>
        <a:lstStyle/>
        <a:p>
          <a:endParaRPr lang="zh-CN" altLang="en-US"/>
        </a:p>
      </dgm:t>
    </dgm:pt>
    <dgm:pt modelId="{44DC5059-B87C-4134-AFC5-670D3CC00F93}">
      <dgm:prSet phldrT="[文本]" custT="1"/>
      <dgm:spPr/>
      <dgm:t>
        <a:bodyPr/>
        <a:lstStyle/>
        <a:p>
          <a:r>
            <a:rPr lang="zh-CN" altLang="en-US" sz="2000" b="1">
              <a:latin typeface="黑体" panose="02010609060101010101" pitchFamily="49" charset="-122"/>
              <a:ea typeface="黑体" panose="02010609060101010101" pitchFamily="49" charset="-122"/>
            </a:rPr>
            <a:t>土壤有机质影响污染物的吸附</a:t>
          </a:r>
        </a:p>
      </dgm:t>
    </dgm:pt>
    <dgm:pt modelId="{36417ED6-B2DB-4BB5-9C34-00295C09AA77}" cxnId="{859CC307-C563-4E34-810C-796F3584C939}" type="parTrans">
      <dgm:prSet/>
      <dgm:spPr/>
      <dgm:t>
        <a:bodyPr/>
        <a:lstStyle/>
        <a:p>
          <a:endParaRPr lang="zh-CN" altLang="en-US"/>
        </a:p>
      </dgm:t>
    </dgm:pt>
    <dgm:pt modelId="{6E6AC26C-9753-4871-87D4-49087CD2D6E9}" cxnId="{859CC307-C563-4E34-810C-796F3584C939}" type="sibTrans">
      <dgm:prSet/>
      <dgm:spPr/>
      <dgm:t>
        <a:bodyPr/>
        <a:lstStyle/>
        <a:p>
          <a:endParaRPr lang="zh-CN" altLang="en-US"/>
        </a:p>
      </dgm:t>
    </dgm:pt>
    <dgm:pt modelId="{75412A1E-C26C-43F0-827D-1E1F1101F778}">
      <dgm:prSet phldrT="[文本]" custT="1"/>
      <dgm:spPr/>
      <dgm:t>
        <a:bodyPr/>
        <a:lstStyle/>
        <a:p>
          <a:r>
            <a:rPr lang="zh-CN" altLang="en-US" sz="1800">
              <a:latin typeface="黑体" panose="02010609060101010101" pitchFamily="49" charset="-122"/>
              <a:ea typeface="黑体" panose="02010609060101010101" pitchFamily="49" charset="-122"/>
            </a:rPr>
            <a:t>如果只有溶液中的有机污染物能被自由基氧化</a:t>
          </a:r>
          <a:r>
            <a:rPr lang="en-US" altLang="en-US" sz="1800">
              <a:latin typeface="黑体" panose="02010609060101010101" pitchFamily="49" charset="-122"/>
              <a:ea typeface="黑体" panose="02010609060101010101" pitchFamily="49" charset="-122"/>
            </a:rPr>
            <a:t>,</a:t>
          </a:r>
          <a:r>
            <a:rPr lang="zh-CN" altLang="en-US" sz="1800">
              <a:latin typeface="黑体" panose="02010609060101010101" pitchFamily="49" charset="-122"/>
              <a:ea typeface="黑体" panose="02010609060101010101" pitchFamily="49" charset="-122"/>
            </a:rPr>
            <a:t>脱附速率将成为整个反应的速控步。</a:t>
          </a:r>
        </a:p>
      </dgm:t>
    </dgm:pt>
    <dgm:pt modelId="{EE702B1C-4A2E-4371-A9EB-5B946D732210}" cxnId="{8CA07047-2703-43DE-9429-6DA3D2C1A5DD}" type="parTrans">
      <dgm:prSet/>
      <dgm:spPr/>
      <dgm:t>
        <a:bodyPr/>
        <a:lstStyle/>
        <a:p>
          <a:endParaRPr lang="zh-CN" altLang="en-US"/>
        </a:p>
      </dgm:t>
    </dgm:pt>
    <dgm:pt modelId="{C41E916F-1BB6-4B14-B5BB-D9C84D203765}" cxnId="{8CA07047-2703-43DE-9429-6DA3D2C1A5DD}" type="sibTrans">
      <dgm:prSet/>
      <dgm:spPr/>
      <dgm:t>
        <a:bodyPr/>
        <a:lstStyle/>
        <a:p>
          <a:endParaRPr lang="zh-CN" altLang="en-US"/>
        </a:p>
      </dgm:t>
    </dgm:pt>
    <dgm:pt modelId="{19ADDF1F-F570-474A-9BF6-7B81D190E3D9}">
      <dgm:prSet phldrT="[文本]" custT="1"/>
      <dgm:spPr/>
      <dgm:t>
        <a:bodyPr/>
        <a:lstStyle/>
        <a:p>
          <a:r>
            <a:rPr lang="zh-CN" altLang="en-US" sz="2000" b="1">
              <a:latin typeface="黑体" panose="02010609060101010101" pitchFamily="49" charset="-122"/>
              <a:ea typeface="黑体" panose="02010609060101010101" pitchFamily="49" charset="-122"/>
            </a:rPr>
            <a:t>腐殖质可能影响过氧化氢的分解路径</a:t>
          </a:r>
        </a:p>
      </dgm:t>
    </dgm:pt>
    <dgm:pt modelId="{A370430C-52BD-4DC9-B845-23B46FCA2383}" cxnId="{A8A162B1-961F-43A0-A872-C0EE6BD68626}" type="parTrans">
      <dgm:prSet/>
      <dgm:spPr/>
      <dgm:t>
        <a:bodyPr/>
        <a:lstStyle/>
        <a:p>
          <a:endParaRPr lang="zh-CN" altLang="en-US"/>
        </a:p>
      </dgm:t>
    </dgm:pt>
    <dgm:pt modelId="{57B6A239-72EC-42E0-9BA2-735B939BF1B6}" cxnId="{A8A162B1-961F-43A0-A872-C0EE6BD68626}" type="sibTrans">
      <dgm:prSet/>
      <dgm:spPr/>
      <dgm:t>
        <a:bodyPr/>
        <a:lstStyle/>
        <a:p>
          <a:endParaRPr lang="zh-CN" altLang="en-US"/>
        </a:p>
      </dgm:t>
    </dgm:pt>
    <dgm:pt modelId="{56D3B176-68E0-4EC0-B79D-B137B34BB1A2}">
      <dgm:prSet phldrT="[文本]" custT="1"/>
      <dgm:spPr/>
      <dgm:t>
        <a:bodyPr/>
        <a:lstStyle/>
        <a:p>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有研究报道</a:t>
          </a:r>
          <a:r>
            <a:rPr lang="en-US" altLang="en-US" sz="18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当土壤腐殖质含量较低时</a:t>
          </a:r>
          <a:r>
            <a:rPr lang="en-US" altLang="en-US" sz="18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过氧化氢虽然分解很慢</a:t>
          </a:r>
          <a:r>
            <a:rPr lang="en-US" altLang="en-US" sz="18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但</a:t>
          </a:r>
          <a:r>
            <a:rPr lang="en-US" altLang="en-US" sz="1800" dirty="0">
              <a:latin typeface="Times New Roman" panose="02020603050405020304" pitchFamily="18" charset="0"/>
              <a:ea typeface="黑体" panose="02010609060101010101" pitchFamily="49" charset="-122"/>
              <a:cs typeface="Times New Roman" panose="02020603050405020304" pitchFamily="18" charset="0"/>
            </a:rPr>
            <a:t>•OH </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是主要产物</a:t>
          </a:r>
          <a:r>
            <a:rPr lang="en-US" altLang="en-US" sz="18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因此有利于污染物降解。腐殖质含量高时</a:t>
          </a:r>
          <a:r>
            <a:rPr lang="en-US" altLang="en-US" sz="18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过氧化氢虽然分解快</a:t>
          </a:r>
          <a:r>
            <a:rPr lang="en-US" altLang="en-US" sz="18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但产生</a:t>
          </a:r>
          <a:r>
            <a:rPr lang="en-US" altLang="en-US" sz="1800" dirty="0">
              <a:latin typeface="Times New Roman" panose="02020603050405020304" pitchFamily="18" charset="0"/>
              <a:ea typeface="黑体" panose="02010609060101010101" pitchFamily="49" charset="-122"/>
              <a:cs typeface="Times New Roman" panose="02020603050405020304" pitchFamily="18" charset="0"/>
            </a:rPr>
            <a:t>•OH </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的比例低</a:t>
          </a:r>
          <a:r>
            <a:rPr lang="en-US" altLang="en-US" sz="180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latin typeface="Times New Roman" panose="02020603050405020304" pitchFamily="18" charset="0"/>
              <a:ea typeface="黑体" panose="02010609060101010101" pitchFamily="49" charset="-122"/>
              <a:cs typeface="Times New Roman" panose="02020603050405020304" pitchFamily="18" charset="0"/>
            </a:rPr>
            <a:t>有机物去除效率相对降低。</a:t>
          </a:r>
        </a:p>
      </dgm:t>
    </dgm:pt>
    <dgm:pt modelId="{0019B7EE-9747-429D-917C-D8F72C1B5F59}" cxnId="{3F9DFC5C-D8D2-4419-947C-762F7C99920C}" type="parTrans">
      <dgm:prSet/>
      <dgm:spPr/>
      <dgm:t>
        <a:bodyPr/>
        <a:lstStyle/>
        <a:p>
          <a:endParaRPr lang="zh-CN" altLang="en-US"/>
        </a:p>
      </dgm:t>
    </dgm:pt>
    <dgm:pt modelId="{5FD6591A-290F-4B23-A08F-5C5B61583EF6}" cxnId="{3F9DFC5C-D8D2-4419-947C-762F7C99920C}" type="sibTrans">
      <dgm:prSet/>
      <dgm:spPr/>
      <dgm:t>
        <a:bodyPr/>
        <a:lstStyle/>
        <a:p>
          <a:endParaRPr lang="zh-CN" altLang="en-US"/>
        </a:p>
      </dgm:t>
    </dgm:pt>
    <dgm:pt modelId="{A5D3419D-D5EF-4975-9223-389D0302090E}">
      <dgm:prSet phldrT="[文本]" custT="1"/>
      <dgm:spPr/>
      <dgm:t>
        <a:bodyPr/>
        <a:lstStyle/>
        <a:p>
          <a:r>
            <a:rPr lang="zh-CN" altLang="en-US" sz="2000" b="1">
              <a:latin typeface="黑体" panose="02010609060101010101" pitchFamily="49" charset="-122"/>
              <a:ea typeface="黑体" panose="02010609060101010101" pitchFamily="49" charset="-122"/>
            </a:rPr>
            <a:t>腐殖质可促进电子转移</a:t>
          </a:r>
        </a:p>
      </dgm:t>
    </dgm:pt>
    <dgm:pt modelId="{3BB62145-71A4-48A6-B90A-FDA3859F2293}" cxnId="{31B2301E-C54D-4BB7-8C1E-624857C962D6}" type="parTrans">
      <dgm:prSet/>
      <dgm:spPr/>
      <dgm:t>
        <a:bodyPr/>
        <a:lstStyle/>
        <a:p>
          <a:endParaRPr lang="zh-CN" altLang="en-US"/>
        </a:p>
      </dgm:t>
    </dgm:pt>
    <dgm:pt modelId="{E67BDFFF-4700-4193-B141-4C282DB7D824}" cxnId="{31B2301E-C54D-4BB7-8C1E-624857C962D6}" type="sibTrans">
      <dgm:prSet/>
      <dgm:spPr/>
      <dgm:t>
        <a:bodyPr/>
        <a:lstStyle/>
        <a:p>
          <a:endParaRPr lang="zh-CN" altLang="en-US"/>
        </a:p>
      </dgm:t>
    </dgm:pt>
    <dgm:pt modelId="{BB2705E4-8AB0-4728-A6AE-2598E0BEA19C}">
      <dgm:prSet phldrT="[文本]" custT="1"/>
      <dgm:spPr/>
      <dgm:t>
        <a:bodyPr/>
        <a:lstStyle/>
        <a:p>
          <a:r>
            <a:rPr lang="zh-CN" altLang="en-US" sz="1800">
              <a:latin typeface="Times New Roman" panose="02020603050405020304" pitchFamily="18" charset="0"/>
              <a:ea typeface="黑体" panose="02010609060101010101" pitchFamily="49" charset="-122"/>
              <a:cs typeface="Times New Roman" panose="02020603050405020304" pitchFamily="18" charset="0"/>
            </a:rPr>
            <a:t>腐殖质含有大量的醌类等电子传递体系</a:t>
          </a:r>
          <a:r>
            <a:rPr lang="en-US" altLang="en-US" sz="180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latin typeface="Times New Roman" panose="02020603050405020304" pitchFamily="18" charset="0"/>
              <a:ea typeface="黑体" panose="02010609060101010101" pitchFamily="49" charset="-122"/>
              <a:cs typeface="Times New Roman" panose="02020603050405020304" pitchFamily="18" charset="0"/>
            </a:rPr>
            <a:t>可促进 </a:t>
          </a:r>
          <a:r>
            <a:rPr lang="en-US" altLang="en-US" sz="1800">
              <a:latin typeface="Times New Roman" panose="02020603050405020304" pitchFamily="18" charset="0"/>
              <a:ea typeface="黑体" panose="02010609060101010101" pitchFamily="49" charset="-122"/>
              <a:cs typeface="Times New Roman" panose="02020603050405020304" pitchFamily="18" charset="0"/>
            </a:rPr>
            <a:t>Fe(Ⅲ)</a:t>
          </a:r>
          <a:r>
            <a:rPr lang="zh-CN" altLang="en-US" sz="1800">
              <a:latin typeface="Times New Roman" panose="02020603050405020304" pitchFamily="18" charset="0"/>
              <a:ea typeface="黑体" panose="02010609060101010101" pitchFamily="49" charset="-122"/>
              <a:cs typeface="Times New Roman" panose="02020603050405020304" pitchFamily="18" charset="0"/>
            </a:rPr>
            <a:t>向 </a:t>
          </a:r>
          <a:r>
            <a:rPr lang="en-US" altLang="en-US" sz="1800">
              <a:latin typeface="Times New Roman" panose="02020603050405020304" pitchFamily="18" charset="0"/>
              <a:ea typeface="黑体" panose="02010609060101010101" pitchFamily="49" charset="-122"/>
              <a:cs typeface="Times New Roman" panose="02020603050405020304" pitchFamily="18" charset="0"/>
            </a:rPr>
            <a:t>Fe(Ⅱ)</a:t>
          </a:r>
          <a:r>
            <a:rPr lang="zh-CN" altLang="en-US" sz="1800">
              <a:latin typeface="Times New Roman" panose="02020603050405020304" pitchFamily="18" charset="0"/>
              <a:ea typeface="黑体" panose="02010609060101010101" pitchFamily="49" charset="-122"/>
              <a:cs typeface="Times New Roman" panose="02020603050405020304" pitchFamily="18" charset="0"/>
            </a:rPr>
            <a:t>的转化</a:t>
          </a:r>
          <a:r>
            <a:rPr lang="en-US" altLang="en-US" sz="180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latin typeface="Times New Roman" panose="02020603050405020304" pitchFamily="18" charset="0"/>
              <a:ea typeface="黑体" panose="02010609060101010101" pitchFamily="49" charset="-122"/>
              <a:cs typeface="Times New Roman" panose="02020603050405020304" pitchFamily="18" charset="0"/>
            </a:rPr>
            <a:t>加快自由基生成</a:t>
          </a:r>
          <a:r>
            <a:rPr lang="en-US" altLang="en-US" sz="180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latin typeface="Times New Roman" panose="02020603050405020304" pitchFamily="18" charset="0"/>
              <a:ea typeface="黑体" panose="02010609060101010101" pitchFamily="49" charset="-122"/>
              <a:cs typeface="Times New Roman" panose="02020603050405020304" pitchFamily="18" charset="0"/>
            </a:rPr>
            <a:t>促进氧化反应。</a:t>
          </a:r>
        </a:p>
      </dgm:t>
    </dgm:pt>
    <dgm:pt modelId="{C1865F2C-B144-490E-BFDC-8937A2E5531B}" cxnId="{C97230DB-EF12-491F-9E70-050BACE8569E}" type="parTrans">
      <dgm:prSet/>
      <dgm:spPr/>
      <dgm:t>
        <a:bodyPr/>
        <a:lstStyle/>
        <a:p>
          <a:endParaRPr lang="zh-CN" altLang="en-US"/>
        </a:p>
      </dgm:t>
    </dgm:pt>
    <dgm:pt modelId="{6B360550-6B81-4348-9196-C73E38D76621}" cxnId="{C97230DB-EF12-491F-9E70-050BACE8569E}" type="sibTrans">
      <dgm:prSet/>
      <dgm:spPr/>
      <dgm:t>
        <a:bodyPr/>
        <a:lstStyle/>
        <a:p>
          <a:endParaRPr lang="zh-CN" altLang="en-US"/>
        </a:p>
      </dgm:t>
    </dgm:pt>
    <dgm:pt modelId="{C9DD466F-4F0C-4174-9747-D0B30BFF681C}">
      <dgm:prSet phldrT="[文本]" phldr="0" custT="1"/>
      <dgm:spPr/>
      <dgm:t>
        <a:bodyPr vert="horz" wrap="square"/>
        <a:lstStyle/>
        <a:p>
          <a:pPr>
            <a:lnSpc>
              <a:spcPct val="100000"/>
            </a:lnSpc>
            <a:spcBef>
              <a:spcPct val="0"/>
            </a:spcBef>
            <a:spcAft>
              <a:spcPct val="35000"/>
            </a:spcAft>
          </a:pPr>
          <a:r>
            <a:rPr lang="zh-CN" altLang="en-US" sz="2000" b="1">
              <a:latin typeface="黑体" panose="02010609060101010101" pitchFamily="49" charset="-122"/>
              <a:ea typeface="黑体" panose="02010609060101010101" pitchFamily="49" charset="-122"/>
            </a:rPr>
            <a:t>土壤腐殖质与氧化剂间的作用</a:t>
          </a:r>
          <a:endParaRPr sz="3300" b="1"/>
        </a:p>
      </dgm:t>
    </dgm:pt>
    <dgm:pt modelId="{BB7632A8-DC75-4F19-8B4C-B95C4EDCFEDF}" cxnId="{59B7B81C-E172-49A6-BDA4-F4283C946980}" type="parTrans">
      <dgm:prSet/>
      <dgm:spPr/>
      <dgm:t>
        <a:bodyPr/>
        <a:lstStyle/>
        <a:p>
          <a:endParaRPr lang="zh-CN" altLang="en-US"/>
        </a:p>
      </dgm:t>
    </dgm:pt>
    <dgm:pt modelId="{B513ED6B-3F07-427C-BAE6-1133FABAF709}" cxnId="{59B7B81C-E172-49A6-BDA4-F4283C946980}" type="sibTrans">
      <dgm:prSet/>
      <dgm:spPr/>
      <dgm:t>
        <a:bodyPr/>
        <a:lstStyle/>
        <a:p>
          <a:endParaRPr lang="zh-CN" altLang="en-US"/>
        </a:p>
      </dgm:t>
    </dgm:pt>
    <dgm:pt modelId="{540E83E8-3226-44F5-9F86-FDCDF7066939}">
      <dgm:prSet phldrT="[文本]" custT="1"/>
      <dgm:spPr/>
      <dgm:t>
        <a:bodyPr/>
        <a:lstStyle/>
        <a:p>
          <a:r>
            <a:rPr lang="zh-CN" altLang="en-US" sz="1800">
              <a:latin typeface="Times New Roman" panose="02020603050405020304" pitchFamily="18" charset="0"/>
              <a:ea typeface="黑体" panose="02010609060101010101" pitchFamily="49" charset="-122"/>
              <a:cs typeface="Times New Roman" panose="02020603050405020304" pitchFamily="18" charset="0"/>
            </a:rPr>
            <a:t>土壤腐殖质会消耗部分氧化剂</a:t>
          </a:r>
          <a:r>
            <a:rPr lang="en-US" altLang="en-US" sz="180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latin typeface="Times New Roman" panose="02020603050405020304" pitchFamily="18" charset="0"/>
              <a:ea typeface="黑体" panose="02010609060101010101" pitchFamily="49" charset="-122"/>
              <a:cs typeface="Times New Roman" panose="02020603050405020304" pitchFamily="18" charset="0"/>
            </a:rPr>
            <a:t>与污染物竞争</a:t>
          </a:r>
          <a:r>
            <a:rPr lang="en-US" altLang="en-US" sz="180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latin typeface="Times New Roman" panose="02020603050405020304" pitchFamily="18" charset="0"/>
              <a:ea typeface="黑体" panose="02010609060101010101" pitchFamily="49" charset="-122"/>
              <a:cs typeface="Times New Roman" panose="02020603050405020304" pitchFamily="18" charset="0"/>
            </a:rPr>
            <a:t>降低其去除效率。反过来</a:t>
          </a:r>
          <a:r>
            <a:rPr lang="en-US" altLang="en-US" sz="180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latin typeface="Times New Roman" panose="02020603050405020304" pitchFamily="18" charset="0"/>
              <a:ea typeface="黑体" panose="02010609060101010101" pitchFamily="49" charset="-122"/>
              <a:cs typeface="Times New Roman" panose="02020603050405020304" pitchFamily="18" charset="0"/>
            </a:rPr>
            <a:t>通过氧化反应</a:t>
          </a:r>
          <a:r>
            <a:rPr lang="en-US" altLang="en-US" sz="180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latin typeface="Times New Roman" panose="02020603050405020304" pitchFamily="18" charset="0"/>
              <a:ea typeface="黑体" panose="02010609060101010101" pitchFamily="49" charset="-122"/>
              <a:cs typeface="Times New Roman" panose="02020603050405020304" pitchFamily="18" charset="0"/>
            </a:rPr>
            <a:t>腐殖质的结构可能部分被破坏或发生官能团的变化</a:t>
          </a:r>
          <a:r>
            <a:rPr lang="en-US" altLang="en-US" sz="180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latin typeface="Times New Roman" panose="02020603050405020304" pitchFamily="18" charset="0"/>
              <a:ea typeface="黑体" panose="02010609060101010101" pitchFamily="49" charset="-122"/>
              <a:cs typeface="Times New Roman" panose="02020603050405020304" pitchFamily="18" charset="0"/>
            </a:rPr>
            <a:t>释放吸附在其中的污染物</a:t>
          </a:r>
          <a:r>
            <a:rPr lang="en-US" altLang="en-US" sz="180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latin typeface="Times New Roman" panose="02020603050405020304" pitchFamily="18" charset="0"/>
              <a:ea typeface="黑体" panose="02010609060101010101" pitchFamily="49" charset="-122"/>
              <a:cs typeface="Times New Roman" panose="02020603050405020304" pitchFamily="18" charset="0"/>
            </a:rPr>
            <a:t>促进物质的分解。</a:t>
          </a:r>
        </a:p>
      </dgm:t>
    </dgm:pt>
    <dgm:pt modelId="{501EE23D-6596-41A0-93E3-45E3E4015785}" cxnId="{D2F0BE1E-AE9E-44FE-A5AB-DFDB7D8AF8BD}" type="parTrans">
      <dgm:prSet/>
      <dgm:spPr/>
      <dgm:t>
        <a:bodyPr/>
        <a:lstStyle/>
        <a:p>
          <a:endParaRPr lang="zh-CN" altLang="en-US"/>
        </a:p>
      </dgm:t>
    </dgm:pt>
    <dgm:pt modelId="{79AEA0EC-0C50-48FA-8774-0B220CB35B95}" cxnId="{D2F0BE1E-AE9E-44FE-A5AB-DFDB7D8AF8BD}" type="sibTrans">
      <dgm:prSet/>
      <dgm:spPr/>
      <dgm:t>
        <a:bodyPr/>
        <a:lstStyle/>
        <a:p>
          <a:endParaRPr lang="zh-CN" altLang="en-US"/>
        </a:p>
      </dgm:t>
    </dgm:pt>
    <dgm:pt modelId="{7A6A6AC8-199F-4D99-BD5B-22C98926C70E}" type="pres">
      <dgm:prSet presAssocID="{717B93C8-D52E-4744-AD21-82DB1FCE811C}" presName="linear" presStyleCnt="0">
        <dgm:presLayoutVars>
          <dgm:animLvl val="lvl"/>
          <dgm:resizeHandles val="exact"/>
        </dgm:presLayoutVars>
      </dgm:prSet>
      <dgm:spPr/>
    </dgm:pt>
    <dgm:pt modelId="{1053A274-F2B5-44C6-8775-EDCFC2BB9CE8}" type="pres">
      <dgm:prSet presAssocID="{44DC5059-B87C-4134-AFC5-670D3CC00F93}" presName="parentText" presStyleLbl="node1" presStyleIdx="0" presStyleCnt="4">
        <dgm:presLayoutVars>
          <dgm:chMax val="0"/>
          <dgm:bulletEnabled val="1"/>
        </dgm:presLayoutVars>
      </dgm:prSet>
      <dgm:spPr/>
    </dgm:pt>
    <dgm:pt modelId="{F5935643-00C4-423C-9B8D-B12CF7B64C2F}" type="pres">
      <dgm:prSet presAssocID="{44DC5059-B87C-4134-AFC5-670D3CC00F93}" presName="childText" presStyleLbl="revTx" presStyleIdx="0" presStyleCnt="4">
        <dgm:presLayoutVars>
          <dgm:bulletEnabled val="1"/>
        </dgm:presLayoutVars>
      </dgm:prSet>
      <dgm:spPr/>
    </dgm:pt>
    <dgm:pt modelId="{590FA561-906B-4C53-BD8F-76F04661ABD7}" type="pres">
      <dgm:prSet presAssocID="{19ADDF1F-F570-474A-9BF6-7B81D190E3D9}" presName="parentText" presStyleLbl="node1" presStyleIdx="1" presStyleCnt="4">
        <dgm:presLayoutVars>
          <dgm:chMax val="0"/>
          <dgm:bulletEnabled val="1"/>
        </dgm:presLayoutVars>
      </dgm:prSet>
      <dgm:spPr/>
    </dgm:pt>
    <dgm:pt modelId="{A6946C55-6A2E-48BF-B14D-AEFB730AFE7D}" type="pres">
      <dgm:prSet presAssocID="{19ADDF1F-F570-474A-9BF6-7B81D190E3D9}" presName="childText" presStyleLbl="revTx" presStyleIdx="1" presStyleCnt="4">
        <dgm:presLayoutVars>
          <dgm:bulletEnabled val="1"/>
        </dgm:presLayoutVars>
      </dgm:prSet>
      <dgm:spPr/>
    </dgm:pt>
    <dgm:pt modelId="{C485D834-0014-488E-A6FB-E9DC96E96022}" type="pres">
      <dgm:prSet presAssocID="{A5D3419D-D5EF-4975-9223-389D0302090E}" presName="parentText" presStyleLbl="node1" presStyleIdx="2" presStyleCnt="4">
        <dgm:presLayoutVars>
          <dgm:chMax val="0"/>
          <dgm:bulletEnabled val="1"/>
        </dgm:presLayoutVars>
      </dgm:prSet>
      <dgm:spPr/>
    </dgm:pt>
    <dgm:pt modelId="{5145B898-2817-48A1-8852-10EBE81B4F4B}" type="pres">
      <dgm:prSet presAssocID="{A5D3419D-D5EF-4975-9223-389D0302090E}" presName="childText" presStyleLbl="revTx" presStyleIdx="2" presStyleCnt="4">
        <dgm:presLayoutVars>
          <dgm:bulletEnabled val="1"/>
        </dgm:presLayoutVars>
      </dgm:prSet>
      <dgm:spPr/>
    </dgm:pt>
    <dgm:pt modelId="{7C08019B-A92F-4BD9-9552-0CE81933C6C8}" type="pres">
      <dgm:prSet presAssocID="{C9DD466F-4F0C-4174-9747-D0B30BFF681C}" presName="parentText" presStyleLbl="node1" presStyleIdx="3" presStyleCnt="4">
        <dgm:presLayoutVars>
          <dgm:chMax val="0"/>
          <dgm:bulletEnabled val="1"/>
        </dgm:presLayoutVars>
      </dgm:prSet>
      <dgm:spPr/>
    </dgm:pt>
    <dgm:pt modelId="{0C56D4C3-9DFC-4157-9FD3-1CEACF373904}" type="pres">
      <dgm:prSet presAssocID="{C9DD466F-4F0C-4174-9747-D0B30BFF681C}" presName="childText" presStyleLbl="revTx" presStyleIdx="3" presStyleCnt="4">
        <dgm:presLayoutVars>
          <dgm:bulletEnabled val="1"/>
        </dgm:presLayoutVars>
      </dgm:prSet>
      <dgm:spPr/>
    </dgm:pt>
  </dgm:ptLst>
  <dgm:cxnLst>
    <dgm:cxn modelId="{859CC307-C563-4E34-810C-796F3584C939}" srcId="{717B93C8-D52E-4744-AD21-82DB1FCE811C}" destId="{44DC5059-B87C-4134-AFC5-670D3CC00F93}" srcOrd="0" destOrd="0" parTransId="{36417ED6-B2DB-4BB5-9C34-00295C09AA77}" sibTransId="{6E6AC26C-9753-4871-87D4-49087CD2D6E9}"/>
    <dgm:cxn modelId="{59B7B81C-E172-49A6-BDA4-F4283C946980}" srcId="{717B93C8-D52E-4744-AD21-82DB1FCE811C}" destId="{C9DD466F-4F0C-4174-9747-D0B30BFF681C}" srcOrd="3" destOrd="0" parTransId="{BB7632A8-DC75-4F19-8B4C-B95C4EDCFEDF}" sibTransId="{B513ED6B-3F07-427C-BAE6-1133FABAF709}"/>
    <dgm:cxn modelId="{31B2301E-C54D-4BB7-8C1E-624857C962D6}" srcId="{717B93C8-D52E-4744-AD21-82DB1FCE811C}" destId="{A5D3419D-D5EF-4975-9223-389D0302090E}" srcOrd="2" destOrd="0" parTransId="{3BB62145-71A4-48A6-B90A-FDA3859F2293}" sibTransId="{E67BDFFF-4700-4193-B141-4C282DB7D824}"/>
    <dgm:cxn modelId="{D2F0BE1E-AE9E-44FE-A5AB-DFDB7D8AF8BD}" srcId="{C9DD466F-4F0C-4174-9747-D0B30BFF681C}" destId="{540E83E8-3226-44F5-9F86-FDCDF7066939}" srcOrd="0" destOrd="0" parTransId="{501EE23D-6596-41A0-93E3-45E3E4015785}" sibTransId="{79AEA0EC-0C50-48FA-8774-0B220CB35B95}"/>
    <dgm:cxn modelId="{BC9E0535-2952-4826-9E32-B4DA21C200F8}" type="presOf" srcId="{540E83E8-3226-44F5-9F86-FDCDF7066939}" destId="{0C56D4C3-9DFC-4157-9FD3-1CEACF373904}" srcOrd="0" destOrd="0" presId="urn:microsoft.com/office/officeart/2005/8/layout/vList2#3"/>
    <dgm:cxn modelId="{3F9DFC5C-D8D2-4419-947C-762F7C99920C}" srcId="{19ADDF1F-F570-474A-9BF6-7B81D190E3D9}" destId="{56D3B176-68E0-4EC0-B79D-B137B34BB1A2}" srcOrd="0" destOrd="0" parTransId="{0019B7EE-9747-429D-917C-D8F72C1B5F59}" sibTransId="{5FD6591A-290F-4B23-A08F-5C5B61583EF6}"/>
    <dgm:cxn modelId="{8CA07047-2703-43DE-9429-6DA3D2C1A5DD}" srcId="{44DC5059-B87C-4134-AFC5-670D3CC00F93}" destId="{75412A1E-C26C-43F0-827D-1E1F1101F778}" srcOrd="0" destOrd="0" parTransId="{EE702B1C-4A2E-4371-A9EB-5B946D732210}" sibTransId="{C41E916F-1BB6-4B14-B5BB-D9C84D203765}"/>
    <dgm:cxn modelId="{D69C564D-4AAB-407A-9EC7-0B540CA17A21}" type="presOf" srcId="{717B93C8-D52E-4744-AD21-82DB1FCE811C}" destId="{7A6A6AC8-199F-4D99-BD5B-22C98926C70E}" srcOrd="0" destOrd="0" presId="urn:microsoft.com/office/officeart/2005/8/layout/vList2#3"/>
    <dgm:cxn modelId="{FDDD6578-66B8-4A66-9979-8677D1E8F844}" type="presOf" srcId="{75412A1E-C26C-43F0-827D-1E1F1101F778}" destId="{F5935643-00C4-423C-9B8D-B12CF7B64C2F}" srcOrd="0" destOrd="0" presId="urn:microsoft.com/office/officeart/2005/8/layout/vList2#3"/>
    <dgm:cxn modelId="{7CEF80A0-BC57-41E8-9D99-FA034BED4223}" type="presOf" srcId="{19ADDF1F-F570-474A-9BF6-7B81D190E3D9}" destId="{590FA561-906B-4C53-BD8F-76F04661ABD7}" srcOrd="0" destOrd="0" presId="urn:microsoft.com/office/officeart/2005/8/layout/vList2#3"/>
    <dgm:cxn modelId="{F6B9C1A7-BBAA-4CC8-8D32-5588F731F7CE}" type="presOf" srcId="{44DC5059-B87C-4134-AFC5-670D3CC00F93}" destId="{1053A274-F2B5-44C6-8775-EDCFC2BB9CE8}" srcOrd="0" destOrd="0" presId="urn:microsoft.com/office/officeart/2005/8/layout/vList2#3"/>
    <dgm:cxn modelId="{A8A162B1-961F-43A0-A872-C0EE6BD68626}" srcId="{717B93C8-D52E-4744-AD21-82DB1FCE811C}" destId="{19ADDF1F-F570-474A-9BF6-7B81D190E3D9}" srcOrd="1" destOrd="0" parTransId="{A370430C-52BD-4DC9-B845-23B46FCA2383}" sibTransId="{57B6A239-72EC-42E0-9BA2-735B939BF1B6}"/>
    <dgm:cxn modelId="{98772FC9-C8CE-4377-A8B1-7B009C121ADF}" type="presOf" srcId="{C9DD466F-4F0C-4174-9747-D0B30BFF681C}" destId="{7C08019B-A92F-4BD9-9552-0CE81933C6C8}" srcOrd="0" destOrd="0" presId="urn:microsoft.com/office/officeart/2005/8/layout/vList2#3"/>
    <dgm:cxn modelId="{C97230DB-EF12-491F-9E70-050BACE8569E}" srcId="{A5D3419D-D5EF-4975-9223-389D0302090E}" destId="{BB2705E4-8AB0-4728-A6AE-2598E0BEA19C}" srcOrd="0" destOrd="0" parTransId="{C1865F2C-B144-490E-BFDC-8937A2E5531B}" sibTransId="{6B360550-6B81-4348-9196-C73E38D76621}"/>
    <dgm:cxn modelId="{3AD0A1E3-FCC7-45D9-A7ED-D46C4B6A50E1}" type="presOf" srcId="{A5D3419D-D5EF-4975-9223-389D0302090E}" destId="{C485D834-0014-488E-A6FB-E9DC96E96022}" srcOrd="0" destOrd="0" presId="urn:microsoft.com/office/officeart/2005/8/layout/vList2#3"/>
    <dgm:cxn modelId="{5EBB6DED-577D-440C-9935-824716D5744C}" type="presOf" srcId="{56D3B176-68E0-4EC0-B79D-B137B34BB1A2}" destId="{A6946C55-6A2E-48BF-B14D-AEFB730AFE7D}" srcOrd="0" destOrd="0" presId="urn:microsoft.com/office/officeart/2005/8/layout/vList2#3"/>
    <dgm:cxn modelId="{1CC717F4-9C57-407C-80ED-A2489BDAE4A8}" type="presOf" srcId="{BB2705E4-8AB0-4728-A6AE-2598E0BEA19C}" destId="{5145B898-2817-48A1-8852-10EBE81B4F4B}" srcOrd="0" destOrd="0" presId="urn:microsoft.com/office/officeart/2005/8/layout/vList2#3"/>
    <dgm:cxn modelId="{C3A6E853-F687-499E-82E2-EF4550818363}" type="presParOf" srcId="{7A6A6AC8-199F-4D99-BD5B-22C98926C70E}" destId="{1053A274-F2B5-44C6-8775-EDCFC2BB9CE8}" srcOrd="0" destOrd="0" presId="urn:microsoft.com/office/officeart/2005/8/layout/vList2#3"/>
    <dgm:cxn modelId="{6DE5097E-FDE3-4B7B-A15E-DE149A5870C2}" type="presParOf" srcId="{7A6A6AC8-199F-4D99-BD5B-22C98926C70E}" destId="{F5935643-00C4-423C-9B8D-B12CF7B64C2F}" srcOrd="1" destOrd="0" presId="urn:microsoft.com/office/officeart/2005/8/layout/vList2#3"/>
    <dgm:cxn modelId="{0C5045FF-277B-482D-8A92-78D1D2C06435}" type="presParOf" srcId="{7A6A6AC8-199F-4D99-BD5B-22C98926C70E}" destId="{590FA561-906B-4C53-BD8F-76F04661ABD7}" srcOrd="2" destOrd="0" presId="urn:microsoft.com/office/officeart/2005/8/layout/vList2#3"/>
    <dgm:cxn modelId="{9C06FFF1-33AD-4834-A483-EF957A29B84B}" type="presParOf" srcId="{7A6A6AC8-199F-4D99-BD5B-22C98926C70E}" destId="{A6946C55-6A2E-48BF-B14D-AEFB730AFE7D}" srcOrd="3" destOrd="0" presId="urn:microsoft.com/office/officeart/2005/8/layout/vList2#3"/>
    <dgm:cxn modelId="{C536AA5F-0D9C-4BBE-83B2-4AE598BD793B}" type="presParOf" srcId="{7A6A6AC8-199F-4D99-BD5B-22C98926C70E}" destId="{C485D834-0014-488E-A6FB-E9DC96E96022}" srcOrd="4" destOrd="0" presId="urn:microsoft.com/office/officeart/2005/8/layout/vList2#3"/>
    <dgm:cxn modelId="{E8C84C1A-82DF-4A45-AE56-1E8979D204DB}" type="presParOf" srcId="{7A6A6AC8-199F-4D99-BD5B-22C98926C70E}" destId="{5145B898-2817-48A1-8852-10EBE81B4F4B}" srcOrd="5" destOrd="0" presId="urn:microsoft.com/office/officeart/2005/8/layout/vList2#3"/>
    <dgm:cxn modelId="{B2BE8354-FB99-4F9F-8A6E-547E738CA1C4}" type="presParOf" srcId="{7A6A6AC8-199F-4D99-BD5B-22C98926C70E}" destId="{7C08019B-A92F-4BD9-9552-0CE81933C6C8}" srcOrd="6" destOrd="0" presId="urn:microsoft.com/office/officeart/2005/8/layout/vList2#3"/>
    <dgm:cxn modelId="{46D25B5C-252E-4714-9F05-B4E2038D859A}" type="presParOf" srcId="{7A6A6AC8-199F-4D99-BD5B-22C98926C70E}" destId="{0C56D4C3-9DFC-4157-9FD3-1CEACF373904}" srcOrd="7" destOrd="0" presId="urn:microsoft.com/office/officeart/2005/8/layout/vList2#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F905F1-8DB6-440E-9B27-62B756752F6F}" type="doc">
      <dgm:prSet loTypeId="urn:microsoft.com/office/officeart/2008/layout/VerticalCurvedList#3" loCatId="list" qsTypeId="urn:microsoft.com/office/officeart/2005/8/quickstyle/3d1#1" qsCatId="3D" csTypeId="urn:microsoft.com/office/officeart/2005/8/colors/accent1_2#22" csCatId="accent1" phldr="1"/>
      <dgm:spPr/>
      <dgm:t>
        <a:bodyPr/>
        <a:lstStyle/>
        <a:p>
          <a:endParaRPr lang="zh-CN" altLang="en-US"/>
        </a:p>
      </dgm:t>
    </dgm:pt>
    <dgm:pt modelId="{1F460BC3-4FCA-468D-B262-EF979FA6FC37}">
      <dgm:prSet phldrT="[文本]" custT="1"/>
      <dgm:spPr/>
      <dgm:t>
        <a:bodyPr/>
        <a:lstStyle/>
        <a:p>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SO</a:t>
          </a:r>
          <a:r>
            <a:rPr lang="en-US" altLang="en-US" sz="16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en-US" sz="1600"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具有极强的氧化性，在一般环境下</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都可以使普通生化法难降解处理的高分子长链有机物质分解</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作用效果较为显著。</a:t>
          </a:r>
        </a:p>
      </dgm:t>
    </dgm:pt>
    <dgm:pt modelId="{36391312-38C7-4853-B024-B628E492A999}" cxnId="{5BFE95E7-FC57-404D-BDE1-A0FE4C106977}" type="parTrans">
      <dgm:prSet/>
      <dgm:spPr/>
      <dgm:t>
        <a:bodyPr/>
        <a:lstStyle/>
        <a:p>
          <a:endParaRPr lang="zh-CN" altLang="en-US"/>
        </a:p>
      </dgm:t>
    </dgm:pt>
    <dgm:pt modelId="{25D61EBE-5D09-4179-B265-6A5AFE7D185D}" cxnId="{5BFE95E7-FC57-404D-BDE1-A0FE4C106977}" type="sibTrans">
      <dgm:prSet/>
      <dgm:spPr/>
      <dgm:t>
        <a:bodyPr/>
        <a:lstStyle/>
        <a:p>
          <a:endParaRPr lang="zh-CN" altLang="en-US"/>
        </a:p>
      </dgm:t>
    </dgm:pt>
    <dgm:pt modelId="{5F945FF3-1A0B-4D1C-A3FB-0D4C25FAAC8B}">
      <dgm:prSet phldrT="[文本]" custT="1"/>
      <dgm:spPr/>
      <dgm:t>
        <a:bodyPr/>
        <a:lstStyle/>
        <a:p>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过硫酸盐更易溶于水</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产生的 </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SO</a:t>
          </a:r>
          <a:r>
            <a:rPr lang="en-US" altLang="en-US" sz="16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en-US" sz="1600"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快速与有机物接触并发生氧化降解</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混溶性良好</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降解速率更高。</a:t>
          </a:r>
        </a:p>
      </dgm:t>
    </dgm:pt>
    <dgm:pt modelId="{55FD17A7-FB01-4729-8989-638CA0AC39DB}" cxnId="{0899DC45-5D91-420B-A0F5-674575C5DCA5}" type="parTrans">
      <dgm:prSet/>
      <dgm:spPr/>
      <dgm:t>
        <a:bodyPr/>
        <a:lstStyle/>
        <a:p>
          <a:endParaRPr lang="zh-CN" altLang="en-US"/>
        </a:p>
      </dgm:t>
    </dgm:pt>
    <dgm:pt modelId="{B380E385-F8FB-4653-BCB2-24E6AAC69AAF}" cxnId="{0899DC45-5D91-420B-A0F5-674575C5DCA5}" type="sibTrans">
      <dgm:prSet/>
      <dgm:spPr/>
      <dgm:t>
        <a:bodyPr/>
        <a:lstStyle/>
        <a:p>
          <a:endParaRPr lang="zh-CN" altLang="en-US"/>
        </a:p>
      </dgm:t>
    </dgm:pt>
    <dgm:pt modelId="{E1C10387-2C42-4F2B-97DB-E17D58DD0142}">
      <dgm:prSet phldrT="[文本]" custT="1"/>
      <dgm:spPr/>
      <dgm:t>
        <a:bodyPr/>
        <a:lstStyle/>
        <a:p>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过硫酸盐的性质稳定，与同样是氧化剂的</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16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O</a:t>
          </a:r>
          <a:r>
            <a:rPr lang="en-US" altLang="zh-CN" sz="16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相比</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过硫酸盐更易于存储</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不易变质</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能长时间保持性状。</a:t>
          </a:r>
        </a:p>
      </dgm:t>
    </dgm:pt>
    <dgm:pt modelId="{99D73FB3-49F7-4D9C-8B37-E43E3883D0EE}" cxnId="{76364FF1-BB55-4271-B0B3-1F0A272B5ACD}" type="parTrans">
      <dgm:prSet/>
      <dgm:spPr/>
      <dgm:t>
        <a:bodyPr/>
        <a:lstStyle/>
        <a:p>
          <a:endParaRPr lang="zh-CN" altLang="en-US"/>
        </a:p>
      </dgm:t>
    </dgm:pt>
    <dgm:pt modelId="{2A8CF52E-B5E9-464D-B01A-3966CE205777}" cxnId="{76364FF1-BB55-4271-B0B3-1F0A272B5ACD}" type="sibTrans">
      <dgm:prSet/>
      <dgm:spPr/>
      <dgm:t>
        <a:bodyPr/>
        <a:lstStyle/>
        <a:p>
          <a:endParaRPr lang="zh-CN" altLang="en-US"/>
        </a:p>
      </dgm:t>
    </dgm:pt>
    <dgm:pt modelId="{B2DC3434-708E-482B-B6B7-BB80DBC7F918}">
      <dgm:prSet phldrT="[文本]" custT="1"/>
      <dgm:spPr/>
      <dgm:t>
        <a:bodyPr/>
        <a:lstStyle/>
        <a:p>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SO</a:t>
          </a:r>
          <a:r>
            <a:rPr lang="en-US" altLang="en-US" sz="16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en-US" sz="1600"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在水溶液中半衰期可达到约 </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4 </a:t>
          </a:r>
          <a:r>
            <a:rPr lang="en-US" altLang="en-US"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μs</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左右</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较长的持续时间增加了其与污染物接触反应的机会</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提高了过硫酸盐的利用率。</a:t>
          </a:r>
        </a:p>
      </dgm:t>
    </dgm:pt>
    <dgm:pt modelId="{5562FDF9-4B26-45E2-A5F3-AF81474E1642}" cxnId="{14E4B735-7BA0-4AF3-9AF3-CBD7D64CC17E}" type="parTrans">
      <dgm:prSet/>
      <dgm:spPr/>
      <dgm:t>
        <a:bodyPr/>
        <a:lstStyle/>
        <a:p>
          <a:endParaRPr lang="zh-CN" altLang="en-US"/>
        </a:p>
      </dgm:t>
    </dgm:pt>
    <dgm:pt modelId="{2B266E61-A20E-427C-BFBF-09485C1F61FA}" cxnId="{14E4B735-7BA0-4AF3-9AF3-CBD7D64CC17E}" type="sibTrans">
      <dgm:prSet/>
      <dgm:spPr/>
      <dgm:t>
        <a:bodyPr/>
        <a:lstStyle/>
        <a:p>
          <a:endParaRPr lang="zh-CN" altLang="en-US"/>
        </a:p>
      </dgm:t>
    </dgm:pt>
    <dgm:pt modelId="{158F336F-D7AA-4215-B14F-AA7C3301A995}">
      <dgm:prSet phldrT="[文本]" custT="1"/>
      <dgm:spPr/>
      <dgm:t>
        <a:bodyPr/>
        <a:lstStyle/>
        <a:p>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SO</a:t>
          </a:r>
          <a:r>
            <a:rPr lang="en-US" altLang="en-US" sz="16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en-US" sz="1600"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可适应的</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范围较广</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(pH=2-10),</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增加其可处理废水的范围</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不论酸性、碱性废水</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都对</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SO</a:t>
          </a:r>
          <a:r>
            <a:rPr lang="en-US" altLang="en-US" sz="16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en-US" sz="1600"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的反应活性影响不大</a:t>
          </a:r>
        </a:p>
      </dgm:t>
    </dgm:pt>
    <dgm:pt modelId="{6A246245-DB67-4D4F-B25D-263C60569C37}" cxnId="{BFB768C9-BB71-42F8-BBBE-3DF8C3A99109}" type="parTrans">
      <dgm:prSet/>
      <dgm:spPr/>
      <dgm:t>
        <a:bodyPr/>
        <a:lstStyle/>
        <a:p>
          <a:endParaRPr lang="zh-CN" altLang="en-US"/>
        </a:p>
      </dgm:t>
    </dgm:pt>
    <dgm:pt modelId="{7B12A890-35A3-4210-8193-603E057282FA}" cxnId="{BFB768C9-BB71-42F8-BBBE-3DF8C3A99109}" type="sibTrans">
      <dgm:prSet/>
      <dgm:spPr/>
      <dgm:t>
        <a:bodyPr/>
        <a:lstStyle/>
        <a:p>
          <a:endParaRPr lang="zh-CN" altLang="en-US"/>
        </a:p>
      </dgm:t>
    </dgm:pt>
    <dgm:pt modelId="{73D2141F-CDEC-47A4-A8D8-CA7539FB53AF}" type="pres">
      <dgm:prSet presAssocID="{B3F905F1-8DB6-440E-9B27-62B756752F6F}" presName="Name0" presStyleCnt="0">
        <dgm:presLayoutVars>
          <dgm:chMax val="7"/>
          <dgm:chPref val="7"/>
          <dgm:dir/>
        </dgm:presLayoutVars>
      </dgm:prSet>
      <dgm:spPr/>
    </dgm:pt>
    <dgm:pt modelId="{11C66464-9AF1-4AE6-9F1C-31F409685721}" type="pres">
      <dgm:prSet presAssocID="{B3F905F1-8DB6-440E-9B27-62B756752F6F}" presName="Name1" presStyleCnt="0"/>
      <dgm:spPr/>
    </dgm:pt>
    <dgm:pt modelId="{ACE152B6-8128-4C1A-B7D4-77B600FC1D48}" type="pres">
      <dgm:prSet presAssocID="{B3F905F1-8DB6-440E-9B27-62B756752F6F}" presName="cycle" presStyleCnt="0"/>
      <dgm:spPr/>
    </dgm:pt>
    <dgm:pt modelId="{49144A5D-D133-426E-A8F1-2FC156A6DE43}" type="pres">
      <dgm:prSet presAssocID="{B3F905F1-8DB6-440E-9B27-62B756752F6F}" presName="srcNode" presStyleLbl="node1" presStyleIdx="0" presStyleCnt="5"/>
      <dgm:spPr/>
    </dgm:pt>
    <dgm:pt modelId="{056FA9EE-5E60-495F-A953-A76D03752B70}" type="pres">
      <dgm:prSet presAssocID="{B3F905F1-8DB6-440E-9B27-62B756752F6F}" presName="conn" presStyleLbl="parChTrans1D2" presStyleIdx="0" presStyleCnt="1"/>
      <dgm:spPr/>
    </dgm:pt>
    <dgm:pt modelId="{3A94770E-B39C-446D-BAB2-92872BBA0D64}" type="pres">
      <dgm:prSet presAssocID="{B3F905F1-8DB6-440E-9B27-62B756752F6F}" presName="extraNode" presStyleLbl="node1" presStyleIdx="0" presStyleCnt="5"/>
      <dgm:spPr/>
    </dgm:pt>
    <dgm:pt modelId="{0EB891F8-140C-46EF-99CA-2B13C7D91AC6}" type="pres">
      <dgm:prSet presAssocID="{B3F905F1-8DB6-440E-9B27-62B756752F6F}" presName="dstNode" presStyleLbl="node1" presStyleIdx="0" presStyleCnt="5"/>
      <dgm:spPr/>
    </dgm:pt>
    <dgm:pt modelId="{6CA24A39-7003-41E1-9AC5-85161EA9117B}" type="pres">
      <dgm:prSet presAssocID="{1F460BC3-4FCA-468D-B262-EF979FA6FC37}" presName="text_1" presStyleLbl="node1" presStyleIdx="0" presStyleCnt="5" custScaleY="143333">
        <dgm:presLayoutVars>
          <dgm:bulletEnabled val="1"/>
        </dgm:presLayoutVars>
      </dgm:prSet>
      <dgm:spPr/>
    </dgm:pt>
    <dgm:pt modelId="{2ED94993-CF89-471D-95AF-33F9B13491A7}" type="pres">
      <dgm:prSet presAssocID="{1F460BC3-4FCA-468D-B262-EF979FA6FC37}" presName="accent_1" presStyleCnt="0"/>
      <dgm:spPr/>
    </dgm:pt>
    <dgm:pt modelId="{DE04C123-8B5D-4C17-B10D-F73179D9800A}" type="pres">
      <dgm:prSet presAssocID="{1F460BC3-4FCA-468D-B262-EF979FA6FC37}" presName="accentRepeatNode" presStyleLbl="solidFgAcc1" presStyleIdx="0" presStyleCnt="5"/>
      <dgm:spPr/>
    </dgm:pt>
    <dgm:pt modelId="{E9BDEE32-A1B2-41B8-893C-CDFBB643576D}" type="pres">
      <dgm:prSet presAssocID="{5F945FF3-1A0B-4D1C-A3FB-0D4C25FAAC8B}" presName="text_2" presStyleLbl="node1" presStyleIdx="1" presStyleCnt="5" custScaleY="142536">
        <dgm:presLayoutVars>
          <dgm:bulletEnabled val="1"/>
        </dgm:presLayoutVars>
      </dgm:prSet>
      <dgm:spPr/>
    </dgm:pt>
    <dgm:pt modelId="{FDAB940D-FC86-488C-940A-B1506B6B6E7A}" type="pres">
      <dgm:prSet presAssocID="{5F945FF3-1A0B-4D1C-A3FB-0D4C25FAAC8B}" presName="accent_2" presStyleCnt="0"/>
      <dgm:spPr/>
    </dgm:pt>
    <dgm:pt modelId="{3CEFF75F-29AE-4BAC-BBF5-CA4AE48193D3}" type="pres">
      <dgm:prSet presAssocID="{5F945FF3-1A0B-4D1C-A3FB-0D4C25FAAC8B}" presName="accentRepeatNode" presStyleLbl="solidFgAcc1" presStyleIdx="1" presStyleCnt="5"/>
      <dgm:spPr/>
    </dgm:pt>
    <dgm:pt modelId="{62C88CC9-81E5-4ED6-9D3C-DE6919EC303F}" type="pres">
      <dgm:prSet presAssocID="{E1C10387-2C42-4F2B-97DB-E17D58DD0142}" presName="text_3" presStyleLbl="node1" presStyleIdx="2" presStyleCnt="5" custScaleY="141739">
        <dgm:presLayoutVars>
          <dgm:bulletEnabled val="1"/>
        </dgm:presLayoutVars>
      </dgm:prSet>
      <dgm:spPr/>
    </dgm:pt>
    <dgm:pt modelId="{136C9082-EF88-469E-B4D8-B0159C10B5FC}" type="pres">
      <dgm:prSet presAssocID="{E1C10387-2C42-4F2B-97DB-E17D58DD0142}" presName="accent_3" presStyleCnt="0"/>
      <dgm:spPr/>
    </dgm:pt>
    <dgm:pt modelId="{326D6342-6C43-46BC-87F0-5853BBF5CC9E}" type="pres">
      <dgm:prSet presAssocID="{E1C10387-2C42-4F2B-97DB-E17D58DD0142}" presName="accentRepeatNode" presStyleLbl="solidFgAcc1" presStyleIdx="2" presStyleCnt="5"/>
      <dgm:spPr/>
    </dgm:pt>
    <dgm:pt modelId="{E22D305B-D06B-4BC5-8480-6D8511BE87D2}" type="pres">
      <dgm:prSet presAssocID="{158F336F-D7AA-4215-B14F-AA7C3301A995}" presName="text_4" presStyleLbl="node1" presStyleIdx="3" presStyleCnt="5" custScaleY="140942">
        <dgm:presLayoutVars>
          <dgm:bulletEnabled val="1"/>
        </dgm:presLayoutVars>
      </dgm:prSet>
      <dgm:spPr/>
    </dgm:pt>
    <dgm:pt modelId="{6A22F2AD-DE87-4E2E-9F17-1C557FD5ED81}" type="pres">
      <dgm:prSet presAssocID="{158F336F-D7AA-4215-B14F-AA7C3301A995}" presName="accent_4" presStyleCnt="0"/>
      <dgm:spPr/>
    </dgm:pt>
    <dgm:pt modelId="{C4F37713-10C1-4EA1-B273-751094D482B5}" type="pres">
      <dgm:prSet presAssocID="{158F336F-D7AA-4215-B14F-AA7C3301A995}" presName="accentRepeatNode" presStyleLbl="solidFgAcc1" presStyleIdx="3" presStyleCnt="5"/>
      <dgm:spPr/>
    </dgm:pt>
    <dgm:pt modelId="{DB5857C2-3F4B-4DD1-8ABD-7B017C2999AC}" type="pres">
      <dgm:prSet presAssocID="{B2DC3434-708E-482B-B6B7-BB80DBC7F918}" presName="text_5" presStyleLbl="node1" presStyleIdx="4" presStyleCnt="5" custScaleY="140145">
        <dgm:presLayoutVars>
          <dgm:bulletEnabled val="1"/>
        </dgm:presLayoutVars>
      </dgm:prSet>
      <dgm:spPr/>
    </dgm:pt>
    <dgm:pt modelId="{625208FE-304E-4381-8608-6927801497F9}" type="pres">
      <dgm:prSet presAssocID="{B2DC3434-708E-482B-B6B7-BB80DBC7F918}" presName="accent_5" presStyleCnt="0"/>
      <dgm:spPr/>
    </dgm:pt>
    <dgm:pt modelId="{83F54CC3-5EE9-40B3-91A4-903BBE01F53D}" type="pres">
      <dgm:prSet presAssocID="{B2DC3434-708E-482B-B6B7-BB80DBC7F918}" presName="accentRepeatNode" presStyleLbl="solidFgAcc1" presStyleIdx="4" presStyleCnt="5"/>
      <dgm:spPr/>
    </dgm:pt>
  </dgm:ptLst>
  <dgm:cxnLst>
    <dgm:cxn modelId="{89152D1D-7E7C-4973-BD76-54757CE3E961}" type="presOf" srcId="{B2DC3434-708E-482B-B6B7-BB80DBC7F918}" destId="{DB5857C2-3F4B-4DD1-8ABD-7B017C2999AC}" srcOrd="0" destOrd="0" presId="urn:microsoft.com/office/officeart/2008/layout/VerticalCurvedList#3"/>
    <dgm:cxn modelId="{14E4B735-7BA0-4AF3-9AF3-CBD7D64CC17E}" srcId="{B3F905F1-8DB6-440E-9B27-62B756752F6F}" destId="{B2DC3434-708E-482B-B6B7-BB80DBC7F918}" srcOrd="4" destOrd="0" parTransId="{5562FDF9-4B26-45E2-A5F3-AF81474E1642}" sibTransId="{2B266E61-A20E-427C-BFBF-09485C1F61FA}"/>
    <dgm:cxn modelId="{01CCED3A-591C-406F-8CF7-0F11818D2068}" type="presOf" srcId="{B3F905F1-8DB6-440E-9B27-62B756752F6F}" destId="{73D2141F-CDEC-47A4-A8D8-CA7539FB53AF}" srcOrd="0" destOrd="0" presId="urn:microsoft.com/office/officeart/2008/layout/VerticalCurvedList#3"/>
    <dgm:cxn modelId="{0899DC45-5D91-420B-A0F5-674575C5DCA5}" srcId="{B3F905F1-8DB6-440E-9B27-62B756752F6F}" destId="{5F945FF3-1A0B-4D1C-A3FB-0D4C25FAAC8B}" srcOrd="1" destOrd="0" parTransId="{55FD17A7-FB01-4729-8989-638CA0AC39DB}" sibTransId="{B380E385-F8FB-4653-BCB2-24E6AAC69AAF}"/>
    <dgm:cxn modelId="{ADAF9985-6172-4BC8-B4CB-08EBA6DD7BCD}" type="presOf" srcId="{25D61EBE-5D09-4179-B265-6A5AFE7D185D}" destId="{056FA9EE-5E60-495F-A953-A76D03752B70}" srcOrd="0" destOrd="0" presId="urn:microsoft.com/office/officeart/2008/layout/VerticalCurvedList#3"/>
    <dgm:cxn modelId="{4CB11CB2-1822-4A59-96CC-782F6AECC316}" type="presOf" srcId="{5F945FF3-1A0B-4D1C-A3FB-0D4C25FAAC8B}" destId="{E9BDEE32-A1B2-41B8-893C-CDFBB643576D}" srcOrd="0" destOrd="0" presId="urn:microsoft.com/office/officeart/2008/layout/VerticalCurvedList#3"/>
    <dgm:cxn modelId="{81F478BE-D1F5-4470-B318-5C4385FF8B08}" type="presOf" srcId="{E1C10387-2C42-4F2B-97DB-E17D58DD0142}" destId="{62C88CC9-81E5-4ED6-9D3C-DE6919EC303F}" srcOrd="0" destOrd="0" presId="urn:microsoft.com/office/officeart/2008/layout/VerticalCurvedList#3"/>
    <dgm:cxn modelId="{BFB768C9-BB71-42F8-BBBE-3DF8C3A99109}" srcId="{B3F905F1-8DB6-440E-9B27-62B756752F6F}" destId="{158F336F-D7AA-4215-B14F-AA7C3301A995}" srcOrd="3" destOrd="0" parTransId="{6A246245-DB67-4D4F-B25D-263C60569C37}" sibTransId="{7B12A890-35A3-4210-8193-603E057282FA}"/>
    <dgm:cxn modelId="{5BFE95E7-FC57-404D-BDE1-A0FE4C106977}" srcId="{B3F905F1-8DB6-440E-9B27-62B756752F6F}" destId="{1F460BC3-4FCA-468D-B262-EF979FA6FC37}" srcOrd="0" destOrd="0" parTransId="{36391312-38C7-4853-B024-B628E492A999}" sibTransId="{25D61EBE-5D09-4179-B265-6A5AFE7D185D}"/>
    <dgm:cxn modelId="{91C80DE9-24E3-40AF-A249-38714EDA2D48}" type="presOf" srcId="{1F460BC3-4FCA-468D-B262-EF979FA6FC37}" destId="{6CA24A39-7003-41E1-9AC5-85161EA9117B}" srcOrd="0" destOrd="0" presId="urn:microsoft.com/office/officeart/2008/layout/VerticalCurvedList#3"/>
    <dgm:cxn modelId="{76364FF1-BB55-4271-B0B3-1F0A272B5ACD}" srcId="{B3F905F1-8DB6-440E-9B27-62B756752F6F}" destId="{E1C10387-2C42-4F2B-97DB-E17D58DD0142}" srcOrd="2" destOrd="0" parTransId="{99D73FB3-49F7-4D9C-8B37-E43E3883D0EE}" sibTransId="{2A8CF52E-B5E9-464D-B01A-3966CE205777}"/>
    <dgm:cxn modelId="{835A7DFE-AFA4-423D-866B-3E6FDA57343B}" type="presOf" srcId="{158F336F-D7AA-4215-B14F-AA7C3301A995}" destId="{E22D305B-D06B-4BC5-8480-6D8511BE87D2}" srcOrd="0" destOrd="0" presId="urn:microsoft.com/office/officeart/2008/layout/VerticalCurvedList#3"/>
    <dgm:cxn modelId="{7D634206-E0EB-46AA-B1B0-466892AA2993}" type="presParOf" srcId="{73D2141F-CDEC-47A4-A8D8-CA7539FB53AF}" destId="{11C66464-9AF1-4AE6-9F1C-31F409685721}" srcOrd="0" destOrd="0" presId="urn:microsoft.com/office/officeart/2008/layout/VerticalCurvedList#3"/>
    <dgm:cxn modelId="{B23F7C97-AEC1-43B4-AB85-59927F01667A}" type="presParOf" srcId="{11C66464-9AF1-4AE6-9F1C-31F409685721}" destId="{ACE152B6-8128-4C1A-B7D4-77B600FC1D48}" srcOrd="0" destOrd="0" presId="urn:microsoft.com/office/officeart/2008/layout/VerticalCurvedList#3"/>
    <dgm:cxn modelId="{149A2D88-7124-4152-A72A-2B69B45C4B9F}" type="presParOf" srcId="{ACE152B6-8128-4C1A-B7D4-77B600FC1D48}" destId="{49144A5D-D133-426E-A8F1-2FC156A6DE43}" srcOrd="0" destOrd="0" presId="urn:microsoft.com/office/officeart/2008/layout/VerticalCurvedList#3"/>
    <dgm:cxn modelId="{C41A7512-01B5-4021-B4AA-A1C508BD4E82}" type="presParOf" srcId="{ACE152B6-8128-4C1A-B7D4-77B600FC1D48}" destId="{056FA9EE-5E60-495F-A953-A76D03752B70}" srcOrd="1" destOrd="0" presId="urn:microsoft.com/office/officeart/2008/layout/VerticalCurvedList#3"/>
    <dgm:cxn modelId="{417627A2-2A88-4492-880F-F1C91A96450B}" type="presParOf" srcId="{ACE152B6-8128-4C1A-B7D4-77B600FC1D48}" destId="{3A94770E-B39C-446D-BAB2-92872BBA0D64}" srcOrd="2" destOrd="0" presId="urn:microsoft.com/office/officeart/2008/layout/VerticalCurvedList#3"/>
    <dgm:cxn modelId="{7063E737-0B9C-43A2-AB31-D818E97AA0EB}" type="presParOf" srcId="{ACE152B6-8128-4C1A-B7D4-77B600FC1D48}" destId="{0EB891F8-140C-46EF-99CA-2B13C7D91AC6}" srcOrd="3" destOrd="0" presId="urn:microsoft.com/office/officeart/2008/layout/VerticalCurvedList#3"/>
    <dgm:cxn modelId="{A1E71719-2F76-4062-B0E4-3A8334BFD71C}" type="presParOf" srcId="{11C66464-9AF1-4AE6-9F1C-31F409685721}" destId="{6CA24A39-7003-41E1-9AC5-85161EA9117B}" srcOrd="1" destOrd="0" presId="urn:microsoft.com/office/officeart/2008/layout/VerticalCurvedList#3"/>
    <dgm:cxn modelId="{F0798762-36A7-4F82-85EB-BD8DE42CF517}" type="presParOf" srcId="{11C66464-9AF1-4AE6-9F1C-31F409685721}" destId="{2ED94993-CF89-471D-95AF-33F9B13491A7}" srcOrd="2" destOrd="0" presId="urn:microsoft.com/office/officeart/2008/layout/VerticalCurvedList#3"/>
    <dgm:cxn modelId="{B9698D2F-7D5C-42B4-979C-57A556E847C0}" type="presParOf" srcId="{2ED94993-CF89-471D-95AF-33F9B13491A7}" destId="{DE04C123-8B5D-4C17-B10D-F73179D9800A}" srcOrd="0" destOrd="0" presId="urn:microsoft.com/office/officeart/2008/layout/VerticalCurvedList#3"/>
    <dgm:cxn modelId="{4F961999-FCA4-4282-ADB1-0536B481FC9C}" type="presParOf" srcId="{11C66464-9AF1-4AE6-9F1C-31F409685721}" destId="{E9BDEE32-A1B2-41B8-893C-CDFBB643576D}" srcOrd="3" destOrd="0" presId="urn:microsoft.com/office/officeart/2008/layout/VerticalCurvedList#3"/>
    <dgm:cxn modelId="{0CA97E0D-0C7A-4326-95FC-42EE0D000506}" type="presParOf" srcId="{11C66464-9AF1-4AE6-9F1C-31F409685721}" destId="{FDAB940D-FC86-488C-940A-B1506B6B6E7A}" srcOrd="4" destOrd="0" presId="urn:microsoft.com/office/officeart/2008/layout/VerticalCurvedList#3"/>
    <dgm:cxn modelId="{9A875DCC-E38A-4D07-B5D6-702870A65A7F}" type="presParOf" srcId="{FDAB940D-FC86-488C-940A-B1506B6B6E7A}" destId="{3CEFF75F-29AE-4BAC-BBF5-CA4AE48193D3}" srcOrd="0" destOrd="0" presId="urn:microsoft.com/office/officeart/2008/layout/VerticalCurvedList#3"/>
    <dgm:cxn modelId="{F74DFC42-883F-4A52-953A-9A1978BA89D1}" type="presParOf" srcId="{11C66464-9AF1-4AE6-9F1C-31F409685721}" destId="{62C88CC9-81E5-4ED6-9D3C-DE6919EC303F}" srcOrd="5" destOrd="0" presId="urn:microsoft.com/office/officeart/2008/layout/VerticalCurvedList#3"/>
    <dgm:cxn modelId="{87A6F551-8338-4043-A71D-2EDC170894DF}" type="presParOf" srcId="{11C66464-9AF1-4AE6-9F1C-31F409685721}" destId="{136C9082-EF88-469E-B4D8-B0159C10B5FC}" srcOrd="6" destOrd="0" presId="urn:microsoft.com/office/officeart/2008/layout/VerticalCurvedList#3"/>
    <dgm:cxn modelId="{A7FAE0EE-9435-48F3-9741-E3069230A9CF}" type="presParOf" srcId="{136C9082-EF88-469E-B4D8-B0159C10B5FC}" destId="{326D6342-6C43-46BC-87F0-5853BBF5CC9E}" srcOrd="0" destOrd="0" presId="urn:microsoft.com/office/officeart/2008/layout/VerticalCurvedList#3"/>
    <dgm:cxn modelId="{476EDC3A-57B1-4627-84FF-A6C4C5537EBB}" type="presParOf" srcId="{11C66464-9AF1-4AE6-9F1C-31F409685721}" destId="{E22D305B-D06B-4BC5-8480-6D8511BE87D2}" srcOrd="7" destOrd="0" presId="urn:microsoft.com/office/officeart/2008/layout/VerticalCurvedList#3"/>
    <dgm:cxn modelId="{C80D81E4-4472-4AB9-9C2D-1690B6496C47}" type="presParOf" srcId="{11C66464-9AF1-4AE6-9F1C-31F409685721}" destId="{6A22F2AD-DE87-4E2E-9F17-1C557FD5ED81}" srcOrd="8" destOrd="0" presId="urn:microsoft.com/office/officeart/2008/layout/VerticalCurvedList#3"/>
    <dgm:cxn modelId="{00E61639-FF43-428F-B070-F1794CBFE8F2}" type="presParOf" srcId="{6A22F2AD-DE87-4E2E-9F17-1C557FD5ED81}" destId="{C4F37713-10C1-4EA1-B273-751094D482B5}" srcOrd="0" destOrd="0" presId="urn:microsoft.com/office/officeart/2008/layout/VerticalCurvedList#3"/>
    <dgm:cxn modelId="{02A94BCF-26B2-4B7A-863B-A832FB8D5D8E}" type="presParOf" srcId="{11C66464-9AF1-4AE6-9F1C-31F409685721}" destId="{DB5857C2-3F4B-4DD1-8ABD-7B017C2999AC}" srcOrd="9" destOrd="0" presId="urn:microsoft.com/office/officeart/2008/layout/VerticalCurvedList#3"/>
    <dgm:cxn modelId="{DB8CA65B-6713-439E-9F9F-41E72F54FB14}" type="presParOf" srcId="{11C66464-9AF1-4AE6-9F1C-31F409685721}" destId="{625208FE-304E-4381-8608-6927801497F9}" srcOrd="10" destOrd="0" presId="urn:microsoft.com/office/officeart/2008/layout/VerticalCurvedList#3"/>
    <dgm:cxn modelId="{2EE82A31-44CF-4543-B3B8-5AA61B1E11B2}" type="presParOf" srcId="{625208FE-304E-4381-8608-6927801497F9}" destId="{83F54CC3-5EE9-40B3-91A4-903BBE01F53D}" srcOrd="0" destOrd="0" presId="urn:microsoft.com/office/officeart/2008/layout/VerticalCurvedLis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3FC6E1-1CF2-4417-8891-B0C7954E598E}" type="doc">
      <dgm:prSet loTypeId="urn:microsoft.com/office/officeart/2005/8/layout/hList1" loCatId="list" qsTypeId="urn:microsoft.com/office/officeart/2005/8/quickstyle/3d1#2" qsCatId="3D" csTypeId="urn:microsoft.com/office/officeart/2005/8/colors/accent1_2#1" csCatId="accent1" phldr="1"/>
      <dgm:spPr/>
      <dgm:t>
        <a:bodyPr/>
        <a:lstStyle/>
        <a:p>
          <a:endParaRPr lang="zh-CN" altLang="en-US"/>
        </a:p>
      </dgm:t>
    </dgm:pt>
    <dgm:pt modelId="{D1D4D405-733F-49E1-A959-714B9AF28BBB}">
      <dgm:prSet phldrT="[文本]" phldr="0" custT="1"/>
      <dgm:spPr/>
      <dgm:t>
        <a:bodyPr vert="horz" wrap="square"/>
        <a:lstStyle/>
        <a:p>
          <a:pPr>
            <a:lnSpc>
              <a:spcPct val="100000"/>
            </a:lnSpc>
            <a:spcBef>
              <a:spcPct val="0"/>
            </a:spcBef>
            <a:spcAft>
              <a:spcPct val="35000"/>
            </a:spcAft>
          </a:pPr>
          <a:r>
            <a:rPr lang="zh-CN" altLang="en-US" sz="2400" b="1">
              <a:latin typeface="黑体" panose="02010609060101010101" pitchFamily="49" charset="-122"/>
              <a:ea typeface="黑体" panose="02010609060101010101" pitchFamily="49" charset="-122"/>
            </a:rPr>
            <a:t>单一活化方式</a:t>
          </a:r>
        </a:p>
      </dgm:t>
    </dgm:pt>
    <dgm:pt modelId="{3C408009-ACEC-4654-A715-414EB7340893}" cxnId="{ADE9E6BC-5D08-472E-9B3B-4C8027CCAA08}" type="parTrans">
      <dgm:prSet/>
      <dgm:spPr/>
      <dgm:t>
        <a:bodyPr/>
        <a:lstStyle/>
        <a:p>
          <a:endParaRPr lang="zh-CN" altLang="en-US"/>
        </a:p>
      </dgm:t>
    </dgm:pt>
    <dgm:pt modelId="{00F6A457-D6F8-4108-892B-D8BE3FE87DE4}" cxnId="{ADE9E6BC-5D08-472E-9B3B-4C8027CCAA08}" type="sibTrans">
      <dgm:prSet/>
      <dgm:spPr/>
      <dgm:t>
        <a:bodyPr/>
        <a:lstStyle/>
        <a:p>
          <a:endParaRPr lang="zh-CN" altLang="en-US"/>
        </a:p>
      </dgm:t>
    </dgm:pt>
    <dgm:pt modelId="{4B310C68-AA85-46C6-A937-7E95530ADCF9}">
      <dgm:prSet phldrT="[文本]" custT="1"/>
      <dgm:spPr/>
      <dgm:t>
        <a:bodyPr/>
        <a:lstStyle/>
        <a:p>
          <a:pPr>
            <a:lnSpc>
              <a:spcPct val="150000"/>
            </a:lnSpc>
          </a:pPr>
          <a:r>
            <a:rPr lang="zh-CN" altLang="en-US" sz="1800">
              <a:latin typeface="Times New Roman" panose="02020603050405020304" pitchFamily="18" charset="0"/>
              <a:ea typeface="黑体" panose="02010609060101010101" pitchFamily="49" charset="-122"/>
              <a:cs typeface="Times New Roman" panose="02020603050405020304" pitchFamily="18" charset="0"/>
            </a:rPr>
            <a:t>超声波活化</a:t>
          </a:r>
        </a:p>
      </dgm:t>
    </dgm:pt>
    <dgm:pt modelId="{67E2C1F5-CB0C-4D68-B19B-5CA85A566B86}" cxnId="{67A60FED-D096-4AF6-8F54-F7AC1D839FD3}" type="parTrans">
      <dgm:prSet/>
      <dgm:spPr/>
      <dgm:t>
        <a:bodyPr/>
        <a:lstStyle/>
        <a:p>
          <a:endParaRPr lang="zh-CN" altLang="en-US"/>
        </a:p>
      </dgm:t>
    </dgm:pt>
    <dgm:pt modelId="{92FA43CD-0BE5-4F1F-A0E3-7715F9C14752}" cxnId="{67A60FED-D096-4AF6-8F54-F7AC1D839FD3}" type="sibTrans">
      <dgm:prSet/>
      <dgm:spPr/>
      <dgm:t>
        <a:bodyPr/>
        <a:lstStyle/>
        <a:p>
          <a:endParaRPr lang="zh-CN" altLang="en-US"/>
        </a:p>
      </dgm:t>
    </dgm:pt>
    <dgm:pt modelId="{7D4372C7-7E20-4EB2-80DD-63D5893D0008}">
      <dgm:prSet phldrT="[文本]" custT="1"/>
      <dgm:spPr/>
      <dgm:t>
        <a:bodyPr/>
        <a:lstStyle/>
        <a:p>
          <a:pPr>
            <a:lnSpc>
              <a:spcPct val="150000"/>
            </a:lnSpc>
          </a:pPr>
          <a:r>
            <a:rPr lang="zh-CN" altLang="en-US" sz="1800">
              <a:latin typeface="Times New Roman" panose="02020603050405020304" pitchFamily="18" charset="0"/>
              <a:ea typeface="黑体" panose="02010609060101010101" pitchFamily="49" charset="-122"/>
              <a:cs typeface="Times New Roman" panose="02020603050405020304" pitchFamily="18" charset="0"/>
            </a:rPr>
            <a:t>电活化</a:t>
          </a:r>
        </a:p>
      </dgm:t>
    </dgm:pt>
    <dgm:pt modelId="{17CF1CA0-96D3-4E2E-9063-85D03ABB3E38}" cxnId="{0B7B7B08-D001-45A9-BF5A-89946D369020}" type="parTrans">
      <dgm:prSet/>
      <dgm:spPr/>
      <dgm:t>
        <a:bodyPr/>
        <a:lstStyle/>
        <a:p>
          <a:endParaRPr lang="zh-CN" altLang="en-US"/>
        </a:p>
      </dgm:t>
    </dgm:pt>
    <dgm:pt modelId="{E361B12F-C520-46E7-AEE9-7DA70DF0EFB8}" cxnId="{0B7B7B08-D001-45A9-BF5A-89946D369020}" type="sibTrans">
      <dgm:prSet/>
      <dgm:spPr/>
      <dgm:t>
        <a:bodyPr/>
        <a:lstStyle/>
        <a:p>
          <a:endParaRPr lang="zh-CN" altLang="en-US"/>
        </a:p>
      </dgm:t>
    </dgm:pt>
    <dgm:pt modelId="{FCD97952-1A72-4F66-8E2C-9AFCA5F6D991}">
      <dgm:prSet phldrT="[文本]" custT="1"/>
      <dgm:spPr/>
      <dgm:t>
        <a:bodyPr/>
        <a:lstStyle/>
        <a:p>
          <a:pPr>
            <a:lnSpc>
              <a:spcPct val="150000"/>
            </a:lnSpc>
          </a:pPr>
          <a:r>
            <a:rPr lang="zh-CN" altLang="en-US" sz="1800">
              <a:latin typeface="Times New Roman" panose="02020603050405020304" pitchFamily="18" charset="0"/>
              <a:ea typeface="黑体" panose="02010609060101010101" pitchFamily="49" charset="-122"/>
              <a:cs typeface="Times New Roman" panose="02020603050405020304" pitchFamily="18" charset="0"/>
            </a:rPr>
            <a:t>微波活化</a:t>
          </a:r>
        </a:p>
      </dgm:t>
    </dgm:pt>
    <dgm:pt modelId="{A8B88FB4-940F-4036-93E4-2811FAD056C8}" cxnId="{068CCDE9-F09D-4D24-B623-1005FA28173F}" type="parTrans">
      <dgm:prSet/>
      <dgm:spPr/>
      <dgm:t>
        <a:bodyPr/>
        <a:lstStyle/>
        <a:p>
          <a:endParaRPr lang="zh-CN" altLang="en-US"/>
        </a:p>
      </dgm:t>
    </dgm:pt>
    <dgm:pt modelId="{4600F1D6-467F-485A-9446-710FC7723A48}" cxnId="{068CCDE9-F09D-4D24-B623-1005FA28173F}" type="sibTrans">
      <dgm:prSet/>
      <dgm:spPr/>
      <dgm:t>
        <a:bodyPr/>
        <a:lstStyle/>
        <a:p>
          <a:endParaRPr lang="zh-CN" altLang="en-US"/>
        </a:p>
      </dgm:t>
    </dgm:pt>
    <dgm:pt modelId="{8C16B65E-C7DC-420B-BB5A-37B3A39DAA91}">
      <dgm:prSet phldrT="[文本]" custT="1"/>
      <dgm:spPr/>
      <dgm:t>
        <a:bodyPr/>
        <a:lstStyle/>
        <a:p>
          <a:pPr>
            <a:lnSpc>
              <a:spcPct val="150000"/>
            </a:lnSpc>
          </a:pPr>
          <a:r>
            <a:rPr lang="en-US" altLang="en-US" sz="1800">
              <a:latin typeface="Times New Roman" panose="02020603050405020304" pitchFamily="18" charset="0"/>
              <a:ea typeface="黑体" panose="02010609060101010101" pitchFamily="49" charset="-122"/>
              <a:cs typeface="Times New Roman" panose="02020603050405020304" pitchFamily="18" charset="0"/>
            </a:rPr>
            <a:t>γ</a:t>
          </a:r>
          <a:r>
            <a:rPr lang="zh-CN" altLang="en-US" sz="1800">
              <a:latin typeface="Times New Roman" panose="02020603050405020304" pitchFamily="18" charset="0"/>
              <a:ea typeface="黑体" panose="02010609060101010101" pitchFamily="49" charset="-122"/>
              <a:cs typeface="Times New Roman" panose="02020603050405020304" pitchFamily="18" charset="0"/>
            </a:rPr>
            <a:t>射线活化</a:t>
          </a:r>
        </a:p>
      </dgm:t>
    </dgm:pt>
    <dgm:pt modelId="{225CCF2E-EC3D-41A8-BE9D-E957C496B1DD}" cxnId="{3DD9E58E-19B5-46E1-B71B-7FDC0AC190A0}" type="parTrans">
      <dgm:prSet/>
      <dgm:spPr/>
      <dgm:t>
        <a:bodyPr/>
        <a:lstStyle/>
        <a:p>
          <a:endParaRPr lang="zh-CN" altLang="en-US"/>
        </a:p>
      </dgm:t>
    </dgm:pt>
    <dgm:pt modelId="{128518E3-EA79-4302-9672-C43F56CAD672}" cxnId="{3DD9E58E-19B5-46E1-B71B-7FDC0AC190A0}" type="sibTrans">
      <dgm:prSet/>
      <dgm:spPr/>
      <dgm:t>
        <a:bodyPr/>
        <a:lstStyle/>
        <a:p>
          <a:endParaRPr lang="zh-CN" altLang="en-US"/>
        </a:p>
      </dgm:t>
    </dgm:pt>
    <dgm:pt modelId="{74FA257E-338E-4AE4-BD7C-BB8A53ADC4F1}">
      <dgm:prSet phldrT="[文本]" custT="1"/>
      <dgm:spPr/>
      <dgm:t>
        <a:bodyPr/>
        <a:lstStyle/>
        <a:p>
          <a:pPr>
            <a:lnSpc>
              <a:spcPct val="150000"/>
            </a:lnSpc>
          </a:pPr>
          <a:r>
            <a:rPr lang="zh-CN" altLang="en-US" sz="1800">
              <a:latin typeface="Times New Roman" panose="02020603050405020304" pitchFamily="18" charset="0"/>
              <a:ea typeface="黑体" panose="02010609060101010101" pitchFamily="49" charset="-122"/>
              <a:cs typeface="Times New Roman" panose="02020603050405020304" pitchFamily="18" charset="0"/>
            </a:rPr>
            <a:t>醌类等有机物活化</a:t>
          </a:r>
        </a:p>
      </dgm:t>
    </dgm:pt>
    <dgm:pt modelId="{8CF63BCB-8094-4D20-B62A-FF01EB0C0E20}" cxnId="{0B39DC1F-F5A5-4A56-B533-944A47D6EFA4}" type="parTrans">
      <dgm:prSet/>
      <dgm:spPr/>
      <dgm:t>
        <a:bodyPr/>
        <a:lstStyle/>
        <a:p>
          <a:endParaRPr lang="zh-CN" altLang="en-US"/>
        </a:p>
      </dgm:t>
    </dgm:pt>
    <dgm:pt modelId="{82D0835F-C47B-4452-B938-20E24DBFCA6D}" cxnId="{0B39DC1F-F5A5-4A56-B533-944A47D6EFA4}" type="sibTrans">
      <dgm:prSet/>
      <dgm:spPr/>
      <dgm:t>
        <a:bodyPr/>
        <a:lstStyle/>
        <a:p>
          <a:endParaRPr lang="zh-CN" altLang="en-US"/>
        </a:p>
      </dgm:t>
    </dgm:pt>
    <dgm:pt modelId="{145926CA-0778-4BBE-A4C0-984C0DD25DBE}">
      <dgm:prSet phldrT="[文本]" phldr="0" custT="1"/>
      <dgm:spPr/>
      <dgm:t>
        <a:bodyPr vert="horz" wrap="square"/>
        <a:lstStyle/>
        <a:p>
          <a:pPr>
            <a:lnSpc>
              <a:spcPct val="100000"/>
            </a:lnSpc>
            <a:spcBef>
              <a:spcPct val="0"/>
            </a:spcBef>
            <a:spcAft>
              <a:spcPct val="35000"/>
            </a:spcAft>
          </a:pPr>
          <a:r>
            <a:rPr lang="zh-CN" altLang="en-US" sz="2400" b="1" dirty="0">
              <a:latin typeface="黑体" panose="02010609060101010101" pitchFamily="49" charset="-122"/>
              <a:ea typeface="黑体" panose="02010609060101010101" pitchFamily="49" charset="-122"/>
            </a:rPr>
            <a:t>联用活化方式</a:t>
          </a:r>
        </a:p>
      </dgm:t>
    </dgm:pt>
    <dgm:pt modelId="{6F4F063C-18D0-4AB5-BA23-4C8428F8C0BF}" cxnId="{4E0A666A-129A-4859-8D16-76FA87721FE3}" type="parTrans">
      <dgm:prSet/>
      <dgm:spPr/>
      <dgm:t>
        <a:bodyPr/>
        <a:lstStyle/>
        <a:p>
          <a:endParaRPr lang="zh-CN" altLang="en-US"/>
        </a:p>
      </dgm:t>
    </dgm:pt>
    <dgm:pt modelId="{BFF0D022-8E37-42B7-ACB9-4174F0F86A4B}" cxnId="{4E0A666A-129A-4859-8D16-76FA87721FE3}" type="sibTrans">
      <dgm:prSet/>
      <dgm:spPr/>
      <dgm:t>
        <a:bodyPr/>
        <a:lstStyle/>
        <a:p>
          <a:endParaRPr lang="zh-CN" altLang="en-US"/>
        </a:p>
      </dgm:t>
    </dgm:pt>
    <dgm:pt modelId="{FAD9ABEF-335E-4C5F-80D3-0108D9895F4A}">
      <dgm:prSet phldrT="[文本]" custT="1"/>
      <dgm:spPr/>
      <dgm:t>
        <a:bodyPr/>
        <a:lstStyle/>
        <a:p>
          <a:pPr algn="just">
            <a:lnSpc>
              <a:spcPct val="150000"/>
            </a:lnSpc>
          </a:pPr>
          <a:r>
            <a:rPr lang="zh-CN" altLang="en-US" sz="1800">
              <a:latin typeface="Times New Roman" panose="02020603050405020304" pitchFamily="18" charset="0"/>
              <a:ea typeface="黑体" panose="02010609060101010101" pitchFamily="49" charset="-122"/>
              <a:cs typeface="Times New Roman" panose="02020603050405020304" pitchFamily="18" charset="0"/>
            </a:rPr>
            <a:t>一般而言</a:t>
          </a:r>
          <a:r>
            <a:rPr lang="en-US" altLang="en-US" sz="180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latin typeface="Times New Roman" panose="02020603050405020304" pitchFamily="18" charset="0"/>
              <a:ea typeface="黑体" panose="02010609060101010101" pitchFamily="49" charset="-122"/>
              <a:cs typeface="Times New Roman" panose="02020603050405020304" pitchFamily="18" charset="0"/>
            </a:rPr>
            <a:t>联合活化的效果要比单一活化方式好</a:t>
          </a:r>
        </a:p>
      </dgm:t>
    </dgm:pt>
    <dgm:pt modelId="{6FE1CE4B-7D37-47D7-892C-3D7FDDA4D411}" cxnId="{F49A4D77-51F8-4C34-A1A6-148B4ABBCEFF}" type="parTrans">
      <dgm:prSet/>
      <dgm:spPr/>
      <dgm:t>
        <a:bodyPr/>
        <a:lstStyle/>
        <a:p>
          <a:endParaRPr lang="zh-CN" altLang="en-US"/>
        </a:p>
      </dgm:t>
    </dgm:pt>
    <dgm:pt modelId="{EBAC37B0-DCC8-4FC8-BEB8-13E7AD14466A}" cxnId="{F49A4D77-51F8-4C34-A1A6-148B4ABBCEFF}" type="sibTrans">
      <dgm:prSet/>
      <dgm:spPr/>
      <dgm:t>
        <a:bodyPr/>
        <a:lstStyle/>
        <a:p>
          <a:endParaRPr lang="zh-CN" altLang="en-US"/>
        </a:p>
      </dgm:t>
    </dgm:pt>
    <dgm:pt modelId="{61D4020D-D59F-4C79-A0EA-EE77ABE29A8B}">
      <dgm:prSet phldrT="[文本]" custT="1"/>
      <dgm:spPr/>
      <dgm:t>
        <a:bodyPr/>
        <a:lstStyle/>
        <a:p>
          <a:pPr algn="just">
            <a:lnSpc>
              <a:spcPct val="150000"/>
            </a:lnSpc>
          </a:pPr>
          <a:r>
            <a:rPr lang="zh-CN" altLang="en-US" sz="1800">
              <a:latin typeface="Times New Roman" panose="02020603050405020304" pitchFamily="18" charset="0"/>
              <a:ea typeface="黑体" panose="02010609060101010101" pitchFamily="49" charset="-122"/>
              <a:cs typeface="Times New Roman" panose="02020603050405020304" pitchFamily="18" charset="0"/>
            </a:rPr>
            <a:t>例如</a:t>
          </a:r>
          <a:r>
            <a:rPr lang="en-US" altLang="en-US" sz="180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latin typeface="Times New Roman" panose="02020603050405020304" pitchFamily="18" charset="0"/>
              <a:ea typeface="黑体" panose="02010609060101010101" pitchFamily="49" charset="-122"/>
              <a:cs typeface="Times New Roman" panose="02020603050405020304" pitchFamily="18" charset="0"/>
            </a:rPr>
            <a:t>紫外光</a:t>
          </a:r>
          <a:r>
            <a:rPr lang="en-US" altLang="en-US" sz="180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latin typeface="Times New Roman" panose="02020603050405020304" pitchFamily="18" charset="0"/>
              <a:ea typeface="黑体" panose="02010609060101010101" pitchFamily="49" charset="-122"/>
              <a:cs typeface="Times New Roman" panose="02020603050405020304" pitchFamily="18" charset="0"/>
            </a:rPr>
            <a:t>过硫酸盐</a:t>
          </a:r>
          <a:r>
            <a:rPr lang="en-US" altLang="en-US" sz="1800">
              <a:latin typeface="Times New Roman" panose="02020603050405020304" pitchFamily="18" charset="0"/>
              <a:ea typeface="黑体" panose="02010609060101010101" pitchFamily="49" charset="-122"/>
              <a:cs typeface="Times New Roman" panose="02020603050405020304" pitchFamily="18" charset="0"/>
            </a:rPr>
            <a:t>/Fe</a:t>
          </a:r>
          <a:r>
            <a:rPr lang="en-US" altLang="en-US" sz="1800" baseline="30000">
              <a:latin typeface="Times New Roman" panose="02020603050405020304" pitchFamily="18" charset="0"/>
              <a:ea typeface="黑体" panose="02010609060101010101" pitchFamily="49" charset="-122"/>
              <a:cs typeface="Times New Roman" panose="02020603050405020304" pitchFamily="18" charset="0"/>
            </a:rPr>
            <a:t>2+</a:t>
          </a:r>
          <a:r>
            <a:rPr lang="zh-CN" altLang="en-US" sz="1800">
              <a:latin typeface="Times New Roman" panose="02020603050405020304" pitchFamily="18" charset="0"/>
              <a:ea typeface="黑体" panose="02010609060101010101" pitchFamily="49" charset="-122"/>
              <a:cs typeface="Times New Roman" panose="02020603050405020304" pitchFamily="18" charset="0"/>
            </a:rPr>
            <a:t>的效果显著高于紫外光</a:t>
          </a:r>
          <a:r>
            <a:rPr lang="en-US" altLang="en-US" sz="180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latin typeface="Times New Roman" panose="02020603050405020304" pitchFamily="18" charset="0"/>
              <a:ea typeface="黑体" panose="02010609060101010101" pitchFamily="49" charset="-122"/>
              <a:cs typeface="Times New Roman" panose="02020603050405020304" pitchFamily="18" charset="0"/>
            </a:rPr>
            <a:t>过硫酸盐对污染物的去除效果</a:t>
          </a:r>
          <a:r>
            <a:rPr lang="zh-CN" altLang="en-US" sz="2000">
              <a:latin typeface="Times New Roman" panose="02020603050405020304" pitchFamily="18" charset="0"/>
              <a:ea typeface="黑体" panose="02010609060101010101" pitchFamily="49" charset="-122"/>
              <a:cs typeface="Times New Roman" panose="02020603050405020304" pitchFamily="18" charset="0"/>
            </a:rPr>
            <a:t>。</a:t>
          </a:r>
        </a:p>
      </dgm:t>
    </dgm:pt>
    <dgm:pt modelId="{0FAD9FB6-68E1-4CFD-91C0-7EEE7EE90965}" cxnId="{0AB100F3-3448-47F7-AF6A-33BA99243B19}" type="parTrans">
      <dgm:prSet/>
      <dgm:spPr/>
      <dgm:t>
        <a:bodyPr/>
        <a:lstStyle/>
        <a:p>
          <a:endParaRPr lang="zh-CN" altLang="en-US"/>
        </a:p>
      </dgm:t>
    </dgm:pt>
    <dgm:pt modelId="{6B8B7939-F7DA-4732-BDC3-804FC54E284C}" cxnId="{0AB100F3-3448-47F7-AF6A-33BA99243B19}" type="sibTrans">
      <dgm:prSet/>
      <dgm:spPr/>
      <dgm:t>
        <a:bodyPr/>
        <a:lstStyle/>
        <a:p>
          <a:endParaRPr lang="zh-CN" altLang="en-US"/>
        </a:p>
      </dgm:t>
    </dgm:pt>
    <dgm:pt modelId="{307F3458-5CFD-487A-97DD-366CE493574A}" type="pres">
      <dgm:prSet presAssocID="{553FC6E1-1CF2-4417-8891-B0C7954E598E}" presName="Name0" presStyleCnt="0">
        <dgm:presLayoutVars>
          <dgm:dir/>
          <dgm:animLvl val="lvl"/>
          <dgm:resizeHandles val="exact"/>
        </dgm:presLayoutVars>
      </dgm:prSet>
      <dgm:spPr/>
    </dgm:pt>
    <dgm:pt modelId="{253EAABE-7DE8-4017-B8BA-8DEB7ADD0036}" type="pres">
      <dgm:prSet presAssocID="{D1D4D405-733F-49E1-A959-714B9AF28BBB}" presName="composite" presStyleCnt="0"/>
      <dgm:spPr/>
    </dgm:pt>
    <dgm:pt modelId="{E8B259A3-74E3-45DC-8764-C062FFD7E9B4}" type="pres">
      <dgm:prSet presAssocID="{D1D4D405-733F-49E1-A959-714B9AF28BBB}" presName="parTx" presStyleLbl="alignNode1" presStyleIdx="0" presStyleCnt="2">
        <dgm:presLayoutVars>
          <dgm:chMax val="0"/>
          <dgm:chPref val="0"/>
          <dgm:bulletEnabled val="1"/>
        </dgm:presLayoutVars>
      </dgm:prSet>
      <dgm:spPr/>
    </dgm:pt>
    <dgm:pt modelId="{F112CD75-FBC4-4E32-8742-D84993C74D7A}" type="pres">
      <dgm:prSet presAssocID="{D1D4D405-733F-49E1-A959-714B9AF28BBB}" presName="desTx" presStyleLbl="alignAccFollowNode1" presStyleIdx="0" presStyleCnt="2">
        <dgm:presLayoutVars>
          <dgm:bulletEnabled val="1"/>
        </dgm:presLayoutVars>
      </dgm:prSet>
      <dgm:spPr/>
    </dgm:pt>
    <dgm:pt modelId="{D745F94E-6B2C-48E2-B6F2-440967563DB6}" type="pres">
      <dgm:prSet presAssocID="{00F6A457-D6F8-4108-892B-D8BE3FE87DE4}" presName="space" presStyleCnt="0"/>
      <dgm:spPr/>
    </dgm:pt>
    <dgm:pt modelId="{70FC6C28-9ACE-4990-9584-F9839E0E64FD}" type="pres">
      <dgm:prSet presAssocID="{145926CA-0778-4BBE-A4C0-984C0DD25DBE}" presName="composite" presStyleCnt="0"/>
      <dgm:spPr/>
    </dgm:pt>
    <dgm:pt modelId="{56C791CA-31B0-46FB-AB2C-E8CC446EEA6B}" type="pres">
      <dgm:prSet presAssocID="{145926CA-0778-4BBE-A4C0-984C0DD25DBE}" presName="parTx" presStyleLbl="alignNode1" presStyleIdx="1" presStyleCnt="2">
        <dgm:presLayoutVars>
          <dgm:chMax val="0"/>
          <dgm:chPref val="0"/>
          <dgm:bulletEnabled val="1"/>
        </dgm:presLayoutVars>
      </dgm:prSet>
      <dgm:spPr/>
    </dgm:pt>
    <dgm:pt modelId="{D7FED4E3-D1BC-4276-AA38-ECCA82DCE586}" type="pres">
      <dgm:prSet presAssocID="{145926CA-0778-4BBE-A4C0-984C0DD25DBE}" presName="desTx" presStyleLbl="alignAccFollowNode1" presStyleIdx="1" presStyleCnt="2">
        <dgm:presLayoutVars>
          <dgm:bulletEnabled val="1"/>
        </dgm:presLayoutVars>
      </dgm:prSet>
      <dgm:spPr/>
    </dgm:pt>
  </dgm:ptLst>
  <dgm:cxnLst>
    <dgm:cxn modelId="{0B7B7B08-D001-45A9-BF5A-89946D369020}" srcId="{D1D4D405-733F-49E1-A959-714B9AF28BBB}" destId="{7D4372C7-7E20-4EB2-80DD-63D5893D0008}" srcOrd="1" destOrd="0" parTransId="{17CF1CA0-96D3-4E2E-9063-85D03ABB3E38}" sibTransId="{E361B12F-C520-46E7-AEE9-7DA70DF0EFB8}"/>
    <dgm:cxn modelId="{250ADB0B-3EEE-4C99-B3EE-82416D68DFAB}" type="presOf" srcId="{61D4020D-D59F-4C79-A0EA-EE77ABE29A8B}" destId="{D7FED4E3-D1BC-4276-AA38-ECCA82DCE586}" srcOrd="0" destOrd="1" presId="urn:microsoft.com/office/officeart/2005/8/layout/hList1"/>
    <dgm:cxn modelId="{D9506B11-08CF-4976-BA62-E477FEE6934A}" type="presOf" srcId="{4B310C68-AA85-46C6-A937-7E95530ADCF9}" destId="{F112CD75-FBC4-4E32-8742-D84993C74D7A}" srcOrd="0" destOrd="0" presId="urn:microsoft.com/office/officeart/2005/8/layout/hList1"/>
    <dgm:cxn modelId="{0B39DC1F-F5A5-4A56-B533-944A47D6EFA4}" srcId="{D1D4D405-733F-49E1-A959-714B9AF28BBB}" destId="{74FA257E-338E-4AE4-BD7C-BB8A53ADC4F1}" srcOrd="4" destOrd="0" parTransId="{8CF63BCB-8094-4D20-B62A-FF01EB0C0E20}" sibTransId="{82D0835F-C47B-4452-B938-20E24DBFCA6D}"/>
    <dgm:cxn modelId="{4E0A666A-129A-4859-8D16-76FA87721FE3}" srcId="{553FC6E1-1CF2-4417-8891-B0C7954E598E}" destId="{145926CA-0778-4BBE-A4C0-984C0DD25DBE}" srcOrd="1" destOrd="0" parTransId="{6F4F063C-18D0-4AB5-BA23-4C8428F8C0BF}" sibTransId="{BFF0D022-8E37-42B7-ACB9-4174F0F86A4B}"/>
    <dgm:cxn modelId="{F49A4D77-51F8-4C34-A1A6-148B4ABBCEFF}" srcId="{145926CA-0778-4BBE-A4C0-984C0DD25DBE}" destId="{FAD9ABEF-335E-4C5F-80D3-0108D9895F4A}" srcOrd="0" destOrd="0" parTransId="{6FE1CE4B-7D37-47D7-892C-3D7FDDA4D411}" sibTransId="{EBAC37B0-DCC8-4FC8-BEB8-13E7AD14466A}"/>
    <dgm:cxn modelId="{CFD2527A-FCE1-4FBB-991F-A0C104B51DBE}" type="presOf" srcId="{FAD9ABEF-335E-4C5F-80D3-0108D9895F4A}" destId="{D7FED4E3-D1BC-4276-AA38-ECCA82DCE586}" srcOrd="0" destOrd="0" presId="urn:microsoft.com/office/officeart/2005/8/layout/hList1"/>
    <dgm:cxn modelId="{3DD9E58E-19B5-46E1-B71B-7FDC0AC190A0}" srcId="{D1D4D405-733F-49E1-A959-714B9AF28BBB}" destId="{8C16B65E-C7DC-420B-BB5A-37B3A39DAA91}" srcOrd="3" destOrd="0" parTransId="{225CCF2E-EC3D-41A8-BE9D-E957C496B1DD}" sibTransId="{128518E3-EA79-4302-9672-C43F56CAD672}"/>
    <dgm:cxn modelId="{82719B90-372B-46B0-ADE6-FDED5486BF7F}" type="presOf" srcId="{74FA257E-338E-4AE4-BD7C-BB8A53ADC4F1}" destId="{F112CD75-FBC4-4E32-8742-D84993C74D7A}" srcOrd="0" destOrd="4" presId="urn:microsoft.com/office/officeart/2005/8/layout/hList1"/>
    <dgm:cxn modelId="{674B199E-9DB7-490D-A590-1294DAEFA980}" type="presOf" srcId="{145926CA-0778-4BBE-A4C0-984C0DD25DBE}" destId="{56C791CA-31B0-46FB-AB2C-E8CC446EEA6B}" srcOrd="0" destOrd="0" presId="urn:microsoft.com/office/officeart/2005/8/layout/hList1"/>
    <dgm:cxn modelId="{E2D4AEB5-5903-4970-B157-E7A05FB5780B}" type="presOf" srcId="{D1D4D405-733F-49E1-A959-714B9AF28BBB}" destId="{E8B259A3-74E3-45DC-8764-C062FFD7E9B4}" srcOrd="0" destOrd="0" presId="urn:microsoft.com/office/officeart/2005/8/layout/hList1"/>
    <dgm:cxn modelId="{34B4B3B7-F6DE-42CC-B15B-9D182EF25117}" type="presOf" srcId="{553FC6E1-1CF2-4417-8891-B0C7954E598E}" destId="{307F3458-5CFD-487A-97DD-366CE493574A}" srcOrd="0" destOrd="0" presId="urn:microsoft.com/office/officeart/2005/8/layout/hList1"/>
    <dgm:cxn modelId="{ADE9E6BC-5D08-472E-9B3B-4C8027CCAA08}" srcId="{553FC6E1-1CF2-4417-8891-B0C7954E598E}" destId="{D1D4D405-733F-49E1-A959-714B9AF28BBB}" srcOrd="0" destOrd="0" parTransId="{3C408009-ACEC-4654-A715-414EB7340893}" sibTransId="{00F6A457-D6F8-4108-892B-D8BE3FE87DE4}"/>
    <dgm:cxn modelId="{0F244BE6-D553-4368-8736-F3CF408ABD6A}" type="presOf" srcId="{FCD97952-1A72-4F66-8E2C-9AFCA5F6D991}" destId="{F112CD75-FBC4-4E32-8742-D84993C74D7A}" srcOrd="0" destOrd="2" presId="urn:microsoft.com/office/officeart/2005/8/layout/hList1"/>
    <dgm:cxn modelId="{068CCDE9-F09D-4D24-B623-1005FA28173F}" srcId="{D1D4D405-733F-49E1-A959-714B9AF28BBB}" destId="{FCD97952-1A72-4F66-8E2C-9AFCA5F6D991}" srcOrd="2" destOrd="0" parTransId="{A8B88FB4-940F-4036-93E4-2811FAD056C8}" sibTransId="{4600F1D6-467F-485A-9446-710FC7723A48}"/>
    <dgm:cxn modelId="{BFA8CAEA-CEF4-49B2-8DD2-F2748624829C}" type="presOf" srcId="{8C16B65E-C7DC-420B-BB5A-37B3A39DAA91}" destId="{F112CD75-FBC4-4E32-8742-D84993C74D7A}" srcOrd="0" destOrd="3" presId="urn:microsoft.com/office/officeart/2005/8/layout/hList1"/>
    <dgm:cxn modelId="{67A60FED-D096-4AF6-8F54-F7AC1D839FD3}" srcId="{D1D4D405-733F-49E1-A959-714B9AF28BBB}" destId="{4B310C68-AA85-46C6-A937-7E95530ADCF9}" srcOrd="0" destOrd="0" parTransId="{67E2C1F5-CB0C-4D68-B19B-5CA85A566B86}" sibTransId="{92FA43CD-0BE5-4F1F-A0E3-7715F9C14752}"/>
    <dgm:cxn modelId="{0AB100F3-3448-47F7-AF6A-33BA99243B19}" srcId="{145926CA-0778-4BBE-A4C0-984C0DD25DBE}" destId="{61D4020D-D59F-4C79-A0EA-EE77ABE29A8B}" srcOrd="1" destOrd="0" parTransId="{0FAD9FB6-68E1-4CFD-91C0-7EEE7EE90965}" sibTransId="{6B8B7939-F7DA-4732-BDC3-804FC54E284C}"/>
    <dgm:cxn modelId="{26712AFA-938A-43EF-81FA-3140CBE58D98}" type="presOf" srcId="{7D4372C7-7E20-4EB2-80DD-63D5893D0008}" destId="{F112CD75-FBC4-4E32-8742-D84993C74D7A}" srcOrd="0" destOrd="1" presId="urn:microsoft.com/office/officeart/2005/8/layout/hList1"/>
    <dgm:cxn modelId="{1416427D-D28D-48B3-82A3-024E58072B27}" type="presParOf" srcId="{307F3458-5CFD-487A-97DD-366CE493574A}" destId="{253EAABE-7DE8-4017-B8BA-8DEB7ADD0036}" srcOrd="0" destOrd="0" presId="urn:microsoft.com/office/officeart/2005/8/layout/hList1"/>
    <dgm:cxn modelId="{5EC89CAB-DCD3-4A68-BBD1-42D954B98575}" type="presParOf" srcId="{253EAABE-7DE8-4017-B8BA-8DEB7ADD0036}" destId="{E8B259A3-74E3-45DC-8764-C062FFD7E9B4}" srcOrd="0" destOrd="0" presId="urn:microsoft.com/office/officeart/2005/8/layout/hList1"/>
    <dgm:cxn modelId="{275F49AB-F8B2-487D-9336-89E7950FDC7F}" type="presParOf" srcId="{253EAABE-7DE8-4017-B8BA-8DEB7ADD0036}" destId="{F112CD75-FBC4-4E32-8742-D84993C74D7A}" srcOrd="1" destOrd="0" presId="urn:microsoft.com/office/officeart/2005/8/layout/hList1"/>
    <dgm:cxn modelId="{76CBBB44-465B-43A5-AC65-999EE610FDDF}" type="presParOf" srcId="{307F3458-5CFD-487A-97DD-366CE493574A}" destId="{D745F94E-6B2C-48E2-B6F2-440967563DB6}" srcOrd="1" destOrd="0" presId="urn:microsoft.com/office/officeart/2005/8/layout/hList1"/>
    <dgm:cxn modelId="{FEF4B587-F2B4-4D5D-8379-68D571C71FC0}" type="presParOf" srcId="{307F3458-5CFD-487A-97DD-366CE493574A}" destId="{70FC6C28-9ACE-4990-9584-F9839E0E64FD}" srcOrd="2" destOrd="0" presId="urn:microsoft.com/office/officeart/2005/8/layout/hList1"/>
    <dgm:cxn modelId="{8169DB7B-4CBF-4E91-A6F8-D51B4F5AA941}" type="presParOf" srcId="{70FC6C28-9ACE-4990-9584-F9839E0E64FD}" destId="{56C791CA-31B0-46FB-AB2C-E8CC446EEA6B}" srcOrd="0" destOrd="0" presId="urn:microsoft.com/office/officeart/2005/8/layout/hList1"/>
    <dgm:cxn modelId="{30CACDD7-CED0-474B-A482-232EB0AF1FE5}" type="presParOf" srcId="{70FC6C28-9ACE-4990-9584-F9839E0E64FD}" destId="{D7FED4E3-D1BC-4276-AA38-ECCA82DCE586}" srcOrd="1" destOrd="0" presId="urn:microsoft.com/office/officeart/2005/8/layout/h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85CBB0-C782-45B5-8629-A357ADF0ACED}" type="doc">
      <dgm:prSet loTypeId="urn:microsoft.com/office/officeart/2005/8/layout/vList3" loCatId="list" qsTypeId="urn:microsoft.com/office/officeart/2005/8/quickstyle/simple1#21" qsCatId="simple" csTypeId="urn:microsoft.com/office/officeart/2005/8/colors/accent1_2#24" csCatId="accent1" phldr="1"/>
      <dgm:spPr/>
    </dgm:pt>
    <dgm:pt modelId="{2E0DAC56-DEEE-45B1-BADC-0ECBCFFDCA95}">
      <dgm:prSet phldrT="[文本]" custT="1"/>
      <dgm:spPr>
        <a:gradFill>
          <a:gsLst>
            <a:gs pos="50000">
              <a:schemeClr val="accent1"/>
            </a:gs>
            <a:gs pos="0">
              <a:schemeClr val="accent1">
                <a:lumMod val="25000"/>
                <a:lumOff val="75000"/>
              </a:schemeClr>
            </a:gs>
            <a:gs pos="100000">
              <a:schemeClr val="accent1">
                <a:lumMod val="85000"/>
              </a:schemeClr>
            </a:gs>
          </a:gsLst>
          <a:lin ang="5400000" scaled="0"/>
        </a:gradFill>
        <a:ln>
          <a:noFill/>
        </a:ln>
        <a:effectLst/>
      </dgm:spPr>
      <dgm:t>
        <a:bodyPr spcFirstLastPara="0" vert="horz" wrap="none" lIns="300471" tIns="68580" rIns="128016" bIns="68580" numCol="1" spcCol="1270" anchor="ctr" anchorCtr="0"/>
        <a:lstStyle/>
        <a:p>
          <a:pPr marL="0" lvl="0" indent="0" algn="l" defTabSz="800100">
            <a:lnSpc>
              <a:spcPct val="90000"/>
            </a:lnSpc>
            <a:spcBef>
              <a:spcPct val="0"/>
            </a:spcBef>
            <a:spcAft>
              <a:spcPct val="35000"/>
            </a:spcAft>
            <a:buNone/>
          </a:pP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臭氧的发生成本高</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而利用率偏低</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使臭氧处理的</a:t>
          </a:r>
          <a:r>
            <a:rPr kumimoji="0" lang="zh-CN" altLang="en-US" sz="1800" b="0" i="0" u="none" strike="noStrike" kern="0" cap="none" spc="0" normalizeH="0" baseline="0" dirty="0">
              <a:ln>
                <a:noFill/>
              </a:ln>
              <a:solidFill>
                <a:srgbClr val="000000"/>
              </a:solidFill>
              <a:effectLst/>
              <a:uLnTx/>
              <a:uFillTx/>
              <a:latin typeface="黑体" panose="02010609060101010101" pitchFamily="49" charset="-122"/>
              <a:ea typeface="黑体" panose="02010609060101010101" pitchFamily="49" charset="-122"/>
              <a:cs typeface="+mn-cs"/>
            </a:rPr>
            <a:t>费用</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高</a:t>
          </a:r>
        </a:p>
      </dgm:t>
    </dgm:pt>
    <dgm:pt modelId="{5F738603-0444-4818-8C9E-E648C97B10E1}" cxnId="{1AEFB3D0-476C-4AD1-BC2D-5753DA88205F}" type="parTrans">
      <dgm:prSet/>
      <dgm:spPr/>
      <dgm:t>
        <a:bodyPr/>
        <a:lstStyle/>
        <a:p>
          <a:endParaRPr lang="zh-CN" altLang="en-US"/>
        </a:p>
      </dgm:t>
    </dgm:pt>
    <dgm:pt modelId="{A750DB0E-ABA7-4645-BD1C-41EC2988627B}" cxnId="{1AEFB3D0-476C-4AD1-BC2D-5753DA88205F}" type="sibTrans">
      <dgm:prSet/>
      <dgm:spPr/>
      <dgm:t>
        <a:bodyPr/>
        <a:lstStyle/>
        <a:p>
          <a:endParaRPr lang="zh-CN" altLang="en-US"/>
        </a:p>
      </dgm:t>
    </dgm:pt>
    <dgm:pt modelId="{8DDAC893-3868-419A-B964-C0C37141710A}">
      <dgm:prSet phldrT="[文本]" custT="1"/>
      <dgm:spPr>
        <a:gradFill>
          <a:gsLst>
            <a:gs pos="50000">
              <a:srgbClr val="CCECFF"/>
            </a:gs>
            <a:gs pos="0">
              <a:srgbClr val="CCECFF">
                <a:lumMod val="25000"/>
                <a:lumOff val="75000"/>
              </a:srgbClr>
            </a:gs>
            <a:gs pos="100000">
              <a:srgbClr val="CCECFF">
                <a:lumMod val="85000"/>
              </a:srgbClr>
            </a:gs>
          </a:gsLst>
          <a:lin ang="5400000" scaled="0"/>
        </a:gradFill>
        <a:ln w="25400" cap="flat" cmpd="sng" algn="ctr">
          <a:noFill/>
          <a:prstDash val="solid"/>
        </a:ln>
        <a:effectLst/>
      </dgm:spPr>
      <dgm:t>
        <a:bodyPr spcFirstLastPara="0" vert="horz" wrap="square" lIns="300471" tIns="68580" rIns="128016" bIns="68580" numCol="1" spcCol="1270" anchor="ctr" anchorCtr="0"/>
        <a:lstStyle/>
        <a:p>
          <a:pPr algn="l"/>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臭氧与有机物的反应选择性较强</a:t>
          </a:r>
          <a:r>
            <a:rPr lang="en-US"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在低剂量和短时间内臭氧不可能完全矿化污染物</a:t>
          </a:r>
          <a:r>
            <a:rPr lang="en-US"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且分解生成的中间产物会阻止臭氧的进一步氧化</a:t>
          </a:r>
        </a:p>
      </dgm:t>
    </dgm:pt>
    <dgm:pt modelId="{8FDDE493-BE6B-4918-B0EA-F7A732F19C55}" cxnId="{1FD1A8D7-C52F-45B4-9FB2-0BB3E62199DE}" type="parTrans">
      <dgm:prSet/>
      <dgm:spPr/>
      <dgm:t>
        <a:bodyPr/>
        <a:lstStyle/>
        <a:p>
          <a:endParaRPr lang="zh-CN" altLang="en-US"/>
        </a:p>
      </dgm:t>
    </dgm:pt>
    <dgm:pt modelId="{F8D8DB3F-7E94-4B8D-B32E-E7B81CF11237}" cxnId="{1FD1A8D7-C52F-45B4-9FB2-0BB3E62199DE}" type="sibTrans">
      <dgm:prSet/>
      <dgm:spPr/>
      <dgm:t>
        <a:bodyPr/>
        <a:lstStyle/>
        <a:p>
          <a:endParaRPr lang="zh-CN" altLang="en-US"/>
        </a:p>
      </dgm:t>
    </dgm:pt>
    <dgm:pt modelId="{F9D33D1A-944B-4DBF-8DE9-827D1D47A253}">
      <dgm:prSet phldrT="[文本]" custT="1"/>
      <dgm:spPr>
        <a:gradFill>
          <a:gsLst>
            <a:gs pos="50000">
              <a:schemeClr val="accent1"/>
            </a:gs>
            <a:gs pos="0">
              <a:schemeClr val="accent1">
                <a:lumMod val="25000"/>
                <a:lumOff val="75000"/>
              </a:schemeClr>
            </a:gs>
            <a:gs pos="100000">
              <a:schemeClr val="accent1">
                <a:lumMod val="85000"/>
              </a:schemeClr>
            </a:gs>
          </a:gsLst>
          <a:lin ang="5400000" scaled="0"/>
        </a:gradFill>
        <a:ln>
          <a:noFill/>
        </a:ln>
        <a:effectLst/>
      </dgm:spPr>
      <dgm:t>
        <a:bodyPr spcFirstLastPara="0" vert="horz" wrap="none" lIns="300471" tIns="68580" rIns="128016" bIns="68580" numCol="1" spcCol="1270" anchor="ctr" anchorCtr="0"/>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800" b="0" i="0" u="none" strike="noStrike" kern="0" cap="none" spc="0" normalizeH="0" baseline="0" dirty="0">
              <a:ln>
                <a:noFill/>
              </a:ln>
              <a:solidFill>
                <a:srgbClr val="000000"/>
              </a:solidFill>
              <a:effectLst/>
              <a:uLnTx/>
              <a:uFillTx/>
              <a:latin typeface="黑体" panose="02010609060101010101" pitchFamily="49" charset="-122"/>
              <a:ea typeface="黑体" panose="02010609060101010101" pitchFamily="49" charset="-122"/>
              <a:cs typeface="+mn-cs"/>
            </a:rPr>
            <a:t>由于臭氧在常温下呈气态</a:t>
          </a:r>
          <a:r>
            <a:rPr kumimoji="0" lang="en-US" altLang="en-US" sz="1800" b="0" i="0" u="none" strike="noStrike" kern="0" cap="none" spc="0" normalizeH="0" baseline="0" dirty="0">
              <a:ln>
                <a:noFill/>
              </a:ln>
              <a:solidFill>
                <a:srgbClr val="000000"/>
              </a:solidFill>
              <a:effectLst/>
              <a:uLnTx/>
              <a:uFillTx/>
              <a:latin typeface="黑体" panose="02010609060101010101" pitchFamily="49" charset="-122"/>
              <a:ea typeface="黑体" panose="02010609060101010101" pitchFamily="49" charset="-122"/>
              <a:cs typeface="+mn-cs"/>
            </a:rPr>
            <a:t>,</a:t>
          </a:r>
          <a:r>
            <a:rPr kumimoji="0" lang="zh-CN" altLang="en-US" sz="1800" b="0" i="0" u="none" strike="noStrike" kern="0" cap="none" spc="0" normalizeH="0" baseline="0" dirty="0">
              <a:ln>
                <a:noFill/>
              </a:ln>
              <a:solidFill>
                <a:srgbClr val="000000"/>
              </a:solidFill>
              <a:effectLst/>
              <a:uLnTx/>
              <a:uFillTx/>
              <a:latin typeface="黑体" panose="02010609060101010101" pitchFamily="49" charset="-122"/>
              <a:ea typeface="黑体" panose="02010609060101010101" pitchFamily="49" charset="-122"/>
              <a:cs typeface="+mn-cs"/>
            </a:rPr>
            <a:t>较难应用</a:t>
          </a:r>
        </a:p>
      </dgm:t>
    </dgm:pt>
    <dgm:pt modelId="{7085DA3F-2245-4913-9153-68E6CCD698B7}" cxnId="{86352C76-33C9-4DF2-8234-995F5BC74B97}" type="parTrans">
      <dgm:prSet/>
      <dgm:spPr/>
      <dgm:t>
        <a:bodyPr/>
        <a:lstStyle/>
        <a:p>
          <a:endParaRPr lang="zh-CN" altLang="en-US"/>
        </a:p>
      </dgm:t>
    </dgm:pt>
    <dgm:pt modelId="{DCA66135-7A22-4793-A338-2271EB0D1E0D}" cxnId="{86352C76-33C9-4DF2-8234-995F5BC74B97}" type="sibTrans">
      <dgm:prSet/>
      <dgm:spPr/>
      <dgm:t>
        <a:bodyPr/>
        <a:lstStyle/>
        <a:p>
          <a:endParaRPr lang="zh-CN" altLang="en-US"/>
        </a:p>
      </dgm:t>
    </dgm:pt>
    <dgm:pt modelId="{9AB1E2C6-5D4F-4852-B5AE-5191B7F14359}">
      <dgm:prSet phldrT="[文本]" phldr="0" custT="1"/>
      <dgm:spPr>
        <a:gradFill>
          <a:gsLst>
            <a:gs pos="50000">
              <a:srgbClr val="CCECFF"/>
            </a:gs>
            <a:gs pos="0">
              <a:srgbClr val="CCECFF">
                <a:lumMod val="25000"/>
                <a:lumOff val="75000"/>
              </a:srgbClr>
            </a:gs>
            <a:gs pos="100000">
              <a:srgbClr val="CCECFF">
                <a:lumMod val="85000"/>
              </a:srgbClr>
            </a:gs>
          </a:gsLst>
          <a:lin ang="5400000" scaled="0"/>
        </a:gradFill>
        <a:ln w="25400" cap="flat" cmpd="sng" algn="ctr">
          <a:noFill/>
          <a:prstDash val="solid"/>
        </a:ln>
        <a:effectLst/>
      </dgm:spPr>
      <dgm:t>
        <a:bodyPr vert="horz" wrap="square" lIns="300471" tIns="68580" rIns="128016" bIns="68580" numCol="1" spcCol="1270" anchor="ctr" anchorCtr="0"/>
        <a:lstStyle/>
        <a:p>
          <a:pPr algn="l" defTabSz="800100">
            <a:lnSpc>
              <a:spcPct val="90000"/>
            </a:lnSpc>
            <a:spcBef>
              <a:spcPct val="0"/>
            </a:spcBef>
            <a:spcAft>
              <a:spcPct val="35000"/>
            </a:spcAft>
          </a:pP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由于经济方面等原因</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,O</a:t>
          </a:r>
          <a:r>
            <a:rPr lang="en-US" altLang="en-US" sz="1800" kern="1200" baseline="-25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投加量不足</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不能将部分</a:t>
          </a:r>
          <a:r>
            <a:rPr kumimoji="0" lang="zh-CN" altLang="en-US" sz="1800" b="0" i="0" u="none" strike="noStrike" kern="0" cap="none" spc="0" normalizeH="0" baseline="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中间产物</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完全氧化</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如甘油、乙醇、乙酸等；同时</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,O</a:t>
          </a:r>
          <a:r>
            <a:rPr lang="en-US" altLang="en-US" sz="1800" kern="1200" baseline="-25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不能有效地去除氨氮</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对水中有机氯化物无氧化效果</a:t>
          </a:r>
          <a:endParaRPr sz="6500">
            <a:latin typeface="Times New Roman" panose="02020603050405020304" pitchFamily="18" charset="0"/>
            <a:cs typeface="Times New Roman" panose="02020603050405020304" pitchFamily="18" charset="0"/>
          </a:endParaRPr>
        </a:p>
      </dgm:t>
    </dgm:pt>
    <dgm:pt modelId="{7E00B19C-6E2A-4357-BCF9-98C05D42ABEF}" cxnId="{5DA3556B-4715-4CB2-9D3B-993B59335834}" type="parTrans">
      <dgm:prSet/>
      <dgm:spPr/>
      <dgm:t>
        <a:bodyPr/>
        <a:lstStyle/>
        <a:p>
          <a:endParaRPr lang="zh-CN" altLang="en-US"/>
        </a:p>
      </dgm:t>
    </dgm:pt>
    <dgm:pt modelId="{910F4E7E-746F-42E4-9004-D79C86E8E27A}" cxnId="{5DA3556B-4715-4CB2-9D3B-993B59335834}" type="sibTrans">
      <dgm:prSet/>
      <dgm:spPr/>
      <dgm:t>
        <a:bodyPr/>
        <a:lstStyle/>
        <a:p>
          <a:endParaRPr lang="zh-CN" altLang="en-US"/>
        </a:p>
      </dgm:t>
    </dgm:pt>
    <dgm:pt modelId="{3EEEC310-A3CA-4806-9B5E-F72FA9EC479C}">
      <dgm:prSet phldrT="[文本]" phldr="0" custT="1"/>
      <dgm:spPr>
        <a:gradFill>
          <a:gsLst>
            <a:gs pos="50000">
              <a:schemeClr val="accent1"/>
            </a:gs>
            <a:gs pos="0">
              <a:schemeClr val="accent1">
                <a:lumMod val="25000"/>
                <a:lumOff val="75000"/>
              </a:schemeClr>
            </a:gs>
            <a:gs pos="100000">
              <a:schemeClr val="accent1">
                <a:lumMod val="85000"/>
              </a:schemeClr>
            </a:gs>
          </a:gsLst>
          <a:lin ang="5400000" scaled="0"/>
        </a:gradFill>
        <a:ln>
          <a:noFill/>
        </a:ln>
        <a:effectLst/>
      </dgm:spPr>
      <dgm:t>
        <a:bodyPr vert="horz" wrap="square" lIns="300471" tIns="68580" rIns="128016" bIns="68580" numCol="1" spcCol="1270" anchor="ctr" anchorCtr="0"/>
        <a:lstStyle/>
        <a:p>
          <a:pPr algn="l" defTabSz="800100">
            <a:lnSpc>
              <a:spcPct val="90000"/>
            </a:lnSpc>
            <a:spcBef>
              <a:spcPct val="0"/>
            </a:spcBef>
            <a:spcAft>
              <a:spcPct val="35000"/>
            </a:spcAft>
          </a:pP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臭氧氧化会产生诸如饱和醛类、环氧化合物、次溴酸</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当水中含有较多的溴离子时</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等副产物</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对生物有不良影响</a:t>
          </a:r>
          <a:endParaRPr sz="6500"/>
        </a:p>
      </dgm:t>
    </dgm:pt>
    <dgm:pt modelId="{B6181E8A-3626-4799-9A21-3CF420D3A037}" cxnId="{CF5F4DAA-3EB2-4962-A6D3-413B4755C1FF}" type="parTrans">
      <dgm:prSet/>
      <dgm:spPr/>
      <dgm:t>
        <a:bodyPr/>
        <a:lstStyle/>
        <a:p>
          <a:endParaRPr lang="zh-CN" altLang="en-US"/>
        </a:p>
      </dgm:t>
    </dgm:pt>
    <dgm:pt modelId="{996E999D-BBAC-42D8-B8E9-79857ECB42FA}" cxnId="{CF5F4DAA-3EB2-4962-A6D3-413B4755C1FF}" type="sibTrans">
      <dgm:prSet/>
      <dgm:spPr/>
      <dgm:t>
        <a:bodyPr/>
        <a:lstStyle/>
        <a:p>
          <a:endParaRPr lang="zh-CN" altLang="en-US"/>
        </a:p>
      </dgm:t>
    </dgm:pt>
    <dgm:pt modelId="{7C61F5D7-EAEF-4402-89FE-CBA3B1C14DF8}" type="pres">
      <dgm:prSet presAssocID="{4D85CBB0-C782-45B5-8629-A357ADF0ACED}" presName="linearFlow" presStyleCnt="0">
        <dgm:presLayoutVars>
          <dgm:dir/>
          <dgm:resizeHandles val="exact"/>
        </dgm:presLayoutVars>
      </dgm:prSet>
      <dgm:spPr/>
    </dgm:pt>
    <dgm:pt modelId="{A59417F0-CFBF-4FC3-96CD-4FDAD848A876}" type="pres">
      <dgm:prSet presAssocID="{2E0DAC56-DEEE-45B1-BADC-0ECBCFFDCA95}" presName="composite" presStyleCnt="0"/>
      <dgm:spPr/>
    </dgm:pt>
    <dgm:pt modelId="{92C61503-9F11-473E-9F37-5562B8F50F0D}" type="pres">
      <dgm:prSet presAssocID="{2E0DAC56-DEEE-45B1-BADC-0ECBCFFDCA95}" presName="imgShp" presStyleLbl="fgImgPlace1" presStyleIdx="0" presStyleCnt="5"/>
      <dgm:spPr>
        <a:solidFill>
          <a:schemeClr val="accent1">
            <a:lumMod val="75000"/>
          </a:schemeClr>
        </a:solidFill>
      </dgm:spPr>
    </dgm:pt>
    <dgm:pt modelId="{EC7E6C19-FF99-4441-B157-908BAA5EA821}" type="pres">
      <dgm:prSet presAssocID="{2E0DAC56-DEEE-45B1-BADC-0ECBCFFDCA95}" presName="txShp" presStyleLbl="node1" presStyleIdx="0" presStyleCnt="5">
        <dgm:presLayoutVars>
          <dgm:bulletEnabled val="1"/>
        </dgm:presLayoutVars>
      </dgm:prSet>
      <dgm:spPr>
        <a:xfrm rot="10800000">
          <a:off x="2281080" y="1998"/>
          <a:ext cx="8379931" cy="681382"/>
        </a:xfrm>
        <a:prstGeom prst="homePlate">
          <a:avLst/>
        </a:prstGeom>
      </dgm:spPr>
    </dgm:pt>
    <dgm:pt modelId="{6F1CD9BE-C556-4E47-BA15-FAB761E2535C}" type="pres">
      <dgm:prSet presAssocID="{A750DB0E-ABA7-4645-BD1C-41EC2988627B}" presName="spacing" presStyleCnt="0"/>
      <dgm:spPr/>
    </dgm:pt>
    <dgm:pt modelId="{4964D596-A0F5-4CBC-B38C-203189EF0CF2}" type="pres">
      <dgm:prSet presAssocID="{8DDAC893-3868-419A-B964-C0C37141710A}" presName="composite" presStyleCnt="0"/>
      <dgm:spPr/>
    </dgm:pt>
    <dgm:pt modelId="{15143F37-00D1-4C53-8155-4EE720BB23D5}" type="pres">
      <dgm:prSet presAssocID="{8DDAC893-3868-419A-B964-C0C37141710A}" presName="imgShp" presStyleLbl="fgImgPlace1" presStyleIdx="1" presStyleCnt="5"/>
      <dgm:spPr>
        <a:solidFill>
          <a:schemeClr val="accent1">
            <a:lumMod val="75000"/>
          </a:schemeClr>
        </a:solidFill>
      </dgm:spPr>
    </dgm:pt>
    <dgm:pt modelId="{81DC84BD-E4BE-4383-809C-AE1E9BE6D49A}" type="pres">
      <dgm:prSet presAssocID="{8DDAC893-3868-419A-B964-C0C37141710A}" presName="txShp" presStyleLbl="node1" presStyleIdx="1" presStyleCnt="5">
        <dgm:presLayoutVars>
          <dgm:bulletEnabled val="1"/>
        </dgm:presLayoutVars>
      </dgm:prSet>
      <dgm:spPr>
        <a:xfrm rot="10800000">
          <a:off x="2281080" y="853726"/>
          <a:ext cx="8379931" cy="681382"/>
        </a:xfrm>
        <a:prstGeom prst="homePlate">
          <a:avLst/>
        </a:prstGeom>
      </dgm:spPr>
    </dgm:pt>
    <dgm:pt modelId="{C6CF93AA-44E4-493F-BF61-721E0F74E183}" type="pres">
      <dgm:prSet presAssocID="{F8D8DB3F-7E94-4B8D-B32E-E7B81CF11237}" presName="spacing" presStyleCnt="0"/>
      <dgm:spPr/>
    </dgm:pt>
    <dgm:pt modelId="{1ADEC6B8-3533-4ABC-94DA-1FA873270A13}" type="pres">
      <dgm:prSet presAssocID="{F9D33D1A-944B-4DBF-8DE9-827D1D47A253}" presName="composite" presStyleCnt="0"/>
      <dgm:spPr/>
    </dgm:pt>
    <dgm:pt modelId="{DD51139B-7540-4E47-A9DF-399B1DB402F9}" type="pres">
      <dgm:prSet presAssocID="{F9D33D1A-944B-4DBF-8DE9-827D1D47A253}" presName="imgShp" presStyleLbl="fgImgPlace1" presStyleIdx="2" presStyleCnt="5"/>
      <dgm:spPr>
        <a:solidFill>
          <a:schemeClr val="accent1">
            <a:lumMod val="75000"/>
          </a:schemeClr>
        </a:solidFill>
      </dgm:spPr>
    </dgm:pt>
    <dgm:pt modelId="{A4364359-270D-4DB5-9E3C-EEAADC6DA203}" type="pres">
      <dgm:prSet presAssocID="{F9D33D1A-944B-4DBF-8DE9-827D1D47A253}" presName="txShp" presStyleLbl="node1" presStyleIdx="2" presStyleCnt="5">
        <dgm:presLayoutVars>
          <dgm:bulletEnabled val="1"/>
        </dgm:presLayoutVars>
      </dgm:prSet>
      <dgm:spPr>
        <a:xfrm rot="10800000">
          <a:off x="2281080" y="1705455"/>
          <a:ext cx="8379931" cy="681382"/>
        </a:xfrm>
        <a:prstGeom prst="homePlate">
          <a:avLst/>
        </a:prstGeom>
      </dgm:spPr>
    </dgm:pt>
    <dgm:pt modelId="{5CD61133-8680-4B90-806D-E4048EC8AFB8}" type="pres">
      <dgm:prSet presAssocID="{DCA66135-7A22-4793-A338-2271EB0D1E0D}" presName="spacing" presStyleCnt="0"/>
      <dgm:spPr/>
    </dgm:pt>
    <dgm:pt modelId="{41EF5C4B-98B1-4681-AE10-80BD216304F8}" type="pres">
      <dgm:prSet presAssocID="{9AB1E2C6-5D4F-4852-B5AE-5191B7F14359}" presName="composite" presStyleCnt="0"/>
      <dgm:spPr/>
    </dgm:pt>
    <dgm:pt modelId="{C619D4FD-844F-4691-AF6F-6576EEB6D6A8}" type="pres">
      <dgm:prSet presAssocID="{9AB1E2C6-5D4F-4852-B5AE-5191B7F14359}" presName="imgShp" presStyleLbl="fgImgPlace1" presStyleIdx="3" presStyleCnt="5"/>
      <dgm:spPr>
        <a:solidFill>
          <a:schemeClr val="accent1">
            <a:lumMod val="75000"/>
          </a:schemeClr>
        </a:solidFill>
      </dgm:spPr>
    </dgm:pt>
    <dgm:pt modelId="{771AB76D-1088-4758-8AF6-2FA3F13CB83B}" type="pres">
      <dgm:prSet presAssocID="{9AB1E2C6-5D4F-4852-B5AE-5191B7F14359}" presName="txShp" presStyleLbl="node1" presStyleIdx="3" presStyleCnt="5">
        <dgm:presLayoutVars>
          <dgm:bulletEnabled val="1"/>
        </dgm:presLayoutVars>
      </dgm:prSet>
      <dgm:spPr>
        <a:xfrm rot="10800000">
          <a:off x="2281080" y="2557183"/>
          <a:ext cx="8379931" cy="681382"/>
        </a:xfrm>
        <a:prstGeom prst="homePlate">
          <a:avLst/>
        </a:prstGeom>
      </dgm:spPr>
    </dgm:pt>
    <dgm:pt modelId="{7E9238F2-597A-44F0-93A2-A46FBCCCD3E1}" type="pres">
      <dgm:prSet presAssocID="{910F4E7E-746F-42E4-9004-D79C86E8E27A}" presName="spacing" presStyleCnt="0"/>
      <dgm:spPr/>
    </dgm:pt>
    <dgm:pt modelId="{DC5A7C73-049D-44F4-AA40-B889E016C8D5}" type="pres">
      <dgm:prSet presAssocID="{3EEEC310-A3CA-4806-9B5E-F72FA9EC479C}" presName="composite" presStyleCnt="0"/>
      <dgm:spPr/>
    </dgm:pt>
    <dgm:pt modelId="{F3F4493E-4B4F-478C-B3EB-64824A1FEE72}" type="pres">
      <dgm:prSet presAssocID="{3EEEC310-A3CA-4806-9B5E-F72FA9EC479C}" presName="imgShp" presStyleLbl="fgImgPlace1" presStyleIdx="4" presStyleCnt="5"/>
      <dgm:spPr>
        <a:solidFill>
          <a:schemeClr val="accent1">
            <a:lumMod val="75000"/>
          </a:schemeClr>
        </a:solidFill>
      </dgm:spPr>
    </dgm:pt>
    <dgm:pt modelId="{59300D1A-1863-44C9-A655-127BC3F7885E}" type="pres">
      <dgm:prSet presAssocID="{3EEEC310-A3CA-4806-9B5E-F72FA9EC479C}" presName="txShp" presStyleLbl="node1" presStyleIdx="4" presStyleCnt="5">
        <dgm:presLayoutVars>
          <dgm:bulletEnabled val="1"/>
        </dgm:presLayoutVars>
      </dgm:prSet>
      <dgm:spPr>
        <a:xfrm rot="10800000">
          <a:off x="2281080" y="3408912"/>
          <a:ext cx="8379931" cy="681382"/>
        </a:xfrm>
        <a:prstGeom prst="homePlate">
          <a:avLst/>
        </a:prstGeom>
      </dgm:spPr>
    </dgm:pt>
  </dgm:ptLst>
  <dgm:cxnLst>
    <dgm:cxn modelId="{763C5F07-37A3-4FC3-96FF-D3DA26062A15}" type="presOf" srcId="{F8D8DB3F-7E94-4B8D-B32E-E7B81CF11237}" destId="{C6CF93AA-44E4-493F-BF61-721E0F74E183}" srcOrd="0" destOrd="0" presId="urn:microsoft.com/office/officeart/2005/8/layout/vList3"/>
    <dgm:cxn modelId="{A12B6F1F-5A8D-4786-A883-6D6C54BC9D15}" type="presOf" srcId="{F9D33D1A-944B-4DBF-8DE9-827D1D47A253}" destId="{A4364359-270D-4DB5-9E3C-EEAADC6DA203}" srcOrd="0" destOrd="0" presId="urn:microsoft.com/office/officeart/2005/8/layout/vList3"/>
    <dgm:cxn modelId="{AC453933-BE10-436E-B513-E83A718B6678}" type="presOf" srcId="{8DDAC893-3868-419A-B964-C0C37141710A}" destId="{81DC84BD-E4BE-4383-809C-AE1E9BE6D49A}" srcOrd="0" destOrd="0" presId="urn:microsoft.com/office/officeart/2005/8/layout/vList3"/>
    <dgm:cxn modelId="{27949B3F-CD8C-461E-A956-2350B6A7E04D}" type="presOf" srcId="{4D85CBB0-C782-45B5-8629-A357ADF0ACED}" destId="{7C61F5D7-EAEF-4402-89FE-CBA3B1C14DF8}" srcOrd="0" destOrd="0" presId="urn:microsoft.com/office/officeart/2005/8/layout/vList3"/>
    <dgm:cxn modelId="{DF99045E-4045-4F94-A61F-0F4E415B275A}" type="presOf" srcId="{A750DB0E-ABA7-4645-BD1C-41EC2988627B}" destId="{6F1CD9BE-C556-4E47-BA15-FAB761E2535C}" srcOrd="0" destOrd="0" presId="urn:microsoft.com/office/officeart/2005/8/layout/vList3"/>
    <dgm:cxn modelId="{F5938063-B0F2-4BFA-930F-8FB7AE15A8DE}" type="presOf" srcId="{2E0DAC56-DEEE-45B1-BADC-0ECBCFFDCA95}" destId="{EC7E6C19-FF99-4441-B157-908BAA5EA821}" srcOrd="0" destOrd="0" presId="urn:microsoft.com/office/officeart/2005/8/layout/vList3"/>
    <dgm:cxn modelId="{5DA3556B-4715-4CB2-9D3B-993B59335834}" srcId="{4D85CBB0-C782-45B5-8629-A357ADF0ACED}" destId="{9AB1E2C6-5D4F-4852-B5AE-5191B7F14359}" srcOrd="3" destOrd="0" parTransId="{7E00B19C-6E2A-4357-BCF9-98C05D42ABEF}" sibTransId="{910F4E7E-746F-42E4-9004-D79C86E8E27A}"/>
    <dgm:cxn modelId="{C175A74F-4B9F-48E7-9571-CC58D86DBDD3}" type="presOf" srcId="{9AB1E2C6-5D4F-4852-B5AE-5191B7F14359}" destId="{771AB76D-1088-4758-8AF6-2FA3F13CB83B}" srcOrd="0" destOrd="0" presId="urn:microsoft.com/office/officeart/2005/8/layout/vList3"/>
    <dgm:cxn modelId="{86352C76-33C9-4DF2-8234-995F5BC74B97}" srcId="{4D85CBB0-C782-45B5-8629-A357ADF0ACED}" destId="{F9D33D1A-944B-4DBF-8DE9-827D1D47A253}" srcOrd="2" destOrd="0" parTransId="{7085DA3F-2245-4913-9153-68E6CCD698B7}" sibTransId="{DCA66135-7A22-4793-A338-2271EB0D1E0D}"/>
    <dgm:cxn modelId="{7120A794-9CFA-454D-B67A-57D3C79B11F5}" type="presOf" srcId="{DCA66135-7A22-4793-A338-2271EB0D1E0D}" destId="{5CD61133-8680-4B90-806D-E4048EC8AFB8}" srcOrd="0" destOrd="0" presId="urn:microsoft.com/office/officeart/2005/8/layout/vList3"/>
    <dgm:cxn modelId="{CF5F4DAA-3EB2-4962-A6D3-413B4755C1FF}" srcId="{4D85CBB0-C782-45B5-8629-A357ADF0ACED}" destId="{3EEEC310-A3CA-4806-9B5E-F72FA9EC479C}" srcOrd="4" destOrd="0" parTransId="{B6181E8A-3626-4799-9A21-3CF420D3A037}" sibTransId="{996E999D-BBAC-42D8-B8E9-79857ECB42FA}"/>
    <dgm:cxn modelId="{746AE5CC-E9B5-4954-96B6-04AF964BF0DF}" type="presOf" srcId="{3EEEC310-A3CA-4806-9B5E-F72FA9EC479C}" destId="{59300D1A-1863-44C9-A655-127BC3F7885E}" srcOrd="0" destOrd="0" presId="urn:microsoft.com/office/officeart/2005/8/layout/vList3"/>
    <dgm:cxn modelId="{1AEFB3D0-476C-4AD1-BC2D-5753DA88205F}" srcId="{4D85CBB0-C782-45B5-8629-A357ADF0ACED}" destId="{2E0DAC56-DEEE-45B1-BADC-0ECBCFFDCA95}" srcOrd="0" destOrd="0" parTransId="{5F738603-0444-4818-8C9E-E648C97B10E1}" sibTransId="{A750DB0E-ABA7-4645-BD1C-41EC2988627B}"/>
    <dgm:cxn modelId="{1FD1A8D7-C52F-45B4-9FB2-0BB3E62199DE}" srcId="{4D85CBB0-C782-45B5-8629-A357ADF0ACED}" destId="{8DDAC893-3868-419A-B964-C0C37141710A}" srcOrd="1" destOrd="0" parTransId="{8FDDE493-BE6B-4918-B0EA-F7A732F19C55}" sibTransId="{F8D8DB3F-7E94-4B8D-B32E-E7B81CF11237}"/>
    <dgm:cxn modelId="{D7BA67E4-4763-4568-9EF1-6D5CA9CE2EC9}" type="presOf" srcId="{910F4E7E-746F-42E4-9004-D79C86E8E27A}" destId="{7E9238F2-597A-44F0-93A2-A46FBCCCD3E1}" srcOrd="0" destOrd="0" presId="urn:microsoft.com/office/officeart/2005/8/layout/vList3"/>
    <dgm:cxn modelId="{29780AF5-AC42-457B-A59B-3D4E48C716CD}" type="presParOf" srcId="{7C61F5D7-EAEF-4402-89FE-CBA3B1C14DF8}" destId="{A59417F0-CFBF-4FC3-96CD-4FDAD848A876}" srcOrd="0" destOrd="0" presId="urn:microsoft.com/office/officeart/2005/8/layout/vList3"/>
    <dgm:cxn modelId="{6AC41200-29D3-4817-BFB3-39446E5D87DE}" type="presParOf" srcId="{A59417F0-CFBF-4FC3-96CD-4FDAD848A876}" destId="{92C61503-9F11-473E-9F37-5562B8F50F0D}" srcOrd="0" destOrd="0" presId="urn:microsoft.com/office/officeart/2005/8/layout/vList3"/>
    <dgm:cxn modelId="{85AD4228-FDFC-477A-9F82-6CF6D7E4697E}" type="presParOf" srcId="{A59417F0-CFBF-4FC3-96CD-4FDAD848A876}" destId="{EC7E6C19-FF99-4441-B157-908BAA5EA821}" srcOrd="1" destOrd="0" presId="urn:microsoft.com/office/officeart/2005/8/layout/vList3"/>
    <dgm:cxn modelId="{D5E01E68-F096-424C-901C-5C10920F174E}" type="presParOf" srcId="{7C61F5D7-EAEF-4402-89FE-CBA3B1C14DF8}" destId="{6F1CD9BE-C556-4E47-BA15-FAB761E2535C}" srcOrd="1" destOrd="0" presId="urn:microsoft.com/office/officeart/2005/8/layout/vList3"/>
    <dgm:cxn modelId="{3522D06D-0D40-489A-ABF6-696AF875E059}" type="presParOf" srcId="{7C61F5D7-EAEF-4402-89FE-CBA3B1C14DF8}" destId="{4964D596-A0F5-4CBC-B38C-203189EF0CF2}" srcOrd="2" destOrd="0" presId="urn:microsoft.com/office/officeart/2005/8/layout/vList3"/>
    <dgm:cxn modelId="{329E06D0-9C9F-431B-9291-FDF112022519}" type="presParOf" srcId="{4964D596-A0F5-4CBC-B38C-203189EF0CF2}" destId="{15143F37-00D1-4C53-8155-4EE720BB23D5}" srcOrd="0" destOrd="0" presId="urn:microsoft.com/office/officeart/2005/8/layout/vList3"/>
    <dgm:cxn modelId="{326B989F-783B-43C2-B3EC-646BC867C1E9}" type="presParOf" srcId="{4964D596-A0F5-4CBC-B38C-203189EF0CF2}" destId="{81DC84BD-E4BE-4383-809C-AE1E9BE6D49A}" srcOrd="1" destOrd="0" presId="urn:microsoft.com/office/officeart/2005/8/layout/vList3"/>
    <dgm:cxn modelId="{98536E6D-4DC8-412F-AC85-E62D0C3E14F2}" type="presParOf" srcId="{7C61F5D7-EAEF-4402-89FE-CBA3B1C14DF8}" destId="{C6CF93AA-44E4-493F-BF61-721E0F74E183}" srcOrd="3" destOrd="0" presId="urn:microsoft.com/office/officeart/2005/8/layout/vList3"/>
    <dgm:cxn modelId="{3056748E-A42A-4746-90AB-28F0A16D53A7}" type="presParOf" srcId="{7C61F5D7-EAEF-4402-89FE-CBA3B1C14DF8}" destId="{1ADEC6B8-3533-4ABC-94DA-1FA873270A13}" srcOrd="4" destOrd="0" presId="urn:microsoft.com/office/officeart/2005/8/layout/vList3"/>
    <dgm:cxn modelId="{F63B7D63-09D6-46CB-A2D6-53F99AE7A9E1}" type="presParOf" srcId="{1ADEC6B8-3533-4ABC-94DA-1FA873270A13}" destId="{DD51139B-7540-4E47-A9DF-399B1DB402F9}" srcOrd="0" destOrd="0" presId="urn:microsoft.com/office/officeart/2005/8/layout/vList3"/>
    <dgm:cxn modelId="{14CBF7D5-26BE-4CE2-B791-6D803F997544}" type="presParOf" srcId="{1ADEC6B8-3533-4ABC-94DA-1FA873270A13}" destId="{A4364359-270D-4DB5-9E3C-EEAADC6DA203}" srcOrd="1" destOrd="0" presId="urn:microsoft.com/office/officeart/2005/8/layout/vList3"/>
    <dgm:cxn modelId="{4373E8D1-891F-4F8C-8A2B-D2535590E718}" type="presParOf" srcId="{7C61F5D7-EAEF-4402-89FE-CBA3B1C14DF8}" destId="{5CD61133-8680-4B90-806D-E4048EC8AFB8}" srcOrd="5" destOrd="0" presId="urn:microsoft.com/office/officeart/2005/8/layout/vList3"/>
    <dgm:cxn modelId="{B5A1EA42-FC23-4260-BD66-185C2DFF86FA}" type="presParOf" srcId="{7C61F5D7-EAEF-4402-89FE-CBA3B1C14DF8}" destId="{41EF5C4B-98B1-4681-AE10-80BD216304F8}" srcOrd="6" destOrd="0" presId="urn:microsoft.com/office/officeart/2005/8/layout/vList3"/>
    <dgm:cxn modelId="{31882EF3-2FAE-4F79-9DFE-B202EDAD495D}" type="presParOf" srcId="{41EF5C4B-98B1-4681-AE10-80BD216304F8}" destId="{C619D4FD-844F-4691-AF6F-6576EEB6D6A8}" srcOrd="0" destOrd="0" presId="urn:microsoft.com/office/officeart/2005/8/layout/vList3"/>
    <dgm:cxn modelId="{8A55AF9F-2726-48B0-881A-44640D0C4C6E}" type="presParOf" srcId="{41EF5C4B-98B1-4681-AE10-80BD216304F8}" destId="{771AB76D-1088-4758-8AF6-2FA3F13CB83B}" srcOrd="1" destOrd="0" presId="urn:microsoft.com/office/officeart/2005/8/layout/vList3"/>
    <dgm:cxn modelId="{CE24EE01-0F49-4F82-AF77-F913467BF45E}" type="presParOf" srcId="{7C61F5D7-EAEF-4402-89FE-CBA3B1C14DF8}" destId="{7E9238F2-597A-44F0-93A2-A46FBCCCD3E1}" srcOrd="7" destOrd="0" presId="urn:microsoft.com/office/officeart/2005/8/layout/vList3"/>
    <dgm:cxn modelId="{7BA9308B-21E0-412E-A14E-6AFDD828B5BD}" type="presParOf" srcId="{7C61F5D7-EAEF-4402-89FE-CBA3B1C14DF8}" destId="{DC5A7C73-049D-44F4-AA40-B889E016C8D5}" srcOrd="8" destOrd="0" presId="urn:microsoft.com/office/officeart/2005/8/layout/vList3"/>
    <dgm:cxn modelId="{C2D86EF1-89D4-4A63-AD71-FCADBB84FEBA}" type="presParOf" srcId="{DC5A7C73-049D-44F4-AA40-B889E016C8D5}" destId="{F3F4493E-4B4F-478C-B3EB-64824A1FEE72}" srcOrd="0" destOrd="0" presId="urn:microsoft.com/office/officeart/2005/8/layout/vList3"/>
    <dgm:cxn modelId="{BF8DFD8A-9215-45E9-92C8-5AB3483360E8}" type="presParOf" srcId="{DC5A7C73-049D-44F4-AA40-B889E016C8D5}" destId="{59300D1A-1863-44C9-A655-127BC3F7885E}" srcOrd="1" destOrd="0" presId="urn:microsoft.com/office/officeart/2005/8/layout/vLis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047DBF-95AA-40BC-A783-377E8F18B84D}" type="doc">
      <dgm:prSet loTypeId="urn:microsoft.com/office/officeart/2008/layout/HorizontalMultiLevelHierarchy#1" loCatId="hierarchy" qsTypeId="urn:microsoft.com/office/officeart/2005/8/quickstyle/simple5#1" qsCatId="simple" csTypeId="urn:microsoft.com/office/officeart/2005/8/colors/accent1_2#2" csCatId="accent1" phldr="0"/>
      <dgm:spPr/>
      <dgm:t>
        <a:bodyPr/>
        <a:lstStyle/>
        <a:p>
          <a:endParaRPr lang="zh-CN" altLang="en-US"/>
        </a:p>
      </dgm:t>
    </dgm:pt>
    <dgm:pt modelId="{9CF950A0-AF63-4EEF-9FFD-96C1F7E7E392}">
      <dgm:prSet phldrT="[文本]" phldr="0" custT="1"/>
      <dgm:spPr/>
      <dgm:t>
        <a:bodyPr vert="horz" wrap="square"/>
        <a:p>
          <a:pPr>
            <a:lnSpc>
              <a:spcPct val="100000"/>
            </a:lnSpc>
            <a:spcBef>
              <a:spcPct val="0"/>
            </a:spcBef>
            <a:spcAft>
              <a:spcPct val="35000"/>
            </a:spcAft>
          </a:pPr>
          <a:r>
            <a:rPr kumimoji="1" lang="zh-CN" altLang="en-US" sz="2800" b="1" kern="1200" noProof="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控制电极区</a:t>
          </a:r>
          <a:r>
            <a:rPr kumimoji="1" lang="en-US" altLang="zh-CN" sz="2800" b="1" kern="1200" noProof="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pH</a:t>
          </a:r>
          <a:r>
            <a:rPr kumimoji="1" lang="zh-CN" altLang="en-US" sz="2800" b="1" kern="1200" noProof="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措施</a:t>
          </a:r>
          <a:r>
            <a:rPr sz="6500"/>
            <a:t/>
          </a:r>
          <a:endParaRPr sz="6500"/>
        </a:p>
      </dgm:t>
    </dgm:pt>
    <dgm:pt modelId="{C208B5D8-5995-4479-A42A-8A55E56C12D9}" cxnId="{DBE4ED80-46B6-48DA-A225-637AEC487A07}" type="parTrans">
      <dgm:prSet/>
      <dgm:spPr/>
      <dgm:t>
        <a:bodyPr/>
        <a:lstStyle/>
        <a:p>
          <a:endParaRPr lang="zh-CN" altLang="en-US"/>
        </a:p>
      </dgm:t>
    </dgm:pt>
    <dgm:pt modelId="{789CBC20-C209-4F6E-8277-16D1CD2BC23E}" cxnId="{DBE4ED80-46B6-48DA-A225-637AEC487A07}" type="sibTrans">
      <dgm:prSet/>
      <dgm:spPr/>
      <dgm:t>
        <a:bodyPr/>
        <a:lstStyle/>
        <a:p>
          <a:endParaRPr lang="zh-CN" altLang="en-US"/>
        </a:p>
      </dgm:t>
    </dgm:pt>
    <dgm:pt modelId="{43C98814-3703-4708-9480-0269618948C5}">
      <dgm:prSet phldrT="[文本]" phldr="0" custT="1"/>
      <dgm:spPr/>
      <dgm:t>
        <a:bodyPr vert="horz" wrap="square"/>
        <a:lstStyle/>
        <a:p>
          <a:pPr>
            <a:lnSpc>
              <a:spcPct val="100000"/>
            </a:lnSpc>
            <a:spcBef>
              <a:spcPct val="0"/>
            </a:spcBef>
            <a:spcAft>
              <a:spcPct val="35000"/>
            </a:spcAft>
          </a:pPr>
          <a:r>
            <a:rPr sz="2200">
              <a:solidFill>
                <a:schemeClr val="tx1"/>
              </a:solidFill>
              <a:latin typeface="黑体" panose="02010609060101010101" pitchFamily="49" charset="-122"/>
              <a:ea typeface="黑体" panose="02010609060101010101" pitchFamily="49" charset="-122"/>
              <a:sym typeface="+mn-ea"/>
            </a:rPr>
            <a:t>添</a:t>
          </a:r>
          <a:r>
            <a:rPr lang="zh-CN" altLang="en-US" sz="2200" dirty="0">
              <a:solidFill>
                <a:schemeClr val="tx1"/>
              </a:solidFill>
              <a:latin typeface="黑体" panose="02010609060101010101" pitchFamily="49" charset="-122"/>
              <a:ea typeface="黑体" panose="02010609060101010101" pitchFamily="49" charset="-122"/>
              <a:sym typeface="+mn-ea"/>
            </a:rPr>
            <a:t>加弱酸或利用纯净水不断更换阴极池中碱溶液或将两极的水交换循环</a:t>
          </a:r>
        </a:p>
      </dgm:t>
    </dgm:pt>
    <dgm:pt modelId="{CEE48522-27B1-4F7F-84F9-D98425D345C1}" cxnId="{19436C34-DAFD-428C-83D0-8358BC34EB5E}" type="parTrans">
      <dgm:prSet/>
      <dgm:spPr/>
      <dgm:t>
        <a:bodyPr/>
        <a:lstStyle/>
        <a:p>
          <a:endParaRPr lang="zh-CN" altLang="en-US"/>
        </a:p>
      </dgm:t>
    </dgm:pt>
    <dgm:pt modelId="{8F8E0805-276C-4375-BEB7-3681B4D5E062}" cxnId="{19436C34-DAFD-428C-83D0-8358BC34EB5E}" type="sibTrans">
      <dgm:prSet/>
      <dgm:spPr/>
      <dgm:t>
        <a:bodyPr/>
        <a:lstStyle/>
        <a:p>
          <a:endParaRPr lang="zh-CN" altLang="en-US"/>
        </a:p>
      </dgm:t>
    </dgm:pt>
    <dgm:pt modelId="{EEA9BF43-52EA-422D-B843-A7E2D98344F1}">
      <dgm:prSet phldrT="[文本]" phldr="0" custT="1"/>
      <dgm:spPr/>
      <dgm:t>
        <a:bodyPr vert="horz" wrap="square"/>
        <a:lstStyle/>
        <a:p>
          <a:pPr>
            <a:lnSpc>
              <a:spcPct val="100000"/>
            </a:lnSpc>
            <a:spcBef>
              <a:spcPct val="0"/>
            </a:spcBef>
            <a:spcAft>
              <a:spcPct val="35000"/>
            </a:spcAft>
          </a:pPr>
          <a:r>
            <a:rPr lang="zh-CN" altLang="en-US" sz="2200" dirty="0">
              <a:solidFill>
                <a:schemeClr val="tx1"/>
              </a:solidFill>
              <a:latin typeface="黑体" panose="02010609060101010101" pitchFamily="49" charset="-122"/>
              <a:ea typeface="黑体" panose="02010609060101010101" pitchFamily="49" charset="-122"/>
              <a:sym typeface="+mn-ea"/>
            </a:rPr>
            <a:t>采用钢材料的牺牲电极</a:t>
          </a:r>
        </a:p>
      </dgm:t>
    </dgm:pt>
    <dgm:pt modelId="{DD4B9A5E-AF0E-4E40-AE50-8ADA48B6C96E}" cxnId="{AC697292-9A5D-4518-9DB8-62F72518A3C7}" type="parTrans">
      <dgm:prSet/>
      <dgm:spPr/>
      <dgm:t>
        <a:bodyPr/>
        <a:lstStyle/>
        <a:p>
          <a:endParaRPr lang="zh-CN" altLang="en-US"/>
        </a:p>
      </dgm:t>
    </dgm:pt>
    <dgm:pt modelId="{35829CFD-40BE-4AAC-B481-B24731CD799F}" cxnId="{AC697292-9A5D-4518-9DB8-62F72518A3C7}" type="sibTrans">
      <dgm:prSet/>
      <dgm:spPr/>
      <dgm:t>
        <a:bodyPr/>
        <a:lstStyle/>
        <a:p>
          <a:endParaRPr lang="zh-CN" altLang="en-US"/>
        </a:p>
      </dgm:t>
    </dgm:pt>
    <dgm:pt modelId="{05B7883E-08CA-4B11-978A-0E031766AB04}">
      <dgm:prSet phldrT="[文本]" phldr="0" custT="1"/>
      <dgm:spPr/>
      <dgm:t>
        <a:bodyPr vert="horz" wrap="square"/>
        <a:lstStyle/>
        <a:p>
          <a:pPr>
            <a:lnSpc>
              <a:spcPct val="100000"/>
            </a:lnSpc>
            <a:spcBef>
              <a:spcPct val="0"/>
            </a:spcBef>
            <a:spcAft>
              <a:spcPct val="35000"/>
            </a:spcAft>
          </a:pPr>
          <a:r>
            <a:rPr lang="zh-CN" altLang="en-US" sz="2900" dirty="0">
              <a:solidFill>
                <a:schemeClr val="tx1"/>
              </a:solidFill>
              <a:latin typeface="Arial" panose="020B0604020202020204" pitchFamily="34" charset="0"/>
              <a:sym typeface="+mn-ea"/>
            </a:rPr>
            <a:t> </a:t>
          </a:r>
          <a:r>
            <a:rPr lang="zh-CN" altLang="en-US" sz="2200" dirty="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 在土柱与阴极池之间使用阳离子交换膜</a:t>
          </a:r>
        </a:p>
      </dgm:t>
    </dgm:pt>
    <dgm:pt modelId="{D3AE5FBF-22B8-495D-8175-D008E6DBE25A}" cxnId="{FA24B142-9327-406D-A2C0-8BFD2EE8411A}" type="parTrans">
      <dgm:prSet/>
      <dgm:spPr/>
      <dgm:t>
        <a:bodyPr/>
        <a:lstStyle/>
        <a:p>
          <a:endParaRPr lang="zh-CN" altLang="en-US"/>
        </a:p>
      </dgm:t>
    </dgm:pt>
    <dgm:pt modelId="{07129F62-24FE-4443-9066-E2A8C0818369}" cxnId="{FA24B142-9327-406D-A2C0-8BFD2EE8411A}" type="sibTrans">
      <dgm:prSet/>
      <dgm:spPr/>
      <dgm:t>
        <a:bodyPr/>
        <a:lstStyle/>
        <a:p>
          <a:endParaRPr lang="zh-CN" altLang="en-US"/>
        </a:p>
      </dgm:t>
    </dgm:pt>
    <dgm:pt modelId="{D46EE152-774F-4CA8-9116-98CB08AEFA88}" type="pres">
      <dgm:prSet presAssocID="{D6047DBF-95AA-40BC-A783-377E8F18B84D}" presName="Name0" presStyleCnt="0">
        <dgm:presLayoutVars>
          <dgm:chPref val="1"/>
          <dgm:dir/>
          <dgm:animOne val="branch"/>
          <dgm:animLvl val="lvl"/>
          <dgm:resizeHandles val="exact"/>
        </dgm:presLayoutVars>
      </dgm:prSet>
      <dgm:spPr/>
    </dgm:pt>
    <dgm:pt modelId="{D1C58439-AB41-4D73-94D5-800644F6883C}" type="pres">
      <dgm:prSet presAssocID="{9CF950A0-AF63-4EEF-9FFD-96C1F7E7E392}" presName="root1" presStyleCnt="0"/>
      <dgm:spPr/>
    </dgm:pt>
    <dgm:pt modelId="{9B9BF0AB-5901-4E79-B4D7-EC064A6E4281}" type="pres">
      <dgm:prSet presAssocID="{9CF950A0-AF63-4EEF-9FFD-96C1F7E7E392}" presName="LevelOneTextNode" presStyleLbl="node0" presStyleIdx="0" presStyleCnt="1">
        <dgm:presLayoutVars>
          <dgm:chPref val="3"/>
        </dgm:presLayoutVars>
      </dgm:prSet>
      <dgm:spPr/>
    </dgm:pt>
    <dgm:pt modelId="{A6E13702-6C97-4911-A4E2-59EE8E68C431}" type="pres">
      <dgm:prSet presAssocID="{9CF950A0-AF63-4EEF-9FFD-96C1F7E7E392}" presName="level2hierChild" presStyleCnt="0"/>
      <dgm:spPr/>
    </dgm:pt>
    <dgm:pt modelId="{64B430B3-FF1B-406C-9FF2-27BA23788747}" type="pres">
      <dgm:prSet presAssocID="{CEE48522-27B1-4F7F-84F9-D98425D345C1}" presName="conn2-1" presStyleLbl="parChTrans1D2" presStyleIdx="0" presStyleCnt="3"/>
      <dgm:spPr/>
    </dgm:pt>
    <dgm:pt modelId="{C069D299-1B39-4BB1-9C27-833B58C46156}" type="pres">
      <dgm:prSet presAssocID="{CEE48522-27B1-4F7F-84F9-D98425D345C1}" presName="connTx" presStyleCnt="0"/>
      <dgm:spPr/>
    </dgm:pt>
    <dgm:pt modelId="{9C4BE19C-8DBD-46B6-9067-607184141480}" type="pres">
      <dgm:prSet presAssocID="{43C98814-3703-4708-9480-0269618948C5}" presName="root2" presStyleCnt="0"/>
      <dgm:spPr/>
    </dgm:pt>
    <dgm:pt modelId="{CDA235D6-AC41-4ED3-AF28-D9CD9EDCBAED}" type="pres">
      <dgm:prSet presAssocID="{43C98814-3703-4708-9480-0269618948C5}" presName="LevelTwoTextNode" presStyleLbl="node2" presStyleIdx="0" presStyleCnt="3">
        <dgm:presLayoutVars>
          <dgm:chPref val="3"/>
        </dgm:presLayoutVars>
      </dgm:prSet>
      <dgm:spPr/>
    </dgm:pt>
    <dgm:pt modelId="{72E265FC-36E6-4BBF-AC05-214FD6415DAB}" type="pres">
      <dgm:prSet presAssocID="{43C98814-3703-4708-9480-0269618948C5}" presName="level3hierChild" presStyleCnt="0"/>
      <dgm:spPr/>
    </dgm:pt>
    <dgm:pt modelId="{2F66960D-CF7A-443C-8CB9-E7DD0B261214}" type="pres">
      <dgm:prSet presAssocID="{DD4B9A5E-AF0E-4E40-AE50-8ADA48B6C96E}" presName="conn2-1" presStyleLbl="parChTrans1D2" presStyleIdx="1" presStyleCnt="3"/>
      <dgm:spPr/>
    </dgm:pt>
    <dgm:pt modelId="{5BBFF12A-A69F-4078-A83D-A1EAB54C5269}" type="pres">
      <dgm:prSet presAssocID="{DD4B9A5E-AF0E-4E40-AE50-8ADA48B6C96E}" presName="connTx" presStyleCnt="0"/>
      <dgm:spPr/>
    </dgm:pt>
    <dgm:pt modelId="{C34060C1-0884-4F60-ADDF-610222CEEF01}" type="pres">
      <dgm:prSet presAssocID="{EEA9BF43-52EA-422D-B843-A7E2D98344F1}" presName="root2" presStyleCnt="0"/>
      <dgm:spPr/>
    </dgm:pt>
    <dgm:pt modelId="{3540059A-19CD-4FBD-A598-B7A4BB9DA52D}" type="pres">
      <dgm:prSet presAssocID="{EEA9BF43-52EA-422D-B843-A7E2D98344F1}" presName="LevelTwoTextNode" presStyleLbl="node2" presStyleIdx="1" presStyleCnt="3">
        <dgm:presLayoutVars>
          <dgm:chPref val="3"/>
        </dgm:presLayoutVars>
      </dgm:prSet>
      <dgm:spPr/>
    </dgm:pt>
    <dgm:pt modelId="{5F2B1077-175E-4F04-9ED5-8097B74233FF}" type="pres">
      <dgm:prSet presAssocID="{EEA9BF43-52EA-422D-B843-A7E2D98344F1}" presName="level3hierChild" presStyleCnt="0"/>
      <dgm:spPr/>
    </dgm:pt>
    <dgm:pt modelId="{CED1A3A3-B184-469E-86AE-670623BA4E5D}" type="pres">
      <dgm:prSet presAssocID="{D3AE5FBF-22B8-495D-8175-D008E6DBE25A}" presName="conn2-1" presStyleLbl="parChTrans1D2" presStyleIdx="2" presStyleCnt="3"/>
      <dgm:spPr/>
    </dgm:pt>
    <dgm:pt modelId="{925CFC76-454F-4CEF-ADE7-B0D5EBC96571}" type="pres">
      <dgm:prSet presAssocID="{D3AE5FBF-22B8-495D-8175-D008E6DBE25A}" presName="connTx" presStyleCnt="0"/>
      <dgm:spPr/>
    </dgm:pt>
    <dgm:pt modelId="{FE25D188-752C-49DB-8CF7-81DAD4AA116D}" type="pres">
      <dgm:prSet presAssocID="{05B7883E-08CA-4B11-978A-0E031766AB04}" presName="root2" presStyleCnt="0"/>
      <dgm:spPr/>
    </dgm:pt>
    <dgm:pt modelId="{E8D2105A-5421-473B-835F-F6E08D9D2D9B}" type="pres">
      <dgm:prSet presAssocID="{05B7883E-08CA-4B11-978A-0E031766AB04}" presName="LevelTwoTextNode" presStyleLbl="node2" presStyleIdx="2" presStyleCnt="3">
        <dgm:presLayoutVars>
          <dgm:chPref val="3"/>
        </dgm:presLayoutVars>
      </dgm:prSet>
      <dgm:spPr/>
    </dgm:pt>
    <dgm:pt modelId="{8A9817AD-1B7B-4DD1-A786-15A6E30FA3D8}" type="pres">
      <dgm:prSet presAssocID="{05B7883E-08CA-4B11-978A-0E031766AB04}" presName="level3hierChild" presStyleCnt="0"/>
      <dgm:spPr/>
    </dgm:pt>
  </dgm:ptLst>
  <dgm:cxnLst>
    <dgm:cxn modelId="{DBE4ED80-46B6-48DA-A225-637AEC487A07}" srcId="{D6047DBF-95AA-40BC-A783-377E8F18B84D}" destId="{9CF950A0-AF63-4EEF-9FFD-96C1F7E7E392}" srcOrd="0" destOrd="0" parTransId="{C208B5D8-5995-4479-A42A-8A55E56C12D9}" sibTransId="{789CBC20-C209-4F6E-8277-16D1CD2BC23E}"/>
    <dgm:cxn modelId="{19436C34-DAFD-428C-83D0-8358BC34EB5E}" srcId="{9CF950A0-AF63-4EEF-9FFD-96C1F7E7E392}" destId="{43C98814-3703-4708-9480-0269618948C5}" srcOrd="0" destOrd="0" parTransId="{CEE48522-27B1-4F7F-84F9-D98425D345C1}" sibTransId="{8F8E0805-276C-4375-BEB7-3681B4D5E062}"/>
    <dgm:cxn modelId="{AC697292-9A5D-4518-9DB8-62F72518A3C7}" srcId="{9CF950A0-AF63-4EEF-9FFD-96C1F7E7E392}" destId="{EEA9BF43-52EA-422D-B843-A7E2D98344F1}" srcOrd="1" destOrd="0" parTransId="{DD4B9A5E-AF0E-4E40-AE50-8ADA48B6C96E}" sibTransId="{35829CFD-40BE-4AAC-B481-B24731CD799F}"/>
    <dgm:cxn modelId="{FA24B142-9327-406D-A2C0-8BFD2EE8411A}" srcId="{9CF950A0-AF63-4EEF-9FFD-96C1F7E7E392}" destId="{05B7883E-08CA-4B11-978A-0E031766AB04}" srcOrd="2" destOrd="0" parTransId="{D3AE5FBF-22B8-495D-8175-D008E6DBE25A}" sibTransId="{07129F62-24FE-4443-9066-E2A8C0818369}"/>
    <dgm:cxn modelId="{C775A943-03DD-4892-9276-5A819EEEB6B6}" type="presOf" srcId="{D6047DBF-95AA-40BC-A783-377E8F18B84D}" destId="{D46EE152-774F-4CA8-9116-98CB08AEFA88}" srcOrd="0" destOrd="0" presId="urn:microsoft.com/office/officeart/2008/layout/HorizontalMultiLevelHierarchy#1"/>
    <dgm:cxn modelId="{B658DF97-65EC-49B4-816E-46B388B94321}" type="presParOf" srcId="{D46EE152-774F-4CA8-9116-98CB08AEFA88}" destId="{D1C58439-AB41-4D73-94D5-800644F6883C}" srcOrd="0" destOrd="0" presId="urn:microsoft.com/office/officeart/2008/layout/HorizontalMultiLevelHierarchy#1"/>
    <dgm:cxn modelId="{78A15CF4-DCB5-4A12-9E34-6BCB40F27F81}" type="presParOf" srcId="{D1C58439-AB41-4D73-94D5-800644F6883C}" destId="{9B9BF0AB-5901-4E79-B4D7-EC064A6E4281}" srcOrd="0" destOrd="0" presId="urn:microsoft.com/office/officeart/2008/layout/HorizontalMultiLevelHierarchy#1"/>
    <dgm:cxn modelId="{E1853270-45AF-4110-B55A-12054CB244F0}" type="presOf" srcId="{9CF950A0-AF63-4EEF-9FFD-96C1F7E7E392}" destId="{9B9BF0AB-5901-4E79-B4D7-EC064A6E4281}" srcOrd="0" destOrd="0" presId="urn:microsoft.com/office/officeart/2008/layout/HorizontalMultiLevelHierarchy#1"/>
    <dgm:cxn modelId="{9024CB9F-7E67-4F1E-BBB5-2CB9493C6620}" type="presParOf" srcId="{D1C58439-AB41-4D73-94D5-800644F6883C}" destId="{A6E13702-6C97-4911-A4E2-59EE8E68C431}" srcOrd="1" destOrd="0" presId="urn:microsoft.com/office/officeart/2008/layout/HorizontalMultiLevelHierarchy#1"/>
    <dgm:cxn modelId="{BBA2AED4-072E-46E3-B6CC-0D8752FEE249}" type="presParOf" srcId="{A6E13702-6C97-4911-A4E2-59EE8E68C431}" destId="{64B430B3-FF1B-406C-9FF2-27BA23788747}" srcOrd="0" destOrd="1" presId="urn:microsoft.com/office/officeart/2008/layout/HorizontalMultiLevelHierarchy#1"/>
    <dgm:cxn modelId="{F7FE5C30-1ED8-48B3-8FC9-7CA2B2B60BF8}" type="presOf" srcId="{CEE48522-27B1-4F7F-84F9-D98425D345C1}" destId="{64B430B3-FF1B-406C-9FF2-27BA23788747}" srcOrd="0" destOrd="0" presId="urn:microsoft.com/office/officeart/2008/layout/HorizontalMultiLevelHierarchy#1"/>
    <dgm:cxn modelId="{E450CE6C-9DC5-4B21-857F-55EDF8DD2E85}" type="presParOf" srcId="{64B430B3-FF1B-406C-9FF2-27BA23788747}" destId="{C069D299-1B39-4BB1-9C27-833B58C46156}" srcOrd="0" destOrd="0" presId="urn:microsoft.com/office/officeart/2008/layout/HorizontalMultiLevelHierarchy#1"/>
    <dgm:cxn modelId="{2FC2EE2A-2E24-46E5-8917-8A5C6F10575E}" type="presOf" srcId="{CEE48522-27B1-4F7F-84F9-D98425D345C1}" destId="{C069D299-1B39-4BB1-9C27-833B58C46156}" srcOrd="1" destOrd="0" presId="urn:microsoft.com/office/officeart/2008/layout/HorizontalMultiLevelHierarchy#1"/>
    <dgm:cxn modelId="{674A71B6-1220-4834-8C9B-7465F35F55B8}" type="presParOf" srcId="{A6E13702-6C97-4911-A4E2-59EE8E68C431}" destId="{9C4BE19C-8DBD-46B6-9067-607184141480}" srcOrd="1" destOrd="1" presId="urn:microsoft.com/office/officeart/2008/layout/HorizontalMultiLevelHierarchy#1"/>
    <dgm:cxn modelId="{A8A900A7-7CF7-4AFB-95C3-BAB9F3F490EC}" type="presParOf" srcId="{9C4BE19C-8DBD-46B6-9067-607184141480}" destId="{CDA235D6-AC41-4ED3-AF28-D9CD9EDCBAED}" srcOrd="0" destOrd="1" presId="urn:microsoft.com/office/officeart/2008/layout/HorizontalMultiLevelHierarchy#1"/>
    <dgm:cxn modelId="{77D14C8B-3A02-4968-853F-9D54F56B1BB3}" type="presOf" srcId="{43C98814-3703-4708-9480-0269618948C5}" destId="{CDA235D6-AC41-4ED3-AF28-D9CD9EDCBAED}" srcOrd="0" destOrd="0" presId="urn:microsoft.com/office/officeart/2008/layout/HorizontalMultiLevelHierarchy#1"/>
    <dgm:cxn modelId="{BC983FE3-610C-4F79-8585-7FAB5C194F6D}" type="presParOf" srcId="{9C4BE19C-8DBD-46B6-9067-607184141480}" destId="{72E265FC-36E6-4BBF-AC05-214FD6415DAB}" srcOrd="1" destOrd="1" presId="urn:microsoft.com/office/officeart/2008/layout/HorizontalMultiLevelHierarchy#1"/>
    <dgm:cxn modelId="{D6DB82B8-EA3F-4327-9950-FF097760D17A}" type="presParOf" srcId="{A6E13702-6C97-4911-A4E2-59EE8E68C431}" destId="{2F66960D-CF7A-443C-8CB9-E7DD0B261214}" srcOrd="2" destOrd="1" presId="urn:microsoft.com/office/officeart/2008/layout/HorizontalMultiLevelHierarchy#1"/>
    <dgm:cxn modelId="{507195B9-94BA-4F05-898D-DBAC995A79A7}" type="presOf" srcId="{DD4B9A5E-AF0E-4E40-AE50-8ADA48B6C96E}" destId="{2F66960D-CF7A-443C-8CB9-E7DD0B261214}" srcOrd="0" destOrd="0" presId="urn:microsoft.com/office/officeart/2008/layout/HorizontalMultiLevelHierarchy#1"/>
    <dgm:cxn modelId="{53AECAFD-4557-4C64-8FE6-0B6AC7A3F553}" type="presParOf" srcId="{2F66960D-CF7A-443C-8CB9-E7DD0B261214}" destId="{5BBFF12A-A69F-4078-A83D-A1EAB54C5269}" srcOrd="0" destOrd="2" presId="urn:microsoft.com/office/officeart/2008/layout/HorizontalMultiLevelHierarchy#1"/>
    <dgm:cxn modelId="{152081AC-569D-4D99-9E95-2D918B925128}" type="presOf" srcId="{DD4B9A5E-AF0E-4E40-AE50-8ADA48B6C96E}" destId="{5BBFF12A-A69F-4078-A83D-A1EAB54C5269}" srcOrd="1" destOrd="0" presId="urn:microsoft.com/office/officeart/2008/layout/HorizontalMultiLevelHierarchy#1"/>
    <dgm:cxn modelId="{C0F8B0AD-9443-4BC2-8793-FE9FB2959DAB}" type="presParOf" srcId="{A6E13702-6C97-4911-A4E2-59EE8E68C431}" destId="{C34060C1-0884-4F60-ADDF-610222CEEF01}" srcOrd="3" destOrd="1" presId="urn:microsoft.com/office/officeart/2008/layout/HorizontalMultiLevelHierarchy#1"/>
    <dgm:cxn modelId="{C669E6AD-BDF4-41A5-B0B7-8ADB94D46A8F}" type="presParOf" srcId="{C34060C1-0884-4F60-ADDF-610222CEEF01}" destId="{3540059A-19CD-4FBD-A598-B7A4BB9DA52D}" srcOrd="0" destOrd="3" presId="urn:microsoft.com/office/officeart/2008/layout/HorizontalMultiLevelHierarchy#1"/>
    <dgm:cxn modelId="{9B7182E3-EE02-4969-92AD-6249855E953B}" type="presOf" srcId="{EEA9BF43-52EA-422D-B843-A7E2D98344F1}" destId="{3540059A-19CD-4FBD-A598-B7A4BB9DA52D}" srcOrd="0" destOrd="0" presId="urn:microsoft.com/office/officeart/2008/layout/HorizontalMultiLevelHierarchy#1"/>
    <dgm:cxn modelId="{60791309-D22A-46E9-9447-C0CE094A667A}" type="presParOf" srcId="{C34060C1-0884-4F60-ADDF-610222CEEF01}" destId="{5F2B1077-175E-4F04-9ED5-8097B74233FF}" srcOrd="1" destOrd="3" presId="urn:microsoft.com/office/officeart/2008/layout/HorizontalMultiLevelHierarchy#1"/>
    <dgm:cxn modelId="{9414BBFF-F652-4125-81DD-705144930B9A}" type="presParOf" srcId="{A6E13702-6C97-4911-A4E2-59EE8E68C431}" destId="{CED1A3A3-B184-469E-86AE-670623BA4E5D}" srcOrd="4" destOrd="1" presId="urn:microsoft.com/office/officeart/2008/layout/HorizontalMultiLevelHierarchy#1"/>
    <dgm:cxn modelId="{ED5DF326-1332-439A-AD62-3D093F269AF4}" type="presOf" srcId="{D3AE5FBF-22B8-495D-8175-D008E6DBE25A}" destId="{CED1A3A3-B184-469E-86AE-670623BA4E5D}" srcOrd="0" destOrd="0" presId="urn:microsoft.com/office/officeart/2008/layout/HorizontalMultiLevelHierarchy#1"/>
    <dgm:cxn modelId="{4E5C1C19-EF41-49BA-B04E-549ABB61C00B}" type="presParOf" srcId="{CED1A3A3-B184-469E-86AE-670623BA4E5D}" destId="{925CFC76-454F-4CEF-ADE7-B0D5EBC96571}" srcOrd="0" destOrd="4" presId="urn:microsoft.com/office/officeart/2008/layout/HorizontalMultiLevelHierarchy#1"/>
    <dgm:cxn modelId="{FED5E39A-ECD3-4BBF-BF6B-ECCADF822FBC}" type="presOf" srcId="{D3AE5FBF-22B8-495D-8175-D008E6DBE25A}" destId="{925CFC76-454F-4CEF-ADE7-B0D5EBC96571}" srcOrd="1" destOrd="0" presId="urn:microsoft.com/office/officeart/2008/layout/HorizontalMultiLevelHierarchy#1"/>
    <dgm:cxn modelId="{BD8774F4-5BF5-4AAF-A601-18B932EA57CB}" type="presParOf" srcId="{A6E13702-6C97-4911-A4E2-59EE8E68C431}" destId="{FE25D188-752C-49DB-8CF7-81DAD4AA116D}" srcOrd="5" destOrd="1" presId="urn:microsoft.com/office/officeart/2008/layout/HorizontalMultiLevelHierarchy#1"/>
    <dgm:cxn modelId="{397BC562-1D10-4B50-8459-E326B2D77297}" type="presParOf" srcId="{FE25D188-752C-49DB-8CF7-81DAD4AA116D}" destId="{E8D2105A-5421-473B-835F-F6E08D9D2D9B}" srcOrd="0" destOrd="5" presId="urn:microsoft.com/office/officeart/2008/layout/HorizontalMultiLevelHierarchy#1"/>
    <dgm:cxn modelId="{3FCCDFDF-E947-4D67-9EBF-D195B512C533}" type="presOf" srcId="{05B7883E-08CA-4B11-978A-0E031766AB04}" destId="{E8D2105A-5421-473B-835F-F6E08D9D2D9B}" srcOrd="0" destOrd="0" presId="urn:microsoft.com/office/officeart/2008/layout/HorizontalMultiLevelHierarchy#1"/>
    <dgm:cxn modelId="{CFB1A26D-25FA-45C7-8C2A-284D0E11177E}" type="presParOf" srcId="{FE25D188-752C-49DB-8CF7-81DAD4AA116D}" destId="{8A9817AD-1B7B-4DD1-A786-15A6E30FA3D8}" srcOrd="1" destOrd="5" presId="urn:microsoft.com/office/officeart/2008/layout/HorizontalMultiLevelHierarchy#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3528392" cy="4680520"/>
        <a:chOff x="0" y="0"/>
        <a:chExt cx="3528392" cy="4680520"/>
      </a:xfrm>
    </dsp:grpSpPr>
    <dsp:sp modelId="{4077D0F3-2F75-42AE-A288-298C56D01655}">
      <dsp:nvSpPr>
        <dsp:cNvPr id="3" name="圆角矩形 2"/>
        <dsp:cNvSpPr/>
      </dsp:nvSpPr>
      <dsp:spPr bwMode="white">
        <a:xfrm>
          <a:off x="0" y="0"/>
          <a:ext cx="3528392" cy="4680520"/>
        </a:xfrm>
        <a:prstGeom prst="roundRect">
          <a:avLst>
            <a:gd name="adj" fmla="val 10000"/>
          </a:avLst>
        </a:prstGeom>
      </dsp:spPr>
      <dsp:style>
        <a:lnRef idx="0">
          <a:schemeClr val="accent1"/>
        </a:lnRef>
        <a:fillRef idx="1">
          <a:schemeClr val="accent1">
            <a:tint val="40000"/>
          </a:schemeClr>
        </a:fillRef>
        <a:effectRef idx="2">
          <a:scrgbClr r="0" g="0" b="0"/>
        </a:effectRef>
        <a:fontRef idx="minor"/>
      </dsp:style>
      <dsp:txBody>
        <a:bodyPr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b="1">
              <a:solidFill>
                <a:schemeClr val="dk1"/>
              </a:solidFill>
              <a:latin typeface="Times New Roman" panose="02020603050405020304" pitchFamily="18" charset="0"/>
              <a:ea typeface="黑体" panose="02010609060101010101" pitchFamily="49" charset="-122"/>
              <a:cs typeface="Times New Roman" panose="02020603050405020304" pitchFamily="18" charset="0"/>
            </a:rPr>
            <a:t>普通</a:t>
          </a:r>
          <a:r>
            <a:rPr lang="en-US" altLang="zh-CN" sz="2000" b="1">
              <a:solidFill>
                <a:schemeClr val="dk1"/>
              </a:solidFill>
              <a:latin typeface="Times New Roman" panose="02020603050405020304" pitchFamily="18" charset="0"/>
              <a:ea typeface="黑体" panose="02010609060101010101" pitchFamily="49" charset="-122"/>
              <a:cs typeface="Times New Roman" panose="02020603050405020304" pitchFamily="18" charset="0"/>
            </a:rPr>
            <a:t>Fenton</a:t>
          </a:r>
          <a:r>
            <a:rPr lang="zh-CN" altLang="en-US" sz="2000" b="1">
              <a:solidFill>
                <a:schemeClr val="dk1"/>
              </a:solidFill>
              <a:latin typeface="Times New Roman" panose="02020603050405020304" pitchFamily="18" charset="0"/>
              <a:ea typeface="黑体" panose="02010609060101010101" pitchFamily="49" charset="-122"/>
              <a:cs typeface="Times New Roman" panose="02020603050405020304" pitchFamily="18" charset="0"/>
            </a:rPr>
            <a:t>法缺陷：</a:t>
          </a:r>
          <a:endParaRPr>
            <a:solidFill>
              <a:schemeClr val="dk1"/>
            </a:solidFill>
          </a:endParaRPr>
        </a:p>
      </dsp:txBody>
      <dsp:txXfrm>
        <a:off x="0" y="0"/>
        <a:ext cx="3528392" cy="4680520"/>
      </dsp:txXfrm>
    </dsp:sp>
    <dsp:sp modelId="{D773293C-5CF4-495F-8F1D-249F731A2718}">
      <dsp:nvSpPr>
        <dsp:cNvPr id="4" name="圆角矩形 3"/>
        <dsp:cNvSpPr/>
      </dsp:nvSpPr>
      <dsp:spPr bwMode="white">
        <a:xfrm>
          <a:off x="326039" y="1252907"/>
          <a:ext cx="2822714" cy="541786"/>
        </a:xfrm>
        <a:prstGeom prst="roundRect">
          <a:avLst>
            <a:gd name="adj" fmla="val 10000"/>
          </a:avLst>
        </a:prstGeom>
      </dsp:spPr>
      <dsp:style>
        <a:lnRef idx="0">
          <a:schemeClr val="lt1"/>
        </a:lnRef>
        <a:fillRef idx="3">
          <a:schemeClr val="accent1"/>
        </a:fillRef>
        <a:effectRef idx="2">
          <a:scrgbClr r="0" g="0" b="0"/>
        </a:effectRef>
        <a:fontRef idx="minor">
          <a:schemeClr val="lt1"/>
        </a:fontRef>
      </dsp:style>
      <dsp:txBody>
        <a:bodyPr vert="horz" wrap="square" lIns="40640" tIns="30480" rIns="4064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ts val="0"/>
            </a:spcAft>
          </a:pPr>
          <a:r>
            <a:rPr lang="zh-CN"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需要 </a:t>
          </a:r>
          <a:r>
            <a:rPr lang="en-US"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为酸性，才有高的氧化效率</a:t>
          </a:r>
        </a:p>
      </dsp:txBody>
      <dsp:txXfrm>
        <a:off x="326039" y="1252907"/>
        <a:ext cx="2822714" cy="541786"/>
      </dsp:txXfrm>
    </dsp:sp>
    <dsp:sp modelId="{9DBA498E-948C-4382-BA06-68C7FDC83B63}">
      <dsp:nvSpPr>
        <dsp:cNvPr id="5" name="圆角矩形 4"/>
        <dsp:cNvSpPr/>
      </dsp:nvSpPr>
      <dsp:spPr bwMode="white">
        <a:xfrm>
          <a:off x="326039" y="1928776"/>
          <a:ext cx="2822714" cy="541786"/>
        </a:xfrm>
        <a:prstGeom prst="roundRect">
          <a:avLst>
            <a:gd name="adj" fmla="val 10000"/>
          </a:avLst>
        </a:prstGeom>
      </dsp:spPr>
      <dsp:style>
        <a:lnRef idx="0">
          <a:schemeClr val="lt1"/>
        </a:lnRef>
        <a:fillRef idx="3">
          <a:schemeClr val="accent1"/>
        </a:fillRef>
        <a:effectRef idx="2">
          <a:scrgbClr r="0" g="0" b="0"/>
        </a:effectRef>
        <a:fontRef idx="minor">
          <a:schemeClr val="lt1"/>
        </a:fontRef>
      </dsp:style>
      <dsp:txBody>
        <a:bodyPr vert="horz" wrap="square" lIns="40640" tIns="30480" rIns="4064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过氧化氢利用率低；药剂费用高</a:t>
          </a:r>
        </a:p>
      </dsp:txBody>
      <dsp:txXfrm>
        <a:off x="326039" y="1928776"/>
        <a:ext cx="2822714" cy="541786"/>
      </dsp:txXfrm>
    </dsp:sp>
    <dsp:sp modelId="{A333CE3B-8E87-48C1-9E11-0E5377FE85FD}">
      <dsp:nvSpPr>
        <dsp:cNvPr id="6" name="圆角矩形 5"/>
        <dsp:cNvSpPr/>
      </dsp:nvSpPr>
      <dsp:spPr bwMode="white">
        <a:xfrm>
          <a:off x="325953" y="2570971"/>
          <a:ext cx="2822714" cy="541786"/>
        </a:xfrm>
        <a:prstGeom prst="roundRect">
          <a:avLst>
            <a:gd name="adj" fmla="val 10000"/>
          </a:avLst>
        </a:prstGeom>
      </dsp:spPr>
      <dsp:style>
        <a:lnRef idx="0">
          <a:schemeClr val="lt1"/>
        </a:lnRef>
        <a:fillRef idx="3">
          <a:schemeClr val="accent1"/>
        </a:fillRef>
        <a:effectRef idx="2">
          <a:scrgbClr r="0" g="0" b="0"/>
        </a:effectRef>
        <a:fontRef idx="minor">
          <a:schemeClr val="lt1"/>
        </a:fontRef>
      </dsp:style>
      <dsp:txBody>
        <a:bodyPr vert="horz" wrap="square" lIns="40640" tIns="30480" rIns="4064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产生</a:t>
          </a:r>
          <a:r>
            <a:rPr lang="en-US"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•OH </a:t>
          </a:r>
          <a:r>
            <a:rPr lang="zh-CN"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过程难以控制</a:t>
          </a:r>
        </a:p>
      </dsp:txBody>
      <dsp:txXfrm>
        <a:off x="325953" y="2570971"/>
        <a:ext cx="2822714" cy="541786"/>
      </dsp:txXfrm>
    </dsp:sp>
    <dsp:sp modelId="{991A4FD8-824A-4E6D-84CF-E8027CA9B036}">
      <dsp:nvSpPr>
        <dsp:cNvPr id="7" name="圆角矩形 6"/>
        <dsp:cNvSpPr/>
      </dsp:nvSpPr>
      <dsp:spPr bwMode="white">
        <a:xfrm>
          <a:off x="342416" y="3232736"/>
          <a:ext cx="2822714" cy="541786"/>
        </a:xfrm>
        <a:prstGeom prst="roundRect">
          <a:avLst>
            <a:gd name="adj" fmla="val 10000"/>
          </a:avLst>
        </a:prstGeom>
      </dsp:spPr>
      <dsp:style>
        <a:lnRef idx="0">
          <a:schemeClr val="lt1"/>
        </a:lnRef>
        <a:fillRef idx="3">
          <a:schemeClr val="accent1"/>
        </a:fillRef>
        <a:effectRef idx="2">
          <a:scrgbClr r="0" g="0" b="0"/>
        </a:effectRef>
        <a:fontRef idx="minor">
          <a:schemeClr val="lt1"/>
        </a:fontRef>
      </dsp:style>
      <dsp:txBody>
        <a:bodyPr vert="horz" wrap="square" lIns="40640" tIns="30480" rIns="4064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反应后期产生较多</a:t>
          </a:r>
          <a:r>
            <a:rPr lang="en-US"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Fe</a:t>
          </a:r>
          <a:r>
            <a:rPr lang="en-US" altLang="zh-CN" sz="1600" baseline="30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和铁泥等</a:t>
          </a:r>
          <a:r>
            <a:rPr lang="en-US"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导致反应效率变慢</a:t>
          </a:r>
        </a:p>
      </dsp:txBody>
      <dsp:txXfrm>
        <a:off x="342416" y="3232736"/>
        <a:ext cx="2822714" cy="541786"/>
      </dsp:txXfrm>
    </dsp:sp>
    <dsp:sp modelId="{8C70785C-8646-4AA0-A852-C8CF58F6D2D0}">
      <dsp:nvSpPr>
        <dsp:cNvPr id="8" name="圆角矩形 7"/>
        <dsp:cNvSpPr/>
      </dsp:nvSpPr>
      <dsp:spPr bwMode="white">
        <a:xfrm>
          <a:off x="352839" y="3890350"/>
          <a:ext cx="2822714" cy="541786"/>
        </a:xfrm>
        <a:prstGeom prst="roundRect">
          <a:avLst>
            <a:gd name="adj" fmla="val 10000"/>
          </a:avLst>
        </a:prstGeom>
      </dsp:spPr>
      <dsp:style>
        <a:lnRef idx="0">
          <a:schemeClr val="lt1"/>
        </a:lnRef>
        <a:fillRef idx="3">
          <a:schemeClr val="accent1"/>
        </a:fillRef>
        <a:effectRef idx="2">
          <a:scrgbClr r="0" g="0" b="0"/>
        </a:effectRef>
        <a:fontRef idx="minor">
          <a:schemeClr val="lt1"/>
        </a:fontRef>
      </dsp:style>
      <dsp:txBody>
        <a:bodyPr vert="horz" wrap="square" lIns="40640" tIns="30480" rIns="4064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a:solidFill>
                <a:schemeClr val="tx1"/>
              </a:solidFill>
              <a:latin typeface="黑体" panose="02010609060101010101" pitchFamily="49" charset="-122"/>
              <a:ea typeface="黑体" panose="02010609060101010101" pitchFamily="49" charset="-122"/>
            </a:rPr>
            <a:t>不能充分矿化有机物</a:t>
          </a:r>
        </a:p>
      </dsp:txBody>
      <dsp:txXfrm>
        <a:off x="352839" y="3890350"/>
        <a:ext cx="2822714" cy="541786"/>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141460" cy="3910330"/>
        <a:chOff x="0" y="0"/>
        <a:chExt cx="9141460" cy="3910330"/>
      </a:xfrm>
    </dsp:grpSpPr>
    <dsp:sp modelId="{A5684376-2642-4A16-9E57-D28ED6FDB3AC}">
      <dsp:nvSpPr>
        <dsp:cNvPr id="5" name="空心弧 4"/>
        <dsp:cNvSpPr/>
      </dsp:nvSpPr>
      <dsp:spPr bwMode="white">
        <a:xfrm>
          <a:off x="2861726" y="397373"/>
          <a:ext cx="3418008" cy="3418008"/>
        </a:xfrm>
        <a:prstGeom prst="blockArc">
          <a:avLst>
            <a:gd name="adj1" fmla="val 16199999"/>
            <a:gd name="adj2" fmla="val 20520000"/>
            <a:gd name="adj3" fmla="val 3962"/>
          </a:avLst>
        </a:prstGeom>
      </dsp:spPr>
      <dsp:style>
        <a:lnRef idx="0">
          <a:schemeClr val="accent2">
            <a:tint val="60000"/>
          </a:schemeClr>
        </a:lnRef>
        <a:fillRef idx="2">
          <a:schemeClr val="accent2">
            <a:tint val="60000"/>
          </a:schemeClr>
        </a:fillRef>
        <a:effectRef idx="1">
          <a:scrgbClr r="0" g="0" b="0"/>
        </a:effectRef>
        <a:fontRef idx="minor">
          <a:schemeClr val="dk1"/>
        </a:fontRef>
      </dsp:style>
      <dsp:txXfrm>
        <a:off x="2861726" y="397373"/>
        <a:ext cx="3418008" cy="3418008"/>
      </dsp:txXfrm>
    </dsp:sp>
    <dsp:sp modelId="{35F2A54A-6A74-4B92-9B6C-2B40ACE035FE}">
      <dsp:nvSpPr>
        <dsp:cNvPr id="7" name="空心弧 6"/>
        <dsp:cNvSpPr/>
      </dsp:nvSpPr>
      <dsp:spPr bwMode="white">
        <a:xfrm>
          <a:off x="2861726" y="397373"/>
          <a:ext cx="3418008" cy="3418008"/>
        </a:xfrm>
        <a:prstGeom prst="blockArc">
          <a:avLst>
            <a:gd name="adj1" fmla="val 20520000"/>
            <a:gd name="adj2" fmla="val 3240000"/>
            <a:gd name="adj3" fmla="val 3962"/>
          </a:avLst>
        </a:prstGeom>
      </dsp:spPr>
      <dsp:style>
        <a:lnRef idx="0">
          <a:schemeClr val="accent2">
            <a:tint val="60000"/>
          </a:schemeClr>
        </a:lnRef>
        <a:fillRef idx="2">
          <a:schemeClr val="accent2">
            <a:tint val="60000"/>
          </a:schemeClr>
        </a:fillRef>
        <a:effectRef idx="1">
          <a:scrgbClr r="0" g="0" b="0"/>
        </a:effectRef>
        <a:fontRef idx="minor">
          <a:schemeClr val="dk1"/>
        </a:fontRef>
      </dsp:style>
      <dsp:txXfrm>
        <a:off x="2861726" y="397373"/>
        <a:ext cx="3418008" cy="3418008"/>
      </dsp:txXfrm>
    </dsp:sp>
    <dsp:sp modelId="{7DF7039D-C3AE-48EE-90D7-36F0AFACC900}">
      <dsp:nvSpPr>
        <dsp:cNvPr id="9" name="空心弧 8"/>
        <dsp:cNvSpPr/>
      </dsp:nvSpPr>
      <dsp:spPr bwMode="white">
        <a:xfrm>
          <a:off x="2861726" y="397373"/>
          <a:ext cx="3418008" cy="3418008"/>
        </a:xfrm>
        <a:prstGeom prst="blockArc">
          <a:avLst>
            <a:gd name="adj1" fmla="val 3240000"/>
            <a:gd name="adj2" fmla="val 7560000"/>
            <a:gd name="adj3" fmla="val 3962"/>
          </a:avLst>
        </a:prstGeom>
      </dsp:spPr>
      <dsp:style>
        <a:lnRef idx="0">
          <a:schemeClr val="accent2">
            <a:tint val="60000"/>
          </a:schemeClr>
        </a:lnRef>
        <a:fillRef idx="2">
          <a:schemeClr val="accent2">
            <a:tint val="60000"/>
          </a:schemeClr>
        </a:fillRef>
        <a:effectRef idx="1">
          <a:scrgbClr r="0" g="0" b="0"/>
        </a:effectRef>
        <a:fontRef idx="minor">
          <a:schemeClr val="dk1"/>
        </a:fontRef>
      </dsp:style>
      <dsp:txXfrm>
        <a:off x="2861726" y="397373"/>
        <a:ext cx="3418008" cy="3418008"/>
      </dsp:txXfrm>
    </dsp:sp>
    <dsp:sp modelId="{0868CF0D-CE42-4A06-A986-3421AF72837C}">
      <dsp:nvSpPr>
        <dsp:cNvPr id="11" name="空心弧 10"/>
        <dsp:cNvSpPr/>
      </dsp:nvSpPr>
      <dsp:spPr bwMode="white">
        <a:xfrm>
          <a:off x="2861726" y="397373"/>
          <a:ext cx="3418008" cy="3418008"/>
        </a:xfrm>
        <a:prstGeom prst="blockArc">
          <a:avLst>
            <a:gd name="adj1" fmla="val 7560000"/>
            <a:gd name="adj2" fmla="val 11880000"/>
            <a:gd name="adj3" fmla="val 3962"/>
          </a:avLst>
        </a:prstGeom>
      </dsp:spPr>
      <dsp:style>
        <a:lnRef idx="0">
          <a:schemeClr val="accent2">
            <a:tint val="60000"/>
          </a:schemeClr>
        </a:lnRef>
        <a:fillRef idx="2">
          <a:schemeClr val="accent2">
            <a:tint val="60000"/>
          </a:schemeClr>
        </a:fillRef>
        <a:effectRef idx="1">
          <a:scrgbClr r="0" g="0" b="0"/>
        </a:effectRef>
        <a:fontRef idx="minor">
          <a:schemeClr val="dk1"/>
        </a:fontRef>
      </dsp:style>
      <dsp:txXfrm>
        <a:off x="2861726" y="397373"/>
        <a:ext cx="3418008" cy="3418008"/>
      </dsp:txXfrm>
    </dsp:sp>
    <dsp:sp modelId="{B981B3CD-1ACB-4FC0-BBDF-055D4B6775CE}">
      <dsp:nvSpPr>
        <dsp:cNvPr id="13" name="空心弧 12"/>
        <dsp:cNvSpPr/>
      </dsp:nvSpPr>
      <dsp:spPr bwMode="white">
        <a:xfrm>
          <a:off x="2861726" y="397373"/>
          <a:ext cx="3418008" cy="3418008"/>
        </a:xfrm>
        <a:prstGeom prst="blockArc">
          <a:avLst>
            <a:gd name="adj1" fmla="val 11880000"/>
            <a:gd name="adj2" fmla="val 16199999"/>
            <a:gd name="adj3" fmla="val 3962"/>
          </a:avLst>
        </a:prstGeom>
      </dsp:spPr>
      <dsp:style>
        <a:lnRef idx="0">
          <a:schemeClr val="accent2">
            <a:tint val="60000"/>
          </a:schemeClr>
        </a:lnRef>
        <a:fillRef idx="2">
          <a:schemeClr val="accent2">
            <a:tint val="60000"/>
          </a:schemeClr>
        </a:fillRef>
        <a:effectRef idx="1">
          <a:scrgbClr r="0" g="0" b="0"/>
        </a:effectRef>
        <a:fontRef idx="minor">
          <a:schemeClr val="dk1"/>
        </a:fontRef>
      </dsp:style>
      <dsp:txXfrm>
        <a:off x="2861726" y="397373"/>
        <a:ext cx="3418008" cy="3418008"/>
      </dsp:txXfrm>
    </dsp:sp>
    <dsp:sp modelId="{83C4FB52-8F4D-4105-94B2-38EB2708DA59}">
      <dsp:nvSpPr>
        <dsp:cNvPr id="3" name="椭圆 2"/>
        <dsp:cNvSpPr/>
      </dsp:nvSpPr>
      <dsp:spPr bwMode="white">
        <a:xfrm>
          <a:off x="3823788" y="1359435"/>
          <a:ext cx="1493885" cy="1493885"/>
        </a:xfrm>
        <a:prstGeom prst="ellipse">
          <a:avLst/>
        </a:prstGeom>
        <a:sp3d prstMaterial="dkEdge">
          <a:bevelT w="8200" h="38100"/>
        </a:sp3d>
      </dsp:spPr>
      <dsp:style>
        <a:lnRef idx="0">
          <a:schemeClr val="lt1"/>
        </a:lnRef>
        <a:fillRef idx="2">
          <a:schemeClr val="accent2"/>
        </a:fillRef>
        <a:effectRef idx="1">
          <a:scrgbClr r="0" g="0" b="0"/>
        </a:effectRef>
        <a:fontRef idx="minor">
          <a:schemeClr val="dk1"/>
        </a:fontRef>
      </dsp:style>
      <dsp:txBody>
        <a:bodyPr vert="horz" wrap="square" lIns="30480" tIns="30480" rIns="30480" bIns="304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2400" b="1">
              <a:latin typeface="Times New Roman" panose="02020603050405020304" pitchFamily="18" charset="0"/>
              <a:cs typeface="Times New Roman" panose="02020603050405020304" pitchFamily="18" charset="0"/>
            </a:rPr>
            <a:t>Fenton</a:t>
          </a:r>
          <a:r>
            <a:rPr lang="zh-CN" altLang="en-US" sz="2400" b="1"/>
            <a:t>氧化修复影响因素</a:t>
          </a:r>
        </a:p>
      </dsp:txBody>
      <dsp:txXfrm>
        <a:off x="3823788" y="1359435"/>
        <a:ext cx="1493885" cy="1493885"/>
      </dsp:txXfrm>
    </dsp:sp>
    <dsp:sp modelId="{34FBE73C-CEBF-4429-B116-B680D3DF9920}">
      <dsp:nvSpPr>
        <dsp:cNvPr id="4" name="椭圆 3"/>
        <dsp:cNvSpPr/>
      </dsp:nvSpPr>
      <dsp:spPr bwMode="white">
        <a:xfrm>
          <a:off x="4047870" y="0"/>
          <a:ext cx="1045719" cy="1045719"/>
        </a:xfrm>
        <a:prstGeom prst="ellipse">
          <a:avLst/>
        </a:prstGeom>
        <a:sp3d prstMaterial="dkEdge">
          <a:bevelT w="8200" h="38100"/>
        </a:sp3d>
      </dsp:spPr>
      <dsp:style>
        <a:lnRef idx="0">
          <a:schemeClr val="lt1"/>
        </a:lnRef>
        <a:fillRef idx="2">
          <a:schemeClr val="accent2"/>
        </a:fillRef>
        <a:effectRef idx="1">
          <a:scrgbClr r="0" g="0" b="0"/>
        </a:effectRef>
        <a:fontRef idx="minor">
          <a:schemeClr val="dk1"/>
        </a:fontRef>
      </dsp:style>
      <dsp:txBody>
        <a:bodyPr vert="horz" wrap="square" lIns="25400" tIns="25400" rIns="25400" bIns="25400" anchor="ctr"/>
        <a:lstStyle>
          <a:lvl1pPr algn="ctr">
            <a:defRPr sz="6100"/>
          </a:lvl1pPr>
          <a:lvl2pPr marL="285750" indent="-285750" algn="ctr">
            <a:defRPr sz="4700"/>
          </a:lvl2pPr>
          <a:lvl3pPr marL="571500" indent="-285750" algn="ctr">
            <a:defRPr sz="4700"/>
          </a:lvl3pPr>
          <a:lvl4pPr marL="857250" indent="-285750" algn="ctr">
            <a:defRPr sz="4700"/>
          </a:lvl4pPr>
          <a:lvl5pPr marL="1143000" indent="-285750" algn="ctr">
            <a:defRPr sz="4700"/>
          </a:lvl5pPr>
          <a:lvl6pPr marL="1428750" indent="-285750" algn="ctr">
            <a:defRPr sz="4700"/>
          </a:lvl6pPr>
          <a:lvl7pPr marL="1714500" indent="-285750" algn="ctr">
            <a:defRPr sz="4700"/>
          </a:lvl7pPr>
          <a:lvl8pPr marL="2000250" indent="-285750" algn="ctr">
            <a:defRPr sz="4700"/>
          </a:lvl8pPr>
          <a:lvl9pPr marL="2286000" indent="-285750" algn="ctr">
            <a:defRPr sz="4700"/>
          </a:lvl9pPr>
        </a:lstStyle>
        <a:p>
          <a:pPr lvl="0">
            <a:lnSpc>
              <a:spcPct val="100000"/>
            </a:lnSpc>
            <a:spcBef>
              <a:spcPct val="0"/>
            </a:spcBef>
            <a:spcAft>
              <a:spcPct val="35000"/>
            </a:spcAft>
          </a:pPr>
          <a:r>
            <a:rPr lang="zh-CN" altLang="en-US" sz="2000" b="1">
              <a:latin typeface="黑体" panose="02010609060101010101" pitchFamily="49" charset="-122"/>
              <a:ea typeface="黑体" panose="02010609060101010101" pitchFamily="49" charset="-122"/>
            </a:rPr>
            <a:t>土壤中腐殖质</a:t>
          </a:r>
        </a:p>
      </dsp:txBody>
      <dsp:txXfrm>
        <a:off x="4047870" y="0"/>
        <a:ext cx="1045719" cy="1045719"/>
      </dsp:txXfrm>
    </dsp:sp>
    <dsp:sp modelId="{21C258E2-535A-41B5-BE06-92A3AA4BEFCA}">
      <dsp:nvSpPr>
        <dsp:cNvPr id="6" name="椭圆 5"/>
        <dsp:cNvSpPr/>
      </dsp:nvSpPr>
      <dsp:spPr bwMode="white">
        <a:xfrm>
          <a:off x="5553885" y="1094184"/>
          <a:ext cx="1045719" cy="1045719"/>
        </a:xfrm>
        <a:prstGeom prst="ellipse">
          <a:avLst/>
        </a:prstGeom>
        <a:sp3d prstMaterial="dkEdge">
          <a:bevelT w="8200" h="38100"/>
        </a:sp3d>
      </dsp:spPr>
      <dsp:style>
        <a:lnRef idx="0">
          <a:schemeClr val="lt1"/>
        </a:lnRef>
        <a:fillRef idx="2">
          <a:schemeClr val="accent2"/>
        </a:fillRef>
        <a:effectRef idx="1">
          <a:scrgbClr r="0" g="0" b="0"/>
        </a:effectRef>
        <a:fontRef idx="minor">
          <a:schemeClr val="dk1"/>
        </a:fontRef>
      </dsp:style>
      <dsp:txBody>
        <a:bodyPr vert="horz" wrap="square" lIns="25400" tIns="25400" rIns="25400" bIns="25400" anchor="ctr"/>
        <a:lstStyle>
          <a:lvl1pPr algn="ctr">
            <a:defRPr sz="6100"/>
          </a:lvl1pPr>
          <a:lvl2pPr marL="285750" indent="-285750" algn="ctr">
            <a:defRPr sz="4700"/>
          </a:lvl2pPr>
          <a:lvl3pPr marL="571500" indent="-285750" algn="ctr">
            <a:defRPr sz="4700"/>
          </a:lvl3pPr>
          <a:lvl4pPr marL="857250" indent="-285750" algn="ctr">
            <a:defRPr sz="4700"/>
          </a:lvl4pPr>
          <a:lvl5pPr marL="1143000" indent="-285750" algn="ctr">
            <a:defRPr sz="4700"/>
          </a:lvl5pPr>
          <a:lvl6pPr marL="1428750" indent="-285750" algn="ctr">
            <a:defRPr sz="4700"/>
          </a:lvl6pPr>
          <a:lvl7pPr marL="1714500" indent="-285750" algn="ctr">
            <a:defRPr sz="4700"/>
          </a:lvl7pPr>
          <a:lvl8pPr marL="2000250" indent="-285750" algn="ctr">
            <a:defRPr sz="4700"/>
          </a:lvl8pPr>
          <a:lvl9pPr marL="2286000" indent="-285750" algn="ctr">
            <a:defRPr sz="4700"/>
          </a:lvl9pPr>
        </a:lstStyle>
        <a:p>
          <a:pPr lvl="0">
            <a:lnSpc>
              <a:spcPct val="100000"/>
            </a:lnSpc>
            <a:spcBef>
              <a:spcPct val="0"/>
            </a:spcBef>
            <a:spcAft>
              <a:spcPct val="35000"/>
            </a:spcAft>
          </a:pPr>
          <a:r>
            <a:rPr lang="zh-CN" altLang="en-US" sz="2000" b="1">
              <a:latin typeface="黑体" panose="02010609060101010101" pitchFamily="49" charset="-122"/>
              <a:ea typeface="黑体" panose="02010609060101010101" pitchFamily="49" charset="-122"/>
            </a:rPr>
            <a:t>反应温度</a:t>
          </a:r>
        </a:p>
      </dsp:txBody>
      <dsp:txXfrm>
        <a:off x="5553885" y="1094184"/>
        <a:ext cx="1045719" cy="1045719"/>
      </dsp:txXfrm>
    </dsp:sp>
    <dsp:sp modelId="{10694C09-7E7D-4607-ABCA-6C197E41661C}">
      <dsp:nvSpPr>
        <dsp:cNvPr id="8" name="椭圆 7"/>
        <dsp:cNvSpPr/>
      </dsp:nvSpPr>
      <dsp:spPr bwMode="white">
        <a:xfrm>
          <a:off x="4978639" y="2864611"/>
          <a:ext cx="1045719" cy="1045719"/>
        </a:xfrm>
        <a:prstGeom prst="ellipse">
          <a:avLst/>
        </a:prstGeom>
        <a:sp3d prstMaterial="dkEdge">
          <a:bevelT w="8200" h="38100"/>
        </a:sp3d>
      </dsp:spPr>
      <dsp:style>
        <a:lnRef idx="0">
          <a:schemeClr val="lt1"/>
        </a:lnRef>
        <a:fillRef idx="2">
          <a:schemeClr val="accent2"/>
        </a:fillRef>
        <a:effectRef idx="1">
          <a:scrgbClr r="0" g="0" b="0"/>
        </a:effectRef>
        <a:fontRef idx="minor">
          <a:schemeClr val="dk1"/>
        </a:fontRef>
      </dsp:style>
      <dsp:txBody>
        <a:bodyPr vert="horz" wrap="square" lIns="22860" tIns="22860" rIns="22860" bIns="22860" anchor="ctr"/>
        <a:lstStyle>
          <a:lvl1pPr algn="ctr">
            <a:defRPr sz="6100"/>
          </a:lvl1pPr>
          <a:lvl2pPr marL="285750" indent="-285750" algn="ctr">
            <a:defRPr sz="4700"/>
          </a:lvl2pPr>
          <a:lvl3pPr marL="571500" indent="-285750" algn="ctr">
            <a:defRPr sz="4700"/>
          </a:lvl3pPr>
          <a:lvl4pPr marL="857250" indent="-285750" algn="ctr">
            <a:defRPr sz="4700"/>
          </a:lvl4pPr>
          <a:lvl5pPr marL="1143000" indent="-285750" algn="ctr">
            <a:defRPr sz="4700"/>
          </a:lvl5pPr>
          <a:lvl6pPr marL="1428750" indent="-285750" algn="ctr">
            <a:defRPr sz="4700"/>
          </a:lvl6pPr>
          <a:lvl7pPr marL="1714500" indent="-285750" algn="ctr">
            <a:defRPr sz="4700"/>
          </a:lvl7pPr>
          <a:lvl8pPr marL="2000250" indent="-285750" algn="ctr">
            <a:defRPr sz="4700"/>
          </a:lvl8pPr>
          <a:lvl9pPr marL="2286000" indent="-285750" algn="ctr">
            <a:defRPr sz="4700"/>
          </a:lvl9pPr>
        </a:lstStyle>
        <a:p>
          <a:pPr lvl="0">
            <a:lnSpc>
              <a:spcPct val="100000"/>
            </a:lnSpc>
            <a:spcBef>
              <a:spcPct val="0"/>
            </a:spcBef>
            <a:spcAft>
              <a:spcPct val="35000"/>
            </a:spcAft>
          </a:pPr>
          <a:r>
            <a:rPr lang="zh-CN" altLang="en-US" sz="1800" b="1">
              <a:latin typeface="Times New Roman" panose="02020603050405020304" pitchFamily="18" charset="0"/>
              <a:ea typeface="黑体" panose="02010609060101010101" pitchFamily="49" charset="-122"/>
              <a:cs typeface="Times New Roman" panose="02020603050405020304" pitchFamily="18" charset="0"/>
            </a:rPr>
            <a:t>催化剂</a:t>
          </a:r>
          <a:r>
            <a:rPr lang="en-US" altLang="zh-CN" sz="1800" b="1">
              <a:latin typeface="Times New Roman" panose="02020603050405020304" pitchFamily="18" charset="0"/>
              <a:ea typeface="黑体" panose="02010609060101010101" pitchFamily="49" charset="-122"/>
              <a:cs typeface="Times New Roman" panose="02020603050405020304" pitchFamily="18" charset="0"/>
            </a:rPr>
            <a:t>(Fe</a:t>
          </a:r>
          <a:r>
            <a:rPr lang="en-US" altLang="zh-CN" sz="1800" b="1" baseline="30000">
              <a:latin typeface="Times New Roman" panose="02020603050405020304" pitchFamily="18" charset="0"/>
              <a:ea typeface="黑体" panose="02010609060101010101" pitchFamily="49" charset="-122"/>
              <a:cs typeface="Times New Roman" panose="02020603050405020304" pitchFamily="18" charset="0"/>
            </a:rPr>
            <a:t>2+</a:t>
          </a:r>
          <a:r>
            <a:rPr lang="en-US" altLang="zh-CN" sz="1800" b="1">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b="1">
              <a:latin typeface="Times New Roman" panose="02020603050405020304" pitchFamily="18" charset="0"/>
              <a:ea typeface="黑体" panose="02010609060101010101" pitchFamily="49" charset="-122"/>
              <a:cs typeface="Times New Roman" panose="02020603050405020304" pitchFamily="18" charset="0"/>
            </a:rPr>
            <a:t>浓度</a:t>
          </a:r>
        </a:p>
      </dsp:txBody>
      <dsp:txXfrm>
        <a:off x="4978639" y="2864611"/>
        <a:ext cx="1045719" cy="1045719"/>
      </dsp:txXfrm>
    </dsp:sp>
    <dsp:sp modelId="{51D33F6B-515E-4862-8520-D281D47EA489}">
      <dsp:nvSpPr>
        <dsp:cNvPr id="10" name="椭圆 9"/>
        <dsp:cNvSpPr/>
      </dsp:nvSpPr>
      <dsp:spPr bwMode="white">
        <a:xfrm>
          <a:off x="3117102" y="2864611"/>
          <a:ext cx="1045719" cy="1045719"/>
        </a:xfrm>
        <a:prstGeom prst="ellipse">
          <a:avLst/>
        </a:prstGeom>
        <a:sp3d prstMaterial="dkEdge">
          <a:bevelT w="8200" h="38100"/>
        </a:sp3d>
      </dsp:spPr>
      <dsp:style>
        <a:lnRef idx="0">
          <a:schemeClr val="lt1"/>
        </a:lnRef>
        <a:fillRef idx="2">
          <a:schemeClr val="accent2"/>
        </a:fillRef>
        <a:effectRef idx="1">
          <a:scrgbClr r="0" g="0" b="0"/>
        </a:effectRef>
        <a:fontRef idx="minor">
          <a:schemeClr val="dk1"/>
        </a:fontRef>
      </dsp:style>
      <dsp:txBody>
        <a:bodyPr vert="horz" wrap="square" lIns="25400" tIns="25400" rIns="25400" bIns="25400" anchor="ctr"/>
        <a:lstStyle>
          <a:lvl1pPr algn="ctr">
            <a:defRPr sz="6100"/>
          </a:lvl1pPr>
          <a:lvl2pPr marL="285750" indent="-285750" algn="ctr">
            <a:defRPr sz="4700"/>
          </a:lvl2pPr>
          <a:lvl3pPr marL="571500" indent="-285750" algn="ctr">
            <a:defRPr sz="4700"/>
          </a:lvl3pPr>
          <a:lvl4pPr marL="857250" indent="-285750" algn="ctr">
            <a:defRPr sz="4700"/>
          </a:lvl4pPr>
          <a:lvl5pPr marL="1143000" indent="-285750" algn="ctr">
            <a:defRPr sz="4700"/>
          </a:lvl5pPr>
          <a:lvl6pPr marL="1428750" indent="-285750" algn="ctr">
            <a:defRPr sz="4700"/>
          </a:lvl6pPr>
          <a:lvl7pPr marL="1714500" indent="-285750" algn="ctr">
            <a:defRPr sz="4700"/>
          </a:lvl7pPr>
          <a:lvl8pPr marL="2000250" indent="-285750" algn="ctr">
            <a:defRPr sz="4700"/>
          </a:lvl8pPr>
          <a:lvl9pPr marL="2286000" indent="-285750" algn="ctr">
            <a:defRPr sz="4700"/>
          </a:lvl9pPr>
        </a:lstStyle>
        <a:p>
          <a:pPr lvl="0">
            <a:lnSpc>
              <a:spcPct val="100000"/>
            </a:lnSpc>
            <a:spcBef>
              <a:spcPct val="0"/>
            </a:spcBef>
            <a:spcAft>
              <a:spcPct val="35000"/>
            </a:spcAft>
          </a:pPr>
          <a:r>
            <a:rPr lang="en-US" altLang="zh-CN" sz="2000" b="1">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1" baseline="-2500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1">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b="1" baseline="-25000">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b="1">
              <a:latin typeface="Times New Roman" panose="02020603050405020304" pitchFamily="18" charset="0"/>
              <a:ea typeface="黑体" panose="02010609060101010101" pitchFamily="49" charset="-122"/>
              <a:cs typeface="Times New Roman" panose="02020603050405020304" pitchFamily="18" charset="0"/>
            </a:rPr>
            <a:t>浓度</a:t>
          </a:r>
        </a:p>
      </dsp:txBody>
      <dsp:txXfrm>
        <a:off x="3117102" y="2864611"/>
        <a:ext cx="1045719" cy="1045719"/>
      </dsp:txXfrm>
    </dsp:sp>
    <dsp:sp modelId="{A5A82C62-C629-4AE8-B353-8C88FA70115F}">
      <dsp:nvSpPr>
        <dsp:cNvPr id="12" name="椭圆 11"/>
        <dsp:cNvSpPr/>
      </dsp:nvSpPr>
      <dsp:spPr bwMode="white">
        <a:xfrm>
          <a:off x="2541855" y="1094184"/>
          <a:ext cx="1045719" cy="1045719"/>
        </a:xfrm>
        <a:prstGeom prst="ellipse">
          <a:avLst/>
        </a:prstGeom>
        <a:sp3d prstMaterial="dkEdge">
          <a:bevelT w="8200" h="38100"/>
        </a:sp3d>
      </dsp:spPr>
      <dsp:style>
        <a:lnRef idx="0">
          <a:schemeClr val="lt1"/>
        </a:lnRef>
        <a:fillRef idx="2">
          <a:schemeClr val="accent2"/>
        </a:fillRef>
        <a:effectRef idx="1">
          <a:scrgbClr r="0" g="0" b="0"/>
        </a:effectRef>
        <a:fontRef idx="minor">
          <a:schemeClr val="dk1"/>
        </a:fontRef>
      </dsp:style>
      <dsp:txBody>
        <a:bodyPr vert="horz" wrap="square" lIns="30480" tIns="30480" rIns="30480" bIns="30480" anchor="ctr"/>
        <a:lstStyle>
          <a:lvl1pPr algn="ctr">
            <a:defRPr sz="6100"/>
          </a:lvl1pPr>
          <a:lvl2pPr marL="285750" indent="-285750" algn="ctr">
            <a:defRPr sz="4700"/>
          </a:lvl2pPr>
          <a:lvl3pPr marL="571500" indent="-285750" algn="ctr">
            <a:defRPr sz="4700"/>
          </a:lvl3pPr>
          <a:lvl4pPr marL="857250" indent="-285750" algn="ctr">
            <a:defRPr sz="4700"/>
          </a:lvl4pPr>
          <a:lvl5pPr marL="1143000" indent="-285750" algn="ctr">
            <a:defRPr sz="4700"/>
          </a:lvl5pPr>
          <a:lvl6pPr marL="1428750" indent="-285750" algn="ctr">
            <a:defRPr sz="4700"/>
          </a:lvl6pPr>
          <a:lvl7pPr marL="1714500" indent="-285750" algn="ctr">
            <a:defRPr sz="4700"/>
          </a:lvl7pPr>
          <a:lvl8pPr marL="2000250" indent="-285750" algn="ctr">
            <a:defRPr sz="4700"/>
          </a:lvl8pPr>
          <a:lvl9pPr marL="2286000" indent="-285750" algn="ctr">
            <a:defRPr sz="4700"/>
          </a:lvl9pPr>
        </a:lstStyle>
        <a:p>
          <a:pPr lvl="0">
            <a:lnSpc>
              <a:spcPct val="100000"/>
            </a:lnSpc>
            <a:spcBef>
              <a:spcPct val="0"/>
            </a:spcBef>
            <a:spcAft>
              <a:spcPct val="35000"/>
            </a:spcAft>
          </a:pPr>
          <a:r>
            <a:rPr lang="en-US" altLang="zh-CN" sz="2400" b="1">
              <a:latin typeface="Times New Roman" panose="02020603050405020304" pitchFamily="18" charset="0"/>
              <a:cs typeface="Times New Roman" panose="02020603050405020304" pitchFamily="18" charset="0"/>
            </a:rPr>
            <a:t>pH</a:t>
          </a:r>
        </a:p>
      </dsp:txBody>
      <dsp:txXfrm>
        <a:off x="2541855" y="1094184"/>
        <a:ext cx="1045719" cy="1045719"/>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28000" cy="5418667"/>
        <a:chOff x="0" y="0"/>
        <a:chExt cx="8128000" cy="5418667"/>
      </a:xfrm>
    </dsp:grpSpPr>
    <dsp:sp modelId="{1053A274-F2B5-44C6-8775-EDCFC2BB9CE8}">
      <dsp:nvSpPr>
        <dsp:cNvPr id="3" name="圆角矩形 2"/>
        <dsp:cNvSpPr/>
      </dsp:nvSpPr>
      <dsp:spPr bwMode="white">
        <a:xfrm>
          <a:off x="0" y="9504"/>
          <a:ext cx="8128000" cy="617760"/>
        </a:xfrm>
        <a:prstGeom prst="roundRect">
          <a:avLst/>
        </a:prstGeom>
        <a:sp3d prstMaterial="dkEdge">
          <a:bevelT w="8200" h="38100"/>
        </a:sp3d>
      </dsp:spPr>
      <dsp:style>
        <a:lnRef idx="0">
          <a:schemeClr val="lt1"/>
        </a:lnRef>
        <a:fillRef idx="2">
          <a:schemeClr val="accent2"/>
        </a:fillRef>
        <a:effectRef idx="1">
          <a:scrgbClr r="0" g="0" b="0"/>
        </a:effectRef>
        <a:fontRef idx="minor">
          <a:schemeClr val="dk1"/>
        </a:fontRef>
      </dsp:style>
      <dsp:txBody>
        <a:bodyPr lIns="76200" tIns="76200" rIns="76200" bIns="76200" anchor="ctr"/>
        <a:lstStyle>
          <a:lvl1pPr algn="l">
            <a:defRPr sz="33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lvl="0">
            <a:lnSpc>
              <a:spcPct val="100000"/>
            </a:lnSpc>
            <a:spcBef>
              <a:spcPct val="0"/>
            </a:spcBef>
            <a:spcAft>
              <a:spcPct val="35000"/>
            </a:spcAft>
          </a:pPr>
          <a:r>
            <a:rPr lang="zh-CN" altLang="en-US" sz="2000" b="1">
              <a:latin typeface="黑体" panose="02010609060101010101" pitchFamily="49" charset="-122"/>
              <a:ea typeface="黑体" panose="02010609060101010101" pitchFamily="49" charset="-122"/>
            </a:rPr>
            <a:t>土壤有机质影响污染物的吸附</a:t>
          </a:r>
        </a:p>
      </dsp:txBody>
      <dsp:txXfrm>
        <a:off x="0" y="9504"/>
        <a:ext cx="8128000" cy="617760"/>
      </dsp:txXfrm>
    </dsp:sp>
    <dsp:sp modelId="{F5935643-00C4-423C-9B8D-B12CF7B64C2F}">
      <dsp:nvSpPr>
        <dsp:cNvPr id="4" name="矩形 3"/>
        <dsp:cNvSpPr/>
      </dsp:nvSpPr>
      <dsp:spPr bwMode="white">
        <a:xfrm>
          <a:off x="0" y="627264"/>
          <a:ext cx="8128000" cy="59499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58064" tIns="22860" rIns="128016" bIns="22860" anchor="t"/>
        <a:lstStyle>
          <a:lvl1pPr algn="l">
            <a:defRPr sz="33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marL="171450" lvl="1" indent="-171450">
            <a:lnSpc>
              <a:spcPct val="100000"/>
            </a:lnSpc>
            <a:spcBef>
              <a:spcPct val="0"/>
            </a:spcBef>
            <a:spcAft>
              <a:spcPct val="20000"/>
            </a:spcAft>
            <a:buChar char="•"/>
          </a:pPr>
          <a:r>
            <a:rPr lang="zh-CN" altLang="en-US" sz="1800">
              <a:solidFill>
                <a:schemeClr val="tx1"/>
              </a:solidFill>
              <a:latin typeface="黑体" panose="02010609060101010101" pitchFamily="49" charset="-122"/>
              <a:ea typeface="黑体" panose="02010609060101010101" pitchFamily="49" charset="-122"/>
            </a:rPr>
            <a:t>如果只有溶液中的有机污染物能被自由基氧化</a:t>
          </a:r>
          <a:r>
            <a:rPr lang="en-US" altLang="en-US" sz="1800">
              <a:solidFill>
                <a:schemeClr val="tx1"/>
              </a:solidFill>
              <a:latin typeface="黑体" panose="02010609060101010101" pitchFamily="49" charset="-122"/>
              <a:ea typeface="黑体" panose="02010609060101010101" pitchFamily="49" charset="-122"/>
            </a:rPr>
            <a:t>,</a:t>
          </a:r>
          <a:r>
            <a:rPr lang="zh-CN" altLang="en-US" sz="1800">
              <a:solidFill>
                <a:schemeClr val="tx1"/>
              </a:solidFill>
              <a:latin typeface="黑体" panose="02010609060101010101" pitchFamily="49" charset="-122"/>
              <a:ea typeface="黑体" panose="02010609060101010101" pitchFamily="49" charset="-122"/>
            </a:rPr>
            <a:t>脱附速率将成为整个反应的速控步。</a:t>
          </a:r>
          <a:endParaRPr>
            <a:solidFill>
              <a:schemeClr val="tx1"/>
            </a:solidFill>
          </a:endParaRPr>
        </a:p>
      </dsp:txBody>
      <dsp:txXfrm>
        <a:off x="0" y="627264"/>
        <a:ext cx="8128000" cy="594995"/>
      </dsp:txXfrm>
    </dsp:sp>
    <dsp:sp modelId="{590FA561-906B-4C53-BD8F-76F04661ABD7}">
      <dsp:nvSpPr>
        <dsp:cNvPr id="5" name="圆角矩形 4"/>
        <dsp:cNvSpPr/>
      </dsp:nvSpPr>
      <dsp:spPr bwMode="white">
        <a:xfrm>
          <a:off x="0" y="1222259"/>
          <a:ext cx="8128000" cy="617760"/>
        </a:xfrm>
        <a:prstGeom prst="roundRect">
          <a:avLst/>
        </a:prstGeom>
        <a:sp3d prstMaterial="dkEdge">
          <a:bevelT w="8200" h="38100"/>
        </a:sp3d>
      </dsp:spPr>
      <dsp:style>
        <a:lnRef idx="0">
          <a:schemeClr val="lt1"/>
        </a:lnRef>
        <a:fillRef idx="2">
          <a:schemeClr val="accent2"/>
        </a:fillRef>
        <a:effectRef idx="1">
          <a:scrgbClr r="0" g="0" b="0"/>
        </a:effectRef>
        <a:fontRef idx="minor">
          <a:schemeClr val="dk1"/>
        </a:fontRef>
      </dsp:style>
      <dsp:txBody>
        <a:bodyPr lIns="76200" tIns="76200" rIns="76200" bIns="76200" anchor="ctr"/>
        <a:lstStyle>
          <a:lvl1pPr algn="l">
            <a:defRPr sz="33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lvl="0">
            <a:lnSpc>
              <a:spcPct val="100000"/>
            </a:lnSpc>
            <a:spcBef>
              <a:spcPct val="0"/>
            </a:spcBef>
            <a:spcAft>
              <a:spcPct val="35000"/>
            </a:spcAft>
          </a:pPr>
          <a:r>
            <a:rPr lang="zh-CN" altLang="en-US" sz="2000" b="1">
              <a:latin typeface="黑体" panose="02010609060101010101" pitchFamily="49" charset="-122"/>
              <a:ea typeface="黑体" panose="02010609060101010101" pitchFamily="49" charset="-122"/>
            </a:rPr>
            <a:t>腐殖质可能影响过氧化氢的分解路径</a:t>
          </a:r>
        </a:p>
      </dsp:txBody>
      <dsp:txXfrm>
        <a:off x="0" y="1222259"/>
        <a:ext cx="8128000" cy="617760"/>
      </dsp:txXfrm>
    </dsp:sp>
    <dsp:sp modelId="{A6946C55-6A2E-48BF-B14D-AEFB730AFE7D}">
      <dsp:nvSpPr>
        <dsp:cNvPr id="6" name="矩形 5"/>
        <dsp:cNvSpPr/>
      </dsp:nvSpPr>
      <dsp:spPr bwMode="white">
        <a:xfrm>
          <a:off x="0" y="1840019"/>
          <a:ext cx="8128000" cy="86931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58064" tIns="22860" rIns="128016" bIns="22860" anchor="t"/>
        <a:lstStyle>
          <a:lvl1pPr algn="l">
            <a:defRPr sz="33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marL="171450" lvl="1" indent="-171450">
            <a:lnSpc>
              <a:spcPct val="100000"/>
            </a:lnSpc>
            <a:spcBef>
              <a:spcPct val="0"/>
            </a:spcBef>
            <a:spcAft>
              <a:spcPct val="20000"/>
            </a:spcAft>
            <a:buChar char="•"/>
          </a:pP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有研究报道</a:t>
          </a:r>
          <a:r>
            <a:rPr lang="en-US"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当土壤腐殖质含量较低时</a:t>
          </a:r>
          <a:r>
            <a:rPr lang="en-US"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过氧化氢虽然分解很慢</a:t>
          </a:r>
          <a:r>
            <a:rPr lang="en-US"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但</a:t>
          </a:r>
          <a:r>
            <a:rPr lang="en-US"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•OH </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是主要产物</a:t>
          </a:r>
          <a:r>
            <a:rPr lang="en-US"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因此有利于污染物降解。腐殖质含量高时</a:t>
          </a:r>
          <a:r>
            <a:rPr lang="en-US"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过氧化氢虽然分解快</a:t>
          </a:r>
          <a:r>
            <a:rPr lang="en-US"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但产生</a:t>
          </a:r>
          <a:r>
            <a:rPr lang="en-US"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•OH </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的比例低</a:t>
          </a:r>
          <a:r>
            <a:rPr lang="en-US"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有机物去除效率相对降低。</a:t>
          </a:r>
          <a:endParaRPr>
            <a:solidFill>
              <a:schemeClr val="tx1"/>
            </a:solidFill>
          </a:endParaRPr>
        </a:p>
      </dsp:txBody>
      <dsp:txXfrm>
        <a:off x="0" y="1840019"/>
        <a:ext cx="8128000" cy="869315"/>
      </dsp:txXfrm>
    </dsp:sp>
    <dsp:sp modelId="{C485D834-0014-488E-A6FB-E9DC96E96022}">
      <dsp:nvSpPr>
        <dsp:cNvPr id="7" name="圆角矩形 6"/>
        <dsp:cNvSpPr/>
      </dsp:nvSpPr>
      <dsp:spPr bwMode="white">
        <a:xfrm>
          <a:off x="0" y="2709334"/>
          <a:ext cx="8128000" cy="617760"/>
        </a:xfrm>
        <a:prstGeom prst="roundRect">
          <a:avLst/>
        </a:prstGeom>
        <a:sp3d prstMaterial="dkEdge">
          <a:bevelT w="8200" h="38100"/>
        </a:sp3d>
      </dsp:spPr>
      <dsp:style>
        <a:lnRef idx="0">
          <a:schemeClr val="lt1"/>
        </a:lnRef>
        <a:fillRef idx="2">
          <a:schemeClr val="accent2"/>
        </a:fillRef>
        <a:effectRef idx="1">
          <a:scrgbClr r="0" g="0" b="0"/>
        </a:effectRef>
        <a:fontRef idx="minor">
          <a:schemeClr val="dk1"/>
        </a:fontRef>
      </dsp:style>
      <dsp:txBody>
        <a:bodyPr lIns="76200" tIns="76200" rIns="76200" bIns="76200" anchor="ctr"/>
        <a:lstStyle>
          <a:lvl1pPr algn="l">
            <a:defRPr sz="33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lvl="0">
            <a:lnSpc>
              <a:spcPct val="100000"/>
            </a:lnSpc>
            <a:spcBef>
              <a:spcPct val="0"/>
            </a:spcBef>
            <a:spcAft>
              <a:spcPct val="35000"/>
            </a:spcAft>
          </a:pPr>
          <a:r>
            <a:rPr lang="zh-CN" altLang="en-US" sz="2000" b="1">
              <a:latin typeface="黑体" panose="02010609060101010101" pitchFamily="49" charset="-122"/>
              <a:ea typeface="黑体" panose="02010609060101010101" pitchFamily="49" charset="-122"/>
            </a:rPr>
            <a:t>腐殖质可促进电子转移</a:t>
          </a:r>
        </a:p>
      </dsp:txBody>
      <dsp:txXfrm>
        <a:off x="0" y="2709334"/>
        <a:ext cx="8128000" cy="617760"/>
      </dsp:txXfrm>
    </dsp:sp>
    <dsp:sp modelId="{5145B898-2817-48A1-8852-10EBE81B4F4B}">
      <dsp:nvSpPr>
        <dsp:cNvPr id="8" name="矩形 7"/>
        <dsp:cNvSpPr/>
      </dsp:nvSpPr>
      <dsp:spPr bwMode="white">
        <a:xfrm>
          <a:off x="0" y="3327094"/>
          <a:ext cx="8128000" cy="59499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58064" tIns="22860" rIns="128016" bIns="22860" anchor="t"/>
        <a:lstStyle>
          <a:lvl1pPr algn="l">
            <a:defRPr sz="33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marL="171450" lvl="1" indent="-171450">
            <a:lnSpc>
              <a:spcPct val="100000"/>
            </a:lnSpc>
            <a:spcBef>
              <a:spcPct val="0"/>
            </a:spcBef>
            <a:spcAft>
              <a:spcPct val="20000"/>
            </a:spcAft>
            <a:buChar char="•"/>
          </a:pP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腐殖质含有大量的醌类等电子传递体系</a:t>
          </a:r>
          <a:r>
            <a:rPr lang="en-US"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可促进 </a:t>
          </a:r>
          <a:r>
            <a:rPr lang="en-US"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Fe(Ⅲ)</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向 </a:t>
          </a:r>
          <a:r>
            <a:rPr lang="en-US"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Fe(Ⅱ)</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的转化</a:t>
          </a:r>
          <a:r>
            <a:rPr lang="en-US"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加快自由基生成</a:t>
          </a:r>
          <a:r>
            <a:rPr lang="en-US"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促进氧化反应。</a:t>
          </a:r>
          <a:endParaRPr>
            <a:solidFill>
              <a:schemeClr val="tx1"/>
            </a:solidFill>
          </a:endParaRPr>
        </a:p>
      </dsp:txBody>
      <dsp:txXfrm>
        <a:off x="0" y="3327094"/>
        <a:ext cx="8128000" cy="594995"/>
      </dsp:txXfrm>
    </dsp:sp>
    <dsp:sp modelId="{7C08019B-A92F-4BD9-9552-0CE81933C6C8}">
      <dsp:nvSpPr>
        <dsp:cNvPr id="9" name="圆角矩形 8"/>
        <dsp:cNvSpPr/>
      </dsp:nvSpPr>
      <dsp:spPr bwMode="white">
        <a:xfrm>
          <a:off x="0" y="3922089"/>
          <a:ext cx="8128000" cy="617760"/>
        </a:xfrm>
        <a:prstGeom prst="roundRect">
          <a:avLst/>
        </a:prstGeom>
        <a:sp3d prstMaterial="dkEdge">
          <a:bevelT w="8200" h="38100"/>
        </a:sp3d>
      </dsp:spPr>
      <dsp:style>
        <a:lnRef idx="0">
          <a:schemeClr val="lt1"/>
        </a:lnRef>
        <a:fillRef idx="2">
          <a:schemeClr val="accent2"/>
        </a:fillRef>
        <a:effectRef idx="1">
          <a:scrgbClr r="0" g="0" b="0"/>
        </a:effectRef>
        <a:fontRef idx="minor">
          <a:schemeClr val="dk1"/>
        </a:fontRef>
      </dsp:style>
      <dsp:txBody>
        <a:bodyPr vert="horz" wrap="square" lIns="76200" tIns="76200" rIns="76200" bIns="76200" anchor="ctr"/>
        <a:lstStyle>
          <a:lvl1pPr algn="l">
            <a:defRPr sz="33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lvl="0">
            <a:lnSpc>
              <a:spcPct val="100000"/>
            </a:lnSpc>
            <a:spcBef>
              <a:spcPct val="0"/>
            </a:spcBef>
            <a:spcAft>
              <a:spcPct val="35000"/>
            </a:spcAft>
          </a:pPr>
          <a:r>
            <a:rPr lang="zh-CN" altLang="en-US" sz="2000" b="1">
              <a:latin typeface="黑体" panose="02010609060101010101" pitchFamily="49" charset="-122"/>
              <a:ea typeface="黑体" panose="02010609060101010101" pitchFamily="49" charset="-122"/>
            </a:rPr>
            <a:t>土壤腐殖质与氧化剂间的作用</a:t>
          </a:r>
          <a:endParaRPr sz="3300" b="1"/>
        </a:p>
      </dsp:txBody>
      <dsp:txXfrm>
        <a:off x="0" y="3922089"/>
        <a:ext cx="8128000" cy="617760"/>
      </dsp:txXfrm>
    </dsp:sp>
    <dsp:sp modelId="{0C56D4C3-9DFC-4157-9FD3-1CEACF373904}">
      <dsp:nvSpPr>
        <dsp:cNvPr id="10" name="矩形 9"/>
        <dsp:cNvSpPr/>
      </dsp:nvSpPr>
      <dsp:spPr bwMode="white">
        <a:xfrm>
          <a:off x="0" y="4539849"/>
          <a:ext cx="8128000" cy="86931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58064" tIns="22860" rIns="128016" bIns="22860" anchor="t"/>
        <a:lstStyle>
          <a:lvl1pPr algn="l">
            <a:defRPr sz="3300"/>
          </a:lvl1pPr>
          <a:lvl2pPr marL="228600" indent="-228600" algn="l">
            <a:defRPr sz="2500"/>
          </a:lvl2pPr>
          <a:lvl3pPr marL="457200" indent="-228600" algn="l">
            <a:defRPr sz="2500"/>
          </a:lvl3pPr>
          <a:lvl4pPr marL="685800" indent="-228600" algn="l">
            <a:defRPr sz="2500"/>
          </a:lvl4pPr>
          <a:lvl5pPr marL="914400" indent="-228600" algn="l">
            <a:defRPr sz="2500"/>
          </a:lvl5pPr>
          <a:lvl6pPr marL="1143000" indent="-228600" algn="l">
            <a:defRPr sz="2500"/>
          </a:lvl6pPr>
          <a:lvl7pPr marL="1371600" indent="-228600" algn="l">
            <a:defRPr sz="2500"/>
          </a:lvl7pPr>
          <a:lvl8pPr marL="1600200" indent="-228600" algn="l">
            <a:defRPr sz="2500"/>
          </a:lvl8pPr>
          <a:lvl9pPr marL="1828800" indent="-228600" algn="l">
            <a:defRPr sz="2500"/>
          </a:lvl9pPr>
        </a:lstStyle>
        <a:p>
          <a:pPr marL="171450" lvl="1" indent="-171450">
            <a:lnSpc>
              <a:spcPct val="100000"/>
            </a:lnSpc>
            <a:spcBef>
              <a:spcPct val="0"/>
            </a:spcBef>
            <a:spcAft>
              <a:spcPct val="20000"/>
            </a:spcAft>
            <a:buChar char="•"/>
          </a:pP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土壤腐殖质会消耗部分氧化剂</a:t>
          </a:r>
          <a:r>
            <a:rPr lang="en-US"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与污染物竞争</a:t>
          </a:r>
          <a:r>
            <a:rPr lang="en-US"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降低其去除效率。反过来</a:t>
          </a:r>
          <a:r>
            <a:rPr lang="en-US"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通过氧化反应</a:t>
          </a:r>
          <a:r>
            <a:rPr lang="en-US"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腐殖质的结构可能部分被破坏或发生官能团的变化</a:t>
          </a:r>
          <a:r>
            <a:rPr lang="en-US"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释放吸附在其中的污染物</a:t>
          </a:r>
          <a:r>
            <a:rPr lang="en-US"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促进物质的分解。</a:t>
          </a:r>
          <a:endParaRPr>
            <a:solidFill>
              <a:schemeClr val="tx1"/>
            </a:solidFill>
          </a:endParaRPr>
        </a:p>
      </dsp:txBody>
      <dsp:txXfrm>
        <a:off x="0" y="4539849"/>
        <a:ext cx="8128000" cy="869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924338" cy="4774864"/>
        <a:chOff x="0" y="0"/>
        <a:chExt cx="7924338" cy="4774864"/>
      </a:xfrm>
    </dsp:grpSpPr>
    <dsp:sp modelId="{056FA9EE-5E60-495F-A953-A76D03752B70}">
      <dsp:nvSpPr>
        <dsp:cNvPr id="4" name="空心弧 3"/>
        <dsp:cNvSpPr/>
      </dsp:nvSpPr>
      <dsp:spPr bwMode="white">
        <a:xfrm>
          <a:off x="-5344780" y="-839277"/>
          <a:ext cx="6453417" cy="6453417"/>
        </a:xfrm>
        <a:prstGeom prst="blockArc">
          <a:avLst>
            <a:gd name="adj1" fmla="val 18900000"/>
            <a:gd name="adj2" fmla="val 2700000"/>
            <a:gd name="adj3" fmla="val 280"/>
          </a:avLst>
        </a:prstGeom>
        <a:sp3d prstMaterial="matte"/>
      </dsp:spPr>
      <dsp:style>
        <a:lnRef idx="2">
          <a:schemeClr val="accent1">
            <a:shade val="60000"/>
          </a:schemeClr>
        </a:lnRef>
        <a:fillRef idx="0">
          <a:schemeClr val="accent1"/>
        </a:fillRef>
        <a:effectRef idx="0">
          <a:scrgbClr r="0" g="0" b="0"/>
        </a:effectRef>
        <a:fontRef idx="minor"/>
      </dsp:style>
      <dsp:txXfrm>
        <a:off x="-5344780" y="-839277"/>
        <a:ext cx="6453417" cy="6453417"/>
      </dsp:txXfrm>
    </dsp:sp>
    <dsp:sp modelId="{6CA24A39-7003-41E1-9AC5-85161EA9117B}">
      <dsp:nvSpPr>
        <dsp:cNvPr id="7" name="矩形 6"/>
        <dsp:cNvSpPr/>
      </dsp:nvSpPr>
      <dsp:spPr bwMode="white">
        <a:xfrm>
          <a:off x="516640" y="298334"/>
          <a:ext cx="7407698" cy="597049"/>
        </a:xfrm>
        <a:prstGeom prst="rect">
          <a:avLst/>
        </a:prstGeom>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Body>
        <a:bodyPr lIns="473907"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SO</a:t>
          </a:r>
          <a:r>
            <a:rPr lang="en-US" altLang="en-US" sz="16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en-US" sz="1600"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具有极强的氧化性，在一般环境下</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都可以使普通生化法难降解处理的高分子长链有机物质分解</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作用效果较为显著。</a:t>
          </a:r>
        </a:p>
      </dsp:txBody>
      <dsp:txXfrm>
        <a:off x="516640" y="298334"/>
        <a:ext cx="7407698" cy="597049"/>
      </dsp:txXfrm>
    </dsp:sp>
    <dsp:sp modelId="{DE04C123-8B5D-4C17-B10D-F73179D9800A}">
      <dsp:nvSpPr>
        <dsp:cNvPr id="8" name="椭圆 7"/>
        <dsp:cNvSpPr/>
      </dsp:nvSpPr>
      <dsp:spPr bwMode="white">
        <a:xfrm>
          <a:off x="143485" y="223702"/>
          <a:ext cx="746311" cy="746311"/>
        </a:xfrm>
        <a:prstGeom prst="ellipse">
          <a:avLst/>
        </a:prstGeom>
        <a:sp3d z="190500" extrusionH="12700" prstMaterial="plastic">
          <a:bevelT w="50800" h="50800"/>
        </a:sp3d>
      </dsp:spPr>
      <dsp:style>
        <a:lnRef idx="1">
          <a:schemeClr val="accent1"/>
        </a:lnRef>
        <a:fillRef idx="1">
          <a:schemeClr val="lt1"/>
        </a:fillRef>
        <a:effectRef idx="2">
          <a:scrgbClr r="0" g="0" b="0"/>
        </a:effectRef>
        <a:fontRef idx="minor"/>
      </dsp:style>
      <dsp:txXfrm>
        <a:off x="143485" y="223702"/>
        <a:ext cx="746311" cy="746311"/>
      </dsp:txXfrm>
    </dsp:sp>
    <dsp:sp modelId="{E9BDEE32-A1B2-41B8-893C-CDFBB643576D}">
      <dsp:nvSpPr>
        <dsp:cNvPr id="9" name="矩形 8"/>
        <dsp:cNvSpPr/>
      </dsp:nvSpPr>
      <dsp:spPr bwMode="white">
        <a:xfrm>
          <a:off x="944468" y="1193621"/>
          <a:ext cx="6979870" cy="597049"/>
        </a:xfrm>
        <a:prstGeom prst="rect">
          <a:avLst/>
        </a:prstGeom>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Body>
        <a:bodyPr lIns="473907"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过硫酸盐更易溶于水</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产生的 </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SO</a:t>
          </a:r>
          <a:r>
            <a:rPr lang="en-US" altLang="en-US" sz="16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en-US" sz="1600"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快速与有机物接触并发生氧化降解</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混溶性良好</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降解速率更高。</a:t>
          </a:r>
        </a:p>
      </dsp:txBody>
      <dsp:txXfrm>
        <a:off x="944468" y="1193621"/>
        <a:ext cx="6979870" cy="597049"/>
      </dsp:txXfrm>
    </dsp:sp>
    <dsp:sp modelId="{3CEFF75F-29AE-4BAC-BBF5-CA4AE48193D3}">
      <dsp:nvSpPr>
        <dsp:cNvPr id="10" name="椭圆 9"/>
        <dsp:cNvSpPr/>
      </dsp:nvSpPr>
      <dsp:spPr bwMode="white">
        <a:xfrm>
          <a:off x="571312" y="1118989"/>
          <a:ext cx="746311" cy="746311"/>
        </a:xfrm>
        <a:prstGeom prst="ellipse">
          <a:avLst/>
        </a:prstGeom>
        <a:sp3d z="190500" extrusionH="12700" prstMaterial="plastic">
          <a:bevelT w="50800" h="50800"/>
        </a:sp3d>
      </dsp:spPr>
      <dsp:style>
        <a:lnRef idx="1">
          <a:schemeClr val="accent1"/>
        </a:lnRef>
        <a:fillRef idx="1">
          <a:schemeClr val="lt1"/>
        </a:fillRef>
        <a:effectRef idx="2">
          <a:scrgbClr r="0" g="0" b="0"/>
        </a:effectRef>
        <a:fontRef idx="minor"/>
      </dsp:style>
      <dsp:txXfrm>
        <a:off x="571312" y="1118989"/>
        <a:ext cx="746311" cy="746311"/>
      </dsp:txXfrm>
    </dsp:sp>
    <dsp:sp modelId="{62C88CC9-81E5-4ED6-9D3C-DE6919EC303F}">
      <dsp:nvSpPr>
        <dsp:cNvPr id="11" name="矩形 10"/>
        <dsp:cNvSpPr/>
      </dsp:nvSpPr>
      <dsp:spPr bwMode="white">
        <a:xfrm>
          <a:off x="1075777" y="2088908"/>
          <a:ext cx="6848561" cy="597049"/>
        </a:xfrm>
        <a:prstGeom prst="rect">
          <a:avLst/>
        </a:prstGeom>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Body>
        <a:bodyPr lIns="473907"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过硫酸盐的性质稳定，与同样是氧化剂的</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16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O</a:t>
          </a:r>
          <a:r>
            <a:rPr lang="en-US" altLang="zh-CN" sz="16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相比</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过硫酸盐更易于存储</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不易变质</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能长时间保持性状。</a:t>
          </a:r>
        </a:p>
      </dsp:txBody>
      <dsp:txXfrm>
        <a:off x="1075777" y="2088908"/>
        <a:ext cx="6848561" cy="597049"/>
      </dsp:txXfrm>
    </dsp:sp>
    <dsp:sp modelId="{326D6342-6C43-46BC-87F0-5853BBF5CC9E}">
      <dsp:nvSpPr>
        <dsp:cNvPr id="12" name="椭圆 11"/>
        <dsp:cNvSpPr/>
      </dsp:nvSpPr>
      <dsp:spPr bwMode="white">
        <a:xfrm>
          <a:off x="702621" y="2014276"/>
          <a:ext cx="746311" cy="746311"/>
        </a:xfrm>
        <a:prstGeom prst="ellipse">
          <a:avLst/>
        </a:prstGeom>
        <a:sp3d z="190500" extrusionH="12700" prstMaterial="plastic">
          <a:bevelT w="50800" h="50800"/>
        </a:sp3d>
      </dsp:spPr>
      <dsp:style>
        <a:lnRef idx="1">
          <a:schemeClr val="accent1"/>
        </a:lnRef>
        <a:fillRef idx="1">
          <a:schemeClr val="lt1"/>
        </a:fillRef>
        <a:effectRef idx="2">
          <a:scrgbClr r="0" g="0" b="0"/>
        </a:effectRef>
        <a:fontRef idx="minor"/>
      </dsp:style>
      <dsp:txXfrm>
        <a:off x="702621" y="2014276"/>
        <a:ext cx="746311" cy="746311"/>
      </dsp:txXfrm>
    </dsp:sp>
    <dsp:sp modelId="{E22D305B-D06B-4BC5-8480-6D8511BE87D2}">
      <dsp:nvSpPr>
        <dsp:cNvPr id="13" name="矩形 12"/>
        <dsp:cNvSpPr/>
      </dsp:nvSpPr>
      <dsp:spPr bwMode="white">
        <a:xfrm>
          <a:off x="944468" y="2984195"/>
          <a:ext cx="6979870" cy="597049"/>
        </a:xfrm>
        <a:prstGeom prst="rect">
          <a:avLst/>
        </a:prstGeom>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Body>
        <a:bodyPr lIns="473907"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SO</a:t>
          </a:r>
          <a:r>
            <a:rPr lang="en-US" altLang="en-US" sz="16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en-US" sz="1600"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可适应的</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范围较广</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(pH=2-10),</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增加其可处理废水的范围</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不论酸性、碱性废水</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都对</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SO</a:t>
          </a:r>
          <a:r>
            <a:rPr lang="en-US" altLang="en-US" sz="16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en-US" sz="1600"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的反应活性影响不大</a:t>
          </a:r>
        </a:p>
      </dsp:txBody>
      <dsp:txXfrm>
        <a:off x="944468" y="2984195"/>
        <a:ext cx="6979870" cy="597049"/>
      </dsp:txXfrm>
    </dsp:sp>
    <dsp:sp modelId="{C4F37713-10C1-4EA1-B273-751094D482B5}">
      <dsp:nvSpPr>
        <dsp:cNvPr id="14" name="椭圆 13"/>
        <dsp:cNvSpPr/>
      </dsp:nvSpPr>
      <dsp:spPr bwMode="white">
        <a:xfrm>
          <a:off x="571312" y="2909563"/>
          <a:ext cx="746311" cy="746311"/>
        </a:xfrm>
        <a:prstGeom prst="ellipse">
          <a:avLst/>
        </a:prstGeom>
        <a:sp3d z="190500" extrusionH="12700" prstMaterial="plastic">
          <a:bevelT w="50800" h="50800"/>
        </a:sp3d>
      </dsp:spPr>
      <dsp:style>
        <a:lnRef idx="1">
          <a:schemeClr val="accent1"/>
        </a:lnRef>
        <a:fillRef idx="1">
          <a:schemeClr val="lt1"/>
        </a:fillRef>
        <a:effectRef idx="2">
          <a:scrgbClr r="0" g="0" b="0"/>
        </a:effectRef>
        <a:fontRef idx="minor"/>
      </dsp:style>
      <dsp:txXfrm>
        <a:off x="571312" y="2909563"/>
        <a:ext cx="746311" cy="746311"/>
      </dsp:txXfrm>
    </dsp:sp>
    <dsp:sp modelId="{DB5857C2-3F4B-4DD1-8ABD-7B017C2999AC}">
      <dsp:nvSpPr>
        <dsp:cNvPr id="15" name="矩形 14"/>
        <dsp:cNvSpPr/>
      </dsp:nvSpPr>
      <dsp:spPr bwMode="white">
        <a:xfrm>
          <a:off x="516640" y="3879482"/>
          <a:ext cx="7407698" cy="597049"/>
        </a:xfrm>
        <a:prstGeom prst="rect">
          <a:avLst/>
        </a:prstGeom>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Body>
        <a:bodyPr lIns="473907" tIns="40640" rIns="40640" bIns="4064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SO</a:t>
          </a:r>
          <a:r>
            <a:rPr lang="en-US" altLang="en-US" sz="1600"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en-US" sz="1600"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在水溶液中半衰期可达到约 </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4 </a:t>
          </a:r>
          <a:r>
            <a:rPr lang="en-US" altLang="en-US" sz="16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μs</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左右</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较长的持续时间增加了其与污染物接触反应的机会</a:t>
          </a:r>
          <a:r>
            <a:rPr lang="en-US"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提高了过硫酸盐的利用率。</a:t>
          </a:r>
        </a:p>
      </dsp:txBody>
      <dsp:txXfrm>
        <a:off x="516640" y="3879482"/>
        <a:ext cx="7407698" cy="597049"/>
      </dsp:txXfrm>
    </dsp:sp>
    <dsp:sp modelId="{83F54CC3-5EE9-40B3-91A4-903BBE01F53D}">
      <dsp:nvSpPr>
        <dsp:cNvPr id="16" name="椭圆 15"/>
        <dsp:cNvSpPr/>
      </dsp:nvSpPr>
      <dsp:spPr bwMode="white">
        <a:xfrm>
          <a:off x="143485" y="3804850"/>
          <a:ext cx="746311" cy="746311"/>
        </a:xfrm>
        <a:prstGeom prst="ellipse">
          <a:avLst/>
        </a:prstGeom>
        <a:sp3d z="190500" extrusionH="12700" prstMaterial="plastic">
          <a:bevelT w="50800" h="50800"/>
        </a:sp3d>
      </dsp:spPr>
      <dsp:style>
        <a:lnRef idx="1">
          <a:schemeClr val="accent1"/>
        </a:lnRef>
        <a:fillRef idx="1">
          <a:schemeClr val="lt1"/>
        </a:fillRef>
        <a:effectRef idx="2">
          <a:scrgbClr r="0" g="0" b="0"/>
        </a:effectRef>
        <a:fontRef idx="minor"/>
      </dsp:style>
      <dsp:txXfrm>
        <a:off x="143485" y="3804850"/>
        <a:ext cx="746311" cy="746311"/>
      </dsp:txXfrm>
    </dsp:sp>
    <dsp:sp modelId="{49144A5D-D133-426E-A8F1-2FC156A6DE43}">
      <dsp:nvSpPr>
        <dsp:cNvPr id="3" name="矩形 2" hidden="1"/>
        <dsp:cNvSpPr/>
      </dsp:nvSpPr>
      <dsp:spPr>
        <a:xfrm>
          <a:off x="132828" y="100532"/>
          <a:ext cx="36000" cy="36000"/>
        </a:xfrm>
        <a:prstGeom prst="rect">
          <a:avLst/>
        </a:prstGeom>
      </dsp:spPr>
      <dsp:txXfrm>
        <a:off x="132828" y="100532"/>
        <a:ext cx="36000" cy="36000"/>
      </dsp:txXfrm>
    </dsp:sp>
    <dsp:sp modelId="{3A94770E-B39C-446D-BAB2-92872BBA0D64}">
      <dsp:nvSpPr>
        <dsp:cNvPr id="5" name="矩形 4" hidden="1"/>
        <dsp:cNvSpPr/>
      </dsp:nvSpPr>
      <dsp:spPr>
        <a:xfrm>
          <a:off x="1072637" y="2369432"/>
          <a:ext cx="36000" cy="36000"/>
        </a:xfrm>
        <a:prstGeom prst="rect">
          <a:avLst/>
        </a:prstGeom>
      </dsp:spPr>
      <dsp:txXfrm>
        <a:off x="1072637" y="2369432"/>
        <a:ext cx="36000" cy="36000"/>
      </dsp:txXfrm>
    </dsp:sp>
    <dsp:sp modelId="{0EB891F8-140C-46EF-99CA-2B13C7D91AC6}">
      <dsp:nvSpPr>
        <dsp:cNvPr id="6" name="矩形 5" hidden="1"/>
        <dsp:cNvSpPr/>
      </dsp:nvSpPr>
      <dsp:spPr>
        <a:xfrm>
          <a:off x="132828" y="4638332"/>
          <a:ext cx="36000" cy="36000"/>
        </a:xfrm>
        <a:prstGeom prst="rect">
          <a:avLst/>
        </a:prstGeom>
      </dsp:spPr>
      <dsp:txXfrm>
        <a:off x="132828" y="4638332"/>
        <a:ext cx="36000" cy="36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296248" cy="4267826"/>
        <a:chOff x="0" y="0"/>
        <a:chExt cx="6296248" cy="4267826"/>
      </a:xfrm>
    </dsp:grpSpPr>
    <dsp:sp modelId="{E8B259A3-74E3-45DC-8764-C062FFD7E9B4}">
      <dsp:nvSpPr>
        <dsp:cNvPr id="3" name="矩形 2"/>
        <dsp:cNvSpPr/>
      </dsp:nvSpPr>
      <dsp:spPr bwMode="white">
        <a:xfrm>
          <a:off x="0" y="118079"/>
          <a:ext cx="2942172" cy="1176869"/>
        </a:xfrm>
        <a:prstGeom prst="rect">
          <a:avLst/>
        </a:prstGeom>
        <a:sp3d prstMaterial="plastic">
          <a:bevelT w="120900" h="88900"/>
          <a:bevelB w="88900" h="31750" prst="angle"/>
        </a:sp3d>
      </dsp:spPr>
      <dsp:style>
        <a:lnRef idx="1">
          <a:schemeClr val="accent1"/>
        </a:lnRef>
        <a:fillRef idx="3">
          <a:schemeClr val="accent1"/>
        </a:fillRef>
        <a:effectRef idx="2">
          <a:scrgbClr r="0" g="0" b="0"/>
        </a:effectRef>
        <a:fontRef idx="minor">
          <a:schemeClr val="lt1"/>
        </a:fontRef>
      </dsp:style>
      <dsp:txBody>
        <a:bodyPr vert="horz" wrap="square" lIns="170688" tIns="97536" rIns="170688" bIns="97536"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a:latin typeface="黑体" panose="02010609060101010101" pitchFamily="49" charset="-122"/>
              <a:ea typeface="黑体" panose="02010609060101010101" pitchFamily="49" charset="-122"/>
            </a:rPr>
            <a:t>单一活化方式</a:t>
          </a:r>
        </a:p>
      </dsp:txBody>
      <dsp:txXfrm>
        <a:off x="0" y="118079"/>
        <a:ext cx="2942172" cy="1176869"/>
      </dsp:txXfrm>
    </dsp:sp>
    <dsp:sp modelId="{F112CD75-FBC4-4E32-8742-D84993C74D7A}">
      <dsp:nvSpPr>
        <dsp:cNvPr id="4" name="矩形 3"/>
        <dsp:cNvSpPr/>
      </dsp:nvSpPr>
      <dsp:spPr bwMode="white">
        <a:xfrm>
          <a:off x="0" y="1294947"/>
          <a:ext cx="2942172" cy="2854800"/>
        </a:xfrm>
        <a:prstGeom prst="rect">
          <a:avLst/>
        </a:prstGeom>
        <a:sp3d extrusionH="12700" prstMaterial="plastic">
          <a:bevelT w="50800" h="50800"/>
        </a:sp3d>
      </dsp:spPr>
      <dsp:style>
        <a:lnRef idx="1">
          <a:schemeClr val="accent1">
            <a:alpha val="90000"/>
            <a:tint val="40000"/>
          </a:schemeClr>
        </a:lnRef>
        <a:fillRef idx="1">
          <a:schemeClr val="accent1">
            <a:alpha val="90000"/>
            <a:tint val="40000"/>
          </a:schemeClr>
        </a:fillRef>
        <a:effectRef idx="2">
          <a:scrgbClr r="0" g="0" b="0"/>
        </a:effectRef>
        <a:fontRef idx="minor"/>
      </dsp:style>
      <dsp:txBody>
        <a:bodyPr lIns="96012" tIns="96012" rIns="128016" bIns="144018"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nSpc>
              <a:spcPct val="150000"/>
            </a:lnSpc>
            <a:spcBef>
              <a:spcPct val="0"/>
            </a:spcBef>
            <a:spcAft>
              <a:spcPct val="15000"/>
            </a:spcAft>
            <a:buChar char="•"/>
          </a:pPr>
          <a:r>
            <a:rPr lang="zh-CN"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超声波活化</a:t>
          </a:r>
          <a:endParaRPr lang="zh-CN"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endParaRPr>
        </a:p>
        <a:p>
          <a:pPr marL="171450" lvl="1" indent="-171450">
            <a:lnSpc>
              <a:spcPct val="150000"/>
            </a:lnSpc>
            <a:spcBef>
              <a:spcPct val="0"/>
            </a:spcBef>
            <a:spcAft>
              <a:spcPct val="15000"/>
            </a:spcAft>
            <a:buChar char="•"/>
          </a:pPr>
          <a:r>
            <a:rPr lang="zh-CN"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电活化</a:t>
          </a:r>
          <a:endParaRPr lang="zh-CN"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endParaRPr>
        </a:p>
        <a:p>
          <a:pPr marL="171450" lvl="1" indent="-171450">
            <a:lnSpc>
              <a:spcPct val="150000"/>
            </a:lnSpc>
            <a:spcBef>
              <a:spcPct val="0"/>
            </a:spcBef>
            <a:spcAft>
              <a:spcPct val="15000"/>
            </a:spcAft>
            <a:buChar char="•"/>
          </a:pPr>
          <a:r>
            <a:rPr lang="zh-CN"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微波活化</a:t>
          </a:r>
          <a:endParaRPr lang="zh-CN"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endParaRPr>
        </a:p>
        <a:p>
          <a:pPr marL="171450" lvl="1" indent="-171450">
            <a:lnSpc>
              <a:spcPct val="150000"/>
            </a:lnSpc>
            <a:spcBef>
              <a:spcPct val="0"/>
            </a:spcBef>
            <a:spcAft>
              <a:spcPct val="15000"/>
            </a:spcAft>
            <a:buChar char="•"/>
          </a:pPr>
          <a:r>
            <a:rPr lang="en-US"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γ</a:t>
          </a:r>
          <a:r>
            <a:rPr lang="zh-CN"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射线活化</a:t>
          </a:r>
          <a:endParaRPr lang="zh-CN"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endParaRPr>
        </a:p>
        <a:p>
          <a:pPr marL="171450" lvl="1" indent="-171450">
            <a:lnSpc>
              <a:spcPct val="150000"/>
            </a:lnSpc>
            <a:spcBef>
              <a:spcPct val="0"/>
            </a:spcBef>
            <a:spcAft>
              <a:spcPct val="15000"/>
            </a:spcAft>
            <a:buChar char="•"/>
          </a:pPr>
          <a:r>
            <a:rPr lang="zh-CN"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醌类等有机物活化</a:t>
          </a:r>
          <a:endParaRPr>
            <a:solidFill>
              <a:schemeClr val="dk1"/>
            </a:solidFill>
          </a:endParaRPr>
        </a:p>
      </dsp:txBody>
      <dsp:txXfrm>
        <a:off x="0" y="1294947"/>
        <a:ext cx="2942172" cy="2854800"/>
      </dsp:txXfrm>
    </dsp:sp>
    <dsp:sp modelId="{56C791CA-31B0-46FB-AB2C-E8CC446EEA6B}">
      <dsp:nvSpPr>
        <dsp:cNvPr id="5" name="矩形 4"/>
        <dsp:cNvSpPr/>
      </dsp:nvSpPr>
      <dsp:spPr bwMode="white">
        <a:xfrm>
          <a:off x="3354076" y="118079"/>
          <a:ext cx="2942172" cy="1176869"/>
        </a:xfrm>
        <a:prstGeom prst="rect">
          <a:avLst/>
        </a:prstGeom>
        <a:sp3d prstMaterial="plastic">
          <a:bevelT w="120900" h="88900"/>
          <a:bevelB w="88900" h="31750" prst="angle"/>
        </a:sp3d>
      </dsp:spPr>
      <dsp:style>
        <a:lnRef idx="1">
          <a:schemeClr val="accent1"/>
        </a:lnRef>
        <a:fillRef idx="3">
          <a:schemeClr val="accent1"/>
        </a:fillRef>
        <a:effectRef idx="2">
          <a:scrgbClr r="0" g="0" b="0"/>
        </a:effectRef>
        <a:fontRef idx="minor">
          <a:schemeClr val="lt1"/>
        </a:fontRef>
      </dsp:style>
      <dsp:txBody>
        <a:bodyPr vert="horz" wrap="square" lIns="170688" tIns="97536" rIns="170688" bIns="97536"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a:latin typeface="黑体" panose="02010609060101010101" pitchFamily="49" charset="-122"/>
              <a:ea typeface="黑体" panose="02010609060101010101" pitchFamily="49" charset="-122"/>
            </a:rPr>
            <a:t>联用活化方式</a:t>
          </a:r>
        </a:p>
      </dsp:txBody>
      <dsp:txXfrm>
        <a:off x="3354076" y="118079"/>
        <a:ext cx="2942172" cy="1176869"/>
      </dsp:txXfrm>
    </dsp:sp>
    <dsp:sp modelId="{D7FED4E3-D1BC-4276-AA38-ECCA82DCE586}">
      <dsp:nvSpPr>
        <dsp:cNvPr id="6" name="矩形 5"/>
        <dsp:cNvSpPr/>
      </dsp:nvSpPr>
      <dsp:spPr bwMode="white">
        <a:xfrm>
          <a:off x="3354076" y="1294947"/>
          <a:ext cx="2942172" cy="2854800"/>
        </a:xfrm>
        <a:prstGeom prst="rect">
          <a:avLst/>
        </a:prstGeom>
        <a:sp3d extrusionH="12700" prstMaterial="plastic">
          <a:bevelT w="50800" h="50800"/>
        </a:sp3d>
      </dsp:spPr>
      <dsp:style>
        <a:lnRef idx="1">
          <a:schemeClr val="accent1">
            <a:alpha val="90000"/>
            <a:tint val="40000"/>
          </a:schemeClr>
        </a:lnRef>
        <a:fillRef idx="1">
          <a:schemeClr val="accent1">
            <a:alpha val="90000"/>
            <a:tint val="40000"/>
          </a:schemeClr>
        </a:fillRef>
        <a:effectRef idx="2">
          <a:scrgbClr r="0" g="0" b="0"/>
        </a:effectRef>
        <a:fontRef idx="minor"/>
      </dsp:style>
      <dsp:txBody>
        <a:bodyPr lIns="96012" tIns="96012" rIns="128016" bIns="144018"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171450" lvl="1" indent="-171450" algn="just">
            <a:lnSpc>
              <a:spcPct val="150000"/>
            </a:lnSpc>
            <a:spcBef>
              <a:spcPct val="0"/>
            </a:spcBef>
            <a:spcAft>
              <a:spcPct val="15000"/>
            </a:spcAft>
            <a:buChar char="•"/>
          </a:pPr>
          <a:r>
            <a:rPr lang="zh-CN"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一般而言</a:t>
          </a:r>
          <a:r>
            <a:rPr lang="en-US"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联合活化的效果要比单一活化方式好</a:t>
          </a:r>
          <a:endParaRPr lang="zh-CN"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endParaRPr>
        </a:p>
        <a:p>
          <a:pPr marL="171450" lvl="1" indent="-171450" algn="just">
            <a:lnSpc>
              <a:spcPct val="150000"/>
            </a:lnSpc>
            <a:spcBef>
              <a:spcPct val="0"/>
            </a:spcBef>
            <a:spcAft>
              <a:spcPct val="15000"/>
            </a:spcAft>
            <a:buChar char="•"/>
          </a:pPr>
          <a:r>
            <a:rPr lang="zh-CN"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例如</a:t>
          </a:r>
          <a:r>
            <a:rPr lang="en-US"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紫外光</a:t>
          </a:r>
          <a:r>
            <a:rPr lang="en-US"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过硫酸盐</a:t>
          </a:r>
          <a:r>
            <a:rPr lang="en-US"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/Fe</a:t>
          </a:r>
          <a:r>
            <a:rPr lang="en-US" altLang="en-US" sz="1800" baseline="300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的效果显著高于紫外光</a:t>
          </a:r>
          <a:r>
            <a:rPr lang="en-US"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过硫酸盐对污染物的去除效果</a:t>
          </a:r>
          <a:r>
            <a:rPr lang="zh-CN" altLang="en-US" sz="2000">
              <a:solidFill>
                <a:schemeClr val="dk1"/>
              </a:solidFill>
              <a:latin typeface="Times New Roman" panose="02020603050405020304" pitchFamily="18" charset="0"/>
              <a:ea typeface="黑体" panose="02010609060101010101" pitchFamily="49" charset="-122"/>
              <a:cs typeface="Times New Roman" panose="02020603050405020304" pitchFamily="18" charset="0"/>
            </a:rPr>
            <a:t>。</a:t>
          </a:r>
          <a:endParaRPr>
            <a:solidFill>
              <a:schemeClr val="dk1"/>
            </a:solidFill>
          </a:endParaRPr>
        </a:p>
      </dsp:txBody>
      <dsp:txXfrm>
        <a:off x="3354076" y="1294947"/>
        <a:ext cx="2942172" cy="2854800"/>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2601400" cy="4092293"/>
        <a:chOff x="0" y="0"/>
        <a:chExt cx="12601400" cy="4092293"/>
      </a:xfrm>
    </dsp:grpSpPr>
    <dsp:sp modelId="{EC7E6C19-FF99-4441-B157-908BAA5EA821}">
      <dsp:nvSpPr>
        <dsp:cNvPr id="4" name="五边形 3"/>
        <dsp:cNvSpPr/>
      </dsp:nvSpPr>
      <dsp:spPr bwMode="white">
        <a:xfrm rot="10800000">
          <a:off x="2281247" y="0"/>
          <a:ext cx="8379931" cy="682049"/>
        </a:xfrm>
        <a:prstGeom prst="homePlate">
          <a:avLst/>
        </a:prstGeom>
        <a:gradFill>
          <a:gsLst>
            <a:gs pos="50000">
              <a:schemeClr val="accent1"/>
            </a:gs>
            <a:gs pos="0">
              <a:schemeClr val="accent1">
                <a:lumMod val="25000"/>
                <a:lumOff val="75000"/>
              </a:schemeClr>
            </a:gs>
            <a:gs pos="100000">
              <a:schemeClr val="accent1">
                <a:lumMod val="85000"/>
              </a:schemeClr>
            </a:gs>
          </a:gsLst>
          <a:lin ang="5400000" scaled="0"/>
        </a:gradFill>
        <a:ln>
          <a:noFill/>
        </a:ln>
        <a:effectLst/>
      </dsp:spPr>
      <dsp:style>
        <a:lnRef idx="2">
          <a:schemeClr val="lt1"/>
        </a:lnRef>
        <a:fillRef idx="1">
          <a:schemeClr val="accent1"/>
        </a:fillRef>
        <a:effectRef idx="0">
          <a:scrgbClr r="0" g="0" b="0"/>
        </a:effectRef>
        <a:fontRef idx="minor">
          <a:schemeClr val="lt1"/>
        </a:fontRef>
      </dsp:style>
      <dsp:txBody>
        <a:bodyPr rot="10800000" vert="horz" wrap="none" lIns="300471" tIns="68580" rIns="128016" bIns="68580" numCol="1" spcCol="1270" anchor="ctr" anchorCtr="0" forceAA="0"/>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lvl="0" indent="0" algn="l" defTabSz="800100">
            <a:lnSpc>
              <a:spcPct val="90000"/>
            </a:lnSpc>
            <a:spcBef>
              <a:spcPct val="0"/>
            </a:spcBef>
            <a:spcAft>
              <a:spcPct val="35000"/>
            </a:spcAft>
            <a:buNone/>
          </a:pP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臭氧的发生成本高</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而利用率偏低</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使臭氧处理的</a:t>
          </a:r>
          <a:r>
            <a:rPr kumimoji="0" lang="zh-CN" altLang="en-US" sz="1800" b="0" i="0" u="none" strike="noStrike" kern="0" cap="none" spc="0" normalizeH="0" baseline="0" dirty="0">
              <a:ln>
                <a:noFill/>
              </a:ln>
              <a:solidFill>
                <a:srgbClr val="000000"/>
              </a:solidFill>
              <a:effectLst/>
              <a:uLnTx/>
              <a:uFillTx/>
              <a:latin typeface="黑体" panose="02010609060101010101" pitchFamily="49" charset="-122"/>
              <a:ea typeface="黑体" panose="02010609060101010101" pitchFamily="49" charset="-122"/>
              <a:cs typeface="+mn-cs"/>
            </a:rPr>
            <a:t>费用</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高</a:t>
          </a:r>
        </a:p>
      </dsp:txBody>
      <dsp:txXfrm rot="10800000">
        <a:off x="2281247" y="0"/>
        <a:ext cx="8379931" cy="682049"/>
      </dsp:txXfrm>
    </dsp:sp>
    <dsp:sp modelId="{92C61503-9F11-473E-9F37-5562B8F50F0D}">
      <dsp:nvSpPr>
        <dsp:cNvPr id="3" name="椭圆 2"/>
        <dsp:cNvSpPr/>
      </dsp:nvSpPr>
      <dsp:spPr bwMode="white">
        <a:xfrm>
          <a:off x="1940222" y="0"/>
          <a:ext cx="682049" cy="682049"/>
        </a:xfrm>
        <a:prstGeom prst="ellipse">
          <a:avLst/>
        </a:prstGeom>
        <a:solidFill>
          <a:schemeClr val="accent1">
            <a:lumMod val="75000"/>
          </a:schemeClr>
        </a:solidFill>
      </dsp:spPr>
      <dsp:style>
        <a:lnRef idx="2">
          <a:schemeClr val="lt1"/>
        </a:lnRef>
        <a:fillRef idx="1">
          <a:schemeClr val="accent1">
            <a:tint val="50000"/>
          </a:schemeClr>
        </a:fillRef>
        <a:effectRef idx="0">
          <a:scrgbClr r="0" g="0" b="0"/>
        </a:effectRef>
        <a:fontRef idx="minor"/>
      </dsp:style>
      <dsp:txXfrm>
        <a:off x="1940222" y="0"/>
        <a:ext cx="682049" cy="682049"/>
      </dsp:txXfrm>
    </dsp:sp>
    <dsp:sp modelId="{81DC84BD-E4BE-4383-809C-AE1E9BE6D49A}">
      <dsp:nvSpPr>
        <dsp:cNvPr id="6" name="五边形 5"/>
        <dsp:cNvSpPr/>
      </dsp:nvSpPr>
      <dsp:spPr bwMode="white">
        <a:xfrm rot="10800000">
          <a:off x="2281247" y="852561"/>
          <a:ext cx="8379931" cy="682049"/>
        </a:xfrm>
        <a:prstGeom prst="homePlate">
          <a:avLst/>
        </a:prstGeom>
        <a:gradFill>
          <a:gsLst>
            <a:gs pos="50000">
              <a:srgbClr val="CCECFF"/>
            </a:gs>
            <a:gs pos="0">
              <a:srgbClr val="CCECFF">
                <a:lumMod val="25000"/>
                <a:lumOff val="75000"/>
              </a:srgbClr>
            </a:gs>
            <a:gs pos="100000">
              <a:srgbClr val="CCECFF">
                <a:lumMod val="85000"/>
              </a:srgbClr>
            </a:gs>
          </a:gsLst>
          <a:lin ang="5400000" scaled="0"/>
        </a:gradFill>
        <a:ln w="25400" cap="flat" cmpd="sng" algn="ctr">
          <a:noFill/>
          <a:prstDash val="solid"/>
        </a:ln>
        <a:effectLst/>
      </dsp:spPr>
      <dsp:style>
        <a:lnRef idx="2">
          <a:schemeClr val="lt1"/>
        </a:lnRef>
        <a:fillRef idx="1">
          <a:schemeClr val="accent1"/>
        </a:fillRef>
        <a:effectRef idx="0">
          <a:scrgbClr r="0" g="0" b="0"/>
        </a:effectRef>
        <a:fontRef idx="minor">
          <a:schemeClr val="lt1"/>
        </a:fontRef>
      </dsp:style>
      <dsp:txBody>
        <a:bodyPr rot="10800000" vert="horz" wrap="square" lIns="300471" tIns="68580" rIns="128016" bIns="68580" numCol="1" spcCol="1270" anchor="ctr" anchorCtr="0" forceAA="0"/>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臭氧与有机物的反应选择性较强</a:t>
          </a:r>
          <a:r>
            <a:rPr lang="en-US"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在低剂量和短时间内臭氧不可能完全矿化污染物</a:t>
          </a:r>
          <a:r>
            <a:rPr lang="en-US"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且分解生成的中间产物会阻止臭氧的进一步氧化</a:t>
          </a:r>
        </a:p>
      </dsp:txBody>
      <dsp:txXfrm rot="10800000">
        <a:off x="2281247" y="852561"/>
        <a:ext cx="8379931" cy="682049"/>
      </dsp:txXfrm>
    </dsp:sp>
    <dsp:sp modelId="{15143F37-00D1-4C53-8155-4EE720BB23D5}">
      <dsp:nvSpPr>
        <dsp:cNvPr id="5" name="椭圆 4"/>
        <dsp:cNvSpPr/>
      </dsp:nvSpPr>
      <dsp:spPr bwMode="white">
        <a:xfrm>
          <a:off x="1940222" y="852561"/>
          <a:ext cx="682049" cy="682049"/>
        </a:xfrm>
        <a:prstGeom prst="ellipse">
          <a:avLst/>
        </a:prstGeom>
        <a:solidFill>
          <a:schemeClr val="accent1">
            <a:lumMod val="75000"/>
          </a:schemeClr>
        </a:solidFill>
      </dsp:spPr>
      <dsp:style>
        <a:lnRef idx="2">
          <a:schemeClr val="lt1"/>
        </a:lnRef>
        <a:fillRef idx="1">
          <a:schemeClr val="accent1">
            <a:tint val="50000"/>
          </a:schemeClr>
        </a:fillRef>
        <a:effectRef idx="0">
          <a:scrgbClr r="0" g="0" b="0"/>
        </a:effectRef>
        <a:fontRef idx="minor"/>
      </dsp:style>
      <dsp:txXfrm>
        <a:off x="1940222" y="852561"/>
        <a:ext cx="682049" cy="682049"/>
      </dsp:txXfrm>
    </dsp:sp>
    <dsp:sp modelId="{A4364359-270D-4DB5-9E3C-EEAADC6DA203}">
      <dsp:nvSpPr>
        <dsp:cNvPr id="8" name="五边形 7"/>
        <dsp:cNvSpPr/>
      </dsp:nvSpPr>
      <dsp:spPr bwMode="white">
        <a:xfrm rot="10800000">
          <a:off x="2281247" y="1705122"/>
          <a:ext cx="8379931" cy="682049"/>
        </a:xfrm>
        <a:prstGeom prst="homePlate">
          <a:avLst/>
        </a:prstGeom>
        <a:gradFill>
          <a:gsLst>
            <a:gs pos="50000">
              <a:schemeClr val="accent1"/>
            </a:gs>
            <a:gs pos="0">
              <a:schemeClr val="accent1">
                <a:lumMod val="25000"/>
                <a:lumOff val="75000"/>
              </a:schemeClr>
            </a:gs>
            <a:gs pos="100000">
              <a:schemeClr val="accent1">
                <a:lumMod val="85000"/>
              </a:schemeClr>
            </a:gs>
          </a:gsLst>
          <a:lin ang="5400000" scaled="0"/>
        </a:gradFill>
        <a:ln>
          <a:noFill/>
        </a:ln>
        <a:effectLst/>
      </dsp:spPr>
      <dsp:style>
        <a:lnRef idx="2">
          <a:schemeClr val="lt1"/>
        </a:lnRef>
        <a:fillRef idx="1">
          <a:schemeClr val="accent1"/>
        </a:fillRef>
        <a:effectRef idx="0">
          <a:scrgbClr r="0" g="0" b="0"/>
        </a:effectRef>
        <a:fontRef idx="minor">
          <a:schemeClr val="lt1"/>
        </a:fontRef>
      </dsp:style>
      <dsp:txBody>
        <a:bodyPr rot="10800000" vert="horz" wrap="none" lIns="300471" tIns="68580" rIns="128016" bIns="68580" numCol="1" spcCol="1270" anchor="ctr" anchorCtr="0" forceAA="0"/>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800" b="0" i="0" u="none" strike="noStrike" kern="0" cap="none" spc="0" normalizeH="0" baseline="0" dirty="0">
              <a:ln>
                <a:noFill/>
              </a:ln>
              <a:solidFill>
                <a:srgbClr val="000000"/>
              </a:solidFill>
              <a:effectLst/>
              <a:uLnTx/>
              <a:uFillTx/>
              <a:latin typeface="黑体" panose="02010609060101010101" pitchFamily="49" charset="-122"/>
              <a:ea typeface="黑体" panose="02010609060101010101" pitchFamily="49" charset="-122"/>
              <a:cs typeface="+mn-cs"/>
            </a:rPr>
            <a:t>由于臭氧在常温下呈气态</a:t>
          </a:r>
          <a:r>
            <a:rPr kumimoji="0" lang="en-US" altLang="en-US" sz="1800" b="0" i="0" u="none" strike="noStrike" kern="0" cap="none" spc="0" normalizeH="0" baseline="0" dirty="0">
              <a:ln>
                <a:noFill/>
              </a:ln>
              <a:solidFill>
                <a:srgbClr val="000000"/>
              </a:solidFill>
              <a:effectLst/>
              <a:uLnTx/>
              <a:uFillTx/>
              <a:latin typeface="黑体" panose="02010609060101010101" pitchFamily="49" charset="-122"/>
              <a:ea typeface="黑体" panose="02010609060101010101" pitchFamily="49" charset="-122"/>
              <a:cs typeface="+mn-cs"/>
            </a:rPr>
            <a:t>,</a:t>
          </a:r>
          <a:r>
            <a:rPr kumimoji="0" lang="zh-CN" altLang="en-US" sz="1800" b="0" i="0" u="none" strike="noStrike" kern="0" cap="none" spc="0" normalizeH="0" baseline="0" dirty="0">
              <a:ln>
                <a:noFill/>
              </a:ln>
              <a:solidFill>
                <a:srgbClr val="000000"/>
              </a:solidFill>
              <a:effectLst/>
              <a:uLnTx/>
              <a:uFillTx/>
              <a:latin typeface="黑体" panose="02010609060101010101" pitchFamily="49" charset="-122"/>
              <a:ea typeface="黑体" panose="02010609060101010101" pitchFamily="49" charset="-122"/>
              <a:cs typeface="+mn-cs"/>
            </a:rPr>
            <a:t>较难应用</a:t>
          </a:r>
        </a:p>
      </dsp:txBody>
      <dsp:txXfrm rot="10800000">
        <a:off x="2281247" y="1705122"/>
        <a:ext cx="8379931" cy="682049"/>
      </dsp:txXfrm>
    </dsp:sp>
    <dsp:sp modelId="{DD51139B-7540-4E47-A9DF-399B1DB402F9}">
      <dsp:nvSpPr>
        <dsp:cNvPr id="7" name="椭圆 6"/>
        <dsp:cNvSpPr/>
      </dsp:nvSpPr>
      <dsp:spPr bwMode="white">
        <a:xfrm>
          <a:off x="1940222" y="1705122"/>
          <a:ext cx="682049" cy="682049"/>
        </a:xfrm>
        <a:prstGeom prst="ellipse">
          <a:avLst/>
        </a:prstGeom>
        <a:solidFill>
          <a:schemeClr val="accent1">
            <a:lumMod val="75000"/>
          </a:schemeClr>
        </a:solidFill>
      </dsp:spPr>
      <dsp:style>
        <a:lnRef idx="2">
          <a:schemeClr val="lt1"/>
        </a:lnRef>
        <a:fillRef idx="1">
          <a:schemeClr val="accent1">
            <a:tint val="50000"/>
          </a:schemeClr>
        </a:fillRef>
        <a:effectRef idx="0">
          <a:scrgbClr r="0" g="0" b="0"/>
        </a:effectRef>
        <a:fontRef idx="minor"/>
      </dsp:style>
      <dsp:txXfrm>
        <a:off x="1940222" y="1705122"/>
        <a:ext cx="682049" cy="682049"/>
      </dsp:txXfrm>
    </dsp:sp>
    <dsp:sp modelId="{771AB76D-1088-4758-8AF6-2FA3F13CB83B}">
      <dsp:nvSpPr>
        <dsp:cNvPr id="10" name="五边形 9"/>
        <dsp:cNvSpPr/>
      </dsp:nvSpPr>
      <dsp:spPr bwMode="white">
        <a:xfrm rot="10800000">
          <a:off x="2281247" y="2557683"/>
          <a:ext cx="8379931" cy="682049"/>
        </a:xfrm>
        <a:prstGeom prst="homePlate">
          <a:avLst/>
        </a:prstGeom>
        <a:gradFill>
          <a:gsLst>
            <a:gs pos="50000">
              <a:srgbClr val="CCECFF"/>
            </a:gs>
            <a:gs pos="0">
              <a:srgbClr val="CCECFF">
                <a:lumMod val="25000"/>
                <a:lumOff val="75000"/>
              </a:srgbClr>
            </a:gs>
            <a:gs pos="100000">
              <a:srgbClr val="CCECFF">
                <a:lumMod val="85000"/>
              </a:srgbClr>
            </a:gs>
          </a:gsLst>
          <a:lin ang="5400000" scaled="0"/>
        </a:gradFill>
        <a:ln w="25400" cap="flat" cmpd="sng" algn="ctr">
          <a:noFill/>
          <a:prstDash val="solid"/>
        </a:ln>
        <a:effectLst/>
      </dsp:spPr>
      <dsp:style>
        <a:lnRef idx="2">
          <a:schemeClr val="lt1"/>
        </a:lnRef>
        <a:fillRef idx="1">
          <a:schemeClr val="accent1"/>
        </a:fillRef>
        <a:effectRef idx="0">
          <a:scrgbClr r="0" g="0" b="0"/>
        </a:effectRef>
        <a:fontRef idx="minor">
          <a:schemeClr val="lt1"/>
        </a:fontRef>
      </dsp:style>
      <dsp:txBody>
        <a:bodyPr rot="10800000" vert="horz" wrap="square" lIns="300471" tIns="68580" rIns="128016" bIns="68580" numCol="1" spcCol="1270" anchor="ctr" anchorCtr="0"/>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defTabSz="800100">
            <a:lnSpc>
              <a:spcPct val="90000"/>
            </a:lnSpc>
            <a:spcBef>
              <a:spcPct val="0"/>
            </a:spcBef>
            <a:spcAft>
              <a:spcPct val="35000"/>
            </a:spcAft>
          </a:pP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由于经济方面等原因</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,O</a:t>
          </a:r>
          <a:r>
            <a:rPr lang="en-US" altLang="en-US" sz="1800" kern="1200" baseline="-25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投加量不足</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不能将部分</a:t>
          </a:r>
          <a:r>
            <a:rPr kumimoji="0" lang="zh-CN" altLang="en-US" sz="1800" b="0" i="0" u="none" strike="noStrike" kern="0" cap="none" spc="0" normalizeH="0" baseline="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中间产物</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完全氧化</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如甘油、乙醇、乙酸等；同时</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,O</a:t>
          </a:r>
          <a:r>
            <a:rPr lang="en-US" altLang="en-US" sz="1800" kern="1200" baseline="-25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不能有效地去除氨氮</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对水中有机氯化物无氧化效果</a:t>
          </a:r>
          <a:endParaRPr sz="6500">
            <a:latin typeface="Times New Roman" panose="02020603050405020304" pitchFamily="18" charset="0"/>
            <a:cs typeface="Times New Roman" panose="02020603050405020304" pitchFamily="18" charset="0"/>
          </a:endParaRPr>
        </a:p>
      </dsp:txBody>
      <dsp:txXfrm rot="10800000">
        <a:off x="2281247" y="2557683"/>
        <a:ext cx="8379931" cy="682049"/>
      </dsp:txXfrm>
    </dsp:sp>
    <dsp:sp modelId="{C619D4FD-844F-4691-AF6F-6576EEB6D6A8}">
      <dsp:nvSpPr>
        <dsp:cNvPr id="9" name="椭圆 8"/>
        <dsp:cNvSpPr/>
      </dsp:nvSpPr>
      <dsp:spPr bwMode="white">
        <a:xfrm>
          <a:off x="1940222" y="2557683"/>
          <a:ext cx="682049" cy="682049"/>
        </a:xfrm>
        <a:prstGeom prst="ellipse">
          <a:avLst/>
        </a:prstGeom>
        <a:solidFill>
          <a:schemeClr val="accent1">
            <a:lumMod val="75000"/>
          </a:schemeClr>
        </a:solidFill>
      </dsp:spPr>
      <dsp:style>
        <a:lnRef idx="2">
          <a:schemeClr val="lt1"/>
        </a:lnRef>
        <a:fillRef idx="1">
          <a:schemeClr val="accent1">
            <a:tint val="50000"/>
          </a:schemeClr>
        </a:fillRef>
        <a:effectRef idx="0">
          <a:scrgbClr r="0" g="0" b="0"/>
        </a:effectRef>
        <a:fontRef idx="minor"/>
      </dsp:style>
      <dsp:txXfrm>
        <a:off x="1940222" y="2557683"/>
        <a:ext cx="682049" cy="682049"/>
      </dsp:txXfrm>
    </dsp:sp>
    <dsp:sp modelId="{59300D1A-1863-44C9-A655-127BC3F7885E}">
      <dsp:nvSpPr>
        <dsp:cNvPr id="12" name="五边形 11"/>
        <dsp:cNvSpPr/>
      </dsp:nvSpPr>
      <dsp:spPr bwMode="white">
        <a:xfrm rot="10800000">
          <a:off x="2281247" y="3410244"/>
          <a:ext cx="8379931" cy="682049"/>
        </a:xfrm>
        <a:prstGeom prst="homePlate">
          <a:avLst/>
        </a:prstGeom>
        <a:gradFill>
          <a:gsLst>
            <a:gs pos="50000">
              <a:schemeClr val="accent1"/>
            </a:gs>
            <a:gs pos="0">
              <a:schemeClr val="accent1">
                <a:lumMod val="25000"/>
                <a:lumOff val="75000"/>
              </a:schemeClr>
            </a:gs>
            <a:gs pos="100000">
              <a:schemeClr val="accent1">
                <a:lumMod val="85000"/>
              </a:schemeClr>
            </a:gs>
          </a:gsLst>
          <a:lin ang="5400000" scaled="0"/>
        </a:gradFill>
        <a:ln>
          <a:noFill/>
        </a:ln>
        <a:effectLst/>
      </dsp:spPr>
      <dsp:style>
        <a:lnRef idx="2">
          <a:schemeClr val="lt1"/>
        </a:lnRef>
        <a:fillRef idx="1">
          <a:schemeClr val="accent1"/>
        </a:fillRef>
        <a:effectRef idx="0">
          <a:scrgbClr r="0" g="0" b="0"/>
        </a:effectRef>
        <a:fontRef idx="minor">
          <a:schemeClr val="lt1"/>
        </a:fontRef>
      </dsp:style>
      <dsp:txBody>
        <a:bodyPr rot="10800000" vert="horz" wrap="square" lIns="300471" tIns="68580" rIns="128016" bIns="68580" numCol="1" spcCol="1270" anchor="ctr" anchorCtr="0"/>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defTabSz="800100">
            <a:lnSpc>
              <a:spcPct val="90000"/>
            </a:lnSpc>
            <a:spcBef>
              <a:spcPct val="0"/>
            </a:spcBef>
            <a:spcAft>
              <a:spcPct val="35000"/>
            </a:spcAft>
          </a:pP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臭氧氧化会产生诸如饱和醛类、环氧化合物、次溴酸</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当水中含有较多的溴离子时</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等副产物</a:t>
          </a:r>
          <a:r>
            <a:rPr lang="en-US"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kern="12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对生物有不良影响</a:t>
          </a:r>
          <a:endParaRPr sz="6500"/>
        </a:p>
      </dsp:txBody>
      <dsp:txXfrm rot="10800000">
        <a:off x="2281247" y="3410244"/>
        <a:ext cx="8379931" cy="682049"/>
      </dsp:txXfrm>
    </dsp:sp>
    <dsp:sp modelId="{F3F4493E-4B4F-478C-B3EB-64824A1FEE72}">
      <dsp:nvSpPr>
        <dsp:cNvPr id="11" name="椭圆 10"/>
        <dsp:cNvSpPr/>
      </dsp:nvSpPr>
      <dsp:spPr bwMode="white">
        <a:xfrm>
          <a:off x="1940222" y="3410244"/>
          <a:ext cx="682049" cy="682049"/>
        </a:xfrm>
        <a:prstGeom prst="ellipse">
          <a:avLst/>
        </a:prstGeom>
        <a:solidFill>
          <a:schemeClr val="accent1">
            <a:lumMod val="75000"/>
          </a:schemeClr>
        </a:solidFill>
      </dsp:spPr>
      <dsp:style>
        <a:lnRef idx="2">
          <a:schemeClr val="lt1"/>
        </a:lnRef>
        <a:fillRef idx="1">
          <a:schemeClr val="accent1">
            <a:tint val="50000"/>
          </a:schemeClr>
        </a:fillRef>
        <a:effectRef idx="0">
          <a:scrgbClr r="0" g="0" b="0"/>
        </a:effectRef>
        <a:fontRef idx="minor"/>
      </dsp:style>
      <dsp:txXfrm>
        <a:off x="1940222" y="3410244"/>
        <a:ext cx="682049" cy="682049"/>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28000" cy="5418455"/>
        <a:chOff x="0" y="0"/>
        <a:chExt cx="8128000" cy="5418455"/>
      </a:xfrm>
    </dsp:grpSpPr>
    <dsp:sp modelId="{64B430B3-FF1B-406C-9FF2-27BA23788747}">
      <dsp:nvSpPr>
        <dsp:cNvPr id="4" name="任意多边形 3"/>
        <dsp:cNvSpPr/>
      </dsp:nvSpPr>
      <dsp:spPr bwMode="white">
        <a:xfrm>
          <a:off x="2552685" y="1422344"/>
          <a:ext cx="675356" cy="1286883"/>
        </a:xfrm>
        <a:custGeom>
          <a:avLst/>
          <a:gdLst/>
          <a:ahLst/>
          <a:cxnLst/>
          <a:pathLst>
            <a:path w="1064" h="2027">
              <a:moveTo>
                <a:pt x="0" y="2027"/>
              </a:moveTo>
              <a:lnTo>
                <a:pt x="532" y="2027"/>
              </a:lnTo>
              <a:lnTo>
                <a:pt x="532" y="0"/>
              </a:lnTo>
              <a:lnTo>
                <a:pt x="1064" y="0"/>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0"/>
          </a:lvl1pPr>
          <a:lvl2pPr marL="285750" indent="-285750" algn="ctr">
            <a:defRPr sz="3900"/>
          </a:lvl2pPr>
          <a:lvl3pPr marL="571500" indent="-285750" algn="ctr">
            <a:defRPr sz="3900"/>
          </a:lvl3pPr>
          <a:lvl4pPr marL="857250" indent="-285750" algn="ctr">
            <a:defRPr sz="3900"/>
          </a:lvl4pPr>
          <a:lvl5pPr marL="1143000" indent="-285750" algn="ctr">
            <a:defRPr sz="3900"/>
          </a:lvl5pPr>
          <a:lvl6pPr marL="1428750" indent="-285750" algn="ctr">
            <a:defRPr sz="3900"/>
          </a:lvl6pPr>
          <a:lvl7pPr marL="1714500" indent="-285750" algn="ctr">
            <a:defRPr sz="3900"/>
          </a:lvl7pPr>
          <a:lvl8pPr marL="2000250" indent="-285750" algn="ctr">
            <a:defRPr sz="3900"/>
          </a:lvl8pPr>
          <a:lvl9pPr marL="2286000" indent="-285750" algn="ctr">
            <a:defRPr sz="3900"/>
          </a:lvl9pPr>
        </a:lstStyle>
        <a:p>
          <a:pPr lvl="0">
            <a:lnSpc>
              <a:spcPct val="100000"/>
            </a:lnSpc>
            <a:spcBef>
              <a:spcPct val="0"/>
            </a:spcBef>
            <a:spcAft>
              <a:spcPct val="35000"/>
            </a:spcAft>
          </a:pPr>
          <a:endParaRPr lang="zh-CN" altLang="en-US"/>
        </a:p>
      </dsp:txBody>
      <dsp:txXfrm>
        <a:off x="2552685" y="1422344"/>
        <a:ext cx="675356" cy="1286883"/>
      </dsp:txXfrm>
    </dsp:sp>
    <dsp:sp modelId="{2F66960D-CF7A-443C-8CB9-E7DD0B261214}">
      <dsp:nvSpPr>
        <dsp:cNvPr id="6" name="任意多边形 5"/>
        <dsp:cNvSpPr/>
      </dsp:nvSpPr>
      <dsp:spPr bwMode="white">
        <a:xfrm>
          <a:off x="2552685" y="2709228"/>
          <a:ext cx="675356" cy="0"/>
        </a:xfrm>
        <a:custGeom>
          <a:avLst/>
          <a:gdLst/>
          <a:ahLst/>
          <a:cxnLst/>
          <a:pathLst>
            <a:path w="1064">
              <a:moveTo>
                <a:pt x="0" y="0"/>
              </a:moveTo>
              <a:lnTo>
                <a:pt x="1064" y="0"/>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p>
      </dsp:txBody>
      <dsp:txXfrm>
        <a:off x="2552685" y="2709228"/>
        <a:ext cx="675356" cy="0"/>
      </dsp:txXfrm>
    </dsp:sp>
    <dsp:sp modelId="{CED1A3A3-B184-469E-86AE-670623BA4E5D}">
      <dsp:nvSpPr>
        <dsp:cNvPr id="8" name="任意多边形 7"/>
        <dsp:cNvSpPr/>
      </dsp:nvSpPr>
      <dsp:spPr bwMode="white">
        <a:xfrm>
          <a:off x="2552685" y="2709228"/>
          <a:ext cx="675356" cy="1286883"/>
        </a:xfrm>
        <a:custGeom>
          <a:avLst/>
          <a:gdLst/>
          <a:ahLst/>
          <a:cxnLst/>
          <a:pathLst>
            <a:path w="1064" h="2027">
              <a:moveTo>
                <a:pt x="0" y="0"/>
              </a:moveTo>
              <a:lnTo>
                <a:pt x="532" y="0"/>
              </a:lnTo>
              <a:lnTo>
                <a:pt x="532" y="2027"/>
              </a:lnTo>
              <a:lnTo>
                <a:pt x="1064" y="2027"/>
              </a:lnTo>
            </a:path>
          </a:pathLst>
        </a:custGeom>
      </dsp:spPr>
      <dsp:style>
        <a:lnRef idx="2">
          <a:schemeClr val="accent1">
            <a:shade val="60000"/>
          </a:schemeClr>
        </a:lnRef>
        <a:fillRef idx="0">
          <a:schemeClr val="accent1"/>
        </a:fillRef>
        <a:effectRef idx="0">
          <a:scrgbClr r="0" g="0" b="0"/>
        </a:effectRef>
        <a:fontRef idx="minor"/>
      </dsp:style>
      <dsp:txBody>
        <a:bodyPr lIns="12700" tIns="0" rIns="12700" bIns="0" anchor="ctr"/>
        <a:lstStyle>
          <a:lvl1pPr algn="ctr">
            <a:defRPr sz="5000"/>
          </a:lvl1pPr>
          <a:lvl2pPr marL="285750" indent="-285750" algn="ctr">
            <a:defRPr sz="3900"/>
          </a:lvl2pPr>
          <a:lvl3pPr marL="571500" indent="-285750" algn="ctr">
            <a:defRPr sz="3900"/>
          </a:lvl3pPr>
          <a:lvl4pPr marL="857250" indent="-285750" algn="ctr">
            <a:defRPr sz="3900"/>
          </a:lvl4pPr>
          <a:lvl5pPr marL="1143000" indent="-285750" algn="ctr">
            <a:defRPr sz="3900"/>
          </a:lvl5pPr>
          <a:lvl6pPr marL="1428750" indent="-285750" algn="ctr">
            <a:defRPr sz="3900"/>
          </a:lvl6pPr>
          <a:lvl7pPr marL="1714500" indent="-285750" algn="ctr">
            <a:defRPr sz="3900"/>
          </a:lvl7pPr>
          <a:lvl8pPr marL="2000250" indent="-285750" algn="ctr">
            <a:defRPr sz="3900"/>
          </a:lvl8pPr>
          <a:lvl9pPr marL="2286000" indent="-285750" algn="ctr">
            <a:defRPr sz="3900"/>
          </a:lvl9pPr>
        </a:lstStyle>
        <a:p>
          <a:pPr lvl="0">
            <a:lnSpc>
              <a:spcPct val="100000"/>
            </a:lnSpc>
            <a:spcBef>
              <a:spcPct val="0"/>
            </a:spcBef>
            <a:spcAft>
              <a:spcPct val="35000"/>
            </a:spcAft>
          </a:pPr>
          <a:endParaRPr lang="zh-CN" altLang="en-US"/>
        </a:p>
      </dsp:txBody>
      <dsp:txXfrm>
        <a:off x="2552685" y="2709228"/>
        <a:ext cx="675356" cy="1286883"/>
      </dsp:txXfrm>
    </dsp:sp>
    <dsp:sp modelId="{9B9BF0AB-5901-4E79-B4D7-EC064A6E4281}">
      <dsp:nvSpPr>
        <dsp:cNvPr id="3" name="矩形 2"/>
        <dsp:cNvSpPr/>
      </dsp:nvSpPr>
      <dsp:spPr bwMode="white">
        <a:xfrm rot="16200000">
          <a:off x="-671296" y="2194474"/>
          <a:ext cx="5418455" cy="1029506"/>
        </a:xfrm>
        <a:prstGeom prst="rect">
          <a:avLst/>
        </a:prstGeom>
      </dsp:spPr>
      <dsp:style>
        <a:lnRef idx="0">
          <a:schemeClr val="lt1"/>
        </a:lnRef>
        <a:fillRef idx="3">
          <a:schemeClr val="accent1"/>
        </a:fillRef>
        <a:effectRef idx="3">
          <a:scrgbClr r="0" g="0" b="0"/>
        </a:effectRef>
        <a:fontRef idx="minor">
          <a:schemeClr val="lt1"/>
        </a:fontRef>
      </dsp:style>
      <dsp:txBody>
        <a:bodyPr vert="horz" wrap="square" lIns="17780" tIns="17780" rIns="17780" bIns="177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kumimoji="1" lang="zh-CN" altLang="en-US" sz="2800" b="1" kern="1200" noProof="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控制电极区</a:t>
          </a:r>
          <a:r>
            <a:rPr kumimoji="1" lang="en-US" altLang="zh-CN" sz="2800" b="1" kern="1200" noProof="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pH</a:t>
          </a:r>
          <a:r>
            <a:rPr kumimoji="1" lang="zh-CN" altLang="en-US" sz="2800" b="1" kern="1200" noProof="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措施</a:t>
          </a:r>
          <a:endParaRPr sz="6500"/>
        </a:p>
      </dsp:txBody>
      <dsp:txXfrm rot="16200000">
        <a:off x="-671296" y="2194474"/>
        <a:ext cx="5418455" cy="1029506"/>
      </dsp:txXfrm>
    </dsp:sp>
    <dsp:sp modelId="{CDA235D6-AC41-4ED3-AF28-D9CD9EDCBAED}">
      <dsp:nvSpPr>
        <dsp:cNvPr id="5" name="矩形 4"/>
        <dsp:cNvSpPr/>
      </dsp:nvSpPr>
      <dsp:spPr bwMode="white">
        <a:xfrm>
          <a:off x="3228041" y="907591"/>
          <a:ext cx="3376781" cy="1029506"/>
        </a:xfrm>
        <a:prstGeom prst="rect">
          <a:avLst/>
        </a:prstGeom>
      </dsp:spPr>
      <dsp:style>
        <a:lnRef idx="0">
          <a:schemeClr val="lt1"/>
        </a:lnRef>
        <a:fillRef idx="3">
          <a:schemeClr val="accent1"/>
        </a:fillRef>
        <a:effectRef idx="3">
          <a:scrgbClr r="0" g="0" b="0"/>
        </a:effectRef>
        <a:fontRef idx="minor">
          <a:schemeClr val="lt1"/>
        </a:fontRef>
      </dsp:style>
      <dsp:txBody>
        <a:bodyPr vert="horz" wrap="square"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sz="2200">
              <a:solidFill>
                <a:schemeClr val="tx1"/>
              </a:solidFill>
              <a:latin typeface="黑体" panose="02010609060101010101" pitchFamily="49" charset="-122"/>
              <a:ea typeface="黑体" panose="02010609060101010101" pitchFamily="49" charset="-122"/>
              <a:sym typeface="+mn-ea"/>
            </a:rPr>
            <a:t>添</a:t>
          </a:r>
          <a:r>
            <a:rPr lang="zh-CN" altLang="en-US" sz="2200" dirty="0">
              <a:solidFill>
                <a:schemeClr val="tx1"/>
              </a:solidFill>
              <a:latin typeface="黑体" panose="02010609060101010101" pitchFamily="49" charset="-122"/>
              <a:ea typeface="黑体" panose="02010609060101010101" pitchFamily="49" charset="-122"/>
              <a:sym typeface="+mn-ea"/>
            </a:rPr>
            <a:t>加弱酸或利用纯净水不断更换阴极池中碱溶液或将两极的水交换循环</a:t>
          </a:r>
        </a:p>
      </dsp:txBody>
      <dsp:txXfrm>
        <a:off x="3228041" y="907591"/>
        <a:ext cx="3376781" cy="1029506"/>
      </dsp:txXfrm>
    </dsp:sp>
    <dsp:sp modelId="{3540059A-19CD-4FBD-A598-B7A4BB9DA52D}">
      <dsp:nvSpPr>
        <dsp:cNvPr id="7" name="矩形 6"/>
        <dsp:cNvSpPr/>
      </dsp:nvSpPr>
      <dsp:spPr bwMode="white">
        <a:xfrm>
          <a:off x="3228041" y="2194474"/>
          <a:ext cx="3376781" cy="1029506"/>
        </a:xfrm>
        <a:prstGeom prst="rect">
          <a:avLst/>
        </a:prstGeom>
      </dsp:spPr>
      <dsp:style>
        <a:lnRef idx="0">
          <a:schemeClr val="lt1"/>
        </a:lnRef>
        <a:fillRef idx="3">
          <a:schemeClr val="accent1"/>
        </a:fillRef>
        <a:effectRef idx="3">
          <a:scrgbClr r="0" g="0" b="0"/>
        </a:effectRef>
        <a:fontRef idx="minor">
          <a:schemeClr val="lt1"/>
        </a:fontRef>
      </dsp:style>
      <dsp:txBody>
        <a:bodyPr vert="horz" wrap="square"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200" dirty="0">
              <a:solidFill>
                <a:schemeClr val="tx1"/>
              </a:solidFill>
              <a:latin typeface="黑体" panose="02010609060101010101" pitchFamily="49" charset="-122"/>
              <a:ea typeface="黑体" panose="02010609060101010101" pitchFamily="49" charset="-122"/>
              <a:sym typeface="+mn-ea"/>
            </a:rPr>
            <a:t>采用钢材料的牺牲电极</a:t>
          </a:r>
        </a:p>
      </dsp:txBody>
      <dsp:txXfrm>
        <a:off x="3228041" y="2194474"/>
        <a:ext cx="3376781" cy="1029506"/>
      </dsp:txXfrm>
    </dsp:sp>
    <dsp:sp modelId="{E8D2105A-5421-473B-835F-F6E08D9D2D9B}">
      <dsp:nvSpPr>
        <dsp:cNvPr id="9" name="矩形 8"/>
        <dsp:cNvSpPr/>
      </dsp:nvSpPr>
      <dsp:spPr bwMode="white">
        <a:xfrm>
          <a:off x="3228041" y="3481357"/>
          <a:ext cx="3376781" cy="1029506"/>
        </a:xfrm>
        <a:prstGeom prst="rect">
          <a:avLst/>
        </a:prstGeom>
      </dsp:spPr>
      <dsp:style>
        <a:lnRef idx="0">
          <a:schemeClr val="lt1"/>
        </a:lnRef>
        <a:fillRef idx="3">
          <a:schemeClr val="accent1"/>
        </a:fillRef>
        <a:effectRef idx="3">
          <a:scrgbClr r="0" g="0" b="0"/>
        </a:effectRef>
        <a:fontRef idx="minor">
          <a:schemeClr val="lt1"/>
        </a:fontRef>
      </dsp:style>
      <dsp:txBody>
        <a:bodyPr vert="horz" wrap="square" lIns="18415" tIns="18415" rIns="18415" bIns="18415"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900" dirty="0">
              <a:solidFill>
                <a:schemeClr val="tx1"/>
              </a:solidFill>
              <a:latin typeface="Arial" panose="020B0604020202020204" pitchFamily="34" charset="0"/>
              <a:sym typeface="+mn-ea"/>
            </a:rPr>
            <a:t> </a:t>
          </a:r>
          <a:r>
            <a:rPr lang="zh-CN" altLang="en-US" sz="2200" dirty="0">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 在土柱与阴极池之间使用阳离子交换膜</a:t>
          </a:r>
        </a:p>
      </dsp:txBody>
      <dsp:txXfrm>
        <a:off x="3228041" y="3481357"/>
        <a:ext cx="3376781" cy="102950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3">
  <dgm:title val=""/>
  <dgm:desc val=""/>
  <dgm:catLst>
    <dgm:cat type="list" pri="10000"/>
    <dgm:cat type="relationship" pri="13000"/>
  </dgm:catLst>
  <dgm:sampData>
    <dgm:dataModel>
      <dgm:ptLst>
        <dgm:pt modelId="0" type="doc">
          <dgm:prSet qsTypeId="urn:microsoft.com/office/officeart/2005/8/quickstyle/simple5"/>
        </dgm:pt>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 modelId="6" srcId="0" destId="3" srcOrd="2"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3">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rSet qsTypeId="urn:microsoft.com/office/officeart/2005/8/quickstyle/simple5"/>
        </dgm:pt>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rSet csTypeId="urn:microsoft.com/office/officeart/2005/8/colors/accent6_5"/>
        </dgm:pt>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3">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3">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1">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rSet csTypeId="urn:microsoft.com/office/officeart/2005/8/colors/accent6_5"/>
        </dgm:pt>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type="rect" r:blip="" rot="270">
                  <dgm:adjLst/>
                </dgm:shape>
              </dgm:if>
              <dgm:else name="Name11">
                <dgm:shape xmlns:r="http://schemas.openxmlformats.org/officeDocument/2006/relationships" type="rect" r:blip="" rot="90">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2">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2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kumimoji="1" sz="1200">
                <a:effectLst/>
                <a:latin typeface="Times New Roman" panose="02020603050405020304"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2467"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kumimoji="1" sz="1200">
                <a:effectLst/>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172" name="Rectangle 4"/>
          <p:cNvSpPr>
            <a:spLocks noGrp="1" noRot="1" noChangeAspect="1" noTextEdit="1"/>
          </p:cNvSpPr>
          <p:nvPr>
            <p:ph type="sldImg"/>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62469"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第二级</a:t>
            </a:r>
            <a:endPar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第三级</a:t>
            </a:r>
            <a:endPar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第四级</a:t>
            </a:r>
            <a:endPar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第五级</a:t>
            </a:r>
            <a:endPar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2470"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kumimoji="1" sz="1200">
                <a:effectLst/>
                <a:latin typeface="Times New Roman" panose="02020603050405020304"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2471"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200" noProof="1" dirty="0">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B36514B-AC68-474D-A13F-AAB3BD38C45F}" type="slidenum">
              <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8.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9.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1.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3.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4.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6.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7.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8.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2.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3.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9.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Garamond" panose="02020404030301010803" pitchFamily="18" charset="0"/>
                <a:ea typeface="宋体" panose="02010600030101010101" pitchFamily="2" charset="-122"/>
                <a:cs typeface="+mn-cs"/>
              </a:rPr>
            </a:fld>
            <a:endParaRPr kumimoji="0" lang="en-US" altLang="zh-CN" sz="1200" b="0" i="0" u="none" strike="noStrike" kern="1200" cap="none" spc="0" normalizeH="0" baseline="0" noProof="0" dirty="0">
              <a:ln>
                <a:noFill/>
              </a:ln>
              <a:solidFill>
                <a:srgbClr val="000000"/>
              </a:solidFill>
              <a:effectLst/>
              <a:uLnTx/>
              <a:uFillTx/>
              <a:latin typeface="Garamond" panose="02020404030301010803" pitchFamily="18" charset="0"/>
              <a:ea typeface="宋体" panose="02010600030101010101" pitchFamily="2" charset="-122"/>
              <a:cs typeface="+mn-cs"/>
            </a:endParaRPr>
          </a:p>
        </p:txBody>
      </p:sp>
      <p:sp>
        <p:nvSpPr>
          <p:cNvPr id="169987" name="Rectangle 2"/>
          <p:cNvSpPr>
            <a:spLocks noGrp="1" noRot="1" noChangeAspect="1" noTextEdit="1"/>
          </p:cNvSpPr>
          <p:nvPr>
            <p:ph type="sldImg"/>
          </p:nvPr>
        </p:nvSpPr>
        <p:spPr/>
      </p:sp>
      <p:sp>
        <p:nvSpPr>
          <p:cNvPr id="169988" name="Rectangle 3"/>
          <p:cNvSpPr>
            <a:spLocks noGrp="1"/>
          </p:cNvSpPr>
          <p:nvPr>
            <p:ph type="body" idx="1"/>
          </p:nvPr>
        </p:nvSpPr>
        <p:spPr/>
        <p:txBody>
          <a:bodyPr wrap="square" lIns="91440" tIns="45720" rIns="91440" bIns="45720" anchor="t" anchorCtr="0"/>
          <a:lstStyle/>
          <a:p>
            <a:pPr lvl="0" eaLnBrk="1" hangingPunct="1"/>
            <a:endParaRPr lang="zh-CN"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zh-CN" sz="1200" b="0" i="0" u="none" strike="noStrike" kern="1200" cap="none" spc="0" normalizeH="0" baseline="0" noProof="1" dirty="0">
                <a:ln>
                  <a:noFill/>
                </a:ln>
                <a:solidFill>
                  <a:srgbClr val="000000"/>
                </a:solidFill>
                <a:effectLst/>
                <a:uLnTx/>
                <a:uFillTx/>
                <a:latin typeface="Times New Roman" panose="02020603050405020304" pitchFamily="18" charset="0"/>
                <a:ea typeface="宋体" panose="02010600030101010101" pitchFamily="2" charset="-122"/>
                <a:cs typeface="+mn-cs"/>
              </a:rPr>
            </a:fld>
            <a:endParaRPr kumimoji="0" lang="en-US" altLang="zh-CN" sz="1200" b="0" i="0" u="none" strike="noStrike" kern="1200" cap="none" spc="0" normalizeH="0" baseline="0" noProof="1">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176131" name="Rectangle 2"/>
          <p:cNvSpPr>
            <a:spLocks noGrp="1" noRot="1" noChangeAspect="1" noTextEdit="1"/>
          </p:cNvSpPr>
          <p:nvPr>
            <p:ph type="sldImg"/>
          </p:nvPr>
        </p:nvSpPr>
        <p:spPr/>
      </p:sp>
      <p:sp>
        <p:nvSpPr>
          <p:cNvPr id="176132" name="Rectangle 3"/>
          <p:cNvSpPr>
            <a:spLocks noGrp="1"/>
          </p:cNvSpPr>
          <p:nvPr>
            <p:ph type="body" idx="1"/>
          </p:nvPr>
        </p:nvSpPr>
        <p:spPr/>
        <p:txBody>
          <a:bodyPr wrap="square" lIns="91440" tIns="45720" rIns="91440" bIns="45720" anchor="t" anchorCtr="0"/>
          <a:lstStyle/>
          <a:p>
            <a:pPr lvl="0" eaLnBrk="1" hangingPunct="1"/>
            <a:endParaRPr lang="zh-CN" altLang="zh-CN"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Garamond" panose="02020404030301010803" pitchFamily="18" charset="0"/>
                <a:ea typeface="宋体" panose="02010600030101010101" pitchFamily="2" charset="-122"/>
                <a:cs typeface="+mn-cs"/>
              </a:rPr>
            </a:fld>
            <a:endParaRPr kumimoji="0" lang="en-US" altLang="zh-CN" sz="1200" b="0" i="0" u="none" strike="noStrike" kern="1200" cap="none" spc="0" normalizeH="0" baseline="0" noProof="0" dirty="0">
              <a:ln>
                <a:noFill/>
              </a:ln>
              <a:solidFill>
                <a:srgbClr val="000000"/>
              </a:solidFill>
              <a:effectLst/>
              <a:uLnTx/>
              <a:uFillTx/>
              <a:latin typeface="Garamond" panose="02020404030301010803" pitchFamily="18" charset="0"/>
              <a:ea typeface="宋体" panose="02010600030101010101" pitchFamily="2" charset="-122"/>
              <a:cs typeface="+mn-cs"/>
            </a:endParaRPr>
          </a:p>
        </p:txBody>
      </p:sp>
      <p:sp>
        <p:nvSpPr>
          <p:cNvPr id="169987" name="Rectangle 2"/>
          <p:cNvSpPr>
            <a:spLocks noGrp="1" noRot="1" noChangeAspect="1" noTextEdit="1"/>
          </p:cNvSpPr>
          <p:nvPr>
            <p:ph type="sldImg"/>
          </p:nvPr>
        </p:nvSpPr>
        <p:spPr/>
      </p:sp>
      <p:sp>
        <p:nvSpPr>
          <p:cNvPr id="169988" name="Rectangle 3"/>
          <p:cNvSpPr>
            <a:spLocks noGrp="1"/>
          </p:cNvSpPr>
          <p:nvPr>
            <p:ph type="body" idx="1"/>
          </p:nvPr>
        </p:nvSpPr>
        <p:spPr/>
        <p:txBody>
          <a:bodyPr wrap="square" lIns="91440" tIns="45720" rIns="91440" bIns="45720" anchor="t" anchorCtr="0"/>
          <a:lstStyle/>
          <a:p>
            <a:pPr lvl="0" eaLnBrk="1" hangingPunct="1"/>
            <a:endParaRPr lang="zh-CN" altLang="zh-C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zh-CN" sz="1200" b="0" i="0" u="none" strike="noStrike" kern="1200" cap="none" spc="0" normalizeH="0" baseline="0" noProof="1" dirty="0">
                <a:ln>
                  <a:noFill/>
                </a:ln>
                <a:solidFill>
                  <a:srgbClr val="000000"/>
                </a:solidFill>
                <a:effectLst/>
                <a:uLnTx/>
                <a:uFillTx/>
                <a:latin typeface="Times New Roman" panose="02020603050405020304" pitchFamily="18" charset="0"/>
                <a:ea typeface="宋体" panose="02010600030101010101" pitchFamily="2" charset="-122"/>
                <a:cs typeface="+mn-cs"/>
              </a:rPr>
            </a:fld>
            <a:endParaRPr kumimoji="0" lang="en-US" altLang="zh-CN" sz="1200" b="0" i="0" u="none" strike="noStrike" kern="1200" cap="none" spc="0" normalizeH="0" baseline="0" noProof="1">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172035" name="Rectangle 2"/>
          <p:cNvSpPr>
            <a:spLocks noGrp="1" noRot="1" noChangeAspect="1" noTextEdit="1"/>
          </p:cNvSpPr>
          <p:nvPr>
            <p:ph type="sldImg"/>
          </p:nvPr>
        </p:nvSpPr>
        <p:spPr/>
      </p:sp>
      <p:sp>
        <p:nvSpPr>
          <p:cNvPr id="172036" name="Rectangle 3"/>
          <p:cNvSpPr>
            <a:spLocks noGrp="1"/>
          </p:cNvSpPr>
          <p:nvPr>
            <p:ph type="body" idx="1"/>
          </p:nvPr>
        </p:nvSpPr>
        <p:spPr/>
        <p:txBody>
          <a:bodyPr wrap="square" lIns="91440" tIns="45720" rIns="91440" bIns="45720" anchor="t" anchorCtr="0"/>
          <a:lstStyle/>
          <a:p>
            <a:pPr lvl="0" eaLnBrk="1" hangingPunct="1"/>
            <a:endParaRPr lang="zh-CN" altLang="zh-CN"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zh-CN" sz="1200" b="0" i="0" u="none" strike="noStrike" kern="1200" cap="none" spc="0" normalizeH="0" baseline="0" noProof="1" dirty="0">
                <a:ln>
                  <a:noFill/>
                </a:ln>
                <a:solidFill>
                  <a:srgbClr val="000000"/>
                </a:solidFill>
                <a:effectLst/>
                <a:uLnTx/>
                <a:uFillTx/>
                <a:latin typeface="Times New Roman" panose="02020603050405020304" pitchFamily="18" charset="0"/>
                <a:ea typeface="宋体" panose="02010600030101010101" pitchFamily="2" charset="-122"/>
                <a:cs typeface="+mn-cs"/>
              </a:rPr>
            </a:fld>
            <a:endParaRPr kumimoji="0" lang="en-US" altLang="zh-CN" sz="1200" b="0" i="0" u="none" strike="noStrike" kern="1200" cap="none" spc="0" normalizeH="0" baseline="0" noProof="1">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173059" name="Rectangle 2"/>
          <p:cNvSpPr>
            <a:spLocks noGrp="1" noRot="1" noChangeAspect="1" noTextEdit="1"/>
          </p:cNvSpPr>
          <p:nvPr>
            <p:ph type="sldImg"/>
          </p:nvPr>
        </p:nvSpPr>
        <p:spPr/>
      </p:sp>
      <p:sp>
        <p:nvSpPr>
          <p:cNvPr id="173060" name="Rectangle 3"/>
          <p:cNvSpPr>
            <a:spLocks noGrp="1"/>
          </p:cNvSpPr>
          <p:nvPr>
            <p:ph type="body" idx="1"/>
          </p:nvPr>
        </p:nvSpPr>
        <p:spPr/>
        <p:txBody>
          <a:bodyPr wrap="square" lIns="91440" tIns="45720" rIns="91440" bIns="45720" anchor="t" anchorCtr="0"/>
          <a:lstStyle/>
          <a:p>
            <a:pPr lvl="0" eaLnBrk="1" hangingPunct="1"/>
            <a:endParaRPr lang="zh-CN" altLang="zh-CN"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p:sp>
      <p:sp>
        <p:nvSpPr>
          <p:cNvPr id="193539" name="Rectangle 3"/>
          <p:cNvSpPr>
            <a:spLocks noGrp="1"/>
          </p:cNvSpPr>
          <p:nvPr>
            <p:ph type="body" idx="1"/>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p:sp>
      <p:sp>
        <p:nvSpPr>
          <p:cNvPr id="193539" name="Rectangle 3"/>
          <p:cNvSpPr>
            <a:spLocks noGrp="1"/>
          </p:cNvSpPr>
          <p:nvPr>
            <p:ph type="body" idx="1"/>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p:sp>
      <p:sp>
        <p:nvSpPr>
          <p:cNvPr id="193539" name="Rectangle 3"/>
          <p:cNvSpPr>
            <a:spLocks noGrp="1"/>
          </p:cNvSpPr>
          <p:nvPr>
            <p:ph type="body" idx="1"/>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p:sp>
      <p:sp>
        <p:nvSpPr>
          <p:cNvPr id="193539" name="Rectangle 3"/>
          <p:cNvSpPr>
            <a:spLocks noGrp="1"/>
          </p:cNvSpPr>
          <p:nvPr>
            <p:ph type="body" idx="1"/>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Garamond" panose="02020404030301010803" pitchFamily="18" charset="0"/>
                <a:ea typeface="宋体" panose="02010600030101010101" pitchFamily="2" charset="-122"/>
                <a:cs typeface="+mn-cs"/>
              </a:rPr>
            </a:fld>
            <a:endParaRPr kumimoji="0" lang="en-US" altLang="zh-CN" sz="1200" b="0" i="0" u="none" strike="noStrike" kern="1200" cap="none" spc="0" normalizeH="0" baseline="0" noProof="0" dirty="0">
              <a:ln>
                <a:noFill/>
              </a:ln>
              <a:solidFill>
                <a:srgbClr val="000000"/>
              </a:solidFill>
              <a:effectLst/>
              <a:uLnTx/>
              <a:uFillTx/>
              <a:latin typeface="Garamond" panose="02020404030301010803" pitchFamily="18" charset="0"/>
              <a:ea typeface="宋体" panose="02010600030101010101" pitchFamily="2" charset="-122"/>
              <a:cs typeface="+mn-cs"/>
            </a:endParaRPr>
          </a:p>
        </p:txBody>
      </p:sp>
      <p:sp>
        <p:nvSpPr>
          <p:cNvPr id="169987" name="Rectangle 2"/>
          <p:cNvSpPr>
            <a:spLocks noGrp="1" noRot="1" noChangeAspect="1" noTextEdit="1"/>
          </p:cNvSpPr>
          <p:nvPr>
            <p:ph type="sldImg"/>
          </p:nvPr>
        </p:nvSpPr>
        <p:spPr/>
      </p:sp>
      <p:sp>
        <p:nvSpPr>
          <p:cNvPr id="169988" name="Rectangle 3"/>
          <p:cNvSpPr>
            <a:spLocks noGrp="1"/>
          </p:cNvSpPr>
          <p:nvPr>
            <p:ph type="body" idx="1"/>
          </p:nvPr>
        </p:nvSpPr>
        <p:spPr/>
        <p:txBody>
          <a:bodyPr wrap="square" lIns="91440" tIns="45720" rIns="91440" bIns="45720" anchor="t" anchorCtr="0"/>
          <a:lstStyle/>
          <a:p>
            <a:pPr lvl="0" eaLnBrk="1" hangingPunct="1"/>
            <a:endParaRPr lang="zh-CN" altLang="zh-CN"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p:sp>
      <p:sp>
        <p:nvSpPr>
          <p:cNvPr id="193539" name="Rectangle 3"/>
          <p:cNvSpPr>
            <a:spLocks noGrp="1"/>
          </p:cNvSpPr>
          <p:nvPr>
            <p:ph type="body" idx="1"/>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p:sp>
      <p:sp>
        <p:nvSpPr>
          <p:cNvPr id="193539" name="Rectangle 3"/>
          <p:cNvSpPr>
            <a:spLocks noGrp="1"/>
          </p:cNvSpPr>
          <p:nvPr>
            <p:ph type="body" idx="1"/>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p:sp>
      <p:sp>
        <p:nvSpPr>
          <p:cNvPr id="193539" name="Rectangle 3"/>
          <p:cNvSpPr>
            <a:spLocks noGrp="1"/>
          </p:cNvSpPr>
          <p:nvPr>
            <p:ph type="body" idx="1"/>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Garamond" panose="02020404030301010803" pitchFamily="18" charset="0"/>
                <a:ea typeface="宋体" panose="02010600030101010101" pitchFamily="2" charset="-122"/>
                <a:cs typeface="+mn-cs"/>
              </a:rPr>
            </a:fld>
            <a:endParaRPr kumimoji="0" lang="en-US" altLang="zh-CN" sz="1200" b="0" i="0" u="none" strike="noStrike" kern="1200" cap="none" spc="0" normalizeH="0" baseline="0" noProof="0" dirty="0">
              <a:ln>
                <a:noFill/>
              </a:ln>
              <a:solidFill>
                <a:srgbClr val="000000"/>
              </a:solidFill>
              <a:effectLst/>
              <a:uLnTx/>
              <a:uFillTx/>
              <a:latin typeface="Garamond" panose="02020404030301010803" pitchFamily="18" charset="0"/>
              <a:ea typeface="宋体" panose="02010600030101010101" pitchFamily="2" charset="-122"/>
              <a:cs typeface="+mn-cs"/>
            </a:endParaRPr>
          </a:p>
        </p:txBody>
      </p:sp>
      <p:sp>
        <p:nvSpPr>
          <p:cNvPr id="169987" name="Rectangle 2"/>
          <p:cNvSpPr>
            <a:spLocks noGrp="1" noRot="1" noChangeAspect="1" noTextEdit="1"/>
          </p:cNvSpPr>
          <p:nvPr>
            <p:ph type="sldImg"/>
          </p:nvPr>
        </p:nvSpPr>
        <p:spPr/>
      </p:sp>
      <p:sp>
        <p:nvSpPr>
          <p:cNvPr id="169988" name="Rectangle 3"/>
          <p:cNvSpPr>
            <a:spLocks noGrp="1"/>
          </p:cNvSpPr>
          <p:nvPr>
            <p:ph type="body" idx="1"/>
          </p:nvPr>
        </p:nvSpPr>
        <p:spPr/>
        <p:txBody>
          <a:bodyPr wrap="square" lIns="91440" tIns="45720" rIns="91440" bIns="45720" anchor="t" anchorCtr="0"/>
          <a:lstStyle/>
          <a:p>
            <a:pPr lvl="0" eaLnBrk="1" hangingPunct="1"/>
            <a:endParaRPr lang="zh-CN" altLang="zh-CN"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p:sp>
      <p:sp>
        <p:nvSpPr>
          <p:cNvPr id="193539" name="Rectangle 3"/>
          <p:cNvSpPr>
            <a:spLocks noGrp="1"/>
          </p:cNvSpPr>
          <p:nvPr>
            <p:ph type="body" idx="1"/>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p:sp>
      <p:sp>
        <p:nvSpPr>
          <p:cNvPr id="193539" name="Rectangle 3"/>
          <p:cNvSpPr>
            <a:spLocks noGrp="1"/>
          </p:cNvSpPr>
          <p:nvPr>
            <p:ph type="body" idx="1"/>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p:sp>
      <p:sp>
        <p:nvSpPr>
          <p:cNvPr id="193539" name="Rectangle 3"/>
          <p:cNvSpPr>
            <a:spLocks noGrp="1"/>
          </p:cNvSpPr>
          <p:nvPr>
            <p:ph type="body" idx="1"/>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zh-CN" sz="1200" b="0" i="0" u="none" strike="noStrike" kern="1200" cap="none" spc="0" normalizeH="0" baseline="0" noProof="1" dirty="0">
                <a:ln>
                  <a:noFill/>
                </a:ln>
                <a:solidFill>
                  <a:srgbClr val="000000"/>
                </a:solidFill>
                <a:effectLst/>
                <a:uLnTx/>
                <a:uFillTx/>
                <a:latin typeface="Times New Roman" panose="02020603050405020304" pitchFamily="18" charset="0"/>
                <a:ea typeface="宋体" panose="02010600030101010101" pitchFamily="2" charset="-122"/>
                <a:cs typeface="+mn-cs"/>
              </a:rPr>
            </a:fld>
            <a:endParaRPr kumimoji="0" lang="en-US" altLang="zh-CN" sz="1200" b="0" i="0" u="none" strike="noStrike" kern="1200" cap="none" spc="0" normalizeH="0" baseline="0" noProof="1">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176131" name="Rectangle 2"/>
          <p:cNvSpPr>
            <a:spLocks noGrp="1" noRot="1" noChangeAspect="1" noTextEdit="1"/>
          </p:cNvSpPr>
          <p:nvPr>
            <p:ph type="sldImg"/>
          </p:nvPr>
        </p:nvSpPr>
        <p:spPr/>
      </p:sp>
      <p:sp>
        <p:nvSpPr>
          <p:cNvPr id="176132" name="Rectangle 3"/>
          <p:cNvSpPr>
            <a:spLocks noGrp="1"/>
          </p:cNvSpPr>
          <p:nvPr>
            <p:ph type="body" idx="1"/>
          </p:nvPr>
        </p:nvSpPr>
        <p:spPr/>
        <p:txBody>
          <a:bodyPr wrap="square" lIns="91440" tIns="45720" rIns="91440" bIns="45720" anchor="t" anchorCtr="0"/>
          <a:lstStyle/>
          <a:p>
            <a:pPr lvl="0" eaLnBrk="1" hangingPunct="1"/>
            <a:endParaRPr lang="zh-CN" altLang="zh-C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fld id="{9A0DB2DC-4C9A-4742-B13C-FB6460FD3503}" type="slidenum">
              <a:rPr kumimoji="0" lang="en-US" altLang="zh-CN" sz="1200" b="0" i="0" u="none" strike="noStrike" kern="1200" cap="none" spc="0" normalizeH="0" baseline="0" noProof="1" dirty="0">
                <a:ln>
                  <a:noFill/>
                </a:ln>
                <a:solidFill>
                  <a:srgbClr val="000000"/>
                </a:solidFill>
                <a:effectLst/>
                <a:uLnTx/>
                <a:uFillTx/>
                <a:latin typeface="Times New Roman" panose="02020603050405020304" pitchFamily="18" charset="0"/>
                <a:ea typeface="宋体" panose="02010600030101010101" pitchFamily="2" charset="-122"/>
                <a:cs typeface="+mn-cs"/>
              </a:rPr>
            </a:fld>
            <a:endParaRPr kumimoji="0" lang="en-US" altLang="zh-CN" sz="1200" b="0" i="0" u="none" strike="noStrike" kern="1200" cap="none" spc="0" normalizeH="0" baseline="0" noProof="1">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176131" name="Rectangle 2"/>
          <p:cNvSpPr>
            <a:spLocks noGrp="1" noRot="1" noChangeAspect="1" noTextEdit="1"/>
          </p:cNvSpPr>
          <p:nvPr>
            <p:ph type="sldImg"/>
          </p:nvPr>
        </p:nvSpPr>
        <p:spPr/>
      </p:sp>
      <p:sp>
        <p:nvSpPr>
          <p:cNvPr id="176132" name="Rectangle 3"/>
          <p:cNvSpPr>
            <a:spLocks noGrp="1"/>
          </p:cNvSpPr>
          <p:nvPr>
            <p:ph type="body" idx="1"/>
          </p:nvPr>
        </p:nvSpPr>
        <p:spPr/>
        <p:txBody>
          <a:bodyPr wrap="square" lIns="91440" tIns="45720" rIns="91440" bIns="45720" anchor="t" anchorCtr="0"/>
          <a:lstStyle/>
          <a:p>
            <a:pPr lvl="0" eaLnBrk="1" hangingPunct="1"/>
            <a:endParaRPr lang="zh-CN" altLang="zh-CN"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128011" name="Rectangle 11"/>
          <p:cNvSpPr>
            <a:spLocks noGrp="1" noChangeArrowheads="1"/>
          </p:cNvSpPr>
          <p:nvPr>
            <p:ph type="ctrTitle" sz="quarter"/>
          </p:nvPr>
        </p:nvSpPr>
        <p:spPr>
          <a:xfrm>
            <a:off x="914400" y="1736725"/>
            <a:ext cx="10363200" cy="1920875"/>
          </a:xfrm>
        </p:spPr>
        <p:txBody>
          <a:bodyPr/>
          <a:lstStyle>
            <a:lvl1pPr>
              <a:defRPr sz="6000"/>
            </a:lvl1pPr>
          </a:lstStyle>
          <a:p>
            <a:r>
              <a:rPr lang="zh-CN" altLang="en-US" noProof="1"/>
              <a:t>单击此处编辑母版标题样式</a:t>
            </a:r>
            <a:endParaRPr lang="zh-CN" altLang="en-US" noProof="1"/>
          </a:p>
        </p:txBody>
      </p:sp>
      <p:sp>
        <p:nvSpPr>
          <p:cNvPr id="128012"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r>
              <a:rPr lang="zh-CN" altLang="en-US" noProof="1"/>
              <a:t>单击此处编辑母版副标题样式</a:t>
            </a:r>
            <a:endParaRPr lang="zh-CN" altLang="en-US" noProof="1"/>
          </a:p>
        </p:txBody>
      </p:sp>
      <p:grpSp>
        <p:nvGrpSpPr>
          <p:cNvPr id="7" name="Group 2"/>
          <p:cNvGrpSpPr/>
          <p:nvPr/>
        </p:nvGrpSpPr>
        <p:grpSpPr bwMode="auto">
          <a:xfrm>
            <a:off x="4233" y="0"/>
            <a:ext cx="12187767" cy="6850063"/>
            <a:chOff x="0" y="0"/>
            <a:chExt cx="5758" cy="4315"/>
          </a:xfrm>
          <a:solidFill>
            <a:schemeClr val="bg1"/>
          </a:solidFill>
        </p:grpSpPr>
        <p:grpSp>
          <p:nvGrpSpPr>
            <p:cNvPr id="8" name="Group 3"/>
            <p:cNvGrpSpPr/>
            <p:nvPr/>
          </p:nvGrpSpPr>
          <p:grpSpPr bwMode="auto">
            <a:xfrm>
              <a:off x="1728" y="2230"/>
              <a:ext cx="4027" cy="2085"/>
              <a:chOff x="1728" y="2230"/>
              <a:chExt cx="4027" cy="2085"/>
            </a:xfrm>
            <a:grpFill/>
          </p:grpSpPr>
          <p:sp>
            <p:nvSpPr>
              <p:cNvPr id="11" name="Freeform 4"/>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2" name="Freeform 5"/>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3" name="Freeform 6"/>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4" name="Freeform 7"/>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grpFill/>
              <a:ln w="9525">
                <a:no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5" name="Freeform 8"/>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grpSp>
        <p:sp>
          <p:nvSpPr>
            <p:cNvPr id="9" name="Freeform 9"/>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0" name="Freeform 10"/>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pFill/>
            <a:ln w="9525">
              <a:no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grpSp>
      <p:sp>
        <p:nvSpPr>
          <p:cNvPr id="16" name="Rectangle 13"/>
          <p:cNvSpPr>
            <a:spLocks noGrp="1" noChangeArrowheads="1"/>
          </p:cNvSpPr>
          <p:nvPr>
            <p:ph type="dt" sz="quarter" idx="2"/>
          </p:nvPr>
        </p:nvSpPr>
        <p:spPr bwMode="auto">
          <a:xfrm>
            <a:off x="609600" y="6248400"/>
            <a:ext cx="2844800" cy="476250"/>
          </a:xfrm>
          <a:prstGeom prst="rect">
            <a:avLst/>
          </a:prstGeom>
          <a:ln>
            <a:miter lim="800000"/>
          </a:ln>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673EFCF8-5F5D-466F-8B5B-8F68DAA0B772}" type="datetime1">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 name="Rectangle 14"/>
          <p:cNvSpPr>
            <a:spLocks noGrp="1" noChangeArrowheads="1"/>
          </p:cNvSpPr>
          <p:nvPr>
            <p:ph type="ftr" sz="quarter" idx="3"/>
          </p:nvPr>
        </p:nvSpPr>
        <p:spPr bwMode="auto">
          <a:xfrm>
            <a:off x="4165600" y="6251575"/>
            <a:ext cx="3860800" cy="476250"/>
          </a:xfrm>
          <a:prstGeom prst="rect">
            <a:avLst/>
          </a:prstGeom>
          <a:ln>
            <a:miter lim="800000"/>
          </a:ln>
        </p:spPr>
        <p:txBody>
          <a:bodyPr vert="horz" wrap="square" lIns="91440" tIns="45720" rIns="91440" bIns="45720" numCol="1" anchor="b"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Rectangle 15"/>
          <p:cNvSpPr>
            <a:spLocks noGrp="1" noChangeArrowheads="1"/>
          </p:cNvSpPr>
          <p:nvPr>
            <p:ph type="sldNum" sz="quarter" idx="4"/>
          </p:nvPr>
        </p:nvSpPr>
        <p:spPr bwMode="auto">
          <a:xfrm>
            <a:off x="9649883" y="6381750"/>
            <a:ext cx="2542117" cy="476250"/>
          </a:xfrm>
          <a:prstGeom prst="rect">
            <a:avLst/>
          </a:prstGeom>
          <a:ln>
            <a:miter lim="800000"/>
          </a:ln>
        </p:spPr>
        <p:txBody>
          <a:bodyPr vert="horz" wrap="square" lIns="91440" tIns="45720" rIns="91440" bIns="45720" numCol="1" anchor="b"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1-</a:t>
            </a:r>
            <a:fld id="{339128DD-8BA4-4655-8D52-E0FCE8840C24}"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0" y="533400"/>
            <a:ext cx="12192000" cy="884238"/>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584200" y="1557338"/>
            <a:ext cx="5384800" cy="452596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172200" y="1557338"/>
            <a:ext cx="5384800" cy="452596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quarter" idx="10"/>
          </p:nvPr>
        </p:nvSpPr>
        <p:spPr/>
        <p:txBody>
          <a:bodyPr/>
          <a:lstStyle/>
          <a:p>
            <a:pPr>
              <a:defRPr/>
            </a:pPr>
            <a:fld id="{83F6B353-8305-43F5-9CF6-9CD2389B53EB}" type="datetime1">
              <a:rPr lang="zh-CN" altLang="en-US" smtClean="0"/>
            </a:fld>
            <a:endParaRPr lang="en-US" altLang="zh-CN"/>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pPr lvl="0" eaLnBrk="1" hangingPunct="1"/>
            <a:r>
              <a:rPr lang="en-US" altLang="zh-CN" dirty="0">
                <a:latin typeface="Arial" panose="020B0604020202020204" pitchFamily="34" charset="0"/>
              </a:rPr>
              <a:t>7-</a:t>
            </a:r>
            <a:fld id="{9A0DB2DC-4C9A-4742-B13C-FB6460FD3503}" type="slidenum">
              <a:rPr lang="zh-CN" altLang="en-US" b="0" dirty="0">
                <a:solidFill>
                  <a:srgbClr val="FFFF66"/>
                </a:solidFill>
                <a:latin typeface="Arial" panose="020B0604020202020204" pitchFamily="34" charset="0"/>
              </a:rPr>
            </a:fld>
            <a:endParaRPr lang="zh-CN" altLang="en-US" b="0" dirty="0">
              <a:solidFill>
                <a:srgbClr val="FFFF66"/>
              </a:solidFill>
              <a:latin typeface="Arial" panose="020B0604020202020204" pitchFamily="34" charset="0"/>
            </a:endParaRPr>
          </a:p>
        </p:txBody>
      </p:sp>
    </p:spTree>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dgm">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0" y="533400"/>
            <a:ext cx="12192000" cy="884238"/>
          </a:xfrm>
        </p:spPr>
        <p:txBody>
          <a:bodyPr/>
          <a:lstStyle/>
          <a:p>
            <a:r>
              <a:rPr lang="zh-CN" altLang="en-US"/>
              <a:t>单击此处编辑母版标题样式</a:t>
            </a:r>
            <a:endParaRPr lang="zh-CN" altLang="en-US"/>
          </a:p>
        </p:txBody>
      </p:sp>
      <p:sp>
        <p:nvSpPr>
          <p:cNvPr id="3" name="SmartArt 占位符 2"/>
          <p:cNvSpPr>
            <a:spLocks noGrp="1"/>
          </p:cNvSpPr>
          <p:nvPr>
            <p:ph type="dgm" idx="1"/>
          </p:nvPr>
        </p:nvSpPr>
        <p:spPr>
          <a:xfrm>
            <a:off x="584200" y="1557338"/>
            <a:ext cx="10972800" cy="4525962"/>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Char char="n"/>
              <a:defRPr/>
            </a:pPr>
            <a:endParaRPr kumimoji="0" lang="zh-CN" altLang="en-US" sz="3200" b="0" i="0" u="none" strike="noStrike" kern="0" cap="none" spc="0" normalizeH="0" baseline="0" noProof="0">
              <a:ln>
                <a:noFill/>
              </a:ln>
              <a:solidFill>
                <a:srgbClr val="FFFF00"/>
              </a:solidFill>
              <a:effectLst/>
              <a:uLnTx/>
              <a:uFillTx/>
              <a:latin typeface="+mn-lt"/>
              <a:ea typeface="+mn-ea"/>
              <a:cs typeface="+mn-cs"/>
            </a:endParaRPr>
          </a:p>
        </p:txBody>
      </p:sp>
      <p:sp>
        <p:nvSpPr>
          <p:cNvPr id="4" name="日期占位符 3"/>
          <p:cNvSpPr>
            <a:spLocks noGrp="1"/>
          </p:cNvSpPr>
          <p:nvPr>
            <p:ph type="dt" sz="quarter" idx="10"/>
          </p:nvPr>
        </p:nvSpPr>
        <p:spPr/>
        <p:txBody>
          <a:bodyPr/>
          <a:lstStyle/>
          <a:p>
            <a:pPr>
              <a:defRPr/>
            </a:pPr>
            <a:fld id="{83F6B353-8305-43F5-9CF6-9CD2389B53EB}" type="datetime1">
              <a:rPr lang="zh-CN" altLang="en-US" smtClean="0"/>
            </a:fld>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lvl="0" eaLnBrk="1" hangingPunct="1"/>
            <a:r>
              <a:rPr lang="en-US" altLang="zh-CN" dirty="0">
                <a:latin typeface="Arial" panose="020B0604020202020204" pitchFamily="34" charset="0"/>
              </a:rPr>
              <a:t>7-</a:t>
            </a:r>
            <a:fld id="{9A0DB2DC-4C9A-4742-B13C-FB6460FD3503}" type="slidenum">
              <a:rPr lang="zh-CN" altLang="en-US" b="0" dirty="0">
                <a:solidFill>
                  <a:srgbClr val="FFFF66"/>
                </a:solidFill>
                <a:latin typeface="Arial" panose="020B0604020202020204" pitchFamily="34" charset="0"/>
              </a:rPr>
            </a:fld>
            <a:endParaRPr lang="zh-CN" altLang="en-US" b="0" dirty="0">
              <a:solidFill>
                <a:srgbClr val="FFFF66"/>
              </a:solidFill>
              <a:latin typeface="Arial" panose="020B0604020202020204" pitchFamily="34" charset="0"/>
            </a:endParaRPr>
          </a:p>
        </p:txBody>
      </p:sp>
    </p:spTree>
  </p:cSld>
  <p:clrMapOvr>
    <a:masterClrMapping/>
  </p:clrMapOvr>
  <p:transition spd="slow">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quarter" idx="10"/>
          </p:nvPr>
        </p:nvSpPr>
        <p:spPr/>
        <p:txBody>
          <a:bodyPr/>
          <a:lstStyle/>
          <a:p>
            <a:pPr>
              <a:defRPr/>
            </a:pPr>
            <a:fld id="{83F6B353-8305-43F5-9CF6-9CD2389B53EB}" type="datetime1">
              <a:rPr lang="zh-CN" altLang="en-US" smtClean="0"/>
            </a:fld>
            <a:endParaRPr lang="en-US" altLang="zh-CN"/>
          </a:p>
        </p:txBody>
      </p:sp>
      <p:sp>
        <p:nvSpPr>
          <p:cNvPr id="4" name="页脚占位符 3"/>
          <p:cNvSpPr>
            <a:spLocks noGrp="1"/>
          </p:cNvSpPr>
          <p:nvPr>
            <p:ph type="ftr" sz="quarter" idx="11"/>
          </p:nvPr>
        </p:nvSpPr>
        <p:spPr/>
        <p:txBody>
          <a:bodyPr/>
          <a:lstStyle/>
          <a:p>
            <a:pPr>
              <a:defRPr/>
            </a:pPr>
            <a:endParaRPr lang="en-US" altLang="zh-CN"/>
          </a:p>
        </p:txBody>
      </p:sp>
      <p:sp>
        <p:nvSpPr>
          <p:cNvPr id="5" name="灯片编号占位符 4"/>
          <p:cNvSpPr>
            <a:spLocks noGrp="1"/>
          </p:cNvSpPr>
          <p:nvPr>
            <p:ph type="sldNum" sz="quarter" idx="12"/>
          </p:nvPr>
        </p:nvSpPr>
        <p:spPr/>
        <p:txBody>
          <a:bodyPr/>
          <a:lstStyle/>
          <a:p>
            <a:pPr lvl="0" eaLnBrk="1" hangingPunct="1"/>
            <a:r>
              <a:rPr lang="en-US" altLang="zh-CN" dirty="0">
                <a:latin typeface="Arial" panose="020B0604020202020204" pitchFamily="34" charset="0"/>
              </a:rPr>
              <a:t>7-</a:t>
            </a:r>
            <a:fld id="{9A0DB2DC-4C9A-4742-B13C-FB6460FD3503}" type="slidenum">
              <a:rPr lang="zh-CN" altLang="en-US" b="0" dirty="0">
                <a:solidFill>
                  <a:srgbClr val="FFFF66"/>
                </a:solidFill>
                <a:latin typeface="Arial" panose="020B0604020202020204" pitchFamily="34" charset="0"/>
              </a:rPr>
            </a:fld>
            <a:endParaRPr lang="zh-CN" altLang="en-US" b="0" dirty="0">
              <a:solidFill>
                <a:srgbClr val="FFFF66"/>
              </a:solidFill>
              <a:latin typeface="Arial" panose="020B0604020202020204" pitchFamily="34" charset="0"/>
            </a:endParaRPr>
          </a:p>
        </p:txBody>
      </p:sp>
    </p:spTree>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83F6B353-8305-43F5-9CF6-9CD2389B53EB}" type="datetime1">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r>
              <a:rPr lang="en-US" altLang="zh-CN" dirty="0">
                <a:latin typeface="Arial" panose="020B0604020202020204" pitchFamily="34" charset="0"/>
              </a:rPr>
              <a:t>7-</a:t>
            </a:r>
            <a:fld id="{9A0DB2DC-4C9A-4742-B13C-FB6460FD3503}" type="slidenum">
              <a:rPr lang="zh-CN" altLang="en-US" b="0" dirty="0">
                <a:solidFill>
                  <a:srgbClr val="FFFF66"/>
                </a:solidFill>
                <a:latin typeface="Arial" panose="020B0604020202020204" pitchFamily="34" charset="0"/>
              </a:rPr>
            </a:fld>
            <a:endParaRPr lang="zh-CN" altLang="en-US" b="0" dirty="0">
              <a:solidFill>
                <a:srgbClr val="FFFF66"/>
              </a:solidFill>
              <a:latin typeface="Arial" panose="020B0604020202020204" pitchFamily="34" charset="0"/>
            </a:endParaRPr>
          </a:p>
        </p:txBody>
      </p:sp>
    </p:spTree>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83F6B353-8305-43F5-9CF6-9CD2389B53EB}" type="datetime1">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r>
              <a:rPr lang="en-US" altLang="zh-CN" dirty="0">
                <a:latin typeface="Arial" panose="020B0604020202020204" pitchFamily="34" charset="0"/>
              </a:rPr>
              <a:t>7-</a:t>
            </a:r>
            <a:fld id="{9A0DB2DC-4C9A-4742-B13C-FB6460FD3503}" type="slidenum">
              <a:rPr lang="zh-CN" altLang="en-US" b="0" dirty="0">
                <a:solidFill>
                  <a:srgbClr val="FFFF66"/>
                </a:solidFill>
                <a:latin typeface="Arial" panose="020B0604020202020204" pitchFamily="34" charset="0"/>
              </a:rPr>
            </a:fld>
            <a:endParaRPr lang="zh-CN" altLang="en-US" b="0" dirty="0">
              <a:solidFill>
                <a:srgbClr val="FFFF66"/>
              </a:solidFill>
              <a:latin typeface="Arial" panose="020B0604020202020204" pitchFamily="34" charset="0"/>
            </a:endParaRPr>
          </a:p>
        </p:txBody>
      </p:sp>
    </p:spTree>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0" y="533400"/>
            <a:ext cx="12192000" cy="884238"/>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584200" y="1557338"/>
            <a:ext cx="5384800" cy="452596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557338"/>
            <a:ext cx="5384800" cy="452596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quarter" idx="10"/>
          </p:nvPr>
        </p:nvSpPr>
        <p:spPr/>
        <p:txBody>
          <a:bodyPr/>
          <a:lstStyle/>
          <a:p>
            <a:pPr>
              <a:defRPr/>
            </a:pPr>
            <a:fld id="{83F6B353-8305-43F5-9CF6-9CD2389B53EB}" type="datetime1">
              <a:rPr lang="zh-CN" altLang="en-US" smtClean="0"/>
            </a:fld>
            <a:endParaRPr lang="en-US" altLang="zh-CN"/>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pPr lvl="0" eaLnBrk="1" hangingPunct="1"/>
            <a:r>
              <a:rPr lang="en-US" altLang="zh-CN" dirty="0">
                <a:latin typeface="Arial" panose="020B0604020202020204" pitchFamily="34" charset="0"/>
              </a:rPr>
              <a:t>7-</a:t>
            </a:r>
            <a:fld id="{9A0DB2DC-4C9A-4742-B13C-FB6460FD3503}" type="slidenum">
              <a:rPr lang="zh-CN" altLang="en-US" b="0" dirty="0">
                <a:solidFill>
                  <a:srgbClr val="FFFF66"/>
                </a:solidFill>
                <a:latin typeface="Arial" panose="020B0604020202020204" pitchFamily="34" charset="0"/>
              </a:rPr>
            </a:fld>
            <a:endParaRPr lang="zh-CN" altLang="en-US" b="0" dirty="0">
              <a:solidFill>
                <a:srgbClr val="FFFF66"/>
              </a:solidFill>
              <a:latin typeface="Arial" panose="020B0604020202020204" pitchFamily="34" charset="0"/>
            </a:endParaRPr>
          </a:p>
        </p:txBody>
      </p:sp>
    </p:spTree>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128011" name="Rectangle 11"/>
          <p:cNvSpPr>
            <a:spLocks noGrp="1" noChangeArrowheads="1"/>
          </p:cNvSpPr>
          <p:nvPr>
            <p:ph type="ctrTitle" sz="quarter"/>
          </p:nvPr>
        </p:nvSpPr>
        <p:spPr>
          <a:xfrm>
            <a:off x="914400" y="1736725"/>
            <a:ext cx="10363200" cy="1920875"/>
          </a:xfrm>
        </p:spPr>
        <p:txBody>
          <a:bodyPr/>
          <a:lstStyle>
            <a:lvl1pPr>
              <a:defRPr sz="6000"/>
            </a:lvl1pPr>
          </a:lstStyle>
          <a:p>
            <a:r>
              <a:rPr lang="zh-CN" altLang="en-US" noProof="1"/>
              <a:t>单击此处编辑母版标题样式</a:t>
            </a:r>
            <a:endParaRPr lang="zh-CN" altLang="en-US" noProof="1"/>
          </a:p>
        </p:txBody>
      </p:sp>
      <p:sp>
        <p:nvSpPr>
          <p:cNvPr id="128012"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r>
              <a:rPr lang="zh-CN" altLang="en-US" noProof="1"/>
              <a:t>单击此处编辑母版副标题样式</a:t>
            </a:r>
            <a:endParaRPr lang="zh-CN" altLang="en-US" noProof="1"/>
          </a:p>
        </p:txBody>
      </p:sp>
      <p:grpSp>
        <p:nvGrpSpPr>
          <p:cNvPr id="7" name="Group 2"/>
          <p:cNvGrpSpPr/>
          <p:nvPr/>
        </p:nvGrpSpPr>
        <p:grpSpPr bwMode="auto">
          <a:xfrm>
            <a:off x="4233" y="0"/>
            <a:ext cx="12187767" cy="6850063"/>
            <a:chOff x="0" y="0"/>
            <a:chExt cx="5758" cy="4315"/>
          </a:xfrm>
          <a:solidFill>
            <a:schemeClr val="bg1"/>
          </a:solidFill>
        </p:grpSpPr>
        <p:grpSp>
          <p:nvGrpSpPr>
            <p:cNvPr id="8" name="Group 3"/>
            <p:cNvGrpSpPr/>
            <p:nvPr/>
          </p:nvGrpSpPr>
          <p:grpSpPr bwMode="auto">
            <a:xfrm>
              <a:off x="1728" y="2230"/>
              <a:ext cx="4027" cy="2085"/>
              <a:chOff x="1728" y="2230"/>
              <a:chExt cx="4027" cy="2085"/>
            </a:xfrm>
            <a:grpFill/>
          </p:grpSpPr>
          <p:sp>
            <p:nvSpPr>
              <p:cNvPr id="11" name="Freeform 4"/>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2" name="Freeform 5"/>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3" name="Freeform 6"/>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4" name="Freeform 7"/>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grpFill/>
              <a:ln w="9525">
                <a:no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5" name="Freeform 8"/>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grpSp>
        <p:sp>
          <p:nvSpPr>
            <p:cNvPr id="9" name="Freeform 9"/>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pFill/>
            <a:ln w="9525">
              <a:noFill/>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sp>
          <p:nvSpPr>
            <p:cNvPr id="10" name="Freeform 10"/>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pFill/>
            <a:ln w="9525">
              <a:noFill/>
              <a:roun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Garamond" panose="02020404030301010803" pitchFamily="18" charset="0"/>
                <a:ea typeface="宋体" panose="02010600030101010101" pitchFamily="2" charset="-122"/>
                <a:cs typeface="+mn-cs"/>
              </a:endParaRPr>
            </a:p>
          </p:txBody>
        </p:sp>
      </p:grpSp>
      <p:sp>
        <p:nvSpPr>
          <p:cNvPr id="16" name="Rectangle 13"/>
          <p:cNvSpPr>
            <a:spLocks noGrp="1" noChangeArrowheads="1"/>
          </p:cNvSpPr>
          <p:nvPr>
            <p:ph type="dt" sz="quarter" idx="2"/>
          </p:nvPr>
        </p:nvSpPr>
        <p:spPr bwMode="auto">
          <a:xfrm>
            <a:off x="609600" y="6248400"/>
            <a:ext cx="2844800" cy="476250"/>
          </a:xfrm>
          <a:prstGeom prst="rect">
            <a:avLst/>
          </a:prstGeom>
          <a:ln>
            <a:miter lim="800000"/>
          </a:ln>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673EFCF8-5F5D-466F-8B5B-8F68DAA0B772}" type="datetime1">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 name="Rectangle 14"/>
          <p:cNvSpPr>
            <a:spLocks noGrp="1" noChangeArrowheads="1"/>
          </p:cNvSpPr>
          <p:nvPr>
            <p:ph type="ftr" sz="quarter" idx="3"/>
          </p:nvPr>
        </p:nvSpPr>
        <p:spPr bwMode="auto">
          <a:xfrm>
            <a:off x="4165600" y="6251575"/>
            <a:ext cx="3860800" cy="476250"/>
          </a:xfrm>
          <a:prstGeom prst="rect">
            <a:avLst/>
          </a:prstGeom>
          <a:ln>
            <a:miter lim="800000"/>
          </a:ln>
        </p:spPr>
        <p:txBody>
          <a:bodyPr vert="horz" wrap="square" lIns="91440" tIns="45720" rIns="91440" bIns="45720" numCol="1" anchor="b"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Rectangle 15"/>
          <p:cNvSpPr>
            <a:spLocks noGrp="1" noChangeArrowheads="1"/>
          </p:cNvSpPr>
          <p:nvPr>
            <p:ph type="sldNum" sz="quarter" idx="4"/>
          </p:nvPr>
        </p:nvSpPr>
        <p:spPr bwMode="auto">
          <a:xfrm>
            <a:off x="9649883" y="6381750"/>
            <a:ext cx="2542117" cy="476250"/>
          </a:xfrm>
          <a:prstGeom prst="rect">
            <a:avLst/>
          </a:prstGeom>
          <a:ln>
            <a:miter lim="800000"/>
          </a:ln>
        </p:spPr>
        <p:txBody>
          <a:bodyPr vert="horz" wrap="square" lIns="91440" tIns="45720" rIns="91440" bIns="45720" numCol="1" anchor="b"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1-</a:t>
            </a:r>
            <a:fld id="{339128DD-8BA4-4655-8D52-E0FCE8840C24}"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quarter" idx="10"/>
          </p:nvPr>
        </p:nvSpPr>
        <p:spPr/>
        <p:txBody>
          <a:bodyPr/>
          <a:lstStyle/>
          <a:p>
            <a:pPr>
              <a:defRPr/>
            </a:pPr>
            <a:fld id="{83F6B353-8305-43F5-9CF6-9CD2389B53EB}" type="datetime1">
              <a:rPr lang="zh-CN" altLang="en-US" smtClean="0"/>
            </a:fld>
            <a:endParaRPr lang="en-US" altLang="zh-CN"/>
          </a:p>
        </p:txBody>
      </p:sp>
      <p:sp>
        <p:nvSpPr>
          <p:cNvPr id="3" name="页脚占位符 2"/>
          <p:cNvSpPr>
            <a:spLocks noGrp="1"/>
          </p:cNvSpPr>
          <p:nvPr>
            <p:ph type="ftr" sz="quarter" idx="11"/>
          </p:nvPr>
        </p:nvSpPr>
        <p:spPr/>
        <p:txBody>
          <a:bodyPr/>
          <a:lstStyle/>
          <a:p>
            <a:pPr>
              <a:defRPr/>
            </a:pPr>
            <a:endParaRPr lang="en-US" altLang="zh-CN"/>
          </a:p>
        </p:txBody>
      </p:sp>
      <p:sp>
        <p:nvSpPr>
          <p:cNvPr id="4" name="灯片编号占位符 3"/>
          <p:cNvSpPr>
            <a:spLocks noGrp="1"/>
          </p:cNvSpPr>
          <p:nvPr>
            <p:ph type="sldNum" sz="quarter" idx="12"/>
          </p:nvPr>
        </p:nvSpPr>
        <p:spPr/>
        <p:txBody>
          <a:bodyPr/>
          <a:lstStyle/>
          <a:p>
            <a:pPr lvl="0" eaLnBrk="1" hangingPunct="1"/>
            <a:r>
              <a:rPr lang="en-US" altLang="zh-CN" dirty="0">
                <a:latin typeface="Arial" panose="020B0604020202020204" pitchFamily="34" charset="0"/>
              </a:rPr>
              <a:t>7-</a:t>
            </a:r>
            <a:fld id="{9A0DB2DC-4C9A-4742-B13C-FB6460FD3503}" type="slidenum">
              <a:rPr lang="zh-CN" altLang="en-US" b="0" dirty="0">
                <a:solidFill>
                  <a:srgbClr val="FFFF66"/>
                </a:solidFill>
                <a:latin typeface="Arial" panose="020B0604020202020204" pitchFamily="34" charset="0"/>
              </a:rPr>
            </a:fld>
            <a:endParaRPr lang="zh-CN" altLang="en-US" b="0" dirty="0">
              <a:solidFill>
                <a:srgbClr val="FFFF66"/>
              </a:solidFill>
              <a:latin typeface="Arial" panose="020B0604020202020204" pitchFamily="34" charset="0"/>
            </a:endParaRPr>
          </a:p>
        </p:txBody>
      </p:sp>
    </p:spTree>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quarter" idx="10"/>
          </p:nvPr>
        </p:nvSpPr>
        <p:spPr/>
        <p:txBody>
          <a:bodyPr/>
          <a:lstStyle/>
          <a:p>
            <a:pPr>
              <a:defRPr/>
            </a:pPr>
            <a:fld id="{83F6B353-8305-43F5-9CF6-9CD2389B53EB}" type="datetime1">
              <a:rPr lang="zh-CN" altLang="en-US" smtClean="0"/>
            </a:fld>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lvl="0" eaLnBrk="1" hangingPunct="1"/>
            <a:r>
              <a:rPr lang="en-US" altLang="zh-CN" dirty="0">
                <a:latin typeface="Arial" panose="020B0604020202020204" pitchFamily="34" charset="0"/>
              </a:rPr>
              <a:t>7-</a:t>
            </a:r>
            <a:fld id="{9A0DB2DC-4C9A-4742-B13C-FB6460FD3503}" type="slidenum">
              <a:rPr lang="zh-CN" altLang="en-US" b="0" dirty="0">
                <a:solidFill>
                  <a:srgbClr val="FFFF66"/>
                </a:solidFill>
                <a:latin typeface="Arial" panose="020B0604020202020204" pitchFamily="34" charset="0"/>
              </a:rPr>
            </a:fld>
            <a:endParaRPr lang="zh-CN" altLang="en-US" b="0" dirty="0">
              <a:solidFill>
                <a:srgbClr val="FFFF66"/>
              </a:solidFill>
              <a:latin typeface="Arial" panose="020B0604020202020204" pitchFamily="34" charset="0"/>
            </a:endParaRPr>
          </a:p>
        </p:txBody>
      </p:sp>
    </p:spTree>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AndChart">
  <p:cSld name="标题，文本与图表">
    <p:spTree>
      <p:nvGrpSpPr>
        <p:cNvPr id="1" name=""/>
        <p:cNvGrpSpPr/>
        <p:nvPr/>
      </p:nvGrpSpPr>
      <p:grpSpPr>
        <a:xfrm>
          <a:off x="0" y="0"/>
          <a:ext cx="0" cy="0"/>
          <a:chOff x="0" y="0"/>
          <a:chExt cx="0" cy="0"/>
        </a:xfrm>
      </p:grpSpPr>
      <p:sp>
        <p:nvSpPr>
          <p:cNvPr id="2" name="标题 1"/>
          <p:cNvSpPr>
            <a:spLocks noGrp="1"/>
          </p:cNvSpPr>
          <p:nvPr>
            <p:ph type="title"/>
          </p:nvPr>
        </p:nvSpPr>
        <p:spPr>
          <a:xfrm>
            <a:off x="0" y="533400"/>
            <a:ext cx="12192000" cy="884238"/>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584200" y="1557338"/>
            <a:ext cx="5384800" cy="452596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图表占位符 3"/>
          <p:cNvSpPr>
            <a:spLocks noGrp="1"/>
          </p:cNvSpPr>
          <p:nvPr>
            <p:ph type="chart" sz="half" idx="2"/>
          </p:nvPr>
        </p:nvSpPr>
        <p:spPr>
          <a:xfrm>
            <a:off x="6172200" y="1557338"/>
            <a:ext cx="5384800" cy="4525962"/>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Char char="n"/>
              <a:defRPr/>
            </a:pPr>
            <a:endParaRPr kumimoji="0" lang="zh-CN" altLang="en-US" sz="3200" b="0" i="0" u="none" strike="noStrike" kern="0" cap="none" spc="0" normalizeH="0" baseline="0" noProof="0">
              <a:ln>
                <a:noFill/>
              </a:ln>
              <a:solidFill>
                <a:srgbClr val="FFFF00"/>
              </a:solidFill>
              <a:effectLst/>
              <a:uLnTx/>
              <a:uFillTx/>
              <a:latin typeface="+mn-lt"/>
              <a:ea typeface="+mn-ea"/>
              <a:cs typeface="+mn-cs"/>
            </a:endParaRPr>
          </a:p>
        </p:txBody>
      </p:sp>
      <p:sp>
        <p:nvSpPr>
          <p:cNvPr id="5" name="日期占位符 4"/>
          <p:cNvSpPr>
            <a:spLocks noGrp="1"/>
          </p:cNvSpPr>
          <p:nvPr>
            <p:ph type="dt" sz="quarter" idx="10"/>
          </p:nvPr>
        </p:nvSpPr>
        <p:spPr/>
        <p:txBody>
          <a:bodyPr/>
          <a:lstStyle/>
          <a:p>
            <a:pPr>
              <a:defRPr/>
            </a:pPr>
            <a:fld id="{83F6B353-8305-43F5-9CF6-9CD2389B53EB}" type="datetime1">
              <a:rPr lang="zh-CN" altLang="en-US" smtClean="0"/>
            </a:fld>
            <a:endParaRPr lang="en-US" altLang="zh-CN"/>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pPr lvl="0" eaLnBrk="1" hangingPunct="1"/>
            <a:r>
              <a:rPr lang="en-US" altLang="zh-CN" dirty="0">
                <a:latin typeface="Arial" panose="020B0604020202020204" pitchFamily="34" charset="0"/>
              </a:rPr>
              <a:t>7-</a:t>
            </a:r>
            <a:fld id="{9A0DB2DC-4C9A-4742-B13C-FB6460FD3503}" type="slidenum">
              <a:rPr lang="zh-CN" altLang="en-US" b="0" dirty="0">
                <a:solidFill>
                  <a:srgbClr val="FFFF66"/>
                </a:solidFill>
                <a:latin typeface="Arial" panose="020B0604020202020204" pitchFamily="34" charset="0"/>
              </a:rPr>
            </a:fld>
            <a:endParaRPr lang="zh-CN" altLang="en-US" b="0" dirty="0">
              <a:solidFill>
                <a:srgbClr val="FFFF66"/>
              </a:solidFill>
              <a:latin typeface="Arial" panose="020B0604020202020204" pitchFamily="34" charset="0"/>
            </a:endParaRPr>
          </a:p>
        </p:txBody>
      </p:sp>
    </p:spTree>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0" y="533400"/>
            <a:ext cx="12192000" cy="884238"/>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584200" y="1557338"/>
            <a:ext cx="5384800" cy="452596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557338"/>
            <a:ext cx="5384800" cy="452596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quarter" idx="10"/>
          </p:nvPr>
        </p:nvSpPr>
        <p:spPr/>
        <p:txBody>
          <a:bodyPr/>
          <a:lstStyle/>
          <a:p>
            <a:pPr>
              <a:defRPr/>
            </a:pPr>
            <a:fld id="{83F6B353-8305-43F5-9CF6-9CD2389B53EB}" type="datetime1">
              <a:rPr lang="zh-CN" altLang="en-US" smtClean="0"/>
            </a:fld>
            <a:endParaRPr lang="en-US" altLang="zh-CN"/>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pPr lvl="0" eaLnBrk="1" hangingPunct="1"/>
            <a:r>
              <a:rPr lang="en-US" altLang="zh-CN" dirty="0">
                <a:latin typeface="Arial" panose="020B0604020202020204" pitchFamily="34" charset="0"/>
              </a:rPr>
              <a:t>7-</a:t>
            </a:r>
            <a:fld id="{9A0DB2DC-4C9A-4742-B13C-FB6460FD3503}" type="slidenum">
              <a:rPr lang="zh-CN" altLang="en-US" b="0" dirty="0">
                <a:solidFill>
                  <a:srgbClr val="FFFF66"/>
                </a:solidFill>
                <a:latin typeface="Arial" panose="020B0604020202020204" pitchFamily="34" charset="0"/>
              </a:rPr>
            </a:fld>
            <a:endParaRPr lang="zh-CN" altLang="en-US" b="0" dirty="0">
              <a:solidFill>
                <a:srgbClr val="FFFF66"/>
              </a:solidFill>
              <a:latin typeface="Arial" panose="020B0604020202020204" pitchFamily="34" charset="0"/>
            </a:endParaRPr>
          </a:p>
        </p:txBody>
      </p:sp>
    </p:spTree>
  </p:cSld>
  <p:clrMapOvr>
    <a:masterClrMapping/>
  </p:clrMapOvr>
  <p:transition spd="slow">
    <p:zoom/>
  </p:transition>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91" name="Rectangle 15"/>
          <p:cNvSpPr>
            <a:spLocks noGrp="1" noChangeArrowheads="1"/>
          </p:cNvSpPr>
          <p:nvPr>
            <p:ph type="body" idx="1"/>
          </p:nvPr>
        </p:nvSpPr>
        <p:spPr bwMode="auto">
          <a:xfrm>
            <a:off x="719667" y="1628775"/>
            <a:ext cx="10972800" cy="4525963"/>
          </a:xfrm>
          <a:prstGeom prst="rect">
            <a:avLst/>
          </a:prstGeom>
          <a:noFill/>
          <a:ln w="9525">
            <a:noFill/>
            <a:miter lim="800000"/>
          </a:ln>
          <a:effectLst/>
        </p:spPr>
        <p:txBody>
          <a:bodyPr vert="horz" wrap="square" lIns="91440" tIns="45720" rIns="91440" bIns="45720"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26989" name="Rectangle 13"/>
          <p:cNvSpPr>
            <a:spLocks noGrp="1" noRot="1" noChangeArrowheads="1"/>
          </p:cNvSpPr>
          <p:nvPr>
            <p:ph type="title"/>
          </p:nvPr>
        </p:nvSpPr>
        <p:spPr bwMode="auto">
          <a:xfrm>
            <a:off x="609600" y="274638"/>
            <a:ext cx="10972800" cy="1143000"/>
          </a:xfrm>
          <a:prstGeom prst="rect">
            <a:avLst/>
          </a:prstGeom>
          <a:noFill/>
          <a:ln w="9525">
            <a:noFill/>
            <a:miter lim="800000"/>
          </a:ln>
          <a:effectLst/>
        </p:spPr>
        <p:txBody>
          <a:bodyPr vert="horz" wrap="square" lIns="91440" tIns="45720" rIns="91440" bIns="45720" numCol="1" anchor="ctr" anchorCtr="0" compatLnSpc="1"/>
          <a:lstStyle/>
          <a:p>
            <a:pPr lvl="0"/>
            <a:r>
              <a:rPr lang="zh-CN" altLang="en-US" dirty="0"/>
              <a:t>单击此处编辑母版标题样式</a:t>
            </a:r>
            <a:endParaRPr lang="zh-CN" altLang="en-US" dirty="0"/>
          </a:p>
        </p:txBody>
      </p:sp>
      <p:sp>
        <p:nvSpPr>
          <p:cNvPr id="25" name="Rectangle 13"/>
          <p:cNvSpPr>
            <a:spLocks noGrp="1" noChangeArrowheads="1"/>
          </p:cNvSpPr>
          <p:nvPr>
            <p:ph type="dt" sz="quarter" idx="2"/>
          </p:nvPr>
        </p:nvSpPr>
        <p:spPr bwMode="auto">
          <a:xfrm>
            <a:off x="609600" y="6248400"/>
            <a:ext cx="2844800" cy="476250"/>
          </a:xfrm>
          <a:prstGeom prst="rect">
            <a:avLst/>
          </a:prstGeom>
          <a:noFill/>
          <a:ln>
            <a:miter lim="800000"/>
          </a:ln>
        </p:spPr>
        <p:txBody>
          <a:bodyPr vert="horz" wrap="square" lIns="91440" tIns="45720" rIns="91440" bIns="45720" numCol="1" anchor="b" anchorCtr="0" compatLnSpc="1"/>
          <a:lstStyle>
            <a:lvl1pPr eaLnBrk="1" hangingPunct="1">
              <a:defRPr sz="1200">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7F4D7A77-7463-4504-8160-655BC61B601E}" type="datetime1">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6" name="Rectangle 14"/>
          <p:cNvSpPr>
            <a:spLocks noGrp="1" noChangeArrowheads="1"/>
          </p:cNvSpPr>
          <p:nvPr>
            <p:ph type="ftr" sz="quarter" idx="3"/>
          </p:nvPr>
        </p:nvSpPr>
        <p:spPr bwMode="auto">
          <a:xfrm>
            <a:off x="4165600" y="6251575"/>
            <a:ext cx="3860800" cy="476250"/>
          </a:xfrm>
          <a:prstGeom prst="rect">
            <a:avLst/>
          </a:prstGeom>
          <a:noFill/>
          <a:ln>
            <a:miter lim="800000"/>
          </a:ln>
        </p:spPr>
        <p:txBody>
          <a:bodyPr vert="horz" wrap="square" lIns="91440" tIns="45720" rIns="91440" bIns="45720" numCol="1" anchor="b" anchorCtr="0" compatLnSpc="1"/>
          <a:lstStyle>
            <a:lvl1pPr algn="ctr" eaLnBrk="1" hangingPunct="1">
              <a:defRPr sz="1200">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7" name="Rectangle 15"/>
          <p:cNvSpPr>
            <a:spLocks noGrp="1" noChangeArrowheads="1"/>
          </p:cNvSpPr>
          <p:nvPr>
            <p:ph type="sldNum" sz="quarter" idx="4"/>
          </p:nvPr>
        </p:nvSpPr>
        <p:spPr bwMode="auto">
          <a:xfrm>
            <a:off x="9649883" y="6381750"/>
            <a:ext cx="2542117" cy="476250"/>
          </a:xfrm>
          <a:prstGeom prst="rect">
            <a:avLst/>
          </a:prstGeom>
          <a:noFill/>
          <a:ln>
            <a:miter lim="800000"/>
          </a:ln>
        </p:spPr>
        <p:txBody>
          <a:bodyPr vert="horz" wrap="square" lIns="91440" tIns="45720" rIns="91440" bIns="45720" numCol="1" anchor="b" anchorCtr="0" compatLnSpc="1"/>
          <a:lstStyle>
            <a:lvl1pPr algn="r" eaLnBrk="1" hangingPunct="1">
              <a:defRPr noProof="1" smtClean="0">
                <a:solidFill>
                  <a:srgbClr val="4D4D4D"/>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1-</a:t>
            </a:r>
            <a:fld id="{695A0521-1CF4-4FCE-9FE3-489CB1C695AF}" type="slidenum">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slow">
    <p:zoom/>
  </p:transition>
  <p:hf sldNum="0"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91" name="Rectangle 15"/>
          <p:cNvSpPr>
            <a:spLocks noGrp="1" noChangeArrowheads="1"/>
          </p:cNvSpPr>
          <p:nvPr>
            <p:ph type="body" idx="1"/>
          </p:nvPr>
        </p:nvSpPr>
        <p:spPr bwMode="auto">
          <a:xfrm>
            <a:off x="719667" y="1628775"/>
            <a:ext cx="10972800" cy="4525963"/>
          </a:xfrm>
          <a:prstGeom prst="rect">
            <a:avLst/>
          </a:prstGeom>
          <a:noFill/>
          <a:ln w="9525">
            <a:noFill/>
            <a:miter lim="800000"/>
          </a:ln>
          <a:effectLst/>
        </p:spPr>
        <p:txBody>
          <a:bodyPr vert="horz" wrap="square" lIns="91440" tIns="45720" rIns="91440" bIns="45720"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26989" name="Rectangle 13"/>
          <p:cNvSpPr>
            <a:spLocks noGrp="1" noRot="1" noChangeArrowheads="1"/>
          </p:cNvSpPr>
          <p:nvPr>
            <p:ph type="title"/>
          </p:nvPr>
        </p:nvSpPr>
        <p:spPr bwMode="auto">
          <a:xfrm>
            <a:off x="609600" y="274638"/>
            <a:ext cx="10972800" cy="1143000"/>
          </a:xfrm>
          <a:prstGeom prst="rect">
            <a:avLst/>
          </a:prstGeom>
          <a:noFill/>
          <a:ln w="9525">
            <a:noFill/>
            <a:miter lim="800000"/>
          </a:ln>
          <a:effectLst/>
        </p:spPr>
        <p:txBody>
          <a:bodyPr vert="horz" wrap="square" lIns="91440" tIns="45720" rIns="91440" bIns="45720" numCol="1" anchor="ctr" anchorCtr="0" compatLnSpc="1"/>
          <a:lstStyle/>
          <a:p>
            <a:pPr lvl="0"/>
            <a:r>
              <a:rPr lang="zh-CN" altLang="en-US" dirty="0"/>
              <a:t>单击此处编辑母版标题样式</a:t>
            </a:r>
            <a:endParaRPr lang="zh-CN" altLang="en-US" dirty="0"/>
          </a:p>
        </p:txBody>
      </p:sp>
      <p:sp>
        <p:nvSpPr>
          <p:cNvPr id="25" name="Rectangle 13"/>
          <p:cNvSpPr>
            <a:spLocks noGrp="1" noChangeArrowheads="1"/>
          </p:cNvSpPr>
          <p:nvPr>
            <p:ph type="dt" sz="quarter" idx="2"/>
          </p:nvPr>
        </p:nvSpPr>
        <p:spPr bwMode="auto">
          <a:xfrm>
            <a:off x="609600" y="6248400"/>
            <a:ext cx="2844800" cy="476250"/>
          </a:xfrm>
          <a:prstGeom prst="rect">
            <a:avLst/>
          </a:prstGeom>
          <a:noFill/>
          <a:ln>
            <a:miter lim="800000"/>
          </a:ln>
        </p:spPr>
        <p:txBody>
          <a:bodyPr vert="horz" wrap="square" lIns="91440" tIns="45720" rIns="91440" bIns="45720" numCol="1" anchor="b" anchorCtr="0" compatLnSpc="1"/>
          <a:lstStyle>
            <a:lvl1pPr eaLnBrk="1" hangingPunct="1">
              <a:defRPr sz="1200">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7F4D7A77-7463-4504-8160-655BC61B601E}" type="datetime1">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6" name="Rectangle 14"/>
          <p:cNvSpPr>
            <a:spLocks noGrp="1" noChangeArrowheads="1"/>
          </p:cNvSpPr>
          <p:nvPr>
            <p:ph type="ftr" sz="quarter" idx="3"/>
          </p:nvPr>
        </p:nvSpPr>
        <p:spPr bwMode="auto">
          <a:xfrm>
            <a:off x="4165600" y="6251575"/>
            <a:ext cx="3860800" cy="476250"/>
          </a:xfrm>
          <a:prstGeom prst="rect">
            <a:avLst/>
          </a:prstGeom>
          <a:noFill/>
          <a:ln>
            <a:miter lim="800000"/>
          </a:ln>
        </p:spPr>
        <p:txBody>
          <a:bodyPr vert="horz" wrap="square" lIns="91440" tIns="45720" rIns="91440" bIns="45720" numCol="1" anchor="b" anchorCtr="0" compatLnSpc="1"/>
          <a:lstStyle>
            <a:lvl1pPr algn="ctr" eaLnBrk="1" hangingPunct="1">
              <a:defRPr sz="1200">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7" name="Rectangle 15"/>
          <p:cNvSpPr>
            <a:spLocks noGrp="1" noChangeArrowheads="1"/>
          </p:cNvSpPr>
          <p:nvPr>
            <p:ph type="sldNum" sz="quarter" idx="4"/>
          </p:nvPr>
        </p:nvSpPr>
        <p:spPr bwMode="auto">
          <a:xfrm>
            <a:off x="9649883" y="6381750"/>
            <a:ext cx="2542117" cy="476250"/>
          </a:xfrm>
          <a:prstGeom prst="rect">
            <a:avLst/>
          </a:prstGeom>
          <a:noFill/>
          <a:ln>
            <a:miter lim="800000"/>
          </a:ln>
        </p:spPr>
        <p:txBody>
          <a:bodyPr vert="horz" wrap="square" lIns="91440" tIns="45720" rIns="91440" bIns="45720" numCol="1" anchor="b" anchorCtr="0" compatLnSpc="1"/>
          <a:lstStyle>
            <a:lvl1pPr algn="r" eaLnBrk="1" hangingPunct="1">
              <a:defRPr noProof="1" smtClean="0">
                <a:solidFill>
                  <a:srgbClr val="4D4D4D"/>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1-</a:t>
            </a:r>
            <a:fld id="{695A0521-1CF4-4FCE-9FE3-489CB1C695AF}" type="slidenum">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Lst>
  <p:transition spd="slow">
    <p:zoom/>
  </p:transition>
  <p:hf sldNum="0"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1.png"/><Relationship Id="rId1" Type="http://schemas.openxmlformats.org/officeDocument/2006/relationships/image" Target="../media/image50.jpe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3.jpeg"/><Relationship Id="rId1" Type="http://schemas.openxmlformats.org/officeDocument/2006/relationships/image" Target="../media/image5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image" Target="../media/image54.png"/></Relationships>
</file>

<file path=ppt/slides/_rels/slide113.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image" Target="../media/image55.emf"/><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5" Type="http://schemas.openxmlformats.org/officeDocument/2006/relationships/notesSlide" Target="../notesSlides/notesSlide47.xml"/><Relationship Id="rId14" Type="http://schemas.openxmlformats.org/officeDocument/2006/relationships/slideLayout" Target="../slideLayouts/slideLayout1.xml"/><Relationship Id="rId13" Type="http://schemas.openxmlformats.org/officeDocument/2006/relationships/tags" Target="../tags/tag132.xml"/><Relationship Id="rId12" Type="http://schemas.openxmlformats.org/officeDocument/2006/relationships/tags" Target="../tags/tag131.xml"/><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tags" Target="../tags/tag12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20.xml.rels><?xml version="1.0" encoding="UTF-8" standalone="yes"?>
<Relationships xmlns="http://schemas.openxmlformats.org/package/2006/relationships"><Relationship Id="rId7" Type="http://schemas.openxmlformats.org/officeDocument/2006/relationships/notesSlide" Target="../notesSlides/notesSlide54.xml"/><Relationship Id="rId6" Type="http://schemas.openxmlformats.org/officeDocument/2006/relationships/slideLayout" Target="../slideLayouts/slideLayout1.xml"/><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 Type="http://schemas.openxmlformats.org/officeDocument/2006/relationships/diagramData" Target="../diagrams/data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5" Type="http://schemas.openxmlformats.org/officeDocument/2006/relationships/notesSlide" Target="../notesSlides/notesSlide57.xml"/><Relationship Id="rId4" Type="http://schemas.openxmlformats.org/officeDocument/2006/relationships/vmlDrawing" Target="../drawings/vmlDrawing8.vml"/><Relationship Id="rId3" Type="http://schemas.openxmlformats.org/officeDocument/2006/relationships/slideLayout" Target="../slideLayouts/slideLayout1.xml"/><Relationship Id="rId2" Type="http://schemas.openxmlformats.org/officeDocument/2006/relationships/image" Target="../media/image56.png"/><Relationship Id="rId1" Type="http://schemas.openxmlformats.org/officeDocument/2006/relationships/oleObject" Target="../embeddings/oleObject8.bin"/></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5" Type="http://schemas.openxmlformats.org/officeDocument/2006/relationships/notesSlide" Target="../notesSlides/notesSlide60.xml"/><Relationship Id="rId4" Type="http://schemas.openxmlformats.org/officeDocument/2006/relationships/slideLayout" Target="../slideLayouts/slideLayout1.xml"/><Relationship Id="rId3" Type="http://schemas.openxmlformats.org/officeDocument/2006/relationships/tags" Target="../tags/tag133.xml"/><Relationship Id="rId2" Type="http://schemas.openxmlformats.org/officeDocument/2006/relationships/image" Target="../media/image58.png"/><Relationship Id="rId1" Type="http://schemas.openxmlformats.org/officeDocument/2006/relationships/image" Target="../media/image57.jpe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4" Type="http://schemas.openxmlformats.org/officeDocument/2006/relationships/vmlDrawing" Target="../drawings/vmlDrawing9.vml"/><Relationship Id="rId3" Type="http://schemas.openxmlformats.org/officeDocument/2006/relationships/slideLayout" Target="../slideLayouts/slideLayout2.xml"/><Relationship Id="rId2" Type="http://schemas.openxmlformats.org/officeDocument/2006/relationships/image" Target="../media/image60.png"/><Relationship Id="rId1" Type="http://schemas.openxmlformats.org/officeDocument/2006/relationships/oleObject" Target="../embeddings/oleObject9.bin"/></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vmlDrawing" Target="../drawings/vmlDrawing3.v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oleObject" Target="../embeddings/oleObject3.bin"/></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2.png"/></Relationships>
</file>

<file path=ppt/slides/_rels/slide147.xml.rels><?xml version="1.0" encoding="UTF-8" standalone="yes"?>
<Relationships xmlns="http://schemas.openxmlformats.org/package/2006/relationships"><Relationship Id="rId7" Type="http://schemas.openxmlformats.org/officeDocument/2006/relationships/vmlDrawing" Target="../drawings/vmlDrawing10.vml"/><Relationship Id="rId6" Type="http://schemas.openxmlformats.org/officeDocument/2006/relationships/slideLayout" Target="../slideLayouts/slideLayout2.xml"/><Relationship Id="rId5" Type="http://schemas.openxmlformats.org/officeDocument/2006/relationships/image" Target="../media/image65.wmf"/><Relationship Id="rId4" Type="http://schemas.openxmlformats.org/officeDocument/2006/relationships/oleObject" Target="../embeddings/oleObject11.bin"/><Relationship Id="rId3" Type="http://schemas.openxmlformats.org/officeDocument/2006/relationships/image" Target="../media/image64.wmf"/><Relationship Id="rId2" Type="http://schemas.openxmlformats.org/officeDocument/2006/relationships/oleObject" Target="../embeddings/oleObject10.bin"/><Relationship Id="rId1" Type="http://schemas.openxmlformats.org/officeDocument/2006/relationships/image" Target="../media/image63.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6.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0" Type="http://schemas.openxmlformats.org/officeDocument/2006/relationships/slideLayout" Target="../slideLayouts/slideLayout6.xml"/><Relationship Id="rId3" Type="http://schemas.openxmlformats.org/officeDocument/2006/relationships/tags" Target="../tags/tag5.xml"/><Relationship Id="rId29" Type="http://schemas.openxmlformats.org/officeDocument/2006/relationships/tags" Target="../tags/tag31.xml"/><Relationship Id="rId28" Type="http://schemas.openxmlformats.org/officeDocument/2006/relationships/tags" Target="../tags/tag30.xml"/><Relationship Id="rId27" Type="http://schemas.openxmlformats.org/officeDocument/2006/relationships/tags" Target="../tags/tag29.xml"/><Relationship Id="rId26" Type="http://schemas.openxmlformats.org/officeDocument/2006/relationships/tags" Target="../tags/tag28.xml"/><Relationship Id="rId25" Type="http://schemas.openxmlformats.org/officeDocument/2006/relationships/tags" Target="../tags/tag27.xml"/><Relationship Id="rId24" Type="http://schemas.openxmlformats.org/officeDocument/2006/relationships/tags" Target="../tags/tag26.xml"/><Relationship Id="rId23" Type="http://schemas.openxmlformats.org/officeDocument/2006/relationships/tags" Target="../tags/tag25.xml"/><Relationship Id="rId22" Type="http://schemas.openxmlformats.org/officeDocument/2006/relationships/tags" Target="../tags/tag24.xml"/><Relationship Id="rId21" Type="http://schemas.openxmlformats.org/officeDocument/2006/relationships/tags" Target="../tags/tag23.xml"/><Relationship Id="rId20" Type="http://schemas.openxmlformats.org/officeDocument/2006/relationships/tags" Target="../tags/tag22.xml"/><Relationship Id="rId2" Type="http://schemas.openxmlformats.org/officeDocument/2006/relationships/tags" Target="../tags/tag4.xml"/><Relationship Id="rId19" Type="http://schemas.openxmlformats.org/officeDocument/2006/relationships/tags" Target="../tags/tag21.xml"/><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tags" Target="../tags/tag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hemeOverride" Target="../theme/themeOverride1.xml"/><Relationship Id="rId4" Type="http://schemas.openxmlformats.org/officeDocument/2006/relationships/image" Target="../media/image10.png"/><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4.png"/></Relationships>
</file>

<file path=ppt/slides/_rels/slide28.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1" Type="http://schemas.openxmlformats.org/officeDocument/2006/relationships/slideLayout" Target="../slideLayouts/slideLayout6.xml"/><Relationship Id="rId20" Type="http://schemas.openxmlformats.org/officeDocument/2006/relationships/tags" Target="../tags/tag51.xml"/><Relationship Id="rId2" Type="http://schemas.openxmlformats.org/officeDocument/2006/relationships/tags" Target="../tags/tag33.xml"/><Relationship Id="rId19" Type="http://schemas.openxmlformats.org/officeDocument/2006/relationships/tags" Target="../tags/tag50.xml"/><Relationship Id="rId18" Type="http://schemas.openxmlformats.org/officeDocument/2006/relationships/tags" Target="../tags/tag49.xml"/><Relationship Id="rId17" Type="http://schemas.openxmlformats.org/officeDocument/2006/relationships/tags" Target="../tags/tag48.xml"/><Relationship Id="rId16" Type="http://schemas.openxmlformats.org/officeDocument/2006/relationships/tags" Target="../tags/tag47.xml"/><Relationship Id="rId15" Type="http://schemas.openxmlformats.org/officeDocument/2006/relationships/tags" Target="../tags/tag46.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tags" Target="../tags/tag32.xml"/></Relationships>
</file>

<file path=ppt/slides/_rels/slide29.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tags" Target="../tags/tag59.xml"/><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2" Type="http://schemas.openxmlformats.org/officeDocument/2006/relationships/slideLayout" Target="../slideLayouts/slideLayout7.xml"/><Relationship Id="rId41" Type="http://schemas.openxmlformats.org/officeDocument/2006/relationships/tags" Target="../tags/tag92.xml"/><Relationship Id="rId40" Type="http://schemas.openxmlformats.org/officeDocument/2006/relationships/tags" Target="../tags/tag91.xml"/><Relationship Id="rId4" Type="http://schemas.openxmlformats.org/officeDocument/2006/relationships/tags" Target="../tags/tag55.xml"/><Relationship Id="rId39" Type="http://schemas.openxmlformats.org/officeDocument/2006/relationships/tags" Target="../tags/tag90.xml"/><Relationship Id="rId38" Type="http://schemas.openxmlformats.org/officeDocument/2006/relationships/tags" Target="../tags/tag89.xml"/><Relationship Id="rId37" Type="http://schemas.openxmlformats.org/officeDocument/2006/relationships/tags" Target="../tags/tag88.xml"/><Relationship Id="rId36" Type="http://schemas.openxmlformats.org/officeDocument/2006/relationships/tags" Target="../tags/tag87.xml"/><Relationship Id="rId35" Type="http://schemas.openxmlformats.org/officeDocument/2006/relationships/tags" Target="../tags/tag86.xml"/><Relationship Id="rId34" Type="http://schemas.openxmlformats.org/officeDocument/2006/relationships/tags" Target="../tags/tag85.xml"/><Relationship Id="rId33" Type="http://schemas.openxmlformats.org/officeDocument/2006/relationships/tags" Target="../tags/tag84.xml"/><Relationship Id="rId32" Type="http://schemas.openxmlformats.org/officeDocument/2006/relationships/tags" Target="../tags/tag83.xml"/><Relationship Id="rId31" Type="http://schemas.openxmlformats.org/officeDocument/2006/relationships/tags" Target="../tags/tag82.xml"/><Relationship Id="rId30" Type="http://schemas.openxmlformats.org/officeDocument/2006/relationships/tags" Target="../tags/tag81.xml"/><Relationship Id="rId3" Type="http://schemas.openxmlformats.org/officeDocument/2006/relationships/tags" Target="../tags/tag54.xml"/><Relationship Id="rId29" Type="http://schemas.openxmlformats.org/officeDocument/2006/relationships/tags" Target="../tags/tag80.xml"/><Relationship Id="rId28" Type="http://schemas.openxmlformats.org/officeDocument/2006/relationships/tags" Target="../tags/tag79.xml"/><Relationship Id="rId27" Type="http://schemas.openxmlformats.org/officeDocument/2006/relationships/tags" Target="../tags/tag78.xml"/><Relationship Id="rId26" Type="http://schemas.openxmlformats.org/officeDocument/2006/relationships/tags" Target="../tags/tag77.xml"/><Relationship Id="rId25" Type="http://schemas.openxmlformats.org/officeDocument/2006/relationships/tags" Target="../tags/tag76.xml"/><Relationship Id="rId24" Type="http://schemas.openxmlformats.org/officeDocument/2006/relationships/tags" Target="../tags/tag75.xml"/><Relationship Id="rId23" Type="http://schemas.openxmlformats.org/officeDocument/2006/relationships/tags" Target="../tags/tag74.xml"/><Relationship Id="rId22" Type="http://schemas.openxmlformats.org/officeDocument/2006/relationships/tags" Target="../tags/tag73.xml"/><Relationship Id="rId21" Type="http://schemas.openxmlformats.org/officeDocument/2006/relationships/tags" Target="../tags/tag72.xml"/><Relationship Id="rId20" Type="http://schemas.openxmlformats.org/officeDocument/2006/relationships/tags" Target="../tags/tag71.xml"/><Relationship Id="rId2" Type="http://schemas.openxmlformats.org/officeDocument/2006/relationships/tags" Target="../tags/tag53.xml"/><Relationship Id="rId19" Type="http://schemas.openxmlformats.org/officeDocument/2006/relationships/tags" Target="../tags/tag70.xml"/><Relationship Id="rId18" Type="http://schemas.openxmlformats.org/officeDocument/2006/relationships/tags" Target="../tags/tag69.xml"/><Relationship Id="rId17" Type="http://schemas.openxmlformats.org/officeDocument/2006/relationships/tags" Target="../tags/tag68.xml"/><Relationship Id="rId16" Type="http://schemas.openxmlformats.org/officeDocument/2006/relationships/tags" Target="../tags/tag67.xml"/><Relationship Id="rId15" Type="http://schemas.openxmlformats.org/officeDocument/2006/relationships/tags" Target="../tags/tag66.xml"/><Relationship Id="rId14" Type="http://schemas.openxmlformats.org/officeDocument/2006/relationships/tags" Target="../tags/tag65.xml"/><Relationship Id="rId13" Type="http://schemas.openxmlformats.org/officeDocument/2006/relationships/tags" Target="../tags/tag64.xml"/><Relationship Id="rId12" Type="http://schemas.openxmlformats.org/officeDocument/2006/relationships/tags" Target="../tags/tag63.xml"/><Relationship Id="rId11" Type="http://schemas.openxmlformats.org/officeDocument/2006/relationships/tags" Target="../tags/tag62.xml"/><Relationship Id="rId10" Type="http://schemas.openxmlformats.org/officeDocument/2006/relationships/tags" Target="../tags/tag61.xml"/><Relationship Id="rId1" Type="http://schemas.openxmlformats.org/officeDocument/2006/relationships/tags" Target="../tags/tag5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17.wmf"/></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NULL" TargetMode="External"/><Relationship Id="rId1"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jpeg"/><Relationship Id="rId1" Type="http://schemas.openxmlformats.org/officeDocument/2006/relationships/image" Target="../media/image20.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jpeg"/><Relationship Id="rId1" Type="http://schemas.openxmlformats.org/officeDocument/2006/relationships/image" Target="../media/image2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wmf"/></Relationships>
</file>

<file path=ppt/slides/_rels/slide41.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12.xml"/><Relationship Id="rId2" Type="http://schemas.openxmlformats.org/officeDocument/2006/relationships/image" Target="../media/image25.png"/><Relationship Id="rId1" Type="http://schemas.openxmlformats.org/officeDocument/2006/relationships/oleObject" Target="../embeddings/oleObject5.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3.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wmf"/></Relationships>
</file>

<file path=ppt/slides/_rels/slide49.xml.rels><?xml version="1.0" encoding="UTF-8" standalone="yes"?>
<Relationships xmlns="http://schemas.openxmlformats.org/package/2006/relationships"><Relationship Id="rId4" Type="http://schemas.openxmlformats.org/officeDocument/2006/relationships/vmlDrawing" Target="../drawings/vmlDrawing6.vml"/><Relationship Id="rId3" Type="http://schemas.openxmlformats.org/officeDocument/2006/relationships/slideLayout" Target="../slideLayouts/slideLayout12.xml"/><Relationship Id="rId2" Type="http://schemas.openxmlformats.org/officeDocument/2006/relationships/image" Target="../media/image27.png"/><Relationship Id="rId1"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slide" Target="slide6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slide" Target="slide61.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9.png"/></Relationships>
</file>

<file path=ppt/slides/_rels/slide61.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30.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31.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3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slide" Target="slide60.xml"/></Relationships>
</file>

<file path=ppt/slides/_rels/slide68.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69.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1.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6.xml"/><Relationship Id="rId2" Type="http://schemas.openxmlformats.org/officeDocument/2006/relationships/image" Target="../media/image2.png"/><Relationship Id="rId1"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3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1.xml"/><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slide" Target="slide60.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image" Target="../media/image38.jpeg"/></Relationships>
</file>

<file path=ppt/slides/_rels/slide79.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1.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8.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9.xml"/><Relationship Id="rId2" Type="http://schemas.openxmlformats.org/officeDocument/2006/relationships/image" Target="../media/image3.png"/><Relationship Id="rId1" Type="http://schemas.openxmlformats.org/officeDocument/2006/relationships/oleObject" Target="../embeddings/oleObject2.bin"/></Relationships>
</file>

<file path=ppt/slides/_rels/slide80.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vmlDrawing" Target="../drawings/vmlDrawing7.vml"/><Relationship Id="rId3" Type="http://schemas.openxmlformats.org/officeDocument/2006/relationships/slideLayout" Target="../slideLayouts/slideLayout1.xml"/><Relationship Id="rId2" Type="http://schemas.openxmlformats.org/officeDocument/2006/relationships/image" Target="../media/image39.png"/><Relationship Id="rId1" Type="http://schemas.openxmlformats.org/officeDocument/2006/relationships/oleObject" Target="../embeddings/oleObject7.bin"/></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image" Target="../media/image40.png"/></Relationships>
</file>

<file path=ppt/slides/_rels/slide86.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5" Type="http://schemas.openxmlformats.org/officeDocument/2006/relationships/slideLayout" Target="../slideLayouts/slideLayout1.xml"/><Relationship Id="rId14" Type="http://schemas.openxmlformats.org/officeDocument/2006/relationships/tags" Target="../tags/tag107.xml"/><Relationship Id="rId13" Type="http://schemas.openxmlformats.org/officeDocument/2006/relationships/image" Target="../media/image41.png"/><Relationship Id="rId12" Type="http://schemas.openxmlformats.org/officeDocument/2006/relationships/tags" Target="../tags/tag106.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tags" Target="../tags/tag95.xml"/></Relationships>
</file>

<file path=ppt/slides/_rels/slide8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NULL" TargetMode="Externa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tags" Target="../tags/tag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xml"/><Relationship Id="rId2" Type="http://schemas.openxmlformats.org/officeDocument/2006/relationships/image" Target="../media/image46.png"/><Relationship Id="rId1" Type="http://schemas.openxmlformats.org/officeDocument/2006/relationships/image" Target="../media/image4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4" Type="http://schemas.openxmlformats.org/officeDocument/2006/relationships/notesSlide" Target="../notesSlides/notesSlide40.xml"/><Relationship Id="rId13" Type="http://schemas.openxmlformats.org/officeDocument/2006/relationships/slideLayout" Target="../slideLayouts/slideLayout1.xml"/><Relationship Id="rId12" Type="http://schemas.openxmlformats.org/officeDocument/2006/relationships/tags" Target="../tags/tag119.xml"/><Relationship Id="rId11" Type="http://schemas.openxmlformats.org/officeDocument/2006/relationships/tags" Target="../tags/tag118.xml"/><Relationship Id="rId10" Type="http://schemas.openxmlformats.org/officeDocument/2006/relationships/tags" Target="../tags/tag117.xml"/><Relationship Id="rId1" Type="http://schemas.openxmlformats.org/officeDocument/2006/relationships/tags" Target="../tags/tag10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7.jpe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9.png"/><Relationship Id="rId1"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rrowheads="1"/>
          </p:cNvSpPr>
          <p:nvPr>
            <p:ph type="title" idx="4294967295"/>
          </p:nvPr>
        </p:nvSpPr>
        <p:spPr>
          <a:xfrm>
            <a:off x="4727848" y="2204864"/>
            <a:ext cx="7379335" cy="3240405"/>
          </a:xfrm>
        </p:spPr>
        <p:txBody>
          <a:bodyPr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tabLst>
                <a:tab pos="2865120" algn="l"/>
              </a:tabLst>
              <a:defRPr/>
            </a:pPr>
            <a:r>
              <a:rPr kumimoji="0" lang="zh-CN" altLang="en-US" sz="6600" i="0" u="none" strike="noStrike" kern="1200" cap="none" spc="0" normalizeH="0" baseline="0" noProof="0" dirty="0">
                <a:solidFill>
                  <a:srgbClr val="AED283"/>
                </a:solidFill>
                <a:latin typeface="隶书" panose="02010509060101010101" pitchFamily="49" charset="-122"/>
                <a:ea typeface="隶书" panose="02010509060101010101" pitchFamily="49" charset="-122"/>
                <a:cs typeface="+mn-cs"/>
              </a:rPr>
              <a:t>第七章　</a:t>
            </a:r>
            <a:br>
              <a:rPr kumimoji="0" lang="zh-CN" altLang="en-US" sz="6600" i="0" u="none" strike="noStrike" kern="1200" cap="none" spc="0" normalizeH="0" baseline="0" noProof="0" dirty="0">
                <a:solidFill>
                  <a:srgbClr val="AED283"/>
                </a:solidFill>
                <a:latin typeface="隶书" panose="02010509060101010101" pitchFamily="49" charset="-122"/>
                <a:ea typeface="隶书" panose="02010509060101010101" pitchFamily="49" charset="-122"/>
                <a:cs typeface="+mn-cs"/>
              </a:rPr>
            </a:br>
            <a:r>
              <a:rPr kumimoji="0" lang="zh-CN" altLang="en-US" sz="6600" i="0" u="none" strike="noStrike" kern="1200" cap="none" spc="0" normalizeH="0" baseline="0" noProof="0" dirty="0">
                <a:solidFill>
                  <a:srgbClr val="AED283"/>
                </a:solidFill>
                <a:latin typeface="隶书" panose="02010509060101010101" pitchFamily="49" charset="-122"/>
                <a:ea typeface="隶书" panose="02010509060101010101" pitchFamily="49" charset="-122"/>
                <a:cs typeface="+mn-cs"/>
              </a:rPr>
              <a:t>受污染环境的修复</a:t>
            </a:r>
            <a:br>
              <a:rPr kumimoji="0" lang="zh-CN" altLang="en-US" sz="6600" i="0" u="none" strike="noStrike" kern="1200" cap="none" spc="0" normalizeH="0" baseline="0" noProof="0" dirty="0">
                <a:solidFill>
                  <a:srgbClr val="AED283"/>
                </a:solidFill>
                <a:latin typeface="隶书" panose="02010509060101010101" pitchFamily="49" charset="-122"/>
                <a:ea typeface="隶书" panose="02010509060101010101" pitchFamily="49" charset="-122"/>
                <a:cs typeface="+mn-cs"/>
              </a:rPr>
            </a:br>
            <a:br>
              <a:rPr kumimoji="0" lang="zh-CN" altLang="en-US" sz="6000" b="0" i="0" u="none" strike="noStrike" kern="0" cap="none" spc="0" normalizeH="0" baseline="0" noProof="0" dirty="0">
                <a:ln>
                  <a:noFill/>
                </a:ln>
                <a:solidFill>
                  <a:schemeClr val="accent1">
                    <a:lumMod val="50000"/>
                  </a:schemeClr>
                </a:solidFill>
                <a:effectLst>
                  <a:outerShdw blurRad="38100" dist="38100" dir="2700000" algn="tl">
                    <a:srgbClr val="000000"/>
                  </a:outerShdw>
                </a:effectLst>
                <a:uLnTx/>
                <a:uFillTx/>
                <a:latin typeface="Bookman Old Style" panose="02050604050505020204" pitchFamily="18" charset="0"/>
                <a:ea typeface="宋体" panose="02010600030101010101" pitchFamily="2" charset="-122"/>
                <a:cs typeface="+mj-cs"/>
              </a:rPr>
            </a:br>
            <a:r>
              <a:rPr kumimoji="0" lang="en-US" altLang="zh-CN" sz="3600" b="1" i="1" u="none" strike="noStrike" kern="1200" cap="none" spc="0" normalizeH="0" baseline="0" noProof="0" dirty="0">
                <a:solidFill>
                  <a:srgbClr val="508B5B"/>
                </a:solidFill>
                <a:latin typeface="Times New Roman" panose="02020603050405020304" pitchFamily="18" charset="0"/>
                <a:ea typeface="宋体" panose="02010600030101010101" pitchFamily="2" charset="-122"/>
                <a:cs typeface="Times New Roman" panose="02020603050405020304" pitchFamily="18" charset="0"/>
              </a:rPr>
              <a:t>Chapter 7. Remediation of</a:t>
            </a:r>
            <a:br>
              <a:rPr kumimoji="0" lang="en-US" altLang="zh-CN" sz="3600" b="1" i="1" u="none" strike="noStrike" kern="1200" cap="none" spc="0" normalizeH="0" baseline="0" noProof="0" dirty="0">
                <a:solidFill>
                  <a:srgbClr val="508B5B"/>
                </a:solidFill>
                <a:latin typeface="Times New Roman" panose="02020603050405020304" pitchFamily="18" charset="0"/>
                <a:ea typeface="宋体" panose="02010600030101010101" pitchFamily="2" charset="-122"/>
                <a:cs typeface="Times New Roman" panose="02020603050405020304" pitchFamily="18" charset="0"/>
              </a:rPr>
            </a:br>
            <a:r>
              <a:rPr kumimoji="0" lang="en-US" altLang="zh-CN" sz="3600" b="1" i="1" u="none" strike="noStrike" kern="1200" cap="none" spc="0" normalizeH="0" baseline="0" noProof="0" dirty="0">
                <a:solidFill>
                  <a:srgbClr val="508B5B"/>
                </a:solidFill>
                <a:latin typeface="Times New Roman" panose="02020603050405020304" pitchFamily="18" charset="0"/>
                <a:ea typeface="宋体" panose="02010600030101010101" pitchFamily="2" charset="-122"/>
                <a:cs typeface="Times New Roman" panose="02020603050405020304" pitchFamily="18" charset="0"/>
              </a:rPr>
              <a:t>Contaminated Environments</a:t>
            </a:r>
            <a:br>
              <a:rPr kumimoji="0" lang="en-US" altLang="zh-CN" sz="4800" b="1" i="0" u="none" strike="noStrike" kern="0" cap="none" spc="0" normalizeH="0" baseline="0" noProof="0" dirty="0">
                <a:ln>
                  <a:noFill/>
                </a:ln>
                <a:solidFill>
                  <a:schemeClr val="accent1">
                    <a:lumMod val="50000"/>
                  </a:schemeClr>
                </a:solidFill>
                <a:effectLst/>
                <a:uLnTx/>
                <a:uFillTx/>
                <a:latin typeface="Times New Roman" panose="02020603050405020304" pitchFamily="18" charset="0"/>
                <a:ea typeface="黑体" panose="02010609060101010101" pitchFamily="49" charset="-122"/>
                <a:cs typeface="Times New Roman" panose="02020603050405020304" pitchFamily="18" charset="0"/>
              </a:rPr>
            </a:br>
            <a:endParaRPr kumimoji="0" lang="en-US" altLang="zh-CN" sz="4800" b="1" i="0" u="none" strike="noStrike" kern="0" cap="none" spc="0" normalizeH="0" baseline="0" noProof="0" dirty="0">
              <a:ln>
                <a:noFill/>
              </a:ln>
              <a:solidFill>
                <a:schemeClr val="accent1">
                  <a:lumMod val="50000"/>
                </a:scheme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50" name="图片 49"/>
          <p:cNvPicPr>
            <a:picLocks noChangeAspect="1"/>
          </p:cNvPicPr>
          <p:nvPr/>
        </p:nvPicPr>
        <p:blipFill rotWithShape="1">
          <a:blip r:embed="rId1"/>
          <a:srcRect l="13974" t="34906" r="67130" b="22066"/>
          <a:stretch>
            <a:fillRect/>
          </a:stretch>
        </p:blipFill>
        <p:spPr>
          <a:xfrm>
            <a:off x="0" y="-1"/>
            <a:ext cx="5077513" cy="6844665"/>
          </a:xfrm>
          <a:prstGeom prst="rect">
            <a:avLst/>
          </a:prstGeom>
        </p:spPr>
      </p:pic>
      <p:sp>
        <p:nvSpPr>
          <p:cNvPr id="3"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5" name="文本框 4"/>
          <p:cNvSpPr txBox="1"/>
          <p:nvPr/>
        </p:nvSpPr>
        <p:spPr>
          <a:xfrm>
            <a:off x="2763520" y="2567940"/>
            <a:ext cx="4064000" cy="368300"/>
          </a:xfrm>
          <a:prstGeom prst="rect">
            <a:avLst/>
          </a:prstGeom>
          <a:noFill/>
        </p:spPr>
        <p:txBody>
          <a:bodyPr wrap="square" rtlCol="0">
            <a:spAutoFit/>
          </a:bodyPr>
          <a:lstStyle/>
          <a:p>
            <a:endParaRPr lang="zh-CN" altLang="en-US"/>
          </a:p>
        </p:txBody>
      </p:sp>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p:cNvSpPr>
          <p:nvPr>
            <p:ph type="body"/>
          </p:nvPr>
        </p:nvSpPr>
        <p:spPr>
          <a:xfrm>
            <a:off x="3422975" y="1776264"/>
            <a:ext cx="8763000" cy="4273550"/>
          </a:xfrm>
        </p:spPr>
        <p:txBody>
          <a:bodyPr vert="horz" wrap="square" lIns="91440" tIns="45720" rIns="91440" bIns="45720" anchor="t" anchorCtr="0"/>
          <a:lstStyle/>
          <a:p>
            <a:pPr marL="457200" indent="-457200" eaLnBrk="1" latinLnBrk="0" hangingPunct="1">
              <a:lnSpc>
                <a:spcPct val="150000"/>
              </a:lnSpc>
              <a:spcBef>
                <a:spcPct val="0"/>
              </a:spcBef>
              <a:buClrTx/>
              <a:buSzTx/>
              <a:buNone/>
              <a:defRPr/>
            </a:pPr>
            <a:r>
              <a:rPr lang="en-US" altLang="zh-CN"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  </a:t>
            </a:r>
            <a:r>
              <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一、概 述</a:t>
            </a:r>
            <a:endPar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endParaRPr>
          </a:p>
          <a:p>
            <a:pPr marL="1082675" indent="-902970" eaLnBrk="1" latinLnBrk="0" hangingPunct="1">
              <a:lnSpc>
                <a:spcPct val="110000"/>
              </a:lnSpc>
              <a:spcBef>
                <a:spcPct val="0"/>
              </a:spcBef>
              <a:buClr>
                <a:srgbClr val="0000CC"/>
              </a:buClr>
              <a:buNone/>
            </a:pPr>
            <a:r>
              <a:rPr lang="zh-CN" altLang="en-US"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Introduction</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1082675" indent="-902970" eaLnBrk="1" latinLnBrk="0" hangingPunct="1">
              <a:lnSpc>
                <a:spcPct val="110000"/>
              </a:lnSpc>
              <a:spcBef>
                <a:spcPct val="0"/>
              </a:spcBef>
              <a:buClr>
                <a:srgbClr val="0000CC"/>
              </a:buClr>
              <a:buNone/>
            </a:pPr>
            <a:r>
              <a:rPr lang="zh-CN" altLang="en-US" sz="3000" b="1" kern="1200" dirty="0">
                <a:solidFill>
                  <a:srgbClr val="CCECFF">
                    <a:lumMod val="50000"/>
                  </a:srgbClr>
                </a:solidFill>
                <a:effectLst/>
                <a:uFill>
                  <a:solidFill>
                    <a:srgbClr val="FF0000"/>
                  </a:solidFill>
                </a:uFill>
                <a:latin typeface="微软雅黑" panose="020B0503020204020204" charset="-122"/>
                <a:ea typeface="微软雅黑" panose="020B0503020204020204" charset="-122"/>
                <a:cs typeface="Times New Roman" panose="02020603050405020304" pitchFamily="18" charset="0"/>
              </a:rPr>
              <a:t>二、影响微生物修复效率的因素</a:t>
            </a:r>
            <a:endParaRPr lang="zh-CN" altLang="en-US" sz="3000" b="1" kern="1200" dirty="0">
              <a:solidFill>
                <a:srgbClr val="CCECFF">
                  <a:lumMod val="50000"/>
                </a:srgbClr>
              </a:solidFill>
              <a:effectLst/>
              <a:uFill>
                <a:solidFill>
                  <a:srgbClr val="FF0000"/>
                </a:solidFill>
              </a:uFill>
              <a:latin typeface="微软雅黑" panose="020B0503020204020204" charset="-122"/>
              <a:ea typeface="微软雅黑" panose="020B0503020204020204" charset="-122"/>
              <a:cs typeface="Times New Roman" panose="02020603050405020304" pitchFamily="18" charset="0"/>
            </a:endParaRPr>
          </a:p>
          <a:p>
            <a:pPr marL="1082675" indent="-902970" eaLnBrk="1" latinLnBrk="0" hangingPunct="1">
              <a:lnSpc>
                <a:spcPct val="110000"/>
              </a:lnSpc>
              <a:spcBef>
                <a:spcPct val="0"/>
              </a:spcBef>
              <a:buClr>
                <a:srgbClr val="0000CC"/>
              </a:buClr>
              <a:buNone/>
            </a:pPr>
            <a:r>
              <a:rPr lang="zh-CN" altLang="en-US"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Influencing Factors on the Remediation Efficiency</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1082675" indent="-902970" eaLnBrk="1" latinLnBrk="0" hangingPunct="1">
              <a:lnSpc>
                <a:spcPct val="110000"/>
              </a:lnSpc>
              <a:spcBef>
                <a:spcPct val="0"/>
              </a:spcBef>
              <a:buClr>
                <a:srgbClr val="0000CC"/>
              </a:buClr>
              <a:buNone/>
            </a:pPr>
            <a:r>
              <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三、强化生物修复的主要类型</a:t>
            </a:r>
            <a:endPar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endParaRPr>
          </a:p>
          <a:p>
            <a:pPr marL="1082675" indent="-902970" eaLnBrk="1" latinLnBrk="0" hangingPunct="1">
              <a:lnSpc>
                <a:spcPct val="110000"/>
              </a:lnSpc>
              <a:spcBef>
                <a:spcPct val="0"/>
              </a:spcBef>
              <a:buClr>
                <a:srgbClr val="0000CC"/>
              </a:buClr>
              <a:buNone/>
            </a:pPr>
            <a:r>
              <a:rPr lang="zh-CN" altLang="en-US"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Main Types of Enhanced Bioremediation</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1082675" indent="-902970" eaLnBrk="1" latinLnBrk="0" hangingPunct="1">
              <a:lnSpc>
                <a:spcPct val="110000"/>
              </a:lnSpc>
              <a:spcBef>
                <a:spcPct val="0"/>
              </a:spcBef>
              <a:buClr>
                <a:srgbClr val="0000CC"/>
              </a:buClr>
              <a:buNone/>
            </a:pPr>
            <a:r>
              <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四、生物修复的优缺点</a:t>
            </a:r>
            <a:endPar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endParaRPr>
          </a:p>
          <a:p>
            <a:pPr marL="1082675" indent="-902970" eaLnBrk="1" latinLnBrk="0" hangingPunct="1">
              <a:lnSpc>
                <a:spcPct val="110000"/>
              </a:lnSpc>
              <a:spcBef>
                <a:spcPct val="0"/>
              </a:spcBef>
              <a:buClr>
                <a:srgbClr val="0000CC"/>
              </a:buClr>
              <a:buNone/>
            </a:pPr>
            <a:r>
              <a:rPr lang="zh-CN" altLang="en-US" sz="2800" b="1" dirty="0">
                <a:solidFill>
                  <a:schemeClr val="tx1"/>
                </a:solidFill>
              </a:rPr>
              <a:t>　</a:t>
            </a:r>
            <a:r>
              <a:rPr lang="en-US" altLang="zh-CN"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Strengths and Weaknesses of Bioremediation</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2537" name="Line 9"/>
          <p:cNvSpPr>
            <a:spLocks noChangeShapeType="1"/>
          </p:cNvSpPr>
          <p:nvPr/>
        </p:nvSpPr>
        <p:spPr bwMode="auto">
          <a:xfrm flipV="1">
            <a:off x="3575685" y="3520440"/>
            <a:ext cx="5424805" cy="15875"/>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3" name="Rectangle 4"/>
          <p:cNvSpPr/>
          <p:nvPr/>
        </p:nvSpPr>
        <p:spPr>
          <a:xfrm>
            <a:off x="1492250" y="1026160"/>
            <a:ext cx="9144000" cy="797560"/>
          </a:xfrm>
          <a:prstGeom prst="rect">
            <a:avLst/>
          </a:prstGeom>
          <a:noFill/>
          <a:ln w="9525">
            <a:noFill/>
          </a:ln>
        </p:spPr>
        <p:txBody>
          <a:bodyPr anchor="ctr" anchorCtr="0"/>
          <a:lstStyle/>
          <a:p>
            <a:pPr marL="0" marR="0" lvl="0" indent="0" algn="ctr" defTabSz="914400" rtl="0" eaLnBrk="1" fontAlgn="base" latinLnBrk="0" hangingPunct="1">
              <a:lnSpc>
                <a:spcPct val="110000"/>
              </a:lnSpc>
              <a:spcBef>
                <a:spcPct val="0"/>
              </a:spcBef>
              <a:spcAft>
                <a:spcPct val="0"/>
              </a:spcAft>
              <a:buClrTx/>
              <a:buSzTx/>
              <a:buFontTx/>
              <a:buNone/>
              <a:defRPr/>
            </a:pPr>
            <a:r>
              <a:rPr kumimoji="0" lang="zh-CN" altLang="en-US" sz="4000" b="1" i="0" u="none" strike="noStrike" kern="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第一节 微生物修复技术</a:t>
            </a:r>
            <a:br>
              <a:rPr kumimoji="0" lang="zh-CN" altLang="en-US" sz="4800" b="1" i="0" u="none" strike="noStrike" kern="1200" cap="none" spc="0" normalizeH="0" baseline="0" noProof="0" dirty="0">
                <a:ln>
                  <a:noFill/>
                </a:ln>
                <a:solidFill>
                  <a:srgbClr val="FFFF00"/>
                </a:solidFill>
                <a:effectLst/>
                <a:uLnTx/>
                <a:uFillTx/>
                <a:latin typeface="隶书" panose="02010509060101010101" pitchFamily="49" charset="-122"/>
                <a:ea typeface="隶书" panose="02010509060101010101" pitchFamily="49" charset="-122"/>
                <a:cs typeface="+mn-cs"/>
              </a:rPr>
            </a:br>
            <a:r>
              <a:rPr lang="zh-CN" altLang="en-US" sz="3600" b="1" kern="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 action="ppaction://noaction"/>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537"/>
                                        </p:tgtEl>
                                        <p:attrNameLst>
                                          <p:attrName>style.visibility</p:attrName>
                                        </p:attrNameLst>
                                      </p:cBhvr>
                                      <p:to>
                                        <p:strVal val="visible"/>
                                      </p:to>
                                    </p:set>
                                    <p:anim calcmode="lin" valueType="num">
                                      <p:cBhvr additive="base">
                                        <p:cTn id="7" dur="500" fill="hold"/>
                                        <p:tgtEl>
                                          <p:spTgt spid="22537"/>
                                        </p:tgtEl>
                                        <p:attrNameLst>
                                          <p:attrName>ppt_x</p:attrName>
                                        </p:attrNameLst>
                                      </p:cBhvr>
                                      <p:tavLst>
                                        <p:tav tm="0">
                                          <p:val>
                                            <p:strVal val="0-#ppt_w/2"/>
                                          </p:val>
                                        </p:tav>
                                        <p:tav tm="100000">
                                          <p:val>
                                            <p:strVal val="#ppt_x"/>
                                          </p:val>
                                        </p:tav>
                                      </p:tavLst>
                                    </p:anim>
                                    <p:anim calcmode="lin" valueType="num">
                                      <p:cBhvr additive="base">
                                        <p:cTn id="8"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1510" name="Text Box 8"/>
          <p:cNvSpPr txBox="1"/>
          <p:nvPr/>
        </p:nvSpPr>
        <p:spPr>
          <a:xfrm>
            <a:off x="180340" y="1125220"/>
            <a:ext cx="11819255" cy="1704975"/>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457200" lvl="1" indent="0" algn="l">
              <a:lnSpc>
                <a:spcPct val="150000"/>
              </a:lnSpc>
              <a:spcBef>
                <a:spcPts val="0"/>
              </a:spcBef>
              <a:buClrTx/>
              <a:buSzTx/>
              <a:buNone/>
            </a:pP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2</a:t>
            </a: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）石灰</a:t>
            </a:r>
            <a:r>
              <a:rPr lang="zh-CN" altLang="en-US" sz="2400" b="1" dirty="0">
                <a:solidFill>
                  <a:srgbClr val="06071F"/>
                </a:solidFill>
                <a:latin typeface="黑体" panose="02010609060101010101" pitchFamily="49" charset="-122"/>
                <a:ea typeface="黑体" panose="02010609060101010101" pitchFamily="49" charset="-122"/>
                <a:sym typeface="+mn-ea"/>
              </a:rPr>
              <a:t>固化</a:t>
            </a:r>
            <a:r>
              <a:rPr lang="en-US" altLang="zh-CN" sz="2400" b="1" dirty="0">
                <a:solidFill>
                  <a:srgbClr val="06071F"/>
                </a:solidFill>
                <a:latin typeface="黑体" panose="02010609060101010101" pitchFamily="49" charset="-122"/>
                <a:ea typeface="黑体" panose="02010609060101010101" pitchFamily="49" charset="-122"/>
                <a:sym typeface="+mn-ea"/>
              </a:rPr>
              <a:t>/</a:t>
            </a:r>
            <a:r>
              <a:rPr lang="zh-CN" altLang="en-US" sz="2400" b="1" dirty="0">
                <a:solidFill>
                  <a:srgbClr val="06071F"/>
                </a:solidFill>
                <a:latin typeface="黑体" panose="02010609060101010101" pitchFamily="49" charset="-122"/>
                <a:ea typeface="黑体" panose="02010609060101010101" pitchFamily="49" charset="-122"/>
                <a:sym typeface="+mn-ea"/>
              </a:rPr>
              <a:t>稳定化</a:t>
            </a:r>
            <a:endParaRPr lang="en-US" altLang="zh-CN" sz="2400" b="1" dirty="0">
              <a:solidFill>
                <a:srgbClr val="06071F"/>
              </a:solidFill>
              <a:latin typeface="黑体" panose="02010609060101010101" pitchFamily="49" charset="-122"/>
              <a:ea typeface="黑体" panose="02010609060101010101" pitchFamily="49" charset="-122"/>
              <a:sym typeface="+mn-ea"/>
            </a:endParaRPr>
          </a:p>
          <a:p>
            <a:pPr marL="0" indent="720090">
              <a:lnSpc>
                <a:spcPct val="150000"/>
              </a:lnSpc>
              <a:spcBef>
                <a:spcPts val="0"/>
              </a:spcBef>
              <a:buNone/>
            </a:pPr>
            <a:r>
              <a:rPr lang="zh-CN" altLang="en-US" sz="2000" dirty="0">
                <a:solidFill>
                  <a:schemeClr val="tx1"/>
                </a:solidFill>
                <a:latin typeface="黑体" panose="02010609060101010101" pitchFamily="49" charset="-122"/>
                <a:ea typeface="黑体" panose="02010609060101010101" pitchFamily="49" charset="-122"/>
                <a:sym typeface="+mn-ea"/>
              </a:rPr>
              <a:t>石灰</a:t>
            </a:r>
            <a:r>
              <a:rPr lang="zh-CN" altLang="en-US" sz="2000" dirty="0">
                <a:latin typeface="黑体" panose="02010609060101010101" pitchFamily="49" charset="-122"/>
                <a:ea typeface="黑体" panose="02010609060101010101" pitchFamily="49" charset="-122"/>
                <a:sym typeface="+mn-ea"/>
              </a:rPr>
              <a:t>是一种非水硬性胶凝材料</a:t>
            </a:r>
            <a:r>
              <a:rPr lang="en-US" altLang="zh-CN" sz="2000" dirty="0">
                <a:latin typeface="黑体" panose="02010609060101010101" pitchFamily="49" charset="-122"/>
                <a:ea typeface="黑体" panose="02010609060101010101" pitchFamily="49" charset="-122"/>
                <a:sym typeface="+mn-ea"/>
              </a:rPr>
              <a:t>,</a:t>
            </a:r>
            <a:r>
              <a:rPr lang="zh-CN" altLang="en-US" sz="2000" dirty="0">
                <a:latin typeface="黑体" panose="02010609060101010101" pitchFamily="49" charset="-122"/>
                <a:ea typeface="黑体" panose="02010609060101010101" pitchFamily="49" charset="-122"/>
                <a:sym typeface="+mn-ea"/>
              </a:rPr>
              <a:t>其中的</a:t>
            </a:r>
            <a:r>
              <a:rPr lang="en-US" altLang="zh-CN" sz="2000" dirty="0">
                <a:latin typeface="黑体" panose="02010609060101010101" pitchFamily="49" charset="-122"/>
                <a:ea typeface="黑体" panose="02010609060101010101" pitchFamily="49" charset="-122"/>
                <a:sym typeface="+mn-ea"/>
              </a:rPr>
              <a:t> </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mn-ea"/>
              </a:rPr>
              <a:t>Ca </a:t>
            </a:r>
            <a:r>
              <a:rPr lang="zh-CN" altLang="en-US" sz="2000" dirty="0">
                <a:latin typeface="黑体" panose="02010609060101010101" pitchFamily="49" charset="-122"/>
                <a:ea typeface="黑体" panose="02010609060101010101" pitchFamily="49" charset="-122"/>
                <a:sym typeface="+mn-ea"/>
              </a:rPr>
              <a:t>能够和土壤中的硅酸盐形成水化硅酸盐</a:t>
            </a:r>
            <a:r>
              <a:rPr lang="en-US" altLang="zh-CN" sz="2000" dirty="0">
                <a:latin typeface="黑体" panose="02010609060101010101" pitchFamily="49" charset="-122"/>
                <a:ea typeface="黑体" panose="02010609060101010101" pitchFamily="49" charset="-122"/>
                <a:sym typeface="+mn-ea"/>
              </a:rPr>
              <a:t>,</a:t>
            </a:r>
            <a:r>
              <a:rPr lang="zh-CN" altLang="en-US" sz="2000" b="1" dirty="0">
                <a:solidFill>
                  <a:srgbClr val="FF0000"/>
                </a:solidFill>
                <a:latin typeface="黑体" panose="02010609060101010101" pitchFamily="49" charset="-122"/>
                <a:ea typeface="黑体" panose="02010609060101010101" pitchFamily="49" charset="-122"/>
                <a:sym typeface="+mn-ea"/>
              </a:rPr>
              <a:t>将污染物吸附在波索米反应（水化反应）产生的胶体结晶中</a:t>
            </a:r>
            <a:r>
              <a:rPr lang="en-US" altLang="zh-CN" sz="2000" dirty="0">
                <a:latin typeface="黑体" panose="02010609060101010101" pitchFamily="49" charset="-122"/>
                <a:ea typeface="黑体" panose="02010609060101010101" pitchFamily="49" charset="-122"/>
                <a:sym typeface="+mn-ea"/>
              </a:rPr>
              <a:t>,</a:t>
            </a:r>
            <a:r>
              <a:rPr lang="zh-CN" altLang="en-US" sz="2000" dirty="0">
                <a:latin typeface="黑体" panose="02010609060101010101" pitchFamily="49" charset="-122"/>
                <a:ea typeface="黑体" panose="02010609060101010101" pitchFamily="49" charset="-122"/>
                <a:sym typeface="+mn-ea"/>
              </a:rPr>
              <a:t>起到固定</a:t>
            </a:r>
            <a:r>
              <a:rPr lang="en-US" altLang="zh-CN" sz="2000" dirty="0">
                <a:latin typeface="黑体" panose="02010609060101010101" pitchFamily="49" charset="-122"/>
                <a:ea typeface="黑体" panose="02010609060101010101" pitchFamily="49" charset="-122"/>
                <a:sym typeface="+mn-ea"/>
              </a:rPr>
              <a:t>/</a:t>
            </a:r>
            <a:r>
              <a:rPr lang="zh-CN" altLang="en-US" sz="2000" dirty="0">
                <a:latin typeface="黑体" panose="02010609060101010101" pitchFamily="49" charset="-122"/>
                <a:ea typeface="黑体" panose="02010609060101010101" pitchFamily="49" charset="-122"/>
                <a:sym typeface="+mn-ea"/>
              </a:rPr>
              <a:t>稳定污染物的作用</a:t>
            </a:r>
            <a:r>
              <a:rPr lang="en-US" altLang="zh-CN" sz="2000" dirty="0">
                <a:latin typeface="黑体" panose="02010609060101010101" pitchFamily="49" charset="-122"/>
                <a:ea typeface="黑体" panose="02010609060101010101" pitchFamily="49" charset="-122"/>
                <a:sym typeface="+mn-ea"/>
              </a:rPr>
              <a:t>,</a:t>
            </a:r>
            <a:r>
              <a:rPr lang="zh-CN" altLang="en-US" sz="2000" dirty="0">
                <a:latin typeface="黑体" panose="02010609060101010101" pitchFamily="49" charset="-122"/>
                <a:ea typeface="黑体" panose="02010609060101010101" pitchFamily="49" charset="-122"/>
                <a:sym typeface="+mn-ea"/>
              </a:rPr>
              <a:t>以</a:t>
            </a:r>
            <a:r>
              <a:rPr lang="zh-CN" altLang="en-US" sz="2000" dirty="0">
                <a:solidFill>
                  <a:schemeClr val="tx1"/>
                </a:solidFill>
                <a:latin typeface="黑体" panose="02010609060101010101" pitchFamily="49" charset="-122"/>
                <a:ea typeface="黑体" panose="02010609060101010101" pitchFamily="49" charset="-122"/>
                <a:sym typeface="+mn-ea"/>
              </a:rPr>
              <a:t>降低其溶解性和迁移性。</a:t>
            </a:r>
            <a:endParaRPr lang="zh-CN" altLang="en-US" sz="2000" dirty="0">
              <a:solidFill>
                <a:schemeClr val="tx1"/>
              </a:solidFill>
              <a:latin typeface="黑体" panose="02010609060101010101" pitchFamily="49" charset="-122"/>
              <a:ea typeface="黑体" panose="02010609060101010101" pitchFamily="49" charset="-122"/>
              <a:sym typeface="+mn-ea"/>
            </a:endParaRPr>
          </a:p>
          <a:p>
            <a:pPr marL="0" lvl="1" indent="0" algn="l">
              <a:lnSpc>
                <a:spcPct val="150000"/>
              </a:lnSpc>
              <a:spcBef>
                <a:spcPts val="0"/>
              </a:spcBef>
              <a:buClrTx/>
              <a:buSzTx/>
              <a:buFont typeface="Wingdings" panose="05000000000000000000" charset="0"/>
              <a:buNone/>
            </a:pPr>
            <a:endPar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7" name="文本框 6"/>
          <p:cNvSpPr txBox="1"/>
          <p:nvPr/>
        </p:nvSpPr>
        <p:spPr>
          <a:xfrm>
            <a:off x="6960235" y="6012815"/>
            <a:ext cx="1754505" cy="368300"/>
          </a:xfrm>
          <a:prstGeom prst="rect">
            <a:avLst/>
          </a:prstGeom>
          <a:noFill/>
        </p:spPr>
        <p:txBody>
          <a:bodyPr wrap="square" rtlCol="0">
            <a:spAutoFit/>
          </a:bodyPr>
          <a:lstStyle/>
          <a:p>
            <a:r>
              <a:rPr lang="zh-CN" altLang="en-US">
                <a:latin typeface="黑体" panose="02010609060101010101" pitchFamily="49" charset="-122"/>
                <a:ea typeface="黑体" panose="02010609060101010101" pitchFamily="49" charset="-122"/>
              </a:rPr>
              <a:t>生石灰固化剂</a:t>
            </a:r>
            <a:endParaRPr lang="zh-CN" altLang="en-US">
              <a:latin typeface="黑体" panose="02010609060101010101" pitchFamily="49" charset="-122"/>
              <a:ea typeface="黑体" panose="02010609060101010101" pitchFamily="49" charset="-122"/>
            </a:endParaRPr>
          </a:p>
        </p:txBody>
      </p:sp>
      <p:sp>
        <p:nvSpPr>
          <p:cNvPr id="8" name="文本框 7"/>
          <p:cNvSpPr txBox="1"/>
          <p:nvPr/>
        </p:nvSpPr>
        <p:spPr>
          <a:xfrm>
            <a:off x="10056495" y="6012815"/>
            <a:ext cx="1468120" cy="368300"/>
          </a:xfrm>
          <a:prstGeom prst="rect">
            <a:avLst/>
          </a:prstGeom>
          <a:noFill/>
        </p:spPr>
        <p:txBody>
          <a:bodyPr wrap="square" rtlCol="0">
            <a:spAutoFit/>
          </a:bodyPr>
          <a:lstStyle/>
          <a:p>
            <a:r>
              <a:rPr lang="zh-CN" altLang="en-US">
                <a:latin typeface="黑体" panose="02010609060101010101" pitchFamily="49" charset="-122"/>
                <a:ea typeface="黑体" panose="02010609060101010101" pitchFamily="49" charset="-122"/>
              </a:rPr>
              <a:t>石灰稳定土</a:t>
            </a:r>
            <a:endParaRPr lang="zh-CN" altLang="en-US">
              <a:latin typeface="黑体" panose="02010609060101010101" pitchFamily="49" charset="-122"/>
              <a:ea typeface="黑体" panose="02010609060101010101" pitchFamily="49" charset="-122"/>
            </a:endParaRPr>
          </a:p>
        </p:txBody>
      </p:sp>
      <p:pic>
        <p:nvPicPr>
          <p:cNvPr id="5" name="图片 4"/>
          <p:cNvPicPr/>
          <p:nvPr/>
        </p:nvPicPr>
        <p:blipFill>
          <a:blip r:embed="rId1"/>
          <a:srcRect l="5099" t="5660" r="3212" b="5660"/>
          <a:stretch>
            <a:fillRect/>
          </a:stretch>
        </p:blipFill>
        <p:spPr>
          <a:xfrm>
            <a:off x="6312535" y="3561715"/>
            <a:ext cx="2880000" cy="2340000"/>
          </a:xfrm>
          <a:prstGeom prst="rect">
            <a:avLst/>
          </a:prstGeom>
        </p:spPr>
      </p:pic>
      <p:pic>
        <p:nvPicPr>
          <p:cNvPr id="10" name="图片 9"/>
          <p:cNvPicPr/>
          <p:nvPr/>
        </p:nvPicPr>
        <p:blipFill>
          <a:blip r:embed="rId2"/>
          <a:srcRect b="10282"/>
          <a:stretch>
            <a:fillRect/>
          </a:stretch>
        </p:blipFill>
        <p:spPr>
          <a:xfrm>
            <a:off x="9265285" y="3561715"/>
            <a:ext cx="2880000" cy="2340000"/>
          </a:xfrm>
          <a:prstGeom prst="rect">
            <a:avLst/>
          </a:prstGeom>
        </p:spPr>
      </p:pic>
      <p:sp>
        <p:nvSpPr>
          <p:cNvPr id="4"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67940" name="Text Box 4"/>
          <p:cNvSpPr txBox="1">
            <a:spLocks noChangeArrowheads="1"/>
          </p:cNvSpPr>
          <p:nvPr/>
        </p:nvSpPr>
        <p:spPr bwMode="auto">
          <a:xfrm>
            <a:off x="191135" y="116840"/>
            <a:ext cx="9793605" cy="88519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5.</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常用体系 </a:t>
            </a:r>
            <a:r>
              <a:rPr lang="en-US" altLang="zh-CN" sz="3000" b="1" dirty="0">
                <a:effectLst/>
                <a:latin typeface="Times New Roman" panose="02020603050405020304" pitchFamily="18" charset="0"/>
                <a:cs typeface="Times New Roman" panose="02020603050405020304" pitchFamily="18" charset="0"/>
                <a:sym typeface="+mn-ea"/>
              </a:rPr>
              <a:t>Commonly used systems</a:t>
            </a:r>
            <a:endParaRPr lang="en-US" altLang="zh-CN" sz="3000" b="1" dirty="0">
              <a:solidFill>
                <a:schemeClr val="tx1"/>
              </a:solidFill>
              <a:effectLst/>
              <a:latin typeface="Times New Roman" panose="02020603050405020304" pitchFamily="18" charset="0"/>
              <a:cs typeface="Times New Roman" panose="02020603050405020304" pitchFamily="18" charset="0"/>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nvSpPr>
        <p:spPr>
          <a:xfrm>
            <a:off x="263525" y="2853055"/>
            <a:ext cx="6096000" cy="3322955"/>
          </a:xfrm>
          <a:prstGeom prst="rect">
            <a:avLst/>
          </a:prstGeom>
          <a:noFill/>
        </p:spPr>
        <p:txBody>
          <a:bodyPr wrap="square" rtlCol="0" anchor="t">
            <a:spAutoFit/>
          </a:bodyPr>
          <a:lstStyle/>
          <a:p>
            <a:pPr marL="342900" lvl="1" indent="-342900" algn="l">
              <a:lnSpc>
                <a:spcPct val="150000"/>
              </a:lnSpc>
              <a:spcBef>
                <a:spcPts val="0"/>
              </a:spcBef>
              <a:buClrTx/>
              <a:buSzTx/>
              <a:buFont typeface="Wingdings" panose="05000000000000000000" charset="0"/>
              <a:buChar char="Ø"/>
            </a:pP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优势</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：与水泥相似</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以石灰为基料的固化</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稳定化系统也能够提供较高的</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pH</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值；石灰可以激活</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火山灰</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类物质中的活性成分。</a:t>
            </a:r>
            <a:endPar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endParaRPr>
          </a:p>
          <a:p>
            <a:pPr marL="342900" lvl="1" indent="-342900" algn="l">
              <a:lnSpc>
                <a:spcPct val="150000"/>
              </a:lnSpc>
              <a:spcBef>
                <a:spcPts val="0"/>
              </a:spcBef>
              <a:buClrTx/>
              <a:buSzTx/>
              <a:buFont typeface="Wingdings" panose="05000000000000000000" charset="0"/>
              <a:buChar char="Ø"/>
            </a:pP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局限性</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：石灰的强碱性并不利于</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Al </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等两性元素的固化</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稳定。另外</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该系统的固化产品具有</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多孔性</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容易造成污染物质的浸出</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且抗压强度和抗浸泡性能不佳</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因此较少单独使用。</a:t>
            </a:r>
            <a:endPar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1510" name="Text Box 8"/>
          <p:cNvSpPr txBox="1"/>
          <p:nvPr/>
        </p:nvSpPr>
        <p:spPr>
          <a:xfrm>
            <a:off x="407670" y="1196340"/>
            <a:ext cx="10597515" cy="4776470"/>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0" algn="l">
              <a:lnSpc>
                <a:spcPct val="150000"/>
              </a:lnSpc>
              <a:spcBef>
                <a:spcPts val="0"/>
              </a:spcBef>
              <a:buClrTx/>
              <a:buSzTx/>
              <a:buNone/>
            </a:pP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3</a:t>
            </a: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）有机材料</a:t>
            </a:r>
            <a:r>
              <a:rPr lang="zh-CN" altLang="en-US" sz="2400" b="1" dirty="0">
                <a:solidFill>
                  <a:srgbClr val="06071F"/>
                </a:solidFill>
                <a:latin typeface="黑体" panose="02010609060101010101" pitchFamily="49" charset="-122"/>
                <a:ea typeface="黑体" panose="02010609060101010101" pitchFamily="49" charset="-122"/>
                <a:sym typeface="+mn-ea"/>
              </a:rPr>
              <a:t>固化</a:t>
            </a:r>
            <a:r>
              <a:rPr lang="en-US" altLang="zh-CN" sz="2400" b="1" dirty="0">
                <a:solidFill>
                  <a:srgbClr val="06071F"/>
                </a:solidFill>
                <a:latin typeface="黑体" panose="02010609060101010101" pitchFamily="49" charset="-122"/>
                <a:ea typeface="黑体" panose="02010609060101010101" pitchFamily="49" charset="-122"/>
                <a:sym typeface="+mn-ea"/>
              </a:rPr>
              <a:t>/</a:t>
            </a:r>
            <a:r>
              <a:rPr lang="zh-CN" altLang="en-US" sz="2400" b="1" dirty="0">
                <a:solidFill>
                  <a:srgbClr val="06071F"/>
                </a:solidFill>
                <a:latin typeface="黑体" panose="02010609060101010101" pitchFamily="49" charset="-122"/>
                <a:ea typeface="黑体" panose="02010609060101010101" pitchFamily="49" charset="-122"/>
                <a:sym typeface="+mn-ea"/>
              </a:rPr>
              <a:t>稳定化技术</a:t>
            </a:r>
            <a:endParaRPr lang="en-US" altLang="zh-CN" sz="2400" b="1" dirty="0">
              <a:solidFill>
                <a:srgbClr val="06071F"/>
              </a:solidFill>
              <a:latin typeface="黑体" panose="02010609060101010101" pitchFamily="49" charset="-122"/>
              <a:ea typeface="黑体" panose="02010609060101010101" pitchFamily="49" charset="-122"/>
              <a:sym typeface="+mn-ea"/>
            </a:endParaRPr>
          </a:p>
          <a:p>
            <a:pPr marL="0" indent="720090" algn="l">
              <a:lnSpc>
                <a:spcPct val="150000"/>
              </a:lnSpc>
              <a:spcBef>
                <a:spcPts val="0"/>
              </a:spcBef>
              <a:buNone/>
            </a:pP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有机材料固化</a:t>
            </a:r>
            <a:r>
              <a:rPr lang="en-US" altLang="zh-CN"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稳定化技术</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包括热固性有机材料包容技术和热塑性有机材料包容技术。</a:t>
            </a:r>
            <a:endPar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endParaRPr>
          </a:p>
          <a:p>
            <a:pPr marL="0" indent="0" algn="l">
              <a:lnSpc>
                <a:spcPct val="150000"/>
              </a:lnSpc>
              <a:spcBef>
                <a:spcPts val="0"/>
              </a:spcBef>
              <a:buNone/>
            </a:pP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热固性</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有机材料包容技术利用热固性有机单体</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如</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脲醛</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与粉碎后废物充分混合</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并助絮剂和催化剂作用下受热通过交链聚合反应形成海绵状的聚合体</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在每个废物颗粒周形成一层不透水的保护膜而达到固化和稳定化目的。特别适用于对有害废物和放射性固体废物的固化处理。</a:t>
            </a:r>
            <a:endPar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endParaRPr>
          </a:p>
          <a:p>
            <a:pPr marL="0" indent="0" algn="l">
              <a:lnSpc>
                <a:spcPct val="150000"/>
              </a:lnSpc>
              <a:spcBef>
                <a:spcPts val="0"/>
              </a:spcBef>
              <a:buNone/>
            </a:pP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热塑性</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有机材料包容技术则利用热塑性材料，如</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沥</a:t>
            </a:r>
            <a:endPar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marL="0" indent="0" algn="l">
              <a:lnSpc>
                <a:spcPct val="150000"/>
              </a:lnSpc>
              <a:spcBef>
                <a:spcPts val="0"/>
              </a:spcBef>
              <a:buNone/>
            </a:pP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青、石蜡、聚乙烯</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等在高温条件下熔融并与废物充</a:t>
            </a:r>
            <a:endPar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endParaRPr>
          </a:p>
          <a:p>
            <a:pPr marL="0" indent="0" algn="l">
              <a:lnSpc>
                <a:spcPct val="150000"/>
              </a:lnSpc>
              <a:spcBef>
                <a:spcPts val="0"/>
              </a:spcBef>
              <a:buNone/>
            </a:pP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分混合，冷却成型后将废物完全包容。</a:t>
            </a:r>
            <a:endPar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endParaRPr>
          </a:p>
          <a:p>
            <a:pPr marL="457200">
              <a:lnSpc>
                <a:spcPct val="150000"/>
              </a:lnSpc>
              <a:spcBef>
                <a:spcPts val="0"/>
              </a:spcBef>
              <a:buNone/>
            </a:pPr>
            <a:r>
              <a:rPr lang="en-US" altLang="zh-CN" sz="24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 </a:t>
            </a:r>
            <a:endParaRPr lang="en-US" altLang="zh-CN" sz="24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endParaRPr>
          </a:p>
          <a:p>
            <a:pPr marL="457200">
              <a:lnSpc>
                <a:spcPct val="150000"/>
              </a:lnSpc>
              <a:spcBef>
                <a:spcPts val="0"/>
              </a:spcBef>
              <a:buNone/>
            </a:pPr>
            <a:endParaRPr lang="zh-CN" altLang="en-US" sz="24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7" name="文本框 6"/>
          <p:cNvSpPr txBox="1"/>
          <p:nvPr/>
        </p:nvSpPr>
        <p:spPr>
          <a:xfrm>
            <a:off x="10128885" y="6093460"/>
            <a:ext cx="1790065" cy="368300"/>
          </a:xfrm>
          <a:prstGeom prst="rect">
            <a:avLst/>
          </a:prstGeom>
          <a:noFill/>
        </p:spPr>
        <p:txBody>
          <a:bodyPr wrap="square" rtlCol="0">
            <a:spAutoFit/>
          </a:bodyPr>
          <a:lstStyle/>
          <a:p>
            <a:r>
              <a:rPr lang="zh-CN" altLang="en-US">
                <a:latin typeface="黑体" panose="02010609060101010101" pitchFamily="49" charset="-122"/>
                <a:ea typeface="黑体" panose="02010609060101010101" pitchFamily="49" charset="-122"/>
              </a:rPr>
              <a:t>沥青固化剂</a:t>
            </a:r>
            <a:endParaRPr lang="zh-CN" altLang="en-US">
              <a:latin typeface="黑体" panose="02010609060101010101" pitchFamily="49" charset="-122"/>
              <a:ea typeface="黑体" panose="02010609060101010101" pitchFamily="49" charset="-122"/>
            </a:endParaRPr>
          </a:p>
        </p:txBody>
      </p:sp>
      <p:sp>
        <p:nvSpPr>
          <p:cNvPr id="8" name="文本框 7"/>
          <p:cNvSpPr txBox="1"/>
          <p:nvPr/>
        </p:nvSpPr>
        <p:spPr>
          <a:xfrm>
            <a:off x="7104380" y="6093460"/>
            <a:ext cx="1955800" cy="368300"/>
          </a:xfrm>
          <a:prstGeom prst="rect">
            <a:avLst/>
          </a:prstGeom>
          <a:noFill/>
        </p:spPr>
        <p:txBody>
          <a:bodyPr wrap="square" rtlCol="0">
            <a:spAutoFit/>
          </a:bodyPr>
          <a:lstStyle/>
          <a:p>
            <a:r>
              <a:rPr lang="zh-CN" altLang="en-US">
                <a:latin typeface="黑体" panose="02010609060101010101" pitchFamily="49" charset="-122"/>
                <a:ea typeface="黑体" panose="02010609060101010101" pitchFamily="49" charset="-122"/>
              </a:rPr>
              <a:t>环氧树酯固化剂</a:t>
            </a:r>
            <a:endParaRPr lang="zh-CN" altLang="en-US">
              <a:latin typeface="黑体" panose="02010609060101010101" pitchFamily="49" charset="-122"/>
              <a:ea typeface="黑体" panose="02010609060101010101" pitchFamily="49" charset="-122"/>
            </a:endParaRPr>
          </a:p>
        </p:txBody>
      </p:sp>
      <p:pic>
        <p:nvPicPr>
          <p:cNvPr id="2" name="图片 1"/>
          <p:cNvPicPr/>
          <p:nvPr/>
        </p:nvPicPr>
        <p:blipFill>
          <a:blip r:embed="rId1"/>
          <a:stretch>
            <a:fillRect/>
          </a:stretch>
        </p:blipFill>
        <p:spPr>
          <a:xfrm>
            <a:off x="9480550" y="3861435"/>
            <a:ext cx="2340000" cy="1980000"/>
          </a:xfrm>
          <a:prstGeom prst="rect">
            <a:avLst/>
          </a:prstGeom>
        </p:spPr>
      </p:pic>
      <p:pic>
        <p:nvPicPr>
          <p:cNvPr id="3" name="图片 2"/>
          <p:cNvPicPr/>
          <p:nvPr/>
        </p:nvPicPr>
        <p:blipFill>
          <a:blip r:embed="rId2"/>
          <a:stretch>
            <a:fillRect/>
          </a:stretch>
        </p:blipFill>
        <p:spPr>
          <a:xfrm>
            <a:off x="6342380" y="3861435"/>
            <a:ext cx="3089275" cy="2027555"/>
          </a:xfrm>
          <a:prstGeom prst="rect">
            <a:avLst/>
          </a:prstGeom>
          <a:ln w="12700" cmpd="sng">
            <a:noFill/>
            <a:prstDash val="solid"/>
          </a:ln>
        </p:spPr>
      </p:pic>
      <p:sp>
        <p:nvSpPr>
          <p:cNvPr id="9" name="Text Box 4"/>
          <p:cNvSpPr txBox="1">
            <a:spLocks noChangeArrowheads="1"/>
          </p:cNvSpPr>
          <p:nvPr/>
        </p:nvSpPr>
        <p:spPr bwMode="auto">
          <a:xfrm>
            <a:off x="191770" y="188595"/>
            <a:ext cx="9793605" cy="88519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5.2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常用体系 </a:t>
            </a:r>
            <a:r>
              <a:rPr lang="en-US" altLang="zh-CN" sz="3000" b="1" dirty="0">
                <a:effectLst/>
                <a:latin typeface="Times New Roman" panose="02020603050405020304" pitchFamily="18" charset="0"/>
                <a:cs typeface="Times New Roman" panose="02020603050405020304" pitchFamily="18" charset="0"/>
                <a:sym typeface="+mn-ea"/>
              </a:rPr>
              <a:t>Commonly used systems</a:t>
            </a:r>
            <a:endParaRPr lang="en-US" altLang="zh-CN" sz="3000" b="1" dirty="0">
              <a:solidFill>
                <a:schemeClr val="tx1"/>
              </a:solidFill>
              <a:effectLst/>
              <a:latin typeface="Times New Roman" panose="02020603050405020304" pitchFamily="18" charset="0"/>
              <a:cs typeface="Times New Roman" panose="02020603050405020304" pitchFamily="18" charset="0"/>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1510" name="Text Box 8"/>
          <p:cNvSpPr txBox="1"/>
          <p:nvPr/>
        </p:nvSpPr>
        <p:spPr>
          <a:xfrm>
            <a:off x="243205" y="1282700"/>
            <a:ext cx="11155045" cy="4897120"/>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457200" lvl="1" indent="0" algn="l">
              <a:lnSpc>
                <a:spcPct val="150000"/>
              </a:lnSpc>
              <a:spcBef>
                <a:spcPts val="0"/>
              </a:spcBef>
              <a:buClrTx/>
              <a:buSzTx/>
              <a:buNone/>
            </a:pP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4</a:t>
            </a: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）化学药剂</a:t>
            </a:r>
            <a:r>
              <a:rPr lang="zh-CN" altLang="en-US" sz="2400" b="1" dirty="0">
                <a:solidFill>
                  <a:srgbClr val="06071F"/>
                </a:solidFill>
                <a:latin typeface="黑体" panose="02010609060101010101" pitchFamily="49" charset="-122"/>
                <a:ea typeface="黑体" panose="02010609060101010101" pitchFamily="49" charset="-122"/>
                <a:sym typeface="+mn-ea"/>
              </a:rPr>
              <a:t>固化</a:t>
            </a:r>
            <a:r>
              <a:rPr lang="en-US" altLang="zh-CN" sz="2400" b="1" dirty="0">
                <a:solidFill>
                  <a:srgbClr val="06071F"/>
                </a:solidFill>
                <a:latin typeface="黑体" panose="02010609060101010101" pitchFamily="49" charset="-122"/>
                <a:ea typeface="黑体" panose="02010609060101010101" pitchFamily="49" charset="-122"/>
                <a:sym typeface="+mn-ea"/>
              </a:rPr>
              <a:t>/</a:t>
            </a:r>
            <a:r>
              <a:rPr lang="zh-CN" altLang="en-US" sz="2400" b="1" dirty="0">
                <a:solidFill>
                  <a:srgbClr val="06071F"/>
                </a:solidFill>
                <a:latin typeface="黑体" panose="02010609060101010101" pitchFamily="49" charset="-122"/>
                <a:ea typeface="黑体" panose="02010609060101010101" pitchFamily="49" charset="-122"/>
                <a:sym typeface="+mn-ea"/>
              </a:rPr>
              <a:t>稳定化技术</a:t>
            </a:r>
            <a:endParaRPr lang="en-US" altLang="zh-CN" sz="2400" b="1" dirty="0">
              <a:solidFill>
                <a:srgbClr val="06071F"/>
              </a:solidFill>
              <a:latin typeface="黑体" panose="02010609060101010101" pitchFamily="49" charset="-122"/>
              <a:ea typeface="黑体" panose="02010609060101010101" pitchFamily="49" charset="-122"/>
              <a:sym typeface="+mn-ea"/>
            </a:endParaRPr>
          </a:p>
          <a:p>
            <a:pPr marL="0" indent="720090">
              <a:lnSpc>
                <a:spcPct val="150000"/>
              </a:lnSpc>
              <a:spcBef>
                <a:spcPts val="0"/>
              </a:spcBef>
              <a:buNone/>
            </a:pPr>
            <a:r>
              <a:rPr lang="en-US" altLang="zh-CN" sz="22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2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化学药剂固化</a:t>
            </a:r>
            <a:r>
              <a:rPr lang="en-US" altLang="zh-CN" sz="22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 / </a:t>
            </a:r>
            <a:r>
              <a:rPr lang="zh-CN" altLang="en-US" sz="22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稳定化技术是指向土壤中加入药剂，通过化学药剂和土壤所发生的化学反应，改变污染物在土壤中的存在形态，使其转变成低毒性、低溶解性和低迁移性的物质。</a:t>
            </a:r>
            <a:endParaRPr lang="zh-CN" altLang="en-US" sz="22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endParaRPr>
          </a:p>
          <a:p>
            <a:pPr marL="0" indent="720090">
              <a:lnSpc>
                <a:spcPct val="150000"/>
              </a:lnSpc>
              <a:spcBef>
                <a:spcPts val="0"/>
              </a:spcBef>
              <a:buNone/>
            </a:pPr>
            <a:r>
              <a:rPr lang="zh-CN" altLang="en-US" sz="22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药剂稳定法</a:t>
            </a:r>
            <a:r>
              <a:rPr lang="zh-CN" altLang="en-US" sz="22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所使用药剂一般分为</a:t>
            </a:r>
            <a:r>
              <a:rPr lang="zh-CN" altLang="en-US" sz="22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有机</a:t>
            </a:r>
            <a:r>
              <a:rPr lang="zh-CN" altLang="en-US" sz="22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和</a:t>
            </a:r>
            <a:r>
              <a:rPr lang="zh-CN" altLang="en-US" sz="22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无机</a:t>
            </a:r>
            <a:r>
              <a:rPr lang="zh-CN" altLang="en-US" sz="22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两大类，根据污染土壤中所含重金属种类，最常用的无机稳定药剂有：硫化物（硫化钠、硫代硫化钠）、氢氧化钠、硫酸盐以及磷酸盐等。有机稳定药剂一般采用螯合型高分子物质，例如乙二胺四乙酸二钠盐，它可以与污染土壤中的重金属离子进行配位反应从而形成不溶于水的高分子络合物，进而使重金属得到稳定。还有一种应用较多的有机稳定。</a:t>
            </a:r>
            <a:endParaRPr lang="zh-CN" altLang="en-US" sz="22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endParaRPr>
          </a:p>
          <a:p>
            <a:pPr marL="457200">
              <a:lnSpc>
                <a:spcPct val="150000"/>
              </a:lnSpc>
              <a:spcBef>
                <a:spcPts val="0"/>
              </a:spcBef>
              <a:buNone/>
            </a:pPr>
            <a:endParaRPr lang="zh-CN" altLang="en-US" sz="22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9" name="Text Box 4"/>
          <p:cNvSpPr txBox="1">
            <a:spLocks noChangeArrowheads="1"/>
          </p:cNvSpPr>
          <p:nvPr/>
        </p:nvSpPr>
        <p:spPr bwMode="auto">
          <a:xfrm>
            <a:off x="191770" y="188595"/>
            <a:ext cx="9793605" cy="88519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5.2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常用体系 </a:t>
            </a:r>
            <a:r>
              <a:rPr lang="en-US" altLang="zh-CN" sz="3000" b="1" dirty="0">
                <a:effectLst/>
                <a:latin typeface="Times New Roman" panose="02020603050405020304" pitchFamily="18" charset="0"/>
                <a:cs typeface="Times New Roman" panose="02020603050405020304" pitchFamily="18" charset="0"/>
                <a:sym typeface="+mn-ea"/>
              </a:rPr>
              <a:t>Commonly used systems</a:t>
            </a:r>
            <a:endParaRPr lang="en-US" altLang="zh-CN" sz="3000" b="1" dirty="0">
              <a:solidFill>
                <a:schemeClr val="tx1"/>
              </a:solidFill>
              <a:effectLst/>
              <a:latin typeface="Times New Roman" panose="02020603050405020304" pitchFamily="18" charset="0"/>
              <a:cs typeface="Times New Roman" panose="02020603050405020304" pitchFamily="18" charset="0"/>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288030" y="908050"/>
            <a:ext cx="6479540" cy="398780"/>
          </a:xfrm>
          <a:prstGeom prst="rect">
            <a:avLst/>
          </a:prstGeom>
          <a:noFill/>
        </p:spPr>
        <p:txBody>
          <a:bodyPr wrap="square" rtlCol="0" anchor="t">
            <a:spAutoFit/>
          </a:bodyPr>
          <a:lstStyle/>
          <a:p>
            <a:r>
              <a:rPr lang="zh-CN" altLang="en-US" sz="2000" b="1" dirty="0">
                <a:ln>
                  <a:noFill/>
                </a:ln>
                <a:effectLst/>
                <a:latin typeface="黑体" panose="02010609060101010101" pitchFamily="49" charset="-122"/>
                <a:ea typeface="黑体" panose="02010609060101010101" pitchFamily="49" charset="-122"/>
                <a:cs typeface="黑体" panose="02010609060101010101" pitchFamily="49" charset="-122"/>
                <a:sym typeface="+mn-ea"/>
              </a:rPr>
              <a:t>我国典型污染土壤和底泥固化</a:t>
            </a:r>
            <a:r>
              <a:rPr lang="en-US" altLang="zh-CN" sz="2000" b="1" dirty="0">
                <a:ln>
                  <a:noFill/>
                </a:ln>
                <a:effectLst/>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b="1" dirty="0">
                <a:ln>
                  <a:noFill/>
                </a:ln>
                <a:effectLst/>
                <a:latin typeface="黑体" panose="02010609060101010101" pitchFamily="49" charset="-122"/>
                <a:ea typeface="黑体" panose="02010609060101010101" pitchFamily="49" charset="-122"/>
                <a:cs typeface="黑体" panose="02010609060101010101" pitchFamily="49" charset="-122"/>
                <a:sym typeface="+mn-ea"/>
              </a:rPr>
              <a:t>稳定化项目举例</a:t>
            </a:r>
            <a:endParaRPr lang="zh-CN" altLang="en-US" sz="2000" b="1" dirty="0">
              <a:latin typeface="黑体" panose="02010609060101010101" pitchFamily="49" charset="-122"/>
              <a:ea typeface="黑体" panose="02010609060101010101" pitchFamily="49" charset="-122"/>
              <a:cs typeface="黑体" panose="02010609060101010101" pitchFamily="49" charset="-122"/>
              <a:sym typeface="+mn-ea"/>
            </a:endParaRPr>
          </a:p>
        </p:txBody>
      </p:sp>
      <p:graphicFrame>
        <p:nvGraphicFramePr>
          <p:cNvPr id="5" name="表格 4"/>
          <p:cNvGraphicFramePr>
            <a:graphicFrameLocks noGrp="1"/>
          </p:cNvGraphicFramePr>
          <p:nvPr>
            <p:custDataLst>
              <p:tags r:id="rId1"/>
            </p:custDataLst>
          </p:nvPr>
        </p:nvGraphicFramePr>
        <p:xfrm>
          <a:off x="1776095" y="1556385"/>
          <a:ext cx="8782685" cy="5045075"/>
        </p:xfrm>
        <a:graphic>
          <a:graphicData uri="http://schemas.openxmlformats.org/drawingml/2006/table">
            <a:tbl>
              <a:tblPr firstRow="1" firstCol="1" bandRow="1">
                <a:tableStyleId>{9DCAF9ED-07DC-4A11-8D7F-57B35C25682E}</a:tableStyleId>
              </a:tblPr>
              <a:tblGrid>
                <a:gridCol w="2083435"/>
                <a:gridCol w="2083435"/>
                <a:gridCol w="4615815"/>
              </a:tblGrid>
              <a:tr h="382905">
                <a:tc>
                  <a:txBody>
                    <a:bodyPr/>
                    <a:lstStyle/>
                    <a:p>
                      <a:pPr algn="ctr">
                        <a:lnSpc>
                          <a:spcPct val="100000"/>
                        </a:lnSpc>
                      </a:pPr>
                      <a:r>
                        <a:rPr lang="zh-CN" sz="1800" b="1" dirty="0">
                          <a:solidFill>
                            <a:schemeClr val="tx1"/>
                          </a:solidFill>
                          <a:effectLst/>
                          <a:latin typeface="黑体" panose="02010609060101010101" pitchFamily="49" charset="-122"/>
                          <a:ea typeface="黑体" panose="02010609060101010101" pitchFamily="49" charset="-122"/>
                        </a:rPr>
                        <a:t>项目</a:t>
                      </a:r>
                      <a:endParaRPr lang="zh-CN" sz="1800" b="1" dirty="0">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bg1">
                        <a:lumMod val="95000"/>
                      </a:schemeClr>
                    </a:solidFill>
                  </a:tcPr>
                </a:tc>
                <a:tc>
                  <a:txBody>
                    <a:bodyPr/>
                    <a:lstStyle/>
                    <a:p>
                      <a:pPr algn="ctr">
                        <a:lnSpc>
                          <a:spcPct val="100000"/>
                        </a:lnSpc>
                      </a:pPr>
                      <a:r>
                        <a:rPr lang="zh-CN" sz="1800" b="1" dirty="0">
                          <a:solidFill>
                            <a:schemeClr val="tx1"/>
                          </a:solidFill>
                          <a:effectLst/>
                          <a:latin typeface="黑体" panose="02010609060101010101" pitchFamily="49" charset="-122"/>
                          <a:ea typeface="黑体" panose="02010609060101010101" pitchFamily="49" charset="-122"/>
                        </a:rPr>
                        <a:t>目标污染物</a:t>
                      </a:r>
                      <a:endParaRPr lang="zh-CN" sz="1800" b="1" dirty="0">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bg1">
                        <a:lumMod val="95000"/>
                      </a:schemeClr>
                    </a:solidFill>
                  </a:tcPr>
                </a:tc>
                <a:tc>
                  <a:txBody>
                    <a:bodyPr/>
                    <a:lstStyle/>
                    <a:p>
                      <a:pPr algn="ctr">
                        <a:lnSpc>
                          <a:spcPct val="100000"/>
                        </a:lnSpc>
                      </a:pPr>
                      <a:r>
                        <a:rPr lang="zh-CN" sz="1800" b="1" dirty="0">
                          <a:solidFill>
                            <a:schemeClr val="tx1"/>
                          </a:solidFill>
                          <a:effectLst/>
                          <a:latin typeface="黑体" panose="02010609060101010101" pitchFamily="49" charset="-122"/>
                          <a:ea typeface="黑体" panose="02010609060101010101" pitchFamily="49" charset="-122"/>
                        </a:rPr>
                        <a:t>处置和再利用技术</a:t>
                      </a:r>
                      <a:endParaRPr lang="zh-CN" sz="1800" b="1" dirty="0">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bg1">
                        <a:lumMod val="95000"/>
                      </a:schemeClr>
                    </a:solidFill>
                  </a:tcPr>
                </a:tc>
              </a:tr>
              <a:tr h="865505">
                <a:tc>
                  <a:txBody>
                    <a:bodyPr/>
                    <a:lstStyle/>
                    <a:p>
                      <a:pPr algn="ctr">
                        <a:lnSpc>
                          <a:spcPct val="100000"/>
                        </a:lnSpc>
                      </a:pPr>
                      <a:r>
                        <a:rPr lang="zh-CN" sz="1800" b="1" dirty="0">
                          <a:solidFill>
                            <a:schemeClr val="tx1"/>
                          </a:solidFill>
                          <a:effectLst/>
                          <a:latin typeface="黑体" panose="02010609060101010101" pitchFamily="49" charset="-122"/>
                          <a:ea typeface="黑体" panose="02010609060101010101" pitchFamily="49" charset="-122"/>
                        </a:rPr>
                        <a:t>天津某水库重金属污染底泥治理</a:t>
                      </a:r>
                      <a:endParaRPr lang="zh-CN" sz="1800" b="1" dirty="0">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accent2">
                        <a:lumMod val="20000"/>
                        <a:lumOff val="80000"/>
                      </a:schemeClr>
                    </a:solidFill>
                  </a:tcPr>
                </a:tc>
                <a:tc>
                  <a:txBody>
                    <a:bodyPr/>
                    <a:lstStyle/>
                    <a:p>
                      <a:pPr algn="ctr">
                        <a:lnSpc>
                          <a:spcPct val="100000"/>
                        </a:lnSpc>
                      </a:pPr>
                      <a:r>
                        <a:rPr lang="zh-CN" sz="2000" b="1" dirty="0">
                          <a:solidFill>
                            <a:schemeClr val="tx1"/>
                          </a:solidFill>
                          <a:effectLst/>
                          <a:latin typeface="黑体" panose="02010609060101010101" pitchFamily="49" charset="-122"/>
                          <a:ea typeface="黑体" panose="02010609060101010101" pitchFamily="49" charset="-122"/>
                        </a:rPr>
                        <a:t>底泥：汞、砷、铜、镉</a:t>
                      </a:r>
                      <a:endParaRPr lang="zh-CN" sz="2000" b="1" dirty="0">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accent2">
                        <a:lumMod val="20000"/>
                        <a:lumOff val="80000"/>
                      </a:schemeClr>
                    </a:solidFill>
                  </a:tcPr>
                </a:tc>
                <a:tc>
                  <a:txBody>
                    <a:bodyPr/>
                    <a:lstStyle/>
                    <a:p>
                      <a:pPr algn="ctr">
                        <a:lnSpc>
                          <a:spcPct val="100000"/>
                        </a:lnSpc>
                      </a:pPr>
                      <a:r>
                        <a:rPr lang="zh-CN" sz="1800" b="1" dirty="0">
                          <a:solidFill>
                            <a:schemeClr val="tx1"/>
                          </a:solidFill>
                          <a:effectLst/>
                          <a:latin typeface="黑体" panose="02010609060101010101" pitchFamily="49" charset="-122"/>
                          <a:ea typeface="黑体" panose="02010609060101010101" pitchFamily="49" charset="-122"/>
                        </a:rPr>
                        <a:t>根据底泥污染程度，采用稳定化材料，经稳定化后用做建设用土、填埋或造陶粒</a:t>
                      </a:r>
                      <a:endParaRPr lang="zh-CN" sz="1800" b="1" dirty="0">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accent2">
                        <a:lumMod val="20000"/>
                        <a:lumOff val="80000"/>
                      </a:schemeClr>
                    </a:solidFill>
                  </a:tcPr>
                </a:tc>
              </a:tr>
              <a:tr h="865505">
                <a:tc>
                  <a:txBody>
                    <a:bodyPr/>
                    <a:lstStyle/>
                    <a:p>
                      <a:pPr algn="ctr">
                        <a:lnSpc>
                          <a:spcPct val="100000"/>
                        </a:lnSpc>
                      </a:pPr>
                      <a:r>
                        <a:rPr lang="zh-CN" sz="1800" b="1" dirty="0">
                          <a:solidFill>
                            <a:schemeClr val="tx1"/>
                          </a:solidFill>
                          <a:effectLst/>
                          <a:latin typeface="黑体" panose="02010609060101010101" pitchFamily="49" charset="-122"/>
                          <a:ea typeface="黑体" panose="02010609060101010101" pitchFamily="49" charset="-122"/>
                        </a:rPr>
                        <a:t>湖南株洲某重金属污染治理工程</a:t>
                      </a:r>
                      <a:endParaRPr lang="zh-CN" sz="1800" b="1" dirty="0">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bg1">
                        <a:lumMod val="95000"/>
                      </a:schemeClr>
                    </a:solidFill>
                  </a:tcPr>
                </a:tc>
                <a:tc>
                  <a:txBody>
                    <a:bodyPr/>
                    <a:lstStyle/>
                    <a:p>
                      <a:pPr algn="ctr">
                        <a:lnSpc>
                          <a:spcPct val="100000"/>
                        </a:lnSpc>
                      </a:pPr>
                      <a:r>
                        <a:rPr lang="zh-CN" sz="2000" b="1">
                          <a:solidFill>
                            <a:schemeClr val="tx1"/>
                          </a:solidFill>
                          <a:effectLst/>
                          <a:latin typeface="黑体" panose="02010609060101010101" pitchFamily="49" charset="-122"/>
                          <a:ea typeface="黑体" panose="02010609060101010101" pitchFamily="49" charset="-122"/>
                        </a:rPr>
                        <a:t>底泥：汞、砷、铜、镉、锌</a:t>
                      </a:r>
                      <a:endParaRPr lang="zh-CN" sz="2000" b="1">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bg1">
                        <a:lumMod val="95000"/>
                      </a:schemeClr>
                    </a:solidFill>
                  </a:tcPr>
                </a:tc>
                <a:tc>
                  <a:txBody>
                    <a:bodyPr/>
                    <a:lstStyle/>
                    <a:p>
                      <a:pPr algn="ctr">
                        <a:lnSpc>
                          <a:spcPct val="100000"/>
                        </a:lnSpc>
                      </a:pPr>
                      <a:r>
                        <a:rPr lang="zh-CN" sz="1800" b="1" dirty="0">
                          <a:solidFill>
                            <a:schemeClr val="tx1"/>
                          </a:solidFill>
                          <a:effectLst/>
                          <a:latin typeface="黑体" panose="02010609060101010101" pitchFamily="49" charset="-122"/>
                          <a:ea typeface="黑体" panose="02010609060101010101" pitchFamily="49" charset="-122"/>
                        </a:rPr>
                        <a:t>底泥脱水后经水泥基固化后填埋</a:t>
                      </a:r>
                      <a:endParaRPr lang="zh-CN" sz="1800" b="1" dirty="0">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bg1">
                        <a:lumMod val="95000"/>
                      </a:schemeClr>
                    </a:solidFill>
                  </a:tcPr>
                </a:tc>
              </a:tr>
              <a:tr h="590550">
                <a:tc>
                  <a:txBody>
                    <a:bodyPr/>
                    <a:lstStyle/>
                    <a:p>
                      <a:pPr algn="ctr">
                        <a:lnSpc>
                          <a:spcPct val="100000"/>
                        </a:lnSpc>
                      </a:pPr>
                      <a:r>
                        <a:rPr lang="zh-CN" sz="1800" b="1">
                          <a:solidFill>
                            <a:schemeClr val="tx1"/>
                          </a:solidFill>
                          <a:effectLst/>
                          <a:latin typeface="黑体" panose="02010609060101010101" pitchFamily="49" charset="-122"/>
                          <a:ea typeface="黑体" panose="02010609060101010101" pitchFamily="49" charset="-122"/>
                        </a:rPr>
                        <a:t>河北某砷污染修复工程</a:t>
                      </a:r>
                      <a:endParaRPr lang="zh-CN" sz="1800" b="1">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accent2">
                        <a:lumMod val="20000"/>
                        <a:lumOff val="80000"/>
                      </a:schemeClr>
                    </a:solidFill>
                  </a:tcPr>
                </a:tc>
                <a:tc>
                  <a:txBody>
                    <a:bodyPr/>
                    <a:lstStyle/>
                    <a:p>
                      <a:pPr algn="ctr">
                        <a:lnSpc>
                          <a:spcPct val="100000"/>
                        </a:lnSpc>
                      </a:pPr>
                      <a:r>
                        <a:rPr lang="zh-CN" sz="1800" b="1">
                          <a:solidFill>
                            <a:schemeClr val="tx1"/>
                          </a:solidFill>
                          <a:effectLst/>
                          <a:latin typeface="黑体" panose="02010609060101010101" pitchFamily="49" charset="-122"/>
                          <a:ea typeface="黑体" panose="02010609060101010101" pitchFamily="49" charset="-122"/>
                        </a:rPr>
                        <a:t>土壤：砷</a:t>
                      </a:r>
                      <a:endParaRPr lang="zh-CN" sz="1800" b="1">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accent2">
                        <a:lumMod val="20000"/>
                        <a:lumOff val="80000"/>
                      </a:schemeClr>
                    </a:solidFill>
                  </a:tcPr>
                </a:tc>
                <a:tc>
                  <a:txBody>
                    <a:bodyPr/>
                    <a:lstStyle/>
                    <a:p>
                      <a:pPr algn="ctr">
                        <a:lnSpc>
                          <a:spcPct val="100000"/>
                        </a:lnSpc>
                      </a:pPr>
                      <a:r>
                        <a:rPr lang="zh-CN" sz="1800" b="1" dirty="0">
                          <a:solidFill>
                            <a:schemeClr val="tx1"/>
                          </a:solidFill>
                          <a:effectLst/>
                          <a:latin typeface="黑体" panose="02010609060101010101" pitchFamily="49" charset="-122"/>
                          <a:ea typeface="黑体" panose="02010609060101010101" pitchFamily="49" charset="-122"/>
                        </a:rPr>
                        <a:t>采用稳定化技术和阻隔技术结合，经原位稳定化后填埋</a:t>
                      </a:r>
                      <a:endParaRPr lang="zh-CN" sz="1800" b="1" dirty="0">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accent2">
                        <a:lumMod val="20000"/>
                        <a:lumOff val="80000"/>
                      </a:schemeClr>
                    </a:solidFill>
                  </a:tcPr>
                </a:tc>
              </a:tr>
              <a:tr h="865505">
                <a:tc>
                  <a:txBody>
                    <a:bodyPr/>
                    <a:lstStyle/>
                    <a:p>
                      <a:pPr algn="ctr">
                        <a:lnSpc>
                          <a:spcPct val="100000"/>
                        </a:lnSpc>
                      </a:pPr>
                      <a:r>
                        <a:rPr lang="zh-CN" sz="1800" b="1" dirty="0">
                          <a:solidFill>
                            <a:schemeClr val="tx1"/>
                          </a:solidFill>
                          <a:effectLst/>
                          <a:latin typeface="黑体" panose="02010609060101010101" pitchFamily="49" charset="-122"/>
                          <a:ea typeface="黑体" panose="02010609060101010101" pitchFamily="49" charset="-122"/>
                        </a:rPr>
                        <a:t>河北某铬盐厂土壤污染修复工程</a:t>
                      </a:r>
                      <a:endParaRPr lang="zh-CN" sz="1800" b="1" dirty="0">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bg1">
                        <a:lumMod val="95000"/>
                      </a:schemeClr>
                    </a:solidFill>
                  </a:tcPr>
                </a:tc>
                <a:tc>
                  <a:txBody>
                    <a:bodyPr/>
                    <a:lstStyle/>
                    <a:p>
                      <a:pPr algn="ctr">
                        <a:lnSpc>
                          <a:spcPct val="100000"/>
                        </a:lnSpc>
                      </a:pPr>
                      <a:r>
                        <a:rPr lang="zh-CN" sz="1800" b="1">
                          <a:solidFill>
                            <a:schemeClr val="tx1"/>
                          </a:solidFill>
                          <a:effectLst/>
                          <a:latin typeface="黑体" panose="02010609060101010101" pitchFamily="49" charset="-122"/>
                          <a:ea typeface="黑体" panose="02010609060101010101" pitchFamily="49" charset="-122"/>
                        </a:rPr>
                        <a:t>土壤：六价铬</a:t>
                      </a:r>
                      <a:endParaRPr lang="zh-CN" sz="1800" b="1">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bg1">
                        <a:lumMod val="95000"/>
                      </a:schemeClr>
                    </a:solidFill>
                  </a:tcPr>
                </a:tc>
                <a:tc>
                  <a:txBody>
                    <a:bodyPr/>
                    <a:lstStyle/>
                    <a:p>
                      <a:pPr algn="ctr">
                        <a:lnSpc>
                          <a:spcPct val="100000"/>
                        </a:lnSpc>
                      </a:pPr>
                      <a:r>
                        <a:rPr lang="zh-CN" sz="1800" b="1" dirty="0">
                          <a:solidFill>
                            <a:schemeClr val="tx1"/>
                          </a:solidFill>
                          <a:effectLst/>
                          <a:latin typeface="黑体" panose="02010609060101010101" pitchFamily="49" charset="-122"/>
                          <a:ea typeface="黑体" panose="02010609060101010101" pitchFamily="49" charset="-122"/>
                        </a:rPr>
                        <a:t>采用亚铁盐还原后原地填埋</a:t>
                      </a:r>
                      <a:endParaRPr lang="zh-CN" sz="1800" b="1" dirty="0">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bg1">
                        <a:lumMod val="95000"/>
                      </a:schemeClr>
                    </a:solidFill>
                  </a:tcPr>
                </a:tc>
              </a:tr>
              <a:tr h="589915">
                <a:tc>
                  <a:txBody>
                    <a:bodyPr/>
                    <a:lstStyle/>
                    <a:p>
                      <a:pPr algn="ctr">
                        <a:lnSpc>
                          <a:spcPct val="100000"/>
                        </a:lnSpc>
                      </a:pPr>
                      <a:r>
                        <a:rPr lang="zh-CN" sz="1800" b="1">
                          <a:solidFill>
                            <a:schemeClr val="tx1"/>
                          </a:solidFill>
                          <a:effectLst/>
                          <a:latin typeface="黑体" panose="02010609060101010101" pitchFamily="49" charset="-122"/>
                          <a:ea typeface="黑体" panose="02010609060101010101" pitchFamily="49" charset="-122"/>
                        </a:rPr>
                        <a:t>上海某灯泡厂场地</a:t>
                      </a:r>
                      <a:endParaRPr lang="zh-CN" sz="1800" b="1">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accent2">
                        <a:lumMod val="20000"/>
                        <a:lumOff val="80000"/>
                      </a:schemeClr>
                    </a:solidFill>
                  </a:tcPr>
                </a:tc>
                <a:tc>
                  <a:txBody>
                    <a:bodyPr/>
                    <a:lstStyle/>
                    <a:p>
                      <a:pPr algn="ctr">
                        <a:lnSpc>
                          <a:spcPct val="100000"/>
                        </a:lnSpc>
                      </a:pPr>
                      <a:r>
                        <a:rPr lang="zh-CN" sz="1800" b="1">
                          <a:solidFill>
                            <a:schemeClr val="tx1"/>
                          </a:solidFill>
                          <a:effectLst/>
                          <a:latin typeface="黑体" panose="02010609060101010101" pitchFamily="49" charset="-122"/>
                          <a:ea typeface="黑体" panose="02010609060101010101" pitchFamily="49" charset="-122"/>
                        </a:rPr>
                        <a:t>土壤：重金属</a:t>
                      </a:r>
                      <a:endParaRPr lang="zh-CN" sz="1800" b="1">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accent2">
                        <a:lumMod val="20000"/>
                        <a:lumOff val="80000"/>
                      </a:schemeClr>
                    </a:solidFill>
                  </a:tcPr>
                </a:tc>
                <a:tc>
                  <a:txBody>
                    <a:bodyPr/>
                    <a:lstStyle/>
                    <a:p>
                      <a:pPr algn="ctr">
                        <a:lnSpc>
                          <a:spcPct val="100000"/>
                        </a:lnSpc>
                      </a:pPr>
                      <a:r>
                        <a:rPr lang="zh-CN" sz="1800" b="1" dirty="0">
                          <a:solidFill>
                            <a:schemeClr val="tx1"/>
                          </a:solidFill>
                          <a:effectLst/>
                          <a:latin typeface="黑体" panose="02010609060101010101" pitchFamily="49" charset="-122"/>
                          <a:ea typeface="黑体" panose="02010609060101010101" pitchFamily="49" charset="-122"/>
                        </a:rPr>
                        <a:t>稳定化处理后的土壤作为路基材料加以利用</a:t>
                      </a:r>
                      <a:endParaRPr lang="zh-CN" sz="1800" b="1" dirty="0">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accent2">
                        <a:lumMod val="20000"/>
                        <a:lumOff val="80000"/>
                      </a:schemeClr>
                    </a:solidFill>
                  </a:tcPr>
                </a:tc>
              </a:tr>
              <a:tr h="885190">
                <a:tc>
                  <a:txBody>
                    <a:bodyPr/>
                    <a:lstStyle/>
                    <a:p>
                      <a:pPr algn="ctr">
                        <a:lnSpc>
                          <a:spcPct val="100000"/>
                        </a:lnSpc>
                      </a:pPr>
                      <a:r>
                        <a:rPr lang="zh-CN" sz="1800" b="1">
                          <a:solidFill>
                            <a:schemeClr val="tx1"/>
                          </a:solidFill>
                          <a:effectLst/>
                          <a:latin typeface="黑体" panose="02010609060101010101" pitchFamily="49" charset="-122"/>
                          <a:ea typeface="黑体" panose="02010609060101010101" pitchFamily="49" charset="-122"/>
                        </a:rPr>
                        <a:t>沈阳某冶炼厂污染场地治理</a:t>
                      </a:r>
                      <a:endParaRPr lang="zh-CN" sz="1800" b="1">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bg1">
                        <a:lumMod val="95000"/>
                      </a:schemeClr>
                    </a:solidFill>
                  </a:tcPr>
                </a:tc>
                <a:tc>
                  <a:txBody>
                    <a:bodyPr/>
                    <a:lstStyle/>
                    <a:p>
                      <a:pPr algn="ctr">
                        <a:lnSpc>
                          <a:spcPct val="100000"/>
                        </a:lnSpc>
                      </a:pPr>
                      <a:r>
                        <a:rPr lang="zh-CN" sz="1800" b="1">
                          <a:solidFill>
                            <a:schemeClr val="tx1"/>
                          </a:solidFill>
                          <a:effectLst/>
                          <a:latin typeface="黑体" panose="02010609060101010101" pitchFamily="49" charset="-122"/>
                          <a:ea typeface="黑体" panose="02010609060101010101" pitchFamily="49" charset="-122"/>
                        </a:rPr>
                        <a:t>土壤：铜、锌、铅、镉、汞、砷</a:t>
                      </a:r>
                      <a:endParaRPr lang="zh-CN" sz="1800" b="1">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68580" marR="68580" marT="0" marB="0" anchor="ctr">
                    <a:solidFill>
                      <a:schemeClr val="bg1">
                        <a:lumMod val="95000"/>
                      </a:schemeClr>
                    </a:solidFill>
                  </a:tcPr>
                </a:tc>
                <a:tc>
                  <a:txBody>
                    <a:bodyPr/>
                    <a:lstStyle/>
                    <a:p>
                      <a:pPr algn="ctr">
                        <a:lnSpc>
                          <a:spcPct val="100000"/>
                        </a:lnSpc>
                      </a:pPr>
                      <a:r>
                        <a:rPr lang="zh-CN" sz="1800" b="1"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固化后重污染土壤安全填埋，中度污染土壤稳定化后原地</a:t>
                      </a:r>
                      <a:r>
                        <a:rPr lang="en-US" sz="18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HDPE</a:t>
                      </a:r>
                      <a:r>
                        <a:rPr lang="zh-CN" sz="1800" b="1"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膜封存，轻度污染土壤吸附稳定层覆盖阻隔</a:t>
                      </a:r>
                      <a:endParaRPr lang="zh-CN" sz="1800" b="1" dirty="0">
                        <a:solidFill>
                          <a:schemeClr val="tx1"/>
                        </a:solidFill>
                        <a:effectLst/>
                        <a:latin typeface="黑体" panose="02010609060101010101" pitchFamily="49" charset="-122"/>
                        <a:ea typeface="黑体" panose="02010609060101010101" pitchFamily="49" charset="-122"/>
                        <a:cs typeface="黑体" panose="02010609060101010101" pitchFamily="49" charset="-122"/>
                      </a:endParaRPr>
                    </a:p>
                  </a:txBody>
                  <a:tcPr marL="68580" marR="68580" marT="0" marB="0" anchor="ctr">
                    <a:solidFill>
                      <a:schemeClr val="bg1">
                        <a:lumMod val="95000"/>
                      </a:schemeClr>
                    </a:solidFill>
                  </a:tcPr>
                </a:tc>
              </a:tr>
            </a:tbl>
          </a:graphicData>
        </a:graphic>
      </p:graphicFrame>
      <p:sp>
        <p:nvSpPr>
          <p:cNvPr id="6" name="Text Box 4"/>
          <p:cNvSpPr txBox="1">
            <a:spLocks noChangeArrowheads="1"/>
          </p:cNvSpPr>
          <p:nvPr/>
        </p:nvSpPr>
        <p:spPr bwMode="auto">
          <a:xfrm>
            <a:off x="191135" y="116840"/>
            <a:ext cx="9793605" cy="88519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5.</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常用体系 </a:t>
            </a:r>
            <a:r>
              <a:rPr lang="en-US" altLang="zh-CN" sz="3000" b="1" dirty="0">
                <a:effectLst/>
                <a:latin typeface="Times New Roman" panose="02020603050405020304" pitchFamily="18" charset="0"/>
                <a:cs typeface="Times New Roman" panose="02020603050405020304" pitchFamily="18" charset="0"/>
                <a:sym typeface="+mn-ea"/>
              </a:rPr>
              <a:t>Commonly used systems</a:t>
            </a:r>
            <a:endParaRPr lang="en-US" altLang="zh-CN" sz="3000" b="1" dirty="0">
              <a:solidFill>
                <a:schemeClr val="tx1"/>
              </a:solidFill>
              <a:effectLst/>
              <a:latin typeface="Times New Roman" panose="02020603050405020304" pitchFamily="18" charset="0"/>
              <a:cs typeface="Times New Roman" panose="02020603050405020304" pitchFamily="18" charset="0"/>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spd="slow">
    <p:zoom/>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p:cNvSpPr>
          <p:nvPr>
            <p:ph idx="1"/>
          </p:nvPr>
        </p:nvSpPr>
        <p:spPr>
          <a:xfrm>
            <a:off x="4439920" y="2181225"/>
            <a:ext cx="4106545" cy="4324985"/>
          </a:xfrm>
        </p:spPr>
        <p:txBody>
          <a:bodyPr vert="horz" wrap="square" lIns="91440" tIns="45720" rIns="91440" bIns="45720" anchor="t" anchorCtr="0"/>
          <a:lstStyle/>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一、概述</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Introduction</a:t>
            </a:r>
            <a:endParaRPr lang="en-US" altLang="zh-CN" sz="24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二、常用体系</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rPr>
              <a:t>Commonly used systems</a:t>
            </a:r>
            <a:endParaRPr lang="en-US" altLang="zh-CN" sz="2400" b="1" dirty="0">
              <a:solidFill>
                <a:schemeClr val="tx1"/>
              </a:solidFill>
              <a:effectLst/>
              <a:latin typeface="Times New Roman" panose="02020603050405020304" pitchFamily="18" charset="0"/>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三、影响因素</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en-US" altLang="zh-CN" sz="3000" b="1" dirty="0">
                <a:solidFill>
                  <a:schemeClr val="tx1"/>
                </a:solidFill>
                <a:effectLst/>
                <a:latin typeface="Times New Roman" panose="02020603050405020304" pitchFamily="18" charset="0"/>
                <a:cs typeface="Times New Roman" panose="02020603050405020304" pitchFamily="18" charset="0"/>
                <a:sym typeface="+mn-ea"/>
              </a:rPr>
              <a:t>   </a:t>
            </a:r>
            <a:r>
              <a:rPr lang="zh-CN" altLang="en-US" sz="3000" b="1" dirty="0">
                <a:solidFill>
                  <a:schemeClr val="tx1"/>
                </a:solidFill>
                <a:effectLst/>
                <a:latin typeface="Times New Roman" panose="02020603050405020304" pitchFamily="18" charset="0"/>
                <a:cs typeface="Times New Roman" panose="02020603050405020304" pitchFamily="18" charset="0"/>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Influencing Factors</a:t>
            </a:r>
            <a:endParaRPr lang="zh-CN" altLang="en-US" sz="24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 name="Line 9"/>
          <p:cNvSpPr>
            <a:spLocks noChangeShapeType="1"/>
          </p:cNvSpPr>
          <p:nvPr/>
        </p:nvSpPr>
        <p:spPr bwMode="auto">
          <a:xfrm>
            <a:off x="4512211" y="5734913"/>
            <a:ext cx="2502084" cy="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3" name="Rectangle 3"/>
          <p:cNvSpPr/>
          <p:nvPr/>
        </p:nvSpPr>
        <p:spPr>
          <a:xfrm>
            <a:off x="264160" y="375285"/>
            <a:ext cx="11694795" cy="2644775"/>
          </a:xfrm>
          <a:prstGeom prst="rect">
            <a:avLst/>
          </a:prstGeom>
          <a:noFill/>
          <a:ln w="9525">
            <a:noFill/>
          </a:ln>
        </p:spPr>
        <p:txBody>
          <a:bodyPr anchor="ctr" anchorCtr="0"/>
          <a:lstStyle/>
          <a:p>
            <a:pPr algn="ctr">
              <a:lnSpc>
                <a:spcPct val="110000"/>
              </a:lnSpc>
            </a:pPr>
            <a:endParaRPr lang="zh-CN" altLang="en-US" sz="4800"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ctr">
              <a:lnSpc>
                <a:spcPct val="110000"/>
              </a:lnSpc>
            </a:pPr>
            <a: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第五节 稳定</a:t>
            </a:r>
            <a:r>
              <a:rPr lang="en-US" altLang="zh-CN"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a:t>
            </a:r>
            <a: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固定化技术</a:t>
            </a:r>
            <a:endPar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l" eaLnBrk="1" hangingPunct="1">
              <a:lnSpc>
                <a:spcPct val="110000"/>
              </a:lnSpc>
              <a:spcBef>
                <a:spcPct val="20000"/>
              </a:spcBef>
              <a:buClrTx/>
              <a:buSzTx/>
              <a:buFontTx/>
              <a:defRPr/>
            </a:pPr>
            <a:r>
              <a:rPr lang="en-US" altLang="zh-CN" sz="3600" b="1" kern="0" dirty="0">
                <a:effectLst/>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3200" b="1" kern="0" dirty="0">
                <a:effectLst/>
                <a:latin typeface="Times New Roman" panose="02020603050405020304" pitchFamily="18" charset="0"/>
                <a:ea typeface="黑体" panose="02010609060101010101" pitchFamily="49" charset="-122"/>
                <a:cs typeface="Times New Roman" panose="02020603050405020304" pitchFamily="18" charset="0"/>
                <a:sym typeface="+mn-ea"/>
              </a:rPr>
              <a:t>       </a:t>
            </a:r>
            <a:endParaRPr lang="en-US" altLang="zh-CN" sz="3200" b="1" dirty="0">
              <a:solidFill>
                <a:schemeClr val="tx1"/>
              </a:solidFill>
              <a:latin typeface="Times New Roman" panose="02020603050405020304" pitchFamily="18" charset="0"/>
              <a:cs typeface="Times New Roman" panose="02020603050405020304" pitchFamily="18" charset="0"/>
              <a:hlinkClick r:id="" action="ppaction://noaction"/>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idx="4294967295"/>
          </p:nvPr>
        </p:nvSpPr>
        <p:spPr>
          <a:xfrm>
            <a:off x="120015" y="-27305"/>
            <a:ext cx="10753725" cy="1143000"/>
          </a:xfrm>
        </p:spPr>
        <p:txBody>
          <a:bodyPr wrap="square" lIns="91440" tIns="45720" rIns="91440" bIns="45720" numCol="1" anchor="ctr" anchorCtr="0" compatLnSpc="1"/>
          <a:lstStyle/>
          <a:p>
            <a:pPr marL="457200" indent="-457200" algn="l" eaLnBrk="1" hangingPunct="1">
              <a:lnSpc>
                <a:spcPct val="150000"/>
              </a:lnSpc>
              <a:spcBef>
                <a:spcPct val="50000"/>
              </a:spcBef>
              <a:defRPr/>
            </a:pPr>
            <a:r>
              <a:rPr lang="en-US" altLang="zh-CN" sz="3000" kern="1200" dirty="0">
                <a:solidFill>
                  <a:srgbClr val="AA5C5C"/>
                </a:solidFill>
                <a:latin typeface="Times New Roman" panose="02020603050405020304" pitchFamily="18" charset="0"/>
                <a:ea typeface="微软雅黑" panose="020B0503020204020204" charset="-122"/>
                <a:cs typeface="Times New Roman" panose="02020603050405020304" pitchFamily="18" charset="0"/>
              </a:rPr>
              <a:t>5.3 </a:t>
            </a:r>
            <a:r>
              <a:rPr lang="en-US" altLang="zh-CN" sz="3000" kern="1200" dirty="0">
                <a:solidFill>
                  <a:srgbClr val="AA5C5C"/>
                </a:solidFill>
                <a:latin typeface="微软雅黑" panose="020B0503020204020204" charset="-122"/>
                <a:ea typeface="微软雅黑" panose="020B0503020204020204" charset="-122"/>
                <a:cs typeface="Times New Roman" panose="02020603050405020304" pitchFamily="18" charset="0"/>
                <a:sym typeface="+mn-ea"/>
              </a:rPr>
              <a:t>影响因素 </a:t>
            </a:r>
            <a:r>
              <a:rPr lang="zh-CN" altLang="en-US" sz="3000" dirty="0">
                <a:solidFill>
                  <a:schemeClr val="tx1"/>
                </a:solidFill>
                <a:effectLst/>
                <a:latin typeface="Times New Roman" panose="02020603050405020304" pitchFamily="18" charset="0"/>
                <a:cs typeface="Times New Roman" panose="02020603050405020304" pitchFamily="18" charset="0"/>
                <a:sym typeface="+mn-ea"/>
              </a:rPr>
              <a:t>Influencing Factors</a:t>
            </a:r>
            <a:endParaRPr lang="en-US" altLang="zh-CN" sz="3000" kern="1200" dirty="0">
              <a:solidFill>
                <a:srgbClr val="AA5C5C"/>
              </a:solidFill>
              <a:latin typeface="微软雅黑" panose="020B0503020204020204" charset="-122"/>
              <a:ea typeface="微软雅黑" panose="020B0503020204020204" charset="-122"/>
              <a:cs typeface="Times New Roman" panose="02020603050405020304" pitchFamily="18" charset="0"/>
            </a:endParaRPr>
          </a:p>
        </p:txBody>
      </p:sp>
      <p:sp>
        <p:nvSpPr>
          <p:cNvPr id="74755" name="Rectangle 3"/>
          <p:cNvSpPr>
            <a:spLocks noGrp="1" noChangeArrowheads="1"/>
          </p:cNvSpPr>
          <p:nvPr>
            <p:ph type="subTitle" sz="quarter" idx="1"/>
          </p:nvPr>
        </p:nvSpPr>
        <p:spPr>
          <a:xfrm>
            <a:off x="407035" y="1124585"/>
            <a:ext cx="11413490" cy="1953895"/>
          </a:xfrm>
        </p:spPr>
        <p:txBody>
          <a:bodyPr vert="horz" wrap="square" lIns="91440" tIns="45720" rIns="91440" bIns="45720" numCol="1" anchor="t" anchorCtr="0" compatLnSpc="1"/>
          <a:lstStyle/>
          <a:p>
            <a:pPr marR="0" lvl="0" algn="l" defTabSz="914400" rtl="0" eaLnBrk="1" fontAlgn="base" latinLnBrk="0" hangingPunct="1">
              <a:lnSpc>
                <a:spcPct val="150000"/>
              </a:lnSpc>
              <a:spcBef>
                <a:spcPct val="30000"/>
              </a:spcBef>
              <a:spcAft>
                <a:spcPct val="30000"/>
              </a:spcAft>
              <a:buClr>
                <a:srgbClr val="000000"/>
              </a:buClr>
              <a:buSzPct val="70000"/>
              <a:buFont typeface="Wingdings" panose="05000000000000000000" charset="0"/>
              <a:defRPr/>
            </a:pPr>
            <a:r>
              <a:rPr kumimoji="0" lang="zh-CN" altLang="en-US" sz="2600" b="1"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土壤</a:t>
            </a:r>
            <a:r>
              <a:rPr kumimoji="0" lang="en-US" altLang="zh-CN" sz="2600" b="1"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pH </a:t>
            </a:r>
            <a:r>
              <a:rPr kumimoji="0" lang="zh-CN" altLang="en-US" sz="2600" b="1"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值</a:t>
            </a:r>
            <a:endParaRPr kumimoji="0" lang="zh-CN" altLang="en-US" sz="2600" b="1"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R="0" lvl="0" indent="720090" algn="l" defTabSz="914400" rtl="0" eaLnBrk="1" latinLnBrk="0" hangingPunct="1">
              <a:lnSpc>
                <a:spcPct val="150000"/>
              </a:lnSpc>
              <a:spcBef>
                <a:spcPct val="0"/>
              </a:spcBef>
              <a:spcAft>
                <a:spcPct val="0"/>
              </a:spcAft>
              <a:buClr>
                <a:schemeClr val="hlink"/>
              </a:buClr>
              <a:buSzPct val="70000"/>
              <a:buFont typeface="Wingdings" panose="05000000000000000000" pitchFamily="2" charset="2"/>
              <a:buNone/>
              <a:defRPr/>
            </a:pPr>
            <a:r>
              <a:rPr kumimoji="0" lang="zh-CN" altLang="en-US" sz="24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土壤</a:t>
            </a:r>
            <a:r>
              <a:rPr kumimoji="0" lang="en-US" altLang="zh-CN" sz="24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 pH </a:t>
            </a:r>
            <a:r>
              <a:rPr kumimoji="0" lang="zh-CN" altLang="en-US" sz="24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值与土壤中污染物的赋存形态、吸附解吸、迁移转化以及生物有效性密切相关</a:t>
            </a:r>
            <a:r>
              <a:rPr kumimoji="0" lang="en-US" altLang="zh-CN" sz="24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4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是影响污染土壤固化</a:t>
            </a:r>
            <a:r>
              <a:rPr kumimoji="0" lang="en-US" altLang="zh-CN" sz="24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4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稳定化修复效果的一个重要因素。</a:t>
            </a:r>
            <a:endParaRPr kumimoji="0" lang="zh-CN" altLang="en-US" sz="2400" b="1"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latinLnBrk="0" hangingPunct="1">
              <a:lnSpc>
                <a:spcPct val="100000"/>
              </a:lnSpc>
              <a:spcBef>
                <a:spcPct val="0"/>
              </a:spcBef>
              <a:spcAft>
                <a:spcPct val="0"/>
              </a:spcAft>
              <a:buClr>
                <a:schemeClr val="hlink"/>
              </a:buClr>
              <a:buSzPct val="70000"/>
              <a:buFont typeface="Wingdings" panose="05000000000000000000" pitchFamily="2" charset="2"/>
              <a:buNone/>
              <a:defRPr/>
            </a:pPr>
            <a:endParaRPr kumimoji="0" lang="zh-CN" altLang="en-US" sz="2400" b="1"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50000"/>
              </a:lnSpc>
              <a:spcBef>
                <a:spcPct val="0"/>
              </a:spcBef>
              <a:spcAft>
                <a:spcPct val="0"/>
              </a:spcAft>
              <a:buClr>
                <a:schemeClr val="hlink"/>
              </a:buClr>
              <a:buSzPct val="70000"/>
              <a:buFont typeface="Wingdings" panose="05000000000000000000" pitchFamily="2" charset="2"/>
              <a:buNone/>
              <a:defRPr/>
            </a:pPr>
            <a:endParaRPr kumimoji="0" lang="zh-CN" altLang="en-US" sz="20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文本框 3"/>
          <p:cNvSpPr txBox="1"/>
          <p:nvPr/>
        </p:nvSpPr>
        <p:spPr>
          <a:xfrm>
            <a:off x="767080" y="3140710"/>
            <a:ext cx="10918825" cy="2968625"/>
          </a:xfrm>
          <a:prstGeom prst="rect">
            <a:avLst/>
          </a:prstGeom>
          <a:noFill/>
        </p:spPr>
        <p:txBody>
          <a:bodyPr wrap="square" rtlCol="0">
            <a:spAutoFit/>
          </a:bodyPr>
          <a:lstStyle/>
          <a:p>
            <a:pPr marR="0" lvl="0" indent="-342900" algn="l" defTabSz="914400" rtl="0" eaLnBrk="1" fontAlgn="base" hangingPunct="1">
              <a:lnSpc>
                <a:spcPct val="150000"/>
              </a:lnSpc>
              <a:spcBef>
                <a:spcPct val="0"/>
              </a:spcBef>
              <a:spcAft>
                <a:spcPct val="0"/>
              </a:spcAft>
              <a:buClr>
                <a:srgbClr val="000000"/>
              </a:buClr>
              <a:buSzPct val="70000"/>
              <a:buFont typeface="Wingdings" panose="05000000000000000000" charset="0"/>
              <a:buChar char="Ø"/>
              <a:defRPr/>
            </a:pPr>
            <a:r>
              <a:rPr kumimoji="0" lang="zh-CN" altLang="en-US" sz="2200" b="1"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高碱性</a:t>
            </a:r>
            <a:r>
              <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环境（</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pH &gt; 10</a:t>
            </a:r>
            <a:r>
              <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）可加强水泥材料的凝结和硬化进程。</a:t>
            </a:r>
            <a:endPar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R="0" lvl="0" indent="-342900" algn="l" defTabSz="914400" rtl="0" eaLnBrk="1" fontAlgn="base" hangingPunct="1">
              <a:lnSpc>
                <a:spcPct val="150000"/>
              </a:lnSpc>
              <a:spcBef>
                <a:spcPct val="0"/>
              </a:spcBef>
              <a:spcAft>
                <a:spcPct val="0"/>
              </a:spcAft>
              <a:buClr>
                <a:srgbClr val="000000"/>
              </a:buClr>
              <a:buSzPct val="70000"/>
              <a:buFont typeface="Wingdings" panose="05000000000000000000" charset="0"/>
              <a:buChar char="Ø"/>
              <a:defRPr/>
            </a:pPr>
            <a:r>
              <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氢氧化物是固化体中重金属的重要存在形态</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其溶解度与</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pH</a:t>
            </a:r>
            <a:r>
              <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关系呈典型</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U </a:t>
            </a:r>
            <a:r>
              <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型曲线。</a:t>
            </a:r>
            <a:endPar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a:p>
            <a:pPr marR="0" lvl="0" indent="-342900" algn="l" defTabSz="914400" rtl="0" eaLnBrk="1" fontAlgn="base" hangingPunct="1">
              <a:lnSpc>
                <a:spcPct val="150000"/>
              </a:lnSpc>
              <a:spcBef>
                <a:spcPct val="0"/>
              </a:spcBef>
              <a:spcAft>
                <a:spcPct val="0"/>
              </a:spcAft>
              <a:buClr>
                <a:srgbClr val="000000"/>
              </a:buClr>
              <a:buSzPct val="70000"/>
              <a:buFont typeface="Wingdings" panose="05000000000000000000" charset="0"/>
              <a:buChar char="Ø"/>
              <a:defRPr/>
            </a:pPr>
            <a:r>
              <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铅在低</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pH </a:t>
            </a:r>
            <a:r>
              <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溶解，高</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pH </a:t>
            </a:r>
            <a:r>
              <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沉淀（氢氧化物</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PbO</a:t>
            </a:r>
            <a:r>
              <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）。介质的碱性增强是促进重金属沉淀、保障固化长期稳性的关键。</a:t>
            </a:r>
            <a:endPar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R="0" lvl="0" indent="-342900" algn="l" defTabSz="914400" rtl="0" eaLnBrk="1" fontAlgn="auto" hangingPunct="1">
              <a:lnSpc>
                <a:spcPct val="150000"/>
              </a:lnSpc>
              <a:spcBef>
                <a:spcPct val="0"/>
              </a:spcBef>
              <a:spcAft>
                <a:spcPct val="0"/>
              </a:spcAft>
              <a:buClr>
                <a:srgbClr val="000000"/>
              </a:buClr>
              <a:buSzPct val="70000"/>
              <a:buFont typeface="Wingdings" panose="05000000000000000000" charset="0"/>
              <a:buChar char="Ø"/>
              <a:defRPr/>
            </a:pPr>
            <a:r>
              <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固化前需加碱</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石灰</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粉煤灰等</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保证碱性环境</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kumimoji="0" lang="en-US"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添加量由土壤原始</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pH </a:t>
            </a:r>
            <a:r>
              <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值决定。</a:t>
            </a:r>
            <a:endPar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R="0" lvl="0" indent="0" algn="l" defTabSz="914400" rtl="0" eaLnBrk="1" fontAlgn="auto" hangingPunct="1">
              <a:lnSpc>
                <a:spcPct val="100000"/>
              </a:lnSpc>
              <a:spcBef>
                <a:spcPts val="0"/>
              </a:spcBef>
              <a:spcAft>
                <a:spcPts val="0"/>
              </a:spcAft>
              <a:buClrTx/>
              <a:buSzTx/>
              <a:buFontTx/>
              <a:buNone/>
              <a:defRPr/>
            </a:pPr>
            <a:endParaRPr kumimoji="0" lang="en-US" altLang="zh-CN" sz="2200" b="0" i="0" u="none" strike="noStrike" kern="1200" cap="none" spc="0" normalizeH="0" baseline="0" noProof="0">
              <a:ln>
                <a:noFill/>
              </a:ln>
              <a:solidFill>
                <a:srgbClr val="000000"/>
              </a:solidFill>
              <a:effectLst/>
              <a:uLnTx/>
              <a:uFillTx/>
              <a:latin typeface="+mn-lt"/>
              <a:ea typeface="+mn-ea"/>
              <a:cs typeface="+mn-cs"/>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random/>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subTitle" sz="quarter" idx="1"/>
          </p:nvPr>
        </p:nvSpPr>
        <p:spPr>
          <a:xfrm>
            <a:off x="407670" y="1196975"/>
            <a:ext cx="11413490" cy="2914650"/>
          </a:xfrm>
        </p:spPr>
        <p:txBody>
          <a:bodyPr vert="horz" wrap="square" lIns="91440" tIns="45720" rIns="91440" bIns="45720" numCol="1" anchor="t" anchorCtr="0" compatLnSpc="1"/>
          <a:lstStyle/>
          <a:p>
            <a:pPr marL="342900" marR="0" lvl="0" indent="-342900" algn="l" defTabSz="914400" rtl="0" eaLnBrk="1" fontAlgn="base" latinLnBrk="0" hangingPunct="1">
              <a:lnSpc>
                <a:spcPct val="150000"/>
              </a:lnSpc>
              <a:spcBef>
                <a:spcPct val="0"/>
              </a:spcBef>
              <a:spcAft>
                <a:spcPct val="0"/>
              </a:spcAft>
              <a:buClr>
                <a:schemeClr val="hlink"/>
              </a:buClr>
              <a:buSzPct val="70000"/>
              <a:buFont typeface="Wingdings" panose="05000000000000000000" pitchFamily="2" charset="2"/>
              <a:buNone/>
              <a:defRPr/>
            </a:pPr>
            <a:r>
              <a:rPr lang="zh-CN" altLang="en-US" sz="2400" b="1"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土壤水分</a:t>
            </a:r>
            <a:endParaRPr kumimoji="0" lang="zh-CN" altLang="en-US" sz="2400" b="1"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50000"/>
              </a:lnSpc>
              <a:spcBef>
                <a:spcPct val="0"/>
              </a:spcBef>
              <a:spcAft>
                <a:spcPct val="0"/>
              </a:spcAft>
              <a:buClr>
                <a:schemeClr val="hlink"/>
              </a:buClr>
              <a:buSzPct val="70000"/>
              <a:buFont typeface="Wingdings" panose="05000000000000000000" pitchFamily="2" charset="2"/>
              <a:buNone/>
              <a:defRPr/>
            </a:pPr>
            <a:r>
              <a:rPr lang="zh-CN" altLang="en-US" sz="2600" b="1" noProof="0" dirty="0">
                <a:ln>
                  <a:noFill/>
                </a:ln>
                <a:solidFill>
                  <a:schemeClr val="tx1"/>
                </a:solidFill>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endParaRPr lang="zh-CN" altLang="en-US" sz="2600" b="1" noProof="0" dirty="0">
              <a:ln>
                <a:noFill/>
              </a:ln>
              <a:solidFill>
                <a:schemeClr val="tx1"/>
              </a:solidFill>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a:p>
            <a:pPr marL="342900" marR="0" lvl="0" indent="-342900" algn="l" defTabSz="914400" rtl="0" eaLnBrk="1" fontAlgn="base" latinLnBrk="0" hangingPunct="1">
              <a:lnSpc>
                <a:spcPct val="150000"/>
              </a:lnSpc>
              <a:spcBef>
                <a:spcPct val="0"/>
              </a:spcBef>
              <a:spcAft>
                <a:spcPct val="0"/>
              </a:spcAft>
              <a:buClr>
                <a:schemeClr val="hlink"/>
              </a:buClr>
              <a:buSzPct val="70000"/>
              <a:buFont typeface="Wingdings" panose="05000000000000000000" pitchFamily="2" charset="2"/>
              <a:buNone/>
              <a:defRPr/>
            </a:pPr>
            <a:endParaRPr kumimoji="0" lang="zh-CN" altLang="en-US" sz="2600" b="1"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50000"/>
              </a:lnSpc>
              <a:spcBef>
                <a:spcPct val="0"/>
              </a:spcBef>
              <a:spcAft>
                <a:spcPct val="0"/>
              </a:spcAft>
              <a:buClr>
                <a:schemeClr val="hlink"/>
              </a:buClr>
              <a:buSzPct val="70000"/>
              <a:buFont typeface="Wingdings" panose="05000000000000000000" pitchFamily="2" charset="2"/>
              <a:buNone/>
              <a:defRPr/>
            </a:pPr>
            <a:endParaRPr kumimoji="0" lang="zh-CN" altLang="en-US" sz="2600" b="1"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50000"/>
              </a:lnSpc>
              <a:spcBef>
                <a:spcPct val="0"/>
              </a:spcBef>
              <a:spcAft>
                <a:spcPct val="0"/>
              </a:spcAft>
              <a:buClr>
                <a:schemeClr val="hlink"/>
              </a:buClr>
              <a:buSzPct val="70000"/>
              <a:buFont typeface="Wingdings" panose="05000000000000000000" pitchFamily="2" charset="2"/>
              <a:buNone/>
              <a:defRPr/>
            </a:pPr>
            <a:endParaRPr kumimoji="0" lang="zh-CN" altLang="en-US" sz="2600" b="1" i="0" u="none" strike="noStrike" kern="0" cap="none" spc="0" normalizeH="0" baseline="0" noProof="0" dirty="0">
              <a:ln>
                <a:noFill/>
              </a:ln>
              <a:solidFill>
                <a:srgbClr val="7030A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50000"/>
              </a:lnSpc>
              <a:spcBef>
                <a:spcPct val="0"/>
              </a:spcBef>
              <a:spcAft>
                <a:spcPct val="0"/>
              </a:spcAft>
              <a:buClr>
                <a:schemeClr val="hlink"/>
              </a:buClr>
              <a:buSzPct val="70000"/>
              <a:buFont typeface="Wingdings" panose="05000000000000000000" pitchFamily="2" charset="2"/>
              <a:buNone/>
              <a:defRPr/>
            </a:pPr>
            <a:r>
              <a:rPr kumimoji="0" lang="zh-CN" altLang="en-US" sz="2400" b="1"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土壤物质组成</a:t>
            </a:r>
            <a:endParaRPr kumimoji="0" lang="zh-CN" altLang="en-US" sz="2400" b="1"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50000"/>
              </a:lnSpc>
              <a:spcBef>
                <a:spcPct val="0"/>
              </a:spcBef>
              <a:spcAft>
                <a:spcPct val="0"/>
              </a:spcAft>
              <a:buClr>
                <a:schemeClr val="hlink"/>
              </a:buClr>
              <a:buSzPct val="70000"/>
              <a:buFont typeface="Wingdings" panose="05000000000000000000" pitchFamily="2" charset="2"/>
              <a:buNone/>
              <a:defRPr/>
            </a:pPr>
            <a:r>
              <a:rPr lang="zh-CN" altLang="en-US" sz="2400" b="1" noProof="0" dirty="0">
                <a:ln>
                  <a:noFill/>
                </a:ln>
                <a:solidFill>
                  <a:schemeClr val="tx1"/>
                </a:solidFill>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lang="zh-CN" altLang="en-US" sz="2400" b="1"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物理组成影响</a:t>
            </a:r>
            <a:endParaRPr lang="zh-CN" altLang="en-US" sz="2400" b="1"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a:p>
            <a:pPr marL="342900" marR="0" lvl="0" indent="-342900" algn="l" defTabSz="914400" rtl="0" eaLnBrk="1" fontAlgn="base" latinLnBrk="0" hangingPunct="1">
              <a:lnSpc>
                <a:spcPct val="150000"/>
              </a:lnSpc>
              <a:spcBef>
                <a:spcPct val="0"/>
              </a:spcBef>
              <a:spcAft>
                <a:spcPct val="0"/>
              </a:spcAft>
              <a:buClr>
                <a:schemeClr val="hlink"/>
              </a:buClr>
              <a:buSzPct val="70000"/>
              <a:buFont typeface="Wingdings" panose="05000000000000000000" pitchFamily="2" charset="2"/>
              <a:buNone/>
              <a:defRPr/>
            </a:pPr>
            <a:r>
              <a:rPr lang="en-US" altLang="zh-CN" sz="2000" b="1"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2400" b="1"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lang="zh-CN" altLang="en-US" sz="220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在固化</a:t>
            </a:r>
            <a:r>
              <a:rPr lang="en-US" altLang="zh-CN" sz="220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220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稳定化处理重金属危险废弃物时</a:t>
            </a:r>
            <a:r>
              <a:rPr lang="en-US" altLang="zh-CN" sz="220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220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其固化效果和固化体的微观结构密切相关。</a:t>
            </a:r>
            <a:endParaRPr kumimoji="0" lang="zh-CN" altLang="en-US" sz="2200" b="1"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7" name="组合 26"/>
          <p:cNvGrpSpPr/>
          <p:nvPr/>
        </p:nvGrpSpPr>
        <p:grpSpPr>
          <a:xfrm>
            <a:off x="190638" y="1970742"/>
            <a:ext cx="11929611" cy="2024162"/>
            <a:chOff x="-58" y="2510"/>
            <a:chExt cx="20652" cy="3808"/>
          </a:xfrm>
        </p:grpSpPr>
        <p:sp>
          <p:nvSpPr>
            <p:cNvPr id="4" name="左大括号 3"/>
            <p:cNvSpPr/>
            <p:nvPr/>
          </p:nvSpPr>
          <p:spPr>
            <a:xfrm>
              <a:off x="2202" y="2906"/>
              <a:ext cx="410" cy="1785"/>
            </a:xfrm>
            <a:prstGeom prst="leftBrace">
              <a:avLst/>
            </a:prstGeom>
            <a:noFill/>
            <a:ln w="9525" cap="flat" cmpd="sng" algn="ctr">
              <a:solidFill>
                <a:schemeClr val="tx1"/>
              </a:solid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1" name="圆角矩形 10"/>
            <p:cNvSpPr/>
            <p:nvPr/>
          </p:nvSpPr>
          <p:spPr>
            <a:xfrm>
              <a:off x="8158" y="4316"/>
              <a:ext cx="2529" cy="773"/>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rPr>
                <a:t>水化后蒸发</a:t>
              </a:r>
              <a:endPar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2" name="圆角矩形 11"/>
            <p:cNvSpPr/>
            <p:nvPr/>
          </p:nvSpPr>
          <p:spPr>
            <a:xfrm>
              <a:off x="11479" y="4316"/>
              <a:ext cx="3796" cy="773"/>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rPr>
                <a:t>固化体毛细孔增多</a:t>
              </a:r>
              <a:endPar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5" name="圆角矩形 14"/>
            <p:cNvSpPr/>
            <p:nvPr/>
          </p:nvSpPr>
          <p:spPr>
            <a:xfrm>
              <a:off x="15892" y="3220"/>
              <a:ext cx="3840" cy="773"/>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rPr>
                <a:t>固化体渗透性增大</a:t>
              </a:r>
              <a:endPar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6" name="圆角矩形 15"/>
            <p:cNvSpPr/>
            <p:nvPr/>
          </p:nvSpPr>
          <p:spPr>
            <a:xfrm>
              <a:off x="15892" y="4355"/>
              <a:ext cx="3807" cy="773"/>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rPr>
                <a:t>污染物迁移性增大</a:t>
              </a:r>
              <a:endPar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7" name="圆角矩形 16"/>
            <p:cNvSpPr/>
            <p:nvPr/>
          </p:nvSpPr>
          <p:spPr>
            <a:xfrm>
              <a:off x="15909" y="5545"/>
              <a:ext cx="4685" cy="773"/>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rPr>
                <a:t>固化体密度和强度降低</a:t>
              </a:r>
              <a:endPar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8" name="左大括号 17"/>
            <p:cNvSpPr/>
            <p:nvPr/>
          </p:nvSpPr>
          <p:spPr>
            <a:xfrm>
              <a:off x="15445" y="3418"/>
              <a:ext cx="370" cy="2739"/>
            </a:xfrm>
            <a:prstGeom prst="leftBrace">
              <a:avLst/>
            </a:prstGeom>
            <a:noFill/>
            <a:ln w="9525" cap="flat" cmpd="sng" algn="ctr">
              <a:solidFill>
                <a:schemeClr val="tx1"/>
              </a:solid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9" name="右箭头 18"/>
            <p:cNvSpPr/>
            <p:nvPr/>
          </p:nvSpPr>
          <p:spPr>
            <a:xfrm>
              <a:off x="4551" y="2900"/>
              <a:ext cx="567" cy="119"/>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4" name="右箭头 23"/>
            <p:cNvSpPr/>
            <p:nvPr/>
          </p:nvSpPr>
          <p:spPr>
            <a:xfrm>
              <a:off x="10798" y="4677"/>
              <a:ext cx="567" cy="119"/>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5" name="右箭头 24"/>
            <p:cNvSpPr/>
            <p:nvPr/>
          </p:nvSpPr>
          <p:spPr>
            <a:xfrm>
              <a:off x="7429" y="4677"/>
              <a:ext cx="567" cy="119"/>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6" name="右箭头 25"/>
            <p:cNvSpPr/>
            <p:nvPr/>
          </p:nvSpPr>
          <p:spPr>
            <a:xfrm>
              <a:off x="4540" y="4677"/>
              <a:ext cx="567" cy="119"/>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3" name="圆角矩形 12"/>
            <p:cNvSpPr/>
            <p:nvPr/>
          </p:nvSpPr>
          <p:spPr>
            <a:xfrm>
              <a:off x="-58" y="3493"/>
              <a:ext cx="2051" cy="737"/>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rPr>
                <a:t>土壤水分</a:t>
              </a:r>
              <a:endPar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4" name="圆角矩形 13"/>
            <p:cNvSpPr/>
            <p:nvPr/>
          </p:nvSpPr>
          <p:spPr>
            <a:xfrm>
              <a:off x="2735" y="2510"/>
              <a:ext cx="1548" cy="710"/>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rPr>
                <a:t>适量水</a:t>
              </a:r>
              <a:endPar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0" name="圆角矩形 19"/>
            <p:cNvSpPr/>
            <p:nvPr/>
          </p:nvSpPr>
          <p:spPr>
            <a:xfrm>
              <a:off x="2782" y="4305"/>
              <a:ext cx="1570" cy="773"/>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rPr>
                <a:t>过量水</a:t>
              </a:r>
              <a:endPar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1" name="圆角矩形 20"/>
            <p:cNvSpPr/>
            <p:nvPr/>
          </p:nvSpPr>
          <p:spPr>
            <a:xfrm>
              <a:off x="5386" y="2518"/>
              <a:ext cx="2059" cy="707"/>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rPr>
                <a:t>有利固化</a:t>
              </a:r>
              <a:endPar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2" name="圆角矩形 21"/>
            <p:cNvSpPr/>
            <p:nvPr/>
          </p:nvSpPr>
          <p:spPr>
            <a:xfrm>
              <a:off x="5261" y="4365"/>
              <a:ext cx="2105" cy="773"/>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rPr>
                <a:t>阻碍固化</a:t>
              </a:r>
              <a:endParaRPr kumimoji="0" lang="zh-CN" altLang="en-US" sz="20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sp>
        <p:nvSpPr>
          <p:cNvPr id="3" name="Rectangle 2"/>
          <p:cNvSpPr>
            <a:spLocks noGrp="1" noRot="1" noChangeArrowheads="1"/>
          </p:cNvSpPr>
          <p:nvPr>
            <p:ph type="title" idx="4294967295"/>
          </p:nvPr>
        </p:nvSpPr>
        <p:spPr>
          <a:xfrm>
            <a:off x="120015" y="-27305"/>
            <a:ext cx="10753725" cy="1143000"/>
          </a:xfrm>
        </p:spPr>
        <p:txBody>
          <a:bodyPr wrap="square" lIns="91440" tIns="45720" rIns="91440" bIns="45720" numCol="1" anchor="ctr" anchorCtr="0" compatLnSpc="1"/>
          <a:lstStyle/>
          <a:p>
            <a:pPr marL="457200" indent="-457200" algn="l" eaLnBrk="1" hangingPunct="1">
              <a:lnSpc>
                <a:spcPct val="150000"/>
              </a:lnSpc>
              <a:spcBef>
                <a:spcPct val="50000"/>
              </a:spcBef>
              <a:defRPr/>
            </a:pPr>
            <a:r>
              <a:rPr lang="en-US" altLang="zh-CN" sz="3000" kern="1200" dirty="0">
                <a:solidFill>
                  <a:srgbClr val="AA5C5C"/>
                </a:solidFill>
                <a:latin typeface="Times New Roman" panose="02020603050405020304" pitchFamily="18" charset="0"/>
                <a:ea typeface="微软雅黑" panose="020B0503020204020204" charset="-122"/>
                <a:cs typeface="Times New Roman" panose="02020603050405020304" pitchFamily="18" charset="0"/>
              </a:rPr>
              <a:t>5.3 </a:t>
            </a:r>
            <a:r>
              <a:rPr lang="en-US" altLang="zh-CN" sz="3000" kern="1200" dirty="0">
                <a:solidFill>
                  <a:srgbClr val="AA5C5C"/>
                </a:solidFill>
                <a:latin typeface="微软雅黑" panose="020B0503020204020204" charset="-122"/>
                <a:ea typeface="微软雅黑" panose="020B0503020204020204" charset="-122"/>
                <a:cs typeface="Times New Roman" panose="02020603050405020304" pitchFamily="18" charset="0"/>
                <a:sym typeface="+mn-ea"/>
              </a:rPr>
              <a:t>影响因素 </a:t>
            </a:r>
            <a:r>
              <a:rPr lang="zh-CN" altLang="en-US" sz="3000" dirty="0">
                <a:solidFill>
                  <a:schemeClr val="tx1"/>
                </a:solidFill>
                <a:effectLst/>
                <a:latin typeface="Times New Roman" panose="02020603050405020304" pitchFamily="18" charset="0"/>
                <a:cs typeface="Times New Roman" panose="02020603050405020304" pitchFamily="18" charset="0"/>
                <a:sym typeface="+mn-ea"/>
              </a:rPr>
              <a:t>Influencing Factors</a:t>
            </a:r>
            <a:endParaRPr lang="en-US" altLang="zh-CN" sz="3000" kern="1200" dirty="0">
              <a:solidFill>
                <a:srgbClr val="AA5C5C"/>
              </a:solidFill>
              <a:latin typeface="微软雅黑" panose="020B0503020204020204" charset="-122"/>
              <a:ea typeface="微软雅黑" panose="020B0503020204020204" charset="-122"/>
              <a:cs typeface="Times New Roman" panose="02020603050405020304" pitchFamily="18" charset="0"/>
            </a:endParaRPr>
          </a:p>
        </p:txBody>
      </p:sp>
      <p:sp>
        <p:nvSpPr>
          <p:cNvPr id="2"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random/>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subTitle" sz="quarter" idx="1"/>
          </p:nvPr>
        </p:nvSpPr>
        <p:spPr>
          <a:xfrm>
            <a:off x="407670" y="1012825"/>
            <a:ext cx="11413490" cy="1228090"/>
          </a:xfrm>
        </p:spPr>
        <p:txBody>
          <a:bodyPr vert="horz" wrap="square" lIns="91440" tIns="45720" rIns="91440" bIns="45720" numCol="1" anchor="t" anchorCtr="0" compatLnSpc="1"/>
          <a:lstStyle/>
          <a:p>
            <a:pPr marL="342900" marR="0" lvl="0" indent="-342900" algn="l" defTabSz="914400" rtl="0" eaLnBrk="1" fontAlgn="base" latinLnBrk="0" hangingPunct="1">
              <a:lnSpc>
                <a:spcPct val="150000"/>
              </a:lnSpc>
              <a:spcBef>
                <a:spcPct val="0"/>
              </a:spcBef>
              <a:spcAft>
                <a:spcPct val="0"/>
              </a:spcAft>
              <a:buClr>
                <a:schemeClr val="hlink"/>
              </a:buClr>
              <a:buSzPct val="70000"/>
              <a:buFont typeface="Wingdings" panose="05000000000000000000" pitchFamily="2" charset="2"/>
              <a:buNone/>
              <a:defRPr/>
            </a:pPr>
            <a:r>
              <a:rPr lang="zh-CN" altLang="en-US" sz="2400" b="1"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土壤物质组成</a:t>
            </a:r>
            <a:endParaRPr kumimoji="0" lang="zh-CN" altLang="en-US" sz="2400" b="1"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342900" marR="0" lvl="0" indent="-342900" algn="l" defTabSz="914400" rtl="0" eaLnBrk="1" fontAlgn="base" latinLnBrk="0" hangingPunct="1">
              <a:lnSpc>
                <a:spcPct val="150000"/>
              </a:lnSpc>
              <a:spcBef>
                <a:spcPct val="0"/>
              </a:spcBef>
              <a:spcAft>
                <a:spcPct val="0"/>
              </a:spcAft>
              <a:buClr>
                <a:schemeClr val="hlink"/>
              </a:buClr>
              <a:buSzPct val="70000"/>
              <a:buFont typeface="Wingdings" panose="05000000000000000000" pitchFamily="2" charset="2"/>
              <a:buNone/>
              <a:defRPr/>
            </a:pPr>
            <a:r>
              <a:rPr lang="zh-CN" altLang="en-US" sz="2400" b="1" noProof="0" dirty="0">
                <a:ln>
                  <a:noFill/>
                </a:ln>
                <a:solidFill>
                  <a:srgbClr val="FF0000"/>
                </a:solidFill>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lang="zh-CN" altLang="en-US" sz="2400" b="1"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化学组成影响</a:t>
            </a:r>
            <a:endParaRPr kumimoji="0" lang="zh-CN" altLang="en-US" sz="2400" b="1"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grpSp>
        <p:nvGrpSpPr>
          <p:cNvPr id="53" name="组合 52"/>
          <p:cNvGrpSpPr/>
          <p:nvPr/>
        </p:nvGrpSpPr>
        <p:grpSpPr>
          <a:xfrm>
            <a:off x="479425" y="2189480"/>
            <a:ext cx="10995660" cy="2675890"/>
            <a:chOff x="559" y="4379"/>
            <a:chExt cx="17316" cy="4214"/>
          </a:xfrm>
        </p:grpSpPr>
        <p:sp>
          <p:nvSpPr>
            <p:cNvPr id="29" name="圆角矩形 28"/>
            <p:cNvSpPr/>
            <p:nvPr/>
          </p:nvSpPr>
          <p:spPr>
            <a:xfrm>
              <a:off x="559" y="6080"/>
              <a:ext cx="2722" cy="715"/>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mn-cs"/>
                </a:rPr>
                <a:t>化学组成影响</a:t>
              </a:r>
              <a:endPar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mn-cs"/>
              </a:endParaRPr>
            </a:p>
          </p:txBody>
        </p:sp>
        <p:sp>
          <p:nvSpPr>
            <p:cNvPr id="30" name="左大括号 29"/>
            <p:cNvSpPr/>
            <p:nvPr/>
          </p:nvSpPr>
          <p:spPr>
            <a:xfrm>
              <a:off x="3477" y="4606"/>
              <a:ext cx="340" cy="3742"/>
            </a:xfrm>
            <a:prstGeom prst="leftBrace">
              <a:avLst/>
            </a:prstGeom>
            <a:noFill/>
            <a:ln w="9525" cap="flat" cmpd="sng" algn="ctr">
              <a:solidFill>
                <a:schemeClr val="tx1"/>
              </a:solid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1" name="圆角矩形 30"/>
            <p:cNvSpPr/>
            <p:nvPr/>
          </p:nvSpPr>
          <p:spPr>
            <a:xfrm>
              <a:off x="6765" y="6722"/>
              <a:ext cx="5105" cy="715"/>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与水泥生成</a:t>
              </a: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水泥杆菌</a:t>
              </a: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晶体</a:t>
              </a:r>
              <a:endPar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2" name="圆角矩形 31"/>
            <p:cNvSpPr/>
            <p:nvPr/>
          </p:nvSpPr>
          <p:spPr>
            <a:xfrm>
              <a:off x="4155" y="6753"/>
              <a:ext cx="1592" cy="715"/>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mn-cs"/>
                </a:rPr>
                <a:t>硫酸盐</a:t>
              </a:r>
              <a:endPar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mn-cs"/>
              </a:endParaRPr>
            </a:p>
          </p:txBody>
        </p:sp>
        <p:sp>
          <p:nvSpPr>
            <p:cNvPr id="33" name="圆角矩形 32"/>
            <p:cNvSpPr/>
            <p:nvPr/>
          </p:nvSpPr>
          <p:spPr>
            <a:xfrm>
              <a:off x="6591" y="5620"/>
              <a:ext cx="5036" cy="715"/>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形成</a:t>
              </a: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CaCrO4,</a:t>
              </a:r>
              <a:r>
                <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抑制水泥水化</a:t>
              </a:r>
              <a:endPar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4" name="圆角矩形 33"/>
            <p:cNvSpPr/>
            <p:nvPr/>
          </p:nvSpPr>
          <p:spPr>
            <a:xfrm>
              <a:off x="4157" y="5627"/>
              <a:ext cx="1335" cy="715"/>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Cr6</a:t>
              </a:r>
              <a:r>
                <a:rPr kumimoji="0" lang="en-US" altLang="zh-CN" sz="2000" b="0" i="0" u="none" strike="noStrike" kern="1200" cap="none" spc="0" normalizeH="0" baseline="3000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2000" b="0" i="0" u="none" strike="noStrike" kern="1200" cap="none" spc="0" normalizeH="0" baseline="3000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5" name="圆角矩形 34"/>
            <p:cNvSpPr/>
            <p:nvPr/>
          </p:nvSpPr>
          <p:spPr>
            <a:xfrm>
              <a:off x="11617" y="4379"/>
              <a:ext cx="6258" cy="715"/>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mn-cs"/>
                </a:rPr>
                <a:t>延长水泥凝固时间并降低物理强度</a:t>
              </a:r>
              <a:endPar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mn-cs"/>
              </a:endParaRPr>
            </a:p>
          </p:txBody>
        </p:sp>
        <p:sp>
          <p:nvSpPr>
            <p:cNvPr id="36" name="圆角矩形 35"/>
            <p:cNvSpPr/>
            <p:nvPr/>
          </p:nvSpPr>
          <p:spPr>
            <a:xfrm>
              <a:off x="4157" y="4379"/>
              <a:ext cx="6432" cy="715"/>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Mn</a:t>
              </a:r>
              <a:r>
                <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Zn</a:t>
              </a:r>
              <a:r>
                <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Cu</a:t>
              </a:r>
              <a:r>
                <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、和</a:t>
              </a:r>
              <a:r>
                <a:rPr kumimoji="0" lang="en-US" altLang="zh-CN"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Pb </a:t>
              </a:r>
              <a:r>
                <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的可溶性盐类</a:t>
              </a:r>
              <a:endPar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7" name="圆角矩形 36"/>
            <p:cNvSpPr/>
            <p:nvPr/>
          </p:nvSpPr>
          <p:spPr>
            <a:xfrm>
              <a:off x="12964" y="6647"/>
              <a:ext cx="3565" cy="715"/>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mn-cs"/>
                </a:rPr>
                <a:t>破坏和硬化</a:t>
              </a:r>
              <a:r>
                <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mn-cs"/>
                  <a:sym typeface="+mn-ea"/>
                </a:rPr>
                <a:t>混凝土</a:t>
              </a:r>
              <a:endPar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mn-cs"/>
              </a:endParaRPr>
            </a:p>
          </p:txBody>
        </p:sp>
        <p:sp>
          <p:nvSpPr>
            <p:cNvPr id="38" name="圆角矩形 37"/>
            <p:cNvSpPr/>
            <p:nvPr/>
          </p:nvSpPr>
          <p:spPr>
            <a:xfrm>
              <a:off x="4157" y="7879"/>
              <a:ext cx="2355" cy="715"/>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mn-cs"/>
                </a:rPr>
                <a:t>有机污染物</a:t>
              </a:r>
              <a:endPar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mn-cs"/>
              </a:endParaRPr>
            </a:p>
          </p:txBody>
        </p:sp>
        <p:sp>
          <p:nvSpPr>
            <p:cNvPr id="39" name="圆角矩形 38"/>
            <p:cNvSpPr/>
            <p:nvPr/>
          </p:nvSpPr>
          <p:spPr>
            <a:xfrm>
              <a:off x="11188" y="7879"/>
              <a:ext cx="3532" cy="715"/>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mn-cs"/>
                </a:rPr>
                <a:t>添加有机改性物质</a:t>
              </a:r>
              <a:endPar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mn-cs"/>
              </a:endParaRPr>
            </a:p>
          </p:txBody>
        </p:sp>
        <p:sp>
          <p:nvSpPr>
            <p:cNvPr id="40" name="圆角矩形 39"/>
            <p:cNvSpPr/>
            <p:nvPr/>
          </p:nvSpPr>
          <p:spPr>
            <a:xfrm>
              <a:off x="7445" y="7869"/>
              <a:ext cx="2722" cy="715"/>
            </a:xfrm>
            <a:prstGeom prst="roundRect">
              <a:avLst/>
            </a:prstGeom>
            <a:gradFill>
              <a:gsLst>
                <a:gs pos="50000">
                  <a:schemeClr val="accent1"/>
                </a:gs>
                <a:gs pos="0">
                  <a:schemeClr val="accent1">
                    <a:lumMod val="25000"/>
                    <a:lumOff val="75000"/>
                  </a:schemeClr>
                </a:gs>
                <a:gs pos="100000">
                  <a:schemeClr val="accent1">
                    <a:lumMod val="85000"/>
                  </a:schemeClr>
                </a:gs>
              </a:gsLst>
              <a:lin ang="5400000" scaled="0"/>
            </a:gra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mn-cs"/>
                </a:rPr>
                <a:t>极性影响反应</a:t>
              </a:r>
              <a:endParaRPr kumimoji="0" lang="zh-CN" altLang="en-US" sz="2000" b="0"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mn-cs"/>
              </a:endParaRPr>
            </a:p>
          </p:txBody>
        </p:sp>
        <p:sp>
          <p:nvSpPr>
            <p:cNvPr id="45" name="右箭头 44"/>
            <p:cNvSpPr/>
            <p:nvPr/>
          </p:nvSpPr>
          <p:spPr>
            <a:xfrm>
              <a:off x="5695" y="5949"/>
              <a:ext cx="693" cy="131"/>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000000"/>
                </a:solidFill>
                <a:effectLst/>
                <a:uLnTx/>
                <a:uFillTx/>
                <a:latin typeface="Garamond" panose="02020404030301010803" pitchFamily="18" charset="0"/>
                <a:ea typeface="宋体" panose="02010600030101010101" pitchFamily="2" charset="-122"/>
                <a:cs typeface="+mn-cs"/>
              </a:endParaRPr>
            </a:p>
          </p:txBody>
        </p:sp>
        <p:sp>
          <p:nvSpPr>
            <p:cNvPr id="47" name="右箭头 46"/>
            <p:cNvSpPr/>
            <p:nvPr/>
          </p:nvSpPr>
          <p:spPr>
            <a:xfrm>
              <a:off x="6664" y="8217"/>
              <a:ext cx="693" cy="131"/>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000000"/>
                </a:solidFill>
                <a:effectLst/>
                <a:uLnTx/>
                <a:uFillTx/>
                <a:latin typeface="Garamond" panose="02020404030301010803" pitchFamily="18" charset="0"/>
                <a:ea typeface="宋体" panose="02010600030101010101" pitchFamily="2" charset="-122"/>
                <a:cs typeface="+mn-cs"/>
              </a:endParaRPr>
            </a:p>
          </p:txBody>
        </p:sp>
        <p:sp>
          <p:nvSpPr>
            <p:cNvPr id="48" name="右箭头 47"/>
            <p:cNvSpPr/>
            <p:nvPr/>
          </p:nvSpPr>
          <p:spPr>
            <a:xfrm>
              <a:off x="12070" y="6988"/>
              <a:ext cx="693" cy="131"/>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000000"/>
                </a:solidFill>
                <a:effectLst/>
                <a:uLnTx/>
                <a:uFillTx/>
                <a:latin typeface="Garamond" panose="02020404030301010803" pitchFamily="18" charset="0"/>
                <a:ea typeface="宋体" panose="02010600030101010101" pitchFamily="2" charset="-122"/>
                <a:cs typeface="+mn-cs"/>
              </a:endParaRPr>
            </a:p>
          </p:txBody>
        </p:sp>
        <p:sp>
          <p:nvSpPr>
            <p:cNvPr id="49" name="右箭头 48"/>
            <p:cNvSpPr/>
            <p:nvPr/>
          </p:nvSpPr>
          <p:spPr>
            <a:xfrm>
              <a:off x="5971" y="7101"/>
              <a:ext cx="693" cy="131"/>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000000"/>
                </a:solidFill>
                <a:effectLst/>
                <a:uLnTx/>
                <a:uFillTx/>
                <a:latin typeface="Garamond" panose="02020404030301010803" pitchFamily="18" charset="0"/>
                <a:ea typeface="宋体" panose="02010600030101010101" pitchFamily="2" charset="-122"/>
                <a:cs typeface="+mn-cs"/>
              </a:endParaRPr>
            </a:p>
          </p:txBody>
        </p:sp>
        <p:sp>
          <p:nvSpPr>
            <p:cNvPr id="50" name="右箭头 49"/>
            <p:cNvSpPr/>
            <p:nvPr/>
          </p:nvSpPr>
          <p:spPr>
            <a:xfrm>
              <a:off x="10757" y="4720"/>
              <a:ext cx="693" cy="131"/>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000000"/>
                </a:solidFill>
                <a:effectLst/>
                <a:uLnTx/>
                <a:uFillTx/>
                <a:latin typeface="Garamond" panose="02020404030301010803" pitchFamily="18" charset="0"/>
                <a:ea typeface="宋体" panose="02010600030101010101" pitchFamily="2" charset="-122"/>
                <a:cs typeface="+mn-cs"/>
              </a:endParaRPr>
            </a:p>
          </p:txBody>
        </p:sp>
        <p:sp>
          <p:nvSpPr>
            <p:cNvPr id="52" name="右箭头 51"/>
            <p:cNvSpPr/>
            <p:nvPr/>
          </p:nvSpPr>
          <p:spPr>
            <a:xfrm>
              <a:off x="10280" y="8217"/>
              <a:ext cx="693" cy="131"/>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non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000000"/>
                </a:solidFill>
                <a:effectLst/>
                <a:uLnTx/>
                <a:uFillTx/>
                <a:latin typeface="Garamond" panose="02020404030301010803" pitchFamily="18" charset="0"/>
                <a:ea typeface="宋体" panose="02010600030101010101" pitchFamily="2" charset="-122"/>
                <a:cs typeface="+mn-cs"/>
              </a:endParaRPr>
            </a:p>
          </p:txBody>
        </p:sp>
      </p:grpSp>
      <p:sp>
        <p:nvSpPr>
          <p:cNvPr id="2" name="文本框 1"/>
          <p:cNvSpPr txBox="1"/>
          <p:nvPr/>
        </p:nvSpPr>
        <p:spPr>
          <a:xfrm>
            <a:off x="479425" y="4802505"/>
            <a:ext cx="10996295" cy="1660525"/>
          </a:xfrm>
          <a:prstGeom prst="rect">
            <a:avLst/>
          </a:prstGeom>
          <a:noFill/>
        </p:spPr>
        <p:txBody>
          <a:bodyPr wrap="square" rtlCol="0" anchor="t">
            <a:spAutoFit/>
          </a:bodyPr>
          <a:lstStyle/>
          <a:p>
            <a:pPr marL="342900" marR="0" lvl="0" indent="-342900" algn="l" defTabSz="914400" rtl="0" eaLnBrk="1" fontAlgn="base" latinLnBrk="0" hangingPunct="1">
              <a:lnSpc>
                <a:spcPct val="150000"/>
              </a:lnSpc>
              <a:spcBef>
                <a:spcPct val="0"/>
              </a:spcBef>
              <a:spcAft>
                <a:spcPct val="0"/>
              </a:spcAft>
              <a:buClr>
                <a:srgbClr val="6600FF"/>
              </a:buClr>
              <a:buSzPct val="70000"/>
              <a:buFont typeface="Wingdings" panose="05000000000000000000" pitchFamily="2" charset="2"/>
              <a:buNone/>
              <a:defRPr/>
            </a:pPr>
            <a:r>
              <a:rPr kumimoji="0" lang="zh-CN" altLang="en-US" sz="2400" b="1"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土壤氧化还原电势</a:t>
            </a:r>
            <a:endParaRPr kumimoji="0" lang="zh-CN" altLang="en-US" sz="2400" b="1" i="0" u="none" strike="noStrike" kern="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R="0" lvl="0" indent="720090" algn="l" defTabSz="914400" rtl="0" eaLnBrk="1" hangingPunct="1">
              <a:lnSpc>
                <a:spcPct val="150000"/>
              </a:lnSpc>
              <a:spcBef>
                <a:spcPct val="0"/>
              </a:spcBef>
              <a:spcAft>
                <a:spcPct val="0"/>
              </a:spcAft>
              <a:buClr>
                <a:srgbClr val="6600FF"/>
              </a:buClr>
              <a:buSzPct val="70000"/>
              <a:buFont typeface="Wingdings" panose="05000000000000000000" pitchFamily="2" charset="2"/>
              <a:buNone/>
              <a:defRPr/>
            </a:pPr>
            <a:r>
              <a:rPr kumimoji="0" lang="zh-CN"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氧化还原电势会影响污染物的沥出性</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kumimoji="0" lang="zh-CN"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而且在不同的氧化还原条件下</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kumimoji="0" lang="zh-CN"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不同污染物的可溶性不同</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kumimoji="0" lang="zh-CN"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这就加大了固化难度。</a:t>
            </a:r>
            <a:endParaRPr kumimoji="0" lang="zh-CN"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 name="Rectangle 2"/>
          <p:cNvSpPr>
            <a:spLocks noGrp="1" noRot="1" noChangeArrowheads="1"/>
          </p:cNvSpPr>
          <p:nvPr>
            <p:ph type="title" idx="4294967295"/>
          </p:nvPr>
        </p:nvSpPr>
        <p:spPr>
          <a:xfrm>
            <a:off x="120015" y="-27305"/>
            <a:ext cx="10753725" cy="1143000"/>
          </a:xfrm>
        </p:spPr>
        <p:txBody>
          <a:bodyPr wrap="square" lIns="91440" tIns="45720" rIns="91440" bIns="45720" numCol="1" anchor="ctr" anchorCtr="0" compatLnSpc="1"/>
          <a:lstStyle/>
          <a:p>
            <a:pPr marL="457200" indent="-457200" algn="l" eaLnBrk="1" hangingPunct="1">
              <a:lnSpc>
                <a:spcPct val="150000"/>
              </a:lnSpc>
              <a:spcBef>
                <a:spcPct val="50000"/>
              </a:spcBef>
              <a:defRPr/>
            </a:pPr>
            <a:r>
              <a:rPr lang="en-US" altLang="zh-CN" sz="3000" kern="1200" dirty="0">
                <a:solidFill>
                  <a:srgbClr val="AA5C5C"/>
                </a:solidFill>
                <a:latin typeface="Times New Roman" panose="02020603050405020304" pitchFamily="18" charset="0"/>
                <a:ea typeface="微软雅黑" panose="020B0503020204020204" charset="-122"/>
                <a:cs typeface="Times New Roman" panose="02020603050405020304" pitchFamily="18" charset="0"/>
              </a:rPr>
              <a:t>5.3 </a:t>
            </a:r>
            <a:r>
              <a:rPr lang="en-US" altLang="zh-CN" sz="3000" kern="1200" dirty="0">
                <a:solidFill>
                  <a:srgbClr val="AA5C5C"/>
                </a:solidFill>
                <a:latin typeface="微软雅黑" panose="020B0503020204020204" charset="-122"/>
                <a:ea typeface="微软雅黑" panose="020B0503020204020204" charset="-122"/>
                <a:cs typeface="Times New Roman" panose="02020603050405020304" pitchFamily="18" charset="0"/>
                <a:sym typeface="+mn-ea"/>
              </a:rPr>
              <a:t>影响因素 </a:t>
            </a:r>
            <a:r>
              <a:rPr lang="zh-CN" altLang="en-US" sz="3000" dirty="0">
                <a:solidFill>
                  <a:schemeClr val="tx1"/>
                </a:solidFill>
                <a:effectLst/>
                <a:latin typeface="Times New Roman" panose="02020603050405020304" pitchFamily="18" charset="0"/>
                <a:cs typeface="Times New Roman" panose="02020603050405020304" pitchFamily="18" charset="0"/>
                <a:sym typeface="+mn-ea"/>
              </a:rPr>
              <a:t>Influencing Factors</a:t>
            </a:r>
            <a:endParaRPr lang="en-US" altLang="zh-CN" sz="3000" kern="1200" dirty="0">
              <a:solidFill>
                <a:srgbClr val="AA5C5C"/>
              </a:solidFill>
              <a:latin typeface="微软雅黑" panose="020B0503020204020204" charset="-122"/>
              <a:ea typeface="微软雅黑" panose="020B0503020204020204"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random/>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subTitle" sz="quarter" idx="1"/>
          </p:nvPr>
        </p:nvSpPr>
        <p:spPr>
          <a:xfrm>
            <a:off x="659130" y="1617980"/>
            <a:ext cx="11374120" cy="1711325"/>
          </a:xfrm>
        </p:spPr>
        <p:txBody>
          <a:bodyPr vert="horz" wrap="square" lIns="91440" tIns="45720" rIns="91440" bIns="45720" numCol="1" anchor="t" anchorCtr="0" compatLnSpc="1"/>
          <a:lstStyle/>
          <a:p>
            <a:pPr marR="0" lvl="0" indent="720090" algn="l" defTabSz="914400" rtl="0" eaLnBrk="1" latinLnBrk="0" hangingPunct="1">
              <a:lnSpc>
                <a:spcPct val="150000"/>
              </a:lnSpc>
              <a:spcBef>
                <a:spcPts val="0"/>
              </a:spcBef>
              <a:spcAft>
                <a:spcPts val="0"/>
              </a:spcAft>
              <a:buClr>
                <a:schemeClr val="hlink"/>
              </a:buClr>
              <a:buSzPct val="70000"/>
              <a:buFont typeface="Wingdings" panose="05000000000000000000" pitchFamily="2" charset="2"/>
              <a:buNone/>
              <a:defRPr/>
            </a:pPr>
            <a:r>
              <a:rPr kumimoji="0" lang="zh-CN" altLang="en-US"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针对不同的污染物需要选择不同的材料。</a:t>
            </a:r>
            <a:endParaRPr kumimoji="0" lang="zh-CN" altLang="en-US"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R="0" lvl="0" indent="720090" algn="l" defTabSz="914400" rtl="0" eaLnBrk="1" latinLnBrk="0" hangingPunct="1">
              <a:lnSpc>
                <a:spcPct val="150000"/>
              </a:lnSpc>
              <a:spcBef>
                <a:spcPts val="0"/>
              </a:spcBef>
              <a:spcAft>
                <a:spcPts val="0"/>
              </a:spcAft>
              <a:buClr>
                <a:schemeClr val="hlink"/>
              </a:buClr>
              <a:buSzPct val="70000"/>
              <a:buFont typeface="Wingdings" panose="05000000000000000000" pitchFamily="2" charset="2"/>
              <a:buNone/>
              <a:defRPr/>
            </a:pPr>
            <a:r>
              <a:rPr kumimoji="0" lang="zh-CN" altLang="en-US"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添加剂是实现污染物稳定化的重要保证</a:t>
            </a:r>
            <a:r>
              <a:rPr kumimoji="0" lang="en-US" altLang="zh-CN"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根据作用不同分为金属稳定剂、有机污染物吸附剂和过程辅助剂</a:t>
            </a:r>
            <a:r>
              <a:rPr kumimoji="0" lang="en-US" altLang="zh-CN"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 3 </a:t>
            </a:r>
            <a:r>
              <a:rPr kumimoji="0" lang="zh-CN" altLang="en-US"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类。</a:t>
            </a:r>
            <a:endParaRPr kumimoji="0" lang="zh-CN" altLang="en-US"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2" name="表格 1"/>
          <p:cNvGraphicFramePr/>
          <p:nvPr/>
        </p:nvGraphicFramePr>
        <p:xfrm>
          <a:off x="838200" y="3501390"/>
          <a:ext cx="10648950" cy="2707640"/>
        </p:xfrm>
        <a:graphic>
          <a:graphicData uri="http://schemas.openxmlformats.org/drawingml/2006/table">
            <a:tbl>
              <a:tblPr firstRow="1" bandRow="1">
                <a:tableStyleId>{5C22544A-7EE6-4342-B048-85BDC9FD1C3A}</a:tableStyleId>
              </a:tblPr>
              <a:tblGrid>
                <a:gridCol w="1474470"/>
                <a:gridCol w="4587240"/>
                <a:gridCol w="4587240"/>
              </a:tblGrid>
              <a:tr h="669925">
                <a:tc>
                  <a:txBody>
                    <a:bodyPr/>
                    <a:lstStyle/>
                    <a:p>
                      <a:pPr algn="ctr"/>
                      <a:r>
                        <a:rPr lang="zh-CN" altLang="en-US" sz="2200" b="1" i="0">
                          <a:solidFill>
                            <a:srgbClr val="404040"/>
                          </a:solidFill>
                          <a:latin typeface="Times New Roman" panose="02020603050405020304" pitchFamily="18" charset="0"/>
                          <a:ea typeface="黑体" panose="02010609060101010101" pitchFamily="49" charset="-122"/>
                        </a:rPr>
                        <a:t>类型</a:t>
                      </a:r>
                      <a:endParaRPr lang="zh-CN" altLang="en-US" sz="2200" b="1" i="0">
                        <a:solidFill>
                          <a:srgbClr val="404040"/>
                        </a:solidFill>
                        <a:latin typeface="Times New Roman" panose="02020603050405020304" pitchFamily="18" charset="0"/>
                        <a:ea typeface="黑体" panose="02010609060101010101" pitchFamily="49" charset="-122"/>
                      </a:endParaRPr>
                    </a:p>
                  </a:txBody>
                  <a:tcPr marL="0" marR="76517" marT="76517" marB="76517" anchor="ctr"/>
                </a:tc>
                <a:tc>
                  <a:txBody>
                    <a:bodyPr/>
                    <a:lstStyle/>
                    <a:p>
                      <a:pPr algn="ctr">
                        <a:buNone/>
                      </a:pPr>
                      <a:r>
                        <a:rPr lang="zh-CN" altLang="en-US" sz="2200" b="1">
                          <a:solidFill>
                            <a:schemeClr val="tx1"/>
                          </a:solidFill>
                          <a:latin typeface="Times New Roman" panose="02020603050405020304" pitchFamily="18" charset="0"/>
                          <a:ea typeface="黑体" panose="02010609060101010101" pitchFamily="49" charset="-122"/>
                        </a:rPr>
                        <a:t>作用机制</a:t>
                      </a:r>
                      <a:endParaRPr lang="zh-CN" altLang="en-US" sz="2200" b="1">
                        <a:solidFill>
                          <a:schemeClr val="tx1"/>
                        </a:solidFill>
                        <a:latin typeface="Times New Roman" panose="02020603050405020304" pitchFamily="18" charset="0"/>
                        <a:ea typeface="黑体" panose="02010609060101010101" pitchFamily="49" charset="-122"/>
                      </a:endParaRPr>
                    </a:p>
                  </a:txBody>
                  <a:tcPr anchor="ctr"/>
                </a:tc>
                <a:tc>
                  <a:txBody>
                    <a:bodyPr/>
                    <a:lstStyle/>
                    <a:p>
                      <a:pPr algn="ctr">
                        <a:buNone/>
                      </a:pPr>
                      <a:r>
                        <a:rPr lang="zh-CN" altLang="en-US" sz="2200" b="1">
                          <a:solidFill>
                            <a:schemeClr val="tx1"/>
                          </a:solidFill>
                          <a:latin typeface="Times New Roman" panose="02020603050405020304" pitchFamily="18" charset="0"/>
                          <a:ea typeface="黑体" panose="02010609060101010101" pitchFamily="49" charset="-122"/>
                        </a:rPr>
                        <a:t>典型物质</a:t>
                      </a:r>
                      <a:endParaRPr lang="zh-CN" altLang="en-US" sz="2200" b="1">
                        <a:solidFill>
                          <a:schemeClr val="tx1"/>
                        </a:solidFill>
                        <a:latin typeface="Times New Roman" panose="02020603050405020304" pitchFamily="18" charset="0"/>
                        <a:ea typeface="黑体" panose="02010609060101010101" pitchFamily="49" charset="-122"/>
                      </a:endParaRPr>
                    </a:p>
                  </a:txBody>
                  <a:tcPr anchor="ctr"/>
                </a:tc>
              </a:tr>
              <a:tr h="815975">
                <a:tc>
                  <a:txBody>
                    <a:bodyPr/>
                    <a:lstStyle/>
                    <a:p>
                      <a:pPr algn="ctr">
                        <a:buNone/>
                      </a:pPr>
                      <a:r>
                        <a:rPr lang="zh-CN" altLang="en-US" sz="2000" b="1">
                          <a:latin typeface="Times New Roman" panose="02020603050405020304" pitchFamily="18" charset="0"/>
                          <a:ea typeface="黑体" panose="02010609060101010101" pitchFamily="49" charset="-122"/>
                        </a:rPr>
                        <a:t>金属稳定剂</a:t>
                      </a:r>
                      <a:endParaRPr lang="zh-CN" altLang="en-US" sz="2000" b="1">
                        <a:latin typeface="Times New Roman" panose="02020603050405020304" pitchFamily="18" charset="0"/>
                        <a:ea typeface="黑体" panose="02010609060101010101" pitchFamily="49" charset="-122"/>
                      </a:endParaRPr>
                    </a:p>
                  </a:txBody>
                  <a:tcPr anchor="ctr"/>
                </a:tc>
                <a:tc>
                  <a:txBody>
                    <a:bodyPr/>
                    <a:lstStyle/>
                    <a:p>
                      <a:pPr algn="ctr">
                        <a:buNone/>
                      </a:pPr>
                      <a:r>
                        <a:rPr lang="zh-CN" altLang="en-US" sz="2000" b="1">
                          <a:latin typeface="Times New Roman" panose="02020603050405020304" pitchFamily="18" charset="0"/>
                          <a:ea typeface="黑体" panose="02010609060101010101" pitchFamily="49" charset="-122"/>
                          <a:cs typeface="Times New Roman" panose="02020603050405020304" pitchFamily="18" charset="0"/>
                        </a:rPr>
                        <a:t>吸附、调控</a:t>
                      </a:r>
                      <a:r>
                        <a:rPr lang="en-US" altLang="zh-CN" sz="2000" b="1">
                          <a:latin typeface="Times New Roman" panose="02020603050405020304" pitchFamily="18" charset="0"/>
                          <a:ea typeface="黑体" panose="02010609060101010101" pitchFamily="49" charset="-122"/>
                          <a:cs typeface="Times New Roman" panose="02020603050405020304" pitchFamily="18" charset="0"/>
                        </a:rPr>
                        <a:t> pH </a:t>
                      </a:r>
                      <a:r>
                        <a:rPr lang="zh-CN" altLang="en-US" sz="2000" b="1">
                          <a:latin typeface="Times New Roman" panose="02020603050405020304" pitchFamily="18" charset="0"/>
                          <a:ea typeface="黑体" panose="02010609060101010101" pitchFamily="49" charset="-122"/>
                          <a:cs typeface="Times New Roman" panose="02020603050405020304" pitchFamily="18" charset="0"/>
                        </a:rPr>
                        <a:t>和氧化还原电位、形成沉淀或络合物</a:t>
                      </a:r>
                      <a:endParaRPr lang="zh-CN" altLang="en-US" sz="2000" b="1">
                        <a:latin typeface="Times New Roman" panose="02020603050405020304" pitchFamily="18" charset="0"/>
                        <a:ea typeface="黑体" panose="02010609060101010101" pitchFamily="49" charset="-122"/>
                        <a:cs typeface="Times New Roman" panose="02020603050405020304" pitchFamily="18" charset="0"/>
                      </a:endParaRPr>
                    </a:p>
                  </a:txBody>
                  <a:tcPr anchor="ctr"/>
                </a:tc>
                <a:tc>
                  <a:txBody>
                    <a:bodyPr/>
                    <a:lstStyle/>
                    <a:p>
                      <a:pPr algn="ctr">
                        <a:buNone/>
                      </a:pPr>
                      <a:r>
                        <a:rPr lang="zh-CN" altLang="en-US" sz="2000" b="1">
                          <a:latin typeface="Times New Roman" panose="02020603050405020304" pitchFamily="18" charset="0"/>
                          <a:ea typeface="黑体" panose="02010609060101010101" pitchFamily="49" charset="-122"/>
                        </a:rPr>
                        <a:t>可溶性碳酸盐、硅酸盐、磷酸盐、硫化物、氧化还原剂、络合剂、黏土矿物以及火山灰类物质</a:t>
                      </a:r>
                      <a:endParaRPr lang="zh-CN" altLang="en-US" sz="2000" b="1">
                        <a:latin typeface="Times New Roman" panose="02020603050405020304" pitchFamily="18" charset="0"/>
                        <a:ea typeface="黑体" panose="02010609060101010101" pitchFamily="49" charset="-122"/>
                      </a:endParaRPr>
                    </a:p>
                  </a:txBody>
                  <a:tcPr anchor="ctr"/>
                </a:tc>
              </a:tr>
              <a:tr h="520700">
                <a:tc>
                  <a:txBody>
                    <a:bodyPr/>
                    <a:lstStyle/>
                    <a:p>
                      <a:pPr algn="ctr">
                        <a:buNone/>
                      </a:pPr>
                      <a:r>
                        <a:rPr lang="zh-CN" altLang="en-US" sz="2000" b="1">
                          <a:latin typeface="Times New Roman" panose="02020603050405020304" pitchFamily="18" charset="0"/>
                          <a:ea typeface="黑体" panose="02010609060101010101" pitchFamily="49" charset="-122"/>
                        </a:rPr>
                        <a:t>有机吸附剂</a:t>
                      </a:r>
                      <a:endParaRPr lang="zh-CN" altLang="en-US" sz="2000" b="1">
                        <a:latin typeface="Times New Roman" panose="02020603050405020304" pitchFamily="18" charset="0"/>
                        <a:ea typeface="黑体" panose="02010609060101010101" pitchFamily="49" charset="-122"/>
                      </a:endParaRPr>
                    </a:p>
                  </a:txBody>
                  <a:tcPr anchor="ctr"/>
                </a:tc>
                <a:tc>
                  <a:txBody>
                    <a:bodyPr/>
                    <a:lstStyle/>
                    <a:p>
                      <a:pPr algn="ctr">
                        <a:buNone/>
                      </a:pPr>
                      <a:r>
                        <a:rPr lang="zh-CN" altLang="en-US" sz="2000" b="1">
                          <a:latin typeface="Times New Roman" panose="02020603050405020304" pitchFamily="18" charset="0"/>
                          <a:ea typeface="黑体" panose="02010609060101010101" pitchFamily="49" charset="-122"/>
                        </a:rPr>
                        <a:t>物理吸附污染物，屏蔽其对水化的干扰</a:t>
                      </a:r>
                      <a:endParaRPr lang="zh-CN" altLang="en-US" sz="2000" b="1">
                        <a:latin typeface="Times New Roman" panose="02020603050405020304" pitchFamily="18" charset="0"/>
                        <a:ea typeface="黑体" panose="02010609060101010101" pitchFamily="49" charset="-122"/>
                      </a:endParaRPr>
                    </a:p>
                  </a:txBody>
                  <a:tcPr anchor="ctr"/>
                </a:tc>
                <a:tc>
                  <a:txBody>
                    <a:bodyPr/>
                    <a:lstStyle/>
                    <a:p>
                      <a:pPr algn="ctr">
                        <a:buNone/>
                      </a:pPr>
                      <a:r>
                        <a:rPr lang="zh-CN" altLang="en-US" sz="2000" b="1">
                          <a:latin typeface="Times New Roman" panose="02020603050405020304" pitchFamily="18" charset="0"/>
                          <a:ea typeface="黑体" panose="02010609060101010101" pitchFamily="49" charset="-122"/>
                        </a:rPr>
                        <a:t>活性炭、有机改性黏土、表面活性剂</a:t>
                      </a:r>
                      <a:endParaRPr lang="zh-CN" altLang="en-US" sz="2000" b="1">
                        <a:latin typeface="Times New Roman" panose="02020603050405020304" pitchFamily="18" charset="0"/>
                        <a:ea typeface="黑体" panose="02010609060101010101" pitchFamily="49" charset="-122"/>
                      </a:endParaRPr>
                    </a:p>
                  </a:txBody>
                  <a:tcPr anchor="ctr"/>
                </a:tc>
              </a:tr>
              <a:tr h="511175">
                <a:tc>
                  <a:txBody>
                    <a:bodyPr/>
                    <a:lstStyle/>
                    <a:p>
                      <a:pPr algn="ctr">
                        <a:buNone/>
                      </a:pPr>
                      <a:r>
                        <a:rPr lang="zh-CN" altLang="en-US" sz="2000" b="1">
                          <a:latin typeface="Times New Roman" panose="02020603050405020304" pitchFamily="18" charset="0"/>
                          <a:ea typeface="黑体" panose="02010609060101010101" pitchFamily="49" charset="-122"/>
                        </a:rPr>
                        <a:t>过程辅助剂</a:t>
                      </a:r>
                      <a:endParaRPr lang="zh-CN" altLang="en-US" sz="2000" b="1">
                        <a:latin typeface="Times New Roman" panose="02020603050405020304" pitchFamily="18" charset="0"/>
                        <a:ea typeface="黑体" panose="02010609060101010101" pitchFamily="49" charset="-122"/>
                      </a:endParaRPr>
                    </a:p>
                  </a:txBody>
                  <a:tcPr anchor="ctr"/>
                </a:tc>
                <a:tc>
                  <a:txBody>
                    <a:bodyPr/>
                    <a:lstStyle/>
                    <a:p>
                      <a:pPr algn="ctr">
                        <a:buNone/>
                      </a:pPr>
                      <a:r>
                        <a:rPr lang="zh-CN" altLang="en-US" sz="2000" b="1">
                          <a:latin typeface="Times New Roman" panose="02020603050405020304" pitchFamily="18" charset="0"/>
                          <a:ea typeface="黑体" panose="02010609060101010101" pitchFamily="49" charset="-122"/>
                        </a:rPr>
                        <a:t>优化水化过程与固化体结构</a:t>
                      </a:r>
                      <a:endParaRPr lang="zh-CN" altLang="en-US" sz="2000" b="1">
                        <a:latin typeface="Times New Roman" panose="02020603050405020304" pitchFamily="18" charset="0"/>
                        <a:ea typeface="黑体" panose="02010609060101010101" pitchFamily="49" charset="-122"/>
                      </a:endParaRPr>
                    </a:p>
                  </a:txBody>
                  <a:tcPr anchor="ctr"/>
                </a:tc>
                <a:tc>
                  <a:txBody>
                    <a:bodyPr/>
                    <a:lstStyle/>
                    <a:p>
                      <a:pPr algn="ctr">
                        <a:buNone/>
                      </a:pPr>
                      <a:r>
                        <a:rPr lang="zh-CN" altLang="en-US" sz="2000" b="1">
                          <a:latin typeface="Times New Roman" panose="02020603050405020304" pitchFamily="18" charset="0"/>
                          <a:ea typeface="黑体" panose="02010609060101010101" pitchFamily="49" charset="-122"/>
                        </a:rPr>
                        <a:t>促凝剂、减水剂、膨松剂</a:t>
                      </a:r>
                      <a:endParaRPr lang="zh-CN" altLang="en-US" sz="2000" b="1">
                        <a:latin typeface="Times New Roman" panose="02020603050405020304" pitchFamily="18" charset="0"/>
                        <a:ea typeface="黑体" panose="02010609060101010101" pitchFamily="49" charset="-122"/>
                      </a:endParaRPr>
                    </a:p>
                  </a:txBody>
                  <a:tcPr anchor="ctr"/>
                </a:tc>
              </a:tr>
            </a:tbl>
          </a:graphicData>
        </a:graphic>
      </p:graphicFrame>
      <p:sp>
        <p:nvSpPr>
          <p:cNvPr id="4" name="文本框 3"/>
          <p:cNvSpPr txBox="1"/>
          <p:nvPr/>
        </p:nvSpPr>
        <p:spPr>
          <a:xfrm>
            <a:off x="623570" y="1168950"/>
            <a:ext cx="4064000" cy="460375"/>
          </a:xfrm>
          <a:prstGeom prst="rect">
            <a:avLst/>
          </a:prstGeom>
        </p:spPr>
        <p:txBody>
          <a:bodyPr>
            <a:spAutoFit/>
            <a:extLst>
              <a:ext uri="{4A0BC546-FE56-4ADE-93B0-CB8AF2F6F144}">
                <wpsdc:textFrameExt xmlns:wpsdc="http://www.wps.cn/officeDocument/2022/drawingmlCustomData" type="text"/>
              </a:ext>
            </a:extLst>
          </a:bodyPr>
          <a:lstStyle/>
          <a:p>
            <a:pPr algn="l"/>
            <a:r>
              <a:rPr lang="zh-CN" altLang="en-US" sz="2400" b="1">
                <a:solidFill>
                  <a:srgbClr val="FF0000"/>
                </a:solidFill>
                <a:latin typeface="黑体" panose="02010609060101010101" pitchFamily="49" charset="-122"/>
                <a:ea typeface="黑体" panose="02010609060101010101" pitchFamily="49" charset="-122"/>
              </a:rPr>
              <a:t>材料添加剂的品种与用量</a:t>
            </a:r>
            <a:endParaRPr lang="zh-CN" altLang="en-US" sz="2400" b="1">
              <a:solidFill>
                <a:srgbClr val="FF0000"/>
              </a:solidFill>
              <a:latin typeface="黑体" panose="02010609060101010101" pitchFamily="49" charset="-122"/>
              <a:ea typeface="黑体" panose="02010609060101010101" pitchFamily="49" charset="-122"/>
            </a:endParaRPr>
          </a:p>
        </p:txBody>
      </p:sp>
      <p:sp>
        <p:nvSpPr>
          <p:cNvPr id="5" name="Rectangle 2"/>
          <p:cNvSpPr>
            <a:spLocks noGrp="1" noRot="1" noChangeArrowheads="1"/>
          </p:cNvSpPr>
          <p:nvPr>
            <p:ph type="title" idx="4294967295"/>
          </p:nvPr>
        </p:nvSpPr>
        <p:spPr>
          <a:xfrm>
            <a:off x="120015" y="-27305"/>
            <a:ext cx="10753725" cy="1143000"/>
          </a:xfrm>
        </p:spPr>
        <p:txBody>
          <a:bodyPr wrap="square" lIns="91440" tIns="45720" rIns="91440" bIns="45720" numCol="1" anchor="ctr" anchorCtr="0" compatLnSpc="1"/>
          <a:lstStyle/>
          <a:p>
            <a:pPr marL="457200" indent="-457200" algn="l" eaLnBrk="1" hangingPunct="1">
              <a:lnSpc>
                <a:spcPct val="150000"/>
              </a:lnSpc>
              <a:spcBef>
                <a:spcPct val="50000"/>
              </a:spcBef>
              <a:defRPr/>
            </a:pPr>
            <a:r>
              <a:rPr lang="en-US" altLang="zh-CN" sz="3000" kern="1200" dirty="0">
                <a:solidFill>
                  <a:srgbClr val="AA5C5C"/>
                </a:solidFill>
                <a:latin typeface="Times New Roman" panose="02020603050405020304" pitchFamily="18" charset="0"/>
                <a:ea typeface="微软雅黑" panose="020B0503020204020204" charset="-122"/>
                <a:cs typeface="Times New Roman" panose="02020603050405020304" pitchFamily="18" charset="0"/>
              </a:rPr>
              <a:t>5.3 </a:t>
            </a:r>
            <a:r>
              <a:rPr lang="en-US" altLang="zh-CN" sz="3000" kern="1200" dirty="0">
                <a:solidFill>
                  <a:srgbClr val="AA5C5C"/>
                </a:solidFill>
                <a:latin typeface="微软雅黑" panose="020B0503020204020204" charset="-122"/>
                <a:ea typeface="微软雅黑" panose="020B0503020204020204" charset="-122"/>
                <a:cs typeface="Times New Roman" panose="02020603050405020304" pitchFamily="18" charset="0"/>
                <a:sym typeface="+mn-ea"/>
              </a:rPr>
              <a:t>影响因素 </a:t>
            </a:r>
            <a:r>
              <a:rPr lang="zh-CN" altLang="en-US" sz="3000" dirty="0">
                <a:solidFill>
                  <a:schemeClr val="tx1"/>
                </a:solidFill>
                <a:effectLst/>
                <a:latin typeface="Times New Roman" panose="02020603050405020304" pitchFamily="18" charset="0"/>
                <a:cs typeface="Times New Roman" panose="02020603050405020304" pitchFamily="18" charset="0"/>
                <a:sym typeface="+mn-ea"/>
              </a:rPr>
              <a:t>Influencing Factors</a:t>
            </a:r>
            <a:endParaRPr lang="en-US" altLang="zh-CN" sz="3000" kern="1200" dirty="0">
              <a:solidFill>
                <a:srgbClr val="AA5C5C"/>
              </a:solidFill>
              <a:latin typeface="微软雅黑" panose="020B0503020204020204" charset="-122"/>
              <a:ea typeface="微软雅黑" panose="020B0503020204020204" charset="-122"/>
              <a:cs typeface="Times New Roman" panose="02020603050405020304" pitchFamily="18" charset="0"/>
            </a:endParaRPr>
          </a:p>
        </p:txBody>
      </p:sp>
      <p:sp>
        <p:nvSpPr>
          <p:cNvPr id="3"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random/>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subTitle" sz="quarter" idx="1"/>
          </p:nvPr>
        </p:nvSpPr>
        <p:spPr>
          <a:xfrm>
            <a:off x="623570" y="1700530"/>
            <a:ext cx="10649585" cy="3033395"/>
          </a:xfrm>
        </p:spPr>
        <p:txBody>
          <a:bodyPr vert="horz" wrap="square" lIns="91440" tIns="45720" rIns="91440" bIns="45720" numCol="1" anchor="t" anchorCtr="0" compatLnSpc="1"/>
          <a:lstStyle/>
          <a:p>
            <a:pPr marR="0" lvl="0" indent="720090" algn="l" defTabSz="914400" rtl="0" eaLnBrk="1" latinLnBrk="0" hangingPunct="1">
              <a:lnSpc>
                <a:spcPct val="150000"/>
              </a:lnSpc>
              <a:spcBef>
                <a:spcPts val="0"/>
              </a:spcBef>
              <a:spcAft>
                <a:spcPts val="0"/>
              </a:spcAft>
              <a:buClr>
                <a:schemeClr val="hlink"/>
              </a:buClr>
              <a:buSzPct val="70000"/>
              <a:buFont typeface="Wingdings" panose="05000000000000000000" pitchFamily="2" charset="2"/>
              <a:buNone/>
              <a:defRPr/>
            </a:pPr>
            <a:r>
              <a:rPr kumimoji="0" lang="zh-CN" altLang="en-US"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材料和添加剂的用量也会产生不同的固化</a:t>
            </a:r>
            <a:r>
              <a:rPr kumimoji="0" lang="en-US" altLang="zh-CN"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稳定化效果。材料掺量越多</a:t>
            </a:r>
            <a:r>
              <a:rPr kumimoji="0" lang="en-US" altLang="zh-CN"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水化硅酸钙及钙矾石等硅酸盐矿物对重金属的稳定起重要作用的水化产物越多</a:t>
            </a:r>
            <a:r>
              <a:rPr kumimoji="0" lang="en-US" altLang="zh-CN"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固化体则越密实</a:t>
            </a:r>
            <a:r>
              <a:rPr kumimoji="0" lang="en-US" altLang="zh-CN"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从而使得重金属浸出浓度越低。固化剂常具有较强碱性</a:t>
            </a:r>
            <a:r>
              <a:rPr kumimoji="0" lang="en-US" altLang="zh-CN"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会强烈影响固化体的</a:t>
            </a:r>
            <a:r>
              <a:rPr kumimoji="0" lang="en-US" altLang="zh-CN"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 pH </a:t>
            </a:r>
            <a:r>
              <a:rPr kumimoji="0" lang="zh-CN" altLang="en-US"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值</a:t>
            </a:r>
            <a:r>
              <a:rPr kumimoji="0" lang="en-US" altLang="zh-CN"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因此加入量太大会对重金属的稳定效果产生负面影响。</a:t>
            </a:r>
            <a:endParaRPr kumimoji="0" lang="zh-CN" altLang="en-US"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R="0" lvl="0" indent="720090" algn="l" defTabSz="914400" rtl="0" eaLnBrk="1" latinLnBrk="0" hangingPunct="1">
              <a:lnSpc>
                <a:spcPct val="150000"/>
              </a:lnSpc>
              <a:spcBef>
                <a:spcPts val="0"/>
              </a:spcBef>
              <a:spcAft>
                <a:spcPts val="0"/>
              </a:spcAft>
              <a:buClr>
                <a:schemeClr val="hlink"/>
              </a:buClr>
              <a:buSzPct val="70000"/>
              <a:buFont typeface="Wingdings" panose="05000000000000000000" pitchFamily="2" charset="2"/>
              <a:buNone/>
              <a:defRPr/>
            </a:pPr>
            <a:endParaRPr kumimoji="0" lang="zh-CN" altLang="en-US" sz="2200" i="0" u="none" strike="noStrike" kern="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Rectangle 2"/>
          <p:cNvSpPr>
            <a:spLocks noGrp="1" noRot="1" noChangeArrowheads="1"/>
          </p:cNvSpPr>
          <p:nvPr>
            <p:ph type="title" idx="4294967295"/>
          </p:nvPr>
        </p:nvSpPr>
        <p:spPr>
          <a:xfrm>
            <a:off x="120015" y="-27305"/>
            <a:ext cx="10753725" cy="1143000"/>
          </a:xfrm>
        </p:spPr>
        <p:txBody>
          <a:bodyPr wrap="square" lIns="91440" tIns="45720" rIns="91440" bIns="45720" numCol="1" anchor="ctr" anchorCtr="0" compatLnSpc="1"/>
          <a:lstStyle/>
          <a:p>
            <a:pPr marL="457200" indent="-457200" algn="l" eaLnBrk="1" hangingPunct="1">
              <a:lnSpc>
                <a:spcPct val="150000"/>
              </a:lnSpc>
              <a:spcBef>
                <a:spcPct val="50000"/>
              </a:spcBef>
              <a:defRPr/>
            </a:pPr>
            <a:r>
              <a:rPr lang="en-US" altLang="zh-CN" sz="3000" kern="1200" dirty="0">
                <a:solidFill>
                  <a:srgbClr val="AA5C5C"/>
                </a:solidFill>
                <a:latin typeface="Times New Roman" panose="02020603050405020304" pitchFamily="18" charset="0"/>
                <a:ea typeface="微软雅黑" panose="020B0503020204020204" charset="-122"/>
                <a:cs typeface="Times New Roman" panose="02020603050405020304" pitchFamily="18" charset="0"/>
              </a:rPr>
              <a:t>5.3 </a:t>
            </a:r>
            <a:r>
              <a:rPr lang="en-US" altLang="zh-CN" sz="3000" kern="1200" dirty="0">
                <a:solidFill>
                  <a:srgbClr val="AA5C5C"/>
                </a:solidFill>
                <a:latin typeface="微软雅黑" panose="020B0503020204020204" charset="-122"/>
                <a:ea typeface="微软雅黑" panose="020B0503020204020204" charset="-122"/>
                <a:cs typeface="Times New Roman" panose="02020603050405020304" pitchFamily="18" charset="0"/>
                <a:sym typeface="+mn-ea"/>
              </a:rPr>
              <a:t>影响因素 </a:t>
            </a:r>
            <a:r>
              <a:rPr lang="zh-CN" altLang="en-US" sz="3000" dirty="0">
                <a:solidFill>
                  <a:schemeClr val="tx1"/>
                </a:solidFill>
                <a:effectLst/>
                <a:latin typeface="Times New Roman" panose="02020603050405020304" pitchFamily="18" charset="0"/>
                <a:cs typeface="Times New Roman" panose="02020603050405020304" pitchFamily="18" charset="0"/>
                <a:sym typeface="+mn-ea"/>
              </a:rPr>
              <a:t>Influencing Factors</a:t>
            </a:r>
            <a:endParaRPr lang="en-US" altLang="zh-CN" sz="3000" kern="1200" dirty="0">
              <a:solidFill>
                <a:srgbClr val="AA5C5C"/>
              </a:solidFill>
              <a:latin typeface="微软雅黑" panose="020B0503020204020204" charset="-122"/>
              <a:ea typeface="微软雅黑" panose="020B0503020204020204" charset="-122"/>
              <a:cs typeface="Times New Roman" panose="02020603050405020304" pitchFamily="18" charset="0"/>
            </a:endParaRPr>
          </a:p>
        </p:txBody>
      </p:sp>
      <p:sp>
        <p:nvSpPr>
          <p:cNvPr id="4" name="文本框 3"/>
          <p:cNvSpPr txBox="1"/>
          <p:nvPr/>
        </p:nvSpPr>
        <p:spPr>
          <a:xfrm>
            <a:off x="552450" y="1295315"/>
            <a:ext cx="4064000" cy="460375"/>
          </a:xfrm>
          <a:prstGeom prst="rect">
            <a:avLst/>
          </a:prstGeom>
        </p:spPr>
        <p:txBody>
          <a:bodyPr>
            <a:spAutoFit/>
            <a:extLst>
              <a:ext uri="{4A0BC546-FE56-4ADE-93B0-CB8AF2F6F144}">
                <wpsdc:textFrameExt xmlns:wpsdc="http://www.wps.cn/officeDocument/2022/drawingmlCustomData" type="text"/>
              </a:ext>
            </a:extLst>
          </a:bodyPr>
          <a:lstStyle/>
          <a:p>
            <a:pPr algn="l"/>
            <a:r>
              <a:rPr lang="zh-CN" altLang="en-US" sz="2400" b="1">
                <a:solidFill>
                  <a:srgbClr val="FF0000"/>
                </a:solidFill>
                <a:latin typeface="黑体" panose="02010609060101010101" pitchFamily="49" charset="-122"/>
                <a:ea typeface="黑体" panose="02010609060101010101" pitchFamily="49" charset="-122"/>
              </a:rPr>
              <a:t>材料添加剂的品种与用量</a:t>
            </a:r>
            <a:endParaRPr lang="zh-CN" altLang="en-US" sz="2400" b="1">
              <a:solidFill>
                <a:srgbClr val="FF0000"/>
              </a:solidFill>
              <a:latin typeface="黑体" panose="02010609060101010101" pitchFamily="49" charset="-122"/>
              <a:ea typeface="黑体" panose="02010609060101010101" pitchFamily="49" charset="-122"/>
            </a:endParaRPr>
          </a:p>
        </p:txBody>
      </p:sp>
      <p:sp>
        <p:nvSpPr>
          <p:cNvPr id="2"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74754" name="Rectangle 2"/>
          <p:cNvSpPr>
            <a:spLocks noGrp="1" noRot="1" noChangeArrowheads="1"/>
          </p:cNvSpPr>
          <p:nvPr/>
        </p:nvSpPr>
        <p:spPr>
          <a:xfrm>
            <a:off x="623570" y="3789045"/>
            <a:ext cx="7680325" cy="751205"/>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marL="457200" indent="-457200" algn="l" defTabSz="914400" eaLnBrk="1" hangingPunct="1">
              <a:lnSpc>
                <a:spcPct val="150000"/>
              </a:lnSpc>
              <a:spcBef>
                <a:spcPct val="50000"/>
              </a:spcBef>
              <a:buClrTx/>
              <a:buSzTx/>
              <a:buFontTx/>
              <a:defRPr/>
            </a:pPr>
            <a:r>
              <a:rPr lang="zh-CN" altLang="en-US" sz="2400" kern="120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rPr>
              <a:t>混合均匀程度</a:t>
            </a:r>
            <a:endParaRPr lang="zh-CN" altLang="en-US" sz="2400" kern="120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endParaRPr>
          </a:p>
        </p:txBody>
      </p:sp>
      <p:sp>
        <p:nvSpPr>
          <p:cNvPr id="3" name="Rectangle 3"/>
          <p:cNvSpPr>
            <a:spLocks noGrp="1" noChangeArrowheads="1"/>
          </p:cNvSpPr>
          <p:nvPr/>
        </p:nvSpPr>
        <p:spPr>
          <a:xfrm>
            <a:off x="623570" y="4509135"/>
            <a:ext cx="10999470" cy="1590040"/>
          </a:xfrm>
          <a:prstGeom prst="rect">
            <a:avLst/>
          </a:prstGeom>
          <a:noFill/>
          <a:ln w="9525">
            <a:noFill/>
            <a:miter lim="800000"/>
          </a:ln>
          <a:effectLst/>
        </p:spPr>
        <p:txBody>
          <a:bodyPr vert="horz" wrap="square" lIns="91440" tIns="45720" rIns="91440" bIns="45720" numCol="1" anchor="t" anchorCtr="0" compatLnSpc="1"/>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R="0" lvl="0" indent="720090" algn="l" defTabSz="914400" rtl="0" eaLnBrk="1" hangingPunct="1">
              <a:lnSpc>
                <a:spcPct val="150000"/>
              </a:lnSpc>
              <a:spcBef>
                <a:spcPts val="0"/>
              </a:spcBef>
              <a:spcAft>
                <a:spcPts val="0"/>
              </a:spcAft>
              <a:buClr>
                <a:schemeClr val="hlink"/>
              </a:buClr>
              <a:buSzPct val="70000"/>
              <a:buFont typeface="Wingdings" panose="05000000000000000000" pitchFamily="2" charset="2"/>
              <a:buNone/>
              <a:defRPr/>
            </a:pPr>
            <a:r>
              <a:rPr kumimoji="0" lang="zh-CN" altLang="en-US" sz="220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混匀是固化</a:t>
            </a:r>
            <a:r>
              <a:rPr kumimoji="0" lang="en-US" altLang="zh-CN" sz="220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a:t>
            </a:r>
            <a:r>
              <a:rPr kumimoji="0" lang="zh-CN" altLang="en-US" sz="220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稳定化过程中至关重要的步骤</a:t>
            </a:r>
            <a:r>
              <a:rPr kumimoji="0" lang="en-US" altLang="zh-CN" sz="220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a:t>
            </a:r>
            <a:r>
              <a:rPr kumimoji="0" lang="zh-CN" altLang="en-US" sz="220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目的是保证固化剂和污染物之间的紧密接触</a:t>
            </a:r>
            <a:r>
              <a:rPr kumimoji="0" lang="en-US" altLang="zh-CN" sz="220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a:t>
            </a:r>
            <a:r>
              <a:rPr kumimoji="0" lang="zh-CN" altLang="en-US" sz="220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有时要借助相应的仪器设备。在大多数情况下</a:t>
            </a:r>
            <a:r>
              <a:rPr kumimoji="0" lang="en-US" altLang="zh-CN" sz="220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a:t>
            </a:r>
            <a:r>
              <a:rPr kumimoji="0" lang="zh-CN" altLang="en-US" sz="220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混合程度是用肉眼判断的</a:t>
            </a:r>
            <a:r>
              <a:rPr kumimoji="0" lang="en-US" altLang="zh-CN" sz="220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a:t>
            </a:r>
            <a:r>
              <a:rPr kumimoji="0" lang="zh-CN" altLang="en-US" sz="2200"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因此固定效果在一定程度上受到主观经验的影响。</a:t>
            </a:r>
            <a:endParaRPr kumimoji="0" lang="zh-CN" altLang="en-US" sz="2200" b="1" i="0" u="none" strike="noStrike" kern="1200" cap="none" spc="0" normalizeH="0" baseline="0" noProof="0" dirty="0">
              <a:ln>
                <a:noFill/>
              </a:ln>
              <a:solidFill>
                <a:srgbClr val="AA5C5C"/>
              </a:solidFill>
              <a:effectLst/>
              <a:uLnTx/>
              <a:uFillTx/>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253541" y="1730375"/>
            <a:ext cx="7612454" cy="4417060"/>
            <a:chOff x="4049" y="3240"/>
            <a:chExt cx="10704" cy="6323"/>
          </a:xfrm>
        </p:grpSpPr>
        <p:sp>
          <p:nvSpPr>
            <p:cNvPr id="38916" name="Freeform 3"/>
            <p:cNvSpPr/>
            <p:nvPr/>
          </p:nvSpPr>
          <p:spPr>
            <a:xfrm>
              <a:off x="7795" y="8348"/>
              <a:ext cx="3885" cy="1215"/>
            </a:xfrm>
            <a:custGeom>
              <a:avLst/>
              <a:gdLst>
                <a:gd name="txL" fmla="*/ 0 w 1717"/>
                <a:gd name="txT" fmla="*/ 0 h 484"/>
                <a:gd name="txR" fmla="*/ 1717 w 1717"/>
                <a:gd name="txB" fmla="*/ 484 h 484"/>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00CCFF"/>
            </a:solidFill>
            <a:ln w="12700">
              <a:noFill/>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8917" name="Freeform 4"/>
            <p:cNvSpPr/>
            <p:nvPr/>
          </p:nvSpPr>
          <p:spPr>
            <a:xfrm rot="7200000">
              <a:off x="5423" y="5898"/>
              <a:ext cx="3882" cy="1212"/>
            </a:xfrm>
            <a:custGeom>
              <a:avLst/>
              <a:gdLst>
                <a:gd name="txL" fmla="*/ 0 w 1717"/>
                <a:gd name="txT" fmla="*/ 0 h 484"/>
                <a:gd name="txR" fmla="*/ 1717 w 1717"/>
                <a:gd name="txB" fmla="*/ 484 h 484"/>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0066CC"/>
            </a:solidFill>
            <a:ln w="12700">
              <a:noFill/>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8918" name="Freeform 5"/>
            <p:cNvSpPr/>
            <p:nvPr/>
          </p:nvSpPr>
          <p:spPr>
            <a:xfrm rot="10800000">
              <a:off x="6405" y="4523"/>
              <a:ext cx="3885" cy="1212"/>
            </a:xfrm>
            <a:custGeom>
              <a:avLst/>
              <a:gdLst>
                <a:gd name="txL" fmla="*/ 0 w 1717"/>
                <a:gd name="txT" fmla="*/ 0 h 484"/>
                <a:gd name="txR" fmla="*/ 1717 w 1717"/>
                <a:gd name="txB" fmla="*/ 484 h 484"/>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0099CC"/>
            </a:solidFill>
            <a:ln w="12700">
              <a:noFill/>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8919" name="Freeform 6"/>
            <p:cNvSpPr/>
            <p:nvPr/>
          </p:nvSpPr>
          <p:spPr>
            <a:xfrm rot="-7200000">
              <a:off x="8375" y="4988"/>
              <a:ext cx="3883" cy="1212"/>
            </a:xfrm>
            <a:custGeom>
              <a:avLst/>
              <a:gdLst>
                <a:gd name="txL" fmla="*/ 0 w 1717"/>
                <a:gd name="txT" fmla="*/ 0 h 484"/>
                <a:gd name="txR" fmla="*/ 1717 w 1717"/>
                <a:gd name="txB" fmla="*/ 484 h 484"/>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6699FF"/>
            </a:solidFill>
            <a:ln w="12700">
              <a:noFill/>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8920" name="Freeform 7"/>
            <p:cNvSpPr/>
            <p:nvPr/>
          </p:nvSpPr>
          <p:spPr>
            <a:xfrm rot="-3600000">
              <a:off x="8895" y="6900"/>
              <a:ext cx="3885" cy="1215"/>
            </a:xfrm>
            <a:custGeom>
              <a:avLst/>
              <a:gdLst>
                <a:gd name="txL" fmla="*/ 0 w 1717"/>
                <a:gd name="txT" fmla="*/ 0 h 484"/>
                <a:gd name="txR" fmla="*/ 1717 w 1717"/>
                <a:gd name="txB" fmla="*/ 484 h 484"/>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666699"/>
            </a:solidFill>
            <a:ln w="12700">
              <a:noFill/>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38921" name="Group 8"/>
            <p:cNvGrpSpPr/>
            <p:nvPr/>
          </p:nvGrpSpPr>
          <p:grpSpPr>
            <a:xfrm>
              <a:off x="7455" y="5453"/>
              <a:ext cx="3240" cy="3240"/>
              <a:chOff x="2016" y="1920"/>
              <a:chExt cx="1680" cy="1680"/>
            </a:xfrm>
          </p:grpSpPr>
          <p:sp>
            <p:nvSpPr>
              <p:cNvPr id="437257" name="Oval 9"/>
              <p:cNvSpPr>
                <a:spLocks noChangeArrowheads="1"/>
              </p:cNvSpPr>
              <p:nvPr/>
            </p:nvSpPr>
            <p:spPr bwMode="gray">
              <a:xfrm>
                <a:off x="2016" y="1920"/>
                <a:ext cx="1680" cy="1680"/>
              </a:xfrm>
              <a:prstGeom prst="ellipse">
                <a:avLst/>
              </a:prstGeom>
              <a:gradFill rotWithShape="1">
                <a:gsLst>
                  <a:gs pos="0">
                    <a:schemeClr val="bg1"/>
                  </a:gs>
                  <a:gs pos="100000">
                    <a:schemeClr val="bg1">
                      <a:gamma/>
                      <a:shade val="0"/>
                      <a:invGamma/>
                    </a:schemeClr>
                  </a:gs>
                </a:gsLst>
                <a:lin ang="5400000" scaled="1"/>
              </a:gradFill>
              <a:ln w="9525">
                <a:solidFill>
                  <a:srgbClr val="000000"/>
                </a:solidFill>
                <a:round/>
              </a:ln>
              <a:effectLst/>
            </p:spPr>
            <p:txBody>
              <a:bodyPr wrap="none" anchor="ctr"/>
              <a:lstStyle/>
              <a:p>
                <a:pPr marL="0" marR="0" lvl="0" indent="0" algn="ctr" defTabSz="914400" rtl="0" eaLnBrk="1" fontAlgn="base" latinLnBrk="0" hangingPunct="1">
                  <a:lnSpc>
                    <a:spcPct val="105000"/>
                  </a:lnSpc>
                  <a:spcBef>
                    <a:spcPct val="30000"/>
                  </a:spcBef>
                  <a:spcAft>
                    <a:spcPct val="30000"/>
                  </a:spcAft>
                  <a:buClr>
                    <a:srgbClr val="333399"/>
                  </a:buClr>
                  <a:buSzPct val="70000"/>
                  <a:buFontTx/>
                  <a:buNone/>
                  <a:defRPr/>
                </a:pPr>
                <a:endParaRPr kumimoji="1" lang="zh-CN" altLang="en-US" sz="2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8929" name="Freeform 10"/>
              <p:cNvSpPr/>
              <p:nvPr/>
            </p:nvSpPr>
            <p:spPr>
              <a:xfrm>
                <a:off x="2208" y="1948"/>
                <a:ext cx="1296" cy="634"/>
              </a:xfrm>
              <a:custGeom>
                <a:avLst/>
                <a:gdLst>
                  <a:gd name="txL" fmla="*/ 0 w 1321"/>
                  <a:gd name="txT" fmla="*/ 0 h 712"/>
                  <a:gd name="txR" fmla="*/ 1321 w 1321"/>
                  <a:gd name="txB" fmla="*/ 712 h 712"/>
                </a:gdLst>
                <a:ahLst/>
                <a:cxnLst>
                  <a:cxn ang="0">
                    <a:pos x="1182" y="224"/>
                  </a:cxn>
                  <a:cxn ang="0">
                    <a:pos x="1197" y="248"/>
                  </a:cxn>
                  <a:cxn ang="0">
                    <a:pos x="1200" y="269"/>
                  </a:cxn>
                  <a:cxn ang="0">
                    <a:pos x="1195" y="289"/>
                  </a:cxn>
                  <a:cxn ang="0">
                    <a:pos x="1179" y="307"/>
                  </a:cxn>
                  <a:cxn ang="0">
                    <a:pos x="1156" y="324"/>
                  </a:cxn>
                  <a:cxn ang="0">
                    <a:pos x="1126" y="338"/>
                  </a:cxn>
                  <a:cxn ang="0">
                    <a:pos x="1087" y="351"/>
                  </a:cxn>
                  <a:cxn ang="0">
                    <a:pos x="1043" y="364"/>
                  </a:cxn>
                  <a:cxn ang="0">
                    <a:pos x="992" y="373"/>
                  </a:cxn>
                  <a:cxn ang="0">
                    <a:pos x="937" y="382"/>
                  </a:cxn>
                  <a:cxn ang="0">
                    <a:pos x="879" y="388"/>
                  </a:cxn>
                  <a:cxn ang="0">
                    <a:pos x="814" y="394"/>
                  </a:cxn>
                  <a:cxn ang="0">
                    <a:pos x="749" y="397"/>
                  </a:cxn>
                  <a:cxn ang="0">
                    <a:pos x="723" y="399"/>
                  </a:cxn>
                  <a:cxn ang="0">
                    <a:pos x="433" y="399"/>
                  </a:cxn>
                  <a:cxn ang="0">
                    <a:pos x="429" y="399"/>
                  </a:cxn>
                  <a:cxn ang="0">
                    <a:pos x="372" y="396"/>
                  </a:cxn>
                  <a:cxn ang="0">
                    <a:pos x="317" y="394"/>
                  </a:cxn>
                  <a:cxn ang="0">
                    <a:pos x="265" y="390"/>
                  </a:cxn>
                  <a:cxn ang="0">
                    <a:pos x="215" y="386"/>
                  </a:cxn>
                  <a:cxn ang="0">
                    <a:pos x="170" y="379"/>
                  </a:cxn>
                  <a:cxn ang="0">
                    <a:pos x="128" y="370"/>
                  </a:cxn>
                  <a:cxn ang="0">
                    <a:pos x="92" y="363"/>
                  </a:cxn>
                  <a:cxn ang="0">
                    <a:pos x="62" y="353"/>
                  </a:cxn>
                  <a:cxn ang="0">
                    <a:pos x="34" y="340"/>
                  </a:cxn>
                  <a:cxn ang="0">
                    <a:pos x="18" y="326"/>
                  </a:cxn>
                  <a:cxn ang="0">
                    <a:pos x="6" y="310"/>
                  </a:cxn>
                  <a:cxn ang="0">
                    <a:pos x="0" y="293"/>
                  </a:cxn>
                  <a:cxn ang="0">
                    <a:pos x="0" y="291"/>
                  </a:cxn>
                  <a:cxn ang="0">
                    <a:pos x="4" y="272"/>
                  </a:cxn>
                  <a:cxn ang="0">
                    <a:pos x="16" y="249"/>
                  </a:cxn>
                  <a:cxn ang="0">
                    <a:pos x="46" y="207"/>
                  </a:cxn>
                  <a:cxn ang="0">
                    <a:pos x="84" y="167"/>
                  </a:cxn>
                  <a:cxn ang="0">
                    <a:pos x="132" y="132"/>
                  </a:cxn>
                  <a:cxn ang="0">
                    <a:pos x="184" y="99"/>
                  </a:cxn>
                  <a:cxn ang="0">
                    <a:pos x="245" y="69"/>
                  </a:cxn>
                  <a:cxn ang="0">
                    <a:pos x="311" y="46"/>
                  </a:cxn>
                  <a:cxn ang="0">
                    <a:pos x="377" y="26"/>
                  </a:cxn>
                  <a:cxn ang="0">
                    <a:pos x="452" y="12"/>
                  </a:cxn>
                  <a:cxn ang="0">
                    <a:pos x="528" y="4"/>
                  </a:cxn>
                  <a:cxn ang="0">
                    <a:pos x="606" y="0"/>
                  </a:cxn>
                  <a:cxn ang="0">
                    <a:pos x="606" y="0"/>
                  </a:cxn>
                  <a:cxn ang="0">
                    <a:pos x="690" y="4"/>
                  </a:cxn>
                  <a:cxn ang="0">
                    <a:pos x="770" y="12"/>
                  </a:cxn>
                  <a:cxn ang="0">
                    <a:pos x="847" y="29"/>
                  </a:cxn>
                  <a:cxn ang="0">
                    <a:pos x="918" y="50"/>
                  </a:cxn>
                  <a:cxn ang="0">
                    <a:pos x="984" y="77"/>
                  </a:cxn>
                  <a:cxn ang="0">
                    <a:pos x="1044" y="109"/>
                  </a:cxn>
                  <a:cxn ang="0">
                    <a:pos x="1098" y="143"/>
                  </a:cxn>
                  <a:cxn ang="0">
                    <a:pos x="1144" y="182"/>
                  </a:cxn>
                  <a:cxn ang="0">
                    <a:pos x="1182" y="224"/>
                  </a:cxn>
                  <a:cxn ang="0">
                    <a:pos x="1182" y="224"/>
                  </a:cxn>
                </a:cxnLst>
                <a:rect l="txL" t="txT" r="txR" b="tx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bg1"/>
                  </a:gs>
                </a:gsLst>
                <a:lin ang="5400000" scaled="1"/>
                <a:tileRect/>
              </a:gradFill>
              <a:ln w="0">
                <a:noFill/>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38922" name="Text Box 11"/>
            <p:cNvSpPr txBox="1"/>
            <p:nvPr/>
          </p:nvSpPr>
          <p:spPr>
            <a:xfrm>
              <a:off x="9120" y="3240"/>
              <a:ext cx="3840" cy="571"/>
            </a:xfrm>
            <a:prstGeom prst="rect">
              <a:avLst/>
            </a:prstGeom>
            <a:solidFill>
              <a:schemeClr val="accent1">
                <a:lumMod val="75000"/>
              </a:schemeClr>
            </a:solidFill>
            <a:ln w="12700" cap="flat" cmpd="sng">
              <a:noFill/>
              <a:prstDash val="solid"/>
              <a:miter/>
              <a:headEnd type="none" w="med" len="med"/>
              <a:tailEnd type="none" w="med" len="me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Arial" panose="020B0604020202020204" pitchFamily="34" charset="0"/>
                </a:rPr>
                <a:t>微生物的协同作用</a:t>
              </a:r>
              <a:endParaRPr kumimoji="0" lang="zh-CN" altLang="en-US" sz="20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38923" name="Text Box 12"/>
            <p:cNvSpPr txBox="1"/>
            <p:nvPr/>
          </p:nvSpPr>
          <p:spPr>
            <a:xfrm>
              <a:off x="12028" y="8160"/>
              <a:ext cx="2725" cy="571"/>
            </a:xfrm>
            <a:prstGeom prst="rect">
              <a:avLst/>
            </a:prstGeom>
            <a:solidFill>
              <a:schemeClr val="accent1">
                <a:lumMod val="75000"/>
              </a:schemeClr>
            </a:solidFill>
            <a:ln w="12700" cap="flat" cmpd="sng">
              <a:noFill/>
              <a:prstDash val="solid"/>
              <a:miter/>
              <a:headEnd type="none" w="med" len="med"/>
              <a:tailEnd type="none" w="med" len="me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Arial" panose="020B0604020202020204" pitchFamily="34" charset="0"/>
                </a:rPr>
                <a:t>污染物的性质</a:t>
              </a:r>
              <a:endParaRPr kumimoji="0" lang="zh-CN" altLang="en-US" sz="20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38924" name="Text Box 13"/>
            <p:cNvSpPr txBox="1"/>
            <p:nvPr/>
          </p:nvSpPr>
          <p:spPr>
            <a:xfrm>
              <a:off x="4049" y="5390"/>
              <a:ext cx="2210" cy="571"/>
            </a:xfrm>
            <a:prstGeom prst="rect">
              <a:avLst/>
            </a:prstGeom>
            <a:solidFill>
              <a:schemeClr val="accent1">
                <a:lumMod val="75000"/>
              </a:schemeClr>
            </a:solidFill>
            <a:ln w="12700" cap="flat" cmpd="sng">
              <a:noFill/>
              <a:prstDash val="solid"/>
              <a:miter/>
              <a:headEnd type="none" w="med" len="med"/>
              <a:tailEnd type="none" w="med" len="med"/>
            </a:ln>
          </p:spPr>
          <p:txBody>
            <a:bodyPr>
              <a:spAutoFit/>
            </a:bodyPr>
            <a:lstStyle/>
            <a:p>
              <a:pPr lvl="0" algn="ctr">
                <a:buClrTx/>
                <a:buSzTx/>
                <a:buFontTx/>
                <a:defRPr/>
              </a:pPr>
              <a:r>
                <a:rPr lang="zh-CN" altLang="en-US" sz="2000" b="1" noProof="0" dirty="0">
                  <a:ln>
                    <a:noFill/>
                  </a:ln>
                  <a:solidFill>
                    <a:schemeClr val="bg1"/>
                  </a:solidFill>
                  <a:effectLst/>
                  <a:uLnTx/>
                  <a:uFillTx/>
                  <a:latin typeface="黑体" panose="02010609060101010101" pitchFamily="49" charset="-122"/>
                  <a:ea typeface="黑体" panose="02010609060101010101" pitchFamily="49" charset="-122"/>
                  <a:cs typeface="Arial" panose="020B0604020202020204" pitchFamily="34" charset="0"/>
                  <a:sym typeface="+mn-ea"/>
                </a:rPr>
                <a:t>营养物质</a:t>
              </a:r>
              <a:endParaRPr lang="zh-CN" altLang="en-US" sz="2000" b="1" noProof="0" dirty="0">
                <a:ln>
                  <a:noFill/>
                </a:ln>
                <a:solidFill>
                  <a:schemeClr val="bg1"/>
                </a:solidFill>
                <a:effectLst/>
                <a:uLnTx/>
                <a:uFillTx/>
                <a:latin typeface="黑体" panose="02010609060101010101" pitchFamily="49" charset="-122"/>
                <a:ea typeface="黑体" panose="02010609060101010101" pitchFamily="49" charset="-122"/>
                <a:cs typeface="Arial" panose="020B0604020202020204" pitchFamily="34" charset="0"/>
                <a:sym typeface="+mn-ea"/>
              </a:endParaRPr>
            </a:p>
          </p:txBody>
        </p:sp>
        <p:sp>
          <p:nvSpPr>
            <p:cNvPr id="38925" name="Text Box 14"/>
            <p:cNvSpPr txBox="1"/>
            <p:nvPr/>
          </p:nvSpPr>
          <p:spPr>
            <a:xfrm>
              <a:off x="4318" y="8390"/>
              <a:ext cx="2200" cy="571"/>
            </a:xfrm>
            <a:prstGeom prst="rect">
              <a:avLst/>
            </a:prstGeom>
            <a:solidFill>
              <a:schemeClr val="accent1">
                <a:lumMod val="75000"/>
              </a:schemeClr>
            </a:solidFill>
            <a:ln w="12700" cap="flat" cmpd="sng">
              <a:noFill/>
              <a:prstDash val="solid"/>
              <a:miter/>
              <a:headEnd type="none" w="med" len="med"/>
              <a:tailEnd type="none" w="med" len="me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Arial" panose="020B0604020202020204" pitchFamily="34" charset="0"/>
                </a:rPr>
                <a:t>电子受体</a:t>
              </a:r>
              <a:endParaRPr kumimoji="0" lang="zh-CN" altLang="en-US" sz="20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38926" name="Text Box 15"/>
            <p:cNvSpPr txBox="1"/>
            <p:nvPr/>
          </p:nvSpPr>
          <p:spPr>
            <a:xfrm>
              <a:off x="12240" y="5160"/>
              <a:ext cx="1920" cy="571"/>
            </a:xfrm>
            <a:prstGeom prst="rect">
              <a:avLst/>
            </a:prstGeom>
            <a:solidFill>
              <a:schemeClr val="accent1">
                <a:lumMod val="75000"/>
              </a:schemeClr>
            </a:solidFill>
            <a:ln w="12700" cap="flat" cmpd="sng">
              <a:noFill/>
              <a:prstDash val="solid"/>
              <a:miter/>
              <a:headEnd type="none" w="med" len="med"/>
              <a:tailEnd type="none" w="med" len="me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Arial" panose="020B0604020202020204" pitchFamily="34" charset="0"/>
                </a:rPr>
                <a:t>环境条件</a:t>
              </a:r>
              <a:endParaRPr kumimoji="0" lang="zh-CN" altLang="en-US" sz="20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38927" name="Text Box 16"/>
            <p:cNvSpPr txBox="1"/>
            <p:nvPr/>
          </p:nvSpPr>
          <p:spPr>
            <a:xfrm>
              <a:off x="7529" y="6399"/>
              <a:ext cx="3000" cy="1188"/>
            </a:xfrm>
            <a:prstGeom prst="rect">
              <a:avLst/>
            </a:prstGeom>
            <a:noFill/>
            <a:ln w="9525">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Arial" panose="020B0604020202020204" pitchFamily="34" charset="0"/>
                </a:rPr>
                <a:t>影响微生物修复效率的因素</a:t>
              </a:r>
              <a:endPar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grpSp>
      <p:grpSp>
        <p:nvGrpSpPr>
          <p:cNvPr id="5" name="组合 4"/>
          <p:cNvGrpSpPr/>
          <p:nvPr/>
        </p:nvGrpSpPr>
        <p:grpSpPr>
          <a:xfrm>
            <a:off x="120015" y="93345"/>
            <a:ext cx="8856980" cy="1212850"/>
            <a:chOff x="189" y="147"/>
            <a:chExt cx="13948" cy="1910"/>
          </a:xfrm>
        </p:grpSpPr>
        <p:sp>
          <p:nvSpPr>
            <p:cNvPr id="4" name="文本框 3"/>
            <p:cNvSpPr txBox="1"/>
            <p:nvPr/>
          </p:nvSpPr>
          <p:spPr>
            <a:xfrm>
              <a:off x="1421" y="1233"/>
              <a:ext cx="12474" cy="8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Influencing Factors for the Remediation Efficiency</a:t>
              </a:r>
              <a:endParaRPr kumimoji="0" lang="zh-CN" altLang="en-US" sz="2800" b="0" i="0" u="none" strike="noStrike" kern="1200" cap="none" spc="0" normalizeH="0" baseline="0" noProof="0" dirty="0">
                <a:ln>
                  <a:noFill/>
                </a:ln>
                <a:solidFill>
                  <a:srgbClr val="000000"/>
                </a:solidFill>
                <a:effectLst/>
                <a:uLnTx/>
                <a:uFillTx/>
                <a:latin typeface="Garamond" panose="02020404030301010803" pitchFamily="18" charset="0"/>
                <a:ea typeface="宋体" panose="02010600030101010101" pitchFamily="2" charset="-122"/>
                <a:cs typeface="+mn-cs"/>
              </a:endParaRPr>
            </a:p>
          </p:txBody>
        </p:sp>
        <p:sp>
          <p:nvSpPr>
            <p:cNvPr id="3" name="Text Box 4"/>
            <p:cNvSpPr txBox="1">
              <a:spLocks noChangeArrowheads="1"/>
            </p:cNvSpPr>
            <p:nvPr/>
          </p:nvSpPr>
          <p:spPr bwMode="auto">
            <a:xfrm>
              <a:off x="189" y="147"/>
              <a:ext cx="13948" cy="1107"/>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影响微生物修复效率的因素</a:t>
              </a:r>
              <a:endParaRPr kumimoji="0" lang="zh-CN" altLang="en-US" sz="2800" b="1" i="0" u="none" strike="noStrike" kern="1200" cap="none" spc="0" normalizeH="0" baseline="0" noProof="0" dirty="0">
                <a:ln>
                  <a:noFill/>
                </a:ln>
                <a:solidFill>
                  <a:srgbClr val="AA5C5C"/>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rrowheads="1"/>
          </p:cNvSpPr>
          <p:nvPr/>
        </p:nvSpPr>
        <p:spPr>
          <a:xfrm>
            <a:off x="407670" y="916940"/>
            <a:ext cx="1800860" cy="803275"/>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240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sym typeface="+mn-ea"/>
              </a:rPr>
              <a:t>养护条件</a:t>
            </a:r>
            <a:endParaRPr kumimoji="0" lang="zh-CN" altLang="en-US" sz="240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Times New Roman" panose="02020603050405020304" pitchFamily="18" charset="0"/>
              <a:sym typeface="+mn-ea"/>
            </a:endParaRPr>
          </a:p>
        </p:txBody>
      </p:sp>
      <p:sp>
        <p:nvSpPr>
          <p:cNvPr id="3" name="文本框 2"/>
          <p:cNvSpPr txBox="1"/>
          <p:nvPr/>
        </p:nvSpPr>
        <p:spPr>
          <a:xfrm>
            <a:off x="407670" y="1720215"/>
            <a:ext cx="11000105" cy="2122805"/>
          </a:xfrm>
          <a:prstGeom prst="rect">
            <a:avLst/>
          </a:prstGeom>
          <a:noFill/>
        </p:spPr>
        <p:txBody>
          <a:bodyPr wrap="square" rtlCol="0">
            <a:spAutoFit/>
          </a:bodyPr>
          <a:lstStyle/>
          <a:p>
            <a:pPr marR="0" lvl="0" indent="720090" algn="l" defTabSz="914400" rtl="0" eaLnBrk="1" fontAlgn="auto" hangingPunct="1">
              <a:lnSpc>
                <a:spcPct val="150000"/>
              </a:lnSpc>
              <a:spcBef>
                <a:spcPts val="0"/>
              </a:spcBef>
              <a:spcAft>
                <a:spcPts val="0"/>
              </a:spcAft>
              <a:buClrTx/>
              <a:buSzTx/>
              <a:buFontTx/>
              <a:buNone/>
              <a:defRPr/>
            </a:pPr>
            <a:r>
              <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固化体的养护一般是在 95%以上相对湿度,(20±2)℃条件下进行养护 28 天。前两周为关键硬化期，养护条件直接影响孔隙结构和污染物浸出效果。温度升高加速水泥的水化反应，低温会显著增加污染物（如硝酸铅）浸出。水化放热在大规模处理时需重视，且应避免初期冻融循环。水化反应具长期动力学特征，延长养护时间可提升固化体性能。</a:t>
            </a:r>
            <a:endParaRPr kumimoji="0" lang="zh-CN" altLang="en-US" sz="2200" b="0" i="0" u="none" strike="noStrike" kern="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Rectangle 2"/>
          <p:cNvSpPr>
            <a:spLocks noGrp="1" noRot="1" noChangeArrowheads="1"/>
          </p:cNvSpPr>
          <p:nvPr/>
        </p:nvSpPr>
        <p:spPr>
          <a:xfrm>
            <a:off x="120015" y="-27305"/>
            <a:ext cx="10753725" cy="1143000"/>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marL="457200" indent="-457200" algn="l" eaLnBrk="1" hangingPunct="1">
              <a:lnSpc>
                <a:spcPct val="150000"/>
              </a:lnSpc>
              <a:spcBef>
                <a:spcPct val="50000"/>
              </a:spcBef>
              <a:defRPr/>
            </a:pPr>
            <a:r>
              <a:rPr lang="en-US" altLang="zh-CN" sz="3000" kern="1200" dirty="0">
                <a:solidFill>
                  <a:srgbClr val="AA5C5C"/>
                </a:solidFill>
                <a:latin typeface="Times New Roman" panose="02020603050405020304" pitchFamily="18" charset="0"/>
                <a:ea typeface="微软雅黑" panose="020B0503020204020204" charset="-122"/>
                <a:cs typeface="Times New Roman" panose="02020603050405020304" pitchFamily="18" charset="0"/>
              </a:rPr>
              <a:t>5.3 </a:t>
            </a:r>
            <a:r>
              <a:rPr lang="en-US" altLang="zh-CN" sz="3000" kern="1200" dirty="0">
                <a:solidFill>
                  <a:srgbClr val="AA5C5C"/>
                </a:solidFill>
                <a:latin typeface="微软雅黑" panose="020B0503020204020204" charset="-122"/>
                <a:ea typeface="微软雅黑" panose="020B0503020204020204" charset="-122"/>
                <a:cs typeface="Times New Roman" panose="02020603050405020304" pitchFamily="18" charset="0"/>
                <a:sym typeface="+mn-ea"/>
              </a:rPr>
              <a:t>影响因素 </a:t>
            </a:r>
            <a:r>
              <a:rPr lang="zh-CN" altLang="en-US" sz="3000" dirty="0">
                <a:solidFill>
                  <a:schemeClr val="tx1"/>
                </a:solidFill>
                <a:effectLst/>
                <a:latin typeface="Times New Roman" panose="02020603050405020304" pitchFamily="18" charset="0"/>
                <a:cs typeface="Times New Roman" panose="02020603050405020304" pitchFamily="18" charset="0"/>
                <a:sym typeface="+mn-ea"/>
              </a:rPr>
              <a:t>Influencing Factors</a:t>
            </a:r>
            <a:endParaRPr lang="en-US" altLang="zh-CN" sz="3000" kern="1200" dirty="0">
              <a:solidFill>
                <a:srgbClr val="AA5C5C"/>
              </a:solidFill>
              <a:latin typeface="微软雅黑" panose="020B0503020204020204" charset="-122"/>
              <a:ea typeface="微软雅黑" panose="020B0503020204020204"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random/>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p:cNvSpPr>
          <p:nvPr>
            <p:ph idx="1"/>
          </p:nvPr>
        </p:nvSpPr>
        <p:spPr>
          <a:xfrm>
            <a:off x="4439920" y="1127760"/>
            <a:ext cx="4106545" cy="4966970"/>
          </a:xfrm>
        </p:spPr>
        <p:txBody>
          <a:bodyPr vert="horz" wrap="square" lIns="91440" tIns="45720" rIns="91440" bIns="45720" anchor="t" anchorCtr="0"/>
          <a:lstStyle/>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一、基本原理</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Basic Principles</a:t>
            </a:r>
            <a:endParaRPr lang="en-US" altLang="zh-CN" sz="24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二、影响因素</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 Influencing Factors</a:t>
            </a:r>
            <a:endParaRPr lang="en-US" altLang="zh-CN" sz="2400" b="1" dirty="0">
              <a:solidFill>
                <a:schemeClr val="tx1"/>
              </a:solidFill>
              <a:effectLst/>
              <a:latin typeface="Times New Roman" panose="02020603050405020304" pitchFamily="18" charset="0"/>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三、案例介绍</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en-US" altLang="zh-CN" sz="3000" b="1" dirty="0">
                <a:solidFill>
                  <a:schemeClr val="tx1"/>
                </a:solidFill>
                <a:effectLst/>
                <a:latin typeface="Times New Roman" panose="02020603050405020304" pitchFamily="18" charset="0"/>
                <a:cs typeface="Times New Roman" panose="02020603050405020304" pitchFamily="18" charset="0"/>
                <a:sym typeface="+mn-ea"/>
              </a:rPr>
              <a:t>      Case Study</a:t>
            </a:r>
            <a:endParaRPr lang="en-US" altLang="zh-CN" sz="30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四、连用技术</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      Hyphenated Techniques</a:t>
            </a:r>
            <a:endParaRPr lang="en-US" altLang="zh-CN" sz="2400" b="1" dirty="0">
              <a:solidFill>
                <a:schemeClr val="tx1"/>
              </a:solidFill>
              <a:effectLst/>
              <a:latin typeface="Times New Roman" panose="02020603050405020304" pitchFamily="18" charset="0"/>
              <a:cs typeface="Times New Roman" panose="02020603050405020304" pitchFamily="18" charset="0"/>
              <a:sym typeface="+mn-ea"/>
            </a:endParaRPr>
          </a:p>
        </p:txBody>
      </p:sp>
      <p:sp>
        <p:nvSpPr>
          <p:cNvPr id="157700" name="Rectangle 3"/>
          <p:cNvSpPr/>
          <p:nvPr/>
        </p:nvSpPr>
        <p:spPr>
          <a:xfrm>
            <a:off x="263525" y="-171450"/>
            <a:ext cx="11694795" cy="1971675"/>
          </a:xfrm>
          <a:prstGeom prst="rect">
            <a:avLst/>
          </a:prstGeom>
          <a:noFill/>
          <a:ln w="9525">
            <a:noFill/>
          </a:ln>
        </p:spPr>
        <p:txBody>
          <a:bodyPr anchor="ctr" anchorCtr="0"/>
          <a:lstStyle/>
          <a:p>
            <a:pPr algn="ctr">
              <a:lnSpc>
                <a:spcPct val="110000"/>
              </a:lnSpc>
            </a:pPr>
            <a:endParaRPr lang="zh-CN" altLang="en-US" sz="4800"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ctr">
              <a:lnSpc>
                <a:spcPct val="110000"/>
              </a:lnSpc>
            </a:pPr>
            <a: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第六节 电动力学修复</a:t>
            </a:r>
            <a:endPar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l" eaLnBrk="1" hangingPunct="1">
              <a:lnSpc>
                <a:spcPct val="110000"/>
              </a:lnSpc>
              <a:spcBef>
                <a:spcPct val="20000"/>
              </a:spcBef>
              <a:buClrTx/>
              <a:buSzTx/>
              <a:buFontTx/>
              <a:defRPr/>
            </a:pPr>
            <a:r>
              <a:rPr lang="en-US" altLang="zh-CN" sz="3600" b="1" kern="0" dirty="0">
                <a:effectLst/>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3200" b="1" kern="0" dirty="0">
                <a:effectLst/>
                <a:latin typeface="Times New Roman" panose="02020603050405020304" pitchFamily="18" charset="0"/>
                <a:ea typeface="黑体" panose="02010609060101010101" pitchFamily="49" charset="-122"/>
                <a:cs typeface="Times New Roman" panose="02020603050405020304" pitchFamily="18" charset="0"/>
                <a:sym typeface="+mn-ea"/>
              </a:rPr>
              <a:t>                </a:t>
            </a:r>
            <a:endParaRPr lang="en-US" altLang="zh-CN" sz="3200" b="1" dirty="0">
              <a:solidFill>
                <a:schemeClr val="tx1"/>
              </a:solidFill>
              <a:latin typeface="Times New Roman" panose="02020603050405020304" pitchFamily="18" charset="0"/>
              <a:cs typeface="Times New Roman" panose="02020603050405020304" pitchFamily="18" charset="0"/>
              <a:hlinkClick r:id="" action="ppaction://noaction"/>
            </a:endParaRPr>
          </a:p>
        </p:txBody>
      </p:sp>
      <p:sp>
        <p:nvSpPr>
          <p:cNvPr id="22537" name="Line 9"/>
          <p:cNvSpPr>
            <a:spLocks noChangeShapeType="1"/>
          </p:cNvSpPr>
          <p:nvPr/>
        </p:nvSpPr>
        <p:spPr bwMode="auto">
          <a:xfrm>
            <a:off x="4512211" y="1916658"/>
            <a:ext cx="2502084" cy="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537"/>
                                        </p:tgtEl>
                                        <p:attrNameLst>
                                          <p:attrName>style.visibility</p:attrName>
                                        </p:attrNameLst>
                                      </p:cBhvr>
                                      <p:to>
                                        <p:strVal val="visible"/>
                                      </p:to>
                                    </p:set>
                                    <p:anim calcmode="lin" valueType="num">
                                      <p:cBhvr additive="base">
                                        <p:cTn id="7" dur="500" fill="hold"/>
                                        <p:tgtEl>
                                          <p:spTgt spid="22537"/>
                                        </p:tgtEl>
                                        <p:attrNameLst>
                                          <p:attrName>ppt_x</p:attrName>
                                        </p:attrNameLst>
                                      </p:cBhvr>
                                      <p:tavLst>
                                        <p:tav tm="0">
                                          <p:val>
                                            <p:strVal val="0-#ppt_w/2"/>
                                          </p:val>
                                        </p:tav>
                                        <p:tav tm="100000">
                                          <p:val>
                                            <p:strVal val="#ppt_x"/>
                                          </p:val>
                                        </p:tav>
                                      </p:tavLst>
                                    </p:anim>
                                    <p:anim calcmode="lin" valueType="num">
                                      <p:cBhvr additive="base">
                                        <p:cTn id="8"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1135" y="45085"/>
            <a:ext cx="9793605" cy="161544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6.1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基本原理 </a:t>
            </a:r>
            <a:r>
              <a:rPr lang="en-US" altLang="zh-CN" sz="3000" b="1" dirty="0">
                <a:latin typeface="Times New Roman" panose="02020603050405020304" pitchFamily="18" charset="0"/>
                <a:cs typeface="Times New Roman" panose="02020603050405020304" pitchFamily="18" charset="0"/>
                <a:sym typeface="+mn-ea"/>
              </a:rPr>
              <a:t>Basic Principles</a:t>
            </a:r>
            <a:endParaRPr lang="en-US" altLang="zh-CN" sz="30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7764" name="Rectangle 2"/>
          <p:cNvSpPr>
            <a:spLocks noGrp="1"/>
          </p:cNvSpPr>
          <p:nvPr>
            <p:ph idx="1"/>
          </p:nvPr>
        </p:nvSpPr>
        <p:spPr>
          <a:xfrm>
            <a:off x="1148080" y="990600"/>
            <a:ext cx="8229600" cy="533400"/>
          </a:xfrm>
        </p:spPr>
        <p:txBody>
          <a:bodyPr vert="horz" wrap="square" lIns="91440" tIns="45720" rIns="91440" bIns="45720" anchor="t" anchorCtr="0"/>
          <a:lstStyle/>
          <a:p>
            <a:pPr marL="0" indent="628650">
              <a:lnSpc>
                <a:spcPct val="125000"/>
              </a:lnSpc>
              <a:buNone/>
            </a:pPr>
            <a:r>
              <a:rPr lang="zh-CN" altLang="en-US" sz="24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电动力学修复（</a:t>
            </a:r>
            <a:r>
              <a:rPr lang="en-US" altLang="zh-CN" sz="24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Electrokinetic Remediation</a:t>
            </a:r>
            <a:r>
              <a:rPr lang="zh-CN" altLang="en-US" sz="24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）技术</a:t>
            </a:r>
            <a:endParaRPr lang="zh-CN" altLang="en-US" sz="24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17763" name="Picture 6"/>
          <p:cNvPicPr>
            <a:picLocks noChangeAspect="1"/>
          </p:cNvPicPr>
          <p:nvPr/>
        </p:nvPicPr>
        <p:blipFill>
          <a:blip r:embed="rId1"/>
          <a:stretch>
            <a:fillRect/>
          </a:stretch>
        </p:blipFill>
        <p:spPr>
          <a:xfrm>
            <a:off x="2639695" y="1992630"/>
            <a:ext cx="6697663" cy="4648200"/>
          </a:xfrm>
          <a:prstGeom prst="rect">
            <a:avLst/>
          </a:prstGeom>
          <a:noFill/>
          <a:ln w="12700">
            <a:noFill/>
          </a:ln>
        </p:spPr>
      </p:pic>
      <p:sp>
        <p:nvSpPr>
          <p:cNvPr id="2" name="文本框 1"/>
          <p:cNvSpPr txBox="1"/>
          <p:nvPr/>
        </p:nvSpPr>
        <p:spPr>
          <a:xfrm>
            <a:off x="4295775" y="1523915"/>
            <a:ext cx="4064000" cy="368300"/>
          </a:xfrm>
          <a:prstGeom prst="rect">
            <a:avLst/>
          </a:prstGeom>
        </p:spPr>
        <p:txBody>
          <a:bodyPr>
            <a:spAutoFit/>
            <a:extLst>
              <a:ext uri="{4A0BC546-FE56-4ADE-93B0-CB8AF2F6F144}">
                <wpsdc:textFrameExt xmlns:wpsdc="http://www.wps.cn/officeDocument/2022/drawingmlCustomData" type="text"/>
              </a:ext>
            </a:extLst>
          </a:bodyPr>
          <a:lstStyle/>
          <a:p>
            <a:pPr algn="l"/>
            <a:r>
              <a:rPr lang="zh-CN" altLang="en-US" sz="1800">
                <a:latin typeface="黑体" panose="02010609060101010101" pitchFamily="49" charset="-122"/>
                <a:ea typeface="黑体" panose="02010609060101010101" pitchFamily="49" charset="-122"/>
              </a:rPr>
              <a:t>电动力学修复原理示意图</a:t>
            </a:r>
            <a:endParaRPr lang="zh-CN" altLang="en-US" sz="1800">
              <a:latin typeface="黑体" panose="02010609060101010101" pitchFamily="49" charset="-122"/>
              <a:ea typeface="黑体" panose="02010609060101010101" pitchFamily="49" charset="-122"/>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1135" y="45085"/>
            <a:ext cx="9793605" cy="161544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6.1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基本原理 </a:t>
            </a:r>
            <a:r>
              <a:rPr lang="en-US" altLang="zh-CN" sz="3000" b="1" dirty="0">
                <a:latin typeface="Times New Roman" panose="02020603050405020304" pitchFamily="18" charset="0"/>
                <a:cs typeface="Times New Roman" panose="02020603050405020304" pitchFamily="18" charset="0"/>
                <a:sym typeface="+mn-ea"/>
              </a:rPr>
              <a:t>Basic Principles</a:t>
            </a:r>
            <a:endParaRPr lang="en-US" altLang="zh-CN" sz="30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8787" name="Freeform 2"/>
          <p:cNvSpPr>
            <a:spLocks noEditPoints="1"/>
          </p:cNvSpPr>
          <p:nvPr>
            <p:custDataLst>
              <p:tags r:id="rId1"/>
            </p:custDataLst>
          </p:nvPr>
        </p:nvSpPr>
        <p:spPr>
          <a:xfrm rot="-1358056">
            <a:off x="2903538" y="2600325"/>
            <a:ext cx="6615112" cy="2919413"/>
          </a:xfrm>
          <a:custGeom>
            <a:avLst/>
            <a:gdLst>
              <a:gd name="txL" fmla="*/ 0 w 4040"/>
              <a:gd name="txT" fmla="*/ 0 h 1888"/>
              <a:gd name="txR" fmla="*/ 4040 w 4040"/>
              <a:gd name="txB" fmla="*/ 1888 h 1888"/>
            </a:gdLst>
            <a:ahLst/>
            <a:cxnLst>
              <a:cxn ang="0">
                <a:pos x="2147483647" y="28693134"/>
              </a:cxn>
              <a:cxn ang="0">
                <a:pos x="2147483647" y="176936842"/>
              </a:cxn>
              <a:cxn ang="0">
                <a:pos x="2147483647" y="435168896"/>
              </a:cxn>
              <a:cxn ang="0">
                <a:pos x="1303010143" y="789044029"/>
              </a:cxn>
              <a:cxn ang="0">
                <a:pos x="605926306" y="1219431768"/>
              </a:cxn>
              <a:cxn ang="0">
                <a:pos x="155502630" y="1716768257"/>
              </a:cxn>
              <a:cxn ang="0">
                <a:pos x="0" y="2147483647"/>
              </a:cxn>
              <a:cxn ang="0">
                <a:pos x="155502630" y="2147483647"/>
              </a:cxn>
              <a:cxn ang="0">
                <a:pos x="605926306" y="2147483647"/>
              </a:cxn>
              <a:cxn ang="0">
                <a:pos x="1303010143"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1888922348"/>
              </a:cxn>
              <a:cxn ang="0">
                <a:pos x="2147483647" y="1377239298"/>
              </a:cxn>
              <a:cxn ang="0">
                <a:pos x="2147483647" y="922942879"/>
              </a:cxn>
              <a:cxn ang="0">
                <a:pos x="2147483647" y="545157134"/>
              </a:cxn>
              <a:cxn ang="0">
                <a:pos x="2147483647" y="253450850"/>
              </a:cxn>
              <a:cxn ang="0">
                <a:pos x="2147483647" y="66948580"/>
              </a:cxn>
              <a:cxn ang="0">
                <a:pos x="2147483647" y="0"/>
              </a:cxn>
              <a:cxn ang="0">
                <a:pos x="2147483647" y="2147483647"/>
              </a:cxn>
              <a:cxn ang="0">
                <a:pos x="2147483647" y="2147483647"/>
              </a:cxn>
              <a:cxn ang="0">
                <a:pos x="2080526723" y="2147483647"/>
              </a:cxn>
              <a:cxn ang="0">
                <a:pos x="1227940102" y="2147483647"/>
              </a:cxn>
              <a:cxn ang="0">
                <a:pos x="600563809" y="2147483647"/>
              </a:cxn>
              <a:cxn ang="0">
                <a:pos x="235936857" y="2147483647"/>
              </a:cxn>
              <a:cxn ang="0">
                <a:pos x="182313476" y="2065860687"/>
              </a:cxn>
              <a:cxn ang="0">
                <a:pos x="445061230" y="1587651916"/>
              </a:cxn>
              <a:cxn ang="0">
                <a:pos x="992003348" y="1162045525"/>
              </a:cxn>
              <a:cxn ang="0">
                <a:pos x="1774882424" y="803390589"/>
              </a:cxn>
              <a:cxn ang="0">
                <a:pos x="2147483647" y="530810573"/>
              </a:cxn>
              <a:cxn ang="0">
                <a:pos x="2147483647" y="353873683"/>
              </a:cxn>
              <a:cxn ang="0">
                <a:pos x="2147483647" y="286925128"/>
              </a:cxn>
              <a:cxn ang="0">
                <a:pos x="2147483647" y="353873683"/>
              </a:cxn>
              <a:cxn ang="0">
                <a:pos x="2147483647" y="530810573"/>
              </a:cxn>
              <a:cxn ang="0">
                <a:pos x="2147483647" y="803390589"/>
              </a:cxn>
              <a:cxn ang="0">
                <a:pos x="2147483647" y="1162045525"/>
              </a:cxn>
              <a:cxn ang="0">
                <a:pos x="2147483647" y="1587651916"/>
              </a:cxn>
              <a:cxn ang="0">
                <a:pos x="2147483647" y="206586068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rgbClr val="F8F8F8"/>
              </a:gs>
              <a:gs pos="100000">
                <a:srgbClr val="B2B2B2"/>
              </a:gs>
            </a:gsLst>
            <a:lin ang="0" scaled="1"/>
            <a:tileRect/>
          </a:gradFill>
          <a:ln w="0">
            <a:noFill/>
          </a:ln>
        </p:spPr>
        <p:txBody>
          <a:bodyPr/>
          <a:lstStyle/>
          <a:p>
            <a:endParaRPr lang="zh-CN" altLang="en-US" dirty="0">
              <a:latin typeface="Arial" panose="020B0604020202020204" pitchFamily="34" charset="0"/>
            </a:endParaRPr>
          </a:p>
        </p:txBody>
      </p:sp>
      <p:grpSp>
        <p:nvGrpSpPr>
          <p:cNvPr id="4" name="组合 3"/>
          <p:cNvGrpSpPr/>
          <p:nvPr>
            <p:custDataLst>
              <p:tags r:id="rId2"/>
            </p:custDataLst>
          </p:nvPr>
        </p:nvGrpSpPr>
        <p:grpSpPr>
          <a:xfrm>
            <a:off x="2174875" y="2286000"/>
            <a:ext cx="3060700" cy="2765425"/>
            <a:chOff x="600" y="3600"/>
            <a:chExt cx="4820" cy="4355"/>
          </a:xfrm>
        </p:grpSpPr>
        <p:grpSp>
          <p:nvGrpSpPr>
            <p:cNvPr id="118788" name="Group 3"/>
            <p:cNvGrpSpPr/>
            <p:nvPr/>
          </p:nvGrpSpPr>
          <p:grpSpPr>
            <a:xfrm>
              <a:off x="840" y="3600"/>
              <a:ext cx="4423" cy="4355"/>
              <a:chOff x="912" y="1248"/>
              <a:chExt cx="1769" cy="1742"/>
            </a:xfrm>
          </p:grpSpPr>
          <p:sp>
            <p:nvSpPr>
              <p:cNvPr id="118797" name="Oval 4"/>
              <p:cNvSpPr/>
              <p:nvPr>
                <p:custDataLst>
                  <p:tags r:id="rId3"/>
                </p:custDataLst>
              </p:nvPr>
            </p:nvSpPr>
            <p:spPr>
              <a:xfrm>
                <a:off x="912" y="1248"/>
                <a:ext cx="1769" cy="1742"/>
              </a:xfrm>
              <a:prstGeom prst="ellipse">
                <a:avLst/>
              </a:prstGeom>
              <a:gradFill rotWithShape="1">
                <a:gsLst>
                  <a:gs pos="0">
                    <a:srgbClr val="E9940B"/>
                  </a:gs>
                  <a:gs pos="100000">
                    <a:srgbClr val="492E03"/>
                  </a:gs>
                </a:gsLst>
                <a:path path="shape">
                  <a:fillToRect l="50000" t="50000" r="50000" b="50000"/>
                </a:path>
                <a:tileRect/>
              </a:gradFill>
              <a:ln w="9525">
                <a:noFill/>
              </a:ln>
              <a:effectLst>
                <a:prstShdw prst="shdw12" dist="76200" dir="10800000">
                  <a:srgbClr val="001D3A">
                    <a:alpha val="50000"/>
                  </a:srgbClr>
                </a:prstShdw>
              </a:effectLst>
            </p:spPr>
            <p:txBody>
              <a:bodyPr wrap="none" anchor="ctr" anchorCtr="0"/>
              <a:lstStyle/>
              <a:p>
                <a:pPr algn="ctr" eaLnBrk="1" hangingPunct="1"/>
                <a:endParaRPr lang="zh-CN" altLang="en-US" b="0" dirty="0">
                  <a:solidFill>
                    <a:schemeClr val="tx1"/>
                  </a:solidFill>
                  <a:latin typeface="Arial" panose="020B0604020202020204" pitchFamily="34" charset="0"/>
                </a:endParaRPr>
              </a:p>
            </p:txBody>
          </p:sp>
          <p:pic>
            <p:nvPicPr>
              <p:cNvPr id="118798" name="Picture 5" descr="Picture1"/>
              <p:cNvPicPr>
                <a:picLocks noChangeAspect="1"/>
              </p:cNvPicPr>
              <p:nvPr>
                <p:custDataLst>
                  <p:tags r:id="rId4"/>
                </p:custDataLst>
              </p:nvPr>
            </p:nvPicPr>
            <p:blipFill>
              <a:blip r:embed="rId5"/>
              <a:stretch>
                <a:fillRect/>
              </a:stretch>
            </p:blipFill>
            <p:spPr>
              <a:xfrm>
                <a:off x="912" y="1248"/>
                <a:ext cx="1370" cy="1445"/>
              </a:xfrm>
              <a:prstGeom prst="rect">
                <a:avLst/>
              </a:prstGeom>
              <a:noFill/>
              <a:ln w="9525">
                <a:noFill/>
              </a:ln>
            </p:spPr>
          </p:pic>
        </p:grpSp>
        <p:sp>
          <p:nvSpPr>
            <p:cNvPr id="118789" name="Text Box 6"/>
            <p:cNvSpPr txBox="1"/>
            <p:nvPr>
              <p:custDataLst>
                <p:tags r:id="rId6"/>
              </p:custDataLst>
            </p:nvPr>
          </p:nvSpPr>
          <p:spPr>
            <a:xfrm>
              <a:off x="600" y="5040"/>
              <a:ext cx="4820" cy="1210"/>
            </a:xfrm>
            <a:prstGeom prst="rect">
              <a:avLst/>
            </a:prstGeom>
            <a:noFill/>
            <a:ln w="9525">
              <a:noFill/>
            </a:ln>
          </p:spPr>
          <p:txBody>
            <a:bodyPr>
              <a:spAutoFit/>
            </a:bodyPr>
            <a:lstStyle/>
            <a:p>
              <a:pPr algn="ctr"/>
              <a:r>
                <a:rPr lang="zh-CN" altLang="en-US"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电迁移</a:t>
              </a:r>
              <a:endParaRPr lang="zh-CN" altLang="en-US"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algn="ctr"/>
              <a:r>
                <a:rPr lang="zh-CN" altLang="en-US"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Electromigration</a:t>
              </a:r>
              <a:r>
                <a:rPr lang="zh-CN" altLang="en-US"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400391" name="Oval 7"/>
          <p:cNvSpPr>
            <a:spLocks noChangeArrowheads="1"/>
          </p:cNvSpPr>
          <p:nvPr>
            <p:custDataLst>
              <p:tags r:id="rId7"/>
            </p:custDataLst>
          </p:nvPr>
        </p:nvSpPr>
        <p:spPr bwMode="gray">
          <a:xfrm>
            <a:off x="5632450" y="4038600"/>
            <a:ext cx="2867025" cy="2819400"/>
          </a:xfrm>
          <a:prstGeom prst="ellipse">
            <a:avLst/>
          </a:prstGeom>
          <a:gradFill rotWithShape="1">
            <a:gsLst>
              <a:gs pos="0">
                <a:schemeClr val="bg1"/>
              </a:gs>
              <a:gs pos="100000">
                <a:schemeClr val="bg1">
                  <a:gamma/>
                  <a:shade val="35686"/>
                  <a:invGamma/>
                </a:schemeClr>
              </a:gs>
            </a:gsLst>
            <a:path path="shape">
              <a:fillToRect l="50000" t="50000" r="50000" b="50000"/>
            </a:path>
          </a:gradFill>
          <a:ln>
            <a:noFill/>
          </a:ln>
          <a:effectLst>
            <a:prstShdw prst="shdw12">
              <a:srgbClr val="001D3A">
                <a:alpha val="50000"/>
              </a:srgbClr>
            </a:prst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pic>
        <p:nvPicPr>
          <p:cNvPr id="118791" name="Picture 8" descr="Picture1"/>
          <p:cNvPicPr>
            <a:picLocks noChangeAspect="1"/>
          </p:cNvPicPr>
          <p:nvPr>
            <p:custDataLst>
              <p:tags r:id="rId8"/>
            </p:custDataLst>
          </p:nvPr>
        </p:nvPicPr>
        <p:blipFill>
          <a:blip r:embed="rId5"/>
          <a:stretch>
            <a:fillRect/>
          </a:stretch>
        </p:blipFill>
        <p:spPr>
          <a:xfrm>
            <a:off x="5680075" y="3810000"/>
            <a:ext cx="2220913" cy="2235200"/>
          </a:xfrm>
          <a:prstGeom prst="rect">
            <a:avLst/>
          </a:prstGeom>
          <a:noFill/>
          <a:ln w="9525">
            <a:noFill/>
          </a:ln>
        </p:spPr>
      </p:pic>
      <p:sp>
        <p:nvSpPr>
          <p:cNvPr id="118792" name="Text Box 9"/>
          <p:cNvSpPr txBox="1"/>
          <p:nvPr>
            <p:custDataLst>
              <p:tags r:id="rId9"/>
            </p:custDataLst>
          </p:nvPr>
        </p:nvSpPr>
        <p:spPr>
          <a:xfrm>
            <a:off x="5812790" y="5051425"/>
            <a:ext cx="2595245" cy="768350"/>
          </a:xfrm>
          <a:prstGeom prst="rect">
            <a:avLst/>
          </a:prstGeom>
          <a:noFill/>
          <a:ln w="9525">
            <a:noFill/>
          </a:ln>
        </p:spPr>
        <p:txBody>
          <a:bodyPr wrap="none">
            <a:spAutoFit/>
          </a:bodyPr>
          <a:lstStyle/>
          <a:p>
            <a:pPr algn="ctr"/>
            <a:r>
              <a:rPr lang="zh-CN" altLang="en-US"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电泳</a:t>
            </a:r>
            <a:endParaRPr lang="zh-CN" altLang="en-US"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algn="ctr"/>
            <a:r>
              <a:rPr lang="zh-CN" altLang="en-US"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Electrophoresis</a:t>
            </a:r>
            <a:r>
              <a:rPr lang="zh-CN" altLang="en-US"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18793" name="Group 10"/>
          <p:cNvGrpSpPr/>
          <p:nvPr>
            <p:custDataLst>
              <p:tags r:id="rId10"/>
            </p:custDataLst>
          </p:nvPr>
        </p:nvGrpSpPr>
        <p:grpSpPr>
          <a:xfrm>
            <a:off x="6442075" y="685800"/>
            <a:ext cx="2905125" cy="2765425"/>
            <a:chOff x="2976" y="816"/>
            <a:chExt cx="1782" cy="1742"/>
          </a:xfrm>
        </p:grpSpPr>
        <p:sp>
          <p:nvSpPr>
            <p:cNvPr id="118794" name="Oval 11"/>
            <p:cNvSpPr/>
            <p:nvPr>
              <p:custDataLst>
                <p:tags r:id="rId11"/>
              </p:custDataLst>
            </p:nvPr>
          </p:nvSpPr>
          <p:spPr>
            <a:xfrm>
              <a:off x="2976" y="816"/>
              <a:ext cx="1769" cy="1742"/>
            </a:xfrm>
            <a:prstGeom prst="ellipse">
              <a:avLst/>
            </a:prstGeom>
            <a:gradFill rotWithShape="1">
              <a:gsLst>
                <a:gs pos="0">
                  <a:srgbClr val="669900"/>
                </a:gs>
                <a:gs pos="100000">
                  <a:srgbClr val="203000"/>
                </a:gs>
              </a:gsLst>
              <a:path path="shape">
                <a:fillToRect l="50000" t="50000" r="50000" b="50000"/>
              </a:path>
              <a:tileRect/>
            </a:gradFill>
            <a:ln w="9525">
              <a:noFill/>
            </a:ln>
            <a:effectLst>
              <a:prstShdw prst="shdw12" dist="63500" dir="10800000">
                <a:srgbClr val="001D3A">
                  <a:alpha val="50000"/>
                </a:srgbClr>
              </a:prstShdw>
            </a:effectLst>
          </p:spPr>
          <p:txBody>
            <a:bodyPr wrap="none" anchor="ctr" anchorCtr="0"/>
            <a:lstStyle/>
            <a:p>
              <a:pPr algn="ctr" eaLnBrk="1" hangingPunct="1"/>
              <a:endParaRPr lang="zh-CN" altLang="en-US" b="0" dirty="0">
                <a:solidFill>
                  <a:schemeClr val="tx1"/>
                </a:solidFill>
                <a:latin typeface="Arial" panose="020B0604020202020204" pitchFamily="34" charset="0"/>
              </a:endParaRPr>
            </a:p>
          </p:txBody>
        </p:sp>
        <p:pic>
          <p:nvPicPr>
            <p:cNvPr id="118795" name="Picture 12" descr="Picture1"/>
            <p:cNvPicPr>
              <a:picLocks noChangeAspect="1"/>
            </p:cNvPicPr>
            <p:nvPr>
              <p:custDataLst>
                <p:tags r:id="rId12"/>
              </p:custDataLst>
            </p:nvPr>
          </p:nvPicPr>
          <p:blipFill>
            <a:blip r:embed="rId5"/>
            <a:stretch>
              <a:fillRect/>
            </a:stretch>
          </p:blipFill>
          <p:spPr>
            <a:xfrm>
              <a:off x="2976" y="816"/>
              <a:ext cx="1370" cy="1445"/>
            </a:xfrm>
            <a:prstGeom prst="rect">
              <a:avLst/>
            </a:prstGeom>
            <a:noFill/>
            <a:ln w="9525">
              <a:noFill/>
            </a:ln>
          </p:spPr>
        </p:pic>
        <p:sp>
          <p:nvSpPr>
            <p:cNvPr id="118796" name="Text Box 13"/>
            <p:cNvSpPr txBox="1"/>
            <p:nvPr>
              <p:custDataLst>
                <p:tags r:id="rId13"/>
              </p:custDataLst>
            </p:nvPr>
          </p:nvSpPr>
          <p:spPr>
            <a:xfrm>
              <a:off x="3072" y="1488"/>
              <a:ext cx="1686" cy="484"/>
            </a:xfrm>
            <a:prstGeom prst="rect">
              <a:avLst/>
            </a:prstGeom>
            <a:noFill/>
            <a:ln w="9525">
              <a:noFill/>
            </a:ln>
          </p:spPr>
          <p:txBody>
            <a:bodyPr>
              <a:spAutoFit/>
            </a:bodyPr>
            <a:lstStyle/>
            <a:p>
              <a:pPr algn="ctr"/>
              <a:r>
                <a:rPr lang="zh-CN" altLang="en-US"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电渗析流</a:t>
              </a:r>
              <a:endParaRPr lang="zh-CN" altLang="en-US"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algn="ctr"/>
              <a:r>
                <a:rPr lang="zh-CN" altLang="en-US"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Electrodialysis</a:t>
              </a:r>
              <a:r>
                <a:rPr lang="zh-CN" altLang="en-US"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2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1135" y="45085"/>
            <a:ext cx="9793605" cy="161544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6.1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基本原理 </a:t>
            </a:r>
            <a:r>
              <a:rPr lang="en-US" altLang="zh-CN" sz="3000" b="1" dirty="0">
                <a:latin typeface="Times New Roman" panose="02020603050405020304" pitchFamily="18" charset="0"/>
                <a:cs typeface="Times New Roman" panose="02020603050405020304" pitchFamily="18" charset="0"/>
                <a:sym typeface="+mn-ea"/>
              </a:rPr>
              <a:t>Basic Principles</a:t>
            </a:r>
            <a:endParaRPr lang="en-US" altLang="zh-CN" sz="30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 name="组合 1"/>
          <p:cNvGrpSpPr/>
          <p:nvPr/>
        </p:nvGrpSpPr>
        <p:grpSpPr>
          <a:xfrm>
            <a:off x="1342105" y="692785"/>
            <a:ext cx="9558253" cy="6029325"/>
            <a:chOff x="-268" y="1764"/>
            <a:chExt cx="14531" cy="9495"/>
          </a:xfrm>
        </p:grpSpPr>
        <p:sp>
          <p:nvSpPr>
            <p:cNvPr id="119811" name="Text Box 2"/>
            <p:cNvSpPr txBox="1"/>
            <p:nvPr/>
          </p:nvSpPr>
          <p:spPr>
            <a:xfrm>
              <a:off x="-266" y="8568"/>
              <a:ext cx="13389" cy="2691"/>
            </a:xfrm>
            <a:prstGeom prst="rect">
              <a:avLst/>
            </a:prstGeom>
            <a:noFill/>
            <a:ln w="9525">
              <a:noFill/>
            </a:ln>
          </p:spPr>
          <p:txBody>
            <a:bodyPr>
              <a:noAutofit/>
            </a:bodyPr>
            <a:lstStyle/>
            <a:p>
              <a:pPr marL="342900" indent="-342900" algn="just" eaLnBrk="1" hangingPunct="1">
                <a:lnSpc>
                  <a:spcPct val="150000"/>
                </a:lnSpc>
                <a:spcBef>
                  <a:spcPts val="600"/>
                </a:spcBef>
                <a:buClr>
                  <a:schemeClr val="tx1"/>
                </a:buClr>
                <a:buSzPct val="80000"/>
                <a:buFont typeface="Wingdings" panose="05000000000000000000" charset="0"/>
                <a:buChar char="Ø"/>
              </a:pPr>
              <a:r>
                <a:rPr lang="zh-CN" altLang="en-US"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电泳（Electrophoresis）</a:t>
              </a:r>
              <a:r>
                <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是指土壤中带电胶体粒子的迁移运动。土壤中的胶体颗粒包括细小土壤颗粒、腐殖质和微生物细胞等。其方向和大小取决于电场和毛细孔隙的直径等因素。</a:t>
              </a:r>
              <a:endPar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9812" name="Text Box 3"/>
            <p:cNvSpPr txBox="1"/>
            <p:nvPr/>
          </p:nvSpPr>
          <p:spPr>
            <a:xfrm>
              <a:off x="-268" y="4258"/>
              <a:ext cx="14531" cy="4506"/>
            </a:xfrm>
            <a:prstGeom prst="rect">
              <a:avLst/>
            </a:prstGeom>
            <a:noFill/>
            <a:ln w="9525">
              <a:noFill/>
            </a:ln>
          </p:spPr>
          <p:txBody>
            <a:bodyPr wrap="square">
              <a:spAutoFit/>
            </a:bodyPr>
            <a:lstStyle/>
            <a:p>
              <a:pPr marL="342900" indent="-342900" algn="just" eaLnBrk="1" hangingPunct="1">
                <a:lnSpc>
                  <a:spcPct val="150000"/>
                </a:lnSpc>
                <a:spcBef>
                  <a:spcPts val="600"/>
                </a:spcBef>
                <a:buClr>
                  <a:schemeClr val="tx1"/>
                </a:buClr>
                <a:buSzPct val="80000"/>
                <a:buFont typeface="Wingdings" panose="05000000000000000000" charset="0"/>
                <a:buChar char="Ø"/>
              </a:pPr>
              <a:r>
                <a:rPr lang="zh-CN" altLang="en-US"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电渗析流（Electrodialysis）</a:t>
              </a:r>
              <a:r>
                <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是指土壤微孔中的带电液体（与土壤颗粒表面电荷相反）在电场作用下，相对于带电土壤颗粒表层的移动。通常土壤表面带负电荷，并与孔隙水中的阳离子形成双电层；在电场作用下，土壤孔隙水中的阳离子向阴极方向流动，产生一种驱动力，在它们的带动下，孔隙水向阴极方向流动。</a:t>
              </a:r>
              <a:endPar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9813" name="Text Box 4"/>
            <p:cNvSpPr txBox="1"/>
            <p:nvPr/>
          </p:nvSpPr>
          <p:spPr>
            <a:xfrm>
              <a:off x="-268" y="1764"/>
              <a:ext cx="13960" cy="2761"/>
            </a:xfrm>
            <a:prstGeom prst="rect">
              <a:avLst/>
            </a:prstGeom>
            <a:noFill/>
            <a:ln w="38100">
              <a:noFill/>
            </a:ln>
          </p:spPr>
          <p:txBody>
            <a:bodyPr wrap="square">
              <a:spAutoFit/>
            </a:bodyPr>
            <a:lstStyle/>
            <a:p>
              <a:pPr marL="342900" indent="-342900" algn="just" eaLnBrk="1" hangingPunct="1">
                <a:lnSpc>
                  <a:spcPct val="150000"/>
                </a:lnSpc>
                <a:spcBef>
                  <a:spcPts val="600"/>
                </a:spcBef>
                <a:buClr>
                  <a:schemeClr val="tx1"/>
                </a:buClr>
                <a:buSzPct val="80000"/>
                <a:buFont typeface="Wingdings" panose="05000000000000000000" charset="0"/>
                <a:buChar char="Ø"/>
              </a:pPr>
              <a:r>
                <a:rPr lang="zh-CN" altLang="en-US"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电迁移（Electromigration）</a:t>
              </a:r>
              <a:r>
                <a:rPr lang="zh-CN" altLang="en-US" sz="2400" kern="0">
                  <a:solidFill>
                    <a:schemeClr val="tx1"/>
                  </a:solidFill>
                  <a:effectLst/>
                  <a:latin typeface="黑体" panose="02010609060101010101" pitchFamily="49" charset="-122"/>
                  <a:ea typeface="黑体" panose="02010609060101010101" pitchFamily="49" charset="-122"/>
                </a:rPr>
                <a:t>是指带电离子在土壤溶液中朝带电相反电荷电极方向的运动。在直流电场中，正离子向阴极迁移，负离子向阳极迁移</a:t>
              </a:r>
              <a:r>
                <a:rPr lang="zh-CN" altLang="en-US" sz="2400" b="1" kern="0">
                  <a:solidFill>
                    <a:schemeClr val="tx1"/>
                  </a:solidFill>
                  <a:effectLst/>
                  <a:latin typeface="黑体" panose="02010609060101010101" pitchFamily="49" charset="-122"/>
                  <a:ea typeface="黑体" panose="02010609060101010101" pitchFamily="49" charset="-122"/>
                </a:rPr>
                <a:t>。</a:t>
              </a:r>
              <a:endParaRPr lang="zh-CN" altLang="en-US" sz="2400" b="1" kern="0">
                <a:solidFill>
                  <a:schemeClr val="tx1"/>
                </a:solidFill>
                <a:effectLst/>
                <a:latin typeface="黑体" panose="02010609060101010101" pitchFamily="49" charset="-122"/>
                <a:ea typeface="黑体" panose="02010609060101010101" pitchFamily="49" charset="-122"/>
              </a:endParaRPr>
            </a:p>
          </p:txBody>
        </p:sp>
      </p:gr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1135" y="45085"/>
            <a:ext cx="9793605" cy="161544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6.1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基本原理 </a:t>
            </a:r>
            <a:r>
              <a:rPr lang="en-US" altLang="zh-CN" sz="3000" b="1" dirty="0">
                <a:latin typeface="Times New Roman" panose="02020603050405020304" pitchFamily="18" charset="0"/>
                <a:cs typeface="Times New Roman" panose="02020603050405020304" pitchFamily="18" charset="0"/>
                <a:sym typeface="+mn-ea"/>
              </a:rPr>
              <a:t>Basic Principles</a:t>
            </a:r>
            <a:endParaRPr lang="en-US" altLang="zh-CN" sz="30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p:cNvSpPr txBox="1"/>
          <p:nvPr/>
        </p:nvSpPr>
        <p:spPr>
          <a:xfrm>
            <a:off x="1702435" y="1484630"/>
            <a:ext cx="7708265" cy="3969385"/>
          </a:xfrm>
          <a:prstGeom prst="rect">
            <a:avLst/>
          </a:prstGeom>
          <a:noFill/>
        </p:spPr>
        <p:txBody>
          <a:bodyPr wrap="square" rtlCol="0" anchor="t">
            <a:spAutoFit/>
          </a:bodyPr>
          <a:lstStyle/>
          <a:p>
            <a:pPr indent="720090">
              <a:lnSpc>
                <a:spcPct val="150000"/>
              </a:lnSpc>
            </a:pPr>
            <a:r>
              <a:rPr lang="zh-CN" altLang="en-US" sz="2400" dirty="0">
                <a:latin typeface="黑体" panose="02010609060101010101" pitchFamily="49" charset="-122"/>
                <a:ea typeface="黑体" panose="02010609060101010101" pitchFamily="49" charset="-122"/>
                <a:sym typeface="+mn-ea"/>
              </a:rPr>
              <a:t>电动力土壤修复的目的是在外加直流电的作用下去除低渗透污染土壤中的</a:t>
            </a:r>
            <a:r>
              <a:rPr lang="zh-CN" altLang="en-US" sz="2400" b="1" dirty="0">
                <a:solidFill>
                  <a:srgbClr val="FF0000"/>
                </a:solidFill>
                <a:latin typeface="黑体" panose="02010609060101010101" pitchFamily="49" charset="-122"/>
                <a:ea typeface="黑体" panose="02010609060101010101" pitchFamily="49" charset="-122"/>
                <a:sym typeface="+mn-ea"/>
              </a:rPr>
              <a:t>重金属污染物</a:t>
            </a:r>
            <a:r>
              <a:rPr lang="zh-CN" altLang="en-US" sz="2400" dirty="0">
                <a:latin typeface="黑体" panose="02010609060101010101" pitchFamily="49" charset="-122"/>
                <a:ea typeface="黑体" panose="02010609060101010101" pitchFamily="49" charset="-122"/>
                <a:sym typeface="+mn-ea"/>
              </a:rPr>
              <a:t>。然而，尽管有很好的结果，这种方法也有自己的缺点。</a:t>
            </a:r>
            <a:endParaRPr lang="en-US" altLang="zh-CN" sz="2400" dirty="0">
              <a:solidFill>
                <a:schemeClr val="tx1"/>
              </a:solidFill>
              <a:latin typeface="黑体" panose="02010609060101010101" pitchFamily="49" charset="-122"/>
              <a:ea typeface="黑体" panose="02010609060101010101" pitchFamily="49" charset="-122"/>
            </a:endParaRPr>
          </a:p>
          <a:p>
            <a:pPr indent="720090">
              <a:lnSpc>
                <a:spcPct val="150000"/>
              </a:lnSpc>
            </a:pPr>
            <a:r>
              <a:rPr lang="zh-CN" altLang="en-US" sz="2400" dirty="0">
                <a:latin typeface="黑体" panose="02010609060101010101" pitchFamily="49" charset="-122"/>
                <a:ea typeface="黑体" panose="02010609060101010101" pitchFamily="49" charset="-122"/>
                <a:sym typeface="+mn-ea"/>
              </a:rPr>
              <a:t>首先，整个电动力学修复过程高度依赖于应用过程中的酸性条件，这有利于重金属污染物释放到溶液中。</a:t>
            </a:r>
            <a:endParaRPr lang="en-US" altLang="zh-CN" sz="2400" dirty="0">
              <a:solidFill>
                <a:schemeClr val="tx1"/>
              </a:solidFill>
              <a:latin typeface="黑体" panose="02010609060101010101" pitchFamily="49" charset="-122"/>
              <a:ea typeface="黑体" panose="02010609060101010101" pitchFamily="49" charset="-122"/>
            </a:endParaRPr>
          </a:p>
          <a:p>
            <a:pPr indent="720090">
              <a:lnSpc>
                <a:spcPct val="150000"/>
              </a:lnSpc>
            </a:pPr>
            <a:r>
              <a:rPr lang="zh-CN" altLang="en-US" sz="2400" dirty="0">
                <a:latin typeface="黑体" panose="02010609060101010101" pitchFamily="49" charset="-122"/>
                <a:ea typeface="黑体" panose="02010609060101010101" pitchFamily="49" charset="-122"/>
                <a:sym typeface="+mn-ea"/>
              </a:rPr>
              <a:t>其次，修复过程是一个非常耗时的应用程序；总的修复时间可能从几天到几年不等</a:t>
            </a:r>
            <a:r>
              <a:rPr lang="zh-CN" altLang="en-US" sz="2400" b="1" dirty="0">
                <a:sym typeface="+mn-ea"/>
              </a:rPr>
              <a:t>。</a:t>
            </a:r>
            <a:endParaRPr lang="zh-CN" altLang="en-US" sz="2400" b="1" dirty="0">
              <a:sym typeface="+mn-ea"/>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p:cNvSpPr>
          <p:nvPr>
            <p:ph idx="1"/>
          </p:nvPr>
        </p:nvSpPr>
        <p:spPr>
          <a:xfrm>
            <a:off x="4439920" y="1127760"/>
            <a:ext cx="4106545" cy="4966970"/>
          </a:xfrm>
        </p:spPr>
        <p:txBody>
          <a:bodyPr vert="horz" wrap="square" lIns="91440" tIns="45720" rIns="91440" bIns="45720" anchor="t" anchorCtr="0"/>
          <a:lstStyle/>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一、基本原理</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Basic Principles</a:t>
            </a:r>
            <a:endParaRPr lang="en-US" altLang="zh-CN" sz="24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二、影响因素</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 Influencing Factors</a:t>
            </a:r>
            <a:endParaRPr lang="en-US" altLang="zh-CN" sz="2400" b="1" dirty="0">
              <a:solidFill>
                <a:schemeClr val="tx1"/>
              </a:solidFill>
              <a:effectLst/>
              <a:latin typeface="Times New Roman" panose="02020603050405020304" pitchFamily="18" charset="0"/>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三、案例介绍</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en-US" altLang="zh-CN" sz="30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Case Study</a:t>
            </a:r>
            <a:endParaRPr lang="en-US" altLang="zh-CN" sz="24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四、连用技术</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      Hyphenated Techniques</a:t>
            </a:r>
            <a:endParaRPr lang="en-US" altLang="zh-CN" sz="2400" b="1" dirty="0">
              <a:solidFill>
                <a:schemeClr val="tx1"/>
              </a:solidFill>
              <a:effectLst/>
              <a:latin typeface="Times New Roman" panose="02020603050405020304" pitchFamily="18" charset="0"/>
              <a:cs typeface="Times New Roman" panose="02020603050405020304" pitchFamily="18" charset="0"/>
              <a:sym typeface="+mn-ea"/>
            </a:endParaRPr>
          </a:p>
        </p:txBody>
      </p:sp>
      <p:sp>
        <p:nvSpPr>
          <p:cNvPr id="157700" name="Rectangle 3"/>
          <p:cNvSpPr/>
          <p:nvPr/>
        </p:nvSpPr>
        <p:spPr>
          <a:xfrm>
            <a:off x="263525" y="-171450"/>
            <a:ext cx="11694795" cy="1971675"/>
          </a:xfrm>
          <a:prstGeom prst="rect">
            <a:avLst/>
          </a:prstGeom>
          <a:noFill/>
          <a:ln w="9525">
            <a:noFill/>
          </a:ln>
        </p:spPr>
        <p:txBody>
          <a:bodyPr anchor="ctr" anchorCtr="0"/>
          <a:lstStyle/>
          <a:p>
            <a:pPr algn="ctr">
              <a:lnSpc>
                <a:spcPct val="110000"/>
              </a:lnSpc>
            </a:pPr>
            <a:endParaRPr lang="zh-CN" altLang="en-US" sz="4800"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ctr">
              <a:lnSpc>
                <a:spcPct val="110000"/>
              </a:lnSpc>
            </a:pPr>
            <a: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第六节 电动力学修复</a:t>
            </a:r>
            <a:endPar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l" eaLnBrk="1" hangingPunct="1">
              <a:lnSpc>
                <a:spcPct val="110000"/>
              </a:lnSpc>
              <a:spcBef>
                <a:spcPct val="20000"/>
              </a:spcBef>
              <a:buClrTx/>
              <a:buSzTx/>
              <a:buFontTx/>
              <a:defRPr/>
            </a:pPr>
            <a:r>
              <a:rPr lang="en-US" altLang="zh-CN" sz="3600" b="1" kern="0" dirty="0">
                <a:effectLst/>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3200" b="1" kern="0" dirty="0">
                <a:effectLst/>
                <a:latin typeface="Times New Roman" panose="02020603050405020304" pitchFamily="18" charset="0"/>
                <a:ea typeface="黑体" panose="02010609060101010101" pitchFamily="49" charset="-122"/>
                <a:cs typeface="Times New Roman" panose="02020603050405020304" pitchFamily="18" charset="0"/>
                <a:sym typeface="+mn-ea"/>
              </a:rPr>
              <a:t>                </a:t>
            </a:r>
            <a:endParaRPr lang="en-US" altLang="zh-CN" sz="3200" b="1" dirty="0">
              <a:solidFill>
                <a:schemeClr val="tx1"/>
              </a:solidFill>
              <a:latin typeface="Times New Roman" panose="02020603050405020304" pitchFamily="18" charset="0"/>
              <a:cs typeface="Times New Roman" panose="02020603050405020304" pitchFamily="18" charset="0"/>
              <a:hlinkClick r:id="" action="ppaction://noaction"/>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 name="Line 9"/>
          <p:cNvSpPr>
            <a:spLocks noChangeShapeType="1"/>
          </p:cNvSpPr>
          <p:nvPr/>
        </p:nvSpPr>
        <p:spPr bwMode="auto">
          <a:xfrm>
            <a:off x="4512211" y="3285083"/>
            <a:ext cx="2502084" cy="0"/>
          </a:xfrm>
          <a:prstGeom prst="line">
            <a:avLst/>
          </a:prstGeom>
          <a:noFill/>
          <a:ln w="38100">
            <a:solidFill>
              <a:srgbClr val="FF0000"/>
            </a:solidFill>
            <a:round/>
          </a:ln>
          <a:effectLst/>
        </p:spPr>
        <p:txBody>
          <a:bodyPr wrap="non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1135" y="45085"/>
            <a:ext cx="9793605" cy="161544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6.2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影响因素 </a:t>
            </a:r>
            <a:r>
              <a:rPr lang="en-US" altLang="zh-CN" sz="3000" b="1" dirty="0">
                <a:solidFill>
                  <a:schemeClr val="tx1"/>
                </a:solidFill>
                <a:effectLst/>
                <a:latin typeface="Times New Roman" panose="02020603050405020304" pitchFamily="18" charset="0"/>
                <a:cs typeface="Times New Roman" panose="02020603050405020304" pitchFamily="18" charset="0"/>
                <a:sym typeface="+mn-ea"/>
              </a:rPr>
              <a:t>Influencing Factors</a:t>
            </a:r>
            <a:endParaRPr lang="en-US" altLang="zh-CN" sz="30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 name="组合 3"/>
          <p:cNvGrpSpPr/>
          <p:nvPr/>
        </p:nvGrpSpPr>
        <p:grpSpPr>
          <a:xfrm>
            <a:off x="2609850" y="1249680"/>
            <a:ext cx="8215630" cy="5173980"/>
            <a:chOff x="2302" y="1968"/>
            <a:chExt cx="12938" cy="8148"/>
          </a:xfrm>
        </p:grpSpPr>
        <p:sp>
          <p:nvSpPr>
            <p:cNvPr id="17415" name="_s17415"/>
            <p:cNvSpPr/>
            <p:nvPr/>
          </p:nvSpPr>
          <p:spPr>
            <a:xfrm>
              <a:off x="3699" y="7922"/>
              <a:ext cx="2576" cy="2195"/>
            </a:xfrm>
            <a:prstGeom prst="ellipse">
              <a:avLst/>
            </a:prstGeom>
            <a:solidFill>
              <a:schemeClr val="accent1">
                <a:alpha val="50000"/>
              </a:schemeClr>
            </a:solidFill>
            <a:ln w="57150" cap="flat" cmpd="sng">
              <a:solidFill>
                <a:schemeClr val="accent1"/>
              </a:solidFill>
              <a:prstDash val="solid"/>
              <a:headEnd type="none" w="med" len="med"/>
              <a:tailEnd type="none" w="med" len="med"/>
            </a:ln>
          </p:spPr>
          <p:txBody>
            <a:bodyPr wrap="none" lIns="0" tIns="0" rIns="0" bIns="0" anchor="ctr" anchorCtr="0"/>
            <a:lstStyle/>
            <a:p>
              <a:pPr indent="621030" algn="ctr" eaLnBrk="1" hangingPunct="1">
                <a:lnSpc>
                  <a:spcPct val="110000"/>
                </a:lnSpc>
                <a:spcBef>
                  <a:spcPct val="20000"/>
                </a:spcBef>
                <a:buClr>
                  <a:schemeClr val="hlink"/>
                </a:buClr>
                <a:buSzPct val="70000"/>
                <a:buFont typeface="Wingdings" panose="05000000000000000000" pitchFamily="2" charset="2"/>
              </a:pPr>
              <a:r>
                <a:rPr lang="zh-CN" altLang="en-US" sz="2000" b="1" dirty="0">
                  <a:latin typeface="黑体" panose="02010609060101010101" pitchFamily="49" charset="-122"/>
                  <a:ea typeface="黑体" panose="02010609060101010101" pitchFamily="49" charset="-122"/>
                </a:rPr>
                <a:t>污染物性质</a:t>
              </a:r>
              <a:r>
                <a:rPr lang="zh-CN" altLang="en-US" sz="2000" b="0" dirty="0">
                  <a:latin typeface="Arial" panose="020B0604020202020204" pitchFamily="34" charset="0"/>
                </a:rPr>
                <a:t>        </a:t>
              </a:r>
              <a:endParaRPr lang="zh-CN" altLang="en-US" sz="2000" b="0" dirty="0">
                <a:latin typeface="Arial" panose="020B0604020202020204" pitchFamily="34" charset="0"/>
              </a:endParaRPr>
            </a:p>
          </p:txBody>
        </p:sp>
        <p:sp>
          <p:nvSpPr>
            <p:cNvPr id="17417" name="_s17417"/>
            <p:cNvSpPr/>
            <p:nvPr/>
          </p:nvSpPr>
          <p:spPr>
            <a:xfrm>
              <a:off x="8240" y="7922"/>
              <a:ext cx="2576" cy="2195"/>
            </a:xfrm>
            <a:prstGeom prst="ellipse">
              <a:avLst/>
            </a:prstGeom>
            <a:solidFill>
              <a:schemeClr val="accent2">
                <a:alpha val="50000"/>
              </a:schemeClr>
            </a:solidFill>
            <a:ln w="57150" cap="flat" cmpd="sng">
              <a:solidFill>
                <a:schemeClr val="accent2"/>
              </a:solidFill>
              <a:prstDash val="solid"/>
              <a:headEnd type="none" w="med" len="med"/>
              <a:tailEnd type="none" w="med" len="med"/>
            </a:ln>
          </p:spPr>
          <p:txBody>
            <a:bodyPr wrap="none" lIns="0" tIns="0" rIns="0" bIns="0" anchor="ctr" anchorCtr="0"/>
            <a:lstStyle/>
            <a:p>
              <a:pPr indent="621030" algn="ctr" eaLnBrk="1" hangingPunct="1">
                <a:lnSpc>
                  <a:spcPct val="110000"/>
                </a:lnSpc>
                <a:spcBef>
                  <a:spcPct val="20000"/>
                </a:spcBef>
                <a:buClr>
                  <a:schemeClr val="hlink"/>
                </a:buClr>
                <a:buSzPct val="70000"/>
                <a:buFont typeface="Wingdings" panose="05000000000000000000" pitchFamily="2" charset="2"/>
              </a:pPr>
              <a:r>
                <a:rPr lang="en-US" altLang="zh-CN" sz="2000" b="0" dirty="0">
                  <a:latin typeface="黑体" panose="02010609060101010101" pitchFamily="49" charset="-122"/>
                  <a:ea typeface="黑体" panose="02010609060101010101" pitchFamily="49" charset="-122"/>
                  <a:cs typeface="黑体" panose="02010609060101010101" pitchFamily="49" charset="-122"/>
                </a:rPr>
                <a:t>  </a:t>
              </a:r>
              <a:r>
                <a:rPr lang="zh-CN" altLang="en-US" sz="2000" b="1" dirty="0">
                  <a:latin typeface="黑体" panose="02010609060101010101" pitchFamily="49" charset="-122"/>
                  <a:ea typeface="黑体" panose="02010609060101010101" pitchFamily="49" charset="-122"/>
                  <a:cs typeface="黑体" panose="02010609060101010101" pitchFamily="49" charset="-122"/>
                </a:rPr>
                <a:t>电压和        </a:t>
              </a:r>
              <a:endParaRPr lang="zh-CN" altLang="en-US" sz="2000" b="1" dirty="0">
                <a:latin typeface="黑体" panose="02010609060101010101" pitchFamily="49" charset="-122"/>
                <a:ea typeface="黑体" panose="02010609060101010101" pitchFamily="49" charset="-122"/>
                <a:cs typeface="黑体" panose="02010609060101010101" pitchFamily="49" charset="-122"/>
              </a:endParaRPr>
            </a:p>
            <a:p>
              <a:pPr indent="621030" algn="ctr" eaLnBrk="1" hangingPunct="1">
                <a:lnSpc>
                  <a:spcPct val="110000"/>
                </a:lnSpc>
                <a:spcBef>
                  <a:spcPct val="20000"/>
                </a:spcBef>
                <a:buClr>
                  <a:schemeClr val="hlink"/>
                </a:buClr>
                <a:buSzPct val="70000"/>
                <a:buFont typeface="Wingdings" panose="05000000000000000000" pitchFamily="2" charset="2"/>
              </a:pPr>
              <a:r>
                <a:rPr lang="zh-CN" altLang="en-US" sz="2000" b="1" dirty="0">
                  <a:latin typeface="黑体" panose="02010609060101010101" pitchFamily="49" charset="-122"/>
                  <a:ea typeface="黑体" panose="02010609060101010101" pitchFamily="49" charset="-122"/>
                  <a:cs typeface="黑体" panose="02010609060101010101" pitchFamily="49" charset="-122"/>
                </a:rPr>
                <a:t>电流大小</a:t>
              </a:r>
              <a:r>
                <a:rPr lang="zh-CN" altLang="en-US" sz="2000" b="0" dirty="0">
                  <a:latin typeface="黑体" panose="02010609060101010101" pitchFamily="49" charset="-122"/>
                  <a:ea typeface="黑体" panose="02010609060101010101" pitchFamily="49" charset="-122"/>
                  <a:cs typeface="黑体" panose="02010609060101010101" pitchFamily="49" charset="-122"/>
                </a:rPr>
                <a:t> </a:t>
              </a:r>
              <a:r>
                <a:rPr lang="zh-CN" altLang="en-US" sz="2000" b="0" dirty="0">
                  <a:latin typeface="Arial" panose="020B0604020202020204" pitchFamily="34" charset="0"/>
                </a:rPr>
                <a:t>      </a:t>
              </a:r>
              <a:endParaRPr lang="zh-CN" altLang="en-US" sz="2000" b="0" dirty="0">
                <a:latin typeface="Arial" panose="020B0604020202020204" pitchFamily="34" charset="0"/>
              </a:endParaRPr>
            </a:p>
          </p:txBody>
        </p:sp>
        <p:grpSp>
          <p:nvGrpSpPr>
            <p:cNvPr id="2" name="组合 1"/>
            <p:cNvGrpSpPr/>
            <p:nvPr/>
          </p:nvGrpSpPr>
          <p:grpSpPr>
            <a:xfrm>
              <a:off x="2302" y="1968"/>
              <a:ext cx="12938" cy="6164"/>
              <a:chOff x="2302" y="1968"/>
              <a:chExt cx="12938" cy="6164"/>
            </a:xfrm>
          </p:grpSpPr>
          <p:sp>
            <p:nvSpPr>
              <p:cNvPr id="21507" name="Text Box 3"/>
              <p:cNvSpPr txBox="1"/>
              <p:nvPr/>
            </p:nvSpPr>
            <p:spPr>
              <a:xfrm>
                <a:off x="4080" y="3360"/>
                <a:ext cx="11160" cy="58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7412" name="_s17412"/>
              <p:cNvSpPr/>
              <p:nvPr/>
            </p:nvSpPr>
            <p:spPr>
              <a:xfrm flipH="1" flipV="1">
                <a:off x="4809" y="5682"/>
                <a:ext cx="1231" cy="338"/>
              </a:xfrm>
              <a:prstGeom prst="line">
                <a:avLst/>
              </a:prstGeom>
              <a:ln w="28575" cap="flat" cmpd="sng">
                <a:solidFill>
                  <a:schemeClr val="tx1"/>
                </a:solidFill>
                <a:prstDash val="solid"/>
                <a:headEnd type="none" w="med" len="med"/>
                <a:tailEnd type="none" w="med" len="med"/>
              </a:ln>
            </p:spPr>
            <p:txBody>
              <a:bodyPr/>
              <a:lstStyle/>
              <a:p>
                <a:endParaRPr lang="zh-CN" altLang="en-US"/>
              </a:p>
            </p:txBody>
          </p:sp>
          <p:sp>
            <p:nvSpPr>
              <p:cNvPr id="17413" name="_s17413"/>
              <p:cNvSpPr/>
              <p:nvPr/>
            </p:nvSpPr>
            <p:spPr>
              <a:xfrm>
                <a:off x="2302" y="4239"/>
                <a:ext cx="2576" cy="2195"/>
              </a:xfrm>
              <a:prstGeom prst="ellipse">
                <a:avLst/>
              </a:prstGeom>
              <a:solidFill>
                <a:schemeClr val="folHlink">
                  <a:alpha val="50000"/>
                </a:schemeClr>
              </a:solidFill>
              <a:ln w="57150" cap="flat" cmpd="sng">
                <a:solidFill>
                  <a:schemeClr val="folHlink"/>
                </a:solidFill>
                <a:prstDash val="solid"/>
                <a:headEnd type="none" w="med" len="med"/>
                <a:tailEnd type="none" w="med" len="med"/>
              </a:ln>
            </p:spPr>
            <p:txBody>
              <a:bodyPr wrap="none" lIns="0" tIns="0" rIns="0" bIns="0" anchor="ctr" anchorCtr="0"/>
              <a:lstStyle/>
              <a:p>
                <a:pPr indent="621030" algn="ctr" eaLnBrk="1" hangingPunct="1">
                  <a:lnSpc>
                    <a:spcPct val="110000"/>
                  </a:lnSpc>
                  <a:spcBef>
                    <a:spcPct val="20000"/>
                  </a:spcBef>
                  <a:buClr>
                    <a:schemeClr val="hlink"/>
                  </a:buClr>
                  <a:buSzPct val="70000"/>
                  <a:buFont typeface="Wingdings" panose="05000000000000000000" pitchFamily="2" charset="2"/>
                </a:pPr>
                <a:r>
                  <a:rPr lang="en-US" altLang="zh-CN" sz="2000" b="0" dirty="0">
                    <a:latin typeface="黑体" panose="02010609060101010101" pitchFamily="49" charset="-122"/>
                    <a:ea typeface="黑体" panose="02010609060101010101" pitchFamily="49" charset="-122"/>
                    <a:cs typeface="黑体" panose="02010609060101010101" pitchFamily="49" charset="-122"/>
                  </a:rPr>
                  <a:t>    </a:t>
                </a:r>
                <a:r>
                  <a:rPr lang="en-US" altLang="zh-CN" sz="2000" b="1" dirty="0">
                    <a:latin typeface="黑体" panose="02010609060101010101" pitchFamily="49" charset="-122"/>
                    <a:ea typeface="黑体" panose="02010609060101010101" pitchFamily="49" charset="-122"/>
                    <a:cs typeface="黑体" panose="02010609060101010101" pitchFamily="49" charset="-122"/>
                  </a:rPr>
                  <a:t> </a:t>
                </a:r>
                <a:r>
                  <a:rPr lang="zh-CN" altLang="en-US" sz="2000" b="1" dirty="0">
                    <a:latin typeface="黑体" panose="02010609060101010101" pitchFamily="49" charset="-122"/>
                    <a:ea typeface="黑体" panose="02010609060101010101" pitchFamily="49" charset="-122"/>
                    <a:cs typeface="黑体" panose="02010609060101010101" pitchFamily="49" charset="-122"/>
                  </a:rPr>
                  <a:t>电极材料           </a:t>
                </a:r>
                <a:endParaRPr lang="zh-CN" altLang="en-US" sz="2000" b="1" dirty="0">
                  <a:latin typeface="黑体" panose="02010609060101010101" pitchFamily="49" charset="-122"/>
                  <a:ea typeface="黑体" panose="02010609060101010101" pitchFamily="49" charset="-122"/>
                  <a:cs typeface="黑体" panose="02010609060101010101" pitchFamily="49" charset="-122"/>
                </a:endParaRPr>
              </a:p>
              <a:p>
                <a:pPr indent="621030" algn="ctr" eaLnBrk="1" hangingPunct="1">
                  <a:lnSpc>
                    <a:spcPct val="110000"/>
                  </a:lnSpc>
                  <a:spcBef>
                    <a:spcPct val="20000"/>
                  </a:spcBef>
                  <a:buClr>
                    <a:schemeClr val="hlink"/>
                  </a:buClr>
                  <a:buSzPct val="70000"/>
                  <a:buFont typeface="Wingdings" panose="05000000000000000000" pitchFamily="2" charset="2"/>
                </a:pPr>
                <a:r>
                  <a:rPr lang="zh-CN" altLang="en-US" sz="2000" b="1" dirty="0">
                    <a:latin typeface="黑体" panose="02010609060101010101" pitchFamily="49" charset="-122"/>
                    <a:ea typeface="黑体" panose="02010609060101010101" pitchFamily="49" charset="-122"/>
                    <a:cs typeface="黑体" panose="02010609060101010101" pitchFamily="49" charset="-122"/>
                  </a:rPr>
                  <a:t>和结构</a:t>
                </a:r>
                <a:r>
                  <a:rPr lang="zh-CN" altLang="en-US" sz="2000" b="0" dirty="0">
                    <a:latin typeface="黑体" panose="02010609060101010101" pitchFamily="49" charset="-122"/>
                    <a:ea typeface="黑体" panose="02010609060101010101" pitchFamily="49" charset="-122"/>
                    <a:cs typeface="黑体" panose="02010609060101010101" pitchFamily="49" charset="-122"/>
                  </a:rPr>
                  <a:t> </a:t>
                </a:r>
                <a:r>
                  <a:rPr lang="zh-CN" altLang="en-US" sz="2000" b="0" dirty="0">
                    <a:latin typeface="Arial" panose="020B0604020202020204" pitchFamily="34" charset="0"/>
                  </a:rPr>
                  <a:t>         </a:t>
                </a:r>
                <a:endParaRPr lang="zh-CN" altLang="en-US" sz="2000" b="0" dirty="0">
                  <a:latin typeface="Arial" panose="020B0604020202020204" pitchFamily="34" charset="0"/>
                </a:endParaRPr>
              </a:p>
            </p:txBody>
          </p:sp>
          <p:sp>
            <p:nvSpPr>
              <p:cNvPr id="17414" name="_s17414"/>
              <p:cNvSpPr/>
              <p:nvPr/>
            </p:nvSpPr>
            <p:spPr>
              <a:xfrm flipH="1">
                <a:off x="5749" y="7242"/>
                <a:ext cx="758" cy="890"/>
              </a:xfrm>
              <a:prstGeom prst="line">
                <a:avLst/>
              </a:prstGeom>
              <a:ln w="28575" cap="flat" cmpd="sng">
                <a:solidFill>
                  <a:schemeClr val="tx1"/>
                </a:solidFill>
                <a:prstDash val="solid"/>
                <a:headEnd type="none" w="med" len="med"/>
                <a:tailEnd type="none" w="med" len="med"/>
              </a:ln>
            </p:spPr>
            <p:txBody>
              <a:bodyPr/>
              <a:lstStyle/>
              <a:p>
                <a:endParaRPr lang="zh-CN" altLang="en-US"/>
              </a:p>
            </p:txBody>
          </p:sp>
          <p:sp>
            <p:nvSpPr>
              <p:cNvPr id="17416" name="_s17416"/>
              <p:cNvSpPr/>
              <p:nvPr/>
            </p:nvSpPr>
            <p:spPr>
              <a:xfrm>
                <a:off x="8018" y="7242"/>
                <a:ext cx="758" cy="887"/>
              </a:xfrm>
              <a:prstGeom prst="line">
                <a:avLst/>
              </a:prstGeom>
              <a:ln w="28575" cap="flat" cmpd="sng">
                <a:solidFill>
                  <a:schemeClr val="tx1"/>
                </a:solidFill>
                <a:prstDash val="solid"/>
                <a:headEnd type="none" w="med" len="med"/>
                <a:tailEnd type="none" w="med" len="med"/>
              </a:ln>
            </p:spPr>
            <p:txBody>
              <a:bodyPr/>
              <a:lstStyle/>
              <a:p>
                <a:endParaRPr lang="zh-CN" altLang="en-US"/>
              </a:p>
            </p:txBody>
          </p:sp>
          <p:sp>
            <p:nvSpPr>
              <p:cNvPr id="17418" name="_s17418"/>
              <p:cNvSpPr/>
              <p:nvPr/>
            </p:nvSpPr>
            <p:spPr>
              <a:xfrm flipV="1">
                <a:off x="8483" y="5678"/>
                <a:ext cx="1223" cy="338"/>
              </a:xfrm>
              <a:prstGeom prst="line">
                <a:avLst/>
              </a:prstGeom>
              <a:ln w="28575" cap="flat" cmpd="sng">
                <a:solidFill>
                  <a:schemeClr val="tx1"/>
                </a:solidFill>
                <a:prstDash val="solid"/>
                <a:headEnd type="none" w="med" len="med"/>
                <a:tailEnd type="none" w="med" len="med"/>
              </a:ln>
            </p:spPr>
            <p:txBody>
              <a:bodyPr/>
              <a:lstStyle/>
              <a:p>
                <a:endParaRPr lang="zh-CN" altLang="en-US"/>
              </a:p>
            </p:txBody>
          </p:sp>
          <p:sp>
            <p:nvSpPr>
              <p:cNvPr id="17419" name="_s17419"/>
              <p:cNvSpPr/>
              <p:nvPr/>
            </p:nvSpPr>
            <p:spPr>
              <a:xfrm>
                <a:off x="9646" y="4243"/>
                <a:ext cx="2576" cy="2195"/>
              </a:xfrm>
              <a:prstGeom prst="ellipse">
                <a:avLst/>
              </a:prstGeom>
              <a:solidFill>
                <a:srgbClr val="92D050">
                  <a:alpha val="50000"/>
                </a:srgbClr>
              </a:solidFill>
              <a:ln w="57150" cap="flat" cmpd="sng">
                <a:solidFill>
                  <a:srgbClr val="008000"/>
                </a:solidFill>
                <a:prstDash val="solid"/>
                <a:headEnd type="none" w="med" len="med"/>
                <a:tailEnd type="none" w="med" len="med"/>
              </a:ln>
            </p:spPr>
            <p:txBody>
              <a:bodyPr wrap="none" lIns="0" tIns="0" rIns="0" bIns="0" anchor="ctr" anchorCtr="0"/>
              <a:lstStyle/>
              <a:p>
                <a:pPr indent="621030" algn="ctr" eaLnBrk="1" hangingPunct="1">
                  <a:lnSpc>
                    <a:spcPct val="110000"/>
                  </a:lnSpc>
                  <a:spcBef>
                    <a:spcPct val="20000"/>
                  </a:spcBef>
                  <a:buClr>
                    <a:schemeClr val="hlink"/>
                  </a:buClr>
                  <a:buSzPct val="70000"/>
                  <a:buFont typeface="Wingdings" panose="05000000000000000000" pitchFamily="2" charset="2"/>
                </a:pPr>
                <a:r>
                  <a:rPr lang="zh-CN" altLang="en-US" sz="2000" b="1" dirty="0">
                    <a:latin typeface="黑体" panose="02010609060101010101" pitchFamily="49" charset="-122"/>
                    <a:ea typeface="黑体" panose="02010609060101010101" pitchFamily="49" charset="-122"/>
                  </a:rPr>
                  <a:t>土壤类型</a:t>
                </a:r>
                <a:r>
                  <a:rPr lang="zh-CN" altLang="en-US" sz="2000" b="0" dirty="0">
                    <a:latin typeface="Arial" panose="020B0604020202020204" pitchFamily="34" charset="0"/>
                  </a:rPr>
                  <a:t>        </a:t>
                </a:r>
                <a:endParaRPr lang="zh-CN" altLang="en-US" sz="2000" b="0" dirty="0">
                  <a:latin typeface="Arial" panose="020B0604020202020204" pitchFamily="34" charset="0"/>
                </a:endParaRPr>
              </a:p>
            </p:txBody>
          </p:sp>
          <p:sp>
            <p:nvSpPr>
              <p:cNvPr id="17421" name="_s17421"/>
              <p:cNvSpPr/>
              <p:nvPr/>
            </p:nvSpPr>
            <p:spPr>
              <a:xfrm>
                <a:off x="5972" y="1968"/>
                <a:ext cx="2576" cy="2195"/>
              </a:xfrm>
              <a:prstGeom prst="ellipse">
                <a:avLst/>
              </a:prstGeom>
              <a:solidFill>
                <a:schemeClr val="hlink">
                  <a:alpha val="50000"/>
                </a:schemeClr>
              </a:solidFill>
              <a:ln w="57150" cap="flat" cmpd="sng">
                <a:solidFill>
                  <a:schemeClr val="hlink"/>
                </a:solidFill>
                <a:prstDash val="solid"/>
                <a:headEnd type="none" w="med" len="med"/>
                <a:tailEnd type="none" w="med" len="med"/>
              </a:ln>
            </p:spPr>
            <p:txBody>
              <a:bodyPr wrap="none" lIns="0" tIns="0" rIns="0" bIns="0" anchor="ctr" anchorCtr="0"/>
              <a:lstStyle/>
              <a:p>
                <a:pPr indent="621030" algn="ctr" eaLnBrk="1" hangingPunct="1">
                  <a:lnSpc>
                    <a:spcPct val="110000"/>
                  </a:lnSpc>
                  <a:spcBef>
                    <a:spcPct val="20000"/>
                  </a:spcBef>
                  <a:buClr>
                    <a:schemeClr val="hlink"/>
                  </a:buClr>
                  <a:buSzPct val="70000"/>
                  <a:buFont typeface="Wingdings" panose="05000000000000000000" pitchFamily="2" charset="2"/>
                </a:pPr>
                <a:r>
                  <a:rPr lang="en-US" altLang="zh-CN" sz="2000" b="1" dirty="0">
                    <a:latin typeface="黑体" panose="02010609060101010101" pitchFamily="49" charset="-122"/>
                    <a:ea typeface="黑体" panose="02010609060101010101" pitchFamily="49" charset="-122"/>
                    <a:cs typeface="黑体" panose="02010609060101010101" pitchFamily="49" charset="-122"/>
                  </a:rPr>
                  <a:t>   </a:t>
                </a:r>
                <a:r>
                  <a:rPr lang="zh-CN" altLang="en-US" sz="2000" b="1" dirty="0">
                    <a:latin typeface="黑体" panose="02010609060101010101" pitchFamily="49" charset="-122"/>
                    <a:ea typeface="黑体" panose="02010609060101010101" pitchFamily="49" charset="-122"/>
                    <a:cs typeface="黑体" panose="02010609060101010101" pitchFamily="49" charset="-122"/>
                  </a:rPr>
                  <a:t>洗脱液组        </a:t>
                </a:r>
                <a:endParaRPr lang="zh-CN" altLang="en-US" sz="2000" b="1" dirty="0">
                  <a:latin typeface="黑体" panose="02010609060101010101" pitchFamily="49" charset="-122"/>
                  <a:ea typeface="黑体" panose="02010609060101010101" pitchFamily="49" charset="-122"/>
                  <a:cs typeface="黑体" panose="02010609060101010101" pitchFamily="49" charset="-122"/>
                </a:endParaRPr>
              </a:p>
              <a:p>
                <a:pPr indent="621030" algn="ctr" eaLnBrk="1" hangingPunct="1">
                  <a:lnSpc>
                    <a:spcPct val="110000"/>
                  </a:lnSpc>
                  <a:spcBef>
                    <a:spcPct val="20000"/>
                  </a:spcBef>
                  <a:buClr>
                    <a:schemeClr val="hlink"/>
                  </a:buClr>
                  <a:buSzPct val="70000"/>
                  <a:buFont typeface="Wingdings" panose="05000000000000000000" pitchFamily="2" charset="2"/>
                </a:pPr>
                <a:r>
                  <a:rPr lang="zh-CN" altLang="en-US" sz="2000" b="1" dirty="0">
                    <a:latin typeface="黑体" panose="02010609060101010101" pitchFamily="49" charset="-122"/>
                    <a:ea typeface="黑体" panose="02010609060101010101" pitchFamily="49" charset="-122"/>
                    <a:cs typeface="黑体" panose="02010609060101010101" pitchFamily="49" charset="-122"/>
                  </a:rPr>
                  <a:t>成和性质</a:t>
                </a:r>
                <a:r>
                  <a:rPr lang="zh-CN" altLang="en-US" sz="2000" b="0" dirty="0">
                    <a:latin typeface="Arial" panose="020B0604020202020204" pitchFamily="34" charset="0"/>
                  </a:rPr>
                  <a:t>        </a:t>
                </a:r>
                <a:endParaRPr lang="zh-CN" altLang="en-US" sz="2000" b="0" dirty="0">
                  <a:latin typeface="Arial" panose="020B0604020202020204" pitchFamily="34" charset="0"/>
                </a:endParaRPr>
              </a:p>
            </p:txBody>
          </p:sp>
          <p:sp>
            <p:nvSpPr>
              <p:cNvPr id="17422" name="_s17422"/>
              <p:cNvSpPr/>
              <p:nvPr/>
            </p:nvSpPr>
            <p:spPr>
              <a:xfrm>
                <a:off x="5997" y="5261"/>
                <a:ext cx="2551" cy="2195"/>
              </a:xfrm>
              <a:prstGeom prst="ellipse">
                <a:avLst/>
              </a:prstGeom>
              <a:solidFill>
                <a:schemeClr val="bg1">
                  <a:alpha val="50000"/>
                </a:schemeClr>
              </a:solidFill>
              <a:ln w="57150" cap="flat" cmpd="sng">
                <a:solidFill>
                  <a:schemeClr val="tx1"/>
                </a:solidFill>
                <a:prstDash val="solid"/>
                <a:headEnd type="none" w="med" len="med"/>
                <a:tailEnd type="none" w="med" len="med"/>
              </a:ln>
            </p:spPr>
            <p:txBody>
              <a:bodyPr wrap="none" lIns="0" tIns="0" rIns="0" bIns="0" anchor="ctr" anchorCtr="0"/>
              <a:lstStyle/>
              <a:p>
                <a:pPr indent="621030" algn="ctr" eaLnBrk="1" hangingPunct="1">
                  <a:lnSpc>
                    <a:spcPct val="110000"/>
                  </a:lnSpc>
                  <a:spcBef>
                    <a:spcPct val="20000"/>
                  </a:spcBef>
                  <a:buClr>
                    <a:schemeClr val="hlink"/>
                  </a:buClr>
                  <a:buSzPct val="70000"/>
                  <a:buFont typeface="Wingdings" panose="05000000000000000000" pitchFamily="2" charset="2"/>
                </a:pPr>
                <a:r>
                  <a:rPr lang="en-US" altLang="zh-CN"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  </a:t>
                </a:r>
                <a:r>
                  <a:rPr lang="zh-CN" altLang="en-US" sz="2000" b="1" dirty="0">
                    <a:solidFill>
                      <a:schemeClr val="tx1"/>
                    </a:solidFill>
                    <a:latin typeface="黑体" panose="02010609060101010101" pitchFamily="49" charset="-122"/>
                    <a:ea typeface="黑体" panose="02010609060101010101" pitchFamily="49" charset="-122"/>
                    <a:cs typeface="黑体" panose="02010609060101010101" pitchFamily="49" charset="-122"/>
                  </a:rPr>
                  <a:t>土壤电动       </a:t>
                </a:r>
                <a:endParaRPr lang="zh-CN" altLang="en-US" sz="2000" b="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indent="621030" algn="ctr" eaLnBrk="1" hangingPunct="1">
                  <a:lnSpc>
                    <a:spcPct val="110000"/>
                  </a:lnSpc>
                  <a:spcBef>
                    <a:spcPct val="20000"/>
                  </a:spcBef>
                  <a:buClr>
                    <a:schemeClr val="hlink"/>
                  </a:buClr>
                  <a:buSzPct val="70000"/>
                  <a:buFont typeface="Wingdings" panose="05000000000000000000" pitchFamily="2" charset="2"/>
                </a:pPr>
                <a:r>
                  <a:rPr lang="zh-CN" altLang="en-US" sz="2000" b="1" dirty="0">
                    <a:solidFill>
                      <a:schemeClr val="tx1"/>
                    </a:solidFill>
                    <a:latin typeface="黑体" panose="02010609060101010101" pitchFamily="49" charset="-122"/>
                    <a:ea typeface="黑体" panose="02010609060101010101" pitchFamily="49" charset="-122"/>
                    <a:cs typeface="黑体" panose="02010609060101010101" pitchFamily="49" charset="-122"/>
                  </a:rPr>
                  <a:t>修复效率</a:t>
                </a:r>
                <a:r>
                  <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rPr>
                  <a:t> </a:t>
                </a:r>
                <a:r>
                  <a:rPr lang="zh-CN" altLang="en-US" sz="2700" b="0" dirty="0">
                    <a:solidFill>
                      <a:schemeClr val="bg1"/>
                    </a:solidFill>
                    <a:latin typeface="Arial" panose="020B0604020202020204" pitchFamily="34" charset="0"/>
                  </a:rPr>
                  <a:t>      </a:t>
                </a:r>
                <a:endParaRPr lang="zh-CN" altLang="en-US" sz="2700" b="0" dirty="0">
                  <a:solidFill>
                    <a:schemeClr val="bg1"/>
                  </a:solidFill>
                  <a:latin typeface="Arial" panose="020B0604020202020204" pitchFamily="34" charset="0"/>
                </a:endParaRPr>
              </a:p>
            </p:txBody>
          </p:sp>
          <p:sp>
            <p:nvSpPr>
              <p:cNvPr id="17420" name="_s17420"/>
              <p:cNvSpPr/>
              <p:nvPr/>
            </p:nvSpPr>
            <p:spPr>
              <a:xfrm flipV="1">
                <a:off x="7260" y="4163"/>
                <a:ext cx="0" cy="1098"/>
              </a:xfrm>
              <a:prstGeom prst="line">
                <a:avLst/>
              </a:prstGeom>
              <a:ln w="28575" cap="flat" cmpd="sng">
                <a:solidFill>
                  <a:schemeClr val="tx1"/>
                </a:solidFill>
                <a:prstDash val="solid"/>
                <a:headEnd type="none" w="med" len="med"/>
                <a:tailEnd type="none" w="med" len="med"/>
              </a:ln>
            </p:spPr>
            <p:txBody>
              <a:bodyPr/>
              <a:lstStyle/>
              <a:p>
                <a:endParaRPr lang="zh-CN" altLang="en-US"/>
              </a:p>
            </p:txBody>
          </p:sp>
        </p:grpSp>
      </p:grpSp>
      <p:sp>
        <p:nvSpPr>
          <p:cNvPr id="6"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1135" y="45085"/>
            <a:ext cx="9793605" cy="161544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6.2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影响因素 </a:t>
            </a:r>
            <a:r>
              <a:rPr lang="en-US" altLang="zh-CN" sz="3000" b="1" dirty="0">
                <a:solidFill>
                  <a:schemeClr val="tx1"/>
                </a:solidFill>
                <a:effectLst/>
                <a:latin typeface="Times New Roman" panose="02020603050405020304" pitchFamily="18" charset="0"/>
                <a:cs typeface="Times New Roman" panose="02020603050405020304" pitchFamily="18" charset="0"/>
                <a:sym typeface="+mn-ea"/>
              </a:rPr>
              <a:t>Influencing Factors</a:t>
            </a:r>
            <a:endParaRPr lang="en-US" altLang="zh-CN" sz="30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2883" name="Rectangle 2"/>
          <p:cNvSpPr>
            <a:spLocks noGrp="1"/>
          </p:cNvSpPr>
          <p:nvPr>
            <p:ph idx="1"/>
          </p:nvPr>
        </p:nvSpPr>
        <p:spPr>
          <a:xfrm>
            <a:off x="1905635" y="1106805"/>
            <a:ext cx="7696200" cy="3415030"/>
          </a:xfrm>
        </p:spPr>
        <p:txBody>
          <a:bodyPr vert="horz" wrap="square" lIns="91440" tIns="45720" rIns="91440" bIns="45720" anchor="t" anchorCtr="0">
            <a:spAutoFit/>
          </a:bodyPr>
          <a:lstStyle/>
          <a:p>
            <a:pPr indent="720090" algn="l" latinLnBrk="0">
              <a:lnSpc>
                <a:spcPct val="150000"/>
              </a:lnSpc>
              <a:spcBef>
                <a:spcPts val="0"/>
              </a:spcBef>
              <a:spcAft>
                <a:spcPts val="0"/>
              </a:spcAft>
              <a:buNone/>
            </a:pPr>
            <a:r>
              <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电解反应导致阳极附近呈酸性，阴极附近呈碱性。</a:t>
            </a:r>
            <a:endPar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indent="720090" algn="l" latinLnBrk="0">
              <a:lnSpc>
                <a:spcPct val="150000"/>
              </a:lnSpc>
              <a:spcBef>
                <a:spcPts val="0"/>
              </a:spcBef>
              <a:spcAft>
                <a:spcPts val="0"/>
              </a:spcAft>
              <a:buNone/>
            </a:pPr>
            <a:r>
              <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电场作用下，</a:t>
            </a:r>
            <a:r>
              <a:rPr lang="en-US" altLang="zh-CN"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zh-CN" altLang="en-US" sz="240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向阴极迁移，</a:t>
            </a:r>
            <a:r>
              <a:rPr lang="en-US" altLang="zh-CN"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a:t>
            </a:r>
            <a:r>
              <a:rPr lang="zh-CN" altLang="en-US" sz="240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向阳极迁移，酸性迁移带与碱性迁移带在土壤某处相遇中和，产生</a:t>
            </a:r>
            <a:r>
              <a:rPr lang="en-US" altLang="zh-CN"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pH</a:t>
            </a:r>
            <a:r>
              <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突变，从该点将整个区间划为酸性和碱性区域。</a:t>
            </a:r>
            <a:endPar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indent="720090" algn="l" latinLnBrk="0">
              <a:lnSpc>
                <a:spcPct val="150000"/>
              </a:lnSpc>
              <a:spcBef>
                <a:spcPts val="0"/>
              </a:spcBef>
              <a:spcAft>
                <a:spcPts val="0"/>
              </a:spcAft>
              <a:buNone/>
            </a:pPr>
            <a:r>
              <a:rPr lang="en-US" altLang="zh-CN"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zh-CN" altLang="en-US" sz="240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由于半径小，迁移速率是</a:t>
            </a:r>
            <a:r>
              <a:rPr lang="en-US" altLang="zh-CN"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a:t>
            </a:r>
            <a:r>
              <a:rPr lang="zh-CN" altLang="en-US" sz="240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a:t>
            </a:r>
            <a:r>
              <a:rPr lang="en-US" altLang="zh-CN"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1.8</a:t>
            </a:r>
            <a:r>
              <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倍，所以突变点总是靠近阴极。</a:t>
            </a:r>
            <a:endPar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2884" name="AutoShape 3"/>
          <p:cNvSpPr/>
          <p:nvPr/>
        </p:nvSpPr>
        <p:spPr>
          <a:xfrm>
            <a:off x="1753235" y="1042670"/>
            <a:ext cx="8001000" cy="3667125"/>
          </a:xfrm>
          <a:prstGeom prst="roundRect">
            <a:avLst>
              <a:gd name="adj" fmla="val 16667"/>
            </a:avLst>
          </a:prstGeom>
          <a:noFill/>
          <a:ln w="38100" cap="flat" cmpd="sng">
            <a:solidFill>
              <a:schemeClr val="bg1">
                <a:lumMod val="75000"/>
              </a:schemeClr>
            </a:solidFill>
            <a:prstDash val="solid"/>
            <a:headEnd type="none" w="med" len="med"/>
            <a:tailEnd type="none" w="med" len="med"/>
          </a:ln>
        </p:spPr>
        <p:txBody>
          <a:bodyPr anchor="ctr" anchorCtr="0">
            <a:noAutofit/>
          </a:bodyPr>
          <a:lstStyle/>
          <a:p>
            <a:pPr algn="ctr"/>
            <a:endParaRPr lang="zh-CN" altLang="en-US" dirty="0">
              <a:latin typeface="Arial" panose="020B0604020202020204" pitchFamily="34" charset="0"/>
            </a:endParaRPr>
          </a:p>
        </p:txBody>
      </p:sp>
      <p:sp>
        <p:nvSpPr>
          <p:cNvPr id="407554" name="Text Box 2"/>
          <p:cNvSpPr txBox="1">
            <a:spLocks noChangeArrowheads="1"/>
          </p:cNvSpPr>
          <p:nvPr/>
        </p:nvSpPr>
        <p:spPr bwMode="auto">
          <a:xfrm>
            <a:off x="2736850" y="5229225"/>
            <a:ext cx="6586855" cy="1282700"/>
          </a:xfrm>
          <a:prstGeom prst="rect">
            <a:avLst/>
          </a:prstGeom>
          <a:noFill/>
          <a:ln>
            <a:noFill/>
          </a:ln>
          <a:effectLst/>
        </p:spPr>
        <p:txBody>
          <a:bodyPr>
            <a:noAutofit/>
          </a:bodyPr>
          <a:lstStyle>
            <a:lvl1pPr indent="62103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1pPr>
            <a:lvl2pPr>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2pPr>
            <a:lvl3pPr>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3pPr>
            <a:lvl4pPr>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4pPr>
            <a:lvl5pPr>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5pPr>
            <a:lvl6pPr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6pPr>
            <a:lvl7pPr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7pPr>
            <a:lvl8pPr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8pPr>
            <a:lvl9pPr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9pPr>
          </a:lstStyle>
          <a:p>
            <a:pPr marL="0" marR="0" lvl="0" indent="621030" algn="l" defTabSz="914400" rtl="0" eaLnBrk="1" fontAlgn="base" latinLnBrk="0" hangingPunct="1">
              <a:lnSpc>
                <a:spcPct val="110000"/>
              </a:lnSpc>
              <a:spcBef>
                <a:spcPct val="20000"/>
              </a:spcBef>
              <a:spcAft>
                <a:spcPct val="0"/>
              </a:spcAft>
              <a:buClr>
                <a:schemeClr val="hlink"/>
              </a:buClr>
              <a:buSzPct val="70000"/>
              <a:buFont typeface="Wingdings" panose="05000000000000000000" pitchFamily="2" charset="2"/>
              <a:buNone/>
              <a:defRPr/>
            </a:pPr>
            <a:r>
              <a:rPr kumimoji="1" lang="zh-CN" altLang="en-US" sz="2400" b="1"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 </a:t>
            </a:r>
            <a:r>
              <a:rPr kumimoji="1"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阳极：</a:t>
            </a:r>
            <a:r>
              <a:rPr kumimoji="1" lang="en-US" altLang="zh-CN" sz="2000" b="1" i="0" u="none" strike="noStrike" kern="1200" cap="none" spc="0" normalizeH="0" baseline="0" noProof="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2H</a:t>
            </a:r>
            <a:r>
              <a:rPr kumimoji="1" lang="en-US" altLang="zh-CN" sz="2000" b="1" i="0" u="none" strike="noStrike" kern="1200" cap="none" spc="0" normalizeH="0" baseline="-25000" noProof="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2</a:t>
            </a:r>
            <a:r>
              <a:rPr kumimoji="1" lang="en-US" altLang="zh-CN" sz="2000" b="1" i="0" u="none" strike="noStrike" kern="1200" cap="none" spc="0" normalizeH="0" baseline="0" noProof="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O - 4e</a:t>
            </a:r>
            <a:r>
              <a:rPr kumimoji="1" lang="zh-CN" altLang="en-US" sz="2000" b="1" i="0" u="none" strike="noStrike" kern="1200" cap="none" spc="0" normalizeH="0" baseline="30000" noProof="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a:t>
            </a:r>
            <a:r>
              <a:rPr kumimoji="1"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1" lang="en-US" altLang="zh-CN" sz="2000" b="1" i="0" u="none" strike="noStrike" kern="1200" cap="none" spc="0" normalizeH="0" baseline="0" noProof="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 O</a:t>
            </a:r>
            <a:r>
              <a:rPr kumimoji="1" lang="en-US" altLang="zh-CN" sz="2000" b="1" i="0" u="none" strike="noStrike" kern="1200" cap="none" spc="0" normalizeH="0" baseline="-25000" noProof="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2</a:t>
            </a:r>
            <a:r>
              <a:rPr kumimoji="1" lang="en-US" altLang="zh-CN" sz="2000" b="1" i="0" u="none" strike="noStrike" kern="1200" cap="none" spc="0" normalizeH="0" baseline="0" noProof="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 + 4H</a:t>
            </a:r>
            <a:r>
              <a:rPr kumimoji="1" lang="zh-CN" altLang="en-US" sz="2000" b="1" i="0" u="none" strike="noStrike" kern="1200" cap="none" spc="0" normalizeH="0" baseline="30000" noProof="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a:t>
            </a:r>
            <a:endParaRPr kumimoji="1" lang="zh-CN" altLang="en-US" sz="2000" b="1" i="0" u="none" strike="noStrike" kern="1200" cap="none" spc="0" normalizeH="0" baseline="30000" noProof="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621030" algn="l" defTabSz="914400" rtl="0" eaLnBrk="1" fontAlgn="base" latinLnBrk="0" hangingPunct="1">
              <a:lnSpc>
                <a:spcPct val="110000"/>
              </a:lnSpc>
              <a:spcBef>
                <a:spcPct val="20000"/>
              </a:spcBef>
              <a:spcAft>
                <a:spcPct val="0"/>
              </a:spcAft>
              <a:buClr>
                <a:schemeClr val="hlink"/>
              </a:buClr>
              <a:buSzPct val="70000"/>
              <a:buFont typeface="Wingdings" panose="05000000000000000000" pitchFamily="2" charset="2"/>
              <a:buNone/>
              <a:defRPr/>
            </a:pPr>
            <a:endParaRPr kumimoji="1" lang="zh-CN" altLang="en-US" sz="2400" b="1" i="0" u="none" strike="noStrike" kern="1200" cap="none" spc="0" normalizeH="0" baseline="30000" noProof="0">
              <a:ln>
                <a:noFill/>
              </a:ln>
              <a:solidFill>
                <a:srgbClr val="FFFF00"/>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a:p>
            <a:pPr marL="0" marR="0" lvl="0" indent="621030" algn="l" defTabSz="914400" rtl="0" eaLnBrk="1" fontAlgn="base" latinLnBrk="0" hangingPunct="1">
              <a:lnSpc>
                <a:spcPct val="110000"/>
              </a:lnSpc>
              <a:spcBef>
                <a:spcPct val="20000"/>
              </a:spcBef>
              <a:spcAft>
                <a:spcPct val="0"/>
              </a:spcAft>
              <a:buClr>
                <a:schemeClr val="hlink"/>
              </a:buClr>
              <a:buSzPct val="70000"/>
              <a:buFont typeface="Wingdings" panose="05000000000000000000" pitchFamily="2" charset="2"/>
              <a:buNone/>
              <a:defRPr/>
            </a:pPr>
            <a:r>
              <a:rPr kumimoji="1" lang="en-US" altLang="zh-CN" sz="2000" b="1" i="0" u="none" strike="noStrike" kern="1200" cap="none" spc="0" normalizeH="0" baseline="0" noProof="0">
                <a:ln>
                  <a:noFill/>
                </a:ln>
                <a:solidFill>
                  <a:schemeClr val="tx1"/>
                </a:solidFill>
                <a:effectLst/>
                <a:uLnTx/>
                <a:uFillTx/>
                <a:latin typeface="黑体" panose="02010609060101010101" pitchFamily="49" charset="-122"/>
                <a:ea typeface="黑体" panose="02010609060101010101" pitchFamily="49" charset="-122"/>
                <a:cs typeface="Times New Roman" panose="02020603050405020304" pitchFamily="18" charset="0"/>
              </a:rPr>
              <a:t> </a:t>
            </a:r>
            <a:r>
              <a:rPr kumimoji="1"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微软雅黑" panose="020B0503020204020204" charset="-122"/>
                <a:cs typeface="Times New Roman" panose="02020603050405020304" pitchFamily="18" charset="0"/>
              </a:rPr>
              <a:t>阴极</a:t>
            </a:r>
            <a:r>
              <a:rPr kumimoji="1" lang="zh-CN" altLang="en-US" sz="2000" b="1" i="0" u="none" strike="noStrike" kern="1200" cap="none" spc="0" normalizeH="0" baseline="0" noProof="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1" lang="en-US" altLang="zh-CN"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2H</a:t>
            </a:r>
            <a:r>
              <a:rPr kumimoji="1" lang="en-US" altLang="zh-CN" sz="2000" b="1" i="0" u="none" strike="noStrike" kern="1200" cap="none" spc="0" normalizeH="0" baseline="-2500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O </a:t>
            </a:r>
            <a:r>
              <a:rPr kumimoji="1" lang="en-US" altLang="zh-CN" sz="2000" b="0"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2e</a:t>
            </a:r>
            <a:r>
              <a:rPr kumimoji="1" lang="zh-CN" altLang="en-US" sz="2000" b="1" i="0" u="none" strike="noStrike" kern="1200" cap="none" spc="0" normalizeH="0" baseline="3000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1"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1" lang="en-US" altLang="zh-CN"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 H</a:t>
            </a:r>
            <a:r>
              <a:rPr kumimoji="1" lang="en-US" altLang="zh-CN" sz="2000" b="1" i="0" u="none" strike="noStrike" kern="1200" cap="none" spc="0" normalizeH="0" baseline="-2500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1" lang="en-US" altLang="zh-CN"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 + 2OH</a:t>
            </a:r>
            <a:r>
              <a:rPr kumimoji="1" lang="zh-CN" altLang="en-US" sz="2000" b="1" i="0" u="none" strike="noStrike" kern="1200" cap="none" spc="0" normalizeH="0" baseline="3000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1" lang="zh-CN" altLang="en-US" sz="2000" b="1" i="0" u="none" strike="noStrike" kern="1200" cap="none" spc="0" normalizeH="0" baseline="3000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621030" algn="l" defTabSz="914400" rtl="0" eaLnBrk="1" fontAlgn="base" latinLnBrk="0" hangingPunct="1">
              <a:lnSpc>
                <a:spcPct val="110000"/>
              </a:lnSpc>
              <a:spcBef>
                <a:spcPct val="50000"/>
              </a:spcBef>
              <a:spcAft>
                <a:spcPct val="0"/>
              </a:spcAft>
              <a:buClr>
                <a:schemeClr val="hlink"/>
              </a:buClr>
              <a:buSzPct val="70000"/>
              <a:buFont typeface="Wingdings" panose="05000000000000000000" pitchFamily="2" charset="2"/>
              <a:buNone/>
              <a:defRPr/>
            </a:pPr>
            <a:endParaRPr kumimoji="1" lang="zh-CN" altLang="en-US" sz="2000" b="1" i="0" u="none" strike="noStrike" kern="1200" cap="none" spc="0" normalizeH="0" baseline="3000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文本框 2"/>
          <p:cNvSpPr txBox="1"/>
          <p:nvPr/>
        </p:nvSpPr>
        <p:spPr>
          <a:xfrm>
            <a:off x="2495550" y="4860925"/>
            <a:ext cx="6729095" cy="368300"/>
          </a:xfrm>
          <a:prstGeom prst="rect">
            <a:avLst/>
          </a:prstGeom>
          <a:noFill/>
        </p:spPr>
        <p:txBody>
          <a:bodyPr wrap="square" rtlCol="0" anchor="t">
            <a:spAutoFit/>
          </a:bodyPr>
          <a:lstStyle/>
          <a:p>
            <a:r>
              <a:rPr lang="zh-CN" altLang="en-US" sz="1800" b="1" dirty="0">
                <a:latin typeface="黑体" panose="02010609060101010101" pitchFamily="49" charset="-122"/>
                <a:ea typeface="黑体" panose="02010609060101010101" pitchFamily="49" charset="-122"/>
                <a:sym typeface="+mn-ea"/>
              </a:rPr>
              <a:t>在电动力学污染土壤处理过程中，水分子在电极表面发生电解</a:t>
            </a:r>
            <a:endParaRPr lang="zh-CN" altLang="en-US" b="1" dirty="0">
              <a:sym typeface="+mn-ea"/>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1135" y="45085"/>
            <a:ext cx="9793605" cy="161544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6.2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影响因素 </a:t>
            </a:r>
            <a:r>
              <a:rPr lang="en-US" altLang="zh-CN" sz="3000" b="1" dirty="0">
                <a:solidFill>
                  <a:schemeClr val="tx1"/>
                </a:solidFill>
                <a:effectLst/>
                <a:latin typeface="Times New Roman" panose="02020603050405020304" pitchFamily="18" charset="0"/>
                <a:cs typeface="Times New Roman" panose="02020603050405020304" pitchFamily="18" charset="0"/>
                <a:sym typeface="+mn-ea"/>
              </a:rPr>
              <a:t>Influencing Factors</a:t>
            </a:r>
            <a:endParaRPr lang="en-US" altLang="zh-CN" sz="30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4931" name="AutoShape 2"/>
          <p:cNvSpPr>
            <a:spLocks noGrp="1" noChangeAspect="1"/>
          </p:cNvSpPr>
          <p:nvPr>
            <p:ph idx="1"/>
          </p:nvPr>
        </p:nvSpPr>
        <p:spPr>
          <a:xfrm>
            <a:off x="1102995" y="1537335"/>
            <a:ext cx="7924800" cy="3008630"/>
          </a:xfrm>
        </p:spPr>
        <p:txBody>
          <a:bodyPr vert="horz" wrap="square" lIns="91440" tIns="45720" rIns="91440" bIns="45720" anchor="t" anchorCtr="0">
            <a:spAutoFit/>
          </a:bodyPr>
          <a:lstStyle/>
          <a:p>
            <a:pPr marL="342900" indent="-342900" algn="l" defTabSz="914400">
              <a:lnSpc>
                <a:spcPct val="150000"/>
              </a:lnSpc>
              <a:buClrTx/>
              <a:buSzTx/>
              <a:buFont typeface="Wingdings" panose="05000000000000000000" charset="0"/>
              <a:buChar char="Ø"/>
            </a:pPr>
            <a:r>
              <a:rPr lang="zh-CN" altLang="en-US" sz="2400" b="1" kern="1200" dirty="0">
                <a:solidFill>
                  <a:srgbClr val="FF0000"/>
                </a:solidFill>
                <a:effectLst/>
                <a:latin typeface="黑体" panose="02010609060101010101" pitchFamily="49" charset="-122"/>
                <a:ea typeface="黑体" panose="02010609060101010101" pitchFamily="49" charset="-122"/>
              </a:rPr>
              <a:t>有利于吸附态的重金属阳离子释放到水相</a:t>
            </a:r>
            <a:endParaRPr lang="zh-CN" altLang="en-US" sz="2400" b="1" kern="1200" dirty="0">
              <a:solidFill>
                <a:srgbClr val="FF0000"/>
              </a:solidFill>
              <a:effectLst/>
              <a:latin typeface="黑体" panose="02010609060101010101" pitchFamily="49" charset="-122"/>
              <a:ea typeface="黑体" panose="02010609060101010101" pitchFamily="49" charset="-122"/>
            </a:endParaRPr>
          </a:p>
          <a:p>
            <a:pPr marL="342900" lvl="0" indent="-342900" algn="l" defTabSz="914400">
              <a:lnSpc>
                <a:spcPct val="150000"/>
              </a:lnSpc>
              <a:buClrTx/>
              <a:buSzTx/>
              <a:buFont typeface="Wingdings" panose="05000000000000000000" charset="0"/>
              <a:buChar char="Ø"/>
            </a:pPr>
            <a:r>
              <a:rPr lang="zh-CN" altLang="en-US" sz="2400" b="1" kern="1200" dirty="0">
                <a:solidFill>
                  <a:srgbClr val="FF0000"/>
                </a:solidFill>
                <a:effectLst/>
                <a:latin typeface="黑体" panose="02010609060101010101" pitchFamily="49" charset="-122"/>
                <a:ea typeface="黑体" panose="02010609060101010101" pitchFamily="49" charset="-122"/>
              </a:rPr>
              <a:t>可以增加重金属的移动性</a:t>
            </a:r>
            <a:endParaRPr lang="zh-CN" altLang="en-US" sz="2400" b="1" kern="1200" dirty="0">
              <a:solidFill>
                <a:srgbClr val="FF0000"/>
              </a:solidFill>
              <a:effectLst/>
              <a:latin typeface="黑体" panose="02010609060101010101" pitchFamily="49" charset="-122"/>
              <a:ea typeface="黑体" panose="02010609060101010101" pitchFamily="49" charset="-122"/>
            </a:endParaRPr>
          </a:p>
          <a:p>
            <a:pPr marL="342900" indent="-342900" algn="l" defTabSz="914400">
              <a:lnSpc>
                <a:spcPct val="150000"/>
              </a:lnSpc>
              <a:buClrTx/>
              <a:buSzTx/>
              <a:buFont typeface="Wingdings" panose="05000000000000000000" charset="0"/>
              <a:buChar char="Ø"/>
            </a:pPr>
            <a:r>
              <a:rPr lang="zh-CN" altLang="en-US" sz="2400" b="1" kern="1200" dirty="0">
                <a:solidFill>
                  <a:srgbClr val="FF0000"/>
                </a:solidFill>
                <a:effectLst/>
                <a:latin typeface="黑体" panose="02010609060101010101" pitchFamily="49" charset="-122"/>
                <a:ea typeface="黑体" panose="02010609060101010101" pitchFamily="49" charset="-122"/>
              </a:rPr>
              <a:t>有利于重金属的去除</a:t>
            </a:r>
            <a:endParaRPr lang="zh-CN" altLang="en-US" sz="2400" b="1" kern="1200" dirty="0">
              <a:solidFill>
                <a:srgbClr val="FF0000"/>
              </a:solidFill>
              <a:effectLst/>
              <a:latin typeface="黑体" panose="02010609060101010101" pitchFamily="49" charset="-122"/>
              <a:ea typeface="黑体" panose="02010609060101010101" pitchFamily="49" charset="-122"/>
            </a:endParaRPr>
          </a:p>
          <a:p>
            <a:pPr indent="720090" algn="l" latinLnBrk="0">
              <a:lnSpc>
                <a:spcPct val="150000"/>
              </a:lnSpc>
              <a:spcBef>
                <a:spcPts val="0"/>
              </a:spcBef>
              <a:buNone/>
            </a:pPr>
            <a:r>
              <a:rPr lang="zh-CN" altLang="en-US" sz="2400"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但是，当</a:t>
            </a:r>
            <a:r>
              <a:rPr lang="en-US" altLang="zh-CN"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pH</a:t>
            </a:r>
            <a:r>
              <a:rPr lang="zh-CN" altLang="en-US" sz="2400"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过低时，电渗析流速率降低，从而不利于依靠电渗析流去除的污染物（如有机污染物）的去除。</a:t>
            </a:r>
            <a:endParaRPr lang="zh-CN" altLang="en-US" dirty="0">
              <a:solidFill>
                <a:schemeClr val="tx1"/>
              </a:solidFill>
              <a:effectLst/>
              <a:latin typeface="黑体" panose="02010609060101010101" pitchFamily="49" charset="-122"/>
              <a:ea typeface="黑体" panose="02010609060101010101" pitchFamily="49" charset="-122"/>
              <a:cs typeface="黑体" panose="02010609060101010101" pitchFamily="49" charset="-122"/>
            </a:endParaRPr>
          </a:p>
        </p:txBody>
      </p:sp>
      <p:sp>
        <p:nvSpPr>
          <p:cNvPr id="124932" name="Rectangle 3"/>
          <p:cNvSpPr/>
          <p:nvPr/>
        </p:nvSpPr>
        <p:spPr>
          <a:xfrm>
            <a:off x="983615" y="5034915"/>
            <a:ext cx="8763000" cy="1198880"/>
          </a:xfrm>
          <a:prstGeom prst="rect">
            <a:avLst/>
          </a:prstGeom>
          <a:noFill/>
          <a:ln w="9525">
            <a:noFill/>
          </a:ln>
        </p:spPr>
        <p:txBody>
          <a:bodyPr>
            <a:spAutoFit/>
          </a:bodyPr>
          <a:lstStyle/>
          <a:p>
            <a:pPr indent="720090" eaLnBrk="1" hangingPunct="1">
              <a:lnSpc>
                <a:spcPct val="150000"/>
              </a:lnSpc>
              <a:spcBef>
                <a:spcPts val="0"/>
              </a:spcBef>
              <a:spcAft>
                <a:spcPts val="0"/>
              </a:spcAft>
              <a:buClr>
                <a:schemeClr val="accent2"/>
              </a:buClr>
              <a:buSzPct val="70000"/>
              <a:buFont typeface="Wingdings" panose="05000000000000000000" pitchFamily="2" charset="2"/>
            </a:pPr>
            <a:r>
              <a:rPr lang="zh-CN" altLang="en-US" sz="2400" kern="0"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使某些重金属容易形成难溶物沉积下来，从而限制了污染物的去除效率。</a:t>
            </a:r>
            <a:endParaRPr lang="zh-CN" altLang="en-US" sz="2400" kern="0" dirty="0">
              <a:solidFill>
                <a:schemeClr val="tx1"/>
              </a:solidFill>
              <a:effectLst/>
              <a:latin typeface="黑体" panose="02010609060101010101" pitchFamily="49" charset="-122"/>
              <a:ea typeface="黑体" panose="02010609060101010101" pitchFamily="49" charset="-122"/>
              <a:cs typeface="黑体" panose="02010609060101010101" pitchFamily="49" charset="-122"/>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4" name="文本框 3"/>
          <p:cNvSpPr txBox="1"/>
          <p:nvPr/>
        </p:nvSpPr>
        <p:spPr>
          <a:xfrm>
            <a:off x="623570" y="1125135"/>
            <a:ext cx="4064000" cy="460375"/>
          </a:xfrm>
          <a:prstGeom prst="rect">
            <a:avLst/>
          </a:prstGeom>
        </p:spPr>
        <p:txBody>
          <a:bodyPr>
            <a:spAutoFit/>
            <a:extLst>
              <a:ext uri="{4A0BC546-FE56-4ADE-93B0-CB8AF2F6F144}">
                <wpsdc:textFrameExt xmlns:wpsdc="http://www.wps.cn/officeDocument/2022/drawingmlCustomData" type="text"/>
              </a:ext>
            </a:extLst>
          </a:bodyPr>
          <a:lstStyle/>
          <a:p>
            <a:pPr algn="l"/>
            <a:r>
              <a:rPr lang="zh-CN" altLang="en-US" sz="2400" b="1">
                <a:solidFill>
                  <a:srgbClr val="FF0000"/>
                </a:solidFill>
                <a:latin typeface="黑体" panose="02010609060101010101" pitchFamily="49" charset="-122"/>
                <a:ea typeface="黑体" panose="02010609060101010101" pitchFamily="49" charset="-122"/>
              </a:rPr>
              <a:t>酸性迁移带</a:t>
            </a:r>
            <a:endParaRPr lang="zh-CN" altLang="en-US" sz="2400" b="1">
              <a:solidFill>
                <a:srgbClr val="FF0000"/>
              </a:solidFill>
              <a:latin typeface="黑体" panose="02010609060101010101" pitchFamily="49" charset="-122"/>
              <a:ea typeface="黑体" panose="02010609060101010101" pitchFamily="49" charset="-122"/>
            </a:endParaRPr>
          </a:p>
        </p:txBody>
      </p:sp>
      <p:sp>
        <p:nvSpPr>
          <p:cNvPr id="3" name="文本框 2"/>
          <p:cNvSpPr txBox="1"/>
          <p:nvPr/>
        </p:nvSpPr>
        <p:spPr>
          <a:xfrm>
            <a:off x="695960" y="4574455"/>
            <a:ext cx="4064000" cy="460375"/>
          </a:xfrm>
          <a:prstGeom prst="rect">
            <a:avLst/>
          </a:prstGeom>
        </p:spPr>
        <p:txBody>
          <a:bodyPr>
            <a:spAutoFit/>
            <a:extLst>
              <a:ext uri="{4A0BC546-FE56-4ADE-93B0-CB8AF2F6F144}">
                <wpsdc:textFrameExt xmlns:wpsdc="http://www.wps.cn/officeDocument/2022/drawingmlCustomData" type="text"/>
              </a:ext>
            </a:extLst>
          </a:bodyPr>
          <a:lstStyle/>
          <a:p>
            <a:pPr algn="l"/>
            <a:r>
              <a:rPr lang="zh-CN" altLang="en-US" sz="2400" b="1">
                <a:solidFill>
                  <a:srgbClr val="FF0000"/>
                </a:solidFill>
                <a:latin typeface="黑体" panose="02010609060101010101" pitchFamily="49" charset="-122"/>
                <a:ea typeface="黑体" panose="02010609060101010101" pitchFamily="49" charset="-122"/>
              </a:rPr>
              <a:t>碱性迁移带</a:t>
            </a:r>
            <a:endParaRPr lang="zh-CN" altLang="en-US" sz="2400" b="1">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37" name="Group 41"/>
          <p:cNvGraphicFramePr>
            <a:graphicFrameLocks noGrp="1"/>
          </p:cNvGraphicFramePr>
          <p:nvPr>
            <p:custDataLst>
              <p:tags r:id="rId1"/>
            </p:custDataLst>
          </p:nvPr>
        </p:nvGraphicFramePr>
        <p:xfrm>
          <a:off x="2023110" y="2926080"/>
          <a:ext cx="8626475" cy="1532255"/>
        </p:xfrm>
        <a:graphic>
          <a:graphicData uri="http://schemas.openxmlformats.org/drawingml/2006/table">
            <a:tbl>
              <a:tblPr/>
              <a:tblGrid>
                <a:gridCol w="1410335"/>
                <a:gridCol w="744855"/>
                <a:gridCol w="827405"/>
                <a:gridCol w="911225"/>
                <a:gridCol w="1381125"/>
                <a:gridCol w="926465"/>
                <a:gridCol w="748665"/>
                <a:gridCol w="838200"/>
                <a:gridCol w="838200"/>
              </a:tblGrid>
              <a:tr h="831215">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营养元素</a:t>
                      </a:r>
                      <a:endParaRPr kumimoji="0" lang="zh-CN" altLang="en-US" sz="24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0"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碳源</a:t>
                      </a:r>
                      <a:endPar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0"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氮</a:t>
                      </a:r>
                      <a:endPar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0"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磷</a:t>
                      </a:r>
                      <a:endPar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0"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钾</a:t>
                      </a:r>
                      <a:endPar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0"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硫</a:t>
                      </a:r>
                      <a:endParaRPr kumimoji="0" lang="en-US" altLang="zh-CN" sz="2000" b="1" i="0" u="none" strike="noStrike" cap="none" normalizeH="0" baseline="0" dirty="0">
                        <a:ln>
                          <a:noFill/>
                        </a:ln>
                        <a:solidFill>
                          <a:srgbClr val="FFFF00"/>
                        </a:solidFill>
                        <a:effectLst/>
                        <a:latin typeface="黑体" panose="02010609060101010101" pitchFamily="49" charset="-122"/>
                        <a:ea typeface="黑体" panose="02010609060101010101" pitchFamily="49" charset="-122"/>
                      </a:endParaRPr>
                    </a:p>
                  </a:txBody>
                  <a:tcPr marL="90000" marR="90000" marT="46800" marB="0"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a:ln>
                            <a:noFill/>
                          </a:ln>
                          <a:solidFill>
                            <a:schemeClr val="tx1"/>
                          </a:solidFill>
                          <a:effectLst/>
                          <a:latin typeface="黑体" panose="02010609060101010101" pitchFamily="49" charset="-122"/>
                          <a:ea typeface="黑体" panose="02010609060101010101" pitchFamily="49" charset="-122"/>
                        </a:rPr>
                        <a:t>铁</a:t>
                      </a:r>
                      <a:endParaRPr kumimoji="0" lang="en-US" altLang="zh-CN" sz="2000" b="1" i="0" u="none" strike="noStrike" cap="none" normalizeH="0" baseline="0">
                        <a:ln>
                          <a:noFill/>
                        </a:ln>
                        <a:solidFill>
                          <a:srgbClr val="FFFF00"/>
                        </a:solidFill>
                        <a:effectLst/>
                        <a:latin typeface="黑体" panose="02010609060101010101" pitchFamily="49" charset="-122"/>
                        <a:ea typeface="黑体" panose="02010609060101010101" pitchFamily="49" charset="-122"/>
                      </a:endParaRPr>
                    </a:p>
                  </a:txBody>
                  <a:tcPr marL="90000" marR="90000" marT="46800" marB="0"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a:ln>
                            <a:noFill/>
                          </a:ln>
                          <a:solidFill>
                            <a:schemeClr val="tx1"/>
                          </a:solidFill>
                          <a:effectLst/>
                          <a:latin typeface="黑体" panose="02010609060101010101" pitchFamily="49" charset="-122"/>
                          <a:ea typeface="黑体" panose="02010609060101010101" pitchFamily="49" charset="-122"/>
                        </a:rPr>
                        <a:t>钙</a:t>
                      </a:r>
                      <a:endParaRPr kumimoji="0" lang="en-US" altLang="zh-CN" sz="1800" b="1" i="0" u="none" strike="noStrike" cap="none" normalizeH="0" baseline="0">
                        <a:ln>
                          <a:noFill/>
                        </a:ln>
                        <a:solidFill>
                          <a:srgbClr val="FFFF00"/>
                        </a:solidFill>
                        <a:effectLst/>
                        <a:latin typeface="黑体" panose="02010609060101010101" pitchFamily="49" charset="-122"/>
                        <a:ea typeface="黑体" panose="02010609060101010101" pitchFamily="49" charset="-122"/>
                      </a:endParaRPr>
                    </a:p>
                  </a:txBody>
                  <a:tcPr marL="90000" marR="90000" marT="46800" marB="0"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1" i="0" u="none" strike="noStrike" cap="none" normalizeH="0" baseline="0">
                          <a:ln>
                            <a:noFill/>
                          </a:ln>
                          <a:solidFill>
                            <a:schemeClr val="tx1"/>
                          </a:solidFill>
                          <a:effectLst/>
                          <a:latin typeface="黑体" panose="02010609060101010101" pitchFamily="49" charset="-122"/>
                          <a:ea typeface="黑体" panose="02010609060101010101" pitchFamily="49" charset="-122"/>
                        </a:rPr>
                        <a:t>其他</a:t>
                      </a:r>
                      <a:endParaRPr kumimoji="0" lang="en-US" altLang="zh-CN" sz="1800" b="1" i="0" u="none" strike="noStrike" cap="none" normalizeH="0" baseline="0">
                        <a:ln>
                          <a:noFill/>
                        </a:ln>
                        <a:solidFill>
                          <a:srgbClr val="FFFF00"/>
                        </a:solidFill>
                        <a:effectLst/>
                        <a:latin typeface="黑体" panose="02010609060101010101" pitchFamily="49" charset="-122"/>
                        <a:ea typeface="黑体" panose="02010609060101010101" pitchFamily="49" charset="-122"/>
                      </a:endParaRPr>
                    </a:p>
                  </a:txBody>
                  <a:tcPr marL="90000" marR="90000" marT="46800" marB="0"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r>
              <a:tr h="70104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pPr>
                      <a:r>
                        <a:rPr kumimoji="0" lang="zh-CN" altLang="en-US" sz="24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营养盐</a:t>
                      </a:r>
                      <a:endParaRPr kumimoji="0" lang="zh-CN" altLang="en-US" sz="24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0"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铵盐</a:t>
                      </a:r>
                      <a:endPar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0"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正磷酸盐</a:t>
                      </a:r>
                      <a:endPar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0"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hMerge="1">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聚磷酸盐</a:t>
                      </a:r>
                      <a:endParaRPr kumimoji="0" lang="en-US" altLang="zh-CN" sz="2000" b="1" i="0" u="none" strike="noStrike" cap="none" normalizeH="0" baseline="0" dirty="0">
                        <a:ln>
                          <a:noFill/>
                        </a:ln>
                        <a:solidFill>
                          <a:srgbClr val="FFFF00"/>
                        </a:solidFill>
                        <a:effectLst/>
                        <a:latin typeface="黑体" panose="02010609060101010101" pitchFamily="49" charset="-122"/>
                        <a:ea typeface="黑体" panose="02010609060101010101" pitchFamily="49" charset="-122"/>
                      </a:endParaRPr>
                    </a:p>
                  </a:txBody>
                  <a:tcPr marL="90000" marR="90000" marT="46800" marB="0"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尿素</a:t>
                      </a:r>
                      <a:endParaRPr kumimoji="0" lang="en-US" altLang="zh-CN" sz="2000" b="1" i="0" u="none" strike="noStrike" cap="none" normalizeH="0" baseline="0" dirty="0">
                        <a:ln>
                          <a:noFill/>
                        </a:ln>
                        <a:solidFill>
                          <a:srgbClr val="FFFF00"/>
                        </a:solidFill>
                        <a:effectLst/>
                        <a:latin typeface="黑体" panose="02010609060101010101" pitchFamily="49" charset="-122"/>
                        <a:ea typeface="黑体" panose="02010609060101010101" pitchFamily="49" charset="-122"/>
                      </a:endParaRPr>
                    </a:p>
                  </a:txBody>
                  <a:tcPr marL="90000" marR="90000" marT="46800" marB="0"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gridSpan="3">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anose="05000000000000000000" pitchFamily="2" charset="2"/>
                        <a:buNone/>
                      </a:pPr>
                      <a:r>
                        <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其他</a:t>
                      </a:r>
                      <a:endPar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0" anchor="ctr" anchorCtr="1" horzOverflow="overflow">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a:noFill/>
                    </a:lnTlToBr>
                    <a:lnBlToTr>
                      <a:noFill/>
                    </a:lnBlToTr>
                    <a:noFill/>
                  </a:tcPr>
                </a:tc>
                <a:tc hMerge="1">
                  <a:tcPr/>
                </a:tc>
                <a:tc hMerge="1">
                  <a:tcPr/>
                </a:tc>
              </a:tr>
            </a:tbl>
          </a:graphicData>
        </a:graphic>
      </p:graphicFrame>
      <p:sp>
        <p:nvSpPr>
          <p:cNvPr id="39969" name="Text Box 36"/>
          <p:cNvSpPr txBox="1"/>
          <p:nvPr/>
        </p:nvSpPr>
        <p:spPr>
          <a:xfrm>
            <a:off x="2057400" y="2254886"/>
            <a:ext cx="5035550" cy="460375"/>
          </a:xfrm>
          <a:prstGeom prst="rect">
            <a:avLst/>
          </a:prstGeom>
          <a:noFill/>
          <a:ln w="9525">
            <a:noFill/>
          </a:ln>
        </p:spPr>
        <p:txBody>
          <a:bodyPr>
            <a:spAutoFit/>
          </a:bodyPr>
          <a:lstStyle/>
          <a:p>
            <a:pPr marL="342900" marR="0" lvl="0" indent="-342900" algn="l" defTabSz="914400" rtl="0" eaLnBrk="1" fontAlgn="base" latinLnBrk="0" hangingPunct="1">
              <a:lnSpc>
                <a:spcPct val="100000"/>
              </a:lnSpc>
              <a:spcBef>
                <a:spcPct val="0"/>
              </a:spcBef>
              <a:spcAft>
                <a:spcPct val="0"/>
              </a:spcAft>
              <a:buClr>
                <a:srgbClr val="000000"/>
              </a:buClr>
              <a:buSzPct val="120000"/>
              <a:buFont typeface="Wingdings" panose="05000000000000000000" charset="0"/>
              <a:buChar char="Ø"/>
              <a:defRPr/>
            </a:pPr>
            <a:r>
              <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Arial" panose="020B0604020202020204" pitchFamily="34" charset="0"/>
              </a:rPr>
              <a:t>微生物所常需的营养物质</a:t>
            </a:r>
            <a:endPar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39970" name="Text Box 37"/>
          <p:cNvSpPr txBox="1"/>
          <p:nvPr/>
        </p:nvSpPr>
        <p:spPr>
          <a:xfrm>
            <a:off x="2057400" y="4706620"/>
            <a:ext cx="8804275" cy="1087755"/>
          </a:xfrm>
          <a:prstGeom prst="rect">
            <a:avLst/>
          </a:prstGeom>
          <a:noFill/>
          <a:ln w="9525">
            <a:noFill/>
          </a:ln>
        </p:spPr>
        <p:txBody>
          <a:bodyPr wrap="square">
            <a:spAutoFit/>
          </a:bodyPr>
          <a:lstStyle/>
          <a:p>
            <a:pPr marL="342900" marR="0" lvl="0" indent="-342900" algn="l" defTabSz="914400" rtl="0" eaLnBrk="1" fontAlgn="base" latinLnBrk="0" hangingPunct="1">
              <a:lnSpc>
                <a:spcPct val="135000"/>
              </a:lnSpc>
              <a:spcBef>
                <a:spcPct val="0"/>
              </a:spcBef>
              <a:spcAft>
                <a:spcPct val="0"/>
              </a:spcAft>
              <a:buClr>
                <a:srgbClr val="000000"/>
              </a:buClr>
              <a:buSzPct val="120000"/>
              <a:buFont typeface="Wingdings" panose="05000000000000000000" charset="0"/>
              <a:buChar char="Ø"/>
              <a:defRPr/>
            </a:pPr>
            <a:r>
              <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Arial" panose="020B0604020202020204" pitchFamily="34" charset="0"/>
              </a:rPr>
              <a:t>微量营养素的作用</a:t>
            </a:r>
            <a:endPar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0" marR="0" lvl="0" indent="628650" algn="l" defTabSz="914400" rtl="0" eaLnBrk="1" fontAlgn="base" latinLnBrk="0" hangingPunct="1">
              <a:lnSpc>
                <a:spcPct val="135000"/>
              </a:lnSpc>
              <a:spcBef>
                <a:spcPct val="0"/>
              </a:spcBef>
              <a:spcAft>
                <a:spcPct val="0"/>
              </a:spcAft>
              <a:buClr>
                <a:srgbClr val="000000"/>
              </a:buClr>
              <a:buSzTx/>
              <a:buFont typeface="Wingdings" panose="05000000000000000000" pitchFamily="2" charset="2"/>
              <a:buNone/>
              <a:defRPr/>
            </a:pP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例如：作为亲核试剂的</a:t>
            </a: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Arial" panose="020B0604020202020204" pitchFamily="34" charset="0"/>
              </a:rPr>
              <a:t>维生素</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a:t>
            </a:r>
            <a:r>
              <a:rPr kumimoji="0" lang="en-US" altLang="zh-CN" sz="2400" b="0" i="0" u="none" strike="noStrike" kern="1200" cap="none" spc="0" normalizeH="0" baseline="-2500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12</a:t>
            </a: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可催化多氯联的脱氯反应。</a:t>
            </a:r>
            <a:endPar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39971" name="Rectangle 38"/>
          <p:cNvSpPr/>
          <p:nvPr/>
        </p:nvSpPr>
        <p:spPr>
          <a:xfrm>
            <a:off x="1775520" y="1411005"/>
            <a:ext cx="7924800" cy="604838"/>
          </a:xfrm>
          <a:prstGeom prst="rect">
            <a:avLst/>
          </a:prstGeom>
          <a:noFill/>
          <a:ln w="9525">
            <a:noFill/>
          </a:ln>
        </p:spPr>
        <p:txBody>
          <a:bodyPr/>
          <a:lstStyle/>
          <a:p>
            <a:pPr marL="0" marR="0" lvl="0" algn="l" defTabSz="914400" rtl="0" eaLnBrk="1" fontAlgn="base" latinLnBrk="0" hangingPunct="1">
              <a:lnSpc>
                <a:spcPct val="105000"/>
              </a:lnSpc>
              <a:spcBef>
                <a:spcPct val="20000"/>
              </a:spcBef>
              <a:spcAft>
                <a:spcPct val="0"/>
              </a:spcAft>
              <a:buClr>
                <a:srgbClr val="FF0000"/>
              </a:buClr>
              <a:buSzTx/>
              <a:buFont typeface="Wingdings" panose="05000000000000000000" pitchFamily="2" charset="2"/>
              <a:defRPr/>
            </a:pPr>
            <a:r>
              <a:rPr kumimoji="0" lang="zh-CN" altLang="en-US" sz="3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营养物质</a:t>
            </a:r>
            <a:r>
              <a:rPr kumimoji="0" lang="zh-CN" altLang="en-US" sz="30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mn-cs"/>
              </a:rPr>
              <a:t>（</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Nutrients</a:t>
            </a:r>
            <a:r>
              <a:rPr kumimoji="0" lang="zh-CN" altLang="en-US" sz="30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 </a:t>
            </a:r>
            <a:endParaRPr kumimoji="0" lang="zh-CN" altLang="en-US" sz="3000" b="0"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mn-cs"/>
            </a:endParaRPr>
          </a:p>
        </p:txBody>
      </p:sp>
      <p:grpSp>
        <p:nvGrpSpPr>
          <p:cNvPr id="5" name="组合 4"/>
          <p:cNvGrpSpPr/>
          <p:nvPr/>
        </p:nvGrpSpPr>
        <p:grpSpPr>
          <a:xfrm>
            <a:off x="120015" y="93345"/>
            <a:ext cx="8856980" cy="1212850"/>
            <a:chOff x="189" y="147"/>
            <a:chExt cx="13948" cy="1910"/>
          </a:xfrm>
        </p:grpSpPr>
        <p:sp>
          <p:nvSpPr>
            <p:cNvPr id="4" name="文本框 3"/>
            <p:cNvSpPr txBox="1"/>
            <p:nvPr/>
          </p:nvSpPr>
          <p:spPr>
            <a:xfrm>
              <a:off x="1421" y="1233"/>
              <a:ext cx="12474" cy="8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Influencing Factors for the Remediation Efficiency</a:t>
              </a:r>
              <a:endParaRPr kumimoji="0" lang="zh-CN" altLang="en-US" sz="2800" b="0" i="0" u="none" strike="noStrike" kern="1200" cap="none" spc="0" normalizeH="0" baseline="0" noProof="0" dirty="0">
                <a:ln>
                  <a:noFill/>
                </a:ln>
                <a:solidFill>
                  <a:srgbClr val="000000"/>
                </a:solidFill>
                <a:effectLst/>
                <a:uLnTx/>
                <a:uFillTx/>
                <a:latin typeface="Garamond" panose="02020404030301010803" pitchFamily="18" charset="0"/>
                <a:ea typeface="宋体" panose="02010600030101010101" pitchFamily="2" charset="-122"/>
                <a:cs typeface="+mn-cs"/>
              </a:endParaRPr>
            </a:p>
          </p:txBody>
        </p:sp>
        <p:sp>
          <p:nvSpPr>
            <p:cNvPr id="3" name="Text Box 4"/>
            <p:cNvSpPr txBox="1">
              <a:spLocks noChangeArrowheads="1"/>
            </p:cNvSpPr>
            <p:nvPr/>
          </p:nvSpPr>
          <p:spPr bwMode="auto">
            <a:xfrm>
              <a:off x="189" y="147"/>
              <a:ext cx="13948" cy="1107"/>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影响微生物修复效率的因素</a:t>
              </a:r>
              <a:endParaRPr kumimoji="0" lang="zh-CN" altLang="en-US" sz="2800" b="1" i="0" u="none" strike="noStrike" kern="1200" cap="none" spc="0" normalizeH="0" baseline="0" noProof="0" dirty="0">
                <a:ln>
                  <a:noFill/>
                </a:ln>
                <a:solidFill>
                  <a:srgbClr val="AA5C5C"/>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1135" y="45085"/>
            <a:ext cx="9793605" cy="161544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6.2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影响因素 </a:t>
            </a:r>
            <a:r>
              <a:rPr lang="en-US" altLang="zh-CN" sz="3000" b="1" dirty="0">
                <a:solidFill>
                  <a:schemeClr val="tx1"/>
                </a:solidFill>
                <a:effectLst/>
                <a:latin typeface="Times New Roman" panose="02020603050405020304" pitchFamily="18" charset="0"/>
                <a:cs typeface="Times New Roman" panose="02020603050405020304" pitchFamily="18" charset="0"/>
                <a:sym typeface="+mn-ea"/>
              </a:rPr>
              <a:t>Influencing Factors</a:t>
            </a:r>
            <a:endParaRPr lang="en-US" altLang="zh-CN" sz="30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graphicFrame>
        <p:nvGraphicFramePr>
          <p:cNvPr id="3" name="图示 2"/>
          <p:cNvGraphicFramePr/>
          <p:nvPr/>
        </p:nvGraphicFramePr>
        <p:xfrm>
          <a:off x="1703705" y="1124585"/>
          <a:ext cx="8128000" cy="541845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random/>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p:cNvSpPr>
          <p:nvPr>
            <p:ph idx="1"/>
          </p:nvPr>
        </p:nvSpPr>
        <p:spPr>
          <a:xfrm>
            <a:off x="4439920" y="1127760"/>
            <a:ext cx="4106545" cy="4966970"/>
          </a:xfrm>
        </p:spPr>
        <p:txBody>
          <a:bodyPr vert="horz" wrap="square" lIns="91440" tIns="45720" rIns="91440" bIns="45720" anchor="t" anchorCtr="0"/>
          <a:lstStyle/>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一、基本原理</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Basic Principles</a:t>
            </a:r>
            <a:endParaRPr lang="en-US" altLang="zh-CN" sz="24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二、影响因素</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 Influencing Factors</a:t>
            </a:r>
            <a:endParaRPr lang="en-US" altLang="zh-CN" sz="2400" b="1" dirty="0">
              <a:solidFill>
                <a:schemeClr val="tx1"/>
              </a:solidFill>
              <a:effectLst/>
              <a:latin typeface="Times New Roman" panose="02020603050405020304" pitchFamily="18" charset="0"/>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三、案例介绍</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en-US" altLang="zh-CN" sz="30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Case Study</a:t>
            </a:r>
            <a:endParaRPr lang="en-US" altLang="zh-CN" sz="24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四、连用技术</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      Hyphenated Techniques</a:t>
            </a:r>
            <a:endParaRPr lang="en-US" altLang="zh-CN" sz="2400" b="1" dirty="0">
              <a:solidFill>
                <a:schemeClr val="tx1"/>
              </a:solidFill>
              <a:effectLst/>
              <a:latin typeface="Times New Roman" panose="02020603050405020304" pitchFamily="18" charset="0"/>
              <a:cs typeface="Times New Roman" panose="02020603050405020304" pitchFamily="18" charset="0"/>
              <a:sym typeface="+mn-ea"/>
            </a:endParaRPr>
          </a:p>
        </p:txBody>
      </p:sp>
      <p:sp>
        <p:nvSpPr>
          <p:cNvPr id="157700" name="Rectangle 3"/>
          <p:cNvSpPr/>
          <p:nvPr/>
        </p:nvSpPr>
        <p:spPr>
          <a:xfrm>
            <a:off x="263525" y="-171450"/>
            <a:ext cx="11694795" cy="1971675"/>
          </a:xfrm>
          <a:prstGeom prst="rect">
            <a:avLst/>
          </a:prstGeom>
          <a:noFill/>
          <a:ln w="9525">
            <a:noFill/>
          </a:ln>
        </p:spPr>
        <p:txBody>
          <a:bodyPr anchor="ctr" anchorCtr="0"/>
          <a:lstStyle/>
          <a:p>
            <a:pPr algn="ctr">
              <a:lnSpc>
                <a:spcPct val="110000"/>
              </a:lnSpc>
            </a:pPr>
            <a:endParaRPr lang="zh-CN" altLang="en-US" sz="4800"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ctr">
              <a:lnSpc>
                <a:spcPct val="110000"/>
              </a:lnSpc>
            </a:pPr>
            <a: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第六节 电动力学修复</a:t>
            </a:r>
            <a:endPar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l" eaLnBrk="1" hangingPunct="1">
              <a:lnSpc>
                <a:spcPct val="110000"/>
              </a:lnSpc>
              <a:spcBef>
                <a:spcPct val="20000"/>
              </a:spcBef>
              <a:buClrTx/>
              <a:buSzTx/>
              <a:buFontTx/>
              <a:defRPr/>
            </a:pPr>
            <a:r>
              <a:rPr lang="en-US" altLang="zh-CN" sz="3600" b="1" kern="0" dirty="0">
                <a:effectLst/>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3200" b="1" kern="0" dirty="0">
                <a:effectLst/>
                <a:latin typeface="Times New Roman" panose="02020603050405020304" pitchFamily="18" charset="0"/>
                <a:ea typeface="黑体" panose="02010609060101010101" pitchFamily="49" charset="-122"/>
                <a:cs typeface="Times New Roman" panose="02020603050405020304" pitchFamily="18" charset="0"/>
                <a:sym typeface="+mn-ea"/>
              </a:rPr>
              <a:t>                </a:t>
            </a:r>
            <a:endParaRPr lang="en-US" altLang="zh-CN" sz="3200" b="1" dirty="0">
              <a:solidFill>
                <a:schemeClr val="tx1"/>
              </a:solidFill>
              <a:latin typeface="Times New Roman" panose="02020603050405020304" pitchFamily="18" charset="0"/>
              <a:cs typeface="Times New Roman" panose="02020603050405020304" pitchFamily="18" charset="0"/>
              <a:hlinkClick r:id="" action="ppaction://noaction"/>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 name="Line 9"/>
          <p:cNvSpPr>
            <a:spLocks noChangeShapeType="1"/>
          </p:cNvSpPr>
          <p:nvPr/>
        </p:nvSpPr>
        <p:spPr bwMode="auto">
          <a:xfrm>
            <a:off x="4512211" y="4725263"/>
            <a:ext cx="2502084" cy="0"/>
          </a:xfrm>
          <a:prstGeom prst="line">
            <a:avLst/>
          </a:prstGeom>
          <a:noFill/>
          <a:ln w="38100">
            <a:solidFill>
              <a:srgbClr val="FF0000"/>
            </a:solidFill>
            <a:round/>
          </a:ln>
          <a:effectLst/>
        </p:spPr>
        <p:txBody>
          <a:bodyPr wrap="non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1135" y="45085"/>
            <a:ext cx="9793605" cy="161544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6.3</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案例介绍 </a:t>
            </a:r>
            <a:r>
              <a:rPr lang="en-US" altLang="zh-CN" sz="3000" b="1" dirty="0">
                <a:effectLst/>
                <a:latin typeface="Times New Roman" panose="02020603050405020304" pitchFamily="18" charset="0"/>
                <a:cs typeface="Times New Roman" panose="02020603050405020304" pitchFamily="18" charset="0"/>
                <a:sym typeface="+mn-ea"/>
              </a:rPr>
              <a:t>Case Study</a:t>
            </a:r>
            <a:endParaRPr lang="en-US" altLang="zh-CN" sz="30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9027" name="Rectangle 2"/>
          <p:cNvSpPr>
            <a:spLocks noGrp="1"/>
          </p:cNvSpPr>
          <p:nvPr>
            <p:ph idx="1"/>
          </p:nvPr>
        </p:nvSpPr>
        <p:spPr>
          <a:xfrm>
            <a:off x="1485265" y="935990"/>
            <a:ext cx="9005570" cy="2306955"/>
          </a:xfrm>
        </p:spPr>
        <p:txBody>
          <a:bodyPr vert="horz" wrap="square" lIns="91440" tIns="45720" rIns="91440" bIns="45720" anchor="t" anchorCtr="0">
            <a:spAutoFit/>
          </a:bodyPr>
          <a:lstStyle/>
          <a:p>
            <a:pPr indent="720090" algn="l" latinLnBrk="0">
              <a:lnSpc>
                <a:spcPct val="150000"/>
              </a:lnSpc>
              <a:spcBef>
                <a:spcPts val="0"/>
              </a:spcBef>
              <a:buClr>
                <a:srgbClr val="FFFF00"/>
              </a:buClr>
              <a:buSzTx/>
              <a:buNone/>
            </a:pPr>
            <a:r>
              <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汞在自然土壤中以</a:t>
            </a:r>
            <a:r>
              <a:rPr lang="en-US" altLang="zh-CN"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HgS</a:t>
            </a:r>
            <a:r>
              <a:rPr lang="zh-CN" altLang="en-US" sz="2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Hg</a:t>
            </a:r>
            <a:r>
              <a:rPr lang="en-US" altLang="zh-CN" sz="220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和</a:t>
            </a:r>
            <a:r>
              <a:rPr lang="en-US" altLang="zh-CN"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Hg</a:t>
            </a:r>
            <a:r>
              <a:rPr lang="en-US" altLang="zh-CN" sz="220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Cl</a:t>
            </a:r>
            <a:r>
              <a:rPr lang="en-US" altLang="zh-CN" sz="220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等形式存在，溶解度极低，修复汞污染的土壤非常困难。</a:t>
            </a:r>
            <a:r>
              <a:rPr lang="zh-CN" altLang="en-US" sz="2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Cox </a:t>
            </a:r>
            <a:r>
              <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采用</a:t>
            </a:r>
            <a:r>
              <a:rPr lang="en-US" altLang="zh-CN"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I</a:t>
            </a:r>
            <a:r>
              <a:rPr lang="en-US" altLang="zh-CN" sz="220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/I</a:t>
            </a:r>
            <a:r>
              <a:rPr lang="en-US" altLang="zh-CN" sz="220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作为浸滤液从受污染土壤中溶出汞，即还原性的不溶汞被</a:t>
            </a:r>
            <a:r>
              <a:rPr lang="en-US" altLang="zh-CN"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I</a:t>
            </a:r>
            <a:r>
              <a:rPr lang="en-US" altLang="zh-CN" sz="240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氧化生成可溶的</a:t>
            </a:r>
            <a:r>
              <a:rPr lang="en-US" altLang="zh-CN"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HgI</a:t>
            </a:r>
            <a:r>
              <a:rPr lang="en-US" altLang="zh-CN" sz="240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40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，然后通过电迁移去除。</a:t>
            </a:r>
            <a:r>
              <a:rPr lang="zh-CN" altLang="en-US" sz="2400" dirty="0">
                <a:effectLst/>
                <a:latin typeface="Times New Roman" panose="02020603050405020304" pitchFamily="18" charset="0"/>
                <a:ea typeface="黑体" panose="02010609060101010101" pitchFamily="49" charset="-122"/>
                <a:cs typeface="Times New Roman" panose="02020603050405020304" pitchFamily="18" charset="0"/>
              </a:rPr>
              <a:t> </a:t>
            </a:r>
            <a:endParaRPr lang="zh-CN" altLang="en-US" sz="2400" dirty="0">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Rectangle 2"/>
          <p:cNvSpPr txBox="1"/>
          <p:nvPr/>
        </p:nvSpPr>
        <p:spPr>
          <a:xfrm>
            <a:off x="1487805" y="3350895"/>
            <a:ext cx="9414510" cy="2306955"/>
          </a:xfrm>
          <a:prstGeom prst="rect">
            <a:avLst/>
          </a:prstGeom>
          <a:noFill/>
          <a:ln w="9525">
            <a:noFill/>
          </a:ln>
        </p:spPr>
        <p:txBody>
          <a:bodyPr vert="horz" wrap="square" lIns="91440" tIns="45720" rIns="91440" bIns="45720" anchor="t" anchorCtr="0">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FFFF00"/>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latin typeface="+mn-lt"/>
                <a:ea typeface="+mn-ea"/>
              </a:defRPr>
            </a:lvl9pPr>
          </a:lstStyle>
          <a:p>
            <a:pPr marL="0" indent="720090">
              <a:lnSpc>
                <a:spcPct val="150000"/>
              </a:lnSpc>
              <a:spcBef>
                <a:spcPts val="0"/>
              </a:spcBef>
              <a:buClr>
                <a:srgbClr val="FFFF00"/>
              </a:buClr>
              <a:buSzTx/>
              <a:buFont typeface="Wingdings" panose="05000000000000000000" pitchFamily="2" charset="2"/>
              <a:buNone/>
            </a:pPr>
            <a:r>
              <a:rPr lang="en-US" altLang="zh-CN" sz="2400" kern="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rPr>
              <a:t>Acar</a:t>
            </a:r>
            <a:r>
              <a:rPr lang="zh-CN" altLang="en-US" sz="24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等也报道了类似的结果，</a:t>
            </a:r>
            <a:r>
              <a:rPr lang="en-US" altLang="zh-CN" sz="22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85%</a:t>
            </a:r>
            <a:r>
              <a:rPr lang="zh-CN" altLang="en-US" sz="22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95%</a:t>
            </a:r>
            <a:r>
              <a:rPr lang="zh-CN" altLang="en-US" sz="24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吸附于高岭土表面的苯酚得到去除，能量消耗大约是</a:t>
            </a:r>
            <a:r>
              <a:rPr lang="en-US" altLang="zh-CN" sz="24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18</a:t>
            </a:r>
            <a:r>
              <a:rPr lang="zh-CN" altLang="en-US" sz="22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39 kW·h/m</a:t>
            </a:r>
            <a:r>
              <a:rPr lang="en-US" altLang="zh-CN" sz="2400" kern="0"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4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。实验室研究表明六氯苯和三氯乙烯也能达到</a:t>
            </a:r>
            <a:r>
              <a:rPr lang="en-US" altLang="zh-CN" sz="22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60% </a:t>
            </a:r>
            <a:r>
              <a:rPr lang="zh-CN" altLang="en-US" sz="22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200" b="1" kern="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70%</a:t>
            </a:r>
            <a:r>
              <a:rPr lang="zh-CN" altLang="en-US" sz="24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的去除率，其他稠环芳香化合物的去除效率高低不一，但是都显示出了在电场作用下的迁移作用。</a:t>
            </a:r>
            <a:endParaRPr lang="zh-CN" altLang="en-US" sz="2400" kern="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1135" y="45085"/>
            <a:ext cx="9793605" cy="161544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6.3</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案例介绍 </a:t>
            </a:r>
            <a:r>
              <a:rPr lang="en-US" altLang="zh-CN" sz="3000" b="1" dirty="0">
                <a:effectLst/>
                <a:latin typeface="Times New Roman" panose="02020603050405020304" pitchFamily="18" charset="0"/>
                <a:cs typeface="Times New Roman" panose="02020603050405020304" pitchFamily="18" charset="0"/>
                <a:sym typeface="+mn-ea"/>
              </a:rPr>
              <a:t>Case Study</a:t>
            </a:r>
            <a:endParaRPr lang="en-US" altLang="zh-CN" sz="30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438" name="Text Box 5"/>
          <p:cNvSpPr txBox="1"/>
          <p:nvPr/>
        </p:nvSpPr>
        <p:spPr>
          <a:xfrm>
            <a:off x="1578610" y="4589780"/>
            <a:ext cx="9144000" cy="2168525"/>
          </a:xfrm>
          <a:prstGeom prst="rect">
            <a:avLst/>
          </a:prstGeom>
          <a:noFill/>
          <a:ln w="9525">
            <a:noFill/>
          </a:ln>
        </p:spPr>
        <p:txBody>
          <a:bodyPr>
            <a:spAutoFit/>
          </a:bodyPr>
          <a:lstStyle/>
          <a:p>
            <a:pPr indent="720090" eaLnBrk="1" hangingPunct="1">
              <a:lnSpc>
                <a:spcPct val="150000"/>
              </a:lnSpc>
              <a:spcBef>
                <a:spcPts val="0"/>
              </a:spcBef>
            </a:pP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土壤中</a:t>
            </a:r>
            <a:r>
              <a:rPr lang="en-US" altLang="zh-CN"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TCE</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的平均浓度为</a:t>
            </a:r>
            <a:r>
              <a:rPr lang="en-US" altLang="zh-CN"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84 mg/kg</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，最高浓度超过</a:t>
            </a:r>
            <a:r>
              <a:rPr lang="en-US" altLang="zh-CN"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1500 mg/kg</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，该地的土壤属于黏壤土，其透水性只有</a:t>
            </a:r>
            <a:r>
              <a:rPr lang="en-US" altLang="zh-CN"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1x10</a:t>
            </a:r>
            <a:r>
              <a:rPr lang="en-US" altLang="zh-CN" sz="1800"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-6</a:t>
            </a:r>
            <a:r>
              <a:rPr lang="en-US" altLang="zh-CN"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cm/s</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indent="720090" eaLnBrk="1" hangingPunct="1">
              <a:lnSpc>
                <a:spcPct val="150000"/>
              </a:lnSpc>
              <a:spcBef>
                <a:spcPts val="0"/>
              </a:spcBef>
            </a:pP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该系统地运行了约</a:t>
            </a:r>
            <a:r>
              <a:rPr lang="en-US" altLang="zh-CN"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6</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个月时，土壤温度已经达到</a:t>
            </a:r>
            <a:r>
              <a:rPr lang="en-US" altLang="zh-CN"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90℃</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土壤</a:t>
            </a:r>
            <a:r>
              <a:rPr lang="en-US" altLang="zh-CN"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TCE</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平均浓度降到了</a:t>
            </a:r>
            <a:r>
              <a:rPr lang="en-US" altLang="zh-CN"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1.5 mg/kg</a:t>
            </a:r>
            <a:r>
              <a:rPr lang="en-US" altLang="zh-CN" sz="1800" dirty="0">
                <a:latin typeface="Times New Roman" panose="02020603050405020304" pitchFamily="18" charset="0"/>
                <a:ea typeface="黑体" panose="02010609060101010101" pitchFamily="49" charset="-122"/>
                <a:cs typeface="Times New Roman" panose="02020603050405020304" pitchFamily="18" charset="0"/>
              </a:rPr>
              <a:t> </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，最高浓度也仅为</a:t>
            </a:r>
            <a:r>
              <a:rPr lang="en-US" altLang="zh-CN"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27 mg/kg</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Lasagna</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处理系统工作</a:t>
            </a:r>
            <a:r>
              <a:rPr lang="en-US" altLang="zh-CN"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24</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个月后，轻易实现了</a:t>
            </a:r>
            <a:r>
              <a:rPr lang="en-US" altLang="zh-CN"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TCE</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浓度低于</a:t>
            </a:r>
            <a:r>
              <a:rPr lang="en-US" altLang="zh-CN"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5.6 mg/kg</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的处理目标，其成本仅为</a:t>
            </a:r>
            <a:r>
              <a:rPr lang="en-US" altLang="zh-CN"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$200y/d</a:t>
            </a:r>
            <a:r>
              <a:rPr lang="en-US" altLang="zh-CN" sz="1800"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18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dirty="0">
                <a:solidFill>
                  <a:schemeClr val="tx1"/>
                </a:solidFill>
                <a:latin typeface="Arial" panose="020B0604020202020204" pitchFamily="34" charset="0"/>
              </a:rPr>
              <a:t> </a:t>
            </a:r>
            <a:endParaRPr lang="zh-CN" altLang="en-US" dirty="0">
              <a:solidFill>
                <a:schemeClr val="tx1"/>
              </a:solidFill>
              <a:latin typeface="Arial" panose="020B0604020202020204" pitchFamily="34" charset="0"/>
            </a:endParaRPr>
          </a:p>
        </p:txBody>
      </p:sp>
      <p:sp>
        <p:nvSpPr>
          <p:cNvPr id="4" name="文本框 3"/>
          <p:cNvSpPr txBox="1"/>
          <p:nvPr/>
        </p:nvSpPr>
        <p:spPr>
          <a:xfrm>
            <a:off x="767715" y="836813"/>
            <a:ext cx="3810000" cy="460375"/>
          </a:xfrm>
          <a:prstGeom prst="rect">
            <a:avLst/>
          </a:prstGeom>
          <a:noFill/>
        </p:spPr>
        <p:txBody>
          <a:bodyPr wrap="square" rtlCol="0">
            <a:spAutoFit/>
          </a:bodyPr>
          <a:lstStyle/>
          <a:p>
            <a:r>
              <a:rPr lang="zh-CN" altLang="en-US" sz="2400" b="1" dirty="0">
                <a:solidFill>
                  <a:srgbClr val="FF0000"/>
                </a:solidFill>
                <a:latin typeface="黑体" panose="02010609060101010101" pitchFamily="49" charset="-122"/>
                <a:ea typeface="黑体" panose="02010609060101010101" pitchFamily="49" charset="-122"/>
              </a:rPr>
              <a:t>低温电加热技术</a:t>
            </a:r>
            <a:endParaRPr lang="zh-CN" altLang="en-US" sz="2400" b="1" dirty="0">
              <a:solidFill>
                <a:srgbClr val="FF0000"/>
              </a:solidFill>
              <a:latin typeface="黑体" panose="02010609060101010101" pitchFamily="49" charset="-122"/>
              <a:ea typeface="黑体" panose="02010609060101010101" pitchFamily="49" charset="-122"/>
            </a:endParaRPr>
          </a:p>
        </p:txBody>
      </p:sp>
      <p:graphicFrame>
        <p:nvGraphicFramePr>
          <p:cNvPr id="18434" name="Object 7"/>
          <p:cNvGraphicFramePr>
            <a:graphicFrameLocks noChangeAspect="1"/>
          </p:cNvGraphicFramePr>
          <p:nvPr/>
        </p:nvGraphicFramePr>
        <p:xfrm>
          <a:off x="2745105" y="1235710"/>
          <a:ext cx="6191250" cy="3310255"/>
        </p:xfrm>
        <a:graphic>
          <a:graphicData uri="http://schemas.openxmlformats.org/presentationml/2006/ole">
            <mc:AlternateContent xmlns:mc="http://schemas.openxmlformats.org/markup-compatibility/2006">
              <mc:Choice xmlns:v="urn:schemas-microsoft-com:vml" Requires="v">
                <p:oleObj spid="_x0000_s2" name="" r:id="rId1" imgW="9347200" imgH="5486400" progId="Photoshop.Image.11">
                  <p:embed/>
                </p:oleObj>
              </mc:Choice>
              <mc:Fallback>
                <p:oleObj name="" r:id="rId1" imgW="9347200" imgH="5486400" progId="Photoshop.Image.11">
                  <p:embed/>
                  <p:pic>
                    <p:nvPicPr>
                      <p:cNvPr id="0" name="图片 3090"/>
                      <p:cNvPicPr/>
                      <p:nvPr/>
                    </p:nvPicPr>
                    <p:blipFill>
                      <a:blip r:embed="rId2"/>
                      <a:srcRect t="1852" r="8696" b="1852"/>
                      <a:stretch>
                        <a:fillRect/>
                      </a:stretch>
                    </p:blipFill>
                    <p:spPr>
                      <a:xfrm>
                        <a:off x="2745105" y="1235710"/>
                        <a:ext cx="6191250" cy="3310255"/>
                      </a:xfrm>
                      <a:prstGeom prst="rect">
                        <a:avLst/>
                      </a:prstGeom>
                      <a:noFill/>
                      <a:ln w="38100">
                        <a:noFill/>
                        <a:miter/>
                      </a:ln>
                    </p:spPr>
                  </p:pic>
                </p:oleObj>
              </mc:Fallback>
            </mc:AlternateContent>
          </a:graphicData>
        </a:graphic>
      </p:graphicFrame>
      <p:sp>
        <p:nvSpPr>
          <p:cNvPr id="6"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p:cNvSpPr>
          <p:nvPr>
            <p:ph idx="1"/>
          </p:nvPr>
        </p:nvSpPr>
        <p:spPr>
          <a:xfrm>
            <a:off x="4439920" y="1127760"/>
            <a:ext cx="4106545" cy="4966970"/>
          </a:xfrm>
        </p:spPr>
        <p:txBody>
          <a:bodyPr vert="horz" wrap="square" lIns="91440" tIns="45720" rIns="91440" bIns="45720" anchor="t" anchorCtr="0"/>
          <a:lstStyle/>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一、基本原理</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Basic Principles</a:t>
            </a:r>
            <a:endParaRPr lang="en-US" altLang="zh-CN" sz="24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二、影响因素</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 Influencing Factors</a:t>
            </a:r>
            <a:endParaRPr lang="en-US" altLang="zh-CN" sz="2400" b="1" dirty="0">
              <a:solidFill>
                <a:schemeClr val="tx1"/>
              </a:solidFill>
              <a:effectLst/>
              <a:latin typeface="Times New Roman" panose="02020603050405020304" pitchFamily="18" charset="0"/>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三、案例介绍</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en-US" altLang="zh-CN" sz="30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Case Study</a:t>
            </a:r>
            <a:endParaRPr lang="en-US" altLang="zh-CN" sz="24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四、连用技术</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      Hyphenated Techniques</a:t>
            </a:r>
            <a:endParaRPr lang="en-US" altLang="zh-CN" sz="2400" b="1" dirty="0">
              <a:solidFill>
                <a:schemeClr val="tx1"/>
              </a:solidFill>
              <a:effectLst/>
              <a:latin typeface="Times New Roman" panose="02020603050405020304" pitchFamily="18" charset="0"/>
              <a:cs typeface="Times New Roman" panose="02020603050405020304" pitchFamily="18" charset="0"/>
              <a:sym typeface="+mn-ea"/>
            </a:endParaRPr>
          </a:p>
        </p:txBody>
      </p:sp>
      <p:sp>
        <p:nvSpPr>
          <p:cNvPr id="157700" name="Rectangle 3"/>
          <p:cNvSpPr/>
          <p:nvPr/>
        </p:nvSpPr>
        <p:spPr>
          <a:xfrm>
            <a:off x="263525" y="-171450"/>
            <a:ext cx="11694795" cy="1971675"/>
          </a:xfrm>
          <a:prstGeom prst="rect">
            <a:avLst/>
          </a:prstGeom>
          <a:noFill/>
          <a:ln w="9525">
            <a:noFill/>
          </a:ln>
        </p:spPr>
        <p:txBody>
          <a:bodyPr anchor="ctr" anchorCtr="0"/>
          <a:lstStyle/>
          <a:p>
            <a:pPr algn="ctr">
              <a:lnSpc>
                <a:spcPct val="110000"/>
              </a:lnSpc>
            </a:pPr>
            <a:endParaRPr lang="zh-CN" altLang="en-US" sz="4800"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ctr">
              <a:lnSpc>
                <a:spcPct val="110000"/>
              </a:lnSpc>
            </a:pPr>
            <a: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第六节 电动力学修复</a:t>
            </a:r>
            <a:endPar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l" eaLnBrk="1" hangingPunct="1">
              <a:lnSpc>
                <a:spcPct val="110000"/>
              </a:lnSpc>
              <a:spcBef>
                <a:spcPct val="20000"/>
              </a:spcBef>
              <a:buClrTx/>
              <a:buSzTx/>
              <a:buFontTx/>
              <a:defRPr/>
            </a:pPr>
            <a:r>
              <a:rPr lang="en-US" altLang="zh-CN" sz="3600" b="1" kern="0" dirty="0">
                <a:effectLst/>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3200" b="1" kern="0" dirty="0">
                <a:effectLst/>
                <a:latin typeface="Times New Roman" panose="02020603050405020304" pitchFamily="18" charset="0"/>
                <a:ea typeface="黑体" panose="02010609060101010101" pitchFamily="49" charset="-122"/>
                <a:cs typeface="Times New Roman" panose="02020603050405020304" pitchFamily="18" charset="0"/>
                <a:sym typeface="+mn-ea"/>
              </a:rPr>
              <a:t>                </a:t>
            </a:r>
            <a:endParaRPr lang="en-US" altLang="zh-CN" sz="3200" b="1" dirty="0">
              <a:solidFill>
                <a:schemeClr val="tx1"/>
              </a:solidFill>
              <a:latin typeface="Times New Roman" panose="02020603050405020304" pitchFamily="18" charset="0"/>
              <a:cs typeface="Times New Roman" panose="02020603050405020304" pitchFamily="18" charset="0"/>
              <a:hlinkClick r:id="" action="ppaction://noaction"/>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 name="Line 9"/>
          <p:cNvSpPr>
            <a:spLocks noChangeShapeType="1"/>
          </p:cNvSpPr>
          <p:nvPr/>
        </p:nvSpPr>
        <p:spPr bwMode="auto">
          <a:xfrm>
            <a:off x="4512211" y="6237198"/>
            <a:ext cx="2502084" cy="0"/>
          </a:xfrm>
          <a:prstGeom prst="line">
            <a:avLst/>
          </a:prstGeom>
          <a:noFill/>
          <a:ln w="38100">
            <a:solidFill>
              <a:srgbClr val="FF0000"/>
            </a:solidFill>
            <a:round/>
          </a:ln>
          <a:effectLst/>
        </p:spPr>
        <p:txBody>
          <a:bodyPr wrap="non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1135" y="45085"/>
            <a:ext cx="9793605" cy="161544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6.4</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联用技术 </a:t>
            </a:r>
            <a:r>
              <a:rPr lang="en-US" altLang="zh-CN" sz="3000" b="1" dirty="0">
                <a:solidFill>
                  <a:schemeClr val="tx1"/>
                </a:solidFill>
                <a:effectLst/>
                <a:latin typeface="Times New Roman" panose="02020603050405020304" pitchFamily="18" charset="0"/>
                <a:cs typeface="Times New Roman" panose="02020603050405020304" pitchFamily="18" charset="0"/>
                <a:sym typeface="+mn-ea"/>
              </a:rPr>
              <a:t>Hyphenated Techniques</a:t>
            </a:r>
            <a:endParaRPr lang="en-US" altLang="zh-CN" sz="30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nvSpPr>
        <p:spPr>
          <a:xfrm>
            <a:off x="3048000" y="1667510"/>
            <a:ext cx="5909945" cy="3415030"/>
          </a:xfrm>
          <a:prstGeom prst="rect">
            <a:avLst/>
          </a:prstGeom>
          <a:noFill/>
        </p:spPr>
        <p:txBody>
          <a:bodyPr wrap="square" rtlCol="0" anchor="t">
            <a:spAutoFit/>
          </a:bodyPr>
          <a:lstStyle/>
          <a:p>
            <a:pPr indent="720090">
              <a:lnSpc>
                <a:spcPct val="150000"/>
              </a:lnSpc>
              <a:spcAft>
                <a:spcPts val="0"/>
              </a:spcAft>
              <a:buNone/>
            </a:pPr>
            <a:r>
              <a:rPr lang="zh-CN" altLang="en-US" sz="2400" b="1" dirty="0">
                <a:latin typeface="黑体" panose="02010609060101010101" pitchFamily="49" charset="-122"/>
                <a:ea typeface="黑体" panose="02010609060101010101" pitchFamily="49" charset="-122"/>
                <a:sym typeface="+mn-ea"/>
              </a:rPr>
              <a:t>电动力学修复只是将土壤中的污染物从土壤迁移到电极溶液，要将污染物彻底去除可与其他修复技术联用，如与</a:t>
            </a:r>
            <a:r>
              <a:rPr lang="zh-CN" altLang="en-US" sz="2400" b="1" dirty="0">
                <a:solidFill>
                  <a:srgbClr val="FF0000"/>
                </a:solidFill>
                <a:latin typeface="黑体" panose="02010609060101010101" pitchFamily="49" charset="-122"/>
                <a:ea typeface="黑体" panose="02010609060101010101" pitchFamily="49" charset="-122"/>
                <a:sym typeface="+mn-ea"/>
              </a:rPr>
              <a:t>化学技术（离子交换树脂、化学沉淀等）、生物修复、植物修复</a:t>
            </a:r>
            <a:r>
              <a:rPr lang="zh-CN" altLang="en-US" sz="2400" b="1" dirty="0">
                <a:latin typeface="黑体" panose="02010609060101010101" pitchFamily="49" charset="-122"/>
                <a:ea typeface="黑体" panose="02010609060101010101" pitchFamily="49" charset="-122"/>
                <a:sym typeface="+mn-ea"/>
              </a:rPr>
              <a:t>等方法结合起来，能在很大程度上提高污染修复效率。</a:t>
            </a:r>
            <a:endParaRPr lang="zh-CN" altLang="en-US" sz="2400" b="1" dirty="0">
              <a:latin typeface="黑体" panose="02010609060101010101" pitchFamily="49" charset="-122"/>
              <a:ea typeface="黑体" panose="02010609060101010101" pitchFamily="49" charset="-122"/>
              <a:sym typeface="+mn-ea"/>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1135" y="45085"/>
            <a:ext cx="9793605" cy="161544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6.4</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联用技术 </a:t>
            </a:r>
            <a:r>
              <a:rPr lang="en-US" altLang="zh-CN" sz="3000" b="1" dirty="0">
                <a:solidFill>
                  <a:schemeClr val="tx1"/>
                </a:solidFill>
                <a:effectLst/>
                <a:latin typeface="Times New Roman" panose="02020603050405020304" pitchFamily="18" charset="0"/>
                <a:cs typeface="Times New Roman" panose="02020603050405020304" pitchFamily="18" charset="0"/>
                <a:sym typeface="+mn-ea"/>
              </a:rPr>
              <a:t>Hyphenated Techniques</a:t>
            </a:r>
            <a:endParaRPr lang="en-US" altLang="zh-CN" sz="30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Text Box 3"/>
          <p:cNvSpPr txBox="1">
            <a:spLocks noChangeArrowheads="1"/>
          </p:cNvSpPr>
          <p:nvPr/>
        </p:nvSpPr>
        <p:spPr bwMode="gray">
          <a:xfrm>
            <a:off x="767715" y="836930"/>
            <a:ext cx="7391400" cy="735965"/>
          </a:xfrm>
          <a:prstGeom prst="rect">
            <a:avLst/>
          </a:prstGeom>
          <a:noFill/>
          <a:ln>
            <a:noFill/>
          </a:ln>
          <a:effectLst/>
        </p:spPr>
        <p:txBody>
          <a:bodyPr>
            <a:spAutoFit/>
          </a:bodyPr>
          <a:lstStyle>
            <a:lvl1pPr marL="342900" indent="-3429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1pPr>
            <a:lvl2pPr>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2pPr>
            <a:lvl3pPr>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3pPr>
            <a:lvl4pPr>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4pPr>
            <a:lvl5pPr>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5pPr>
            <a:lvl6pPr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6pPr>
            <a:lvl7pPr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7pPr>
            <a:lvl8pPr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8pPr>
            <a:lvl9pPr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1" fontAlgn="base" latinLnBrk="0" hangingPunct="1">
              <a:lnSpc>
                <a:spcPct val="105000"/>
              </a:lnSpc>
              <a:spcBef>
                <a:spcPct val="0"/>
              </a:spcBef>
              <a:spcAft>
                <a:spcPct val="0"/>
              </a:spcAft>
              <a:buClr>
                <a:srgbClr val="0000CC"/>
              </a:buClr>
              <a:buSzPct val="90000"/>
              <a:buFont typeface="Wingdings" panose="05000000000000000000" pitchFamily="2" charset="2"/>
              <a:buNone/>
              <a:defRPr/>
            </a:pPr>
            <a:r>
              <a:rPr kumimoji="0" lang="zh-CN" altLang="en-US" sz="20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rPr>
              <a:t>电动力学与铁可渗透反应格栅</a:t>
            </a:r>
            <a:r>
              <a:rPr kumimoji="0" lang="en-US" altLang="zh-CN" sz="20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rPr>
              <a:t>(</a:t>
            </a:r>
            <a:r>
              <a:rPr kumimoji="0" lang="en-US" altLang="zh-CN" sz="2000" b="1" i="0" u="none" strike="noStrike" kern="1200" cap="none" spc="0" normalizeH="0" baseline="0" noProof="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PRB</a:t>
            </a:r>
            <a:r>
              <a:rPr kumimoji="0" lang="en-US" altLang="zh-CN" sz="20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rPr>
              <a:t>)</a:t>
            </a:r>
            <a:endParaRPr kumimoji="0" lang="en-US" altLang="zh-CN" sz="20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L="342900" marR="0" lvl="0" indent="-342900" algn="l" defTabSz="914400" rtl="0" eaLnBrk="1" fontAlgn="base" latinLnBrk="0" hangingPunct="1">
              <a:lnSpc>
                <a:spcPct val="105000"/>
              </a:lnSpc>
              <a:spcBef>
                <a:spcPct val="0"/>
              </a:spcBef>
              <a:spcAft>
                <a:spcPct val="0"/>
              </a:spcAft>
              <a:buClr>
                <a:srgbClr val="0000CC"/>
              </a:buClr>
              <a:buSzPct val="90000"/>
              <a:buFont typeface="Wingdings" panose="05000000000000000000" pitchFamily="2" charset="2"/>
              <a:buNone/>
              <a:defRPr/>
            </a:pPr>
            <a:r>
              <a:rPr kumimoji="0" lang="zh-CN" altLang="en-US" sz="20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rPr>
              <a:t>联用去除土壤中铬污染</a:t>
            </a:r>
            <a:endParaRPr kumimoji="0" lang="zh-CN" altLang="en-US" sz="20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endParaRPr>
          </a:p>
        </p:txBody>
      </p:sp>
      <p:sp>
        <p:nvSpPr>
          <p:cNvPr id="5" name="Text Box 4"/>
          <p:cNvSpPr txBox="1"/>
          <p:nvPr/>
        </p:nvSpPr>
        <p:spPr>
          <a:xfrm>
            <a:off x="1487170" y="4078605"/>
            <a:ext cx="8425815" cy="2795905"/>
          </a:xfrm>
          <a:prstGeom prst="rect">
            <a:avLst/>
          </a:prstGeom>
          <a:noFill/>
          <a:ln w="9525">
            <a:noFill/>
          </a:ln>
        </p:spPr>
        <p:txBody>
          <a:bodyPr>
            <a:noAutofit/>
          </a:bodyPr>
          <a:lstStyle/>
          <a:p>
            <a:pPr indent="720090" eaLnBrk="1" hangingPunct="1">
              <a:spcBef>
                <a:spcPts val="0"/>
              </a:spcBef>
              <a:buClr>
                <a:srgbClr val="0000CC"/>
              </a:buClr>
              <a:buSzPct val="90000"/>
              <a:buFont typeface="Wingdings" panose="05000000000000000000" pitchFamily="2" charset="2"/>
            </a:pP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土壤中含有铬</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1100 mg/kg</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，实验总运行时间</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130 h</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。在过程中取两极液，均未检测出铬（</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Ⅵ</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）。该技术可很好地去除了土壤中的铬，特别是铬（</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Ⅵ</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），比未加铁</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PRB</a:t>
            </a:r>
            <a:r>
              <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的单一电动修复效率提高很多。</a:t>
            </a:r>
            <a:endPar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indent="720090" eaLnBrk="1" hangingPunct="1">
              <a:spcBef>
                <a:spcPts val="0"/>
              </a:spcBef>
              <a:buClr>
                <a:srgbClr val="0000CC"/>
              </a:buClr>
              <a:buSzPct val="90000"/>
              <a:buFont typeface="Wingdings" panose="05000000000000000000" pitchFamily="2" charset="2"/>
            </a:pPr>
            <a:endPar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indent="720090" eaLnBrk="1" hangingPunct="1">
              <a:spcBef>
                <a:spcPts val="0"/>
              </a:spcBef>
              <a:buClr>
                <a:srgbClr val="0000CC"/>
              </a:buClr>
              <a:buSzPct val="90000"/>
              <a:buFont typeface="Wingdings" panose="05000000000000000000" pitchFamily="2" charset="2"/>
            </a:pPr>
            <a:endParaRPr lang="zh-CN" altLang="en-US"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eaLnBrk="1" hangingPunct="1">
              <a:lnSpc>
                <a:spcPct val="105000"/>
              </a:lnSpc>
              <a:spcBef>
                <a:spcPct val="20000"/>
              </a:spcBef>
              <a:buClr>
                <a:srgbClr val="000000"/>
              </a:buClr>
              <a:buSzPct val="80000"/>
              <a:buFont typeface="Wingdings" panose="05000000000000000000" charset="0"/>
              <a:buChar char="Ø"/>
            </a:pPr>
            <a:endPar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eaLnBrk="1" hangingPunct="1">
              <a:lnSpc>
                <a:spcPct val="105000"/>
              </a:lnSpc>
              <a:spcBef>
                <a:spcPct val="20000"/>
              </a:spcBef>
              <a:buClr>
                <a:srgbClr val="000000"/>
              </a:buClr>
              <a:buSzPct val="80000"/>
              <a:buFont typeface="Wingdings" panose="05000000000000000000" charset="0"/>
              <a:buChar char="Ø"/>
            </a:pPr>
            <a:endPar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eaLnBrk="1" hangingPunct="1">
              <a:lnSpc>
                <a:spcPct val="100000"/>
              </a:lnSpc>
              <a:spcBef>
                <a:spcPts val="0"/>
              </a:spcBef>
              <a:buClr>
                <a:srgbClr val="000000"/>
              </a:buClr>
              <a:buSzPct val="80000"/>
              <a:buFont typeface="Wingdings" panose="05000000000000000000" charset="0"/>
              <a:buChar char="Ø"/>
            </a:pP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Fe</a:t>
            </a:r>
            <a:r>
              <a:rPr lang="en-US" altLang="zh-CN"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0</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 CrO</a:t>
            </a:r>
            <a:r>
              <a:rPr lang="en-US" altLang="zh-CN"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zh-CN"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+ 4H</a:t>
            </a:r>
            <a:r>
              <a:rPr lang="en-US" altLang="zh-CN"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O = Cr(OH)</a:t>
            </a:r>
            <a:r>
              <a:rPr lang="en-US" altLang="zh-CN"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 Fe(OH)</a:t>
            </a:r>
            <a:r>
              <a:rPr lang="en-US" altLang="zh-CN"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+ 2</a:t>
            </a:r>
            <a:r>
              <a:rPr lang="en-US" altLang="zh-CN"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OH</a:t>
            </a:r>
            <a:endParaRPr lang="en-US" altLang="zh-CN"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285750" indent="-285750" eaLnBrk="1" hangingPunct="1">
              <a:lnSpc>
                <a:spcPct val="100000"/>
              </a:lnSpc>
              <a:spcBef>
                <a:spcPts val="0"/>
              </a:spcBef>
              <a:buClr>
                <a:srgbClr val="000000"/>
              </a:buClr>
              <a:buSzPct val="80000"/>
              <a:buFont typeface="Wingdings" panose="05000000000000000000" charset="0"/>
              <a:buChar char="Ø"/>
            </a:pPr>
            <a:r>
              <a:rPr lang="en-US" altLang="zh-CN" i="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x</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Fe(OH)</a:t>
            </a:r>
            <a:r>
              <a:rPr lang="en-US" altLang="zh-CN"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 (1-</a:t>
            </a:r>
            <a:r>
              <a:rPr lang="en-US" altLang="zh-CN" i="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x</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)Cr(OH)</a:t>
            </a:r>
            <a:r>
              <a:rPr lang="en-US" altLang="zh-CN"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 Fe</a:t>
            </a:r>
            <a:r>
              <a:rPr lang="en-US" altLang="zh-CN" i="1"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x</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Cr</a:t>
            </a:r>
            <a:r>
              <a:rPr lang="en-US" altLang="zh-CN" i="1"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(1-x)</a:t>
            </a:r>
            <a:r>
              <a:rPr lang="en-US" altLang="zh-CN"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(OH)</a:t>
            </a:r>
            <a:r>
              <a:rPr lang="en-US" altLang="zh-CN"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3</a:t>
            </a:r>
            <a:endParaRPr lang="en-US" altLang="zh-CN"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6" name="Picture 5"/>
          <p:cNvPicPr>
            <a:picLocks noChangeAspect="1"/>
          </p:cNvPicPr>
          <p:nvPr/>
        </p:nvPicPr>
        <p:blipFill>
          <a:blip r:embed="rId1"/>
          <a:stretch>
            <a:fillRect/>
          </a:stretch>
        </p:blipFill>
        <p:spPr>
          <a:xfrm>
            <a:off x="6384290" y="1660525"/>
            <a:ext cx="3124200" cy="1978025"/>
          </a:xfrm>
          <a:prstGeom prst="rect">
            <a:avLst/>
          </a:prstGeom>
          <a:noFill/>
          <a:ln w="9525">
            <a:noFill/>
          </a:ln>
        </p:spPr>
      </p:pic>
      <p:sp>
        <p:nvSpPr>
          <p:cNvPr id="7" name="Text Box 6"/>
          <p:cNvSpPr txBox="1"/>
          <p:nvPr/>
        </p:nvSpPr>
        <p:spPr>
          <a:xfrm>
            <a:off x="6240145" y="3716655"/>
            <a:ext cx="3429000" cy="413385"/>
          </a:xfrm>
          <a:prstGeom prst="rect">
            <a:avLst/>
          </a:prstGeom>
          <a:noFill/>
          <a:ln w="9525">
            <a:noFill/>
          </a:ln>
        </p:spPr>
        <p:txBody>
          <a:bodyPr>
            <a:spAutoFit/>
          </a:bodyPr>
          <a:lstStyle/>
          <a:p>
            <a:pPr marL="342900" indent="-342900" algn="ctr" eaLnBrk="1" hangingPunct="1">
              <a:lnSpc>
                <a:spcPct val="105000"/>
              </a:lnSpc>
              <a:spcBef>
                <a:spcPct val="50000"/>
              </a:spcBef>
              <a:buClr>
                <a:srgbClr val="0000CC"/>
              </a:buClr>
              <a:buSzPct val="90000"/>
              <a:buFont typeface="Wingdings" panose="05000000000000000000" pitchFamily="2" charset="2"/>
            </a:pPr>
            <a:r>
              <a:rPr lang="zh-CN" altLang="en-US" sz="2000" dirty="0">
                <a:solidFill>
                  <a:schemeClr val="tx1"/>
                </a:solidFill>
                <a:latin typeface="黑体" panose="02010609060101010101" pitchFamily="49" charset="-122"/>
                <a:ea typeface="黑体" panose="02010609060101010101" pitchFamily="49" charset="-122"/>
              </a:rPr>
              <a:t>铬渣山污染了周围的土壤</a:t>
            </a:r>
            <a:endParaRPr lang="zh-CN" altLang="en-US" sz="2000" dirty="0">
              <a:solidFill>
                <a:schemeClr val="tx1"/>
              </a:solidFill>
              <a:latin typeface="黑体" panose="02010609060101010101" pitchFamily="49" charset="-122"/>
              <a:ea typeface="黑体" panose="02010609060101010101" pitchFamily="49" charset="-122"/>
            </a:endParaRPr>
          </a:p>
        </p:txBody>
      </p:sp>
      <p:pic>
        <p:nvPicPr>
          <p:cNvPr id="9" name="图片 8" descr="图片1"/>
          <p:cNvPicPr>
            <a:picLocks noChangeAspect="1"/>
          </p:cNvPicPr>
          <p:nvPr/>
        </p:nvPicPr>
        <p:blipFill>
          <a:blip r:embed="rId2"/>
          <a:stretch>
            <a:fillRect/>
          </a:stretch>
        </p:blipFill>
        <p:spPr>
          <a:xfrm>
            <a:off x="1702435" y="1616075"/>
            <a:ext cx="4554855" cy="2433955"/>
          </a:xfrm>
          <a:prstGeom prst="rect">
            <a:avLst/>
          </a:prstGeom>
        </p:spPr>
      </p:pic>
      <p:sp>
        <p:nvSpPr>
          <p:cNvPr id="8"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graphicFrame>
        <p:nvGraphicFramePr>
          <p:cNvPr id="10" name="表格 9"/>
          <p:cNvGraphicFramePr/>
          <p:nvPr>
            <p:custDataLst>
              <p:tags r:id="rId3"/>
            </p:custDataLst>
          </p:nvPr>
        </p:nvGraphicFramePr>
        <p:xfrm>
          <a:off x="1590040" y="5013325"/>
          <a:ext cx="8107680" cy="1014095"/>
        </p:xfrm>
        <a:graphic>
          <a:graphicData uri="http://schemas.openxmlformats.org/drawingml/2006/table">
            <a:tbl>
              <a:tblPr firstRow="1" bandRow="1">
                <a:tableStyleId>{5C22544A-7EE6-4342-B048-85BDC9FD1C3A}</a:tableStyleId>
              </a:tblPr>
              <a:tblGrid>
                <a:gridCol w="1013460"/>
                <a:gridCol w="1013460"/>
                <a:gridCol w="1013460"/>
                <a:gridCol w="1013460"/>
                <a:gridCol w="1013460"/>
                <a:gridCol w="1013460"/>
                <a:gridCol w="1013460"/>
                <a:gridCol w="1013460"/>
              </a:tblGrid>
              <a:tr h="518160">
                <a:tc>
                  <a:txBody>
                    <a:bodyPr/>
                    <a:lstStyle/>
                    <a:p>
                      <a:pPr algn="ctr" fontAlgn="ctr">
                        <a:lnSpc>
                          <a:spcPct val="90000"/>
                        </a:lnSpc>
                        <a:buNone/>
                      </a:pPr>
                      <a:r>
                        <a:rPr lang="zh-CN" altLang="en-US"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总铬 </a:t>
                      </a:r>
                      <a:endParaRPr lang="zh-CN" altLang="en-US"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anchor="ctr">
                    <a:solidFill>
                      <a:srgbClr val="EBECEE"/>
                    </a:solidFill>
                  </a:tcPr>
                </a:tc>
                <a:tc>
                  <a:txBody>
                    <a:bodyPr/>
                    <a:lstStyle/>
                    <a:p>
                      <a:pPr algn="ctr" fontAlgn="ctr">
                        <a:lnSpc>
                          <a:spcPct val="90000"/>
                        </a:lnSpc>
                        <a:buNone/>
                      </a:pP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 </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anchor="ctr">
                    <a:solidFill>
                      <a:srgbClr val="EBECEE"/>
                    </a:solidFill>
                  </a:tcPr>
                </a:tc>
                <a:tc>
                  <a:txBody>
                    <a:bodyPr/>
                    <a:lstStyle/>
                    <a:p>
                      <a:pPr algn="ctr" fontAlgn="ctr">
                        <a:lnSpc>
                          <a:spcPct val="90000"/>
                        </a:lnSpc>
                        <a:buNone/>
                      </a:pP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2#</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anchor="ctr">
                    <a:solidFill>
                      <a:srgbClr val="EBECEE"/>
                    </a:solidFill>
                  </a:tcPr>
                </a:tc>
                <a:tc>
                  <a:txBody>
                    <a:bodyPr/>
                    <a:lstStyle/>
                    <a:p>
                      <a:pPr algn="ctr" fontAlgn="ctr">
                        <a:lnSpc>
                          <a:spcPct val="90000"/>
                        </a:lnSpc>
                        <a:buNone/>
                      </a:pP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 3#</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anchor="ctr">
                    <a:solidFill>
                      <a:srgbClr val="EBECEE"/>
                    </a:solidFill>
                  </a:tcPr>
                </a:tc>
                <a:tc>
                  <a:txBody>
                    <a:bodyPr/>
                    <a:lstStyle/>
                    <a:p>
                      <a:pPr algn="ctr" fontAlgn="ctr">
                        <a:lnSpc>
                          <a:spcPct val="90000"/>
                        </a:lnSpc>
                        <a:buNone/>
                      </a:pP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 </a:t>
                      </a:r>
                      <a:r>
                        <a:rPr lang="zh-CN" altLang="en-US"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铬（</a:t>
                      </a: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Ⅵ</a:t>
                      </a:r>
                      <a:r>
                        <a:rPr lang="zh-CN" altLang="en-US"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anchor="ctr">
                    <a:solidFill>
                      <a:srgbClr val="EBECEE"/>
                    </a:solidFill>
                  </a:tcPr>
                </a:tc>
                <a:tc>
                  <a:txBody>
                    <a:bodyPr/>
                    <a:lstStyle/>
                    <a:p>
                      <a:pPr algn="ctr" fontAlgn="ctr">
                        <a:lnSpc>
                          <a:spcPct val="90000"/>
                        </a:lnSpc>
                        <a:buNone/>
                      </a:pP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anchor="ctr">
                    <a:solidFill>
                      <a:srgbClr val="EBECEE"/>
                    </a:solidFill>
                  </a:tcPr>
                </a:tc>
                <a:tc>
                  <a:txBody>
                    <a:bodyPr/>
                    <a:lstStyle/>
                    <a:p>
                      <a:pPr algn="ctr" fontAlgn="ctr">
                        <a:lnSpc>
                          <a:spcPct val="90000"/>
                        </a:lnSpc>
                        <a:buNone/>
                      </a:pP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2#   </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anchor="ctr">
                    <a:solidFill>
                      <a:srgbClr val="EBECEE"/>
                    </a:solidFill>
                  </a:tcPr>
                </a:tc>
                <a:tc>
                  <a:txBody>
                    <a:bodyPr/>
                    <a:lstStyle/>
                    <a:p>
                      <a:pPr algn="ctr" fontAlgn="ctr">
                        <a:lnSpc>
                          <a:spcPct val="90000"/>
                        </a:lnSpc>
                        <a:buNone/>
                      </a:pP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 3#</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algn="ctr">
                        <a:buNone/>
                      </a:pP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solidFill>
                      <a:srgbClr val="EBECEE"/>
                    </a:solidFill>
                  </a:tcPr>
                </a:tc>
              </a:tr>
              <a:tr h="495935">
                <a:tc>
                  <a:txBody>
                    <a:bodyPr/>
                    <a:lstStyle/>
                    <a:p>
                      <a:pPr algn="ctr" fontAlgn="ctr">
                        <a:lnSpc>
                          <a:spcPct val="90000"/>
                        </a:lnSpc>
                        <a:buNone/>
                      </a:pPr>
                      <a:r>
                        <a:rPr lang="zh-CN" altLang="en-US"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含量</a:t>
                      </a: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mg﹒kg</a:t>
                      </a:r>
                      <a:r>
                        <a:rPr lang="en-US" altLang="zh-CN" sz="1400"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a:t>
                      </a: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anchor="ctr">
                    <a:solidFill>
                      <a:srgbClr val="EBECEE"/>
                    </a:solidFill>
                  </a:tcPr>
                </a:tc>
                <a:tc>
                  <a:txBody>
                    <a:bodyPr/>
                    <a:lstStyle/>
                    <a:p>
                      <a:pPr algn="ctr" fontAlgn="ctr">
                        <a:lnSpc>
                          <a:spcPct val="90000"/>
                        </a:lnSpc>
                        <a:buNone/>
                      </a:pP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118 </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anchor="ctr">
                    <a:solidFill>
                      <a:srgbClr val="EBECEE"/>
                    </a:solidFill>
                  </a:tcPr>
                </a:tc>
                <a:tc>
                  <a:txBody>
                    <a:bodyPr/>
                    <a:lstStyle/>
                    <a:p>
                      <a:pPr algn="ctr" fontAlgn="ctr">
                        <a:lnSpc>
                          <a:spcPct val="90000"/>
                        </a:lnSpc>
                        <a:buNone/>
                      </a:pP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127</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anchor="ctr">
                    <a:solidFill>
                      <a:srgbClr val="EBECEE"/>
                    </a:solidFill>
                  </a:tcPr>
                </a:tc>
                <a:tc>
                  <a:txBody>
                    <a:bodyPr/>
                    <a:lstStyle/>
                    <a:p>
                      <a:pPr algn="ctr" fontAlgn="ctr">
                        <a:lnSpc>
                          <a:spcPct val="90000"/>
                        </a:lnSpc>
                        <a:buNone/>
                      </a:pP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123</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anchor="ctr">
                    <a:solidFill>
                      <a:srgbClr val="EBECEE"/>
                    </a:solidFill>
                  </a:tcPr>
                </a:tc>
                <a:tc>
                  <a:txBody>
                    <a:bodyPr/>
                    <a:lstStyle/>
                    <a:p>
                      <a:pPr algn="ctr" fontAlgn="ctr">
                        <a:lnSpc>
                          <a:spcPct val="90000"/>
                        </a:lnSpc>
                        <a:buNone/>
                      </a:pPr>
                      <a:r>
                        <a:rPr lang="zh-CN" altLang="en-US"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含量</a:t>
                      </a: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mg﹒kg</a:t>
                      </a:r>
                      <a:r>
                        <a:rPr lang="en-US" altLang="zh-CN" sz="1400" baseline="30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a:t>
                      </a: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 </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anchor="ctr">
                    <a:solidFill>
                      <a:srgbClr val="EBECEE"/>
                    </a:solidFill>
                  </a:tcPr>
                </a:tc>
                <a:tc>
                  <a:txBody>
                    <a:bodyPr/>
                    <a:lstStyle/>
                    <a:p>
                      <a:pPr algn="ctr" fontAlgn="ctr">
                        <a:lnSpc>
                          <a:spcPct val="90000"/>
                        </a:lnSpc>
                        <a:buNone/>
                      </a:pP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0.8  </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anchor="ctr">
                    <a:solidFill>
                      <a:srgbClr val="EBECEE"/>
                    </a:solidFill>
                  </a:tcPr>
                </a:tc>
                <a:tc>
                  <a:txBody>
                    <a:bodyPr/>
                    <a:lstStyle/>
                    <a:p>
                      <a:pPr algn="ctr" fontAlgn="ctr">
                        <a:lnSpc>
                          <a:spcPct val="90000"/>
                        </a:lnSpc>
                        <a:buNone/>
                      </a:pP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0.6 </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txBody>
                  <a:tcPr anchor="ctr">
                    <a:solidFill>
                      <a:srgbClr val="EBECEE"/>
                    </a:solidFill>
                  </a:tcPr>
                </a:tc>
                <a:tc>
                  <a:txBody>
                    <a:bodyPr/>
                    <a:lstStyle/>
                    <a:p>
                      <a:pPr algn="ctr" fontAlgn="ctr">
                        <a:lnSpc>
                          <a:spcPct val="90000"/>
                        </a:lnSpc>
                        <a:buNone/>
                      </a:pPr>
                      <a:r>
                        <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1.0</a:t>
                      </a:r>
                      <a:endParaRPr lang="en-US" altLang="zh-CN" sz="14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txBody>
                  <a:tcPr anchor="ctr">
                    <a:solidFill>
                      <a:srgbClr val="EBECEE"/>
                    </a:solidFill>
                  </a:tcPr>
                </a:tc>
              </a:tr>
            </a:tbl>
          </a:graphicData>
        </a:graphic>
      </p:graphicFrame>
    </p:spTree>
  </p:cSld>
  <p:clrMapOvr>
    <a:masterClrMapping/>
  </p:clrMapOvr>
  <p:transition>
    <p:random/>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1135" y="45085"/>
            <a:ext cx="9793605" cy="161544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6.4</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联用技术 </a:t>
            </a:r>
            <a:r>
              <a:rPr lang="en-US" altLang="zh-CN" sz="3000" b="1" dirty="0">
                <a:solidFill>
                  <a:schemeClr val="tx1"/>
                </a:solidFill>
                <a:effectLst/>
                <a:latin typeface="Times New Roman" panose="02020603050405020304" pitchFamily="18" charset="0"/>
                <a:cs typeface="Times New Roman" panose="02020603050405020304" pitchFamily="18" charset="0"/>
                <a:sym typeface="+mn-ea"/>
              </a:rPr>
              <a:t>Hyphenated Techniques</a:t>
            </a:r>
            <a:endParaRPr lang="en-US" altLang="zh-CN" sz="30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nvSpPr>
        <p:spPr>
          <a:xfrm>
            <a:off x="2135505" y="1485265"/>
            <a:ext cx="6654800" cy="3415030"/>
          </a:xfrm>
          <a:prstGeom prst="rect">
            <a:avLst/>
          </a:prstGeom>
          <a:noFill/>
        </p:spPr>
        <p:txBody>
          <a:bodyPr wrap="square" rtlCol="0" anchor="t">
            <a:spAutoFit/>
          </a:bodyPr>
          <a:lstStyle/>
          <a:p>
            <a:pPr marL="342900" indent="-342900" algn="l">
              <a:lnSpc>
                <a:spcPct val="150000"/>
              </a:lnSpc>
              <a:buClrTx/>
              <a:buSzTx/>
              <a:buFont typeface="Wingdings" panose="05000000000000000000" charset="0"/>
              <a:buChar char="Ø"/>
            </a:pPr>
            <a:r>
              <a:rPr lang="zh-CN" altLang="en-US" sz="2400" dirty="0">
                <a:latin typeface="黑体" panose="02010609060101010101" pitchFamily="49" charset="-122"/>
                <a:ea typeface="黑体" panose="02010609060101010101" pitchFamily="49" charset="-122"/>
                <a:sym typeface="+mn-ea"/>
              </a:rPr>
              <a:t>电动力学修复可以为微生物提供营养，提高</a:t>
            </a:r>
            <a:r>
              <a:rPr lang="zh-CN" altLang="en-US" sz="2400" b="1" dirty="0">
                <a:solidFill>
                  <a:srgbClr val="FF0000"/>
                </a:solidFill>
                <a:latin typeface="黑体" panose="02010609060101010101" pitchFamily="49" charset="-122"/>
                <a:ea typeface="黑体" panose="02010609060101010101" pitchFamily="49" charset="-122"/>
                <a:sym typeface="+mn-ea"/>
              </a:rPr>
              <a:t>土壤微生物</a:t>
            </a:r>
            <a:r>
              <a:rPr lang="zh-CN" altLang="en-US" sz="2400" dirty="0">
                <a:latin typeface="黑体" panose="02010609060101010101" pitchFamily="49" charset="-122"/>
                <a:ea typeface="黑体" panose="02010609060101010101" pitchFamily="49" charset="-122"/>
                <a:sym typeface="+mn-ea"/>
              </a:rPr>
              <a:t>的降解活性。</a:t>
            </a:r>
            <a:endParaRPr lang="zh-CN" altLang="en-US" sz="2400" dirty="0">
              <a:solidFill>
                <a:schemeClr val="tx1"/>
              </a:solidFill>
              <a:latin typeface="黑体" panose="02010609060101010101" pitchFamily="49" charset="-122"/>
              <a:ea typeface="黑体" panose="02010609060101010101" pitchFamily="49" charset="-122"/>
            </a:endParaRPr>
          </a:p>
          <a:p>
            <a:pPr marL="342900" indent="-342900" algn="l">
              <a:lnSpc>
                <a:spcPct val="150000"/>
              </a:lnSpc>
              <a:buClrTx/>
              <a:buSzTx/>
              <a:buFont typeface="Wingdings" panose="05000000000000000000" charset="0"/>
              <a:buChar char="Ø"/>
            </a:pPr>
            <a:r>
              <a:rPr lang="zh-CN" altLang="en-US" sz="2400" dirty="0">
                <a:latin typeface="黑体" panose="02010609060101010101" pitchFamily="49" charset="-122"/>
                <a:ea typeface="黑体" panose="02010609060101010101" pitchFamily="49" charset="-122"/>
                <a:sym typeface="+mn-ea"/>
              </a:rPr>
              <a:t>也可以将污染物迁移至</a:t>
            </a:r>
            <a:r>
              <a:rPr lang="zh-CN" altLang="en-US" sz="2400" b="1" dirty="0">
                <a:solidFill>
                  <a:srgbClr val="FF0000"/>
                </a:solidFill>
                <a:latin typeface="黑体" panose="02010609060101010101" pitchFamily="49" charset="-122"/>
                <a:ea typeface="黑体" panose="02010609060101010101" pitchFamily="49" charset="-122"/>
                <a:sym typeface="+mn-ea"/>
              </a:rPr>
              <a:t>植物根部</a:t>
            </a:r>
            <a:r>
              <a:rPr lang="zh-CN" altLang="en-US" sz="2400" dirty="0">
                <a:latin typeface="黑体" panose="02010609060101010101" pitchFamily="49" charset="-122"/>
                <a:ea typeface="黑体" panose="02010609060101010101" pitchFamily="49" charset="-122"/>
                <a:sym typeface="+mn-ea"/>
              </a:rPr>
              <a:t>，提高植物修复效率。</a:t>
            </a:r>
            <a:endParaRPr lang="zh-CN" altLang="en-US" sz="2400" dirty="0">
              <a:solidFill>
                <a:schemeClr val="tx1"/>
              </a:solidFill>
              <a:latin typeface="黑体" panose="02010609060101010101" pitchFamily="49" charset="-122"/>
              <a:ea typeface="黑体" panose="02010609060101010101" pitchFamily="49" charset="-122"/>
            </a:endParaRPr>
          </a:p>
          <a:p>
            <a:pPr marL="342900" indent="-342900" algn="l">
              <a:lnSpc>
                <a:spcPct val="150000"/>
              </a:lnSpc>
              <a:buClrTx/>
              <a:buSzTx/>
              <a:buFont typeface="Wingdings" panose="05000000000000000000" charset="0"/>
              <a:buChar char="Ø"/>
            </a:pPr>
            <a:r>
              <a:rPr lang="zh-CN" altLang="en-US" sz="2400" dirty="0">
                <a:latin typeface="黑体" panose="02010609060101010101" pitchFamily="49" charset="-122"/>
                <a:ea typeface="黑体" panose="02010609060101010101" pitchFamily="49" charset="-122"/>
                <a:sym typeface="+mn-ea"/>
              </a:rPr>
              <a:t>它与离子交换技术联用，可以彻底去除土壤中的</a:t>
            </a:r>
            <a:r>
              <a:rPr lang="zh-CN" altLang="en-US" sz="2400" b="1" dirty="0">
                <a:solidFill>
                  <a:srgbClr val="FF0000"/>
                </a:solidFill>
                <a:latin typeface="黑体" panose="02010609060101010101" pitchFamily="49" charset="-122"/>
                <a:ea typeface="黑体" panose="02010609060101010101" pitchFamily="49" charset="-122"/>
                <a:sym typeface="+mn-ea"/>
              </a:rPr>
              <a:t>重金属离子</a:t>
            </a:r>
            <a:r>
              <a:rPr lang="zh-CN" altLang="en-US" sz="2400" dirty="0">
                <a:latin typeface="黑体" panose="02010609060101010101" pitchFamily="49" charset="-122"/>
                <a:ea typeface="黑体" panose="02010609060101010101" pitchFamily="49" charset="-122"/>
                <a:sym typeface="+mn-ea"/>
              </a:rPr>
              <a:t>。</a:t>
            </a:r>
            <a:endParaRPr lang="zh-CN" altLang="en-US" sz="2400" dirty="0">
              <a:latin typeface="黑体" panose="02010609060101010101" pitchFamily="49" charset="-122"/>
              <a:ea typeface="黑体" panose="02010609060101010101" pitchFamily="49" charset="-122"/>
              <a:sym typeface="+mn-ea"/>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sz="quarter"/>
          </p:nvPr>
        </p:nvSpPr>
        <p:spPr>
          <a:xfrm>
            <a:off x="1840865" y="1363980"/>
            <a:ext cx="8627110" cy="1153795"/>
          </a:xfrm>
        </p:spPr>
        <p:txBody>
          <a:bodyPr vert="horz" wrap="square" lIns="91440" tIns="45720" rIns="91440" bIns="45720" numCol="1" anchor="ctr" anchorCtr="0" compatLnSpc="1"/>
          <a:lstStyle/>
          <a:p>
            <a:pPr lvl="0" eaLnBrk="1" hangingPunct="1">
              <a:lnSpc>
                <a:spcPct val="110000"/>
              </a:lnSpc>
              <a:spcBef>
                <a:spcPct val="20000"/>
              </a:spcBef>
              <a:defRPr/>
            </a:pPr>
            <a:r>
              <a:rPr kumimoji="0" lang="zh-CN" altLang="en-US" sz="4000" i="0" u="none" strike="noStrike" kern="0" cap="none" spc="0" normalizeH="0" baseline="0" noProof="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第七</a:t>
            </a:r>
            <a:r>
              <a:rPr lang="zh-CN" altLang="en-US" sz="400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节</a:t>
            </a:r>
            <a:r>
              <a:rPr lang="en-US" altLang="zh-CN" sz="400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 </a:t>
            </a:r>
            <a:r>
              <a:rPr lang="zh-CN" altLang="en-US" sz="400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地下水修复的</a:t>
            </a:r>
            <a:br>
              <a:rPr lang="en-US" altLang="zh-CN" sz="400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br>
            <a:r>
              <a:rPr lang="zh-CN" altLang="en-US" sz="400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可渗透反应格栅技术</a:t>
            </a:r>
            <a:br>
              <a:rPr lang="en-US" altLang="zh-CN" sz="4400">
                <a:solidFill>
                  <a:schemeClr val="accent1">
                    <a:lumMod val="50000"/>
                  </a:schemeClr>
                </a:solidFill>
                <a:latin typeface="微软雅黑" panose="020B0503020204020204" charset="-122"/>
                <a:ea typeface="微软雅黑" panose="020B0503020204020204" charset="-122"/>
                <a:cs typeface="Times New Roman" panose="02020603050405020304" pitchFamily="18" charset="0"/>
              </a:rPr>
            </a:br>
            <a:endParaRPr kumimoji="0" lang="en-US" altLang="zh-CN" sz="3600" b="1" i="0" u="none" strike="noStrike" kern="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2" name="Text Box 4"/>
          <p:cNvSpPr txBox="1">
            <a:spLocks noChangeArrowheads="1"/>
          </p:cNvSpPr>
          <p:nvPr/>
        </p:nvSpPr>
        <p:spPr bwMode="auto">
          <a:xfrm>
            <a:off x="3287688" y="2426065"/>
            <a:ext cx="8027988" cy="261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a:t>
            </a:r>
            <a:r>
              <a:rPr kumimoji="0" lang="zh-CN" altLang="en-US" sz="3000" b="1" i="0" u="none" strike="noStrike" kern="1200" cap="none" spc="0" normalizeH="0" baseline="0" noProof="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概述</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zh-CN" altLang="en-US" sz="2800" b="1"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Introduction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 action="ppaction://noaction"/>
            </a:endParaRPr>
          </a:p>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a:t>
            </a:r>
            <a:r>
              <a:rPr kumimoji="0" lang="zh-CN" altLang="en-US" sz="3000" b="1" i="0" u="none" strike="noStrike" kern="1200" cap="none" spc="0" normalizeH="0" baseline="0" noProof="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lang="en-US" altLang="zh-CN" sz="3000" b="1">
                <a:solidFill>
                  <a:srgbClr val="CCECFF">
                    <a:lumMod val="50000"/>
                  </a:srgbClr>
                </a:solidFill>
                <a:latin typeface="Times New Roman" panose="02020603050405020304" pitchFamily="18" charset="0"/>
                <a:ea typeface="微软雅黑" panose="020B0503020204020204" charset="-122"/>
                <a:cs typeface="Times New Roman" panose="02020603050405020304" pitchFamily="18" charset="0"/>
              </a:rPr>
              <a:t>Fe-</a:t>
            </a:r>
            <a:r>
              <a:rPr lang="zh-CN" altLang="en-US" sz="3000" b="1">
                <a:solidFill>
                  <a:srgbClr val="CCECFF">
                    <a:lumMod val="50000"/>
                  </a:srgbClr>
                </a:solidFill>
                <a:latin typeface="Times New Roman" panose="02020603050405020304" pitchFamily="18" charset="0"/>
                <a:ea typeface="微软雅黑" panose="020B0503020204020204" charset="-122"/>
                <a:cs typeface="Times New Roman" panose="02020603050405020304" pitchFamily="18" charset="0"/>
              </a:rPr>
              <a:t>可渗透反应格栅技术（</a:t>
            </a:r>
            <a:r>
              <a:rPr lang="en-US" altLang="zh-CN" sz="3000" b="1">
                <a:solidFill>
                  <a:srgbClr val="CCECFF">
                    <a:lumMod val="50000"/>
                  </a:srgbClr>
                </a:solidFill>
                <a:latin typeface="Times New Roman" panose="02020603050405020304" pitchFamily="18" charset="0"/>
                <a:ea typeface="微软雅黑" panose="020B0503020204020204" charset="-122"/>
                <a:cs typeface="Times New Roman" panose="02020603050405020304" pitchFamily="18" charset="0"/>
              </a:rPr>
              <a:t>PRB</a:t>
            </a:r>
            <a:r>
              <a:rPr lang="zh-CN" altLang="en-US" sz="3000" b="1">
                <a:solidFill>
                  <a:srgbClr val="CCECFF">
                    <a:lumMod val="50000"/>
                  </a:srgbClr>
                </a:solidFill>
                <a:latin typeface="Times New Roman" panose="02020603050405020304" pitchFamily="18" charset="0"/>
                <a:ea typeface="微软雅黑" panose="020B0503020204020204" charset="-122"/>
                <a:cs typeface="Times New Roman" panose="02020603050405020304" pitchFamily="18" charset="0"/>
              </a:rPr>
              <a:t>）</a:t>
            </a:r>
            <a:r>
              <a:rPr lang="en-US" altLang="zh-CN"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 </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en-US" altLang="zh-CN" sz="2400" b="1"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Fe-</a:t>
            </a:r>
            <a:r>
              <a:rPr lang="en-US" altLang="zh-CN" sz="2400" b="1" ker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Permeable reactive barrier (PRB) </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Line 9"/>
          <p:cNvSpPr>
            <a:spLocks noChangeShapeType="1"/>
          </p:cNvSpPr>
          <p:nvPr/>
        </p:nvSpPr>
        <p:spPr bwMode="auto">
          <a:xfrm>
            <a:off x="3323590" y="3175635"/>
            <a:ext cx="2097405" cy="1778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0-#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4"/>
          <p:cNvSpPr txBox="1">
            <a:spLocks noChangeArrowheads="1"/>
          </p:cNvSpPr>
          <p:nvPr/>
        </p:nvSpPr>
        <p:spPr bwMode="auto">
          <a:xfrm>
            <a:off x="82806" y="-53607"/>
            <a:ext cx="8678608" cy="829945"/>
          </a:xfrm>
          <a:prstGeom prst="rect">
            <a:avLst/>
          </a:prstGeom>
          <a:noFill/>
          <a:ln w="9525">
            <a:noFill/>
            <a:miter lim="800000"/>
          </a:ln>
          <a:effectLst/>
        </p:spPr>
        <p:txBody>
          <a:bodyPr wrap="square">
            <a:spAutoFit/>
          </a:bodyPr>
          <a:lstStyle/>
          <a:p>
            <a:pPr eaLnBrk="1" hangingPunct="1">
              <a:lnSpc>
                <a:spcPct val="150000"/>
              </a:lnSpc>
              <a:spcBef>
                <a:spcPct val="50000"/>
              </a:spcBef>
              <a:defRPr/>
            </a:pP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7.1</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lang="en-US" altLang="zh-CN" sz="32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Introduction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67608" y="2781461"/>
            <a:ext cx="7056784" cy="3860476"/>
          </a:xfrm>
          <a:prstGeom prst="rect">
            <a:avLst/>
          </a:prstGeom>
        </p:spPr>
      </p:pic>
      <p:sp>
        <p:nvSpPr>
          <p:cNvPr id="9" name="文本框 8"/>
          <p:cNvSpPr txBox="1"/>
          <p:nvPr/>
        </p:nvSpPr>
        <p:spPr>
          <a:xfrm>
            <a:off x="623570" y="916940"/>
            <a:ext cx="11090275" cy="1938020"/>
          </a:xfrm>
          <a:prstGeom prst="rect">
            <a:avLst/>
          </a:prstGeom>
          <a:noFill/>
        </p:spPr>
        <p:txBody>
          <a:bodyPr wrap="square">
            <a:spAutoFit/>
          </a:bodyPr>
          <a:lstStyle/>
          <a:p>
            <a:pPr marL="0" lvl="1" indent="457200">
              <a:lnSpc>
                <a:spcPct val="150000"/>
              </a:lnSpc>
              <a:buNone/>
            </a:pP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可渗透反应格栅技术</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permeable reactive barrier</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PRB</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）是以活性填料组成的构筑物，垂直立于地下水水流的方向，污水流经过反应格栅，通过物理的、化学的及生物的反应，使污染物得以有效去除，净化地下水的技术。以活性填料组成的构筑物</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垂直立于地下水水流的方向</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污水流经过反应格栅</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通过物理的、化学的及生物的反应</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使污染物得以有效去除的地下水净化的技术。</a:t>
            </a:r>
            <a:endPar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438400" y="2940685"/>
            <a:ext cx="7086600" cy="3772535"/>
            <a:chOff x="3840" y="3840"/>
            <a:chExt cx="11160" cy="5941"/>
          </a:xfrm>
        </p:grpSpPr>
        <p:sp>
          <p:nvSpPr>
            <p:cNvPr id="40964" name="AutoShape 7"/>
            <p:cNvSpPr/>
            <p:nvPr/>
          </p:nvSpPr>
          <p:spPr>
            <a:xfrm>
              <a:off x="7320" y="3840"/>
              <a:ext cx="3790" cy="2483"/>
            </a:xfrm>
            <a:prstGeom prst="diamond">
              <a:avLst/>
            </a:prstGeom>
            <a:solidFill>
              <a:schemeClr val="accent2">
                <a:lumMod val="20000"/>
                <a:lumOff val="80000"/>
              </a:schemeClr>
            </a:solidFill>
            <a:ln w="9525" cap="flat" cmpd="sng">
              <a:prstDash val="solid"/>
              <a:miter/>
              <a:headEnd type="none" w="med" len="med"/>
              <a:tailEnd type="none" w="med" len="med"/>
            </a:ln>
            <a:scene3d>
              <a:camera prst="legacyObliqueBottom">
                <a:rot lat="20100000" lon="0" rev="0"/>
              </a:camera>
              <a:lightRig rig="legacyNormal2" dir="t"/>
            </a:scene3d>
            <a:sp3d extrusionH="163500" prstMaterial="legacyPlastic">
              <a:bevelT w="13500" h="13500" prst="angle"/>
              <a:bevelB w="13500" h="13500" prst="angle"/>
              <a:extrusionClr>
                <a:srgbClr val="F8F8F8"/>
              </a:extrusionClr>
            </a:sp3d>
          </p:spPr>
          <p:txBody>
            <a:bodyPr wrap="none" anchor="ctr" anchorCtr="0">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grpSp>
          <p:nvGrpSpPr>
            <p:cNvPr id="6" name="组合 5"/>
            <p:cNvGrpSpPr/>
            <p:nvPr/>
          </p:nvGrpSpPr>
          <p:grpSpPr>
            <a:xfrm>
              <a:off x="3840" y="4727"/>
              <a:ext cx="11160" cy="5055"/>
              <a:chOff x="3840" y="4727"/>
              <a:chExt cx="11160" cy="5055"/>
            </a:xfrm>
          </p:grpSpPr>
          <p:sp>
            <p:nvSpPr>
              <p:cNvPr id="40963" name="Rectangle 5"/>
              <p:cNvSpPr/>
              <p:nvPr/>
            </p:nvSpPr>
            <p:spPr>
              <a:xfrm>
                <a:off x="3840" y="9120"/>
                <a:ext cx="11160" cy="662"/>
              </a:xfrm>
              <a:prstGeom prst="rect">
                <a:avLst/>
              </a:prstGeom>
              <a:noFill/>
              <a:ln w="9525">
                <a:noFill/>
              </a:ln>
            </p:spPr>
            <p:txBody>
              <a:bodyPr>
                <a:spAutoFit/>
              </a:bodyPr>
              <a:lstStyle/>
              <a:p>
                <a:pPr marL="0" marR="0" lvl="0" indent="0" algn="ctr" defTabSz="914400" rtl="0" eaLnBrk="1" fontAlgn="base" latinLnBrk="0" hangingPunct="1">
                  <a:lnSpc>
                    <a:spcPct val="105000"/>
                  </a:lnSpc>
                  <a:spcBef>
                    <a:spcPct val="30000"/>
                  </a:spcBef>
                  <a:spcAft>
                    <a:spcPct val="30000"/>
                  </a:spcAft>
                  <a:buClr>
                    <a:srgbClr val="333399"/>
                  </a:buClr>
                  <a:buSzPct val="70000"/>
                  <a:buFont typeface="Wingdings" panose="05000000000000000000" pitchFamily="2" charset="2"/>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微生物氧化还原最终电子受体分为三大类</a:t>
                </a:r>
                <a:endParaRPr kumimoji="0" lang="en-US" altLang="zh-CN"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40965" name="AutoShape 8"/>
              <p:cNvSpPr/>
              <p:nvPr/>
            </p:nvSpPr>
            <p:spPr>
              <a:xfrm>
                <a:off x="5040" y="5160"/>
                <a:ext cx="4150" cy="2520"/>
              </a:xfrm>
              <a:prstGeom prst="diamond">
                <a:avLst/>
              </a:prstGeom>
              <a:solidFill>
                <a:schemeClr val="accent1"/>
              </a:solidFill>
              <a:ln w="9525" cap="flat" cmpd="sng">
                <a:prstDash val="solid"/>
                <a:miter/>
                <a:headEnd type="none" w="med" len="med"/>
                <a:tailEnd type="none" w="med" len="med"/>
              </a:ln>
              <a:scene3d>
                <a:camera prst="legacyObliqueBottom">
                  <a:rot lat="20100000" lon="0" rev="0"/>
                </a:camera>
                <a:lightRig rig="legacyFlat2" dir="t"/>
              </a:scene3d>
              <a:sp3d extrusionH="163500" prstMaterial="legacyPlastic">
                <a:bevelT w="13500" h="13500" prst="angle"/>
                <a:bevelB w="13500" h="13500" prst="angle"/>
                <a:extrusionClr>
                  <a:srgbClr val="F8F8F8"/>
                </a:extrusionClr>
              </a:sp3d>
            </p:spPr>
            <p:txBody>
              <a:bodyPr wrap="none" anchor="ctr" anchorCtr="0">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40966" name="AutoShape 9"/>
              <p:cNvSpPr/>
              <p:nvPr/>
            </p:nvSpPr>
            <p:spPr>
              <a:xfrm>
                <a:off x="9295" y="5230"/>
                <a:ext cx="3790" cy="2483"/>
              </a:xfrm>
              <a:prstGeom prst="diamond">
                <a:avLst/>
              </a:prstGeom>
              <a:solidFill>
                <a:srgbClr val="F8F8F8"/>
              </a:solidFill>
              <a:ln w="9525" cap="flat" cmpd="sng">
                <a:prstDash val="solid"/>
                <a:miter/>
                <a:headEnd type="none" w="med" len="med"/>
                <a:tailEnd type="none" w="med" len="med"/>
              </a:ln>
              <a:scene3d>
                <a:camera prst="legacyObliqueBottom">
                  <a:rot lat="20100000" lon="0" rev="0"/>
                </a:camera>
                <a:lightRig rig="legacyFlat2" dir="t"/>
              </a:scene3d>
              <a:sp3d extrusionH="163500" prstMaterial="legacyPlastic">
                <a:bevelT w="13500" h="13500" prst="angle"/>
                <a:bevelB w="13500" h="13500" prst="angle"/>
                <a:extrusionClr>
                  <a:srgbClr val="F8F8F8"/>
                </a:extrusionClr>
              </a:sp3d>
            </p:spPr>
            <p:txBody>
              <a:bodyPr wrap="none" anchor="ctr" anchorCtr="0">
                <a:flatTx/>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endParaRPr>
              </a:p>
            </p:txBody>
          </p:sp>
          <p:sp>
            <p:nvSpPr>
              <p:cNvPr id="29706" name="Text Box 19"/>
              <p:cNvSpPr txBox="1">
                <a:spLocks noChangeArrowheads="1"/>
              </p:cNvSpPr>
              <p:nvPr/>
            </p:nvSpPr>
            <p:spPr bwMode="gray">
              <a:xfrm>
                <a:off x="7805" y="4727"/>
                <a:ext cx="2820" cy="673"/>
              </a:xfrm>
              <a:prstGeom prst="rect">
                <a:avLst/>
              </a:prstGeom>
              <a:noFill/>
              <a:ln w="9525">
                <a:noFill/>
                <a:miter lim="800000"/>
              </a:ln>
              <a:effectLst>
                <a:outerShdw dist="17961" dir="2700000" algn="ctr" rotWithShape="0">
                  <a:srgbClr val="969696">
                    <a:alpha val="50000"/>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溶解氧</a:t>
                </a:r>
                <a:endParaRPr kumimoji="0" lang="en-US" altLang="zh-CN"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9707" name="Text Box 20"/>
              <p:cNvSpPr txBox="1">
                <a:spLocks noChangeArrowheads="1"/>
              </p:cNvSpPr>
              <p:nvPr/>
            </p:nvSpPr>
            <p:spPr bwMode="gray">
              <a:xfrm>
                <a:off x="5786" y="5865"/>
                <a:ext cx="2659" cy="1212"/>
              </a:xfrm>
              <a:prstGeom prst="rect">
                <a:avLst/>
              </a:prstGeom>
              <a:noFill/>
              <a:ln w="9525">
                <a:noFill/>
                <a:miter lim="800000"/>
              </a:ln>
              <a:effectLst>
                <a:outerShdw dist="17961" dir="2700000" algn="ctr" rotWithShape="0">
                  <a:srgbClr val="969696">
                    <a:alpha val="50000"/>
                  </a:srgbClr>
                </a:outerShdw>
              </a:effectLst>
            </p:spPr>
            <p:txBody>
              <a:bodyPr wrap="square" anchor="ctr">
                <a:spAutoFit/>
              </a:bodyPr>
              <a:lstStyle/>
              <a:p>
                <a:pPr marL="0" marR="0" lvl="0" indent="0" algn="ctr" defTabSz="914400" rtl="0" eaLnBrk="1" fontAlgn="base" latinLnBrk="0" hangingPunct="1">
                  <a:lnSpc>
                    <a:spcPct val="100000"/>
                  </a:lnSpc>
                  <a:spcBef>
                    <a:spcPct val="30000"/>
                  </a:spcBef>
                  <a:spcAft>
                    <a:spcPct val="30000"/>
                  </a:spcAft>
                  <a:buClr>
                    <a:srgbClr val="333399"/>
                  </a:buClr>
                  <a:buSzPct val="70000"/>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有机物分解中间产物</a:t>
                </a:r>
                <a:endParaRPr kumimoji="0" lang="en-US" altLang="zh-CN"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9708" name="Text Box 21"/>
              <p:cNvSpPr txBox="1">
                <a:spLocks noChangeArrowheads="1"/>
              </p:cNvSpPr>
              <p:nvPr/>
            </p:nvSpPr>
            <p:spPr bwMode="gray">
              <a:xfrm>
                <a:off x="9771" y="6079"/>
                <a:ext cx="2820" cy="673"/>
              </a:xfrm>
              <a:prstGeom prst="rect">
                <a:avLst/>
              </a:prstGeom>
              <a:noFill/>
              <a:ln w="9525">
                <a:noFill/>
                <a:miter lim="800000"/>
              </a:ln>
              <a:effectLst>
                <a:outerShdw dist="17961" dir="2700000" algn="ctr" rotWithShape="0">
                  <a:srgbClr val="969696">
                    <a:alpha val="50000"/>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无机酸根</a:t>
                </a:r>
                <a:endParaRPr kumimoji="0" lang="en-US" altLang="zh-CN"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nvGrpSpPr>
              <p:cNvPr id="40973" name="Group 22"/>
              <p:cNvGrpSpPr/>
              <p:nvPr/>
            </p:nvGrpSpPr>
            <p:grpSpPr>
              <a:xfrm>
                <a:off x="8093" y="6960"/>
                <a:ext cx="2555" cy="1940"/>
                <a:chOff x="482" y="1851"/>
                <a:chExt cx="860" cy="796"/>
              </a:xfrm>
            </p:grpSpPr>
            <p:sp>
              <p:nvSpPr>
                <p:cNvPr id="40975" name="Freeform 23"/>
                <p:cNvSpPr/>
                <p:nvPr/>
              </p:nvSpPr>
              <p:spPr>
                <a:xfrm>
                  <a:off x="567" y="2464"/>
                  <a:ext cx="335" cy="173"/>
                </a:xfrm>
                <a:custGeom>
                  <a:avLst/>
                  <a:gdLst>
                    <a:gd name="txL" fmla="*/ 0 w 335"/>
                    <a:gd name="txT" fmla="*/ 0 h 173"/>
                    <a:gd name="txR" fmla="*/ 335 w 335"/>
                    <a:gd name="txB" fmla="*/ 173 h 173"/>
                  </a:gdLst>
                  <a:ahLst/>
                  <a:cxnLst>
                    <a:cxn ang="0">
                      <a:pos x="0" y="166"/>
                    </a:cxn>
                    <a:cxn ang="0">
                      <a:pos x="58" y="173"/>
                    </a:cxn>
                    <a:cxn ang="0">
                      <a:pos x="297" y="32"/>
                    </a:cxn>
                    <a:cxn ang="0">
                      <a:pos x="289" y="8"/>
                    </a:cxn>
                    <a:cxn ang="0">
                      <a:pos x="223" y="26"/>
                    </a:cxn>
                    <a:cxn ang="0">
                      <a:pos x="0" y="166"/>
                    </a:cxn>
                  </a:cxnLst>
                  <a:rect l="txL" t="txT" r="txR" b="txB"/>
                  <a:pathLst>
                    <a:path w="335" h="173">
                      <a:moveTo>
                        <a:pt x="0" y="166"/>
                      </a:moveTo>
                      <a:lnTo>
                        <a:pt x="58" y="173"/>
                      </a:lnTo>
                      <a:lnTo>
                        <a:pt x="297" y="32"/>
                      </a:lnTo>
                      <a:cubicBezTo>
                        <a:pt x="335" y="5"/>
                        <a:pt x="301" y="9"/>
                        <a:pt x="289" y="8"/>
                      </a:cubicBezTo>
                      <a:cubicBezTo>
                        <a:pt x="277" y="7"/>
                        <a:pt x="271" y="0"/>
                        <a:pt x="223" y="26"/>
                      </a:cubicBezTo>
                      <a:lnTo>
                        <a:pt x="0" y="166"/>
                      </a:lnTo>
                      <a:close/>
                    </a:path>
                  </a:pathLst>
                </a:custGeom>
                <a:gradFill rotWithShape="1">
                  <a:gsLst>
                    <a:gs pos="0">
                      <a:srgbClr val="181818">
                        <a:alpha val="0"/>
                      </a:srgbClr>
                    </a:gs>
                    <a:gs pos="100000">
                      <a:srgbClr val="1C1C1C"/>
                    </a:gs>
                  </a:gsLst>
                  <a:lin ang="5400000" scaled="1"/>
                  <a:tileRect/>
                </a:gra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0976" name="Freeform 24"/>
                <p:cNvSpPr/>
                <p:nvPr/>
              </p:nvSpPr>
              <p:spPr>
                <a:xfrm>
                  <a:off x="797" y="2401"/>
                  <a:ext cx="367" cy="170"/>
                </a:xfrm>
                <a:custGeom>
                  <a:avLst/>
                  <a:gdLst>
                    <a:gd name="txL" fmla="*/ 0 w 367"/>
                    <a:gd name="txT" fmla="*/ 0 h 170"/>
                    <a:gd name="txR" fmla="*/ 367 w 367"/>
                    <a:gd name="txB" fmla="*/ 170 h 170"/>
                  </a:gdLst>
                  <a:ahLst/>
                  <a:cxnLst>
                    <a:cxn ang="0">
                      <a:pos x="0" y="158"/>
                    </a:cxn>
                    <a:cxn ang="0">
                      <a:pos x="80" y="170"/>
                    </a:cxn>
                    <a:cxn ang="0">
                      <a:pos x="332" y="37"/>
                    </a:cxn>
                    <a:cxn ang="0">
                      <a:pos x="292" y="1"/>
                    </a:cxn>
                    <a:cxn ang="0">
                      <a:pos x="230" y="29"/>
                    </a:cxn>
                    <a:cxn ang="0">
                      <a:pos x="0" y="158"/>
                    </a:cxn>
                  </a:cxnLst>
                  <a:rect l="txL" t="txT" r="txR" b="txB"/>
                  <a:pathLst>
                    <a:path w="367" h="170">
                      <a:moveTo>
                        <a:pt x="0" y="158"/>
                      </a:moveTo>
                      <a:lnTo>
                        <a:pt x="80" y="170"/>
                      </a:lnTo>
                      <a:lnTo>
                        <a:pt x="332" y="37"/>
                      </a:lnTo>
                      <a:cubicBezTo>
                        <a:pt x="367" y="9"/>
                        <a:pt x="309" y="2"/>
                        <a:pt x="292" y="1"/>
                      </a:cubicBezTo>
                      <a:cubicBezTo>
                        <a:pt x="280" y="0"/>
                        <a:pt x="279" y="3"/>
                        <a:pt x="230" y="29"/>
                      </a:cubicBezTo>
                      <a:lnTo>
                        <a:pt x="0" y="158"/>
                      </a:lnTo>
                      <a:close/>
                    </a:path>
                  </a:pathLst>
                </a:custGeom>
                <a:gradFill rotWithShape="1">
                  <a:gsLst>
                    <a:gs pos="0">
                      <a:srgbClr val="181818">
                        <a:alpha val="0"/>
                      </a:srgbClr>
                    </a:gs>
                    <a:gs pos="100000">
                      <a:srgbClr val="1C1C1C"/>
                    </a:gs>
                  </a:gsLst>
                  <a:lin ang="5400000" scaled="1"/>
                  <a:tileRect/>
                </a:gra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0977" name="Freeform 25"/>
                <p:cNvSpPr/>
                <p:nvPr/>
              </p:nvSpPr>
              <p:spPr>
                <a:xfrm>
                  <a:off x="1035" y="2504"/>
                  <a:ext cx="307" cy="143"/>
                </a:xfrm>
                <a:custGeom>
                  <a:avLst/>
                  <a:gdLst>
                    <a:gd name="txL" fmla="*/ 0 w 307"/>
                    <a:gd name="txT" fmla="*/ 0 h 143"/>
                    <a:gd name="txR" fmla="*/ 307 w 307"/>
                    <a:gd name="txB" fmla="*/ 143 h 143"/>
                  </a:gdLst>
                  <a:ahLst/>
                  <a:cxnLst>
                    <a:cxn ang="0">
                      <a:pos x="0" y="134"/>
                    </a:cxn>
                    <a:cxn ang="0">
                      <a:pos x="66" y="143"/>
                    </a:cxn>
                    <a:cxn ang="0">
                      <a:pos x="282" y="35"/>
                    </a:cxn>
                    <a:cxn ang="0">
                      <a:pos x="219" y="17"/>
                    </a:cxn>
                    <a:cxn ang="0">
                      <a:pos x="0" y="134"/>
                    </a:cxn>
                  </a:cxnLst>
                  <a:rect l="txL" t="txT" r="txR" b="txB"/>
                  <a:pathLst>
                    <a:path w="307" h="143">
                      <a:moveTo>
                        <a:pt x="0" y="134"/>
                      </a:moveTo>
                      <a:lnTo>
                        <a:pt x="66" y="143"/>
                      </a:lnTo>
                      <a:lnTo>
                        <a:pt x="282" y="35"/>
                      </a:lnTo>
                      <a:cubicBezTo>
                        <a:pt x="307" y="14"/>
                        <a:pt x="266" y="0"/>
                        <a:pt x="219" y="17"/>
                      </a:cubicBezTo>
                      <a:lnTo>
                        <a:pt x="0" y="134"/>
                      </a:lnTo>
                      <a:close/>
                    </a:path>
                  </a:pathLst>
                </a:custGeom>
                <a:gradFill rotWithShape="1">
                  <a:gsLst>
                    <a:gs pos="0">
                      <a:srgbClr val="181818">
                        <a:alpha val="0"/>
                      </a:srgbClr>
                    </a:gs>
                    <a:gs pos="100000">
                      <a:srgbClr val="1C1C1C"/>
                    </a:gs>
                  </a:gsLst>
                  <a:lin ang="5400000" scaled="1"/>
                  <a:tileRect/>
                </a:grad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0978" name="Freeform 26"/>
                <p:cNvSpPr/>
                <p:nvPr/>
              </p:nvSpPr>
              <p:spPr>
                <a:xfrm>
                  <a:off x="482" y="2066"/>
                  <a:ext cx="224" cy="569"/>
                </a:xfrm>
                <a:custGeom>
                  <a:avLst/>
                  <a:gdLst>
                    <a:gd name="txL" fmla="*/ 0 w 224"/>
                    <a:gd name="txT" fmla="*/ 0 h 569"/>
                    <a:gd name="txR" fmla="*/ 224 w 224"/>
                    <a:gd name="txB" fmla="*/ 569 h 569"/>
                  </a:gdLst>
                  <a:ahLst/>
                  <a:cxnLst>
                    <a:cxn ang="0">
                      <a:pos x="103" y="101"/>
                    </a:cxn>
                    <a:cxn ang="0">
                      <a:pos x="74" y="50"/>
                    </a:cxn>
                    <a:cxn ang="0">
                      <a:pos x="121" y="1"/>
                    </a:cxn>
                    <a:cxn ang="0">
                      <a:pos x="171" y="52"/>
                    </a:cxn>
                    <a:cxn ang="0">
                      <a:pos x="135" y="101"/>
                    </a:cxn>
                    <a:cxn ang="0">
                      <a:pos x="134" y="124"/>
                    </a:cxn>
                    <a:cxn ang="0">
                      <a:pos x="209" y="145"/>
                    </a:cxn>
                    <a:cxn ang="0">
                      <a:pos x="221" y="204"/>
                    </a:cxn>
                    <a:cxn ang="0">
                      <a:pos x="218" y="321"/>
                    </a:cxn>
                    <a:cxn ang="0">
                      <a:pos x="209" y="365"/>
                    </a:cxn>
                    <a:cxn ang="0">
                      <a:pos x="196" y="308"/>
                    </a:cxn>
                    <a:cxn ang="0">
                      <a:pos x="187" y="202"/>
                    </a:cxn>
                    <a:cxn ang="0">
                      <a:pos x="170" y="321"/>
                    </a:cxn>
                    <a:cxn ang="0">
                      <a:pos x="144" y="569"/>
                    </a:cxn>
                    <a:cxn ang="0">
                      <a:pos x="78" y="565"/>
                    </a:cxn>
                    <a:cxn ang="0">
                      <a:pos x="50" y="325"/>
                    </a:cxn>
                    <a:cxn ang="0">
                      <a:pos x="33" y="208"/>
                    </a:cxn>
                    <a:cxn ang="0">
                      <a:pos x="25" y="310"/>
                    </a:cxn>
                    <a:cxn ang="0">
                      <a:pos x="12" y="365"/>
                    </a:cxn>
                    <a:cxn ang="0">
                      <a:pos x="1" y="305"/>
                    </a:cxn>
                    <a:cxn ang="0">
                      <a:pos x="7" y="184"/>
                    </a:cxn>
                    <a:cxn ang="0">
                      <a:pos x="23" y="140"/>
                    </a:cxn>
                    <a:cxn ang="0">
                      <a:pos x="102" y="124"/>
                    </a:cxn>
                    <a:cxn ang="0">
                      <a:pos x="103" y="101"/>
                    </a:cxn>
                  </a:cxnLst>
                  <a:rect l="txL" t="txT" r="txR" b="tx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tileRect/>
                </a:gradFill>
                <a:ln w="9525" cap="flat" cmpd="sng">
                  <a:prstDash val="solid"/>
                  <a:miter/>
                  <a:headEnd type="none" w="med" len="med"/>
                  <a:tailEnd type="none" w="med" len="med"/>
                </a:ln>
                <a:scene3d>
                  <a:camera prst="legacyPerspectiveTopRight">
                    <a:rot lat="0" lon="840000" rev="0"/>
                  </a:camera>
                  <a:lightRig rig="legacyFlat1" dir="t"/>
                </a:scene3d>
                <a:sp3d extrusionH="36500" prstMaterial="legacyMetal">
                  <a:bevelT w="13500" h="13500" prst="angle"/>
                  <a:bevelB w="13500" h="13500" prst="angle"/>
                  <a:extrusionClr>
                    <a:srgbClr val="333333"/>
                  </a:extrusionClr>
                </a:sp3d>
              </p:spPr>
              <p:txBody>
                <a:bodyPr>
                  <a:flatTx/>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0979" name="Freeform 27"/>
                <p:cNvSpPr/>
                <p:nvPr/>
              </p:nvSpPr>
              <p:spPr>
                <a:xfrm>
                  <a:off x="698" y="1851"/>
                  <a:ext cx="282" cy="716"/>
                </a:xfrm>
                <a:custGeom>
                  <a:avLst/>
                  <a:gdLst>
                    <a:gd name="txL" fmla="*/ 0 w 224"/>
                    <a:gd name="txT" fmla="*/ 0 h 569"/>
                    <a:gd name="txR" fmla="*/ 224 w 224"/>
                    <a:gd name="txB" fmla="*/ 569 h 569"/>
                  </a:gdLst>
                  <a:ahLst/>
                  <a:cxnLst>
                    <a:cxn ang="0">
                      <a:pos x="410" y="400"/>
                    </a:cxn>
                    <a:cxn ang="0">
                      <a:pos x="293" y="198"/>
                    </a:cxn>
                    <a:cxn ang="0">
                      <a:pos x="478" y="1"/>
                    </a:cxn>
                    <a:cxn ang="0">
                      <a:pos x="680" y="206"/>
                    </a:cxn>
                    <a:cxn ang="0">
                      <a:pos x="538" y="400"/>
                    </a:cxn>
                    <a:cxn ang="0">
                      <a:pos x="534" y="492"/>
                    </a:cxn>
                    <a:cxn ang="0">
                      <a:pos x="832" y="574"/>
                    </a:cxn>
                    <a:cxn ang="0">
                      <a:pos x="880" y="809"/>
                    </a:cxn>
                    <a:cxn ang="0">
                      <a:pos x="865" y="1273"/>
                    </a:cxn>
                    <a:cxn ang="0">
                      <a:pos x="832" y="1448"/>
                    </a:cxn>
                    <a:cxn ang="0">
                      <a:pos x="783" y="1224"/>
                    </a:cxn>
                    <a:cxn ang="0">
                      <a:pos x="745" y="803"/>
                    </a:cxn>
                    <a:cxn ang="0">
                      <a:pos x="677" y="1273"/>
                    </a:cxn>
                    <a:cxn ang="0">
                      <a:pos x="572" y="2260"/>
                    </a:cxn>
                    <a:cxn ang="0">
                      <a:pos x="308" y="2244"/>
                    </a:cxn>
                    <a:cxn ang="0">
                      <a:pos x="198" y="1291"/>
                    </a:cxn>
                    <a:cxn ang="0">
                      <a:pos x="133" y="827"/>
                    </a:cxn>
                    <a:cxn ang="0">
                      <a:pos x="98" y="1232"/>
                    </a:cxn>
                    <a:cxn ang="0">
                      <a:pos x="48" y="1448"/>
                    </a:cxn>
                    <a:cxn ang="0">
                      <a:pos x="1" y="1212"/>
                    </a:cxn>
                    <a:cxn ang="0">
                      <a:pos x="29" y="731"/>
                    </a:cxn>
                    <a:cxn ang="0">
                      <a:pos x="93" y="554"/>
                    </a:cxn>
                    <a:cxn ang="0">
                      <a:pos x="405" y="492"/>
                    </a:cxn>
                    <a:cxn ang="0">
                      <a:pos x="410" y="400"/>
                    </a:cxn>
                  </a:cxnLst>
                  <a:rect l="txL" t="txT" r="txR" b="tx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tileRect/>
                </a:gradFill>
                <a:ln w="9525" cap="flat" cmpd="sng">
                  <a:prstDash val="solid"/>
                  <a:miter/>
                  <a:headEnd type="none" w="med" len="med"/>
                  <a:tailEnd type="none" w="med" len="med"/>
                </a:ln>
                <a:scene3d>
                  <a:camera prst="legacyPerspectiveTopRight">
                    <a:rot lat="0" lon="840000" rev="0"/>
                  </a:camera>
                  <a:lightRig rig="legacyFlat1" dir="t"/>
                </a:scene3d>
                <a:sp3d extrusionH="36500" prstMaterial="legacyMetal">
                  <a:bevelT w="13500" h="13500" prst="angle"/>
                  <a:bevelB w="13500" h="13500" prst="angle"/>
                  <a:extrusionClr>
                    <a:srgbClr val="333333"/>
                  </a:extrusionClr>
                </a:sp3d>
              </p:spPr>
              <p:txBody>
                <a:bodyPr>
                  <a:flatTx/>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0980" name="Freeform 28"/>
                <p:cNvSpPr/>
                <p:nvPr/>
              </p:nvSpPr>
              <p:spPr>
                <a:xfrm>
                  <a:off x="956" y="2078"/>
                  <a:ext cx="224" cy="569"/>
                </a:xfrm>
                <a:custGeom>
                  <a:avLst/>
                  <a:gdLst>
                    <a:gd name="txL" fmla="*/ 0 w 224"/>
                    <a:gd name="txT" fmla="*/ 0 h 569"/>
                    <a:gd name="txR" fmla="*/ 224 w 224"/>
                    <a:gd name="txB" fmla="*/ 569 h 569"/>
                  </a:gdLst>
                  <a:ahLst/>
                  <a:cxnLst>
                    <a:cxn ang="0">
                      <a:pos x="103" y="101"/>
                    </a:cxn>
                    <a:cxn ang="0">
                      <a:pos x="74" y="50"/>
                    </a:cxn>
                    <a:cxn ang="0">
                      <a:pos x="121" y="1"/>
                    </a:cxn>
                    <a:cxn ang="0">
                      <a:pos x="171" y="52"/>
                    </a:cxn>
                    <a:cxn ang="0">
                      <a:pos x="135" y="101"/>
                    </a:cxn>
                    <a:cxn ang="0">
                      <a:pos x="134" y="124"/>
                    </a:cxn>
                    <a:cxn ang="0">
                      <a:pos x="209" y="145"/>
                    </a:cxn>
                    <a:cxn ang="0">
                      <a:pos x="221" y="204"/>
                    </a:cxn>
                    <a:cxn ang="0">
                      <a:pos x="218" y="321"/>
                    </a:cxn>
                    <a:cxn ang="0">
                      <a:pos x="209" y="365"/>
                    </a:cxn>
                    <a:cxn ang="0">
                      <a:pos x="196" y="308"/>
                    </a:cxn>
                    <a:cxn ang="0">
                      <a:pos x="187" y="202"/>
                    </a:cxn>
                    <a:cxn ang="0">
                      <a:pos x="170" y="321"/>
                    </a:cxn>
                    <a:cxn ang="0">
                      <a:pos x="144" y="569"/>
                    </a:cxn>
                    <a:cxn ang="0">
                      <a:pos x="78" y="565"/>
                    </a:cxn>
                    <a:cxn ang="0">
                      <a:pos x="50" y="325"/>
                    </a:cxn>
                    <a:cxn ang="0">
                      <a:pos x="33" y="208"/>
                    </a:cxn>
                    <a:cxn ang="0">
                      <a:pos x="25" y="310"/>
                    </a:cxn>
                    <a:cxn ang="0">
                      <a:pos x="12" y="365"/>
                    </a:cxn>
                    <a:cxn ang="0">
                      <a:pos x="1" y="305"/>
                    </a:cxn>
                    <a:cxn ang="0">
                      <a:pos x="7" y="184"/>
                    </a:cxn>
                    <a:cxn ang="0">
                      <a:pos x="23" y="140"/>
                    </a:cxn>
                    <a:cxn ang="0">
                      <a:pos x="102" y="124"/>
                    </a:cxn>
                    <a:cxn ang="0">
                      <a:pos x="103" y="101"/>
                    </a:cxn>
                  </a:cxnLst>
                  <a:rect l="txL" t="txT" r="txR" b="txB"/>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tileRect/>
                </a:gradFill>
                <a:ln w="9525" cap="flat" cmpd="sng">
                  <a:prstDash val="solid"/>
                  <a:miter/>
                  <a:headEnd type="none" w="med" len="med"/>
                  <a:tailEnd type="none" w="med" len="med"/>
                </a:ln>
                <a:scene3d>
                  <a:camera prst="legacyPerspectiveTopRight">
                    <a:rot lat="0" lon="840000" rev="0"/>
                  </a:camera>
                  <a:lightRig rig="legacyFlat1" dir="t"/>
                </a:scene3d>
                <a:sp3d extrusionH="36500" prstMaterial="legacyMetal">
                  <a:bevelT w="13500" h="13500" prst="angle"/>
                  <a:bevelB w="13500" h="13500" prst="angle"/>
                  <a:extrusionClr>
                    <a:srgbClr val="333333"/>
                  </a:extrusionClr>
                </a:sp3d>
              </p:spPr>
              <p:txBody>
                <a:bodyPr>
                  <a:flatTx/>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grpSp>
      <p:sp>
        <p:nvSpPr>
          <p:cNvPr id="40974" name="Rectangle 2"/>
          <p:cNvSpPr/>
          <p:nvPr/>
        </p:nvSpPr>
        <p:spPr>
          <a:xfrm>
            <a:off x="1905000" y="1327150"/>
            <a:ext cx="9652000" cy="1757045"/>
          </a:xfrm>
          <a:prstGeom prst="rect">
            <a:avLst/>
          </a:prstGeom>
          <a:noFill/>
          <a:ln w="9525">
            <a:noFill/>
          </a:ln>
        </p:spPr>
        <p:txBody>
          <a:bodyPr wrap="square">
            <a:spAutoFit/>
          </a:bodyPr>
          <a:lstStyle/>
          <a:p>
            <a:pPr marL="0" marR="0" lvl="0" algn="l" defTabSz="914400" rtl="0" eaLnBrk="1" fontAlgn="base" latinLnBrk="0" hangingPunct="1">
              <a:lnSpc>
                <a:spcPct val="105000"/>
              </a:lnSpc>
              <a:spcBef>
                <a:spcPct val="20000"/>
              </a:spcBef>
              <a:spcAft>
                <a:spcPct val="0"/>
              </a:spcAft>
              <a:buClr>
                <a:srgbClr val="FF0000"/>
              </a:buClr>
              <a:buSzTx/>
              <a:buFont typeface="Wingdings" panose="05000000000000000000" pitchFamily="2" charset="2"/>
              <a:defRPr/>
            </a:pPr>
            <a:r>
              <a:rPr kumimoji="0" lang="zh-CN" altLang="en-US" sz="3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电子受体</a:t>
            </a:r>
            <a:r>
              <a:rPr kumimoji="0" lang="zh-CN" altLang="en-US" sz="30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Electron Acceptors</a:t>
            </a:r>
            <a:r>
              <a:rPr kumimoji="0" lang="zh-CN" altLang="en-US" sz="30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a:t>
            </a:r>
            <a:endParaRPr kumimoji="0" lang="zh-CN" altLang="en-US" sz="30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a:p>
            <a:pPr marL="342900" marR="0" lvl="0" indent="-342900" algn="l" defTabSz="914400" rtl="0" eaLnBrk="1" fontAlgn="base" latinLnBrk="0" hangingPunct="1">
              <a:lnSpc>
                <a:spcPct val="150000"/>
              </a:lnSpc>
              <a:spcBef>
                <a:spcPct val="20000"/>
              </a:spcBef>
              <a:spcAft>
                <a:spcPct val="20000"/>
              </a:spcAft>
              <a:buClr>
                <a:srgbClr val="000000"/>
              </a:buClr>
              <a:buSzTx/>
              <a:buFont typeface="Wingdings" panose="05000000000000000000" charset="0"/>
              <a:buChar char="Ø"/>
              <a:defRPr/>
            </a:pP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土壤中污染物氧化分解的最终电子受体的</a:t>
            </a:r>
            <a:r>
              <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种类</a:t>
            </a: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和</a:t>
            </a:r>
            <a:r>
              <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浓度</a:t>
            </a: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，对污染物降解的速率和程度有很大影响。</a:t>
            </a:r>
            <a:endPar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nvGrpSpPr>
          <p:cNvPr id="8" name="组合 7"/>
          <p:cNvGrpSpPr/>
          <p:nvPr/>
        </p:nvGrpSpPr>
        <p:grpSpPr>
          <a:xfrm>
            <a:off x="120015" y="93345"/>
            <a:ext cx="8856980" cy="1212850"/>
            <a:chOff x="189" y="147"/>
            <a:chExt cx="13948" cy="1910"/>
          </a:xfrm>
        </p:grpSpPr>
        <p:sp>
          <p:nvSpPr>
            <p:cNvPr id="9" name="文本框 8"/>
            <p:cNvSpPr txBox="1"/>
            <p:nvPr/>
          </p:nvSpPr>
          <p:spPr>
            <a:xfrm>
              <a:off x="1421" y="1233"/>
              <a:ext cx="12474" cy="8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Influencing Factors for the Remediation Efficiency</a:t>
              </a:r>
              <a:endParaRPr kumimoji="0" lang="zh-CN" altLang="en-US" sz="2800" b="0" i="0" u="none" strike="noStrike" kern="1200" cap="none" spc="0" normalizeH="0" baseline="0" noProof="0" dirty="0">
                <a:ln>
                  <a:noFill/>
                </a:ln>
                <a:solidFill>
                  <a:srgbClr val="000000"/>
                </a:solidFill>
                <a:effectLst/>
                <a:uLnTx/>
                <a:uFillTx/>
                <a:latin typeface="Garamond" panose="02020404030301010803" pitchFamily="18" charset="0"/>
                <a:ea typeface="宋体" panose="02010600030101010101" pitchFamily="2" charset="-122"/>
                <a:cs typeface="+mn-cs"/>
              </a:endParaRPr>
            </a:p>
          </p:txBody>
        </p:sp>
        <p:sp>
          <p:nvSpPr>
            <p:cNvPr id="10" name="Text Box 4"/>
            <p:cNvSpPr txBox="1">
              <a:spLocks noChangeArrowheads="1"/>
            </p:cNvSpPr>
            <p:nvPr/>
          </p:nvSpPr>
          <p:spPr bwMode="auto">
            <a:xfrm>
              <a:off x="189" y="147"/>
              <a:ext cx="13948" cy="1107"/>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影响微生物修复效率的因素</a:t>
              </a:r>
              <a:endParaRPr kumimoji="0" lang="zh-CN" altLang="en-US" sz="2800" b="1" i="0" u="none" strike="noStrike" kern="1200" cap="none" spc="0" normalizeH="0" baseline="0" noProof="0" dirty="0">
                <a:ln>
                  <a:noFill/>
                </a:ln>
                <a:solidFill>
                  <a:srgbClr val="AA5C5C"/>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3"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Rot="1"/>
          </p:cNvSpPr>
          <p:nvPr>
            <p:ph type="title"/>
          </p:nvPr>
        </p:nvSpPr>
        <p:spPr>
          <a:xfrm>
            <a:off x="378873" y="748074"/>
            <a:ext cx="2664296" cy="884238"/>
          </a:xfrm>
        </p:spPr>
        <p:txBody>
          <a:bodyPr vert="horz" wrap="square" lIns="91440" tIns="45720" rIns="91440" bIns="45720" numCol="1" anchor="ctr" anchorCtr="0" compatLnSpc="1"/>
          <a:lstStyle/>
          <a:p>
            <a:r>
              <a:rPr lang="en-US" altLang="zh-CN" sz="240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PRB</a:t>
            </a:r>
            <a:r>
              <a:rPr lang="zh-CN" altLang="en-US" sz="2400" dirty="0">
                <a:solidFill>
                  <a:srgbClr val="FF0000"/>
                </a:solidFill>
                <a:effectLst/>
                <a:latin typeface="黑体" panose="02010609060101010101" pitchFamily="49" charset="-122"/>
                <a:ea typeface="黑体" panose="02010609060101010101" pitchFamily="49" charset="-122"/>
              </a:rPr>
              <a:t>技术</a:t>
            </a:r>
            <a:r>
              <a:rPr lang="zh-CN" altLang="en-US" sz="2400">
                <a:solidFill>
                  <a:srgbClr val="FF0000"/>
                </a:solidFill>
                <a:effectLst/>
                <a:latin typeface="黑体" panose="02010609060101010101" pitchFamily="49" charset="-122"/>
                <a:ea typeface="黑体" panose="02010609060101010101" pitchFamily="49" charset="-122"/>
              </a:rPr>
              <a:t>的优势：</a:t>
            </a:r>
            <a:endParaRPr lang="zh-CN" altLang="en-US" sz="2400" dirty="0">
              <a:solidFill>
                <a:srgbClr val="FF0000"/>
              </a:solidFill>
              <a:effectLst/>
              <a:latin typeface="黑体" panose="02010609060101010101" pitchFamily="49" charset="-122"/>
              <a:ea typeface="黑体" panose="02010609060101010101" pitchFamily="49" charset="-122"/>
            </a:endParaRPr>
          </a:p>
        </p:txBody>
      </p:sp>
      <p:sp>
        <p:nvSpPr>
          <p:cNvPr id="136196" name="Rectangle 3"/>
          <p:cNvSpPr/>
          <p:nvPr/>
        </p:nvSpPr>
        <p:spPr>
          <a:xfrm>
            <a:off x="2956992" y="1920081"/>
            <a:ext cx="4222750" cy="719138"/>
          </a:xfrm>
          <a:prstGeom prst="rect">
            <a:avLst/>
          </a:prstGeom>
          <a:solidFill>
            <a:schemeClr val="accent6">
              <a:lumMod val="20000"/>
              <a:lumOff val="80000"/>
            </a:schemeClr>
          </a:solidFill>
          <a:ln w="9525">
            <a:noFill/>
          </a:ln>
        </p:spPr>
        <p:txBody>
          <a:bodyPr wrap="none" anchor="ctr" anchorCtr="0"/>
          <a:lstStyle/>
          <a:p>
            <a:pPr algn="ct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36197" name="Group 4"/>
          <p:cNvGrpSpPr/>
          <p:nvPr/>
        </p:nvGrpSpPr>
        <p:grpSpPr>
          <a:xfrm>
            <a:off x="6766992" y="1691482"/>
            <a:ext cx="1098550" cy="1001713"/>
            <a:chOff x="1488" y="1968"/>
            <a:chExt cx="432" cy="432"/>
          </a:xfrm>
        </p:grpSpPr>
        <p:grpSp>
          <p:nvGrpSpPr>
            <p:cNvPr id="136220" name="Group 5"/>
            <p:cNvGrpSpPr/>
            <p:nvPr/>
          </p:nvGrpSpPr>
          <p:grpSpPr>
            <a:xfrm>
              <a:off x="1488" y="1968"/>
              <a:ext cx="432" cy="432"/>
              <a:chOff x="2016" y="1920"/>
              <a:chExt cx="1680" cy="1680"/>
            </a:xfrm>
          </p:grpSpPr>
          <p:sp>
            <p:nvSpPr>
              <p:cNvPr id="136222" name="Oval 6"/>
              <p:cNvSpPr/>
              <p:nvPr/>
            </p:nvSpPr>
            <p:spPr>
              <a:xfrm>
                <a:off x="2016" y="1920"/>
                <a:ext cx="1680" cy="1680"/>
              </a:xfrm>
              <a:prstGeom prst="ellipse">
                <a:avLst/>
              </a:prstGeom>
              <a:gradFill rotWithShape="1">
                <a:gsLst>
                  <a:gs pos="0">
                    <a:srgbClr val="FF9900"/>
                  </a:gs>
                  <a:gs pos="100000">
                    <a:srgbClr val="643C00"/>
                  </a:gs>
                </a:gsLst>
                <a:lin ang="5400000" scaled="1"/>
                <a:tileRect/>
              </a:gradFill>
              <a:ln w="9525">
                <a:noFill/>
              </a:ln>
            </p:spPr>
            <p:txBody>
              <a:bodyPr wrap="none" anchor="ctr" anchorCtr="0"/>
              <a:lstStyle/>
              <a:p>
                <a:pPr algn="ct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6223" name="Freeform 7"/>
              <p:cNvSpPr/>
              <p:nvPr/>
            </p:nvSpPr>
            <p:spPr>
              <a:xfrm>
                <a:off x="2208" y="1948"/>
                <a:ext cx="1296" cy="634"/>
              </a:xfrm>
              <a:custGeom>
                <a:avLst/>
                <a:gdLst>
                  <a:gd name="txL" fmla="*/ 0 w 1321"/>
                  <a:gd name="txT" fmla="*/ 0 h 712"/>
                  <a:gd name="txR" fmla="*/ 1321 w 1321"/>
                  <a:gd name="txB" fmla="*/ 712 h 712"/>
                </a:gdLst>
                <a:ahLst/>
                <a:cxnLst>
                  <a:cxn ang="0">
                    <a:pos x="1252" y="318"/>
                  </a:cxn>
                  <a:cxn ang="0">
                    <a:pos x="1268" y="351"/>
                  </a:cxn>
                  <a:cxn ang="0">
                    <a:pos x="1271" y="381"/>
                  </a:cxn>
                  <a:cxn ang="0">
                    <a:pos x="1266" y="409"/>
                  </a:cxn>
                  <a:cxn ang="0">
                    <a:pos x="1249" y="436"/>
                  </a:cxn>
                  <a:cxn ang="0">
                    <a:pos x="1224" y="459"/>
                  </a:cxn>
                  <a:cxn ang="0">
                    <a:pos x="1193" y="479"/>
                  </a:cxn>
                  <a:cxn ang="0">
                    <a:pos x="1151" y="498"/>
                  </a:cxn>
                  <a:cxn ang="0">
                    <a:pos x="1104" y="515"/>
                  </a:cxn>
                  <a:cxn ang="0">
                    <a:pos x="1051" y="529"/>
                  </a:cxn>
                  <a:cxn ang="0">
                    <a:pos x="992" y="541"/>
                  </a:cxn>
                  <a:cxn ang="0">
                    <a:pos x="931" y="550"/>
                  </a:cxn>
                  <a:cxn ang="0">
                    <a:pos x="862" y="558"/>
                  </a:cxn>
                  <a:cxn ang="0">
                    <a:pos x="793" y="563"/>
                  </a:cxn>
                  <a:cxn ang="0">
                    <a:pos x="765" y="565"/>
                  </a:cxn>
                  <a:cxn ang="0">
                    <a:pos x="458" y="565"/>
                  </a:cxn>
                  <a:cxn ang="0">
                    <a:pos x="454" y="565"/>
                  </a:cxn>
                  <a:cxn ang="0">
                    <a:pos x="393" y="561"/>
                  </a:cxn>
                  <a:cxn ang="0">
                    <a:pos x="335" y="558"/>
                  </a:cxn>
                  <a:cxn ang="0">
                    <a:pos x="280" y="552"/>
                  </a:cxn>
                  <a:cxn ang="0">
                    <a:pos x="227" y="547"/>
                  </a:cxn>
                  <a:cxn ang="0">
                    <a:pos x="179" y="537"/>
                  </a:cxn>
                  <a:cxn ang="0">
                    <a:pos x="135" y="525"/>
                  </a:cxn>
                  <a:cxn ang="0">
                    <a:pos x="98" y="514"/>
                  </a:cxn>
                  <a:cxn ang="0">
                    <a:pos x="65" y="500"/>
                  </a:cxn>
                  <a:cxn ang="0">
                    <a:pos x="37" y="482"/>
                  </a:cxn>
                  <a:cxn ang="0">
                    <a:pos x="18" y="462"/>
                  </a:cxn>
                  <a:cxn ang="0">
                    <a:pos x="6" y="439"/>
                  </a:cxn>
                  <a:cxn ang="0">
                    <a:pos x="0" y="416"/>
                  </a:cxn>
                  <a:cxn ang="0">
                    <a:pos x="0" y="412"/>
                  </a:cxn>
                  <a:cxn ang="0">
                    <a:pos x="4" y="386"/>
                  </a:cxn>
                  <a:cxn ang="0">
                    <a:pos x="16" y="354"/>
                  </a:cxn>
                  <a:cxn ang="0">
                    <a:pos x="49" y="293"/>
                  </a:cxn>
                  <a:cxn ang="0">
                    <a:pos x="90" y="237"/>
                  </a:cxn>
                  <a:cxn ang="0">
                    <a:pos x="141" y="186"/>
                  </a:cxn>
                  <a:cxn ang="0">
                    <a:pos x="196" y="140"/>
                  </a:cxn>
                  <a:cxn ang="0">
                    <a:pos x="260" y="99"/>
                  </a:cxn>
                  <a:cxn ang="0">
                    <a:pos x="329" y="65"/>
                  </a:cxn>
                  <a:cxn ang="0">
                    <a:pos x="399" y="37"/>
                  </a:cxn>
                  <a:cxn ang="0">
                    <a:pos x="479" y="17"/>
                  </a:cxn>
                  <a:cxn ang="0">
                    <a:pos x="559" y="4"/>
                  </a:cxn>
                  <a:cxn ang="0">
                    <a:pos x="642" y="0"/>
                  </a:cxn>
                  <a:cxn ang="0">
                    <a:pos x="642" y="0"/>
                  </a:cxn>
                  <a:cxn ang="0">
                    <a:pos x="731" y="4"/>
                  </a:cxn>
                  <a:cxn ang="0">
                    <a:pos x="815" y="18"/>
                  </a:cxn>
                  <a:cxn ang="0">
                    <a:pos x="897" y="42"/>
                  </a:cxn>
                  <a:cxn ang="0">
                    <a:pos x="972" y="71"/>
                  </a:cxn>
                  <a:cxn ang="0">
                    <a:pos x="1042" y="109"/>
                  </a:cxn>
                  <a:cxn ang="0">
                    <a:pos x="1106" y="154"/>
                  </a:cxn>
                  <a:cxn ang="0">
                    <a:pos x="1163" y="203"/>
                  </a:cxn>
                  <a:cxn ang="0">
                    <a:pos x="1211" y="257"/>
                  </a:cxn>
                  <a:cxn ang="0">
                    <a:pos x="1252" y="318"/>
                  </a:cxn>
                  <a:cxn ang="0">
                    <a:pos x="1252" y="318"/>
                  </a:cxn>
                </a:cxnLst>
                <a:rect l="txL" t="txT" r="txR" b="tx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9900"/>
                  </a:gs>
                </a:gsLst>
                <a:lin ang="5400000" scaled="1"/>
                <a:tileRect/>
              </a:gradFill>
              <a:ln w="0">
                <a:noFill/>
              </a:ln>
            </p:spPr>
            <p:txBody>
              <a:bodyPr/>
              <a:lstStyle/>
              <a:p>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423944" name="Text Box 8"/>
            <p:cNvSpPr txBox="1">
              <a:spLocks noChangeArrowheads="1"/>
            </p:cNvSpPr>
            <p:nvPr/>
          </p:nvSpPr>
          <p:spPr bwMode="gray">
            <a:xfrm>
              <a:off x="1633" y="2047"/>
              <a:ext cx="160" cy="199"/>
            </a:xfrm>
            <a:prstGeom prst="rect">
              <a:avLst/>
            </a:prstGeom>
            <a:noFill/>
            <a:ln>
              <a:noFill/>
            </a:ln>
            <a:effectLst/>
          </p:spPr>
          <p:txBody>
            <a:bodyPr wrap="none">
              <a:spAutoFit/>
            </a:bodyPr>
            <a:lstStyle/>
            <a:p>
              <a:pPr algn="ctr"/>
              <a:r>
                <a:rPr lang="en-US" altLang="zh-CN" sz="2400" dirty="0">
                  <a:effectLst>
                    <a:outerShdw blurRad="38100" dist="38100" dir="2700000">
                      <a:srgbClr val="FFFFFF"/>
                    </a:outerShdw>
                  </a:effectLst>
                  <a:latin typeface="Times New Roman" panose="02020603050405020304" pitchFamily="18" charset="0"/>
                  <a:ea typeface="黑体" panose="02010609060101010101" pitchFamily="49" charset="-122"/>
                  <a:cs typeface="Times New Roman" panose="02020603050405020304" pitchFamily="18" charset="0"/>
                </a:rPr>
                <a:t>A</a:t>
              </a:r>
              <a:endParaRPr lang="en-US" altLang="zh-CN" sz="2400" dirty="0">
                <a:effectLst>
                  <a:outerShdw blurRad="38100" dist="38100" dir="2700000">
                    <a:srgbClr val="FFFFFF"/>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136198" name="Text Box 9"/>
          <p:cNvSpPr txBox="1"/>
          <p:nvPr/>
        </p:nvSpPr>
        <p:spPr>
          <a:xfrm>
            <a:off x="3033192" y="1920081"/>
            <a:ext cx="1905000" cy="1019766"/>
          </a:xfrm>
          <a:prstGeom prst="rect">
            <a:avLst/>
          </a:prstGeom>
          <a:noFill/>
          <a:ln w="9525">
            <a:noFill/>
          </a:ln>
        </p:spPr>
        <p:txBody>
          <a:bodyPr>
            <a:spAutoFit/>
          </a:bodyPr>
          <a:lstStyle/>
          <a:p>
            <a:pPr eaLnBrk="1" hangingPunct="1">
              <a:lnSpc>
                <a:spcPct val="150000"/>
              </a:lnSpc>
              <a:spcBef>
                <a:spcPct val="20000"/>
              </a:spcBef>
              <a:buClr>
                <a:schemeClr val="hlink"/>
              </a:buClr>
              <a:buSzPct val="70000"/>
              <a:buFont typeface="Wingdings" panose="05000000000000000000" pitchFamily="2" charset="2"/>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维护容易</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50000"/>
              </a:lnSpc>
              <a:spcBef>
                <a:spcPct val="20000"/>
              </a:spcBef>
              <a:buClr>
                <a:schemeClr val="hlink"/>
              </a:buClr>
              <a:buSzPct val="70000"/>
              <a:buFont typeface="Wingdings" panose="05000000000000000000" pitchFamily="2" charset="2"/>
              <a:buChar char="b"/>
            </a:pPr>
            <a:endParaRPr lang="zh-CN" altLang="en-US"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6199" name="Rectangle 10"/>
          <p:cNvSpPr/>
          <p:nvPr/>
        </p:nvSpPr>
        <p:spPr>
          <a:xfrm>
            <a:off x="2956992" y="3063081"/>
            <a:ext cx="4876800" cy="762000"/>
          </a:xfrm>
          <a:prstGeom prst="rect">
            <a:avLst/>
          </a:prstGeom>
          <a:solidFill>
            <a:schemeClr val="accent5">
              <a:lumMod val="90000"/>
            </a:schemeClr>
          </a:solidFill>
          <a:ln w="9525">
            <a:noFill/>
          </a:ln>
        </p:spPr>
        <p:txBody>
          <a:bodyPr wrap="none" anchor="ctr" anchorCtr="0"/>
          <a:lstStyle/>
          <a:p>
            <a:pPr algn="ct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36200" name="Group 11"/>
          <p:cNvGrpSpPr/>
          <p:nvPr/>
        </p:nvGrpSpPr>
        <p:grpSpPr>
          <a:xfrm>
            <a:off x="7528992" y="2910682"/>
            <a:ext cx="1087438" cy="1006475"/>
            <a:chOff x="3938" y="1968"/>
            <a:chExt cx="430" cy="437"/>
          </a:xfrm>
        </p:grpSpPr>
        <p:grpSp>
          <p:nvGrpSpPr>
            <p:cNvPr id="136216" name="Group 12"/>
            <p:cNvGrpSpPr/>
            <p:nvPr/>
          </p:nvGrpSpPr>
          <p:grpSpPr>
            <a:xfrm>
              <a:off x="3938" y="1968"/>
              <a:ext cx="430" cy="437"/>
              <a:chOff x="2016" y="1920"/>
              <a:chExt cx="1680" cy="1680"/>
            </a:xfrm>
          </p:grpSpPr>
          <p:sp>
            <p:nvSpPr>
              <p:cNvPr id="136218" name="Oval 13"/>
              <p:cNvSpPr/>
              <p:nvPr/>
            </p:nvSpPr>
            <p:spPr>
              <a:xfrm>
                <a:off x="2016" y="1920"/>
                <a:ext cx="1680" cy="1680"/>
              </a:xfrm>
              <a:prstGeom prst="ellipse">
                <a:avLst/>
              </a:prstGeom>
              <a:gradFill rotWithShape="1">
                <a:gsLst>
                  <a:gs pos="0">
                    <a:srgbClr val="4996E3"/>
                  </a:gs>
                  <a:gs pos="100000">
                    <a:srgbClr val="162D45"/>
                  </a:gs>
                </a:gsLst>
                <a:lin ang="5400000" scaled="1"/>
                <a:tileRect/>
              </a:gradFill>
              <a:ln w="9525">
                <a:noFill/>
              </a:ln>
            </p:spPr>
            <p:txBody>
              <a:bodyPr wrap="none" anchor="ctr" anchorCtr="0"/>
              <a:lstStyle/>
              <a:p>
                <a:pPr algn="ct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6219" name="Freeform 14"/>
              <p:cNvSpPr/>
              <p:nvPr/>
            </p:nvSpPr>
            <p:spPr>
              <a:xfrm>
                <a:off x="2208" y="1948"/>
                <a:ext cx="1296" cy="634"/>
              </a:xfrm>
              <a:custGeom>
                <a:avLst/>
                <a:gdLst>
                  <a:gd name="txL" fmla="*/ 0 w 1321"/>
                  <a:gd name="txT" fmla="*/ 0 h 712"/>
                  <a:gd name="txR" fmla="*/ 1321 w 1321"/>
                  <a:gd name="txB" fmla="*/ 712 h 712"/>
                </a:gdLst>
                <a:ahLst/>
                <a:cxnLst>
                  <a:cxn ang="0">
                    <a:pos x="1252" y="318"/>
                  </a:cxn>
                  <a:cxn ang="0">
                    <a:pos x="1268" y="351"/>
                  </a:cxn>
                  <a:cxn ang="0">
                    <a:pos x="1271" y="381"/>
                  </a:cxn>
                  <a:cxn ang="0">
                    <a:pos x="1266" y="409"/>
                  </a:cxn>
                  <a:cxn ang="0">
                    <a:pos x="1249" y="436"/>
                  </a:cxn>
                  <a:cxn ang="0">
                    <a:pos x="1224" y="459"/>
                  </a:cxn>
                  <a:cxn ang="0">
                    <a:pos x="1193" y="479"/>
                  </a:cxn>
                  <a:cxn ang="0">
                    <a:pos x="1151" y="498"/>
                  </a:cxn>
                  <a:cxn ang="0">
                    <a:pos x="1104" y="515"/>
                  </a:cxn>
                  <a:cxn ang="0">
                    <a:pos x="1051" y="529"/>
                  </a:cxn>
                  <a:cxn ang="0">
                    <a:pos x="992" y="541"/>
                  </a:cxn>
                  <a:cxn ang="0">
                    <a:pos x="931" y="550"/>
                  </a:cxn>
                  <a:cxn ang="0">
                    <a:pos x="862" y="558"/>
                  </a:cxn>
                  <a:cxn ang="0">
                    <a:pos x="793" y="563"/>
                  </a:cxn>
                  <a:cxn ang="0">
                    <a:pos x="765" y="565"/>
                  </a:cxn>
                  <a:cxn ang="0">
                    <a:pos x="458" y="565"/>
                  </a:cxn>
                  <a:cxn ang="0">
                    <a:pos x="454" y="565"/>
                  </a:cxn>
                  <a:cxn ang="0">
                    <a:pos x="393" y="561"/>
                  </a:cxn>
                  <a:cxn ang="0">
                    <a:pos x="335" y="558"/>
                  </a:cxn>
                  <a:cxn ang="0">
                    <a:pos x="280" y="552"/>
                  </a:cxn>
                  <a:cxn ang="0">
                    <a:pos x="227" y="547"/>
                  </a:cxn>
                  <a:cxn ang="0">
                    <a:pos x="179" y="537"/>
                  </a:cxn>
                  <a:cxn ang="0">
                    <a:pos x="135" y="525"/>
                  </a:cxn>
                  <a:cxn ang="0">
                    <a:pos x="98" y="514"/>
                  </a:cxn>
                  <a:cxn ang="0">
                    <a:pos x="65" y="500"/>
                  </a:cxn>
                  <a:cxn ang="0">
                    <a:pos x="37" y="482"/>
                  </a:cxn>
                  <a:cxn ang="0">
                    <a:pos x="18" y="462"/>
                  </a:cxn>
                  <a:cxn ang="0">
                    <a:pos x="6" y="439"/>
                  </a:cxn>
                  <a:cxn ang="0">
                    <a:pos x="0" y="416"/>
                  </a:cxn>
                  <a:cxn ang="0">
                    <a:pos x="0" y="412"/>
                  </a:cxn>
                  <a:cxn ang="0">
                    <a:pos x="4" y="386"/>
                  </a:cxn>
                  <a:cxn ang="0">
                    <a:pos x="16" y="354"/>
                  </a:cxn>
                  <a:cxn ang="0">
                    <a:pos x="49" y="293"/>
                  </a:cxn>
                  <a:cxn ang="0">
                    <a:pos x="90" y="237"/>
                  </a:cxn>
                  <a:cxn ang="0">
                    <a:pos x="141" y="186"/>
                  </a:cxn>
                  <a:cxn ang="0">
                    <a:pos x="196" y="140"/>
                  </a:cxn>
                  <a:cxn ang="0">
                    <a:pos x="260" y="99"/>
                  </a:cxn>
                  <a:cxn ang="0">
                    <a:pos x="329" y="65"/>
                  </a:cxn>
                  <a:cxn ang="0">
                    <a:pos x="399" y="37"/>
                  </a:cxn>
                  <a:cxn ang="0">
                    <a:pos x="479" y="17"/>
                  </a:cxn>
                  <a:cxn ang="0">
                    <a:pos x="559" y="4"/>
                  </a:cxn>
                  <a:cxn ang="0">
                    <a:pos x="642" y="0"/>
                  </a:cxn>
                  <a:cxn ang="0">
                    <a:pos x="642" y="0"/>
                  </a:cxn>
                  <a:cxn ang="0">
                    <a:pos x="731" y="4"/>
                  </a:cxn>
                  <a:cxn ang="0">
                    <a:pos x="815" y="18"/>
                  </a:cxn>
                  <a:cxn ang="0">
                    <a:pos x="897" y="42"/>
                  </a:cxn>
                  <a:cxn ang="0">
                    <a:pos x="972" y="71"/>
                  </a:cxn>
                  <a:cxn ang="0">
                    <a:pos x="1042" y="109"/>
                  </a:cxn>
                  <a:cxn ang="0">
                    <a:pos x="1106" y="154"/>
                  </a:cxn>
                  <a:cxn ang="0">
                    <a:pos x="1163" y="203"/>
                  </a:cxn>
                  <a:cxn ang="0">
                    <a:pos x="1211" y="257"/>
                  </a:cxn>
                  <a:cxn ang="0">
                    <a:pos x="1252" y="318"/>
                  </a:cxn>
                  <a:cxn ang="0">
                    <a:pos x="1252" y="318"/>
                  </a:cxn>
                </a:cxnLst>
                <a:rect l="txL" t="txT" r="txR" b="tx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66A7E8"/>
                  </a:gs>
                </a:gsLst>
                <a:lin ang="5400000" scaled="1"/>
                <a:tileRect/>
              </a:gradFill>
              <a:ln w="0">
                <a:noFill/>
              </a:ln>
            </p:spPr>
            <p:txBody>
              <a:bodyPr/>
              <a:lstStyle/>
              <a:p>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423951" name="Text Box 15"/>
            <p:cNvSpPr txBox="1">
              <a:spLocks noChangeArrowheads="1"/>
            </p:cNvSpPr>
            <p:nvPr/>
          </p:nvSpPr>
          <p:spPr bwMode="gray">
            <a:xfrm>
              <a:off x="4073" y="2057"/>
              <a:ext cx="154" cy="193"/>
            </a:xfrm>
            <a:prstGeom prst="rect">
              <a:avLst/>
            </a:prstGeom>
            <a:noFill/>
            <a:ln>
              <a:noFill/>
            </a:ln>
            <a:effectLst/>
          </p:spPr>
          <p:txBody>
            <a:bodyPr wrap="none">
              <a:noAutofit/>
            </a:bodyPr>
            <a:lstStyle/>
            <a:p>
              <a:pPr algn="ctr"/>
              <a:r>
                <a:rPr lang="en-US" altLang="zh-CN" sz="2400" dirty="0">
                  <a:effectLst>
                    <a:outerShdw blurRad="38100" dist="38100" dir="2700000">
                      <a:srgbClr val="FFFFFF"/>
                    </a:outerShdw>
                  </a:effectLst>
                  <a:latin typeface="Times New Roman" panose="02020603050405020304" pitchFamily="18" charset="0"/>
                  <a:ea typeface="黑体" panose="02010609060101010101" pitchFamily="49" charset="-122"/>
                  <a:cs typeface="Times New Roman" panose="02020603050405020304" pitchFamily="18" charset="0"/>
                </a:rPr>
                <a:t>B</a:t>
              </a:r>
              <a:endParaRPr lang="en-US" altLang="zh-CN" sz="2400" dirty="0">
                <a:effectLst>
                  <a:outerShdw blurRad="38100" dist="38100" dir="2700000">
                    <a:srgbClr val="FFFFFF"/>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136201" name="Text Box 16"/>
          <p:cNvSpPr txBox="1"/>
          <p:nvPr/>
        </p:nvSpPr>
        <p:spPr>
          <a:xfrm>
            <a:off x="2423592" y="3215481"/>
            <a:ext cx="4402138" cy="427038"/>
          </a:xfrm>
          <a:prstGeom prst="rect">
            <a:avLst/>
          </a:prstGeom>
          <a:noFill/>
          <a:ln w="9525">
            <a:noFill/>
          </a:ln>
        </p:spPr>
        <p:txBody>
          <a:bodyPr>
            <a:spAutoFit/>
          </a:bodyPr>
          <a:lstStyle/>
          <a:p>
            <a:pPr algn="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不阻断水流，对环境的影响小  </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6202" name="Rectangle 17"/>
          <p:cNvSpPr/>
          <p:nvPr/>
        </p:nvSpPr>
        <p:spPr>
          <a:xfrm>
            <a:off x="2956993" y="4206082"/>
            <a:ext cx="5686425" cy="720725"/>
          </a:xfrm>
          <a:prstGeom prst="rect">
            <a:avLst/>
          </a:prstGeom>
          <a:solidFill>
            <a:schemeClr val="accent2">
              <a:lumMod val="20000"/>
              <a:lumOff val="80000"/>
            </a:schemeClr>
          </a:solidFill>
          <a:ln w="9525">
            <a:noFill/>
          </a:ln>
        </p:spPr>
        <p:txBody>
          <a:bodyPr wrap="none" anchor="ctr" anchorCtr="0"/>
          <a:lstStyle/>
          <a:p>
            <a:pPr algn="ct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36203" name="Group 18"/>
          <p:cNvGrpSpPr/>
          <p:nvPr/>
        </p:nvGrpSpPr>
        <p:grpSpPr>
          <a:xfrm>
            <a:off x="8367192" y="3977482"/>
            <a:ext cx="1098550" cy="1012825"/>
            <a:chOff x="3552" y="3339"/>
            <a:chExt cx="412" cy="392"/>
          </a:xfrm>
        </p:grpSpPr>
        <p:grpSp>
          <p:nvGrpSpPr>
            <p:cNvPr id="136212" name="Group 19"/>
            <p:cNvGrpSpPr/>
            <p:nvPr/>
          </p:nvGrpSpPr>
          <p:grpSpPr>
            <a:xfrm>
              <a:off x="3552" y="3339"/>
              <a:ext cx="412" cy="392"/>
              <a:chOff x="2016" y="1920"/>
              <a:chExt cx="1680" cy="1680"/>
            </a:xfrm>
          </p:grpSpPr>
          <p:sp>
            <p:nvSpPr>
              <p:cNvPr id="136214" name="Oval 20"/>
              <p:cNvSpPr/>
              <p:nvPr/>
            </p:nvSpPr>
            <p:spPr>
              <a:xfrm>
                <a:off x="2016" y="1920"/>
                <a:ext cx="1680" cy="1680"/>
              </a:xfrm>
              <a:prstGeom prst="ellipse">
                <a:avLst/>
              </a:prstGeom>
              <a:gradFill rotWithShape="1">
                <a:gsLst>
                  <a:gs pos="0">
                    <a:srgbClr val="9966FF"/>
                  </a:gs>
                  <a:gs pos="100000">
                    <a:srgbClr val="25193E"/>
                  </a:gs>
                </a:gsLst>
                <a:lin ang="5400000" scaled="1"/>
                <a:tileRect/>
              </a:gradFill>
              <a:ln w="9525">
                <a:noFill/>
              </a:ln>
            </p:spPr>
            <p:txBody>
              <a:bodyPr wrap="none" anchor="ctr" anchorCtr="0"/>
              <a:lstStyle/>
              <a:p>
                <a:pPr algn="ct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6215" name="Freeform 21"/>
              <p:cNvSpPr/>
              <p:nvPr/>
            </p:nvSpPr>
            <p:spPr>
              <a:xfrm>
                <a:off x="2208" y="1948"/>
                <a:ext cx="1296" cy="634"/>
              </a:xfrm>
              <a:custGeom>
                <a:avLst/>
                <a:gdLst>
                  <a:gd name="txL" fmla="*/ 0 w 1321"/>
                  <a:gd name="txT" fmla="*/ 0 h 712"/>
                  <a:gd name="txR" fmla="*/ 1321 w 1321"/>
                  <a:gd name="txB" fmla="*/ 712 h 712"/>
                </a:gdLst>
                <a:ahLst/>
                <a:cxnLst>
                  <a:cxn ang="0">
                    <a:pos x="1252" y="318"/>
                  </a:cxn>
                  <a:cxn ang="0">
                    <a:pos x="1268" y="351"/>
                  </a:cxn>
                  <a:cxn ang="0">
                    <a:pos x="1271" y="381"/>
                  </a:cxn>
                  <a:cxn ang="0">
                    <a:pos x="1266" y="409"/>
                  </a:cxn>
                  <a:cxn ang="0">
                    <a:pos x="1249" y="436"/>
                  </a:cxn>
                  <a:cxn ang="0">
                    <a:pos x="1224" y="459"/>
                  </a:cxn>
                  <a:cxn ang="0">
                    <a:pos x="1193" y="479"/>
                  </a:cxn>
                  <a:cxn ang="0">
                    <a:pos x="1151" y="498"/>
                  </a:cxn>
                  <a:cxn ang="0">
                    <a:pos x="1104" y="515"/>
                  </a:cxn>
                  <a:cxn ang="0">
                    <a:pos x="1051" y="529"/>
                  </a:cxn>
                  <a:cxn ang="0">
                    <a:pos x="992" y="541"/>
                  </a:cxn>
                  <a:cxn ang="0">
                    <a:pos x="931" y="550"/>
                  </a:cxn>
                  <a:cxn ang="0">
                    <a:pos x="862" y="558"/>
                  </a:cxn>
                  <a:cxn ang="0">
                    <a:pos x="793" y="563"/>
                  </a:cxn>
                  <a:cxn ang="0">
                    <a:pos x="765" y="565"/>
                  </a:cxn>
                  <a:cxn ang="0">
                    <a:pos x="458" y="565"/>
                  </a:cxn>
                  <a:cxn ang="0">
                    <a:pos x="454" y="565"/>
                  </a:cxn>
                  <a:cxn ang="0">
                    <a:pos x="393" y="561"/>
                  </a:cxn>
                  <a:cxn ang="0">
                    <a:pos x="335" y="558"/>
                  </a:cxn>
                  <a:cxn ang="0">
                    <a:pos x="280" y="552"/>
                  </a:cxn>
                  <a:cxn ang="0">
                    <a:pos x="227" y="547"/>
                  </a:cxn>
                  <a:cxn ang="0">
                    <a:pos x="179" y="537"/>
                  </a:cxn>
                  <a:cxn ang="0">
                    <a:pos x="135" y="525"/>
                  </a:cxn>
                  <a:cxn ang="0">
                    <a:pos x="98" y="514"/>
                  </a:cxn>
                  <a:cxn ang="0">
                    <a:pos x="65" y="500"/>
                  </a:cxn>
                  <a:cxn ang="0">
                    <a:pos x="37" y="482"/>
                  </a:cxn>
                  <a:cxn ang="0">
                    <a:pos x="18" y="462"/>
                  </a:cxn>
                  <a:cxn ang="0">
                    <a:pos x="6" y="439"/>
                  </a:cxn>
                  <a:cxn ang="0">
                    <a:pos x="0" y="416"/>
                  </a:cxn>
                  <a:cxn ang="0">
                    <a:pos x="0" y="412"/>
                  </a:cxn>
                  <a:cxn ang="0">
                    <a:pos x="4" y="386"/>
                  </a:cxn>
                  <a:cxn ang="0">
                    <a:pos x="16" y="354"/>
                  </a:cxn>
                  <a:cxn ang="0">
                    <a:pos x="49" y="293"/>
                  </a:cxn>
                  <a:cxn ang="0">
                    <a:pos x="90" y="237"/>
                  </a:cxn>
                  <a:cxn ang="0">
                    <a:pos x="141" y="186"/>
                  </a:cxn>
                  <a:cxn ang="0">
                    <a:pos x="196" y="140"/>
                  </a:cxn>
                  <a:cxn ang="0">
                    <a:pos x="260" y="99"/>
                  </a:cxn>
                  <a:cxn ang="0">
                    <a:pos x="329" y="65"/>
                  </a:cxn>
                  <a:cxn ang="0">
                    <a:pos x="399" y="37"/>
                  </a:cxn>
                  <a:cxn ang="0">
                    <a:pos x="479" y="17"/>
                  </a:cxn>
                  <a:cxn ang="0">
                    <a:pos x="559" y="4"/>
                  </a:cxn>
                  <a:cxn ang="0">
                    <a:pos x="642" y="0"/>
                  </a:cxn>
                  <a:cxn ang="0">
                    <a:pos x="642" y="0"/>
                  </a:cxn>
                  <a:cxn ang="0">
                    <a:pos x="731" y="4"/>
                  </a:cxn>
                  <a:cxn ang="0">
                    <a:pos x="815" y="18"/>
                  </a:cxn>
                  <a:cxn ang="0">
                    <a:pos x="897" y="42"/>
                  </a:cxn>
                  <a:cxn ang="0">
                    <a:pos x="972" y="71"/>
                  </a:cxn>
                  <a:cxn ang="0">
                    <a:pos x="1042" y="109"/>
                  </a:cxn>
                  <a:cxn ang="0">
                    <a:pos x="1106" y="154"/>
                  </a:cxn>
                  <a:cxn ang="0">
                    <a:pos x="1163" y="203"/>
                  </a:cxn>
                  <a:cxn ang="0">
                    <a:pos x="1211" y="257"/>
                  </a:cxn>
                  <a:cxn ang="0">
                    <a:pos x="1252" y="318"/>
                  </a:cxn>
                  <a:cxn ang="0">
                    <a:pos x="1252" y="318"/>
                  </a:cxn>
                </a:cxnLst>
                <a:rect l="txL" t="txT" r="txR" b="tx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66FF"/>
                  </a:gs>
                </a:gsLst>
                <a:lin ang="5400000" scaled="1"/>
                <a:tileRect/>
              </a:gradFill>
              <a:ln w="0">
                <a:noFill/>
              </a:ln>
            </p:spPr>
            <p:txBody>
              <a:bodyPr/>
              <a:lstStyle/>
              <a:p>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423958" name="Text Box 22"/>
            <p:cNvSpPr txBox="1">
              <a:spLocks noChangeArrowheads="1"/>
            </p:cNvSpPr>
            <p:nvPr/>
          </p:nvSpPr>
          <p:spPr bwMode="gray">
            <a:xfrm>
              <a:off x="3700" y="3419"/>
              <a:ext cx="140" cy="175"/>
            </a:xfrm>
            <a:prstGeom prst="rect">
              <a:avLst/>
            </a:prstGeom>
            <a:noFill/>
            <a:ln>
              <a:noFill/>
            </a:ln>
            <a:effectLst/>
          </p:spPr>
          <p:txBody>
            <a:bodyPr wrap="none">
              <a:noAutofit/>
            </a:bodyPr>
            <a:lstStyle/>
            <a:p>
              <a:pPr algn="ctr"/>
              <a:r>
                <a:rPr lang="en-US" altLang="zh-CN" sz="2400" dirty="0">
                  <a:effectLst>
                    <a:outerShdw blurRad="38100" dist="38100" dir="2700000">
                      <a:srgbClr val="FFFFFF"/>
                    </a:outerShdw>
                  </a:effectLst>
                  <a:latin typeface="Times New Roman" panose="02020603050405020304" pitchFamily="18" charset="0"/>
                  <a:ea typeface="黑体" panose="02010609060101010101" pitchFamily="49" charset="-122"/>
                  <a:cs typeface="Times New Roman" panose="02020603050405020304" pitchFamily="18" charset="0"/>
                </a:rPr>
                <a:t>C</a:t>
              </a:r>
              <a:endParaRPr lang="en-US" altLang="zh-CN" sz="2400" dirty="0">
                <a:effectLst>
                  <a:outerShdw blurRad="38100" dist="38100" dir="2700000">
                    <a:srgbClr val="FFFFFF"/>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136204" name="Text Box 23"/>
          <p:cNvSpPr txBox="1"/>
          <p:nvPr/>
        </p:nvSpPr>
        <p:spPr>
          <a:xfrm>
            <a:off x="3033192" y="4201637"/>
            <a:ext cx="5105400" cy="1190582"/>
          </a:xfrm>
          <a:prstGeom prst="rect">
            <a:avLst/>
          </a:prstGeom>
          <a:noFill/>
          <a:ln w="9525">
            <a:noFill/>
          </a:ln>
        </p:spPr>
        <p:txBody>
          <a:bodyPr>
            <a:spAutoFit/>
          </a:bodyPr>
          <a:lstStyle/>
          <a:p>
            <a:pPr eaLnBrk="1" hangingPunct="1">
              <a:spcBef>
                <a:spcPct val="20000"/>
              </a:spcBef>
              <a:buClr>
                <a:schemeClr val="hlink"/>
              </a:buClr>
              <a:buSzPct val="70000"/>
              <a:buFont typeface="Wingdings" panose="05000000000000000000" pitchFamily="2" charset="2"/>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功能丧失后可直接取出处理，因而在经济和工程应用上均有优势</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50000"/>
              </a:lnSpc>
              <a:spcBef>
                <a:spcPct val="20000"/>
              </a:spcBef>
              <a:buClr>
                <a:schemeClr val="hlink"/>
              </a:buClr>
              <a:buSzPct val="70000"/>
              <a:buFont typeface="Wingdings" panose="05000000000000000000" pitchFamily="2" charset="2"/>
              <a:buChar char="b"/>
            </a:pPr>
            <a:endParaRPr lang="zh-CN" altLang="en-US" dirty="0">
              <a:solidFill>
                <a:srgbClr val="FFFFF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6205" name="Rectangle 24"/>
          <p:cNvSpPr/>
          <p:nvPr/>
        </p:nvSpPr>
        <p:spPr>
          <a:xfrm>
            <a:off x="2956992" y="5272882"/>
            <a:ext cx="6934200" cy="881063"/>
          </a:xfrm>
          <a:prstGeom prst="rect">
            <a:avLst/>
          </a:prstGeom>
          <a:solidFill>
            <a:srgbClr val="AED283"/>
          </a:solidFill>
          <a:ln w="9525">
            <a:noFill/>
          </a:ln>
        </p:spPr>
        <p:txBody>
          <a:bodyPr wrap="none" anchor="ctr" anchorCtr="0"/>
          <a:lstStyle/>
          <a:p>
            <a:pPr algn="ct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36206" name="Group 25"/>
          <p:cNvGrpSpPr/>
          <p:nvPr/>
        </p:nvGrpSpPr>
        <p:grpSpPr>
          <a:xfrm>
            <a:off x="9281593" y="5196682"/>
            <a:ext cx="1103313" cy="1019175"/>
            <a:chOff x="3577" y="3120"/>
            <a:chExt cx="695" cy="642"/>
          </a:xfrm>
        </p:grpSpPr>
        <p:grpSp>
          <p:nvGrpSpPr>
            <p:cNvPr id="136208" name="Group 26"/>
            <p:cNvGrpSpPr/>
            <p:nvPr/>
          </p:nvGrpSpPr>
          <p:grpSpPr>
            <a:xfrm>
              <a:off x="3577" y="3120"/>
              <a:ext cx="695" cy="642"/>
              <a:chOff x="2016" y="1920"/>
              <a:chExt cx="1680" cy="1680"/>
            </a:xfrm>
          </p:grpSpPr>
          <p:sp>
            <p:nvSpPr>
              <p:cNvPr id="136210" name="Oval 27"/>
              <p:cNvSpPr/>
              <p:nvPr/>
            </p:nvSpPr>
            <p:spPr>
              <a:xfrm>
                <a:off x="2016" y="1920"/>
                <a:ext cx="1680" cy="1680"/>
              </a:xfrm>
              <a:prstGeom prst="ellipse">
                <a:avLst/>
              </a:prstGeom>
              <a:gradFill rotWithShape="1">
                <a:gsLst>
                  <a:gs pos="0">
                    <a:srgbClr val="33CCCC"/>
                  </a:gs>
                  <a:gs pos="100000">
                    <a:srgbClr val="0C3232"/>
                  </a:gs>
                </a:gsLst>
                <a:lin ang="5400000" scaled="1"/>
                <a:tileRect/>
              </a:gradFill>
              <a:ln w="9525">
                <a:noFill/>
              </a:ln>
            </p:spPr>
            <p:txBody>
              <a:bodyPr wrap="none" anchor="ctr" anchorCtr="0"/>
              <a:lstStyle/>
              <a:p>
                <a:pPr algn="ct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6211" name="Freeform 28"/>
              <p:cNvSpPr/>
              <p:nvPr/>
            </p:nvSpPr>
            <p:spPr>
              <a:xfrm>
                <a:off x="2208" y="1948"/>
                <a:ext cx="1296" cy="634"/>
              </a:xfrm>
              <a:custGeom>
                <a:avLst/>
                <a:gdLst>
                  <a:gd name="txL" fmla="*/ 0 w 1321"/>
                  <a:gd name="txT" fmla="*/ 0 h 712"/>
                  <a:gd name="txR" fmla="*/ 1321 w 1321"/>
                  <a:gd name="txB" fmla="*/ 712 h 712"/>
                </a:gdLst>
                <a:ahLst/>
                <a:cxnLst>
                  <a:cxn ang="0">
                    <a:pos x="1252" y="318"/>
                  </a:cxn>
                  <a:cxn ang="0">
                    <a:pos x="1268" y="351"/>
                  </a:cxn>
                  <a:cxn ang="0">
                    <a:pos x="1271" y="381"/>
                  </a:cxn>
                  <a:cxn ang="0">
                    <a:pos x="1266" y="409"/>
                  </a:cxn>
                  <a:cxn ang="0">
                    <a:pos x="1249" y="436"/>
                  </a:cxn>
                  <a:cxn ang="0">
                    <a:pos x="1224" y="459"/>
                  </a:cxn>
                  <a:cxn ang="0">
                    <a:pos x="1193" y="479"/>
                  </a:cxn>
                  <a:cxn ang="0">
                    <a:pos x="1151" y="498"/>
                  </a:cxn>
                  <a:cxn ang="0">
                    <a:pos x="1104" y="515"/>
                  </a:cxn>
                  <a:cxn ang="0">
                    <a:pos x="1051" y="529"/>
                  </a:cxn>
                  <a:cxn ang="0">
                    <a:pos x="992" y="541"/>
                  </a:cxn>
                  <a:cxn ang="0">
                    <a:pos x="931" y="550"/>
                  </a:cxn>
                  <a:cxn ang="0">
                    <a:pos x="862" y="558"/>
                  </a:cxn>
                  <a:cxn ang="0">
                    <a:pos x="793" y="563"/>
                  </a:cxn>
                  <a:cxn ang="0">
                    <a:pos x="765" y="565"/>
                  </a:cxn>
                  <a:cxn ang="0">
                    <a:pos x="458" y="565"/>
                  </a:cxn>
                  <a:cxn ang="0">
                    <a:pos x="454" y="565"/>
                  </a:cxn>
                  <a:cxn ang="0">
                    <a:pos x="393" y="561"/>
                  </a:cxn>
                  <a:cxn ang="0">
                    <a:pos x="335" y="558"/>
                  </a:cxn>
                  <a:cxn ang="0">
                    <a:pos x="280" y="552"/>
                  </a:cxn>
                  <a:cxn ang="0">
                    <a:pos x="227" y="547"/>
                  </a:cxn>
                  <a:cxn ang="0">
                    <a:pos x="179" y="537"/>
                  </a:cxn>
                  <a:cxn ang="0">
                    <a:pos x="135" y="525"/>
                  </a:cxn>
                  <a:cxn ang="0">
                    <a:pos x="98" y="514"/>
                  </a:cxn>
                  <a:cxn ang="0">
                    <a:pos x="65" y="500"/>
                  </a:cxn>
                  <a:cxn ang="0">
                    <a:pos x="37" y="482"/>
                  </a:cxn>
                  <a:cxn ang="0">
                    <a:pos x="18" y="462"/>
                  </a:cxn>
                  <a:cxn ang="0">
                    <a:pos x="6" y="439"/>
                  </a:cxn>
                  <a:cxn ang="0">
                    <a:pos x="0" y="416"/>
                  </a:cxn>
                  <a:cxn ang="0">
                    <a:pos x="0" y="412"/>
                  </a:cxn>
                  <a:cxn ang="0">
                    <a:pos x="4" y="386"/>
                  </a:cxn>
                  <a:cxn ang="0">
                    <a:pos x="16" y="354"/>
                  </a:cxn>
                  <a:cxn ang="0">
                    <a:pos x="49" y="293"/>
                  </a:cxn>
                  <a:cxn ang="0">
                    <a:pos x="90" y="237"/>
                  </a:cxn>
                  <a:cxn ang="0">
                    <a:pos x="141" y="186"/>
                  </a:cxn>
                  <a:cxn ang="0">
                    <a:pos x="196" y="140"/>
                  </a:cxn>
                  <a:cxn ang="0">
                    <a:pos x="260" y="99"/>
                  </a:cxn>
                  <a:cxn ang="0">
                    <a:pos x="329" y="65"/>
                  </a:cxn>
                  <a:cxn ang="0">
                    <a:pos x="399" y="37"/>
                  </a:cxn>
                  <a:cxn ang="0">
                    <a:pos x="479" y="17"/>
                  </a:cxn>
                  <a:cxn ang="0">
                    <a:pos x="559" y="4"/>
                  </a:cxn>
                  <a:cxn ang="0">
                    <a:pos x="642" y="0"/>
                  </a:cxn>
                  <a:cxn ang="0">
                    <a:pos x="642" y="0"/>
                  </a:cxn>
                  <a:cxn ang="0">
                    <a:pos x="731" y="4"/>
                  </a:cxn>
                  <a:cxn ang="0">
                    <a:pos x="815" y="18"/>
                  </a:cxn>
                  <a:cxn ang="0">
                    <a:pos x="897" y="42"/>
                  </a:cxn>
                  <a:cxn ang="0">
                    <a:pos x="972" y="71"/>
                  </a:cxn>
                  <a:cxn ang="0">
                    <a:pos x="1042" y="109"/>
                  </a:cxn>
                  <a:cxn ang="0">
                    <a:pos x="1106" y="154"/>
                  </a:cxn>
                  <a:cxn ang="0">
                    <a:pos x="1163" y="203"/>
                  </a:cxn>
                  <a:cxn ang="0">
                    <a:pos x="1211" y="257"/>
                  </a:cxn>
                  <a:cxn ang="0">
                    <a:pos x="1252" y="318"/>
                  </a:cxn>
                  <a:cxn ang="0">
                    <a:pos x="1252" y="318"/>
                  </a:cxn>
                </a:cxnLst>
                <a:rect l="txL" t="txT" r="txR" b="tx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33CCCC"/>
                  </a:gs>
                </a:gsLst>
                <a:lin ang="5400000" scaled="1"/>
                <a:tileRect/>
              </a:gradFill>
              <a:ln w="0">
                <a:noFill/>
              </a:ln>
            </p:spPr>
            <p:txBody>
              <a:bodyPr/>
              <a:lstStyle/>
              <a:p>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423965" name="Text Box 29"/>
            <p:cNvSpPr txBox="1">
              <a:spLocks noChangeArrowheads="1"/>
            </p:cNvSpPr>
            <p:nvPr/>
          </p:nvSpPr>
          <p:spPr bwMode="gray">
            <a:xfrm>
              <a:off x="3824" y="3249"/>
              <a:ext cx="280" cy="306"/>
            </a:xfrm>
            <a:prstGeom prst="rect">
              <a:avLst/>
            </a:prstGeom>
            <a:noFill/>
            <a:ln>
              <a:noFill/>
            </a:ln>
            <a:effectLst/>
          </p:spPr>
          <p:txBody>
            <a:bodyPr wrap="none">
              <a:noAutofit/>
            </a:bodyPr>
            <a:lstStyle/>
            <a:p>
              <a:pPr algn="ctr"/>
              <a:r>
                <a:rPr lang="en-US" altLang="zh-CN" sz="2400" dirty="0">
                  <a:effectLst>
                    <a:outerShdw blurRad="38100" dist="38100" dir="2700000">
                      <a:srgbClr val="FFFFFF"/>
                    </a:outerShdw>
                  </a:effectLst>
                  <a:latin typeface="Times New Roman" panose="02020603050405020304" pitchFamily="18" charset="0"/>
                  <a:ea typeface="黑体" panose="02010609060101010101" pitchFamily="49" charset="-122"/>
                  <a:cs typeface="Times New Roman" panose="02020603050405020304" pitchFamily="18" charset="0"/>
                </a:rPr>
                <a:t>D</a:t>
              </a:r>
              <a:endParaRPr lang="en-US" altLang="zh-CN" sz="2400" dirty="0">
                <a:effectLst>
                  <a:outerShdw blurRad="38100" dist="38100" dir="2700000">
                    <a:srgbClr val="FFFFFF"/>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136207" name="Text Box 30"/>
          <p:cNvSpPr txBox="1"/>
          <p:nvPr/>
        </p:nvSpPr>
        <p:spPr>
          <a:xfrm>
            <a:off x="3033192" y="5349082"/>
            <a:ext cx="6400800" cy="777136"/>
          </a:xfrm>
          <a:prstGeom prst="rect">
            <a:avLst/>
          </a:prstGeom>
          <a:noFill/>
          <a:ln w="9525">
            <a:noFill/>
          </a:ln>
        </p:spPr>
        <p:txBody>
          <a:bodyPr>
            <a:spAutoFit/>
          </a:bodyPr>
          <a:lstStyle/>
          <a:p>
            <a:pPr eaLnBrk="1" hangingPunct="1">
              <a:lnSpc>
                <a:spcPct val="105000"/>
              </a:lnSpc>
              <a:spcBef>
                <a:spcPct val="20000"/>
              </a:spcBef>
              <a:spcAft>
                <a:spcPct val="50000"/>
              </a:spcAft>
              <a:buClr>
                <a:schemeClr val="hlink"/>
              </a:buClr>
              <a:buSzPct val="70000"/>
              <a:buFont typeface="Wingdings" panose="05000000000000000000" pitchFamily="2" charset="2"/>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原位使用技术，相比于传统的泵提－处理技术可省去泵提、挖掘及异地处理的费用</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2" name="Text Box 4"/>
          <p:cNvSpPr txBox="1">
            <a:spLocks noChangeArrowheads="1"/>
          </p:cNvSpPr>
          <p:nvPr/>
        </p:nvSpPr>
        <p:spPr bwMode="auto">
          <a:xfrm>
            <a:off x="82806" y="-53607"/>
            <a:ext cx="8678608" cy="829945"/>
          </a:xfrm>
          <a:prstGeom prst="rect">
            <a:avLst/>
          </a:prstGeom>
          <a:noFill/>
          <a:ln w="9525">
            <a:noFill/>
            <a:miter lim="800000"/>
          </a:ln>
          <a:effectLst/>
        </p:spPr>
        <p:txBody>
          <a:bodyPr wrap="square">
            <a:spAutoFit/>
          </a:bodyPr>
          <a:lstStyle/>
          <a:p>
            <a:pPr eaLnBrk="1" hangingPunct="1">
              <a:lnSpc>
                <a:spcPct val="150000"/>
              </a:lnSpc>
              <a:spcBef>
                <a:spcPct val="50000"/>
              </a:spcBef>
              <a:defRPr/>
            </a:pP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7.1</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lang="en-US" altLang="zh-CN" sz="32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Introduction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Text Box 2"/>
          <p:cNvSpPr txBox="1"/>
          <p:nvPr/>
        </p:nvSpPr>
        <p:spPr>
          <a:xfrm>
            <a:off x="1905000" y="5109845"/>
            <a:ext cx="8153400" cy="1106805"/>
          </a:xfrm>
          <a:prstGeom prst="rect">
            <a:avLst/>
          </a:prstGeom>
          <a:noFill/>
          <a:ln w="9525">
            <a:noFill/>
          </a:ln>
        </p:spPr>
        <p:txBody>
          <a:bodyPr anchor="b" anchorCtr="0">
            <a:spAutoFit/>
          </a:bodyPr>
          <a:lstStyle/>
          <a:p>
            <a:pPr indent="720090" algn="just" eaLnBrk="1" hangingPunct="1">
              <a:lnSpc>
                <a:spcPct val="150000"/>
              </a:lnSpc>
              <a:spcBef>
                <a:spcPts val="0"/>
              </a:spcBef>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作用过程包括沉淀、吸附、氧化、还原、固定、降解等过程。很多场合，多种过程同时起作用。</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8244" name="Text Box 3"/>
          <p:cNvSpPr txBox="1"/>
          <p:nvPr/>
        </p:nvSpPr>
        <p:spPr>
          <a:xfrm>
            <a:off x="5142652" y="3903630"/>
            <a:ext cx="5198075" cy="769441"/>
          </a:xfrm>
          <a:prstGeom prst="rect">
            <a:avLst/>
          </a:prstGeom>
          <a:noFill/>
          <a:ln w="38100" cap="flat" cmpd="dbl">
            <a:solidFill>
              <a:schemeClr val="accent2"/>
            </a:solidFill>
            <a:prstDash val="solid"/>
            <a:miter/>
            <a:headEnd type="none" w="med" len="med"/>
            <a:tailEnd type="none" w="med" len="med"/>
          </a:ln>
        </p:spPr>
        <p:txBody>
          <a:bodyPr wrap="square" anchor="b" anchorCtr="0">
            <a:spAutoFit/>
          </a:bodyPr>
          <a:lstStyle/>
          <a:p>
            <a:pPr algn="just" eaLnBrk="1" hangingPunct="1">
              <a:spcBef>
                <a:spcPct val="50000"/>
              </a:spcBef>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堆肥材料、泥炭、活性污泥、锯木屑等，主要提供细菌活动的有机碳</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38245" name="Group 4"/>
          <p:cNvGrpSpPr/>
          <p:nvPr/>
        </p:nvGrpSpPr>
        <p:grpSpPr>
          <a:xfrm>
            <a:off x="3118048" y="981323"/>
            <a:ext cx="2286000" cy="533400"/>
            <a:chOff x="144" y="480"/>
            <a:chExt cx="1440" cy="336"/>
          </a:xfrm>
        </p:grpSpPr>
        <p:sp>
          <p:nvSpPr>
            <p:cNvPr id="138264" name="Text Box 5"/>
            <p:cNvSpPr txBox="1"/>
            <p:nvPr/>
          </p:nvSpPr>
          <p:spPr>
            <a:xfrm>
              <a:off x="144" y="507"/>
              <a:ext cx="1440" cy="290"/>
            </a:xfrm>
            <a:prstGeom prst="rect">
              <a:avLst/>
            </a:prstGeom>
            <a:noFill/>
            <a:ln w="9525">
              <a:noFill/>
            </a:ln>
          </p:spPr>
          <p:txBody>
            <a:bodyPr anchor="b" anchorCtr="0">
              <a:spAutoFit/>
            </a:bodyPr>
            <a:lstStyle/>
            <a:p>
              <a:pPr algn="ctr" eaLnBrk="1" hangingPunct="1">
                <a:spcBef>
                  <a:spcPct val="50000"/>
                </a:spcBef>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物理</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8265" name="Oval 6"/>
            <p:cNvSpPr/>
            <p:nvPr/>
          </p:nvSpPr>
          <p:spPr>
            <a:xfrm>
              <a:off x="432" y="480"/>
              <a:ext cx="912" cy="336"/>
            </a:xfrm>
            <a:prstGeom prst="ellipse">
              <a:avLst/>
            </a:prstGeom>
            <a:noFill/>
            <a:ln w="25400" cap="flat" cmpd="sng">
              <a:solidFill>
                <a:schemeClr val="accent2"/>
              </a:solidFill>
              <a:prstDash val="solid"/>
              <a:headEnd type="none" w="med" len="med"/>
              <a:tailEnd type="none" w="med" len="med"/>
            </a:ln>
          </p:spPr>
          <p:txBody>
            <a:bodyPr wrap="none" anchor="ctr" anchorCtr="0"/>
            <a:lstStyle/>
            <a:p>
              <a:pPr marL="542925" algn="ctr" eaLnBrk="1" hangingPunct="1">
                <a:lnSpc>
                  <a:spcPct val="105000"/>
                </a:lnSpc>
                <a:spcBef>
                  <a:spcPct val="30000"/>
                </a:spcBef>
                <a:spcAft>
                  <a:spcPct val="30000"/>
                </a:spcAft>
                <a:buClr>
                  <a:schemeClr val="accent2"/>
                </a:buClr>
                <a:buSzPct val="70000"/>
                <a:buFont typeface="Wingdings" panose="05000000000000000000" pitchFamily="2" charset="2"/>
              </a:pP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138246" name="Group 7"/>
          <p:cNvGrpSpPr/>
          <p:nvPr/>
        </p:nvGrpSpPr>
        <p:grpSpPr>
          <a:xfrm>
            <a:off x="3118048" y="2581523"/>
            <a:ext cx="2286000" cy="533400"/>
            <a:chOff x="144" y="480"/>
            <a:chExt cx="1440" cy="336"/>
          </a:xfrm>
        </p:grpSpPr>
        <p:sp>
          <p:nvSpPr>
            <p:cNvPr id="138262" name="Text Box 8"/>
            <p:cNvSpPr txBox="1"/>
            <p:nvPr/>
          </p:nvSpPr>
          <p:spPr>
            <a:xfrm>
              <a:off x="144" y="507"/>
              <a:ext cx="1440" cy="290"/>
            </a:xfrm>
            <a:prstGeom prst="rect">
              <a:avLst/>
            </a:prstGeom>
            <a:noFill/>
            <a:ln w="9525">
              <a:noFill/>
            </a:ln>
          </p:spPr>
          <p:txBody>
            <a:bodyPr anchor="b" anchorCtr="0">
              <a:spAutoFit/>
            </a:bodyPr>
            <a:lstStyle/>
            <a:p>
              <a:pPr algn="ctr" eaLnBrk="1" hangingPunct="1">
                <a:spcBef>
                  <a:spcPct val="50000"/>
                </a:spcBef>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化学</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8263" name="Oval 9"/>
            <p:cNvSpPr/>
            <p:nvPr/>
          </p:nvSpPr>
          <p:spPr>
            <a:xfrm>
              <a:off x="432" y="480"/>
              <a:ext cx="912" cy="336"/>
            </a:xfrm>
            <a:prstGeom prst="ellipse">
              <a:avLst/>
            </a:prstGeom>
            <a:noFill/>
            <a:ln w="25400" cap="flat" cmpd="sng">
              <a:solidFill>
                <a:schemeClr val="accent2"/>
              </a:solidFill>
              <a:prstDash val="solid"/>
              <a:headEnd type="none" w="med" len="med"/>
              <a:tailEnd type="none" w="med" len="med"/>
            </a:ln>
          </p:spPr>
          <p:txBody>
            <a:bodyPr wrap="none" anchor="ctr" anchorCtr="0"/>
            <a:lstStyle/>
            <a:p>
              <a:pPr algn="ct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138247" name="Group 10"/>
          <p:cNvGrpSpPr/>
          <p:nvPr/>
        </p:nvGrpSpPr>
        <p:grpSpPr>
          <a:xfrm>
            <a:off x="3118048" y="4029323"/>
            <a:ext cx="2286000" cy="533400"/>
            <a:chOff x="144" y="480"/>
            <a:chExt cx="1440" cy="336"/>
          </a:xfrm>
        </p:grpSpPr>
        <p:sp>
          <p:nvSpPr>
            <p:cNvPr id="138260" name="Text Box 11"/>
            <p:cNvSpPr txBox="1"/>
            <p:nvPr/>
          </p:nvSpPr>
          <p:spPr>
            <a:xfrm>
              <a:off x="144" y="507"/>
              <a:ext cx="1440" cy="290"/>
            </a:xfrm>
            <a:prstGeom prst="rect">
              <a:avLst/>
            </a:prstGeom>
            <a:noFill/>
            <a:ln w="9525">
              <a:noFill/>
            </a:ln>
          </p:spPr>
          <p:txBody>
            <a:bodyPr anchor="b" anchorCtr="0">
              <a:spAutoFit/>
            </a:bodyPr>
            <a:lstStyle/>
            <a:p>
              <a:pPr algn="ctr" eaLnBrk="1" hangingPunct="1">
                <a:spcBef>
                  <a:spcPct val="50000"/>
                </a:spcBef>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rPr>
                <a:t>生物</a:t>
              </a: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8261" name="Oval 12"/>
            <p:cNvSpPr/>
            <p:nvPr/>
          </p:nvSpPr>
          <p:spPr>
            <a:xfrm>
              <a:off x="432" y="480"/>
              <a:ext cx="912" cy="336"/>
            </a:xfrm>
            <a:prstGeom prst="ellipse">
              <a:avLst/>
            </a:prstGeom>
            <a:noFill/>
            <a:ln w="25400" cap="flat" cmpd="sng">
              <a:solidFill>
                <a:schemeClr val="accent2"/>
              </a:solidFill>
              <a:prstDash val="solid"/>
              <a:headEnd type="none" w="med" len="med"/>
              <a:tailEnd type="none" w="med" len="med"/>
            </a:ln>
          </p:spPr>
          <p:txBody>
            <a:bodyPr wrap="none" anchor="ctr" anchorCtr="0"/>
            <a:lstStyle/>
            <a:p>
              <a:pPr algn="ct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138248" name="Group 13"/>
          <p:cNvGrpSpPr/>
          <p:nvPr/>
        </p:nvGrpSpPr>
        <p:grpSpPr>
          <a:xfrm>
            <a:off x="1977634" y="1309935"/>
            <a:ext cx="1080476" cy="3276600"/>
            <a:chOff x="0" y="768"/>
            <a:chExt cx="597" cy="2064"/>
          </a:xfrm>
        </p:grpSpPr>
        <p:sp>
          <p:nvSpPr>
            <p:cNvPr id="138258" name="Text Box 14"/>
            <p:cNvSpPr txBox="1"/>
            <p:nvPr/>
          </p:nvSpPr>
          <p:spPr>
            <a:xfrm>
              <a:off x="0" y="913"/>
              <a:ext cx="597" cy="1919"/>
            </a:xfrm>
            <a:prstGeom prst="rect">
              <a:avLst/>
            </a:prstGeom>
            <a:noFill/>
            <a:ln w="9525">
              <a:noFill/>
            </a:ln>
          </p:spPr>
          <p:txBody>
            <a:bodyPr wrap="square" anchor="b" anchorCtr="0">
              <a:spAutoFit/>
            </a:bodyPr>
            <a:lstStyle/>
            <a:p>
              <a:pPr algn="ctr" eaLnBrk="1" hangingPunct="1">
                <a:spcBef>
                  <a:spcPts val="0"/>
                </a:spcBef>
              </a:pPr>
              <a:r>
                <a:rPr lang="en-US" altLang="zh-CN" sz="3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PRB</a:t>
              </a:r>
              <a:endParaRPr lang="en-US" altLang="zh-CN" sz="320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spcBef>
                  <a:spcPts val="0"/>
                </a:spcBef>
              </a:pPr>
              <a:r>
                <a:rPr lang="zh-CN" altLang="en-US" sz="3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使</a:t>
              </a:r>
              <a:endParaRPr lang="en-US" altLang="zh-CN" sz="320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spcBef>
                  <a:spcPts val="0"/>
                </a:spcBef>
              </a:pPr>
              <a:r>
                <a:rPr lang="zh-CN" altLang="en-US" sz="3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用</a:t>
              </a:r>
              <a:endParaRPr lang="en-US" altLang="zh-CN" sz="320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spcBef>
                  <a:spcPts val="0"/>
                </a:spcBef>
              </a:pPr>
              <a:r>
                <a:rPr lang="zh-CN" altLang="en-US" sz="3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方</a:t>
              </a:r>
              <a:endParaRPr lang="en-US" altLang="zh-CN" sz="320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spcBef>
                  <a:spcPts val="0"/>
                </a:spcBef>
              </a:pPr>
              <a:r>
                <a:rPr lang="zh-CN" altLang="en-US" sz="3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法</a:t>
              </a:r>
              <a:endParaRPr lang="zh-CN" altLang="en-US" sz="3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algn="ctr" eaLnBrk="1" hangingPunct="1">
                <a:spcBef>
                  <a:spcPts val="0"/>
                </a:spcBef>
              </a:pPr>
              <a:endParaRPr lang="zh-CN" altLang="en-US" sz="3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8259" name="Rectangle 15"/>
            <p:cNvSpPr/>
            <p:nvPr/>
          </p:nvSpPr>
          <p:spPr>
            <a:xfrm>
              <a:off x="0" y="768"/>
              <a:ext cx="597" cy="1872"/>
            </a:xfrm>
            <a:prstGeom prst="rect">
              <a:avLst/>
            </a:prstGeom>
            <a:noFill/>
            <a:ln w="25400" cap="flat" cmpd="sng">
              <a:solidFill>
                <a:schemeClr val="accent2"/>
              </a:solidFill>
              <a:prstDash val="solid"/>
              <a:miter/>
              <a:headEnd type="none" w="med" len="med"/>
              <a:tailEnd type="none" w="med" len="med"/>
            </a:ln>
          </p:spPr>
          <p:txBody>
            <a:bodyPr wrap="none" anchor="ctr" anchorCtr="0"/>
            <a:lstStyle/>
            <a:p>
              <a:pPr algn="ct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138249" name="Group 16"/>
          <p:cNvGrpSpPr/>
          <p:nvPr/>
        </p:nvGrpSpPr>
        <p:grpSpPr>
          <a:xfrm>
            <a:off x="5142652" y="965447"/>
            <a:ext cx="5345836" cy="1371600"/>
            <a:chOff x="1440" y="336"/>
            <a:chExt cx="3456" cy="864"/>
          </a:xfrm>
        </p:grpSpPr>
        <p:sp>
          <p:nvSpPr>
            <p:cNvPr id="138254" name="Text Box 17"/>
            <p:cNvSpPr txBox="1"/>
            <p:nvPr/>
          </p:nvSpPr>
          <p:spPr>
            <a:xfrm>
              <a:off x="1440" y="455"/>
              <a:ext cx="3408" cy="698"/>
            </a:xfrm>
            <a:prstGeom prst="rect">
              <a:avLst/>
            </a:prstGeom>
            <a:noFill/>
            <a:ln w="9525">
              <a:noFill/>
            </a:ln>
          </p:spPr>
          <p:txBody>
            <a:bodyPr anchor="b" anchorCtr="0">
              <a:spAutoFit/>
            </a:bodyPr>
            <a:lstStyle/>
            <a:p>
              <a:pPr eaLnBrk="1" hangingPunct="1">
                <a:spcBef>
                  <a:spcPct val="50000"/>
                </a:spcBef>
              </a:pP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硅酸盐及铝硅酸盐矿物、沸石、煤飞灰、活性炭、黏土、橡胶屑及聚乙烯高分子材料等</a:t>
              </a:r>
              <a:endPar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38255" name="Group 18"/>
            <p:cNvGrpSpPr/>
            <p:nvPr/>
          </p:nvGrpSpPr>
          <p:grpSpPr>
            <a:xfrm>
              <a:off x="1440" y="336"/>
              <a:ext cx="3456" cy="864"/>
              <a:chOff x="1440" y="336"/>
              <a:chExt cx="3456" cy="864"/>
            </a:xfrm>
          </p:grpSpPr>
          <p:sp>
            <p:nvSpPr>
              <p:cNvPr id="138256" name="Text Box 19"/>
              <p:cNvSpPr txBox="1"/>
              <p:nvPr/>
            </p:nvSpPr>
            <p:spPr>
              <a:xfrm>
                <a:off x="1968" y="624"/>
                <a:ext cx="2928" cy="365"/>
              </a:xfrm>
              <a:prstGeom prst="rect">
                <a:avLst/>
              </a:prstGeom>
              <a:noFill/>
              <a:ln w="9525">
                <a:noFill/>
              </a:ln>
            </p:spPr>
            <p:txBody>
              <a:bodyPr anchor="b" anchorCtr="0">
                <a:spAutoFit/>
              </a:bodyPr>
              <a:lstStyle/>
              <a:p>
                <a:pPr algn="ctr" eaLnBrk="1" hangingPunct="1">
                  <a:spcBef>
                    <a:spcPct val="50000"/>
                  </a:spcBef>
                </a:pPr>
                <a:endParaRPr lang="zh-CN" altLang="en-US" sz="32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8257" name="Rectangle 20"/>
              <p:cNvSpPr/>
              <p:nvPr/>
            </p:nvSpPr>
            <p:spPr>
              <a:xfrm>
                <a:off x="1440" y="336"/>
                <a:ext cx="3360" cy="864"/>
              </a:xfrm>
              <a:prstGeom prst="rect">
                <a:avLst/>
              </a:prstGeom>
              <a:noFill/>
              <a:ln w="38100" cap="flat" cmpd="dbl">
                <a:solidFill>
                  <a:schemeClr val="accent2"/>
                </a:solidFill>
                <a:prstDash val="solid"/>
                <a:miter/>
                <a:headEnd type="none" w="med" len="med"/>
                <a:tailEnd type="none" w="med" len="med"/>
              </a:ln>
            </p:spPr>
            <p:txBody>
              <a:bodyPr wrap="none" anchor="ctr" anchorCtr="0"/>
              <a:lstStyle/>
              <a:p>
                <a:pPr algn="ct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grpSp>
        <p:nvGrpSpPr>
          <p:cNvPr id="138250" name="Group 21"/>
          <p:cNvGrpSpPr/>
          <p:nvPr/>
        </p:nvGrpSpPr>
        <p:grpSpPr>
          <a:xfrm>
            <a:off x="5122054" y="2581522"/>
            <a:ext cx="5867400" cy="685800"/>
            <a:chOff x="1474" y="1488"/>
            <a:chExt cx="3936" cy="432"/>
          </a:xfrm>
        </p:grpSpPr>
        <p:sp>
          <p:nvSpPr>
            <p:cNvPr id="138252" name="Text Box 22"/>
            <p:cNvSpPr txBox="1"/>
            <p:nvPr/>
          </p:nvSpPr>
          <p:spPr>
            <a:xfrm>
              <a:off x="1474" y="1581"/>
              <a:ext cx="3936" cy="271"/>
            </a:xfrm>
            <a:prstGeom prst="rect">
              <a:avLst/>
            </a:prstGeom>
            <a:noFill/>
            <a:ln w="9525">
              <a:noFill/>
            </a:ln>
          </p:spPr>
          <p:txBody>
            <a:bodyPr anchor="b" anchorCtr="0">
              <a:spAutoFit/>
            </a:bodyPr>
            <a:lstStyle/>
            <a:p>
              <a:pPr eaLnBrk="1" hangingPunct="1">
                <a:spcBef>
                  <a:spcPct val="50000"/>
                </a:spcBef>
              </a:pP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零价铁颗粒、磷灰石、碳酸钙等  </a:t>
              </a:r>
              <a:endPar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8253" name="Rectangle 23"/>
            <p:cNvSpPr/>
            <p:nvPr/>
          </p:nvSpPr>
          <p:spPr>
            <a:xfrm>
              <a:off x="1488" y="1488"/>
              <a:ext cx="3487" cy="432"/>
            </a:xfrm>
            <a:prstGeom prst="rect">
              <a:avLst/>
            </a:prstGeom>
            <a:noFill/>
            <a:ln w="38100" cap="flat" cmpd="dbl">
              <a:solidFill>
                <a:schemeClr val="accent2"/>
              </a:solidFill>
              <a:prstDash val="solid"/>
              <a:miter/>
              <a:headEnd type="none" w="med" len="med"/>
              <a:tailEnd type="none" w="med" len="med"/>
            </a:ln>
          </p:spPr>
          <p:txBody>
            <a:bodyPr wrap="none" anchor="ctr" anchorCtr="0"/>
            <a:lstStyle/>
            <a:p>
              <a:pPr algn="ct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138251" name="Rectangle 24"/>
          <p:cNvSpPr/>
          <p:nvPr/>
        </p:nvSpPr>
        <p:spPr>
          <a:xfrm>
            <a:off x="4191000" y="3810000"/>
            <a:ext cx="5334000" cy="1371600"/>
          </a:xfrm>
          <a:prstGeom prst="rect">
            <a:avLst/>
          </a:prstGeom>
          <a:noFill/>
          <a:ln w="9525">
            <a:noFill/>
          </a:ln>
        </p:spPr>
        <p:txBody>
          <a:bodyPr wrap="none" anchor="ctr" anchorCtr="0"/>
          <a:lstStyle/>
          <a:p>
            <a:pPr algn="ctr"/>
            <a:endParaRPr lang="zh-CN" altLang="en-US"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6" name="矩形 25"/>
          <p:cNvSpPr/>
          <p:nvPr/>
        </p:nvSpPr>
        <p:spPr bwMode="auto">
          <a:xfrm>
            <a:off x="1882194" y="5086404"/>
            <a:ext cx="8246254" cy="1220735"/>
          </a:xfrm>
          <a:prstGeom prst="rect">
            <a:avLst/>
          </a:prstGeom>
          <a:noFill/>
          <a:ln w="28575" cap="flat" cmpd="sng" algn="ctr">
            <a:solidFill>
              <a:srgbClr val="7030A0"/>
            </a:solidFill>
            <a:prstDash val="dash"/>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27" name="Text Box 4"/>
          <p:cNvSpPr txBox="1">
            <a:spLocks noChangeArrowheads="1"/>
          </p:cNvSpPr>
          <p:nvPr/>
        </p:nvSpPr>
        <p:spPr bwMode="auto">
          <a:xfrm>
            <a:off x="110965" y="-150066"/>
            <a:ext cx="8678608" cy="829945"/>
          </a:xfrm>
          <a:prstGeom prst="rect">
            <a:avLst/>
          </a:prstGeom>
          <a:noFill/>
          <a:ln w="9525">
            <a:noFill/>
            <a:miter lim="800000"/>
          </a:ln>
          <a:effectLst/>
        </p:spPr>
        <p:txBody>
          <a:bodyPr wrap="square">
            <a:spAutoFit/>
          </a:bodyPr>
          <a:lstStyle/>
          <a:p>
            <a:pPr eaLnBrk="1" hangingPunct="1">
              <a:lnSpc>
                <a:spcPct val="150000"/>
              </a:lnSpc>
              <a:spcBef>
                <a:spcPct val="50000"/>
              </a:spcBef>
              <a:defRPr/>
            </a:pP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7.1</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lang="en-US" altLang="zh-CN" sz="32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Introduction</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sz="quarter"/>
          </p:nvPr>
        </p:nvSpPr>
        <p:spPr>
          <a:xfrm>
            <a:off x="1840865" y="1363980"/>
            <a:ext cx="8627110" cy="1153795"/>
          </a:xfrm>
        </p:spPr>
        <p:txBody>
          <a:bodyPr vert="horz" wrap="square" lIns="91440" tIns="45720" rIns="91440" bIns="45720" numCol="1" anchor="ctr" anchorCtr="0" compatLnSpc="1"/>
          <a:lstStyle/>
          <a:p>
            <a:pPr lvl="0" eaLnBrk="1" hangingPunct="1">
              <a:lnSpc>
                <a:spcPct val="110000"/>
              </a:lnSpc>
              <a:spcBef>
                <a:spcPct val="20000"/>
              </a:spcBef>
              <a:defRPr/>
            </a:pPr>
            <a:r>
              <a:rPr kumimoji="0" lang="zh-CN" altLang="en-US" sz="4000" i="0" u="none" strike="noStrike" kern="0" cap="none" spc="0" normalizeH="0" baseline="0" noProof="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第七</a:t>
            </a:r>
            <a:r>
              <a:rPr lang="zh-CN" altLang="en-US" sz="400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节</a:t>
            </a:r>
            <a:r>
              <a:rPr lang="en-US" altLang="zh-CN" sz="400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 </a:t>
            </a:r>
            <a:r>
              <a:rPr lang="zh-CN" altLang="en-US" sz="400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地下水修复的</a:t>
            </a:r>
            <a:br>
              <a:rPr lang="en-US" altLang="zh-CN" sz="400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br>
            <a:r>
              <a:rPr lang="zh-CN" altLang="en-US" sz="400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可渗透反应格栅技术</a:t>
            </a:r>
            <a:br>
              <a:rPr lang="en-US" altLang="zh-CN" sz="4400">
                <a:solidFill>
                  <a:schemeClr val="accent1">
                    <a:lumMod val="50000"/>
                  </a:schemeClr>
                </a:solidFill>
                <a:latin typeface="微软雅黑" panose="020B0503020204020204" charset="-122"/>
                <a:ea typeface="微软雅黑" panose="020B0503020204020204" charset="-122"/>
                <a:cs typeface="Times New Roman" panose="02020603050405020304" pitchFamily="18" charset="0"/>
              </a:rPr>
            </a:br>
            <a:endParaRPr kumimoji="0" lang="en-US" altLang="zh-CN" sz="3600" b="1" i="0" u="none" strike="noStrike" kern="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2" name="Text Box 4"/>
          <p:cNvSpPr txBox="1">
            <a:spLocks noChangeArrowheads="1"/>
          </p:cNvSpPr>
          <p:nvPr/>
        </p:nvSpPr>
        <p:spPr bwMode="auto">
          <a:xfrm>
            <a:off x="3287688" y="2426065"/>
            <a:ext cx="8027988" cy="261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a:t>
            </a:r>
            <a:r>
              <a:rPr kumimoji="0" lang="zh-CN" altLang="en-US" sz="3000" b="1" i="0" u="none" strike="noStrike" kern="1200" cap="none" spc="0" normalizeH="0" baseline="0" noProof="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概述</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zh-CN" altLang="en-US" sz="2800" b="1"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Introduction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 action="ppaction://noaction"/>
            </a:endParaRPr>
          </a:p>
          <a:p>
            <a:pPr lvl="0" eaLnBrk="1" hangingPunct="1">
              <a:lnSpc>
                <a:spcPct val="15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a:t>
            </a:r>
            <a:r>
              <a:rPr kumimoji="0" lang="zh-CN" altLang="en-US" sz="3000" b="1" i="0" u="none" strike="noStrike" kern="1200" cap="none" spc="0" normalizeH="0" baseline="0" noProof="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 </a:t>
            </a:r>
            <a:r>
              <a:rPr lang="en-US" altLang="zh-CN" sz="3000" b="1">
                <a:solidFill>
                  <a:srgbClr val="CCECFF">
                    <a:lumMod val="50000"/>
                  </a:srgbClr>
                </a:solidFill>
                <a:latin typeface="Times New Roman" panose="02020603050405020304" pitchFamily="18" charset="0"/>
                <a:ea typeface="微软雅黑" panose="020B0503020204020204" charset="-122"/>
                <a:cs typeface="Times New Roman" panose="02020603050405020304" pitchFamily="18" charset="0"/>
              </a:rPr>
              <a:t>Fe-</a:t>
            </a:r>
            <a:r>
              <a:rPr lang="zh-CN" altLang="en-US" sz="3000" b="1">
                <a:solidFill>
                  <a:srgbClr val="CCECFF">
                    <a:lumMod val="50000"/>
                  </a:srgbClr>
                </a:solidFill>
                <a:latin typeface="Times New Roman" panose="02020603050405020304" pitchFamily="18" charset="0"/>
                <a:ea typeface="微软雅黑" panose="020B0503020204020204" charset="-122"/>
                <a:cs typeface="Times New Roman" panose="02020603050405020304" pitchFamily="18" charset="0"/>
              </a:rPr>
              <a:t>可渗透反应格栅技术（</a:t>
            </a:r>
            <a:r>
              <a:rPr lang="en-US" altLang="zh-CN" sz="3000" b="1">
                <a:solidFill>
                  <a:srgbClr val="CCECFF">
                    <a:lumMod val="50000"/>
                  </a:srgbClr>
                </a:solidFill>
                <a:latin typeface="Times New Roman" panose="02020603050405020304" pitchFamily="18" charset="0"/>
                <a:ea typeface="微软雅黑" panose="020B0503020204020204" charset="-122"/>
                <a:cs typeface="Times New Roman" panose="02020603050405020304" pitchFamily="18" charset="0"/>
              </a:rPr>
              <a:t>PRB</a:t>
            </a:r>
            <a:r>
              <a:rPr lang="zh-CN" altLang="en-US" sz="3000" b="1">
                <a:solidFill>
                  <a:srgbClr val="CCECFF">
                    <a:lumMod val="50000"/>
                  </a:srgbClr>
                </a:solidFill>
                <a:latin typeface="Times New Roman" panose="02020603050405020304" pitchFamily="18" charset="0"/>
                <a:ea typeface="微软雅黑" panose="020B0503020204020204" charset="-122"/>
                <a:cs typeface="Times New Roman" panose="02020603050405020304" pitchFamily="18" charset="0"/>
              </a:rPr>
              <a:t>）</a:t>
            </a:r>
            <a:r>
              <a:rPr lang="en-US" altLang="zh-CN"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 </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lvl="0" eaLnBrk="1" hangingPunct="1">
              <a:lnSpc>
                <a:spcPct val="150000"/>
              </a:lnSpc>
              <a:defRPr/>
            </a:pPr>
            <a:r>
              <a:rPr kumimoji="0" lang="en-US" altLang="zh-CN" sz="2400" b="1"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Fe-</a:t>
            </a:r>
            <a:r>
              <a:rPr lang="en-US" altLang="zh-CN" sz="2400" b="1" kern="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Permeable reactive barrier (PRB) </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 name="Line 9"/>
          <p:cNvSpPr>
            <a:spLocks noChangeShapeType="1"/>
          </p:cNvSpPr>
          <p:nvPr/>
        </p:nvSpPr>
        <p:spPr bwMode="auto">
          <a:xfrm>
            <a:off x="3432175" y="4509135"/>
            <a:ext cx="6245860" cy="21590"/>
          </a:xfrm>
          <a:prstGeom prst="line">
            <a:avLst/>
          </a:prstGeom>
          <a:noFill/>
          <a:ln w="38100">
            <a:solidFill>
              <a:srgbClr val="FF0000"/>
            </a:solidFill>
            <a:round/>
          </a:ln>
          <a:effectLst/>
        </p:spPr>
        <p:txBody>
          <a:bodyPr wrap="non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Diagram 4"/>
          <p:cNvGrpSpPr>
            <a:grpSpLocks noChangeAspect="1"/>
          </p:cNvGrpSpPr>
          <p:nvPr/>
        </p:nvGrpSpPr>
        <p:grpSpPr>
          <a:xfrm>
            <a:off x="5025710" y="1122474"/>
            <a:ext cx="5791200" cy="5486400"/>
            <a:chOff x="1608" y="737"/>
            <a:chExt cx="2544" cy="2851"/>
          </a:xfrm>
        </p:grpSpPr>
        <p:sp>
          <p:nvSpPr>
            <p:cNvPr id="19459" name="AutoShape 5"/>
            <p:cNvSpPr>
              <a:spLocks noChangeAspect="1" noTextEdit="1"/>
            </p:cNvSpPr>
            <p:nvPr/>
          </p:nvSpPr>
          <p:spPr>
            <a:xfrm>
              <a:off x="1608" y="737"/>
              <a:ext cx="2544" cy="2851"/>
            </a:xfrm>
            <a:prstGeom prst="rect">
              <a:avLst/>
            </a:prstGeom>
            <a:noFill/>
            <a:ln w="9525">
              <a:noFill/>
            </a:ln>
          </p:spPr>
          <p:txBody>
            <a:bodyPr/>
            <a:lstStyle/>
            <a:p>
              <a:pPr marL="636905" indent="504190" algn="ctr">
                <a:spcBef>
                  <a:spcPts val="0"/>
                </a:spcBef>
              </a:pPr>
              <a:endParaRPr lang="zh-CN" altLang="en-US" b="1">
                <a:solidFill>
                  <a:srgbClr val="0B1BB5"/>
                </a:solidFill>
                <a:latin typeface="黑体" panose="02010609060101010101" pitchFamily="49" charset="-122"/>
                <a:ea typeface="黑体" panose="02010609060101010101" pitchFamily="49" charset="-122"/>
              </a:endParaRPr>
            </a:p>
          </p:txBody>
        </p:sp>
        <p:sp>
          <p:nvSpPr>
            <p:cNvPr id="19460" name="_s19460"/>
            <p:cNvSpPr/>
            <p:nvPr/>
          </p:nvSpPr>
          <p:spPr>
            <a:xfrm flipH="1" flipV="1">
              <a:off x="2275" y="1966"/>
              <a:ext cx="304" cy="98"/>
            </a:xfrm>
            <a:prstGeom prst="line">
              <a:avLst/>
            </a:prstGeom>
            <a:ln w="38100" cap="flat" cmpd="sng">
              <a:solidFill>
                <a:srgbClr val="000000"/>
              </a:solidFill>
              <a:prstDash val="solid"/>
              <a:headEnd type="none" w="med" len="med"/>
              <a:tailEnd type="none" w="med" len="med"/>
            </a:ln>
          </p:spPr>
          <p:txBody>
            <a:bodyPr/>
            <a:lstStyle/>
            <a:p>
              <a:endParaRPr lang="zh-CN" altLang="en-US"/>
            </a:p>
          </p:txBody>
        </p:sp>
        <p:sp>
          <p:nvSpPr>
            <p:cNvPr id="19461" name="_s19461"/>
            <p:cNvSpPr/>
            <p:nvPr/>
          </p:nvSpPr>
          <p:spPr>
            <a:xfrm>
              <a:off x="1656" y="1548"/>
              <a:ext cx="636" cy="636"/>
            </a:xfrm>
            <a:prstGeom prst="ellipse">
              <a:avLst/>
            </a:prstGeom>
            <a:solidFill>
              <a:srgbClr val="FF9900"/>
            </a:solidFill>
            <a:ln w="28575" cap="flat" cmpd="sng">
              <a:solidFill>
                <a:schemeClr val="bg1"/>
              </a:solidFill>
              <a:prstDash val="solid"/>
              <a:headEnd type="none" w="med" len="med"/>
              <a:tailEnd type="none" w="med" len="med"/>
            </a:ln>
          </p:spPr>
          <p:txBody>
            <a:bodyPr wrap="none" lIns="0" tIns="0" rIns="0" bIns="0" anchor="ctr" anchorCtr="0"/>
            <a:lstStyle/>
            <a:p>
              <a:pPr marL="636905" indent="647700" algn="ctr" eaLnBrk="1" hangingPunct="1">
                <a:spcBef>
                  <a:spcPts val="0"/>
                </a:spcBef>
                <a:buClr>
                  <a:schemeClr val="hlink"/>
                </a:buClr>
                <a:buSzPct val="70000"/>
                <a:buFont typeface="Wingdings" panose="05000000000000000000" pitchFamily="2" charset="2"/>
              </a:pPr>
              <a:r>
                <a:rPr lang="zh-CN" altLang="en-US" sz="2400" b="1" dirty="0">
                  <a:solidFill>
                    <a:schemeClr val="tx1"/>
                  </a:solidFill>
                  <a:latin typeface="黑体" panose="02010609060101010101" pitchFamily="49" charset="-122"/>
                  <a:ea typeface="黑体" panose="02010609060101010101" pitchFamily="49" charset="-122"/>
                </a:rPr>
                <a:t>表面配合</a:t>
              </a:r>
              <a:r>
                <a:rPr lang="zh-CN" altLang="en-US" sz="2400" b="1" dirty="0">
                  <a:solidFill>
                    <a:srgbClr val="0B1BB5"/>
                  </a:solidFill>
                  <a:latin typeface="黑体" panose="02010609060101010101" pitchFamily="49" charset="-122"/>
                  <a:ea typeface="黑体" panose="02010609060101010101" pitchFamily="49" charset="-122"/>
                </a:rPr>
                <a:t>         </a:t>
              </a:r>
              <a:endParaRPr lang="zh-CN" altLang="en-US" sz="2400" b="1" dirty="0">
                <a:solidFill>
                  <a:srgbClr val="0B1BB5"/>
                </a:solidFill>
                <a:latin typeface="黑体" panose="02010609060101010101" pitchFamily="49" charset="-122"/>
                <a:ea typeface="黑体" panose="02010609060101010101" pitchFamily="49" charset="-122"/>
              </a:endParaRPr>
            </a:p>
          </p:txBody>
        </p:sp>
        <p:sp>
          <p:nvSpPr>
            <p:cNvPr id="19462" name="_s19462"/>
            <p:cNvSpPr/>
            <p:nvPr/>
          </p:nvSpPr>
          <p:spPr>
            <a:xfrm flipH="1">
              <a:off x="2507" y="2418"/>
              <a:ext cx="187" cy="258"/>
            </a:xfrm>
            <a:prstGeom prst="line">
              <a:avLst/>
            </a:prstGeom>
            <a:ln w="38100" cap="flat" cmpd="sng">
              <a:solidFill>
                <a:srgbClr val="000000"/>
              </a:solidFill>
              <a:prstDash val="solid"/>
              <a:headEnd type="none" w="med" len="med"/>
              <a:tailEnd type="none" w="med" len="med"/>
            </a:ln>
          </p:spPr>
          <p:txBody>
            <a:bodyPr/>
            <a:lstStyle/>
            <a:p>
              <a:endParaRPr lang="zh-CN" altLang="en-US"/>
            </a:p>
          </p:txBody>
        </p:sp>
        <p:sp>
          <p:nvSpPr>
            <p:cNvPr id="19463" name="_s19463"/>
            <p:cNvSpPr/>
            <p:nvPr/>
          </p:nvSpPr>
          <p:spPr>
            <a:xfrm>
              <a:off x="2001" y="2614"/>
              <a:ext cx="636" cy="636"/>
            </a:xfrm>
            <a:prstGeom prst="ellipse">
              <a:avLst/>
            </a:prstGeom>
            <a:solidFill>
              <a:srgbClr val="FF9900"/>
            </a:solidFill>
            <a:ln w="28575" cap="flat" cmpd="sng">
              <a:solidFill>
                <a:schemeClr val="bg1"/>
              </a:solidFill>
              <a:prstDash val="solid"/>
              <a:headEnd type="none" w="med" len="med"/>
              <a:tailEnd type="none" w="med" len="med"/>
            </a:ln>
          </p:spPr>
          <p:txBody>
            <a:bodyPr wrap="none" lIns="0" tIns="0" rIns="0" bIns="0" anchor="ctr" anchorCtr="0"/>
            <a:lstStyle/>
            <a:p>
              <a:pPr marL="636905" indent="683895" algn="ctr" eaLnBrk="1" hangingPunct="1">
                <a:spcBef>
                  <a:spcPts val="0"/>
                </a:spcBef>
                <a:buClr>
                  <a:schemeClr val="hlink"/>
                </a:buClr>
                <a:buSzPct val="70000"/>
                <a:buFont typeface="Wingdings" panose="05000000000000000000" pitchFamily="2" charset="2"/>
              </a:pPr>
              <a:r>
                <a:rPr lang="zh-CN" altLang="en-US" sz="2400" b="1" dirty="0">
                  <a:solidFill>
                    <a:schemeClr val="tx1"/>
                  </a:solidFill>
                  <a:latin typeface="黑体" panose="02010609060101010101" pitchFamily="49" charset="-122"/>
                  <a:ea typeface="黑体" panose="02010609060101010101" pitchFamily="49" charset="-122"/>
                </a:rPr>
                <a:t>共沉淀</a:t>
              </a:r>
              <a:r>
                <a:rPr lang="zh-CN" altLang="en-US" sz="2400" b="1" dirty="0">
                  <a:solidFill>
                    <a:srgbClr val="0B1BB5"/>
                  </a:solidFill>
                  <a:latin typeface="黑体" panose="02010609060101010101" pitchFamily="49" charset="-122"/>
                  <a:ea typeface="黑体" panose="02010609060101010101" pitchFamily="49" charset="-122"/>
                </a:rPr>
                <a:t>         </a:t>
              </a:r>
              <a:endParaRPr lang="zh-CN" altLang="en-US" sz="2400" b="1" dirty="0">
                <a:solidFill>
                  <a:srgbClr val="0B1BB5"/>
                </a:solidFill>
                <a:latin typeface="黑体" panose="02010609060101010101" pitchFamily="49" charset="-122"/>
                <a:ea typeface="黑体" panose="02010609060101010101" pitchFamily="49" charset="-122"/>
              </a:endParaRPr>
            </a:p>
          </p:txBody>
        </p:sp>
        <p:sp>
          <p:nvSpPr>
            <p:cNvPr id="19464" name="_s19464"/>
            <p:cNvSpPr/>
            <p:nvPr/>
          </p:nvSpPr>
          <p:spPr>
            <a:xfrm>
              <a:off x="3067" y="2418"/>
              <a:ext cx="187" cy="257"/>
            </a:xfrm>
            <a:prstGeom prst="line">
              <a:avLst/>
            </a:prstGeom>
            <a:ln w="38100" cap="flat" cmpd="sng">
              <a:solidFill>
                <a:srgbClr val="000000"/>
              </a:solidFill>
              <a:prstDash val="solid"/>
              <a:headEnd type="none" w="med" len="med"/>
              <a:tailEnd type="none" w="med" len="med"/>
            </a:ln>
          </p:spPr>
          <p:txBody>
            <a:bodyPr/>
            <a:lstStyle/>
            <a:p>
              <a:endParaRPr lang="zh-CN" altLang="en-US"/>
            </a:p>
          </p:txBody>
        </p:sp>
        <p:sp>
          <p:nvSpPr>
            <p:cNvPr id="19465" name="_s19465"/>
            <p:cNvSpPr/>
            <p:nvPr/>
          </p:nvSpPr>
          <p:spPr>
            <a:xfrm>
              <a:off x="3117" y="2615"/>
              <a:ext cx="636" cy="636"/>
            </a:xfrm>
            <a:prstGeom prst="ellipse">
              <a:avLst/>
            </a:prstGeom>
            <a:solidFill>
              <a:srgbClr val="FF9900"/>
            </a:solidFill>
            <a:ln w="28575" cap="flat" cmpd="sng">
              <a:solidFill>
                <a:schemeClr val="bg1"/>
              </a:solidFill>
              <a:prstDash val="solid"/>
              <a:headEnd type="none" w="med" len="med"/>
              <a:tailEnd type="none" w="med" len="med"/>
            </a:ln>
          </p:spPr>
          <p:txBody>
            <a:bodyPr wrap="none" lIns="0" tIns="0" rIns="0" bIns="0" anchor="ctr" anchorCtr="0"/>
            <a:lstStyle/>
            <a:p>
              <a:pPr marL="636905" indent="864235" algn="ctr" eaLnBrk="1" hangingPunct="1">
                <a:spcBef>
                  <a:spcPts val="0"/>
                </a:spcBef>
                <a:buClr>
                  <a:schemeClr val="hlink"/>
                </a:buClr>
                <a:buSzPct val="70000"/>
                <a:buFont typeface="Wingdings" panose="05000000000000000000" pitchFamily="2" charset="2"/>
              </a:pPr>
              <a:r>
                <a:rPr lang="zh-CN" altLang="en-US" sz="2400" b="1" dirty="0">
                  <a:solidFill>
                    <a:schemeClr val="tx1"/>
                  </a:solidFill>
                  <a:latin typeface="黑体" panose="02010609060101010101" pitchFamily="49" charset="-122"/>
                  <a:ea typeface="黑体" panose="02010609060101010101" pitchFamily="49" charset="-122"/>
                </a:rPr>
                <a:t>吸附</a:t>
              </a:r>
              <a:r>
                <a:rPr lang="zh-CN" altLang="en-US" sz="2400" b="1" dirty="0">
                  <a:solidFill>
                    <a:srgbClr val="0B1BB5"/>
                  </a:solidFill>
                  <a:latin typeface="黑体" panose="02010609060101010101" pitchFamily="49" charset="-122"/>
                  <a:ea typeface="黑体" panose="02010609060101010101" pitchFamily="49" charset="-122"/>
                </a:rPr>
                <a:t>          </a:t>
              </a:r>
              <a:endParaRPr lang="zh-CN" altLang="en-US" sz="2400" b="1" dirty="0">
                <a:solidFill>
                  <a:srgbClr val="0B1BB5"/>
                </a:solidFill>
                <a:latin typeface="黑体" panose="02010609060101010101" pitchFamily="49" charset="-122"/>
                <a:ea typeface="黑体" panose="02010609060101010101" pitchFamily="49" charset="-122"/>
              </a:endParaRPr>
            </a:p>
          </p:txBody>
        </p:sp>
        <p:sp>
          <p:nvSpPr>
            <p:cNvPr id="19466" name="_s19466"/>
            <p:cNvSpPr/>
            <p:nvPr/>
          </p:nvSpPr>
          <p:spPr>
            <a:xfrm flipV="1">
              <a:off x="3182" y="1965"/>
              <a:ext cx="302" cy="98"/>
            </a:xfrm>
            <a:prstGeom prst="line">
              <a:avLst/>
            </a:prstGeom>
            <a:ln w="38100" cap="flat" cmpd="sng">
              <a:solidFill>
                <a:srgbClr val="000000"/>
              </a:solidFill>
              <a:prstDash val="solid"/>
              <a:headEnd type="none" w="med" len="med"/>
              <a:tailEnd type="none" w="med" len="med"/>
            </a:ln>
          </p:spPr>
          <p:txBody>
            <a:bodyPr/>
            <a:lstStyle/>
            <a:p>
              <a:endParaRPr lang="zh-CN" altLang="en-US"/>
            </a:p>
          </p:txBody>
        </p:sp>
        <p:sp>
          <p:nvSpPr>
            <p:cNvPr id="19467" name="_s19467"/>
            <p:cNvSpPr/>
            <p:nvPr/>
          </p:nvSpPr>
          <p:spPr>
            <a:xfrm>
              <a:off x="3469" y="1549"/>
              <a:ext cx="636" cy="636"/>
            </a:xfrm>
            <a:prstGeom prst="ellipse">
              <a:avLst/>
            </a:prstGeom>
            <a:solidFill>
              <a:srgbClr val="FF9900"/>
            </a:solidFill>
            <a:ln w="28575" cap="flat" cmpd="sng">
              <a:solidFill>
                <a:schemeClr val="bg1"/>
              </a:solidFill>
              <a:prstDash val="solid"/>
              <a:headEnd type="none" w="med" len="med"/>
              <a:tailEnd type="none" w="med" len="med"/>
            </a:ln>
          </p:spPr>
          <p:txBody>
            <a:bodyPr wrap="none" lIns="0" tIns="0" rIns="0" bIns="0" anchor="ctr" anchorCtr="0"/>
            <a:lstStyle/>
            <a:p>
              <a:pPr marL="636905" indent="467995" algn="ctr" eaLnBrk="1" hangingPunct="1">
                <a:spcBef>
                  <a:spcPts val="0"/>
                </a:spcBef>
                <a:buClr>
                  <a:schemeClr val="hlink"/>
                </a:buClr>
                <a:buSzPct val="70000"/>
                <a:buFont typeface="Wingdings" panose="05000000000000000000" pitchFamily="2" charset="2"/>
              </a:pPr>
              <a:r>
                <a:rPr lang="zh-CN" altLang="en-US" sz="2400" b="1" dirty="0">
                  <a:solidFill>
                    <a:schemeClr val="tx1"/>
                  </a:solidFill>
                  <a:latin typeface="黑体" panose="02010609060101010101" pitchFamily="49" charset="-122"/>
                  <a:ea typeface="黑体" panose="02010609060101010101" pitchFamily="49" charset="-122"/>
                </a:rPr>
                <a:t>还原沉淀       </a:t>
              </a:r>
              <a:endParaRPr lang="zh-CN" altLang="en-US" sz="2400" b="1" dirty="0">
                <a:solidFill>
                  <a:schemeClr val="tx1"/>
                </a:solidFill>
                <a:latin typeface="黑体" panose="02010609060101010101" pitchFamily="49" charset="-122"/>
                <a:ea typeface="黑体" panose="02010609060101010101" pitchFamily="49" charset="-122"/>
              </a:endParaRPr>
            </a:p>
            <a:p>
              <a:pPr marL="636905" indent="467995" algn="ctr" eaLnBrk="1" hangingPunct="1">
                <a:spcBef>
                  <a:spcPts val="0"/>
                </a:spcBef>
                <a:buClr>
                  <a:schemeClr val="hlink"/>
                </a:buClr>
                <a:buSzPct val="70000"/>
                <a:buFont typeface="Wingdings" panose="05000000000000000000" pitchFamily="2" charset="2"/>
              </a:pPr>
              <a:r>
                <a:rPr lang="zh-CN" altLang="en-US" sz="2400" b="1" dirty="0">
                  <a:solidFill>
                    <a:schemeClr val="tx1"/>
                  </a:solidFill>
                  <a:latin typeface="黑体" panose="02010609060101010101" pitchFamily="49" charset="-122"/>
                  <a:ea typeface="黑体" panose="02010609060101010101" pitchFamily="49" charset="-122"/>
                </a:rPr>
                <a:t>（沉积</a:t>
              </a:r>
              <a:r>
                <a:rPr lang="zh-CN" altLang="en-US" sz="2400" b="1" dirty="0">
                  <a:solidFill>
                    <a:srgbClr val="0B1BB5"/>
                  </a:solidFill>
                  <a:latin typeface="黑体" panose="02010609060101010101" pitchFamily="49" charset="-122"/>
                  <a:ea typeface="黑体" panose="02010609060101010101" pitchFamily="49" charset="-122"/>
                </a:rPr>
                <a:t>）       </a:t>
              </a:r>
              <a:endParaRPr lang="zh-CN" altLang="en-US" sz="2400" b="1" dirty="0">
                <a:solidFill>
                  <a:srgbClr val="0B1BB5"/>
                </a:solidFill>
                <a:latin typeface="黑体" panose="02010609060101010101" pitchFamily="49" charset="-122"/>
                <a:ea typeface="黑体" panose="02010609060101010101" pitchFamily="49" charset="-122"/>
              </a:endParaRPr>
            </a:p>
          </p:txBody>
        </p:sp>
        <p:sp>
          <p:nvSpPr>
            <p:cNvPr id="19468" name="_s19468"/>
            <p:cNvSpPr/>
            <p:nvPr/>
          </p:nvSpPr>
          <p:spPr>
            <a:xfrm flipV="1">
              <a:off x="2880" y="1526"/>
              <a:ext cx="0" cy="318"/>
            </a:xfrm>
            <a:prstGeom prst="line">
              <a:avLst/>
            </a:prstGeom>
            <a:ln w="38100" cap="flat" cmpd="sng">
              <a:solidFill>
                <a:srgbClr val="000000"/>
              </a:solidFill>
              <a:prstDash val="solid"/>
              <a:headEnd type="none" w="med" len="med"/>
              <a:tailEnd type="none" w="med" len="med"/>
            </a:ln>
          </p:spPr>
          <p:txBody>
            <a:bodyPr/>
            <a:lstStyle/>
            <a:p>
              <a:endParaRPr lang="zh-CN" altLang="en-US"/>
            </a:p>
          </p:txBody>
        </p:sp>
        <p:sp>
          <p:nvSpPr>
            <p:cNvPr id="19469" name="_s19469"/>
            <p:cNvSpPr/>
            <p:nvPr/>
          </p:nvSpPr>
          <p:spPr>
            <a:xfrm>
              <a:off x="2562" y="890"/>
              <a:ext cx="636" cy="636"/>
            </a:xfrm>
            <a:prstGeom prst="ellipse">
              <a:avLst/>
            </a:prstGeom>
            <a:solidFill>
              <a:srgbClr val="FF9900"/>
            </a:solidFill>
            <a:ln w="28575" cap="flat" cmpd="sng">
              <a:solidFill>
                <a:schemeClr val="bg1"/>
              </a:solidFill>
              <a:prstDash val="solid"/>
              <a:headEnd type="none" w="med" len="med"/>
              <a:tailEnd type="none" w="med" len="med"/>
            </a:ln>
          </p:spPr>
          <p:txBody>
            <a:bodyPr wrap="none" lIns="0" tIns="0" rIns="0" bIns="0" anchor="ctr" anchorCtr="0"/>
            <a:lstStyle/>
            <a:p>
              <a:pPr marL="636905" indent="504190" algn="ctr" eaLnBrk="1" hangingPunct="1">
                <a:spcBef>
                  <a:spcPts val="0"/>
                </a:spcBef>
                <a:buClr>
                  <a:schemeClr val="hlink"/>
                </a:buClr>
                <a:buSzPct val="70000"/>
                <a:buFont typeface="Wingdings" panose="05000000000000000000" pitchFamily="2" charset="2"/>
              </a:pPr>
              <a:r>
                <a:rPr lang="zh-CN" altLang="en-US" sz="2400" b="1" dirty="0">
                  <a:solidFill>
                    <a:schemeClr val="tx1"/>
                  </a:solidFill>
                  <a:latin typeface="黑体" panose="02010609060101010101" pitchFamily="49" charset="-122"/>
                  <a:ea typeface="黑体" panose="02010609060101010101" pitchFamily="49" charset="-122"/>
                </a:rPr>
                <a:t>还原降解</a:t>
              </a:r>
              <a:r>
                <a:rPr lang="zh-CN" altLang="en-US" sz="2400" b="1" dirty="0">
                  <a:solidFill>
                    <a:srgbClr val="0B1BB5"/>
                  </a:solidFill>
                  <a:latin typeface="黑体" panose="02010609060101010101" pitchFamily="49" charset="-122"/>
                  <a:ea typeface="黑体" panose="02010609060101010101" pitchFamily="49" charset="-122"/>
                </a:rPr>
                <a:t>        </a:t>
              </a:r>
              <a:endParaRPr lang="zh-CN" altLang="en-US" sz="2400" b="1" dirty="0">
                <a:solidFill>
                  <a:srgbClr val="0B1BB5"/>
                </a:solidFill>
                <a:latin typeface="黑体" panose="02010609060101010101" pitchFamily="49" charset="-122"/>
                <a:ea typeface="黑体" panose="02010609060101010101" pitchFamily="49" charset="-122"/>
              </a:endParaRPr>
            </a:p>
          </p:txBody>
        </p:sp>
        <p:sp>
          <p:nvSpPr>
            <p:cNvPr id="19470" name="_s19470"/>
            <p:cNvSpPr/>
            <p:nvPr/>
          </p:nvSpPr>
          <p:spPr>
            <a:xfrm>
              <a:off x="2562" y="1844"/>
              <a:ext cx="636" cy="636"/>
            </a:xfrm>
            <a:prstGeom prst="ellipse">
              <a:avLst/>
            </a:prstGeom>
            <a:solidFill>
              <a:srgbClr val="EF4517"/>
            </a:solidFill>
            <a:ln w="28575" cap="flat" cmpd="sng">
              <a:solidFill>
                <a:schemeClr val="bg1"/>
              </a:solidFill>
              <a:prstDash val="solid"/>
              <a:headEnd type="none" w="med" len="med"/>
              <a:tailEnd type="none" w="med" len="med"/>
            </a:ln>
          </p:spPr>
          <p:txBody>
            <a:bodyPr wrap="none" lIns="0" tIns="0" rIns="0" bIns="0" anchor="ctr" anchorCtr="0"/>
            <a:lstStyle/>
            <a:p>
              <a:pPr marL="636905" indent="720090" algn="ctr" eaLnBrk="1" hangingPunct="1">
                <a:spcBef>
                  <a:spcPts val="0"/>
                </a:spcBef>
                <a:buClr>
                  <a:schemeClr val="hlink"/>
                </a:buClr>
                <a:buSzPct val="70000"/>
                <a:buFont typeface="Wingdings" panose="05000000000000000000" pitchFamily="2" charset="2"/>
              </a:pPr>
              <a:r>
                <a:rPr lang="zh-CN" altLang="en-US" sz="2400" b="1" dirty="0">
                  <a:solidFill>
                    <a:schemeClr val="tx1"/>
                  </a:solidFill>
                  <a:latin typeface="黑体" panose="02010609060101010101" pitchFamily="49" charset="-122"/>
                  <a:ea typeface="黑体" panose="02010609060101010101" pitchFamily="49" charset="-122"/>
                </a:rPr>
                <a:t>反应机理</a:t>
              </a:r>
              <a:r>
                <a:rPr lang="zh-CN" altLang="en-US" sz="2400" b="1" dirty="0">
                  <a:solidFill>
                    <a:srgbClr val="0B1BB5"/>
                  </a:solidFill>
                  <a:latin typeface="黑体" panose="02010609060101010101" pitchFamily="49" charset="-122"/>
                  <a:ea typeface="黑体" panose="02010609060101010101" pitchFamily="49" charset="-122"/>
                </a:rPr>
                <a:t>         </a:t>
              </a:r>
              <a:endParaRPr lang="zh-CN" altLang="en-US" sz="2400" b="1" dirty="0">
                <a:solidFill>
                  <a:srgbClr val="0B1BB5"/>
                </a:solidFill>
                <a:latin typeface="黑体" panose="02010609060101010101" pitchFamily="49" charset="-122"/>
                <a:ea typeface="黑体" panose="02010609060101010101" pitchFamily="49" charset="-122"/>
              </a:endParaRPr>
            </a:p>
          </p:txBody>
        </p:sp>
      </p:grpSp>
      <p:sp>
        <p:nvSpPr>
          <p:cNvPr id="18" name="Text Box 8"/>
          <p:cNvSpPr txBox="1"/>
          <p:nvPr/>
        </p:nvSpPr>
        <p:spPr>
          <a:xfrm>
            <a:off x="1398189" y="1731001"/>
            <a:ext cx="2917119" cy="41541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457200" lvl="1" indent="0" algn="just">
              <a:lnSpc>
                <a:spcPct val="150000"/>
              </a:lnSpc>
              <a:buNone/>
            </a:pPr>
            <a:r>
              <a:rPr lang="zh-CN" altLang="en-US" sz="22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以零价铁为反应活性填料的</a:t>
            </a:r>
            <a:r>
              <a:rPr lang="en-US" altLang="zh-CN" sz="22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PRB</a:t>
            </a:r>
            <a:r>
              <a:rPr lang="zh-CN" altLang="en-US" sz="22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占整个技术的</a:t>
            </a:r>
            <a:r>
              <a:rPr lang="en-US" altLang="zh-CN" sz="22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70</a:t>
            </a:r>
            <a:r>
              <a:rPr lang="zh-CN" altLang="en-US" sz="22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％。它可以用于可还原有机污染物、可还原无机阴离子，如硫酸根和硝酸根，以及重金属的去除。</a:t>
            </a:r>
            <a:endParaRPr lang="zh-CN" altLang="en-US" sz="220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矩形 19"/>
          <p:cNvSpPr/>
          <p:nvPr/>
        </p:nvSpPr>
        <p:spPr bwMode="auto">
          <a:xfrm>
            <a:off x="1722831" y="1700808"/>
            <a:ext cx="2703399" cy="4219813"/>
          </a:xfrm>
          <a:prstGeom prst="rect">
            <a:avLst/>
          </a:prstGeom>
          <a:noFill/>
          <a:ln w="28575" cap="flat" cmpd="sng" algn="ctr">
            <a:solidFill>
              <a:schemeClr val="bg1">
                <a:lumMod val="75000"/>
              </a:schemeClr>
            </a:solidFill>
            <a:prstDash val="dash"/>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21" name="Text Box 4"/>
          <p:cNvSpPr txBox="1">
            <a:spLocks noChangeArrowheads="1"/>
          </p:cNvSpPr>
          <p:nvPr/>
        </p:nvSpPr>
        <p:spPr bwMode="auto">
          <a:xfrm>
            <a:off x="47328" y="44624"/>
            <a:ext cx="2917119" cy="783590"/>
          </a:xfrm>
          <a:prstGeom prst="rect">
            <a:avLst/>
          </a:prstGeom>
          <a:noFill/>
          <a:ln w="9525">
            <a:noFill/>
            <a:miter lim="800000"/>
          </a:ln>
          <a:effectLst/>
        </p:spPr>
        <p:txBody>
          <a:bodyPr wrap="square">
            <a:spAutoFit/>
          </a:bodyPr>
          <a:lstStyle/>
          <a:p>
            <a:pPr eaLnBrk="1" hangingPunct="1">
              <a:lnSpc>
                <a:spcPct val="150000"/>
              </a:lnSpc>
              <a:spcBef>
                <a:spcPct val="50000"/>
              </a:spcBef>
              <a:defRPr/>
            </a:pP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7.2</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Fe-PRB</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2"/>
          <p:cNvSpPr>
            <a:spLocks noGrp="1"/>
          </p:cNvSpPr>
          <p:nvPr>
            <p:ph idx="1"/>
          </p:nvPr>
        </p:nvSpPr>
        <p:spPr>
          <a:xfrm>
            <a:off x="894223" y="2678677"/>
            <a:ext cx="6214080" cy="2016224"/>
          </a:xfrm>
        </p:spPr>
        <p:txBody>
          <a:bodyPr vert="horz" wrap="square" lIns="91440" tIns="45720" rIns="91440" bIns="45720" numCol="1" anchor="t" anchorCtr="0" compatLnSpc="1"/>
          <a:lstStyle/>
          <a:p>
            <a:pPr marL="0" indent="0">
              <a:lnSpc>
                <a:spcPct val="185000"/>
              </a:lnSpc>
              <a:spcAft>
                <a:spcPct val="20000"/>
              </a:spcAft>
              <a:buNone/>
            </a:pPr>
            <a:r>
              <a:rPr lang="pt-BR" altLang="zh-CN" sz="2000" b="1">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a:t>
            </a:r>
            <a:r>
              <a:rPr lang="pt-BR" altLang="zh-CN" sz="2000" b="1"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pt-BR" altLang="zh-CN" sz="2000" b="1">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HCl</a:t>
            </a:r>
            <a:r>
              <a:rPr lang="pt-BR" altLang="zh-CN" sz="2000" b="1"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pt-BR" altLang="zh-CN" sz="2000" b="1">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Fe</a:t>
            </a:r>
            <a:r>
              <a:rPr lang="pt-BR" altLang="zh-CN" sz="2000" b="1"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0</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 H</a:t>
            </a:r>
            <a:r>
              <a:rPr lang="pt-BR" altLang="zh-CN" sz="2000" b="1"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 → C</a:t>
            </a:r>
            <a:r>
              <a:rPr lang="pt-BR" altLang="zh-CN" sz="2000" b="1"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pt-BR" altLang="zh-CN" sz="2000" b="1"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Cl</a:t>
            </a:r>
            <a:r>
              <a:rPr lang="pt-BR" altLang="zh-CN" sz="2000" b="1"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 Cl</a:t>
            </a:r>
            <a:r>
              <a:rPr lang="zh-CN" altLang="pt-BR" sz="2000" b="1"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pt-BR"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OH</a:t>
            </a:r>
            <a:r>
              <a:rPr lang="zh-CN" altLang="pt-BR" sz="2000" b="1"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pt-BR"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Fe</a:t>
            </a:r>
            <a:r>
              <a:rPr lang="pt-BR" altLang="zh-CN" sz="2000" b="1"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pt-BR" sz="2000" b="1"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zh-CN" altLang="pt-BR" sz="2000" b="1"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85000"/>
              </a:lnSpc>
              <a:spcAft>
                <a:spcPct val="20000"/>
              </a:spcAft>
              <a:buNone/>
            </a:pP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a:t>
            </a:r>
            <a:r>
              <a:rPr lang="pt-BR" altLang="zh-CN" sz="2000" b="1"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pt-BR" altLang="zh-CN" sz="2000" b="1"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Cl</a:t>
            </a:r>
            <a:r>
              <a:rPr lang="pt-BR" altLang="zh-CN" sz="2000" b="1"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 Fe</a:t>
            </a:r>
            <a:r>
              <a:rPr lang="pt-BR" altLang="zh-CN" sz="2000" b="1"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0</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 H</a:t>
            </a:r>
            <a:r>
              <a:rPr lang="pt-BR" altLang="zh-CN" sz="2000" b="1"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 → C</a:t>
            </a:r>
            <a:r>
              <a:rPr lang="pt-BR" altLang="zh-CN" sz="2000" b="1"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pt-BR" altLang="zh-CN" sz="2000" b="1"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Cl  + Cl</a:t>
            </a:r>
            <a:r>
              <a:rPr lang="zh-CN" altLang="pt-BR" sz="2000" b="1"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pt-BR"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OH</a:t>
            </a:r>
            <a:r>
              <a:rPr lang="zh-CN" altLang="pt-BR" sz="2000" b="1"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pt-BR"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Fe</a:t>
            </a:r>
            <a:r>
              <a:rPr lang="pt-BR" altLang="zh-CN" sz="2000" b="1"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pt-BR" sz="2000" b="1"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zh-CN" altLang="pt-BR" sz="2000" b="1"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85000"/>
              </a:lnSpc>
              <a:spcAft>
                <a:spcPct val="20000"/>
              </a:spcAft>
              <a:buNone/>
            </a:pP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a:t>
            </a:r>
            <a:r>
              <a:rPr lang="pt-BR" altLang="zh-CN" sz="2000" b="1"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pt-BR" altLang="zh-CN" sz="2000" b="1"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Cl + Fe</a:t>
            </a:r>
            <a:r>
              <a:rPr lang="pt-BR" altLang="zh-CN" sz="2000" b="1"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0</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 H</a:t>
            </a:r>
            <a:r>
              <a:rPr lang="pt-BR" altLang="zh-CN" sz="2000" b="1"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 → C</a:t>
            </a:r>
            <a:r>
              <a:rPr lang="pt-BR" altLang="zh-CN" sz="2000" b="1"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pt-BR" altLang="zh-CN" sz="2000" b="1"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 Cl</a:t>
            </a:r>
            <a:r>
              <a:rPr lang="zh-CN" altLang="pt-BR" sz="2000" b="1"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pt-BR"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OH</a:t>
            </a:r>
            <a:r>
              <a:rPr lang="zh-CN" altLang="pt-BR" sz="2000" b="1"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pt-BR"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pt-BR" altLang="zh-CN" sz="20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pt-BR" altLang="zh-CN" sz="2000" b="1">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pt-BR" altLang="zh-CN" sz="2000" b="1"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pt-BR" sz="2000" b="1"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zh-CN" altLang="pt-BR" sz="2000" b="1"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2" name="Object 9"/>
          <p:cNvGraphicFramePr>
            <a:graphicFrameLocks noChangeAspect="1"/>
          </p:cNvGraphicFramePr>
          <p:nvPr/>
        </p:nvGraphicFramePr>
        <p:xfrm>
          <a:off x="7914324" y="501933"/>
          <a:ext cx="3841281" cy="5379071"/>
        </p:xfrm>
        <a:graphic>
          <a:graphicData uri="http://schemas.openxmlformats.org/presentationml/2006/ole">
            <mc:AlternateContent xmlns:mc="http://schemas.openxmlformats.org/markup-compatibility/2006">
              <mc:Choice xmlns:v="urn:schemas-microsoft-com:vml" Requires="v">
                <p:oleObj spid="_x0000_s3" name="" r:id="rId1" imgW="27546300" imgH="35217100" progId="Photoshop.Image.11">
                  <p:embed/>
                </p:oleObj>
              </mc:Choice>
              <mc:Fallback>
                <p:oleObj name="" r:id="rId1" imgW="27546300" imgH="35217100" progId="Photoshop.Image.11">
                  <p:embed/>
                  <p:pic>
                    <p:nvPicPr>
                      <p:cNvPr id="0" name="Object 9"/>
                      <p:cNvPicPr/>
                      <p:nvPr/>
                    </p:nvPicPr>
                    <p:blipFill>
                      <a:blip r:embed="rId2"/>
                      <a:stretch>
                        <a:fillRect/>
                      </a:stretch>
                    </p:blipFill>
                    <p:spPr>
                      <a:xfrm>
                        <a:off x="7914324" y="501933"/>
                        <a:ext cx="3841281" cy="5379071"/>
                      </a:xfrm>
                      <a:prstGeom prst="rect">
                        <a:avLst/>
                      </a:prstGeom>
                      <a:noFill/>
                      <a:ln w="38100">
                        <a:noFill/>
                        <a:miter/>
                      </a:ln>
                    </p:spPr>
                  </p:pic>
                </p:oleObj>
              </mc:Fallback>
            </mc:AlternateContent>
          </a:graphicData>
        </a:graphic>
      </p:graphicFrame>
      <p:sp>
        <p:nvSpPr>
          <p:cNvPr id="4" name="文本框 3"/>
          <p:cNvSpPr txBox="1"/>
          <p:nvPr/>
        </p:nvSpPr>
        <p:spPr>
          <a:xfrm>
            <a:off x="8141791" y="5832847"/>
            <a:ext cx="3386345" cy="523220"/>
          </a:xfrm>
          <a:prstGeom prst="rect">
            <a:avLst/>
          </a:prstGeom>
          <a:noFill/>
        </p:spPr>
        <p:txBody>
          <a:bodyPr wrap="square">
            <a:spAutoFit/>
          </a:bodyPr>
          <a:lstStyle/>
          <a:p>
            <a:pPr algn="ct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图　三氯乙烯（</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TCE</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）在零价铁</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PRB</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中的降解路径</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文本框 9"/>
          <p:cNvSpPr txBox="1"/>
          <p:nvPr/>
        </p:nvSpPr>
        <p:spPr>
          <a:xfrm>
            <a:off x="80504" y="847371"/>
            <a:ext cx="6197210" cy="461665"/>
          </a:xfrm>
          <a:prstGeom prst="rect">
            <a:avLst/>
          </a:prstGeom>
          <a:noFill/>
        </p:spPr>
        <p:txBody>
          <a:bodyPr wrap="square">
            <a:spAutoFit/>
          </a:bodyPr>
          <a:lstStyle/>
          <a:p>
            <a:r>
              <a:rPr lang="zh-CN" altLang="en-US" sz="2400" b="1">
                <a:latin typeface="黑体" panose="02010609060101010101" pitchFamily="49" charset="-122"/>
                <a:ea typeface="黑体" panose="02010609060101010101" pitchFamily="49" charset="-122"/>
              </a:rPr>
              <a:t>一、零价铁（</a:t>
            </a:r>
            <a:r>
              <a:rPr lang="en-US" altLang="zh-CN" sz="2400" b="1">
                <a:latin typeface="黑体" panose="02010609060101010101" pitchFamily="49" charset="-122"/>
                <a:ea typeface="黑体" panose="02010609060101010101" pitchFamily="49" charset="-122"/>
              </a:rPr>
              <a:t>Fe</a:t>
            </a:r>
            <a:r>
              <a:rPr lang="en-US" altLang="zh-CN" sz="2400" b="1" baseline="30000">
                <a:latin typeface="黑体" panose="02010609060101010101" pitchFamily="49" charset="-122"/>
                <a:ea typeface="黑体" panose="02010609060101010101" pitchFamily="49" charset="-122"/>
              </a:rPr>
              <a:t>0</a:t>
            </a:r>
            <a:r>
              <a:rPr lang="zh-CN" altLang="en-US" sz="2400" b="1">
                <a:latin typeface="黑体" panose="02010609060101010101" pitchFamily="49" charset="-122"/>
                <a:ea typeface="黑体" panose="02010609060101010101" pitchFamily="49" charset="-122"/>
              </a:rPr>
              <a:t>）去除地下水中有机污染物</a:t>
            </a:r>
            <a:endParaRPr lang="zh-CN" altLang="en-US" sz="2400" b="1">
              <a:latin typeface="黑体" panose="02010609060101010101" pitchFamily="49" charset="-122"/>
              <a:ea typeface="黑体" panose="02010609060101010101" pitchFamily="49" charset="-122"/>
            </a:endParaRPr>
          </a:p>
        </p:txBody>
      </p:sp>
      <p:sp>
        <p:nvSpPr>
          <p:cNvPr id="14" name="文本框 13"/>
          <p:cNvSpPr txBox="1"/>
          <p:nvPr/>
        </p:nvSpPr>
        <p:spPr>
          <a:xfrm>
            <a:off x="271848" y="1307714"/>
            <a:ext cx="7608168" cy="1273875"/>
          </a:xfrm>
          <a:prstGeom prst="rect">
            <a:avLst/>
          </a:prstGeom>
          <a:noFill/>
        </p:spPr>
        <p:txBody>
          <a:bodyPr wrap="square">
            <a:spAutoFit/>
          </a:bodyPr>
          <a:lstStyle/>
          <a:p>
            <a:pPr marL="0" lvl="1" indent="720090">
              <a:lnSpc>
                <a:spcPct val="150000"/>
              </a:lnSpc>
              <a:buNone/>
            </a:pPr>
            <a:r>
              <a:rPr lang="zh-CN" altLang="en-US" sz="1800">
                <a:solidFill>
                  <a:srgbClr val="06071F"/>
                </a:solidFill>
                <a:latin typeface="黑体" panose="02010609060101010101" pitchFamily="49" charset="-122"/>
                <a:ea typeface="黑体" panose="02010609060101010101" pitchFamily="49" charset="-122"/>
              </a:rPr>
              <a:t>零价铁技术最先应用于可还原有机污染物的去除，如氯取代碳氢化合物、硝基取代化合物、偶氮染料等。例如，对三氯乙烯的去除，发生了连续的脱氯作用。</a:t>
            </a:r>
            <a:endParaRPr lang="zh-CN" altLang="en-US" sz="1800">
              <a:solidFill>
                <a:srgbClr val="06071F"/>
              </a:solidFill>
              <a:latin typeface="黑体" panose="02010609060101010101" pitchFamily="49" charset="-122"/>
              <a:ea typeface="黑体" panose="02010609060101010101" pitchFamily="49" charset="-122"/>
            </a:endParaRPr>
          </a:p>
        </p:txBody>
      </p:sp>
      <p:sp>
        <p:nvSpPr>
          <p:cNvPr id="16" name="文本框 15"/>
          <p:cNvSpPr txBox="1"/>
          <p:nvPr/>
        </p:nvSpPr>
        <p:spPr>
          <a:xfrm>
            <a:off x="199041" y="4795239"/>
            <a:ext cx="7604443" cy="1337945"/>
          </a:xfrm>
          <a:prstGeom prst="rect">
            <a:avLst/>
          </a:prstGeom>
          <a:noFill/>
        </p:spPr>
        <p:txBody>
          <a:bodyPr wrap="square">
            <a:spAutoFit/>
          </a:bodyPr>
          <a:lstStyle/>
          <a:p>
            <a:pPr indent="720090">
              <a:lnSpc>
                <a:spcPct val="150000"/>
              </a:lnSpc>
              <a:spcAft>
                <a:spcPts val="0"/>
              </a:spcAft>
              <a:buNone/>
            </a:pPr>
            <a:r>
              <a:rPr lang="zh-CN" altLang="en-US" sz="1800">
                <a:solidFill>
                  <a:schemeClr val="tx1"/>
                </a:solidFill>
                <a:latin typeface="黑体" panose="02010609060101010101" pitchFamily="49" charset="-122"/>
                <a:ea typeface="黑体" panose="02010609060101010101" pitchFamily="49" charset="-122"/>
              </a:rPr>
              <a:t>体系中起反应的还原剂，除了</a:t>
            </a:r>
            <a:r>
              <a:rPr lang="zh-CN" altLang="en-US" sz="1800" b="1">
                <a:solidFill>
                  <a:srgbClr val="FF0000"/>
                </a:solidFill>
                <a:latin typeface="黑体" panose="02010609060101010101" pitchFamily="49" charset="-122"/>
                <a:ea typeface="黑体" panose="02010609060101010101" pitchFamily="49" charset="-122"/>
              </a:rPr>
              <a:t>零价铁</a:t>
            </a:r>
            <a:r>
              <a:rPr lang="zh-CN" altLang="en-US" sz="1800">
                <a:solidFill>
                  <a:schemeClr val="tx1"/>
                </a:solidFill>
                <a:latin typeface="黑体" panose="02010609060101010101" pitchFamily="49" charset="-122"/>
                <a:ea typeface="黑体" panose="02010609060101010101" pitchFamily="49" charset="-122"/>
              </a:rPr>
              <a:t>之外，还包括零价铁与水分子作用产生的</a:t>
            </a:r>
            <a:r>
              <a:rPr lang="zh-CN" altLang="en-US" sz="1800" b="1">
                <a:solidFill>
                  <a:srgbClr val="FF0000"/>
                </a:solidFill>
                <a:latin typeface="黑体" panose="02010609060101010101" pitchFamily="49" charset="-122"/>
                <a:ea typeface="黑体" panose="02010609060101010101" pitchFamily="49" charset="-122"/>
              </a:rPr>
              <a:t>二价铁和氢气</a:t>
            </a:r>
            <a:r>
              <a:rPr lang="zh-CN" altLang="en-US" sz="1800">
                <a:solidFill>
                  <a:schemeClr val="tx1"/>
                </a:solidFill>
                <a:latin typeface="黑体" panose="02010609060101010101" pitchFamily="49" charset="-122"/>
                <a:ea typeface="黑体" panose="02010609060101010101" pitchFamily="49" charset="-122"/>
              </a:rPr>
              <a:t>。对于硝基化合物及偶氮染料，最终的产物是所对应的芳香胺。而芳香胺需经过好氧生物降解进一步去除。</a:t>
            </a:r>
            <a:endParaRPr lang="zh-CN" altLang="en-US" sz="1800" dirty="0">
              <a:solidFill>
                <a:schemeClr val="tx1"/>
              </a:solidFill>
              <a:latin typeface="黑体" panose="02010609060101010101" pitchFamily="49" charset="-122"/>
              <a:ea typeface="黑体" panose="02010609060101010101" pitchFamily="49" charset="-122"/>
            </a:endParaRPr>
          </a:p>
        </p:txBody>
      </p:sp>
      <p:sp>
        <p:nvSpPr>
          <p:cNvPr id="21" name="Text Box 4"/>
          <p:cNvSpPr txBox="1">
            <a:spLocks noChangeArrowheads="1"/>
          </p:cNvSpPr>
          <p:nvPr/>
        </p:nvSpPr>
        <p:spPr bwMode="auto">
          <a:xfrm>
            <a:off x="47328" y="44624"/>
            <a:ext cx="2917119" cy="783590"/>
          </a:xfrm>
          <a:prstGeom prst="rect">
            <a:avLst/>
          </a:prstGeom>
          <a:noFill/>
          <a:ln w="9525">
            <a:noFill/>
            <a:miter lim="800000"/>
          </a:ln>
          <a:effectLst/>
        </p:spPr>
        <p:txBody>
          <a:bodyPr wrap="square">
            <a:spAutoFit/>
          </a:bodyPr>
          <a:lstStyle/>
          <a:p>
            <a:pPr eaLnBrk="1" hangingPunct="1">
              <a:lnSpc>
                <a:spcPct val="150000"/>
              </a:lnSpc>
              <a:spcBef>
                <a:spcPct val="50000"/>
              </a:spcBef>
              <a:defRPr/>
            </a:pP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7.2</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Fe-PRB</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80504" y="847371"/>
            <a:ext cx="6197210" cy="461665"/>
          </a:xfrm>
          <a:prstGeom prst="rect">
            <a:avLst/>
          </a:prstGeom>
          <a:noFill/>
        </p:spPr>
        <p:txBody>
          <a:bodyPr wrap="square">
            <a:spAutoFit/>
          </a:bodyPr>
          <a:lstStyle/>
          <a:p>
            <a:r>
              <a:rPr lang="zh-CN" altLang="en-US" sz="2400" b="1">
                <a:latin typeface="黑体" panose="02010609060101010101" pitchFamily="49" charset="-122"/>
                <a:ea typeface="黑体" panose="02010609060101010101" pitchFamily="49" charset="-122"/>
              </a:rPr>
              <a:t>一、零价铁（</a:t>
            </a:r>
            <a:r>
              <a:rPr lang="en-US" altLang="zh-CN" sz="2400" b="1">
                <a:latin typeface="黑体" panose="02010609060101010101" pitchFamily="49" charset="-122"/>
                <a:ea typeface="黑体" panose="02010609060101010101" pitchFamily="49" charset="-122"/>
              </a:rPr>
              <a:t>Fe</a:t>
            </a:r>
            <a:r>
              <a:rPr lang="en-US" altLang="zh-CN" sz="2400" b="1" baseline="30000">
                <a:latin typeface="黑体" panose="02010609060101010101" pitchFamily="49" charset="-122"/>
                <a:ea typeface="黑体" panose="02010609060101010101" pitchFamily="49" charset="-122"/>
              </a:rPr>
              <a:t>0</a:t>
            </a:r>
            <a:r>
              <a:rPr lang="zh-CN" altLang="en-US" sz="2400" b="1">
                <a:latin typeface="黑体" panose="02010609060101010101" pitchFamily="49" charset="-122"/>
                <a:ea typeface="黑体" panose="02010609060101010101" pitchFamily="49" charset="-122"/>
              </a:rPr>
              <a:t>）去除地下水中有机污染物</a:t>
            </a:r>
            <a:endParaRPr lang="zh-CN" altLang="en-US" sz="2400" b="1">
              <a:latin typeface="黑体" panose="02010609060101010101" pitchFamily="49" charset="-122"/>
              <a:ea typeface="黑体" panose="02010609060101010101" pitchFamily="49" charset="-122"/>
            </a:endParaRPr>
          </a:p>
        </p:txBody>
      </p:sp>
      <p:sp>
        <p:nvSpPr>
          <p:cNvPr id="14" name="文本框 13"/>
          <p:cNvSpPr txBox="1"/>
          <p:nvPr/>
        </p:nvSpPr>
        <p:spPr>
          <a:xfrm>
            <a:off x="1056005" y="2204720"/>
            <a:ext cx="9725025" cy="3322955"/>
          </a:xfrm>
          <a:prstGeom prst="rect">
            <a:avLst/>
          </a:prstGeom>
          <a:noFill/>
        </p:spPr>
        <p:txBody>
          <a:bodyPr wrap="square">
            <a:spAutoFit/>
          </a:bodyPr>
          <a:lstStyle/>
          <a:p>
            <a:pPr marL="0" lvl="1" indent="720090">
              <a:lnSpc>
                <a:spcPct val="150000"/>
              </a:lnSpc>
              <a:spcAft>
                <a:spcPts val="0"/>
              </a:spcAft>
              <a:buNone/>
            </a:pP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零价早在</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1994</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年，</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Gillham</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和</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O‘Hannesin</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就将金属铁屑作为活性渗滤墙的填充物成功应用于地下水的原位修复中，此后更多研究将零价铁（</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ZVI</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）应用于环境修复，取得较好效果。同时，大量基于</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ZVI</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、纳米零价铁（</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nZVI</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）等脱氯（卤）技术研究广泛开展。</a:t>
            </a:r>
            <a:endPar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nSpc>
                <a:spcPct val="150000"/>
              </a:lnSpc>
              <a:spcAft>
                <a:spcPts val="0"/>
              </a:spcAft>
              <a:buNone/>
            </a:pP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有学者报道，</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比表面积仅为普通</a:t>
            </a:r>
            <a:r>
              <a:rPr lang="en-US" altLang="zh-CN"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ZVI</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的</a:t>
            </a:r>
            <a:r>
              <a:rPr lang="en-US" altLang="zh-CN"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35</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倍的</a:t>
            </a:r>
            <a:r>
              <a:rPr lang="en-US" altLang="zh-CN"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nZVI</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对三氯乙烯降解的反应活性却是</a:t>
            </a:r>
            <a:r>
              <a:rPr lang="en-US" altLang="zh-CN"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ZVI</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颗粒的</a:t>
            </a:r>
            <a:r>
              <a:rPr lang="en-US" altLang="zh-CN"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10</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倍到</a:t>
            </a:r>
            <a:r>
              <a:rPr lang="en-US" altLang="zh-CN"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1000</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倍</a:t>
            </a:r>
            <a:r>
              <a:rPr lang="zh-CN" altLang="en-US" sz="2000">
                <a:solidFill>
                  <a:srgbClr val="0B1BB5"/>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更重要的，</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nZVI</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或</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mZVI</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颗粒尺寸比含水层的孔隙小，在污染土壤</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地下水系统中具备更高的传质能力和修复效率，可大大降低修复成本。</a:t>
            </a:r>
            <a:endPar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文本框 12"/>
          <p:cNvSpPr txBox="1"/>
          <p:nvPr/>
        </p:nvSpPr>
        <p:spPr>
          <a:xfrm>
            <a:off x="695400" y="1485104"/>
            <a:ext cx="7608168" cy="495585"/>
          </a:xfrm>
          <a:prstGeom prst="rect">
            <a:avLst/>
          </a:prstGeom>
          <a:noFill/>
        </p:spPr>
        <p:txBody>
          <a:bodyPr wrap="square">
            <a:spAutoFit/>
          </a:bodyPr>
          <a:lstStyle/>
          <a:p>
            <a:pPr marL="0" lvl="1" indent="0">
              <a:lnSpc>
                <a:spcPct val="150000"/>
              </a:lnSpc>
              <a:buNone/>
            </a:pPr>
            <a:r>
              <a:rPr lang="zh-CN" altLang="en-US"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rPr>
              <a:t>）零价铁和纳米零价铁</a:t>
            </a:r>
            <a:endParaRPr lang="zh-CN" altLang="en-US"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Text Box 4"/>
          <p:cNvSpPr txBox="1">
            <a:spLocks noChangeArrowheads="1"/>
          </p:cNvSpPr>
          <p:nvPr/>
        </p:nvSpPr>
        <p:spPr bwMode="auto">
          <a:xfrm>
            <a:off x="47328" y="44624"/>
            <a:ext cx="2917119" cy="783590"/>
          </a:xfrm>
          <a:prstGeom prst="rect">
            <a:avLst/>
          </a:prstGeom>
          <a:noFill/>
          <a:ln w="9525">
            <a:noFill/>
            <a:miter lim="800000"/>
          </a:ln>
          <a:effectLst/>
        </p:spPr>
        <p:txBody>
          <a:bodyPr wrap="square">
            <a:spAutoFit/>
          </a:bodyPr>
          <a:lstStyle/>
          <a:p>
            <a:pPr eaLnBrk="1" hangingPunct="1">
              <a:lnSpc>
                <a:spcPct val="150000"/>
              </a:lnSpc>
              <a:spcBef>
                <a:spcPct val="50000"/>
              </a:spcBef>
              <a:defRPr/>
            </a:pP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7.2</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Fe-PRB</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80504" y="847371"/>
            <a:ext cx="6197210" cy="461665"/>
          </a:xfrm>
          <a:prstGeom prst="rect">
            <a:avLst/>
          </a:prstGeom>
          <a:noFill/>
        </p:spPr>
        <p:txBody>
          <a:bodyPr wrap="square">
            <a:spAutoFit/>
          </a:bodyPr>
          <a:lstStyle/>
          <a:p>
            <a:r>
              <a:rPr lang="zh-CN" altLang="en-US" sz="2400" b="1">
                <a:latin typeface="黑体" panose="02010609060101010101" pitchFamily="49" charset="-122"/>
                <a:ea typeface="黑体" panose="02010609060101010101" pitchFamily="49" charset="-122"/>
              </a:rPr>
              <a:t>一、零价铁（</a:t>
            </a:r>
            <a:r>
              <a:rPr lang="en-US" altLang="zh-CN" sz="2400" b="1">
                <a:latin typeface="黑体" panose="02010609060101010101" pitchFamily="49" charset="-122"/>
                <a:ea typeface="黑体" panose="02010609060101010101" pitchFamily="49" charset="-122"/>
              </a:rPr>
              <a:t>Fe</a:t>
            </a:r>
            <a:r>
              <a:rPr lang="en-US" altLang="zh-CN" sz="2400" b="1" baseline="30000">
                <a:latin typeface="黑体" panose="02010609060101010101" pitchFamily="49" charset="-122"/>
                <a:ea typeface="黑体" panose="02010609060101010101" pitchFamily="49" charset="-122"/>
              </a:rPr>
              <a:t>0</a:t>
            </a:r>
            <a:r>
              <a:rPr lang="zh-CN" altLang="en-US" sz="2400" b="1">
                <a:latin typeface="黑体" panose="02010609060101010101" pitchFamily="49" charset="-122"/>
                <a:ea typeface="黑体" panose="02010609060101010101" pitchFamily="49" charset="-122"/>
              </a:rPr>
              <a:t>）去除地下水中有机污染物</a:t>
            </a:r>
            <a:endParaRPr lang="zh-CN" altLang="en-US" sz="2400" b="1">
              <a:latin typeface="黑体" panose="02010609060101010101" pitchFamily="49" charset="-122"/>
              <a:ea typeface="黑体" panose="02010609060101010101" pitchFamily="49" charset="-122"/>
            </a:endParaRPr>
          </a:p>
        </p:txBody>
      </p:sp>
      <p:sp>
        <p:nvSpPr>
          <p:cNvPr id="14" name="文本框 13"/>
          <p:cNvSpPr txBox="1"/>
          <p:nvPr/>
        </p:nvSpPr>
        <p:spPr>
          <a:xfrm>
            <a:off x="839470" y="2024380"/>
            <a:ext cx="10346055" cy="3784600"/>
          </a:xfrm>
          <a:prstGeom prst="rect">
            <a:avLst/>
          </a:prstGeom>
          <a:noFill/>
        </p:spPr>
        <p:txBody>
          <a:bodyPr wrap="square">
            <a:spAutoFit/>
          </a:bodyPr>
          <a:lstStyle/>
          <a:p>
            <a:pPr marL="0" lvl="1" indent="720090" algn="l">
              <a:lnSpc>
                <a:spcPct val="150000"/>
              </a:lnSpc>
              <a:spcBef>
                <a:spcPts val="0"/>
              </a:spcBef>
              <a:spcAft>
                <a:spcPts val="0"/>
              </a:spcAft>
              <a:buNone/>
            </a:pP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更多研究发现，不管是</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nZVI</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还是普通铁粉，其表面附上一种金属作催化剂后，脱氯速率显著提高，尤其纳米双金属，表面反应活性很强，反应速率比普通铁粉高</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1-2</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级数量级。</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近些年，一些研究表明，在</a:t>
            </a: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ZVI</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表面负载另一种过渡金属（如</a:t>
            </a: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Pd</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Ni</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Ag</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Cu</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等）形成的双金属结构材料可以显著提升对卤代烃的降解活性。</a:t>
            </a:r>
            <a:endPar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gn="l">
              <a:lnSpc>
                <a:spcPct val="150000"/>
              </a:lnSpc>
              <a:spcBef>
                <a:spcPts val="0"/>
              </a:spcBef>
              <a:spcAft>
                <a:spcPts val="0"/>
              </a:spcAft>
              <a:buNone/>
            </a:pP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这种增效机制可能是因为负载后</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形成了原电池结构</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，过渡金属作为阴极促进了铁的腐蚀，从而更迅速地给出电子用于目标污染物地还原性脱卤。另外一些金属，尤其是</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Pd</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Ni</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等，具有利用铁腐蚀产生的</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aseline="-25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对卤代有机污染物进行加氢脱卤的催化作用。但这些双金属材料不仅价格昂贵，更存在环境风险，限制了其在</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PRB</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等原位化学还原修复工程中的应用。</a:t>
            </a:r>
            <a:endPar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文本框 12"/>
          <p:cNvSpPr txBox="1"/>
          <p:nvPr/>
        </p:nvSpPr>
        <p:spPr>
          <a:xfrm>
            <a:off x="695400" y="1417922"/>
            <a:ext cx="7608168" cy="495585"/>
          </a:xfrm>
          <a:prstGeom prst="rect">
            <a:avLst/>
          </a:prstGeom>
          <a:noFill/>
        </p:spPr>
        <p:txBody>
          <a:bodyPr wrap="square">
            <a:spAutoFit/>
          </a:bodyPr>
          <a:lstStyle/>
          <a:p>
            <a:pPr marL="0" lvl="1" indent="0">
              <a:lnSpc>
                <a:spcPct val="150000"/>
              </a:lnSpc>
              <a:buNone/>
            </a:pPr>
            <a:r>
              <a:rPr lang="zh-CN" altLang="en-US"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）双金属材料</a:t>
            </a:r>
            <a:endParaRPr lang="zh-CN" altLang="en-US"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Text Box 4"/>
          <p:cNvSpPr txBox="1">
            <a:spLocks noChangeArrowheads="1"/>
          </p:cNvSpPr>
          <p:nvPr/>
        </p:nvSpPr>
        <p:spPr bwMode="auto">
          <a:xfrm>
            <a:off x="47328" y="44624"/>
            <a:ext cx="2917119" cy="783590"/>
          </a:xfrm>
          <a:prstGeom prst="rect">
            <a:avLst/>
          </a:prstGeom>
          <a:noFill/>
          <a:ln w="9525">
            <a:noFill/>
            <a:miter lim="800000"/>
          </a:ln>
          <a:effectLst/>
        </p:spPr>
        <p:txBody>
          <a:bodyPr wrap="square">
            <a:spAutoFit/>
          </a:bodyPr>
          <a:lstStyle/>
          <a:p>
            <a:pPr eaLnBrk="1" hangingPunct="1">
              <a:lnSpc>
                <a:spcPct val="150000"/>
              </a:lnSpc>
              <a:spcBef>
                <a:spcPct val="50000"/>
              </a:spcBef>
              <a:defRPr/>
            </a:pP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7.2</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Fe-PRB</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80504" y="847371"/>
            <a:ext cx="6197210" cy="461665"/>
          </a:xfrm>
          <a:prstGeom prst="rect">
            <a:avLst/>
          </a:prstGeom>
          <a:noFill/>
        </p:spPr>
        <p:txBody>
          <a:bodyPr wrap="square">
            <a:spAutoFit/>
          </a:bodyPr>
          <a:lstStyle/>
          <a:p>
            <a:r>
              <a:rPr lang="zh-CN" altLang="en-US" sz="2400" b="1">
                <a:latin typeface="黑体" panose="02010609060101010101" pitchFamily="49" charset="-122"/>
                <a:ea typeface="黑体" panose="02010609060101010101" pitchFamily="49" charset="-122"/>
              </a:rPr>
              <a:t>一、零价铁（</a:t>
            </a:r>
            <a:r>
              <a:rPr lang="en-US" altLang="zh-CN" sz="2400" b="1">
                <a:latin typeface="黑体" panose="02010609060101010101" pitchFamily="49" charset="-122"/>
                <a:ea typeface="黑体" panose="02010609060101010101" pitchFamily="49" charset="-122"/>
              </a:rPr>
              <a:t>Fe</a:t>
            </a:r>
            <a:r>
              <a:rPr lang="en-US" altLang="zh-CN" sz="2400" b="1" baseline="30000">
                <a:latin typeface="黑体" panose="02010609060101010101" pitchFamily="49" charset="-122"/>
                <a:ea typeface="黑体" panose="02010609060101010101" pitchFamily="49" charset="-122"/>
              </a:rPr>
              <a:t>0</a:t>
            </a:r>
            <a:r>
              <a:rPr lang="zh-CN" altLang="en-US" sz="2400" b="1">
                <a:latin typeface="黑体" panose="02010609060101010101" pitchFamily="49" charset="-122"/>
                <a:ea typeface="黑体" panose="02010609060101010101" pitchFamily="49" charset="-122"/>
              </a:rPr>
              <a:t>）去除地下水中有机污染物</a:t>
            </a:r>
            <a:endParaRPr lang="zh-CN" altLang="en-US" sz="2400" b="1">
              <a:latin typeface="黑体" panose="02010609060101010101" pitchFamily="49" charset="-122"/>
              <a:ea typeface="黑体" panose="02010609060101010101" pitchFamily="49" charset="-122"/>
            </a:endParaRPr>
          </a:p>
        </p:txBody>
      </p:sp>
      <p:sp>
        <p:nvSpPr>
          <p:cNvPr id="14" name="文本框 13"/>
          <p:cNvSpPr txBox="1"/>
          <p:nvPr/>
        </p:nvSpPr>
        <p:spPr>
          <a:xfrm>
            <a:off x="839470" y="2420620"/>
            <a:ext cx="10406380" cy="2399665"/>
          </a:xfrm>
          <a:prstGeom prst="rect">
            <a:avLst/>
          </a:prstGeom>
          <a:noFill/>
        </p:spPr>
        <p:txBody>
          <a:bodyPr wrap="square">
            <a:spAutoFit/>
          </a:bodyPr>
          <a:lstStyle/>
          <a:p>
            <a:pPr marL="0" lvl="1" indent="720090" algn="l">
              <a:lnSpc>
                <a:spcPct val="150000"/>
              </a:lnSpc>
              <a:spcAft>
                <a:spcPts val="0"/>
              </a:spcAft>
              <a:buNone/>
            </a:pP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将</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nZVI</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或其它多金属负载在炭材料上形成炭铁材料，利用二者形成的新物化性能或机械性能，能够有效改善目标污染物与活性纳米粒子之间的</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相容性</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720090" algn="l">
              <a:lnSpc>
                <a:spcPct val="150000"/>
              </a:lnSpc>
              <a:spcAft>
                <a:spcPts val="0"/>
              </a:spcAft>
              <a:buNone/>
            </a:pP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生物炭具有较大表面积和多孔结构，丰富的表面官能团，来源丰富，廉价易得，是一种理想的地下水修复负载材料，更是一种理想的土壤改良剂，无环境应用生态风险。</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有研究发现，生物炭负载</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nZVI</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还原降解三氯乙烯的效率可达</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99%</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，有效抑制了</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nZVI</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颗粒团聚。</a:t>
            </a:r>
            <a:endPar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文本框 12"/>
          <p:cNvSpPr txBox="1"/>
          <p:nvPr/>
        </p:nvSpPr>
        <p:spPr>
          <a:xfrm>
            <a:off x="695400" y="1597127"/>
            <a:ext cx="7608168" cy="495585"/>
          </a:xfrm>
          <a:prstGeom prst="rect">
            <a:avLst/>
          </a:prstGeom>
          <a:noFill/>
        </p:spPr>
        <p:txBody>
          <a:bodyPr wrap="square">
            <a:spAutoFit/>
          </a:bodyPr>
          <a:lstStyle/>
          <a:p>
            <a:pPr marL="0" lvl="1" indent="0">
              <a:lnSpc>
                <a:spcPct val="150000"/>
              </a:lnSpc>
              <a:buNone/>
            </a:pPr>
            <a:r>
              <a:rPr lang="zh-CN" altLang="en-US"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）炭铁材料</a:t>
            </a:r>
            <a:endParaRPr lang="zh-CN" altLang="en-US"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Text Box 4"/>
          <p:cNvSpPr txBox="1">
            <a:spLocks noChangeArrowheads="1"/>
          </p:cNvSpPr>
          <p:nvPr/>
        </p:nvSpPr>
        <p:spPr bwMode="auto">
          <a:xfrm>
            <a:off x="47328" y="44624"/>
            <a:ext cx="2917119" cy="783590"/>
          </a:xfrm>
          <a:prstGeom prst="rect">
            <a:avLst/>
          </a:prstGeom>
          <a:noFill/>
          <a:ln w="9525">
            <a:noFill/>
            <a:miter lim="800000"/>
          </a:ln>
          <a:effectLst/>
        </p:spPr>
        <p:txBody>
          <a:bodyPr wrap="square">
            <a:spAutoFit/>
          </a:bodyPr>
          <a:lstStyle/>
          <a:p>
            <a:pPr eaLnBrk="1" hangingPunct="1">
              <a:lnSpc>
                <a:spcPct val="150000"/>
              </a:lnSpc>
              <a:spcBef>
                <a:spcPct val="50000"/>
              </a:spcBef>
              <a:defRPr/>
            </a:pP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7.2</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Fe-PRB</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80504" y="847371"/>
            <a:ext cx="6197210" cy="461665"/>
          </a:xfrm>
          <a:prstGeom prst="rect">
            <a:avLst/>
          </a:prstGeom>
          <a:noFill/>
        </p:spPr>
        <p:txBody>
          <a:bodyPr wrap="square">
            <a:spAutoFit/>
          </a:bodyPr>
          <a:lstStyle/>
          <a:p>
            <a:r>
              <a:rPr lang="zh-CN" altLang="en-US" sz="2400" b="1">
                <a:latin typeface="黑体" panose="02010609060101010101" pitchFamily="49" charset="-122"/>
                <a:ea typeface="黑体" panose="02010609060101010101" pitchFamily="49" charset="-122"/>
              </a:rPr>
              <a:t>一、零价铁（</a:t>
            </a:r>
            <a:r>
              <a:rPr lang="en-US" altLang="zh-CN" sz="2400" b="1">
                <a:latin typeface="黑体" panose="02010609060101010101" pitchFamily="49" charset="-122"/>
                <a:ea typeface="黑体" panose="02010609060101010101" pitchFamily="49" charset="-122"/>
              </a:rPr>
              <a:t>Fe</a:t>
            </a:r>
            <a:r>
              <a:rPr lang="en-US" altLang="zh-CN" sz="2400" b="1" baseline="30000">
                <a:latin typeface="黑体" panose="02010609060101010101" pitchFamily="49" charset="-122"/>
                <a:ea typeface="黑体" panose="02010609060101010101" pitchFamily="49" charset="-122"/>
              </a:rPr>
              <a:t>0</a:t>
            </a:r>
            <a:r>
              <a:rPr lang="zh-CN" altLang="en-US" sz="2400" b="1">
                <a:latin typeface="黑体" panose="02010609060101010101" pitchFamily="49" charset="-122"/>
                <a:ea typeface="黑体" panose="02010609060101010101" pitchFamily="49" charset="-122"/>
              </a:rPr>
              <a:t>）去除地下水中有机污染物</a:t>
            </a:r>
            <a:endParaRPr lang="zh-CN" altLang="en-US" sz="2400" b="1">
              <a:latin typeface="黑体" panose="02010609060101010101" pitchFamily="49" charset="-122"/>
              <a:ea typeface="黑体" panose="02010609060101010101" pitchFamily="49" charset="-122"/>
            </a:endParaRPr>
          </a:p>
        </p:txBody>
      </p:sp>
      <p:sp>
        <p:nvSpPr>
          <p:cNvPr id="14" name="文本框 13"/>
          <p:cNvSpPr txBox="1"/>
          <p:nvPr/>
        </p:nvSpPr>
        <p:spPr>
          <a:xfrm>
            <a:off x="482600" y="2061845"/>
            <a:ext cx="11269980" cy="1476375"/>
          </a:xfrm>
          <a:prstGeom prst="rect">
            <a:avLst/>
          </a:prstGeom>
          <a:noFill/>
        </p:spPr>
        <p:txBody>
          <a:bodyPr wrap="square">
            <a:spAutoFit/>
          </a:bodyPr>
          <a:lstStyle/>
          <a:p>
            <a:pPr marL="0" lvl="1" indent="720090" algn="l">
              <a:lnSpc>
                <a:spcPct val="150000"/>
              </a:lnSpc>
              <a:buNone/>
            </a:pP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近期研究发现，</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S-nZVI </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降解三氯乙烯的活性是未硫化的</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nZVI</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的</a:t>
            </a:r>
            <a:r>
              <a:rPr lang="en-US" altLang="zh-CN"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40</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多倍，同时发现此过程中析氢反应活性明显下降。这表明</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S-nZVI</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在降解目标污染物和析氢反应之间具有良好的靶向性。然而</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S-nZVI </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强化三氯乙烯脱氯还原效果和选择性的机理尚未明确，目前学术界大致有几种观点：</a:t>
            </a:r>
            <a:endPar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文本框 12"/>
          <p:cNvSpPr txBox="1"/>
          <p:nvPr/>
        </p:nvSpPr>
        <p:spPr>
          <a:xfrm>
            <a:off x="695400" y="1525372"/>
            <a:ext cx="7608168" cy="495585"/>
          </a:xfrm>
          <a:prstGeom prst="rect">
            <a:avLst/>
          </a:prstGeom>
          <a:noFill/>
        </p:spPr>
        <p:txBody>
          <a:bodyPr wrap="square">
            <a:spAutoFit/>
          </a:bodyPr>
          <a:lstStyle/>
          <a:p>
            <a:pPr marL="0" lvl="1" indent="0">
              <a:lnSpc>
                <a:spcPct val="150000"/>
              </a:lnSpc>
              <a:buNone/>
            </a:pPr>
            <a:r>
              <a:rPr lang="zh-CN" altLang="en-US"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）炭铁材料</a:t>
            </a:r>
            <a:endParaRPr lang="zh-CN" altLang="en-US"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文本框 11"/>
          <p:cNvSpPr txBox="1"/>
          <p:nvPr/>
        </p:nvSpPr>
        <p:spPr>
          <a:xfrm>
            <a:off x="1343472" y="3890068"/>
            <a:ext cx="10056440" cy="2306955"/>
          </a:xfrm>
          <a:prstGeom prst="rect">
            <a:avLst/>
          </a:prstGeom>
          <a:noFill/>
        </p:spPr>
        <p:txBody>
          <a:bodyPr wrap="square">
            <a:spAutoFit/>
          </a:bodyPr>
          <a:lstStyle/>
          <a:p>
            <a:pPr marL="0" lvl="1" indent="0" algn="just">
              <a:lnSpc>
                <a:spcPct val="200000"/>
              </a:lnSpc>
              <a:buNone/>
            </a:pP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①</a:t>
            </a:r>
            <a:r>
              <a:rPr lang="en-US" altLang="zh-CN"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FeS</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是一种良好半导体或金属导体，可以促进铁核电子转移至吸附在颗粒表面的目标污染物；</a:t>
            </a:r>
            <a:endParaRPr lang="en-US" altLang="zh-CN" sz="180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0" algn="just">
              <a:lnSpc>
                <a:spcPct val="200000"/>
              </a:lnSpc>
              <a:buNone/>
            </a:pP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②</a:t>
            </a:r>
            <a:r>
              <a:rPr lang="en-US" altLang="zh-CN"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FeS</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比铁氧化物（</a:t>
            </a:r>
            <a:r>
              <a:rPr lang="en-US" altLang="zh-CN"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nZVI</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表面钝化层）更具有疏水性，从而有利于目标污染物吸附；</a:t>
            </a:r>
            <a:endParaRPr lang="en-US" altLang="zh-CN" sz="180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0" algn="just">
              <a:lnSpc>
                <a:spcPct val="200000"/>
              </a:lnSpc>
              <a:buNone/>
            </a:pP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③</a:t>
            </a:r>
            <a:r>
              <a:rPr lang="en-US" altLang="zh-CN"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S-nZVI</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降解三氯乙烯过程中，质子得到电子产生活性中间体，即原子氢（</a:t>
            </a:r>
            <a:r>
              <a:rPr lang="en-US" altLang="zh-CN"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H*</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），而材料表面硫化物可抑制</a:t>
            </a:r>
            <a:r>
              <a:rPr lang="en-US" altLang="zh-CN"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H*</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的结合，从而抑制氢气的生成，进而促进了</a:t>
            </a:r>
            <a:r>
              <a:rPr lang="en-US" altLang="zh-CN"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H*</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还原降解目标污染物</a:t>
            </a:r>
            <a:endPar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矩形 14"/>
          <p:cNvSpPr/>
          <p:nvPr/>
        </p:nvSpPr>
        <p:spPr bwMode="auto">
          <a:xfrm>
            <a:off x="1343472" y="3993535"/>
            <a:ext cx="10056440" cy="2125605"/>
          </a:xfrm>
          <a:prstGeom prst="rect">
            <a:avLst/>
          </a:prstGeom>
          <a:noFill/>
          <a:ln w="28575" cap="flat" cmpd="sng" algn="ctr">
            <a:solidFill>
              <a:srgbClr val="7030A0"/>
            </a:solidFill>
            <a:prstDash val="dash"/>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21" name="Text Box 4"/>
          <p:cNvSpPr txBox="1">
            <a:spLocks noChangeArrowheads="1"/>
          </p:cNvSpPr>
          <p:nvPr/>
        </p:nvSpPr>
        <p:spPr bwMode="auto">
          <a:xfrm>
            <a:off x="47328" y="44624"/>
            <a:ext cx="2917119" cy="783590"/>
          </a:xfrm>
          <a:prstGeom prst="rect">
            <a:avLst/>
          </a:prstGeom>
          <a:noFill/>
          <a:ln w="9525">
            <a:noFill/>
            <a:miter lim="800000"/>
          </a:ln>
          <a:effectLst/>
        </p:spPr>
        <p:txBody>
          <a:bodyPr wrap="square">
            <a:spAutoFit/>
          </a:bodyPr>
          <a:lstStyle/>
          <a:p>
            <a:pPr eaLnBrk="1" hangingPunct="1">
              <a:lnSpc>
                <a:spcPct val="150000"/>
              </a:lnSpc>
              <a:spcBef>
                <a:spcPct val="50000"/>
              </a:spcBef>
              <a:defRPr/>
            </a:pP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7.2</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Fe-PRB</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91344" y="823543"/>
            <a:ext cx="6269218" cy="461665"/>
          </a:xfrm>
          <a:prstGeom prst="rect">
            <a:avLst/>
          </a:prstGeom>
          <a:noFill/>
        </p:spPr>
        <p:txBody>
          <a:bodyPr wrap="square">
            <a:spAutoFit/>
          </a:bodyPr>
          <a:lstStyle/>
          <a:p>
            <a:r>
              <a:rPr lang="zh-CN" altLang="en-US" sz="2400" b="1">
                <a:latin typeface="黑体" panose="02010609060101010101" pitchFamily="49" charset="-122"/>
                <a:ea typeface="黑体" panose="02010609060101010101" pitchFamily="49" charset="-122"/>
              </a:rPr>
              <a:t>二、零价铁（</a:t>
            </a:r>
            <a:r>
              <a:rPr lang="en-US" altLang="zh-CN" sz="2400" b="1">
                <a:latin typeface="黑体" panose="02010609060101010101" pitchFamily="49" charset="-122"/>
                <a:ea typeface="黑体" panose="02010609060101010101" pitchFamily="49" charset="-122"/>
              </a:rPr>
              <a:t>Fe</a:t>
            </a:r>
            <a:r>
              <a:rPr lang="en-US" altLang="zh-CN" sz="2400" b="1" baseline="30000">
                <a:latin typeface="黑体" panose="02010609060101010101" pitchFamily="49" charset="-122"/>
                <a:ea typeface="黑体" panose="02010609060101010101" pitchFamily="49" charset="-122"/>
              </a:rPr>
              <a:t>0</a:t>
            </a:r>
            <a:r>
              <a:rPr lang="zh-CN" altLang="en-US" sz="2400" b="1">
                <a:latin typeface="黑体" panose="02010609060101010101" pitchFamily="49" charset="-122"/>
                <a:ea typeface="黑体" panose="02010609060101010101" pitchFamily="49" charset="-122"/>
              </a:rPr>
              <a:t>）去除地下水中无机污染物</a:t>
            </a:r>
            <a:endParaRPr lang="zh-CN" altLang="en-US" sz="2400" b="1">
              <a:latin typeface="黑体" panose="02010609060101010101" pitchFamily="49" charset="-122"/>
              <a:ea typeface="黑体" panose="02010609060101010101" pitchFamily="49" charset="-122"/>
            </a:endParaRPr>
          </a:p>
        </p:txBody>
      </p:sp>
      <p:sp>
        <p:nvSpPr>
          <p:cNvPr id="14" name="文本框 13"/>
          <p:cNvSpPr txBox="1"/>
          <p:nvPr/>
        </p:nvSpPr>
        <p:spPr>
          <a:xfrm>
            <a:off x="767408" y="1459359"/>
            <a:ext cx="7608168" cy="495585"/>
          </a:xfrm>
          <a:prstGeom prst="rect">
            <a:avLst/>
          </a:prstGeom>
          <a:noFill/>
        </p:spPr>
        <p:txBody>
          <a:bodyPr wrap="square">
            <a:spAutoFit/>
          </a:bodyPr>
          <a:lstStyle/>
          <a:p>
            <a:pPr marL="0" lvl="1" indent="0">
              <a:lnSpc>
                <a:spcPct val="150000"/>
              </a:lnSpc>
              <a:buNone/>
            </a:pPr>
            <a:r>
              <a:rPr lang="zh-CN" altLang="en-US"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rPr>
              <a:t>）重金属</a:t>
            </a:r>
            <a:endParaRPr lang="zh-CN" altLang="en-US"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文本框 15"/>
          <p:cNvSpPr txBox="1"/>
          <p:nvPr/>
        </p:nvSpPr>
        <p:spPr>
          <a:xfrm>
            <a:off x="1199748" y="2129095"/>
            <a:ext cx="9233937" cy="957250"/>
          </a:xfrm>
          <a:prstGeom prst="rect">
            <a:avLst/>
          </a:prstGeom>
          <a:noFill/>
        </p:spPr>
        <p:txBody>
          <a:bodyPr wrap="square">
            <a:spAutoFit/>
          </a:bodyPr>
          <a:lstStyle/>
          <a:p>
            <a:pPr indent="720090">
              <a:lnSpc>
                <a:spcPct val="150000"/>
              </a:lnSpc>
              <a:spcAft>
                <a:spcPts val="0"/>
              </a:spcAft>
              <a:buNone/>
            </a:pP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应用最成熟的是对</a:t>
            </a: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Cr</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U</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和</a:t>
            </a: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Tc</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的去除。去除原理为还原沉淀。以</a:t>
            </a: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Cr</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为例，生成的三价铬，形成氢氧化铬沉淀以及与铁离子形成氢氧化物共沉淀。</a:t>
            </a:r>
            <a:endPar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文本框 10"/>
          <p:cNvSpPr txBox="1"/>
          <p:nvPr/>
        </p:nvSpPr>
        <p:spPr>
          <a:xfrm>
            <a:off x="3048537" y="3633277"/>
            <a:ext cx="6094926" cy="426335"/>
          </a:xfrm>
          <a:prstGeom prst="rect">
            <a:avLst/>
          </a:prstGeom>
          <a:noFill/>
        </p:spPr>
        <p:txBody>
          <a:bodyPr wrap="square">
            <a:spAutoFit/>
          </a:bodyPr>
          <a:lstStyle/>
          <a:p>
            <a:pPr marL="0" indent="0" algn="ctr">
              <a:lnSpc>
                <a:spcPct val="120000"/>
              </a:lnSpc>
              <a:spcAft>
                <a:spcPct val="20000"/>
              </a:spcAft>
              <a:buNone/>
            </a:pPr>
            <a:r>
              <a:rPr lang="en-US" altLang="zh-CN" sz="2000" b="1">
                <a:solidFill>
                  <a:schemeClr val="tx1"/>
                </a:solidFill>
                <a:latin typeface="Times New Roman" panose="02020603050405020304" pitchFamily="18" charset="0"/>
                <a:cs typeface="Times New Roman" panose="02020603050405020304" pitchFamily="18" charset="0"/>
              </a:rPr>
              <a:t>xFe</a:t>
            </a:r>
            <a:r>
              <a:rPr lang="en-US" altLang="zh-CN" sz="2000" b="1" baseline="30000">
                <a:solidFill>
                  <a:schemeClr val="tx1"/>
                </a:solidFill>
                <a:latin typeface="Times New Roman" panose="02020603050405020304" pitchFamily="18" charset="0"/>
                <a:cs typeface="Times New Roman" panose="02020603050405020304" pitchFamily="18" charset="0"/>
              </a:rPr>
              <a:t>0</a:t>
            </a:r>
            <a:r>
              <a:rPr lang="en-US" altLang="zh-CN" sz="2000" b="1">
                <a:solidFill>
                  <a:schemeClr val="tx1"/>
                </a:solidFill>
                <a:latin typeface="Times New Roman" panose="02020603050405020304" pitchFamily="18" charset="0"/>
                <a:cs typeface="Times New Roman" panose="02020603050405020304" pitchFamily="18" charset="0"/>
              </a:rPr>
              <a:t> + (1-x)CrO</a:t>
            </a:r>
            <a:r>
              <a:rPr lang="en-US" altLang="zh-CN" sz="2000" b="1" baseline="-25000">
                <a:solidFill>
                  <a:schemeClr val="tx1"/>
                </a:solidFill>
                <a:latin typeface="Times New Roman" panose="02020603050405020304" pitchFamily="18" charset="0"/>
                <a:cs typeface="Times New Roman" panose="02020603050405020304" pitchFamily="18" charset="0"/>
              </a:rPr>
              <a:t>4</a:t>
            </a:r>
            <a:r>
              <a:rPr lang="en-US" altLang="zh-CN" sz="2000" b="1" baseline="30000">
                <a:solidFill>
                  <a:schemeClr val="tx1"/>
                </a:solidFill>
                <a:latin typeface="Times New Roman" panose="02020603050405020304" pitchFamily="18" charset="0"/>
                <a:cs typeface="Times New Roman" panose="02020603050405020304" pitchFamily="18" charset="0"/>
              </a:rPr>
              <a:t>2</a:t>
            </a:r>
            <a:r>
              <a:rPr lang="zh-CN" altLang="en-US" sz="2000" b="1" baseline="30000">
                <a:solidFill>
                  <a:schemeClr val="tx1"/>
                </a:solidFill>
                <a:latin typeface="Times New Roman" panose="02020603050405020304" pitchFamily="18" charset="0"/>
                <a:cs typeface="Times New Roman" panose="02020603050405020304" pitchFamily="18" charset="0"/>
              </a:rPr>
              <a:t>－</a:t>
            </a:r>
            <a:r>
              <a:rPr lang="zh-CN" altLang="en-US" sz="2000" b="1">
                <a:solidFill>
                  <a:schemeClr val="tx1"/>
                </a:solidFill>
                <a:latin typeface="Times New Roman" panose="02020603050405020304" pitchFamily="18" charset="0"/>
                <a:cs typeface="Times New Roman" panose="02020603050405020304" pitchFamily="18" charset="0"/>
              </a:rPr>
              <a:t> </a:t>
            </a:r>
            <a:r>
              <a:rPr lang="en-US" altLang="zh-CN" sz="2000" b="1">
                <a:solidFill>
                  <a:schemeClr val="tx1"/>
                </a:solidFill>
                <a:latin typeface="Times New Roman" panose="02020603050405020304" pitchFamily="18" charset="0"/>
                <a:cs typeface="Times New Roman" panose="02020603050405020304" pitchFamily="18" charset="0"/>
              </a:rPr>
              <a:t>+ 4H</a:t>
            </a:r>
            <a:r>
              <a:rPr lang="en-US" altLang="zh-CN" sz="2000" b="1" baseline="-25000">
                <a:solidFill>
                  <a:schemeClr val="tx1"/>
                </a:solidFill>
                <a:latin typeface="Times New Roman" panose="02020603050405020304" pitchFamily="18" charset="0"/>
                <a:cs typeface="Times New Roman" panose="02020603050405020304" pitchFamily="18" charset="0"/>
              </a:rPr>
              <a:t>2</a:t>
            </a:r>
            <a:r>
              <a:rPr lang="en-US" altLang="zh-CN" sz="2000" b="1">
                <a:solidFill>
                  <a:schemeClr val="tx1"/>
                </a:solidFill>
                <a:latin typeface="Times New Roman" panose="02020603050405020304" pitchFamily="18" charset="0"/>
                <a:cs typeface="Times New Roman" panose="02020603050405020304" pitchFamily="18" charset="0"/>
              </a:rPr>
              <a:t>O </a:t>
            </a:r>
            <a:r>
              <a:rPr lang="zh-CN" altLang="en-US" sz="2000" b="1">
                <a:solidFill>
                  <a:schemeClr val="tx1"/>
                </a:solidFill>
                <a:latin typeface="Times New Roman" panose="02020603050405020304" pitchFamily="18" charset="0"/>
                <a:cs typeface="Times New Roman" panose="02020603050405020304" pitchFamily="18" charset="0"/>
              </a:rPr>
              <a:t>＝ </a:t>
            </a:r>
            <a:r>
              <a:rPr lang="en-US" altLang="zh-CN" sz="2000" b="1">
                <a:solidFill>
                  <a:schemeClr val="tx1"/>
                </a:solidFill>
                <a:latin typeface="Times New Roman" panose="02020603050405020304" pitchFamily="18" charset="0"/>
                <a:cs typeface="Times New Roman" panose="02020603050405020304" pitchFamily="18" charset="0"/>
              </a:rPr>
              <a:t>Fe</a:t>
            </a:r>
            <a:r>
              <a:rPr lang="en-US" altLang="zh-CN" sz="2000" b="1" baseline="-25000">
                <a:solidFill>
                  <a:schemeClr val="tx1"/>
                </a:solidFill>
                <a:latin typeface="Times New Roman" panose="02020603050405020304" pitchFamily="18" charset="0"/>
                <a:cs typeface="Times New Roman" panose="02020603050405020304" pitchFamily="18" charset="0"/>
              </a:rPr>
              <a:t>x</a:t>
            </a:r>
            <a:r>
              <a:rPr lang="en-US" altLang="zh-CN" sz="2000" b="1">
                <a:solidFill>
                  <a:schemeClr val="tx1"/>
                </a:solidFill>
                <a:latin typeface="Times New Roman" panose="02020603050405020304" pitchFamily="18" charset="0"/>
                <a:cs typeface="Times New Roman" panose="02020603050405020304" pitchFamily="18" charset="0"/>
              </a:rPr>
              <a:t>Cr</a:t>
            </a:r>
            <a:r>
              <a:rPr lang="en-US" altLang="zh-CN" sz="2000" b="1" baseline="-25000">
                <a:solidFill>
                  <a:schemeClr val="tx1"/>
                </a:solidFill>
                <a:latin typeface="Times New Roman" panose="02020603050405020304" pitchFamily="18" charset="0"/>
                <a:cs typeface="Times New Roman" panose="02020603050405020304" pitchFamily="18" charset="0"/>
              </a:rPr>
              <a:t>1-x</a:t>
            </a:r>
            <a:r>
              <a:rPr lang="en-US" altLang="zh-CN" sz="2000" b="1">
                <a:solidFill>
                  <a:schemeClr val="tx1"/>
                </a:solidFill>
                <a:latin typeface="Times New Roman" panose="02020603050405020304" pitchFamily="18" charset="0"/>
                <a:cs typeface="Times New Roman" panose="02020603050405020304" pitchFamily="18" charset="0"/>
              </a:rPr>
              <a:t>(OH)</a:t>
            </a:r>
            <a:r>
              <a:rPr lang="en-US" altLang="zh-CN" sz="2000" b="1" baseline="-25000">
                <a:solidFill>
                  <a:schemeClr val="tx1"/>
                </a:solidFill>
                <a:latin typeface="Times New Roman" panose="02020603050405020304" pitchFamily="18" charset="0"/>
                <a:cs typeface="Times New Roman" panose="02020603050405020304" pitchFamily="18" charset="0"/>
              </a:rPr>
              <a:t>3</a:t>
            </a:r>
            <a:r>
              <a:rPr lang="en-US" altLang="zh-CN" sz="2000" b="1">
                <a:solidFill>
                  <a:schemeClr val="tx1"/>
                </a:solidFill>
                <a:latin typeface="Times New Roman" panose="02020603050405020304" pitchFamily="18" charset="0"/>
                <a:cs typeface="Times New Roman" panose="02020603050405020304" pitchFamily="18" charset="0"/>
              </a:rPr>
              <a:t> + 5OH</a:t>
            </a:r>
            <a:r>
              <a:rPr lang="zh-CN" altLang="en-US" sz="2000" b="1" baseline="30000">
                <a:solidFill>
                  <a:schemeClr val="tx1"/>
                </a:solidFill>
                <a:latin typeface="Times New Roman" panose="02020603050405020304" pitchFamily="18" charset="0"/>
                <a:cs typeface="Times New Roman" panose="02020603050405020304" pitchFamily="18" charset="0"/>
              </a:rPr>
              <a:t>－</a:t>
            </a:r>
            <a:endParaRPr lang="zh-CN" altLang="en-US" sz="2000" b="1" baseline="30000" dirty="0">
              <a:solidFill>
                <a:schemeClr val="tx1"/>
              </a:solidFill>
              <a:latin typeface="Times New Roman" panose="02020603050405020304" pitchFamily="18" charset="0"/>
              <a:cs typeface="Times New Roman" panose="02020603050405020304" pitchFamily="18" charset="0"/>
            </a:endParaRPr>
          </a:p>
        </p:txBody>
      </p:sp>
      <p:sp>
        <p:nvSpPr>
          <p:cNvPr id="15" name="文本框 14"/>
          <p:cNvSpPr txBox="1"/>
          <p:nvPr/>
        </p:nvSpPr>
        <p:spPr>
          <a:xfrm>
            <a:off x="1199515" y="4436745"/>
            <a:ext cx="9315450" cy="1476375"/>
          </a:xfrm>
          <a:prstGeom prst="rect">
            <a:avLst/>
          </a:prstGeom>
          <a:noFill/>
        </p:spPr>
        <p:txBody>
          <a:bodyPr wrap="square">
            <a:spAutoFit/>
          </a:bodyPr>
          <a:lstStyle/>
          <a:p>
            <a:pPr indent="720090" algn="l">
              <a:lnSpc>
                <a:spcPct val="150000"/>
              </a:lnSpc>
              <a:spcAft>
                <a:spcPts val="0"/>
              </a:spcAft>
              <a:buNone/>
            </a:pP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零价铁作用于重金属其他主要的机理为</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吸附和共沉淀</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。零价铁在水中放置过程中，逐渐发生腐蚀反应，生成多种形式的铁的（氢）氧化物沉淀。这些新生的沉淀具有高度反应活性，并具有巨大表面积，可以吸附截留水中的重金属离子。</a:t>
            </a:r>
            <a:endParaRPr lang="zh-CN" altLang="en-US"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Text Box 4"/>
          <p:cNvSpPr txBox="1">
            <a:spLocks noChangeArrowheads="1"/>
          </p:cNvSpPr>
          <p:nvPr/>
        </p:nvSpPr>
        <p:spPr bwMode="auto">
          <a:xfrm>
            <a:off x="47328" y="44624"/>
            <a:ext cx="2917119" cy="783590"/>
          </a:xfrm>
          <a:prstGeom prst="rect">
            <a:avLst/>
          </a:prstGeom>
          <a:noFill/>
          <a:ln w="9525">
            <a:noFill/>
            <a:miter lim="800000"/>
          </a:ln>
          <a:effectLst/>
        </p:spPr>
        <p:txBody>
          <a:bodyPr wrap="square">
            <a:spAutoFit/>
          </a:bodyPr>
          <a:lstStyle/>
          <a:p>
            <a:pPr eaLnBrk="1" hangingPunct="1">
              <a:lnSpc>
                <a:spcPct val="150000"/>
              </a:lnSpc>
              <a:spcBef>
                <a:spcPct val="50000"/>
              </a:spcBef>
              <a:defRPr/>
            </a:pP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7.2</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Fe-PRB</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14"/>
          <p:cNvGraphicFramePr>
            <a:graphicFrameLocks noChangeAspect="1"/>
          </p:cNvGraphicFramePr>
          <p:nvPr/>
        </p:nvGraphicFramePr>
        <p:xfrm>
          <a:off x="2798445" y="2781300"/>
          <a:ext cx="6488430" cy="3572510"/>
        </p:xfrm>
        <a:graphic>
          <a:graphicData uri="http://schemas.openxmlformats.org/presentationml/2006/ole">
            <mc:AlternateContent xmlns:mc="http://schemas.openxmlformats.org/markup-compatibility/2006">
              <mc:Choice xmlns:v="urn:schemas-microsoft-com:vml" Requires="v">
                <p:oleObj spid="_x0000_s2" name="" r:id="rId1" imgW="12166600" imgH="7772400" progId="Photoshop.Image.11">
                  <p:embed/>
                </p:oleObj>
              </mc:Choice>
              <mc:Fallback>
                <p:oleObj name="" r:id="rId1" imgW="12166600" imgH="7772400" progId="Photoshop.Image.11">
                  <p:embed/>
                  <p:pic>
                    <p:nvPicPr>
                      <p:cNvPr id="0" name="Object 14"/>
                      <p:cNvPicPr/>
                      <p:nvPr/>
                    </p:nvPicPr>
                    <p:blipFill>
                      <a:blip r:embed="rId2"/>
                      <a:srcRect l="-23514" t="-6989" b="-14137"/>
                      <a:stretch>
                        <a:fillRect/>
                      </a:stretch>
                    </p:blipFill>
                    <p:spPr>
                      <a:xfrm>
                        <a:off x="2798445" y="2781300"/>
                        <a:ext cx="6488430" cy="3572510"/>
                      </a:xfrm>
                      <a:prstGeom prst="rect">
                        <a:avLst/>
                      </a:prstGeom>
                      <a:noFill/>
                      <a:ln w="38100">
                        <a:noFill/>
                        <a:miter/>
                      </a:ln>
                    </p:spPr>
                  </p:pic>
                </p:oleObj>
              </mc:Fallback>
            </mc:AlternateContent>
          </a:graphicData>
        </a:graphic>
      </p:graphicFrame>
      <p:sp>
        <p:nvSpPr>
          <p:cNvPr id="3076" name="Text Box 15"/>
          <p:cNvSpPr txBox="1"/>
          <p:nvPr/>
        </p:nvSpPr>
        <p:spPr>
          <a:xfrm>
            <a:off x="3536315" y="2757170"/>
            <a:ext cx="530860" cy="3277235"/>
          </a:xfrm>
          <a:prstGeom prst="rect">
            <a:avLst/>
          </a:prstGeom>
          <a:noFill/>
          <a:ln w="31750">
            <a:noFill/>
          </a:ln>
        </p:spPr>
        <p:txBody>
          <a:bodyPr wrap="none">
            <a:noAutofit/>
          </a:bodyPr>
          <a:lstStyle/>
          <a:p>
            <a:pPr marL="0" marR="0" lvl="0" indent="0" algn="r" defTabSz="914400" rtl="0" eaLnBrk="0" fontAlgn="base" latinLnBrk="0" hangingPunct="0">
              <a:lnSpc>
                <a:spcPct val="18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120</a:t>
            </a:r>
            <a:endPar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r" defTabSz="914400" rtl="0" eaLnBrk="0" fontAlgn="base" latinLnBrk="0" hangingPunct="0">
              <a:lnSpc>
                <a:spcPct val="18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100</a:t>
            </a:r>
            <a:endPar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r" defTabSz="914400" rtl="0" eaLnBrk="0" fontAlgn="base" latinLnBrk="0" hangingPunct="0">
              <a:lnSpc>
                <a:spcPct val="18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80</a:t>
            </a:r>
            <a:endPar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r" defTabSz="914400" rtl="0" eaLnBrk="0" fontAlgn="base" latinLnBrk="0" hangingPunct="0">
              <a:lnSpc>
                <a:spcPct val="18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60</a:t>
            </a:r>
            <a:endPar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r" defTabSz="914400" rtl="0" eaLnBrk="0" fontAlgn="base" latinLnBrk="0" hangingPunct="0">
              <a:lnSpc>
                <a:spcPct val="18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40</a:t>
            </a:r>
            <a:endPar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r" defTabSz="914400" rtl="0" eaLnBrk="0" fontAlgn="base" latinLnBrk="0" hangingPunct="0">
              <a:lnSpc>
                <a:spcPct val="18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20</a:t>
            </a:r>
            <a:endPar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r" defTabSz="914400" rtl="0" eaLnBrk="0" fontAlgn="base" latinLnBrk="0" hangingPunct="0">
              <a:lnSpc>
                <a:spcPct val="18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a:t>
            </a:r>
            <a:endPar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77" name="Rectangle 18"/>
          <p:cNvSpPr/>
          <p:nvPr/>
        </p:nvSpPr>
        <p:spPr>
          <a:xfrm>
            <a:off x="4109562" y="5821364"/>
            <a:ext cx="453390" cy="275590"/>
          </a:xfrm>
          <a:prstGeom prst="rect">
            <a:avLst/>
          </a:prstGeom>
          <a:noFill/>
          <a:ln w="31750">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Nap</a:t>
            </a:r>
            <a:endPar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78" name="Rectangle 20"/>
          <p:cNvSpPr/>
          <p:nvPr/>
        </p:nvSpPr>
        <p:spPr>
          <a:xfrm>
            <a:off x="4518025" y="5821680"/>
            <a:ext cx="433070" cy="276860"/>
          </a:xfrm>
          <a:prstGeom prst="rect">
            <a:avLst/>
          </a:prstGeom>
          <a:noFill/>
          <a:ln w="31750">
            <a:noFill/>
          </a:ln>
        </p:spPr>
        <p:txBody>
          <a:bodyPr wrap="none">
            <a:no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Ace</a:t>
            </a:r>
            <a:endPar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79" name="Rectangle 22"/>
          <p:cNvSpPr/>
          <p:nvPr/>
        </p:nvSpPr>
        <p:spPr>
          <a:xfrm>
            <a:off x="4902994" y="5821364"/>
            <a:ext cx="403225" cy="275590"/>
          </a:xfrm>
          <a:prstGeom prst="rect">
            <a:avLst/>
          </a:prstGeom>
          <a:noFill/>
          <a:ln w="31750">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Flu</a:t>
            </a:r>
            <a:endPar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80" name="Rectangle 24"/>
          <p:cNvSpPr/>
          <p:nvPr/>
        </p:nvSpPr>
        <p:spPr>
          <a:xfrm>
            <a:off x="5235575" y="5821680"/>
            <a:ext cx="612140" cy="275590"/>
          </a:xfrm>
          <a:prstGeom prst="rect">
            <a:avLst/>
          </a:prstGeom>
          <a:noFill/>
          <a:ln w="31750">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Phe</a:t>
            </a:r>
            <a:endPar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81" name="Rectangle 26"/>
          <p:cNvSpPr/>
          <p:nvPr/>
        </p:nvSpPr>
        <p:spPr>
          <a:xfrm>
            <a:off x="5666105" y="5821680"/>
            <a:ext cx="481965" cy="275590"/>
          </a:xfrm>
          <a:prstGeom prst="rect">
            <a:avLst/>
          </a:prstGeom>
          <a:noFill/>
          <a:ln w="31750">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Ant</a:t>
            </a:r>
            <a:endPar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82" name="Rectangle 28"/>
          <p:cNvSpPr/>
          <p:nvPr/>
        </p:nvSpPr>
        <p:spPr>
          <a:xfrm>
            <a:off x="6097905" y="5819775"/>
            <a:ext cx="405130" cy="278765"/>
          </a:xfrm>
          <a:prstGeom prst="rect">
            <a:avLst/>
          </a:prstGeom>
          <a:noFill/>
          <a:ln w="31750">
            <a:noFill/>
          </a:ln>
        </p:spPr>
        <p:txBody>
          <a:bodyPr wrap="none">
            <a:no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Fla</a:t>
            </a:r>
            <a:endPar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83" name="Rectangle 30"/>
          <p:cNvSpPr/>
          <p:nvPr/>
        </p:nvSpPr>
        <p:spPr>
          <a:xfrm>
            <a:off x="6489701" y="5821364"/>
            <a:ext cx="420370" cy="275590"/>
          </a:xfrm>
          <a:prstGeom prst="rect">
            <a:avLst/>
          </a:prstGeom>
          <a:noFill/>
          <a:ln w="31750">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华文琥珀" panose="02010800040101010101" pitchFamily="2" charset="-122"/>
                <a:cs typeface="Times New Roman" panose="02020603050405020304" pitchFamily="18" charset="0"/>
              </a:rPr>
              <a:t>Pyr</a:t>
            </a:r>
            <a:endPar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华文琥珀" panose="02010800040101010101" pitchFamily="2" charset="-122"/>
              <a:cs typeface="Times New Roman" panose="02020603050405020304" pitchFamily="18" charset="0"/>
            </a:endParaRPr>
          </a:p>
        </p:txBody>
      </p:sp>
      <p:sp>
        <p:nvSpPr>
          <p:cNvPr id="3084" name="Rectangle 32"/>
          <p:cNvSpPr/>
          <p:nvPr/>
        </p:nvSpPr>
        <p:spPr>
          <a:xfrm>
            <a:off x="6846411" y="5821364"/>
            <a:ext cx="445135" cy="275590"/>
          </a:xfrm>
          <a:prstGeom prst="rect">
            <a:avLst/>
          </a:prstGeom>
          <a:noFill/>
          <a:ln w="31750">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Chr</a:t>
            </a:r>
            <a:endPar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85" name="Rectangle 34"/>
          <p:cNvSpPr/>
          <p:nvPr/>
        </p:nvSpPr>
        <p:spPr>
          <a:xfrm>
            <a:off x="7233128" y="5821364"/>
            <a:ext cx="462280" cy="275590"/>
          </a:xfrm>
          <a:prstGeom prst="rect">
            <a:avLst/>
          </a:prstGeom>
          <a:noFill/>
          <a:ln w="31750">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BbF</a:t>
            </a:r>
            <a:endPar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86" name="Rectangle 35"/>
          <p:cNvSpPr/>
          <p:nvPr/>
        </p:nvSpPr>
        <p:spPr>
          <a:xfrm>
            <a:off x="8066724" y="5821364"/>
            <a:ext cx="454025" cy="275590"/>
          </a:xfrm>
          <a:prstGeom prst="rect">
            <a:avLst/>
          </a:prstGeom>
          <a:noFill/>
          <a:ln w="31750">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BaP</a:t>
            </a:r>
            <a:endPar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87" name="Rectangle 37"/>
          <p:cNvSpPr/>
          <p:nvPr/>
        </p:nvSpPr>
        <p:spPr>
          <a:xfrm>
            <a:off x="8469473" y="5821364"/>
            <a:ext cx="478790" cy="275590"/>
          </a:xfrm>
          <a:prstGeom prst="rect">
            <a:avLst/>
          </a:prstGeom>
          <a:noFill/>
          <a:ln w="31750">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DaA</a:t>
            </a:r>
            <a:endPar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88" name="Rectangle 38"/>
          <p:cNvSpPr/>
          <p:nvPr/>
        </p:nvSpPr>
        <p:spPr>
          <a:xfrm>
            <a:off x="8887316" y="5819001"/>
            <a:ext cx="420370" cy="275590"/>
          </a:xfrm>
          <a:prstGeom prst="rect">
            <a:avLst/>
          </a:prstGeom>
          <a:noFill/>
          <a:ln w="31750">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BlP</a:t>
            </a:r>
            <a:endPar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89" name="Rectangle 39"/>
          <p:cNvSpPr/>
          <p:nvPr/>
        </p:nvSpPr>
        <p:spPr>
          <a:xfrm>
            <a:off x="7639209" y="5821364"/>
            <a:ext cx="478790" cy="275590"/>
          </a:xfrm>
          <a:prstGeom prst="rect">
            <a:avLst/>
          </a:prstGeom>
          <a:noFill/>
          <a:ln w="31750">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BkD</a:t>
            </a:r>
            <a:endParaRPr kumimoji="0" lang="zh-CN"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90" name="Rectangle 40"/>
          <p:cNvSpPr/>
          <p:nvPr/>
        </p:nvSpPr>
        <p:spPr>
          <a:xfrm rot="16200000">
            <a:off x="1906429" y="4033551"/>
            <a:ext cx="2684780" cy="583565"/>
          </a:xfrm>
          <a:prstGeom prst="rect">
            <a:avLst/>
          </a:prstGeom>
          <a:noFill/>
          <a:ln w="31750">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Amount of residual PAH</a:t>
            </a:r>
            <a:endPar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 %  of initial concentration</a:t>
            </a:r>
            <a:endParaRPr kumimoji="0" lang="zh-CN"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91" name="Rectangle 3"/>
          <p:cNvSpPr>
            <a:spLocks noGrp="1"/>
          </p:cNvSpPr>
          <p:nvPr>
            <p:ph idx="1"/>
          </p:nvPr>
        </p:nvSpPr>
        <p:spPr>
          <a:xfrm>
            <a:off x="1828800" y="1658621"/>
            <a:ext cx="8153400" cy="1198880"/>
          </a:xfrm>
        </p:spPr>
        <p:txBody>
          <a:bodyPr vert="horz" wrap="square" lIns="0" tIns="45720" rIns="0" bIns="45720" numCol="1" anchor="t" anchorCtr="0" compatLnSpc="1">
            <a:spAutoFit/>
          </a:bodyPr>
          <a:lstStyle/>
          <a:p>
            <a:pPr algn="l" defTabSz="914400" eaLnBrk="1" hangingPunct="1">
              <a:lnSpc>
                <a:spcPct val="150000"/>
              </a:lnSpc>
              <a:spcAft>
                <a:spcPct val="20000"/>
              </a:spcAft>
              <a:buClr>
                <a:srgbClr val="000000"/>
              </a:buClr>
              <a:buSzTx/>
              <a:buFont typeface="Wingdings" panose="05000000000000000000" charset="0"/>
              <a:buChar char="Ø"/>
              <a:defRPr/>
            </a:pPr>
            <a:r>
              <a:rPr lang="zh-CN" altLang="en-US" sz="2400" kern="1200" noProof="0" dirty="0">
                <a:ln>
                  <a:noFill/>
                </a:ln>
                <a:solidFill>
                  <a:srgbClr val="000000"/>
                </a:solidFill>
                <a:effectLst/>
                <a:uLnTx/>
                <a:uFillTx/>
                <a:latin typeface="黑体" panose="02010609060101010101" pitchFamily="49" charset="-122"/>
                <a:ea typeface="黑体" panose="02010609060101010101" pitchFamily="49" charset="-122"/>
              </a:rPr>
              <a:t>对于微生物修复技术，污染物可降解性是关键。对于系列污染物，如多环芳烃，其微生物降解性随分子增大而增大。</a:t>
            </a:r>
            <a:endParaRPr lang="zh-CN" altLang="en-US" sz="2400" kern="1200" noProof="0" dirty="0">
              <a:ln>
                <a:noFill/>
              </a:ln>
              <a:solidFill>
                <a:srgbClr val="000000"/>
              </a:solidFill>
              <a:effectLst/>
              <a:uLnTx/>
              <a:uFillTx/>
              <a:latin typeface="黑体" panose="02010609060101010101" pitchFamily="49" charset="-122"/>
              <a:ea typeface="黑体" panose="02010609060101010101" pitchFamily="49" charset="-122"/>
            </a:endParaRPr>
          </a:p>
        </p:txBody>
      </p:sp>
      <p:sp>
        <p:nvSpPr>
          <p:cNvPr id="3092" name="Rectangle 8"/>
          <p:cNvSpPr>
            <a:spLocks noGrp="1" noRot="1"/>
          </p:cNvSpPr>
          <p:nvPr>
            <p:ph type="title"/>
          </p:nvPr>
        </p:nvSpPr>
        <p:spPr>
          <a:xfrm>
            <a:off x="3911283" y="6096000"/>
            <a:ext cx="5029200" cy="533400"/>
          </a:xfrm>
        </p:spPr>
        <p:txBody>
          <a:bodyPr vert="horz" wrap="square" lIns="91440" tIns="45720" rIns="91440" bIns="45720" numCol="1" anchor="ctr" anchorCtr="0" compatLnSpc="1"/>
          <a:lstStyle/>
          <a:p>
            <a:pPr eaLnBrk="1" hangingPunct="1"/>
            <a:r>
              <a:rPr lang="zh-CN" altLang="en-US" sz="2000" dirty="0">
                <a:solidFill>
                  <a:schemeClr val="tx1"/>
                </a:solidFill>
                <a:effectLst/>
                <a:latin typeface="黑体" panose="02010609060101010101" pitchFamily="49" charset="-122"/>
                <a:ea typeface="黑体" panose="02010609060101010101" pitchFamily="49" charset="-122"/>
              </a:rPr>
              <a:t> 生物修复中多环芳烃的残留图</a:t>
            </a:r>
            <a:endParaRPr lang="zh-CN" altLang="en-US" sz="2000" dirty="0">
              <a:solidFill>
                <a:schemeClr val="tx1"/>
              </a:solidFill>
              <a:effectLst/>
              <a:latin typeface="黑体" panose="02010609060101010101" pitchFamily="49" charset="-122"/>
              <a:ea typeface="黑体" panose="02010609060101010101" pitchFamily="49" charset="-122"/>
            </a:endParaRPr>
          </a:p>
        </p:txBody>
      </p:sp>
      <p:sp>
        <p:nvSpPr>
          <p:cNvPr id="3093" name="Rectangle 8"/>
          <p:cNvSpPr/>
          <p:nvPr/>
        </p:nvSpPr>
        <p:spPr>
          <a:xfrm>
            <a:off x="1329850" y="1192213"/>
            <a:ext cx="7943215" cy="575310"/>
          </a:xfrm>
          <a:prstGeom prst="rect">
            <a:avLst/>
          </a:prstGeom>
          <a:noFill/>
          <a:ln w="9525">
            <a:noFill/>
          </a:ln>
        </p:spPr>
        <p:txBody>
          <a:bodyPr wrap="none">
            <a:spAutoFit/>
          </a:bodyPr>
          <a:lstStyle/>
          <a:p>
            <a:pPr marL="542925" marR="0" lvl="0" algn="ctr" defTabSz="914400" rtl="0" eaLnBrk="1" fontAlgn="base" latinLnBrk="0" hangingPunct="1">
              <a:lnSpc>
                <a:spcPct val="105000"/>
              </a:lnSpc>
              <a:spcBef>
                <a:spcPct val="30000"/>
              </a:spcBef>
              <a:spcAft>
                <a:spcPct val="30000"/>
              </a:spcAft>
              <a:buClr>
                <a:srgbClr val="FF0000"/>
              </a:buClr>
              <a:buSzTx/>
              <a:buFont typeface="Wingdings" panose="05000000000000000000" pitchFamily="2" charset="2"/>
              <a:defRPr/>
            </a:pPr>
            <a:r>
              <a:rPr kumimoji="0" lang="zh-CN" altLang="en-US" sz="3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污染物的性质</a:t>
            </a:r>
            <a:r>
              <a:rPr kumimoji="0" lang="zh-CN" alt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Properties of Contaminants</a:t>
            </a:r>
            <a:r>
              <a:rPr kumimoji="0" lang="zh-CN" alt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3" name="组合 2"/>
          <p:cNvGrpSpPr/>
          <p:nvPr/>
        </p:nvGrpSpPr>
        <p:grpSpPr>
          <a:xfrm>
            <a:off x="120015" y="93345"/>
            <a:ext cx="8856980" cy="1212850"/>
            <a:chOff x="189" y="147"/>
            <a:chExt cx="13948" cy="1910"/>
          </a:xfrm>
        </p:grpSpPr>
        <p:sp>
          <p:nvSpPr>
            <p:cNvPr id="4" name="文本框 3"/>
            <p:cNvSpPr txBox="1"/>
            <p:nvPr/>
          </p:nvSpPr>
          <p:spPr>
            <a:xfrm>
              <a:off x="1421" y="1233"/>
              <a:ext cx="12474" cy="8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Influencing Factors for the Remediation Efficiency</a:t>
              </a:r>
              <a:endParaRPr kumimoji="0" lang="zh-CN" altLang="en-US" sz="2800" b="0" i="0" u="none" strike="noStrike" kern="1200" cap="none" spc="0" normalizeH="0" baseline="0" noProof="0" dirty="0">
                <a:ln>
                  <a:noFill/>
                </a:ln>
                <a:solidFill>
                  <a:srgbClr val="000000"/>
                </a:solidFill>
                <a:effectLst/>
                <a:uLnTx/>
                <a:uFillTx/>
                <a:latin typeface="Garamond" panose="02020404030301010803" pitchFamily="18" charset="0"/>
                <a:ea typeface="宋体" panose="02010600030101010101" pitchFamily="2" charset="-122"/>
                <a:cs typeface="+mn-cs"/>
              </a:endParaRPr>
            </a:p>
          </p:txBody>
        </p:sp>
        <p:sp>
          <p:nvSpPr>
            <p:cNvPr id="6" name="Text Box 4"/>
            <p:cNvSpPr txBox="1">
              <a:spLocks noChangeArrowheads="1"/>
            </p:cNvSpPr>
            <p:nvPr/>
          </p:nvSpPr>
          <p:spPr bwMode="auto">
            <a:xfrm>
              <a:off x="189" y="147"/>
              <a:ext cx="13948" cy="1107"/>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影响微生物修复效率的因素</a:t>
              </a:r>
              <a:endParaRPr kumimoji="0" lang="zh-CN" altLang="en-US" sz="2800" b="1" i="0" u="none" strike="noStrike" kern="1200" cap="none" spc="0" normalizeH="0" baseline="0" noProof="0" dirty="0">
                <a:ln>
                  <a:noFill/>
                </a:ln>
                <a:solidFill>
                  <a:srgbClr val="AA5C5C"/>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7"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767408" y="1371368"/>
            <a:ext cx="10801200" cy="1014730"/>
          </a:xfrm>
          <a:prstGeom prst="rect">
            <a:avLst/>
          </a:prstGeom>
          <a:noFill/>
        </p:spPr>
        <p:txBody>
          <a:bodyPr wrap="square">
            <a:spAutoFit/>
          </a:bodyPr>
          <a:lstStyle/>
          <a:p>
            <a:pPr indent="720090" algn="l">
              <a:lnSpc>
                <a:spcPct val="150000"/>
              </a:lnSpc>
              <a:spcAft>
                <a:spcPts val="0"/>
              </a:spcAft>
              <a:buNone/>
            </a:pP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从热力学角度出发，零价铁对重金属的去除还应包括</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还原沉积</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途径，如铜离子可与零价铁发生如下反应：</a:t>
            </a:r>
            <a:endPar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文本框 10"/>
          <p:cNvSpPr txBox="1"/>
          <p:nvPr/>
        </p:nvSpPr>
        <p:spPr>
          <a:xfrm>
            <a:off x="2750633" y="2086546"/>
            <a:ext cx="6094926" cy="429413"/>
          </a:xfrm>
          <a:prstGeom prst="rect">
            <a:avLst/>
          </a:prstGeom>
          <a:noFill/>
        </p:spPr>
        <p:txBody>
          <a:bodyPr wrap="square">
            <a:spAutoFit/>
          </a:bodyPr>
          <a:lstStyle/>
          <a:p>
            <a:pPr marL="0" indent="0" algn="ctr">
              <a:lnSpc>
                <a:spcPct val="120000"/>
              </a:lnSpc>
              <a:spcAft>
                <a:spcPct val="20000"/>
              </a:spcAft>
              <a:buNone/>
            </a:pPr>
            <a:r>
              <a:rPr lang="en-US" altLang="zh-CN" sz="2000" b="1">
                <a:solidFill>
                  <a:schemeClr val="tx1"/>
                </a:solidFill>
                <a:latin typeface="Times New Roman" panose="02020603050405020304" pitchFamily="18" charset="0"/>
                <a:ea typeface="黑体" panose="02010609060101010101" pitchFamily="49" charset="-122"/>
                <a:cs typeface="Times New Roman" panose="02020603050405020304" pitchFamily="18" charset="0"/>
              </a:rPr>
              <a:t>Cu</a:t>
            </a:r>
            <a:r>
              <a:rPr lang="en-US" altLang="zh-CN" sz="2000" b="1" baseline="30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b="1" baseline="30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b="1">
                <a:solidFill>
                  <a:schemeClr val="tx1"/>
                </a:solidFill>
                <a:latin typeface="Times New Roman" panose="02020603050405020304" pitchFamily="18" charset="0"/>
                <a:ea typeface="黑体" panose="02010609060101010101" pitchFamily="49" charset="-122"/>
                <a:cs typeface="Times New Roman" panose="02020603050405020304" pitchFamily="18" charset="0"/>
              </a:rPr>
              <a:t>+ Fe</a:t>
            </a:r>
            <a:r>
              <a:rPr lang="en-US" altLang="zh-CN" sz="2000" b="1" baseline="30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0</a:t>
            </a:r>
            <a:r>
              <a:rPr lang="en-US" altLang="zh-CN" sz="2000" b="1">
                <a:solidFill>
                  <a:schemeClr val="tx1"/>
                </a:solidFill>
                <a:latin typeface="Times New Roman" panose="02020603050405020304" pitchFamily="18" charset="0"/>
                <a:ea typeface="黑体" panose="02010609060101010101" pitchFamily="49" charset="-122"/>
                <a:cs typeface="Times New Roman" panose="02020603050405020304" pitchFamily="18" charset="0"/>
              </a:rPr>
              <a:t>= Fe</a:t>
            </a:r>
            <a:r>
              <a:rPr lang="en-US" altLang="zh-CN" sz="2000" b="1" baseline="30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b="1" baseline="30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b="1">
                <a:solidFill>
                  <a:schemeClr val="tx1"/>
                </a:solidFill>
                <a:latin typeface="Times New Roman" panose="02020603050405020304" pitchFamily="18" charset="0"/>
                <a:ea typeface="黑体" panose="02010609060101010101" pitchFamily="49" charset="-122"/>
                <a:cs typeface="Times New Roman" panose="02020603050405020304" pitchFamily="18" charset="0"/>
              </a:rPr>
              <a:t>+ Cu</a:t>
            </a:r>
            <a:r>
              <a:rPr lang="en-US" altLang="zh-CN" sz="2000" b="1" baseline="30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0</a:t>
            </a:r>
            <a:r>
              <a:rPr lang="en-US" altLang="zh-CN" sz="2000" b="1">
                <a:solidFill>
                  <a:schemeClr val="tx1"/>
                </a:solidFill>
                <a:latin typeface="Times New Roman" panose="02020603050405020304" pitchFamily="18" charset="0"/>
                <a:ea typeface="黑体" panose="02010609060101010101" pitchFamily="49" charset="-122"/>
                <a:cs typeface="Times New Roman" panose="02020603050405020304" pitchFamily="18" charset="0"/>
              </a:rPr>
              <a:t> </a:t>
            </a:r>
            <a:endParaRPr lang="en-US" altLang="zh-CN" sz="2000" b="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文本框 14"/>
          <p:cNvSpPr txBox="1"/>
          <p:nvPr/>
        </p:nvSpPr>
        <p:spPr>
          <a:xfrm>
            <a:off x="767408" y="2495989"/>
            <a:ext cx="10801200" cy="1476375"/>
          </a:xfrm>
          <a:prstGeom prst="rect">
            <a:avLst/>
          </a:prstGeom>
          <a:noFill/>
        </p:spPr>
        <p:txBody>
          <a:bodyPr wrap="square">
            <a:spAutoFit/>
          </a:bodyPr>
          <a:lstStyle/>
          <a:p>
            <a:pPr indent="720090" algn="l">
              <a:lnSpc>
                <a:spcPct val="150000"/>
              </a:lnSpc>
              <a:spcAft>
                <a:spcPts val="0"/>
              </a:spcAft>
              <a:buNone/>
            </a:pP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这种技术曾用于低含量矿物的提取，在环境修复中还没有深入研究。凡是氧化还原电位比</a:t>
            </a: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baseline="30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baseline="30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/Fe</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大的金属，原则上都可以通过此途径去除。从下面的氧化还原电位来看，去除的趋势为：</a:t>
            </a:r>
            <a:r>
              <a:rPr lang="en-US" altLang="zh-CN"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Hg&gt;&gt;Cu&gt;Ni&gt;Cd</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8" name="Group 3"/>
          <p:cNvGraphicFramePr>
            <a:graphicFrameLocks noGrp="1"/>
          </p:cNvGraphicFramePr>
          <p:nvPr/>
        </p:nvGraphicFramePr>
        <p:xfrm>
          <a:off x="3359696" y="4112464"/>
          <a:ext cx="4876800" cy="2336800"/>
        </p:xfrm>
        <a:graphic>
          <a:graphicData uri="http://schemas.openxmlformats.org/drawingml/2006/table">
            <a:tbl>
              <a:tblPr/>
              <a:tblGrid>
                <a:gridCol w="2601913"/>
                <a:gridCol w="2274887"/>
              </a:tblGrid>
              <a:tr h="38100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Pct val="70000"/>
                        <a:buFontTx/>
                        <a:buNone/>
                      </a:pPr>
                      <a:r>
                        <a:rPr kumimoji="0" lang="zh-CN" altLang="en-US" sz="1800" b="1" i="0" u="none" strike="noStrike" cap="none" normalizeH="0" baseline="0">
                          <a:ln>
                            <a:noFill/>
                          </a:ln>
                          <a:solidFill>
                            <a:schemeClr val="tx1"/>
                          </a:solidFill>
                          <a:effectLst/>
                          <a:latin typeface="黑体" panose="02010609060101010101" pitchFamily="49" charset="-122"/>
                          <a:ea typeface="黑体" panose="02010609060101010101" pitchFamily="49" charset="-122"/>
                          <a:cs typeface="Arial" panose="020B0604020202020204" pitchFamily="34" charset="0"/>
                        </a:rPr>
                        <a:t>氧化还原对</a:t>
                      </a:r>
                      <a:endParaRPr kumimoji="0" lang="zh-CN" altLang="en-US" sz="1800" b="1" i="0" u="none" strike="noStrike" cap="none" normalizeH="0" baseline="0">
                        <a:ln>
                          <a:noFill/>
                        </a:ln>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90000" marR="90000" marT="46800" marB="46800" anchor="ctr" horzOverflow="overflow">
                    <a:lnL cap="flat">
                      <a:noFill/>
                    </a:lnL>
                    <a:lnR>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Pct val="70000"/>
                        <a:buFontTx/>
                        <a:buNone/>
                      </a:pPr>
                      <a:r>
                        <a:rPr kumimoji="0" lang="zh-CN" altLang="en-US" sz="1800" b="1" i="0" u="none" strike="noStrike" cap="none" normalizeH="0" baseline="0">
                          <a:ln>
                            <a:noFill/>
                          </a:ln>
                          <a:solidFill>
                            <a:schemeClr val="tx1"/>
                          </a:solidFill>
                          <a:effectLst/>
                          <a:latin typeface="黑体" panose="02010609060101010101" pitchFamily="49" charset="-122"/>
                          <a:ea typeface="黑体" panose="02010609060101010101" pitchFamily="49" charset="-122"/>
                          <a:cs typeface="Arial" panose="020B0604020202020204" pitchFamily="34" charset="0"/>
                        </a:rPr>
                        <a:t>电位</a:t>
                      </a:r>
                      <a:r>
                        <a:rPr kumimoji="0" lang="en-US" altLang="zh-CN" sz="1800" b="1" i="0" u="none" strike="noStrike" cap="none" normalizeH="0" baseline="0">
                          <a:ln>
                            <a:noFill/>
                          </a:ln>
                          <a:solidFill>
                            <a:schemeClr val="tx1"/>
                          </a:solidFill>
                          <a:effectLst/>
                          <a:latin typeface="黑体" panose="02010609060101010101" pitchFamily="49" charset="-122"/>
                          <a:ea typeface="黑体" panose="02010609060101010101" pitchFamily="49" charset="-122"/>
                          <a:cs typeface="Arial" panose="020B0604020202020204" pitchFamily="34" charset="0"/>
                        </a:rPr>
                        <a:t>/V</a:t>
                      </a:r>
                      <a:endParaRPr kumimoji="0" lang="en-US" altLang="zh-CN" sz="1800" b="1" i="0" u="none" strike="noStrike" cap="none" normalizeH="0" baseline="0">
                        <a:ln>
                          <a:noFill/>
                        </a:ln>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a:txBody>
                  <a:tcPr marL="90000" marR="90000" marT="46800" marB="46800" anchor="ctr" horzOverflow="overflow">
                    <a:lnL>
                      <a:noFill/>
                    </a:lnL>
                    <a:lnR cap="flat">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Pct val="70000"/>
                        <a:buFontTx/>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Fe</a:t>
                      </a:r>
                      <a:r>
                        <a:rPr kumimoji="0" lang="en-US" altLang="zh-CN" sz="1800" b="0"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kumimoji="0" lang="zh-CN" altLang="en-US" sz="1800" b="0"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Fe</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0000" marR="90000" marT="46800" marB="46800" anchor="ct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Pct val="70000"/>
                        <a:buFontTx/>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-0.440</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0000" marR="90000" marT="46800" marB="46800" anchor="ct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39370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Pct val="70000"/>
                        <a:buFontTx/>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Cu</a:t>
                      </a:r>
                      <a:r>
                        <a:rPr kumimoji="0" lang="en-US" altLang="zh-CN" sz="1800" b="0"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kumimoji="0" lang="zh-CN" altLang="en-US" sz="1800" b="0"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Cu</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0000" marR="90000" marT="46800" marB="46800" anchor="ctr" horzOverflow="overflow">
                    <a:lnL cap="flat">
                      <a:noFill/>
                    </a:lnL>
                    <a:lnR>
                      <a:noFill/>
                    </a:lnR>
                    <a:lnT>
                      <a:noFill/>
                    </a:lnT>
                    <a:lnB>
                      <a:noFill/>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Pct val="70000"/>
                        <a:buFontTx/>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0.337</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0000" marR="90000" marT="46800" marB="46800" anchor="ctr" horzOverflow="overflow">
                    <a:lnL>
                      <a:noFill/>
                    </a:lnL>
                    <a:lnR cap="flat">
                      <a:noFill/>
                    </a:lnR>
                    <a:lnT>
                      <a:noFill/>
                    </a:lnT>
                    <a:lnB>
                      <a:noFill/>
                    </a:lnB>
                    <a:lnTlToBr>
                      <a:noFill/>
                    </a:lnTlToBr>
                    <a:lnBlToTr>
                      <a:noFill/>
                    </a:lnBlToTr>
                    <a:noFill/>
                  </a:tcPr>
                </a:tc>
              </a:tr>
              <a:tr h="39370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Pct val="70000"/>
                        <a:buFontTx/>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Cd</a:t>
                      </a:r>
                      <a:r>
                        <a:rPr kumimoji="0" lang="en-US" altLang="zh-CN" sz="1800" b="0"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kumimoji="0" lang="zh-CN" altLang="en-US" sz="1800" b="0"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Cd</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0000" marR="90000" marT="46800" marB="46800" anchor="ctr" horzOverflow="overflow">
                    <a:lnL cap="flat">
                      <a:noFill/>
                    </a:lnL>
                    <a:lnR>
                      <a:noFill/>
                    </a:lnR>
                    <a:lnT>
                      <a:noFill/>
                    </a:lnT>
                    <a:lnB>
                      <a:noFill/>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Pct val="70000"/>
                        <a:buFontTx/>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-0.403</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0000" marR="90000" marT="46800" marB="46800" anchor="ctr" horzOverflow="overflow">
                    <a:lnL>
                      <a:noFill/>
                    </a:lnL>
                    <a:lnR cap="flat">
                      <a:noFill/>
                    </a:lnR>
                    <a:lnT>
                      <a:noFill/>
                    </a:lnT>
                    <a:lnB>
                      <a:noFill/>
                    </a:lnB>
                    <a:lnTlToBr>
                      <a:noFill/>
                    </a:lnTlToBr>
                    <a:lnBlToTr>
                      <a:noFill/>
                    </a:lnBlToTr>
                    <a:noFill/>
                  </a:tcPr>
                </a:tc>
              </a:tr>
              <a:tr h="39370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Pct val="70000"/>
                        <a:buFontTx/>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Ni</a:t>
                      </a:r>
                      <a:r>
                        <a:rPr kumimoji="0" lang="en-US" altLang="zh-CN" sz="1800" b="0"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kumimoji="0" lang="zh-CN" altLang="en-US" sz="1800" b="0"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Ni</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0000" marR="90000" marT="46800" marB="46800" anchor="ctr" horzOverflow="overflow">
                    <a:lnL cap="flat">
                      <a:noFill/>
                    </a:lnL>
                    <a:lnR>
                      <a:noFill/>
                    </a:lnR>
                    <a:lnT>
                      <a:noFill/>
                    </a:lnT>
                    <a:lnB>
                      <a:noFill/>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Pct val="70000"/>
                        <a:buFontTx/>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-0.250</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0000" marR="90000" marT="46800" marB="46800" anchor="ctr" horzOverflow="overflow">
                    <a:lnL>
                      <a:noFill/>
                    </a:lnL>
                    <a:lnR cap="flat">
                      <a:noFill/>
                    </a:lnR>
                    <a:lnT>
                      <a:noFill/>
                    </a:lnT>
                    <a:lnB>
                      <a:noFill/>
                    </a:lnB>
                    <a:lnTlToBr>
                      <a:noFill/>
                    </a:lnTlToBr>
                    <a:lnBlToTr>
                      <a:noFill/>
                    </a:lnBlToTr>
                    <a:noFill/>
                  </a:tcPr>
                </a:tc>
              </a:tr>
              <a:tr h="39370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Pct val="70000"/>
                        <a:buFontTx/>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Hg</a:t>
                      </a:r>
                      <a:r>
                        <a:rPr kumimoji="0" lang="en-US" altLang="zh-CN" sz="1800" b="0" i="0" u="none" strike="noStrike" cap="none" normalizeH="0" baseline="-25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1800" b="0"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kumimoji="0" lang="zh-CN" altLang="en-US" sz="1800" b="0" i="0" u="none" strike="noStrike" cap="none" normalizeH="0" baseline="30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Hg</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0000" marR="90000" marT="46800" marB="46800" anchor="ctr" horzOverflow="overflow">
                    <a:lnL cap="flat">
                      <a:noFill/>
                    </a:lnL>
                    <a:lnR>
                      <a:noFill/>
                    </a:lnR>
                    <a:lnT>
                      <a:noFill/>
                    </a:lnT>
                    <a:lnB w="1905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Pct val="70000"/>
                        <a:buFontTx/>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0.789</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90000" marR="90000" marT="46800" marB="46800" anchor="ctr" horzOverflow="overflow">
                    <a:lnL>
                      <a:noFill/>
                    </a:lnL>
                    <a:lnR cap="flat">
                      <a:noFill/>
                    </a:lnR>
                    <a:lnT>
                      <a:noFill/>
                    </a:lnT>
                    <a:lnB w="190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文本框 8"/>
          <p:cNvSpPr txBox="1"/>
          <p:nvPr/>
        </p:nvSpPr>
        <p:spPr>
          <a:xfrm>
            <a:off x="191344" y="828638"/>
            <a:ext cx="6269218" cy="461665"/>
          </a:xfrm>
          <a:prstGeom prst="rect">
            <a:avLst/>
          </a:prstGeom>
          <a:noFill/>
        </p:spPr>
        <p:txBody>
          <a:bodyPr wrap="square">
            <a:spAutoFit/>
          </a:bodyPr>
          <a:lstStyle/>
          <a:p>
            <a:r>
              <a:rPr lang="zh-CN" altLang="en-US" sz="2400" b="1">
                <a:latin typeface="黑体" panose="02010609060101010101" pitchFamily="49" charset="-122"/>
                <a:ea typeface="黑体" panose="02010609060101010101" pitchFamily="49" charset="-122"/>
              </a:rPr>
              <a:t>二、零价铁（</a:t>
            </a:r>
            <a:r>
              <a:rPr lang="en-US" altLang="zh-CN" sz="2400" b="1">
                <a:latin typeface="黑体" panose="02010609060101010101" pitchFamily="49" charset="-122"/>
                <a:ea typeface="黑体" panose="02010609060101010101" pitchFamily="49" charset="-122"/>
              </a:rPr>
              <a:t>Fe</a:t>
            </a:r>
            <a:r>
              <a:rPr lang="en-US" altLang="zh-CN" sz="2400" b="1" baseline="30000">
                <a:latin typeface="黑体" panose="02010609060101010101" pitchFamily="49" charset="-122"/>
                <a:ea typeface="黑体" panose="02010609060101010101" pitchFamily="49" charset="-122"/>
              </a:rPr>
              <a:t>0</a:t>
            </a:r>
            <a:r>
              <a:rPr lang="zh-CN" altLang="en-US" sz="2400" b="1">
                <a:latin typeface="黑体" panose="02010609060101010101" pitchFamily="49" charset="-122"/>
                <a:ea typeface="黑体" panose="02010609060101010101" pitchFamily="49" charset="-122"/>
              </a:rPr>
              <a:t>）去除地下水中无机污染物</a:t>
            </a:r>
            <a:endParaRPr lang="zh-CN" altLang="en-US" sz="2400" b="1">
              <a:latin typeface="黑体" panose="02010609060101010101" pitchFamily="49" charset="-122"/>
              <a:ea typeface="黑体" panose="02010609060101010101" pitchFamily="49" charset="-122"/>
            </a:endParaRPr>
          </a:p>
        </p:txBody>
      </p:sp>
      <p:sp>
        <p:nvSpPr>
          <p:cNvPr id="21" name="Text Box 4"/>
          <p:cNvSpPr txBox="1">
            <a:spLocks noChangeArrowheads="1"/>
          </p:cNvSpPr>
          <p:nvPr/>
        </p:nvSpPr>
        <p:spPr bwMode="auto">
          <a:xfrm>
            <a:off x="47328" y="44624"/>
            <a:ext cx="2917119" cy="783590"/>
          </a:xfrm>
          <a:prstGeom prst="rect">
            <a:avLst/>
          </a:prstGeom>
          <a:noFill/>
          <a:ln w="9525">
            <a:noFill/>
            <a:miter lim="800000"/>
          </a:ln>
          <a:effectLst/>
        </p:spPr>
        <p:txBody>
          <a:bodyPr wrap="square">
            <a:spAutoFit/>
          </a:bodyPr>
          <a:lstStyle/>
          <a:p>
            <a:pPr eaLnBrk="1" hangingPunct="1">
              <a:lnSpc>
                <a:spcPct val="150000"/>
              </a:lnSpc>
              <a:spcBef>
                <a:spcPct val="50000"/>
              </a:spcBef>
              <a:defRPr/>
            </a:pP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7.2</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Fe-PRB</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91344" y="848508"/>
            <a:ext cx="6197210" cy="461665"/>
          </a:xfrm>
          <a:prstGeom prst="rect">
            <a:avLst/>
          </a:prstGeom>
          <a:noFill/>
        </p:spPr>
        <p:txBody>
          <a:bodyPr wrap="square">
            <a:spAutoFit/>
          </a:bodyPr>
          <a:lstStyle/>
          <a:p>
            <a:r>
              <a:rPr lang="zh-CN" altLang="en-US" sz="2400" b="1">
                <a:latin typeface="黑体" panose="02010609060101010101" pitchFamily="49" charset="-122"/>
                <a:ea typeface="黑体" panose="02010609060101010101" pitchFamily="49" charset="-122"/>
              </a:rPr>
              <a:t>二、零价铁（</a:t>
            </a:r>
            <a:r>
              <a:rPr lang="en-US" altLang="zh-CN" sz="2400" b="1">
                <a:latin typeface="黑体" panose="02010609060101010101" pitchFamily="49" charset="-122"/>
                <a:ea typeface="黑体" panose="02010609060101010101" pitchFamily="49" charset="-122"/>
              </a:rPr>
              <a:t>Fe</a:t>
            </a:r>
            <a:r>
              <a:rPr lang="en-US" altLang="zh-CN" sz="2400" b="1" baseline="30000">
                <a:latin typeface="黑体" panose="02010609060101010101" pitchFamily="49" charset="-122"/>
                <a:ea typeface="黑体" panose="02010609060101010101" pitchFamily="49" charset="-122"/>
              </a:rPr>
              <a:t>0</a:t>
            </a:r>
            <a:r>
              <a:rPr lang="zh-CN" altLang="en-US" sz="2400" b="1">
                <a:latin typeface="黑体" panose="02010609060101010101" pitchFamily="49" charset="-122"/>
                <a:ea typeface="黑体" panose="02010609060101010101" pitchFamily="49" charset="-122"/>
              </a:rPr>
              <a:t>）去除地下水中无机污染物</a:t>
            </a:r>
            <a:endParaRPr lang="zh-CN" altLang="en-US" sz="2400" b="1">
              <a:latin typeface="黑体" panose="02010609060101010101" pitchFamily="49" charset="-122"/>
              <a:ea typeface="黑体" panose="02010609060101010101" pitchFamily="49" charset="-122"/>
            </a:endParaRPr>
          </a:p>
        </p:txBody>
      </p:sp>
      <p:sp>
        <p:nvSpPr>
          <p:cNvPr id="14" name="文本框 13"/>
          <p:cNvSpPr txBox="1"/>
          <p:nvPr/>
        </p:nvSpPr>
        <p:spPr>
          <a:xfrm>
            <a:off x="835025" y="2205355"/>
            <a:ext cx="10669905" cy="1014730"/>
          </a:xfrm>
          <a:prstGeom prst="rect">
            <a:avLst/>
          </a:prstGeom>
          <a:noFill/>
        </p:spPr>
        <p:txBody>
          <a:bodyPr wrap="square">
            <a:spAutoFit/>
          </a:bodyPr>
          <a:lstStyle/>
          <a:p>
            <a:pPr marL="0" lvl="1" indent="720090">
              <a:lnSpc>
                <a:spcPct val="150000"/>
              </a:lnSpc>
              <a:buNone/>
            </a:pP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零价铁对于硝酸根和硫酸根都可通过还原反应去除。对于</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NO</a:t>
            </a:r>
            <a:r>
              <a:rPr lang="en-US" altLang="zh-CN" sz="2000" baseline="30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baseline="30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，此反应速率不是很快，而且产物的</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80</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％为</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铵离子</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，而不是氮气。所以零价铁用于硝酸盐的去除并不受到重视。</a:t>
            </a:r>
            <a:endPar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文本框 15"/>
          <p:cNvSpPr txBox="1"/>
          <p:nvPr/>
        </p:nvSpPr>
        <p:spPr>
          <a:xfrm>
            <a:off x="839470" y="5012690"/>
            <a:ext cx="10096500" cy="1014730"/>
          </a:xfrm>
          <a:prstGeom prst="rect">
            <a:avLst/>
          </a:prstGeom>
          <a:noFill/>
        </p:spPr>
        <p:txBody>
          <a:bodyPr wrap="square">
            <a:spAutoFit/>
          </a:bodyPr>
          <a:lstStyle/>
          <a:p>
            <a:pPr indent="720090">
              <a:lnSpc>
                <a:spcPct val="150000"/>
              </a:lnSpc>
              <a:spcAft>
                <a:spcPts val="0"/>
              </a:spcAft>
              <a:buNone/>
            </a:pP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 硫酸根在</a:t>
            </a:r>
            <a:r>
              <a:rPr lang="en-US" altLang="zh-CN" sz="2000" b="1">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b="1" baseline="30000">
                <a:latin typeface="Times New Roman" panose="02020603050405020304" pitchFamily="18" charset="0"/>
                <a:ea typeface="黑体" panose="02010609060101010101" pitchFamily="49" charset="-122"/>
                <a:cs typeface="Times New Roman" panose="02020603050405020304" pitchFamily="18" charset="0"/>
              </a:rPr>
              <a:t>0</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的作用下生成</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二价硫离子</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，如果有其他重金属存在，就可生成金属硫化物沉淀得到去除。</a:t>
            </a:r>
            <a:endParaRPr lang="zh-CN" altLang="en-US"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文本框 10"/>
          <p:cNvSpPr txBox="1"/>
          <p:nvPr/>
        </p:nvSpPr>
        <p:spPr>
          <a:xfrm>
            <a:off x="2748440" y="3449325"/>
            <a:ext cx="6094926" cy="1292662"/>
          </a:xfrm>
          <a:prstGeom prst="rect">
            <a:avLst/>
          </a:prstGeom>
          <a:noFill/>
        </p:spPr>
        <p:txBody>
          <a:bodyPr wrap="square">
            <a:spAutoFit/>
          </a:bodyPr>
          <a:lstStyle/>
          <a:p>
            <a:pPr marL="0" indent="0" algn="ctr">
              <a:lnSpc>
                <a:spcPct val="90000"/>
              </a:lnSpc>
              <a:spcBef>
                <a:spcPct val="30000"/>
              </a:spcBef>
              <a:spcAft>
                <a:spcPct val="30000"/>
              </a:spcAft>
              <a:buNone/>
              <a:tabLst>
                <a:tab pos="716280" algn="l"/>
              </a:tabLst>
            </a:pPr>
            <a:r>
              <a:rPr lang="pt-BR" altLang="zh-CN" sz="2000" b="1">
                <a:solidFill>
                  <a:schemeClr val="tx1"/>
                </a:solidFill>
                <a:latin typeface="Times New Roman" panose="02020603050405020304" pitchFamily="18" charset="0"/>
                <a:cs typeface="Times New Roman" panose="02020603050405020304" pitchFamily="18" charset="0"/>
              </a:rPr>
              <a:t>NO</a:t>
            </a:r>
            <a:r>
              <a:rPr lang="pt-BR" altLang="zh-CN" sz="2000" b="1" baseline="-25000">
                <a:solidFill>
                  <a:schemeClr val="tx1"/>
                </a:solidFill>
                <a:latin typeface="Times New Roman" panose="02020603050405020304" pitchFamily="18" charset="0"/>
                <a:cs typeface="Times New Roman" panose="02020603050405020304" pitchFamily="18" charset="0"/>
              </a:rPr>
              <a:t>2</a:t>
            </a:r>
            <a:r>
              <a:rPr lang="zh-CN" altLang="pt-BR" sz="2000" b="1" baseline="30000">
                <a:solidFill>
                  <a:schemeClr val="tx1"/>
                </a:solidFill>
                <a:latin typeface="Times New Roman" panose="02020603050405020304" pitchFamily="18" charset="0"/>
                <a:cs typeface="Times New Roman" panose="02020603050405020304" pitchFamily="18" charset="0"/>
              </a:rPr>
              <a:t>－</a:t>
            </a:r>
            <a:r>
              <a:rPr lang="zh-CN" altLang="pt-BR" sz="2000" b="1">
                <a:solidFill>
                  <a:schemeClr val="tx1"/>
                </a:solidFill>
                <a:latin typeface="Times New Roman" panose="02020603050405020304" pitchFamily="18" charset="0"/>
                <a:cs typeface="Times New Roman" panose="02020603050405020304" pitchFamily="18" charset="0"/>
              </a:rPr>
              <a:t> </a:t>
            </a:r>
            <a:r>
              <a:rPr lang="pt-BR" altLang="zh-CN" sz="2000" b="1">
                <a:solidFill>
                  <a:schemeClr val="tx1"/>
                </a:solidFill>
                <a:latin typeface="Times New Roman" panose="02020603050405020304" pitchFamily="18" charset="0"/>
                <a:cs typeface="Times New Roman" panose="02020603050405020304" pitchFamily="18" charset="0"/>
              </a:rPr>
              <a:t>+ 3Fe</a:t>
            </a:r>
            <a:r>
              <a:rPr lang="pt-BR" altLang="zh-CN" sz="2000" b="1" baseline="30000">
                <a:solidFill>
                  <a:schemeClr val="tx1"/>
                </a:solidFill>
                <a:latin typeface="Times New Roman" panose="02020603050405020304" pitchFamily="18" charset="0"/>
                <a:cs typeface="Times New Roman" panose="02020603050405020304" pitchFamily="18" charset="0"/>
              </a:rPr>
              <a:t>0</a:t>
            </a:r>
            <a:r>
              <a:rPr lang="pt-BR" altLang="zh-CN" sz="2000" b="1">
                <a:solidFill>
                  <a:schemeClr val="tx1"/>
                </a:solidFill>
                <a:latin typeface="Times New Roman" panose="02020603050405020304" pitchFamily="18" charset="0"/>
                <a:cs typeface="Times New Roman" panose="02020603050405020304" pitchFamily="18" charset="0"/>
              </a:rPr>
              <a:t> + 8H</a:t>
            </a:r>
            <a:r>
              <a:rPr lang="zh-CN" altLang="pt-BR" sz="2000" b="1" baseline="30000">
                <a:solidFill>
                  <a:schemeClr val="tx1"/>
                </a:solidFill>
                <a:latin typeface="Times New Roman" panose="02020603050405020304" pitchFamily="18" charset="0"/>
                <a:cs typeface="Times New Roman" panose="02020603050405020304" pitchFamily="18" charset="0"/>
              </a:rPr>
              <a:t>＋</a:t>
            </a:r>
            <a:r>
              <a:rPr lang="zh-CN" altLang="pt-BR" sz="2000" b="1">
                <a:solidFill>
                  <a:schemeClr val="tx1"/>
                </a:solidFill>
                <a:latin typeface="Times New Roman" panose="02020603050405020304" pitchFamily="18" charset="0"/>
                <a:cs typeface="Times New Roman" panose="02020603050405020304" pitchFamily="18" charset="0"/>
              </a:rPr>
              <a:t> → </a:t>
            </a:r>
            <a:r>
              <a:rPr lang="pt-BR" altLang="zh-CN" sz="2000" b="1">
                <a:solidFill>
                  <a:schemeClr val="tx1"/>
                </a:solidFill>
                <a:latin typeface="Times New Roman" panose="02020603050405020304" pitchFamily="18" charset="0"/>
                <a:cs typeface="Times New Roman" panose="02020603050405020304" pitchFamily="18" charset="0"/>
              </a:rPr>
              <a:t>3Fe</a:t>
            </a:r>
            <a:r>
              <a:rPr lang="pt-BR" altLang="zh-CN" sz="2000" b="1" baseline="30000">
                <a:solidFill>
                  <a:schemeClr val="tx1"/>
                </a:solidFill>
                <a:latin typeface="Times New Roman" panose="02020603050405020304" pitchFamily="18" charset="0"/>
                <a:cs typeface="Times New Roman" panose="02020603050405020304" pitchFamily="18" charset="0"/>
              </a:rPr>
              <a:t>2</a:t>
            </a:r>
            <a:r>
              <a:rPr lang="zh-CN" altLang="pt-BR" sz="2000" b="1" baseline="30000">
                <a:solidFill>
                  <a:schemeClr val="tx1"/>
                </a:solidFill>
                <a:latin typeface="Times New Roman" panose="02020603050405020304" pitchFamily="18" charset="0"/>
                <a:cs typeface="Times New Roman" panose="02020603050405020304" pitchFamily="18" charset="0"/>
              </a:rPr>
              <a:t>＋</a:t>
            </a:r>
            <a:r>
              <a:rPr lang="zh-CN" altLang="pt-BR" sz="2000" b="1">
                <a:solidFill>
                  <a:schemeClr val="tx1"/>
                </a:solidFill>
                <a:latin typeface="Times New Roman" panose="02020603050405020304" pitchFamily="18" charset="0"/>
                <a:cs typeface="Times New Roman" panose="02020603050405020304" pitchFamily="18" charset="0"/>
              </a:rPr>
              <a:t> </a:t>
            </a:r>
            <a:r>
              <a:rPr lang="pt-BR" altLang="zh-CN" sz="2000" b="1">
                <a:solidFill>
                  <a:schemeClr val="tx1"/>
                </a:solidFill>
                <a:latin typeface="Times New Roman" panose="02020603050405020304" pitchFamily="18" charset="0"/>
                <a:cs typeface="Times New Roman" panose="02020603050405020304" pitchFamily="18" charset="0"/>
              </a:rPr>
              <a:t>+ NH</a:t>
            </a:r>
            <a:r>
              <a:rPr lang="pt-BR" altLang="zh-CN" sz="2000" b="1" baseline="-25000">
                <a:solidFill>
                  <a:schemeClr val="tx1"/>
                </a:solidFill>
                <a:latin typeface="Times New Roman" panose="02020603050405020304" pitchFamily="18" charset="0"/>
                <a:cs typeface="Times New Roman" panose="02020603050405020304" pitchFamily="18" charset="0"/>
              </a:rPr>
              <a:t>4</a:t>
            </a:r>
            <a:r>
              <a:rPr lang="zh-CN" altLang="pt-BR" sz="2000" b="1" baseline="30000">
                <a:solidFill>
                  <a:schemeClr val="tx1"/>
                </a:solidFill>
                <a:latin typeface="Times New Roman" panose="02020603050405020304" pitchFamily="18" charset="0"/>
                <a:cs typeface="Times New Roman" panose="02020603050405020304" pitchFamily="18" charset="0"/>
              </a:rPr>
              <a:t>＋</a:t>
            </a:r>
            <a:r>
              <a:rPr lang="zh-CN" altLang="pt-BR" sz="2000" b="1">
                <a:solidFill>
                  <a:schemeClr val="tx1"/>
                </a:solidFill>
                <a:latin typeface="Times New Roman" panose="02020603050405020304" pitchFamily="18" charset="0"/>
                <a:cs typeface="Times New Roman" panose="02020603050405020304" pitchFamily="18" charset="0"/>
              </a:rPr>
              <a:t> </a:t>
            </a:r>
            <a:r>
              <a:rPr lang="pt-BR" altLang="zh-CN" sz="2000" b="1">
                <a:solidFill>
                  <a:schemeClr val="tx1"/>
                </a:solidFill>
                <a:latin typeface="Times New Roman" panose="02020603050405020304" pitchFamily="18" charset="0"/>
                <a:cs typeface="Times New Roman" panose="02020603050405020304" pitchFamily="18" charset="0"/>
              </a:rPr>
              <a:t>+ 2H</a:t>
            </a:r>
            <a:r>
              <a:rPr lang="pt-BR" altLang="zh-CN" sz="2000" b="1" baseline="-25000">
                <a:solidFill>
                  <a:schemeClr val="tx1"/>
                </a:solidFill>
                <a:latin typeface="Times New Roman" panose="02020603050405020304" pitchFamily="18" charset="0"/>
                <a:cs typeface="Times New Roman" panose="02020603050405020304" pitchFamily="18" charset="0"/>
              </a:rPr>
              <a:t>2</a:t>
            </a:r>
            <a:r>
              <a:rPr lang="pt-BR" altLang="zh-CN" sz="2000" b="1">
                <a:solidFill>
                  <a:schemeClr val="tx1"/>
                </a:solidFill>
                <a:latin typeface="Times New Roman" panose="02020603050405020304" pitchFamily="18" charset="0"/>
                <a:cs typeface="Times New Roman" panose="02020603050405020304" pitchFamily="18" charset="0"/>
              </a:rPr>
              <a:t>O</a:t>
            </a:r>
            <a:endParaRPr lang="pt-BR" altLang="zh-CN" sz="2000" b="1">
              <a:solidFill>
                <a:schemeClr val="tx1"/>
              </a:solidFill>
              <a:latin typeface="Times New Roman" panose="02020603050405020304" pitchFamily="18" charset="0"/>
              <a:cs typeface="Times New Roman" panose="02020603050405020304" pitchFamily="18" charset="0"/>
            </a:endParaRPr>
          </a:p>
          <a:p>
            <a:pPr marL="0" indent="0" algn="ctr">
              <a:lnSpc>
                <a:spcPct val="90000"/>
              </a:lnSpc>
              <a:spcBef>
                <a:spcPct val="30000"/>
              </a:spcBef>
              <a:spcAft>
                <a:spcPct val="30000"/>
              </a:spcAft>
              <a:buNone/>
              <a:tabLst>
                <a:tab pos="716280" algn="l"/>
              </a:tabLst>
            </a:pPr>
            <a:r>
              <a:rPr lang="pt-BR" altLang="zh-CN" sz="2000" b="1">
                <a:solidFill>
                  <a:schemeClr val="tx1"/>
                </a:solidFill>
                <a:latin typeface="Times New Roman" panose="02020603050405020304" pitchFamily="18" charset="0"/>
                <a:cs typeface="Times New Roman" panose="02020603050405020304" pitchFamily="18" charset="0"/>
              </a:rPr>
              <a:t>    NO</a:t>
            </a:r>
            <a:r>
              <a:rPr lang="pt-BR" altLang="zh-CN" sz="2000" b="1" baseline="-25000">
                <a:solidFill>
                  <a:schemeClr val="tx1"/>
                </a:solidFill>
                <a:latin typeface="Times New Roman" panose="02020603050405020304" pitchFamily="18" charset="0"/>
                <a:cs typeface="Times New Roman" panose="02020603050405020304" pitchFamily="18" charset="0"/>
              </a:rPr>
              <a:t>3</a:t>
            </a:r>
            <a:r>
              <a:rPr lang="zh-CN" altLang="pt-BR" sz="2000" b="1" baseline="30000">
                <a:solidFill>
                  <a:schemeClr val="tx1"/>
                </a:solidFill>
                <a:latin typeface="Times New Roman" panose="02020603050405020304" pitchFamily="18" charset="0"/>
                <a:cs typeface="Times New Roman" panose="02020603050405020304" pitchFamily="18" charset="0"/>
              </a:rPr>
              <a:t>－</a:t>
            </a:r>
            <a:r>
              <a:rPr lang="zh-CN" altLang="pt-BR" sz="2000" b="1">
                <a:solidFill>
                  <a:schemeClr val="tx1"/>
                </a:solidFill>
                <a:latin typeface="Times New Roman" panose="02020603050405020304" pitchFamily="18" charset="0"/>
                <a:cs typeface="Times New Roman" panose="02020603050405020304" pitchFamily="18" charset="0"/>
              </a:rPr>
              <a:t> </a:t>
            </a:r>
            <a:r>
              <a:rPr lang="pt-BR" altLang="zh-CN" sz="2000" b="1">
                <a:solidFill>
                  <a:schemeClr val="tx1"/>
                </a:solidFill>
                <a:latin typeface="Times New Roman" panose="02020603050405020304" pitchFamily="18" charset="0"/>
                <a:cs typeface="Times New Roman" panose="02020603050405020304" pitchFamily="18" charset="0"/>
              </a:rPr>
              <a:t>+ 4Fe</a:t>
            </a:r>
            <a:r>
              <a:rPr lang="pt-BR" altLang="zh-CN" sz="2000" b="1" baseline="30000">
                <a:solidFill>
                  <a:schemeClr val="tx1"/>
                </a:solidFill>
                <a:latin typeface="Times New Roman" panose="02020603050405020304" pitchFamily="18" charset="0"/>
                <a:cs typeface="Times New Roman" panose="02020603050405020304" pitchFamily="18" charset="0"/>
              </a:rPr>
              <a:t>0</a:t>
            </a:r>
            <a:r>
              <a:rPr lang="pt-BR" altLang="zh-CN" sz="2000" b="1">
                <a:solidFill>
                  <a:schemeClr val="tx1"/>
                </a:solidFill>
                <a:latin typeface="Times New Roman" panose="02020603050405020304" pitchFamily="18" charset="0"/>
                <a:cs typeface="Times New Roman" panose="02020603050405020304" pitchFamily="18" charset="0"/>
              </a:rPr>
              <a:t> + 10H</a:t>
            </a:r>
            <a:r>
              <a:rPr lang="zh-CN" altLang="pt-BR" sz="2000" b="1" baseline="30000">
                <a:solidFill>
                  <a:schemeClr val="tx1"/>
                </a:solidFill>
                <a:latin typeface="Times New Roman" panose="02020603050405020304" pitchFamily="18" charset="0"/>
                <a:cs typeface="Times New Roman" panose="02020603050405020304" pitchFamily="18" charset="0"/>
              </a:rPr>
              <a:t>＋</a:t>
            </a:r>
            <a:r>
              <a:rPr lang="zh-CN" altLang="pt-BR" sz="2000" b="1">
                <a:solidFill>
                  <a:schemeClr val="tx1"/>
                </a:solidFill>
                <a:latin typeface="Times New Roman" panose="02020603050405020304" pitchFamily="18" charset="0"/>
                <a:cs typeface="Times New Roman" panose="02020603050405020304" pitchFamily="18" charset="0"/>
              </a:rPr>
              <a:t> → </a:t>
            </a:r>
            <a:r>
              <a:rPr lang="pt-BR" altLang="zh-CN" sz="2000" b="1">
                <a:solidFill>
                  <a:schemeClr val="tx1"/>
                </a:solidFill>
                <a:latin typeface="Times New Roman" panose="02020603050405020304" pitchFamily="18" charset="0"/>
                <a:cs typeface="Times New Roman" panose="02020603050405020304" pitchFamily="18" charset="0"/>
              </a:rPr>
              <a:t>4Fe</a:t>
            </a:r>
            <a:r>
              <a:rPr lang="pt-BR" altLang="zh-CN" sz="2000" b="1" baseline="30000">
                <a:solidFill>
                  <a:schemeClr val="tx1"/>
                </a:solidFill>
                <a:latin typeface="Times New Roman" panose="02020603050405020304" pitchFamily="18" charset="0"/>
                <a:cs typeface="Times New Roman" panose="02020603050405020304" pitchFamily="18" charset="0"/>
              </a:rPr>
              <a:t>2</a:t>
            </a:r>
            <a:r>
              <a:rPr lang="zh-CN" altLang="pt-BR" sz="2000" b="1" baseline="30000">
                <a:solidFill>
                  <a:schemeClr val="tx1"/>
                </a:solidFill>
                <a:latin typeface="Times New Roman" panose="02020603050405020304" pitchFamily="18" charset="0"/>
                <a:cs typeface="Times New Roman" panose="02020603050405020304" pitchFamily="18" charset="0"/>
              </a:rPr>
              <a:t>＋</a:t>
            </a:r>
            <a:r>
              <a:rPr lang="zh-CN" altLang="pt-BR" sz="2000" b="1">
                <a:solidFill>
                  <a:schemeClr val="tx1"/>
                </a:solidFill>
                <a:latin typeface="Times New Roman" panose="02020603050405020304" pitchFamily="18" charset="0"/>
                <a:cs typeface="Times New Roman" panose="02020603050405020304" pitchFamily="18" charset="0"/>
              </a:rPr>
              <a:t> </a:t>
            </a:r>
            <a:r>
              <a:rPr lang="pt-BR" altLang="zh-CN" sz="2000" b="1">
                <a:solidFill>
                  <a:schemeClr val="tx1"/>
                </a:solidFill>
                <a:latin typeface="Times New Roman" panose="02020603050405020304" pitchFamily="18" charset="0"/>
                <a:cs typeface="Times New Roman" panose="02020603050405020304" pitchFamily="18" charset="0"/>
              </a:rPr>
              <a:t>+ NH</a:t>
            </a:r>
            <a:r>
              <a:rPr lang="pt-BR" altLang="zh-CN" sz="2000" b="1" baseline="-25000">
                <a:solidFill>
                  <a:schemeClr val="tx1"/>
                </a:solidFill>
                <a:latin typeface="Times New Roman" panose="02020603050405020304" pitchFamily="18" charset="0"/>
                <a:cs typeface="Times New Roman" panose="02020603050405020304" pitchFamily="18" charset="0"/>
              </a:rPr>
              <a:t>4</a:t>
            </a:r>
            <a:r>
              <a:rPr lang="zh-CN" altLang="pt-BR" sz="2000" b="1" baseline="30000">
                <a:solidFill>
                  <a:schemeClr val="tx1"/>
                </a:solidFill>
                <a:latin typeface="Times New Roman" panose="02020603050405020304" pitchFamily="18" charset="0"/>
                <a:cs typeface="Times New Roman" panose="02020603050405020304" pitchFamily="18" charset="0"/>
              </a:rPr>
              <a:t>＋</a:t>
            </a:r>
            <a:r>
              <a:rPr lang="zh-CN" altLang="pt-BR" sz="2000" b="1">
                <a:solidFill>
                  <a:schemeClr val="tx1"/>
                </a:solidFill>
                <a:latin typeface="Times New Roman" panose="02020603050405020304" pitchFamily="18" charset="0"/>
                <a:cs typeface="Times New Roman" panose="02020603050405020304" pitchFamily="18" charset="0"/>
              </a:rPr>
              <a:t> </a:t>
            </a:r>
            <a:r>
              <a:rPr lang="pt-BR" altLang="zh-CN" sz="2000" b="1">
                <a:solidFill>
                  <a:schemeClr val="tx1"/>
                </a:solidFill>
                <a:latin typeface="Times New Roman" panose="02020603050405020304" pitchFamily="18" charset="0"/>
                <a:cs typeface="Times New Roman" panose="02020603050405020304" pitchFamily="18" charset="0"/>
              </a:rPr>
              <a:t>+ 3H</a:t>
            </a:r>
            <a:r>
              <a:rPr lang="pt-BR" altLang="zh-CN" sz="2000" b="1" baseline="-25000">
                <a:solidFill>
                  <a:schemeClr val="tx1"/>
                </a:solidFill>
                <a:latin typeface="Times New Roman" panose="02020603050405020304" pitchFamily="18" charset="0"/>
                <a:cs typeface="Times New Roman" panose="02020603050405020304" pitchFamily="18" charset="0"/>
              </a:rPr>
              <a:t>2</a:t>
            </a:r>
            <a:r>
              <a:rPr lang="pt-BR" altLang="zh-CN" sz="2000" b="1">
                <a:solidFill>
                  <a:schemeClr val="tx1"/>
                </a:solidFill>
                <a:latin typeface="Times New Roman" panose="02020603050405020304" pitchFamily="18" charset="0"/>
                <a:cs typeface="Times New Roman" panose="02020603050405020304" pitchFamily="18" charset="0"/>
              </a:rPr>
              <a:t>O</a:t>
            </a:r>
            <a:endParaRPr lang="pt-BR" altLang="zh-CN" sz="2000" b="1">
              <a:solidFill>
                <a:schemeClr val="tx1"/>
              </a:solidFill>
              <a:latin typeface="Times New Roman" panose="02020603050405020304" pitchFamily="18" charset="0"/>
              <a:cs typeface="Times New Roman" panose="02020603050405020304" pitchFamily="18" charset="0"/>
            </a:endParaRPr>
          </a:p>
          <a:p>
            <a:pPr marL="0" indent="0" algn="ctr">
              <a:lnSpc>
                <a:spcPct val="90000"/>
              </a:lnSpc>
              <a:spcBef>
                <a:spcPct val="30000"/>
              </a:spcBef>
              <a:spcAft>
                <a:spcPct val="30000"/>
              </a:spcAft>
              <a:buNone/>
              <a:tabLst>
                <a:tab pos="716280" algn="l"/>
              </a:tabLst>
            </a:pPr>
            <a:r>
              <a:rPr lang="pt-BR" altLang="zh-CN" sz="2000" b="1">
                <a:solidFill>
                  <a:schemeClr val="tx1"/>
                </a:solidFill>
                <a:latin typeface="Times New Roman" panose="02020603050405020304" pitchFamily="18" charset="0"/>
                <a:cs typeface="Times New Roman" panose="02020603050405020304" pitchFamily="18" charset="0"/>
              </a:rPr>
              <a:t>SO</a:t>
            </a:r>
            <a:r>
              <a:rPr lang="pt-BR" altLang="zh-CN" sz="2000" b="1" baseline="-25000">
                <a:solidFill>
                  <a:schemeClr val="tx1"/>
                </a:solidFill>
                <a:latin typeface="Times New Roman" panose="02020603050405020304" pitchFamily="18" charset="0"/>
                <a:cs typeface="Times New Roman" panose="02020603050405020304" pitchFamily="18" charset="0"/>
              </a:rPr>
              <a:t>4</a:t>
            </a:r>
            <a:r>
              <a:rPr lang="pt-BR" altLang="zh-CN" sz="2000" b="1" baseline="30000">
                <a:solidFill>
                  <a:schemeClr val="tx1"/>
                </a:solidFill>
                <a:latin typeface="Times New Roman" panose="02020603050405020304" pitchFamily="18" charset="0"/>
                <a:cs typeface="Times New Roman" panose="02020603050405020304" pitchFamily="18" charset="0"/>
              </a:rPr>
              <a:t>2</a:t>
            </a:r>
            <a:r>
              <a:rPr lang="zh-CN" altLang="pt-BR" sz="2000" b="1" baseline="30000">
                <a:solidFill>
                  <a:schemeClr val="tx1"/>
                </a:solidFill>
                <a:latin typeface="Times New Roman" panose="02020603050405020304" pitchFamily="18" charset="0"/>
                <a:cs typeface="Times New Roman" panose="02020603050405020304" pitchFamily="18" charset="0"/>
              </a:rPr>
              <a:t>－</a:t>
            </a:r>
            <a:r>
              <a:rPr lang="zh-CN" altLang="pt-BR" sz="2000" b="1">
                <a:solidFill>
                  <a:schemeClr val="tx1"/>
                </a:solidFill>
                <a:latin typeface="Times New Roman" panose="02020603050405020304" pitchFamily="18" charset="0"/>
                <a:cs typeface="Times New Roman" panose="02020603050405020304" pitchFamily="18" charset="0"/>
              </a:rPr>
              <a:t> </a:t>
            </a:r>
            <a:r>
              <a:rPr lang="pt-BR" altLang="zh-CN" sz="2000" b="1">
                <a:solidFill>
                  <a:schemeClr val="tx1"/>
                </a:solidFill>
                <a:latin typeface="Times New Roman" panose="02020603050405020304" pitchFamily="18" charset="0"/>
                <a:cs typeface="Times New Roman" panose="02020603050405020304" pitchFamily="18" charset="0"/>
              </a:rPr>
              <a:t>+ 4Fe</a:t>
            </a:r>
            <a:r>
              <a:rPr lang="pt-BR" altLang="zh-CN" sz="2000" b="1" baseline="30000">
                <a:solidFill>
                  <a:schemeClr val="tx1"/>
                </a:solidFill>
                <a:latin typeface="Times New Roman" panose="02020603050405020304" pitchFamily="18" charset="0"/>
                <a:cs typeface="Times New Roman" panose="02020603050405020304" pitchFamily="18" charset="0"/>
              </a:rPr>
              <a:t>0</a:t>
            </a:r>
            <a:r>
              <a:rPr lang="pt-BR" altLang="zh-CN" sz="2000" b="1">
                <a:solidFill>
                  <a:schemeClr val="tx1"/>
                </a:solidFill>
                <a:latin typeface="Times New Roman" panose="02020603050405020304" pitchFamily="18" charset="0"/>
                <a:cs typeface="Times New Roman" panose="02020603050405020304" pitchFamily="18" charset="0"/>
              </a:rPr>
              <a:t> + 8H</a:t>
            </a:r>
            <a:r>
              <a:rPr lang="zh-CN" altLang="pt-BR" sz="2000" b="1" baseline="30000">
                <a:solidFill>
                  <a:schemeClr val="tx1"/>
                </a:solidFill>
                <a:latin typeface="Times New Roman" panose="02020603050405020304" pitchFamily="18" charset="0"/>
                <a:cs typeface="Times New Roman" panose="02020603050405020304" pitchFamily="18" charset="0"/>
              </a:rPr>
              <a:t>＋</a:t>
            </a:r>
            <a:r>
              <a:rPr lang="zh-CN" altLang="pt-BR" sz="2000" b="1">
                <a:solidFill>
                  <a:schemeClr val="tx1"/>
                </a:solidFill>
                <a:latin typeface="Times New Roman" panose="02020603050405020304" pitchFamily="18" charset="0"/>
                <a:cs typeface="Times New Roman" panose="02020603050405020304" pitchFamily="18" charset="0"/>
              </a:rPr>
              <a:t> → </a:t>
            </a:r>
            <a:r>
              <a:rPr lang="pt-BR" altLang="zh-CN" sz="2000" b="1">
                <a:solidFill>
                  <a:schemeClr val="tx1"/>
                </a:solidFill>
                <a:latin typeface="Times New Roman" panose="02020603050405020304" pitchFamily="18" charset="0"/>
                <a:cs typeface="Times New Roman" panose="02020603050405020304" pitchFamily="18" charset="0"/>
              </a:rPr>
              <a:t>4Fe</a:t>
            </a:r>
            <a:r>
              <a:rPr lang="pt-BR" altLang="zh-CN" sz="2000" b="1" baseline="30000">
                <a:solidFill>
                  <a:schemeClr val="tx1"/>
                </a:solidFill>
                <a:latin typeface="Times New Roman" panose="02020603050405020304" pitchFamily="18" charset="0"/>
                <a:cs typeface="Times New Roman" panose="02020603050405020304" pitchFamily="18" charset="0"/>
              </a:rPr>
              <a:t>2</a:t>
            </a:r>
            <a:r>
              <a:rPr lang="zh-CN" altLang="pt-BR" sz="2000" b="1" baseline="30000">
                <a:solidFill>
                  <a:schemeClr val="tx1"/>
                </a:solidFill>
                <a:latin typeface="Times New Roman" panose="02020603050405020304" pitchFamily="18" charset="0"/>
                <a:cs typeface="Times New Roman" panose="02020603050405020304" pitchFamily="18" charset="0"/>
              </a:rPr>
              <a:t>＋</a:t>
            </a:r>
            <a:r>
              <a:rPr lang="zh-CN" altLang="pt-BR" sz="2000" b="1">
                <a:solidFill>
                  <a:schemeClr val="tx1"/>
                </a:solidFill>
                <a:latin typeface="Times New Roman" panose="02020603050405020304" pitchFamily="18" charset="0"/>
                <a:cs typeface="Times New Roman" panose="02020603050405020304" pitchFamily="18" charset="0"/>
              </a:rPr>
              <a:t> </a:t>
            </a:r>
            <a:r>
              <a:rPr lang="pt-BR" altLang="zh-CN" sz="2000" b="1">
                <a:solidFill>
                  <a:schemeClr val="tx1"/>
                </a:solidFill>
                <a:latin typeface="Times New Roman" panose="02020603050405020304" pitchFamily="18" charset="0"/>
                <a:cs typeface="Times New Roman" panose="02020603050405020304" pitchFamily="18" charset="0"/>
              </a:rPr>
              <a:t>+ S</a:t>
            </a:r>
            <a:r>
              <a:rPr lang="pt-BR" altLang="zh-CN" sz="2000" b="1" baseline="30000">
                <a:solidFill>
                  <a:schemeClr val="tx1"/>
                </a:solidFill>
                <a:latin typeface="Times New Roman" panose="02020603050405020304" pitchFamily="18" charset="0"/>
                <a:cs typeface="Times New Roman" panose="02020603050405020304" pitchFamily="18" charset="0"/>
              </a:rPr>
              <a:t>2</a:t>
            </a:r>
            <a:r>
              <a:rPr lang="zh-CN" altLang="pt-BR" sz="2000" b="1" baseline="30000">
                <a:solidFill>
                  <a:schemeClr val="tx1"/>
                </a:solidFill>
                <a:latin typeface="Times New Roman" panose="02020603050405020304" pitchFamily="18" charset="0"/>
                <a:cs typeface="Times New Roman" panose="02020603050405020304" pitchFamily="18" charset="0"/>
              </a:rPr>
              <a:t>－</a:t>
            </a:r>
            <a:r>
              <a:rPr lang="zh-CN" altLang="pt-BR" sz="2000" b="1">
                <a:solidFill>
                  <a:schemeClr val="tx1"/>
                </a:solidFill>
                <a:latin typeface="Times New Roman" panose="02020603050405020304" pitchFamily="18" charset="0"/>
                <a:cs typeface="Times New Roman" panose="02020603050405020304" pitchFamily="18" charset="0"/>
              </a:rPr>
              <a:t> </a:t>
            </a:r>
            <a:r>
              <a:rPr lang="pt-BR" altLang="zh-CN" sz="2000" b="1">
                <a:solidFill>
                  <a:schemeClr val="tx1"/>
                </a:solidFill>
                <a:latin typeface="Times New Roman" panose="02020603050405020304" pitchFamily="18" charset="0"/>
                <a:cs typeface="Times New Roman" panose="02020603050405020304" pitchFamily="18" charset="0"/>
              </a:rPr>
              <a:t>+ 4H</a:t>
            </a:r>
            <a:r>
              <a:rPr lang="pt-BR" altLang="zh-CN" sz="2000" b="1" baseline="-25000">
                <a:solidFill>
                  <a:schemeClr val="tx1"/>
                </a:solidFill>
                <a:latin typeface="Times New Roman" panose="02020603050405020304" pitchFamily="18" charset="0"/>
                <a:cs typeface="Times New Roman" panose="02020603050405020304" pitchFamily="18" charset="0"/>
              </a:rPr>
              <a:t>2</a:t>
            </a:r>
            <a:r>
              <a:rPr lang="pt-BR" altLang="zh-CN" sz="2000" b="1">
                <a:solidFill>
                  <a:schemeClr val="tx1"/>
                </a:solidFill>
                <a:latin typeface="Times New Roman" panose="02020603050405020304" pitchFamily="18" charset="0"/>
                <a:cs typeface="Times New Roman" panose="02020603050405020304" pitchFamily="18" charset="0"/>
              </a:rPr>
              <a:t>O</a:t>
            </a:r>
            <a:endParaRPr lang="pt-BR" altLang="zh-CN" sz="2000" b="1" dirty="0">
              <a:solidFill>
                <a:schemeClr val="tx1"/>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695400" y="1624249"/>
            <a:ext cx="7608168" cy="495585"/>
          </a:xfrm>
          <a:prstGeom prst="rect">
            <a:avLst/>
          </a:prstGeom>
          <a:noFill/>
        </p:spPr>
        <p:txBody>
          <a:bodyPr wrap="square">
            <a:spAutoFit/>
          </a:bodyPr>
          <a:lstStyle/>
          <a:p>
            <a:pPr marL="0" lvl="1" indent="0">
              <a:lnSpc>
                <a:spcPct val="150000"/>
              </a:lnSpc>
              <a:buNone/>
            </a:pPr>
            <a:r>
              <a:rPr lang="zh-CN" altLang="en-US"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）无机阴离子</a:t>
            </a:r>
            <a:endParaRPr lang="zh-CN" altLang="en-US" sz="2000" b="1">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Text Box 4"/>
          <p:cNvSpPr txBox="1">
            <a:spLocks noChangeArrowheads="1"/>
          </p:cNvSpPr>
          <p:nvPr/>
        </p:nvSpPr>
        <p:spPr bwMode="auto">
          <a:xfrm>
            <a:off x="47328" y="44624"/>
            <a:ext cx="2917119" cy="783590"/>
          </a:xfrm>
          <a:prstGeom prst="rect">
            <a:avLst/>
          </a:prstGeom>
          <a:noFill/>
          <a:ln w="9525">
            <a:noFill/>
            <a:miter lim="800000"/>
          </a:ln>
          <a:effectLst/>
        </p:spPr>
        <p:txBody>
          <a:bodyPr wrap="square">
            <a:spAutoFit/>
          </a:bodyPr>
          <a:lstStyle/>
          <a:p>
            <a:pPr eaLnBrk="1" hangingPunct="1">
              <a:lnSpc>
                <a:spcPct val="150000"/>
              </a:lnSpc>
              <a:spcBef>
                <a:spcPct val="50000"/>
              </a:spcBef>
              <a:defRPr/>
            </a:pP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7.2</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Fe-PRB</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14814" y="886118"/>
            <a:ext cx="6197210" cy="461665"/>
          </a:xfrm>
          <a:prstGeom prst="rect">
            <a:avLst/>
          </a:prstGeom>
          <a:noFill/>
        </p:spPr>
        <p:txBody>
          <a:bodyPr wrap="square">
            <a:spAutoFit/>
          </a:bodyPr>
          <a:lstStyle/>
          <a:p>
            <a:r>
              <a:rPr lang="zh-CN" altLang="en-US" sz="2400" b="1">
                <a:latin typeface="黑体" panose="02010609060101010101" pitchFamily="49" charset="-122"/>
                <a:ea typeface="黑体" panose="02010609060101010101" pitchFamily="49" charset="-122"/>
              </a:rPr>
              <a:t>三、水化学及铁表面性质变化</a:t>
            </a:r>
            <a:endParaRPr lang="zh-CN" altLang="en-US" sz="2400" b="1">
              <a:latin typeface="黑体" panose="02010609060101010101" pitchFamily="49" charset="-122"/>
              <a:ea typeface="黑体" panose="02010609060101010101" pitchFamily="49" charset="-122"/>
            </a:endParaRPr>
          </a:p>
        </p:txBody>
      </p:sp>
      <p:sp>
        <p:nvSpPr>
          <p:cNvPr id="14" name="文本框 13"/>
          <p:cNvSpPr txBox="1"/>
          <p:nvPr/>
        </p:nvSpPr>
        <p:spPr>
          <a:xfrm>
            <a:off x="1271905" y="1556385"/>
            <a:ext cx="3585845" cy="2861310"/>
          </a:xfrm>
          <a:prstGeom prst="rect">
            <a:avLst/>
          </a:prstGeom>
          <a:noFill/>
        </p:spPr>
        <p:txBody>
          <a:bodyPr wrap="square">
            <a:spAutoFit/>
          </a:bodyPr>
          <a:lstStyle/>
          <a:p>
            <a:pPr marL="0" lvl="1" indent="720090" algn="l">
              <a:lnSpc>
                <a:spcPct val="150000"/>
              </a:lnSpc>
              <a:buNone/>
            </a:pP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由于铁的腐蚀反应消耗氢离子，所以地下水流经铁</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PRB</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后会</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导致</a:t>
            </a:r>
            <a:r>
              <a:rPr lang="en-US" altLang="zh-CN"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pH</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升高</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，在地下水中还含有钙离子等，会同时生成</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碳酸钙沉淀</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，对</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pH</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升高起到有效的</a:t>
            </a:r>
            <a:r>
              <a:rPr lang="zh-CN" altLang="en-US" sz="2000"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滞缓作用</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Text Box 5"/>
          <p:cNvSpPr txBox="1"/>
          <p:nvPr/>
        </p:nvSpPr>
        <p:spPr>
          <a:xfrm>
            <a:off x="5951984" y="4670618"/>
            <a:ext cx="3888432" cy="533400"/>
          </a:xfrm>
          <a:prstGeom prst="rect">
            <a:avLst/>
          </a:prstGeom>
          <a:noFill/>
          <a:ln w="9525">
            <a:noFill/>
          </a:ln>
        </p:spPr>
        <p:txBody>
          <a:bodyPr anchor="ctr" anchorCtr="0"/>
          <a:lstStyle/>
          <a:p>
            <a:pPr algn="ctr">
              <a:spcBef>
                <a:spcPts val="465"/>
              </a:spcBef>
              <a:spcAft>
                <a:spcPts val="465"/>
              </a:spcAft>
            </a:pP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经过铁</a:t>
            </a:r>
            <a:r>
              <a:rPr lang="en-US" altLang="zh-CN" sz="1400" dirty="0">
                <a:latin typeface="Times New Roman" panose="02020603050405020304" pitchFamily="18" charset="0"/>
                <a:ea typeface="黑体" panose="02010609060101010101" pitchFamily="49" charset="-122"/>
                <a:cs typeface="Times New Roman" panose="02020603050405020304" pitchFamily="18" charset="0"/>
              </a:rPr>
              <a:t>-PRB</a:t>
            </a:r>
            <a:r>
              <a:rPr lang="zh-CN" altLang="en-US" sz="1400" dirty="0">
                <a:latin typeface="Times New Roman" panose="02020603050405020304" pitchFamily="18" charset="0"/>
                <a:ea typeface="黑体" panose="02010609060101010101" pitchFamily="49" charset="-122"/>
                <a:cs typeface="Times New Roman" panose="02020603050405020304" pitchFamily="18" charset="0"/>
              </a:rPr>
              <a:t>后水化学条件的变化模拟曲线图</a:t>
            </a:r>
            <a:endParaRPr lang="zh-CN" altLang="en-US" sz="14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01992" y="899845"/>
            <a:ext cx="4752528" cy="3856428"/>
          </a:xfrm>
          <a:prstGeom prst="rect">
            <a:avLst/>
          </a:prstGeom>
        </p:spPr>
      </p:pic>
      <p:sp>
        <p:nvSpPr>
          <p:cNvPr id="12" name="AutoShape 3"/>
          <p:cNvSpPr/>
          <p:nvPr/>
        </p:nvSpPr>
        <p:spPr>
          <a:xfrm>
            <a:off x="767408" y="5300652"/>
            <a:ext cx="10806997" cy="1232962"/>
          </a:xfrm>
          <a:prstGeom prst="roundRect">
            <a:avLst>
              <a:gd name="adj" fmla="val 16667"/>
            </a:avLst>
          </a:prstGeom>
          <a:noFill/>
          <a:ln w="38100" cap="flat" cmpd="sng">
            <a:solidFill>
              <a:srgbClr val="00CC00"/>
            </a:solidFill>
            <a:prstDash val="solid"/>
            <a:headEnd type="none" w="med" len="med"/>
            <a:tailEnd type="none" w="med" len="med"/>
          </a:ln>
        </p:spPr>
        <p:txBody>
          <a:bodyPr wrap="square" anchor="ctr" anchorCtr="0">
            <a:spAutoFit/>
          </a:bodyPr>
          <a:lstStyle/>
          <a:p>
            <a:pPr algn="ctr">
              <a:lnSpc>
                <a:spcPct val="200000"/>
              </a:lnSpc>
            </a:pPr>
            <a:endParaRPr lang="en-US" altLang="zh-CN">
              <a:latin typeface="Arial" panose="020B0604020202020204" pitchFamily="34" charset="0"/>
            </a:endParaRPr>
          </a:p>
          <a:p>
            <a:pPr algn="ctr">
              <a:lnSpc>
                <a:spcPct val="200000"/>
              </a:lnSpc>
            </a:pPr>
            <a:endParaRPr lang="zh-CN" altLang="en-US" dirty="0">
              <a:latin typeface="Arial" panose="020B0604020202020204" pitchFamily="34" charset="0"/>
            </a:endParaRPr>
          </a:p>
        </p:txBody>
      </p:sp>
      <p:sp>
        <p:nvSpPr>
          <p:cNvPr id="13" name="文本框 12"/>
          <p:cNvSpPr txBox="1"/>
          <p:nvPr/>
        </p:nvSpPr>
        <p:spPr>
          <a:xfrm>
            <a:off x="1070630" y="5247364"/>
            <a:ext cx="10482787" cy="1337945"/>
          </a:xfrm>
          <a:prstGeom prst="rect">
            <a:avLst/>
          </a:prstGeom>
          <a:noFill/>
        </p:spPr>
        <p:txBody>
          <a:bodyPr wrap="square">
            <a:spAutoFit/>
          </a:bodyPr>
          <a:lstStyle/>
          <a:p>
            <a:pPr marL="0" lvl="1" indent="0" algn="just">
              <a:lnSpc>
                <a:spcPct val="150000"/>
              </a:lnSpc>
              <a:buNone/>
            </a:pPr>
            <a:r>
              <a:rPr lang="zh-CN" altLang="en-US">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另外，由于大量沉淀生成，特别是在进水口附近，格栅容易堵塞，降低格栅的寿命。</a:t>
            </a:r>
            <a:endParaRPr lang="en-US" altLang="zh-CN">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0" algn="just">
              <a:lnSpc>
                <a:spcPct val="150000"/>
              </a:lnSpc>
              <a:buNone/>
            </a:pPr>
            <a:r>
              <a:rPr lang="zh-CN" altLang="en-US"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对于那些需要铁还原作用去除的污染物，大量铁氧化物沉淀包覆在铁表面，降低了反应活性。</a:t>
            </a:r>
            <a:endParaRPr lang="en-US" altLang="zh-CN">
              <a:solidFill>
                <a:srgbClr val="0B1BB5"/>
              </a:solidFill>
              <a:latin typeface="Times New Roman" panose="02020603050405020304" pitchFamily="18" charset="0"/>
              <a:ea typeface="黑体" panose="02010609060101010101" pitchFamily="49" charset="-122"/>
              <a:cs typeface="Times New Roman" panose="02020603050405020304" pitchFamily="18" charset="0"/>
            </a:endParaRPr>
          </a:p>
          <a:p>
            <a:pPr marL="0" lvl="1" indent="0" algn="just">
              <a:lnSpc>
                <a:spcPct val="150000"/>
              </a:lnSpc>
              <a:buNone/>
            </a:pPr>
            <a:r>
              <a:rPr lang="zh-CN" altLang="en-US">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尽管有这些担忧，铁格栅技术还是显现出强大优势，而且在实际工程中铁格栅</a:t>
            </a:r>
            <a:r>
              <a:rPr lang="zh-CN" altLang="en-US" b="1">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寿命已经超过了十年</a:t>
            </a:r>
            <a:r>
              <a:rPr lang="zh-CN" altLang="en-US">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 name="Text Box 4"/>
          <p:cNvSpPr txBox="1">
            <a:spLocks noChangeArrowheads="1"/>
          </p:cNvSpPr>
          <p:nvPr/>
        </p:nvSpPr>
        <p:spPr bwMode="auto">
          <a:xfrm>
            <a:off x="47328" y="44624"/>
            <a:ext cx="2917119" cy="783590"/>
          </a:xfrm>
          <a:prstGeom prst="rect">
            <a:avLst/>
          </a:prstGeom>
          <a:noFill/>
          <a:ln w="9525">
            <a:noFill/>
            <a:miter lim="800000"/>
          </a:ln>
          <a:effectLst/>
        </p:spPr>
        <p:txBody>
          <a:bodyPr wrap="square">
            <a:spAutoFit/>
          </a:bodyPr>
          <a:lstStyle/>
          <a:p>
            <a:pPr eaLnBrk="1" hangingPunct="1">
              <a:lnSpc>
                <a:spcPct val="150000"/>
              </a:lnSpc>
              <a:spcBef>
                <a:spcPct val="50000"/>
              </a:spcBef>
              <a:defRPr/>
            </a:pP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7.2</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en-US" altLang="zh-CN" sz="3000" b="1" i="0" u="none" strike="noStrike" kern="1200" cap="none" spc="0" normalizeH="0" baseline="0" noProof="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Fe-PRB</a:t>
            </a:r>
            <a:endParaRPr lang="zh-CN" altLang="en-US" sz="3000" b="1" dirty="0">
              <a:solidFill>
                <a:srgbClr val="000000"/>
              </a:solidFill>
              <a:latin typeface="Times New Roman" panose="02020603050405020304" pitchFamily="18" charset="0"/>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p:cNvSpPr>
          <p:nvPr>
            <p:ph idx="1"/>
          </p:nvPr>
        </p:nvSpPr>
        <p:spPr>
          <a:xfrm>
            <a:off x="4368165" y="2421890"/>
            <a:ext cx="5014595" cy="4070985"/>
          </a:xfrm>
        </p:spPr>
        <p:txBody>
          <a:bodyPr vert="horz" wrap="square" lIns="91440" tIns="45720" rIns="91440" bIns="45720" anchor="t" anchorCtr="0"/>
          <a:lstStyle/>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一、基本原理</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indent="-457200" algn="l" defTabSz="914400" eaLnBrk="1" hangingPunct="1">
              <a:lnSpc>
                <a:spcPct val="150000"/>
              </a:lnSpc>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kern="12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Basic Principle</a:t>
            </a:r>
            <a:endParaRPr lang="en-US" altLang="zh-CN" sz="2400" b="1" kern="12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a:p>
            <a:pPr marL="457200" indent="-457200" algn="l" defTabSz="914400" eaLnBrk="1" hangingPunct="1">
              <a:lnSpc>
                <a:spcPct val="150000"/>
              </a:lnSpc>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二、影响因素</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Influencing Factors</a:t>
            </a:r>
            <a:endParaRPr lang="zh-CN" altLang="en-US" sz="2400" b="1" dirty="0">
              <a:solidFill>
                <a:schemeClr val="tx1"/>
              </a:solidFill>
              <a:effectLst/>
              <a:latin typeface="Times New Roman" panose="02020603050405020304" pitchFamily="18" charset="0"/>
              <a:cs typeface="Times New Roman" panose="02020603050405020304" pitchFamily="18" charset="0"/>
            </a:endParaRPr>
          </a:p>
          <a:p>
            <a:pPr marL="457200" indent="-457200" algn="l" defTabSz="914400" eaLnBrk="1" hangingPunct="1">
              <a:lnSpc>
                <a:spcPct val="150000"/>
              </a:lnSpc>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三、表面活性剂的筛选</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1082675" indent="-902970" algn="l">
              <a:lnSpc>
                <a:spcPct val="110000"/>
              </a:lnSpc>
              <a:spcBef>
                <a:spcPct val="0"/>
              </a:spcBef>
              <a:buClr>
                <a:srgbClr val="0000CC"/>
              </a:buClr>
              <a:buNone/>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Selection of Surfactants</a:t>
            </a:r>
            <a:endParaRPr lang="en-US" altLang="zh-CN" sz="24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157700" name="Rectangle 3"/>
          <p:cNvSpPr/>
          <p:nvPr/>
        </p:nvSpPr>
        <p:spPr>
          <a:xfrm>
            <a:off x="264160" y="590550"/>
            <a:ext cx="11694795" cy="2644775"/>
          </a:xfrm>
          <a:prstGeom prst="rect">
            <a:avLst/>
          </a:prstGeom>
          <a:noFill/>
          <a:ln w="9525">
            <a:noFill/>
          </a:ln>
        </p:spPr>
        <p:txBody>
          <a:bodyPr anchor="ctr" anchorCtr="0"/>
          <a:lstStyle/>
          <a:p>
            <a:pPr algn="ctr">
              <a:lnSpc>
                <a:spcPct val="110000"/>
              </a:lnSpc>
            </a:pPr>
            <a:endParaRPr lang="zh-CN" altLang="en-US" sz="4800"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ctr">
              <a:lnSpc>
                <a:spcPct val="110000"/>
              </a:lnSpc>
            </a:pPr>
            <a: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第八节 表面活性剂及</a:t>
            </a:r>
            <a:b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br>
            <a: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共溶剂淋洗技术</a:t>
            </a:r>
            <a:endPar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l" eaLnBrk="1" hangingPunct="1">
              <a:lnSpc>
                <a:spcPct val="110000"/>
              </a:lnSpc>
              <a:spcBef>
                <a:spcPct val="20000"/>
              </a:spcBef>
              <a:buClrTx/>
              <a:buSzTx/>
              <a:buFontTx/>
              <a:defRPr/>
            </a:pPr>
            <a:r>
              <a:rPr lang="en-US" altLang="zh-CN" sz="3600" b="1" kern="0" dirty="0">
                <a:effectLst/>
                <a:latin typeface="Times New Roman" panose="02020603050405020304" pitchFamily="18" charset="0"/>
                <a:ea typeface="黑体" panose="02010609060101010101" pitchFamily="49" charset="-122"/>
                <a:cs typeface="Times New Roman" panose="02020603050405020304" pitchFamily="18" charset="0"/>
                <a:sym typeface="+mn-ea"/>
              </a:rPr>
              <a:t>                </a:t>
            </a:r>
            <a:r>
              <a:rPr lang="zh-CN" altLang="en-US" sz="4800" b="0" dirty="0">
                <a:solidFill>
                  <a:srgbClr val="FFFF00"/>
                </a:solidFill>
                <a:latin typeface="隶书" panose="02010509060101010101" pitchFamily="49" charset="-122"/>
                <a:ea typeface="隶书" panose="02010509060101010101" pitchFamily="49" charset="-122"/>
              </a:rPr>
              <a:t> </a:t>
            </a:r>
            <a:br>
              <a:rPr lang="zh-CN" altLang="en-US" sz="4800" b="0" dirty="0">
                <a:solidFill>
                  <a:srgbClr val="FFFF00"/>
                </a:solidFill>
                <a:latin typeface="隶书" panose="02010509060101010101" pitchFamily="49" charset="-122"/>
                <a:ea typeface="隶书" panose="02010509060101010101" pitchFamily="49" charset="-122"/>
              </a:rPr>
            </a:br>
            <a:endParaRPr lang="en-US" altLang="zh-CN" sz="3200" dirty="0">
              <a:solidFill>
                <a:schemeClr val="tx1"/>
              </a:solidFill>
              <a:latin typeface="Arial" panose="020B0604020202020204" pitchFamily="34" charset="0"/>
              <a:hlinkClick r:id="" action="ppaction://noaction"/>
            </a:endParaRPr>
          </a:p>
        </p:txBody>
      </p:sp>
      <p:sp>
        <p:nvSpPr>
          <p:cNvPr id="22537" name="Line 9"/>
          <p:cNvSpPr>
            <a:spLocks noChangeShapeType="1"/>
          </p:cNvSpPr>
          <p:nvPr/>
        </p:nvSpPr>
        <p:spPr bwMode="auto">
          <a:xfrm>
            <a:off x="4439821" y="3214598"/>
            <a:ext cx="2502084" cy="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537"/>
                                        </p:tgtEl>
                                        <p:attrNameLst>
                                          <p:attrName>style.visibility</p:attrName>
                                        </p:attrNameLst>
                                      </p:cBhvr>
                                      <p:to>
                                        <p:strVal val="visible"/>
                                      </p:to>
                                    </p:set>
                                    <p:anim calcmode="lin" valueType="num">
                                      <p:cBhvr additive="base">
                                        <p:cTn id="7" dur="500" fill="hold"/>
                                        <p:tgtEl>
                                          <p:spTgt spid="22537"/>
                                        </p:tgtEl>
                                        <p:attrNameLst>
                                          <p:attrName>ppt_x</p:attrName>
                                        </p:attrNameLst>
                                      </p:cBhvr>
                                      <p:tavLst>
                                        <p:tav tm="0">
                                          <p:val>
                                            <p:strVal val="0-#ppt_w/2"/>
                                          </p:val>
                                        </p:tav>
                                        <p:tav tm="100000">
                                          <p:val>
                                            <p:strVal val="#ppt_x"/>
                                          </p:val>
                                        </p:tav>
                                      </p:tavLst>
                                    </p:anim>
                                    <p:anim calcmode="lin" valueType="num">
                                      <p:cBhvr additive="base">
                                        <p:cTn id="8"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0818" y="44768"/>
            <a:ext cx="9793614" cy="1706880"/>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8.1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基本原理 </a:t>
            </a:r>
            <a:r>
              <a:rPr lang="en-US" altLang="zh-CN" sz="3000" b="1" dirty="0">
                <a:latin typeface="Times New Roman" panose="02020603050405020304" pitchFamily="18" charset="0"/>
                <a:cs typeface="Times New Roman" panose="02020603050405020304" pitchFamily="18" charset="0"/>
                <a:sym typeface="+mn-ea"/>
              </a:rPr>
              <a:t>Basic Principles</a:t>
            </a: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510" name="Text Box 8"/>
          <p:cNvSpPr txBox="1"/>
          <p:nvPr/>
        </p:nvSpPr>
        <p:spPr>
          <a:xfrm>
            <a:off x="504825" y="963295"/>
            <a:ext cx="10685145" cy="5199380"/>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0" algn="l">
              <a:lnSpc>
                <a:spcPct val="150000"/>
              </a:lnSpc>
              <a:spcBef>
                <a:spcPts val="0"/>
              </a:spcBef>
              <a:buClrTx/>
              <a:buSzTx/>
              <a:buNone/>
            </a:pPr>
            <a:r>
              <a:rPr lang="en-US" altLang="zh-CN" sz="2400" b="1" dirty="0">
                <a:solidFill>
                  <a:srgbClr val="06071F"/>
                </a:solidFill>
                <a:latin typeface="黑体" panose="02010609060101010101" pitchFamily="49" charset="-122"/>
                <a:ea typeface="黑体" panose="02010609060101010101" pitchFamily="49" charset="-122"/>
              </a:rPr>
              <a:t> </a:t>
            </a:r>
            <a:r>
              <a:rPr lang="zh-CN" altLang="en-US" sz="2400" b="1" dirty="0">
                <a:solidFill>
                  <a:srgbClr val="06071F"/>
                </a:solidFill>
                <a:latin typeface="黑体" panose="02010609060101010101" pitchFamily="49" charset="-122"/>
                <a:ea typeface="黑体" panose="02010609060101010101" pitchFamily="49" charset="-122"/>
              </a:rPr>
              <a:t>化学清洗法</a:t>
            </a:r>
            <a:endParaRPr lang="zh-CN" altLang="en-US" sz="2400" b="1" dirty="0">
              <a:solidFill>
                <a:srgbClr val="06071F"/>
              </a:solidFill>
              <a:latin typeface="黑体" panose="02010609060101010101" pitchFamily="49" charset="-122"/>
              <a:ea typeface="黑体" panose="02010609060101010101" pitchFamily="49" charset="-122"/>
            </a:endParaRPr>
          </a:p>
          <a:p>
            <a:pPr marL="0" lvl="1" indent="720090">
              <a:lnSpc>
                <a:spcPct val="150000"/>
              </a:lnSpc>
              <a:spcBef>
                <a:spcPts val="0"/>
              </a:spcBef>
              <a:buNone/>
            </a:pPr>
            <a:r>
              <a:rPr lang="zh-CN" altLang="en-US" sz="2400" dirty="0">
                <a:solidFill>
                  <a:srgbClr val="06071F"/>
                </a:solidFill>
                <a:latin typeface="黑体" panose="02010609060101010101" pitchFamily="49" charset="-122"/>
                <a:ea typeface="黑体" panose="02010609060101010101" pitchFamily="49" charset="-122"/>
                <a:sym typeface="+mn-ea"/>
              </a:rPr>
              <a:t>土壤中的重金属或是有机污染物往往以吸附态存在；在地下含水层中，一些有机污染物还以非水相液体</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 NAPLs，non-aqueous phase liquids</a:t>
            </a:r>
            <a:r>
              <a:rPr lang="zh-CN" altLang="en-US" sz="24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24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形式存在，导致“有效性”降低。为了增加污染物的溶解和移动性，化学清洗技术受到高度重视。该技术利用了表面活性剂/共溶剂的</a:t>
            </a:r>
            <a:r>
              <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增溶</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2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Solubilization</a:t>
            </a:r>
            <a:r>
              <a:rPr lang="zh-CN" altLang="en-US"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2400" dirty="0">
                <a:solidFill>
                  <a:srgbClr val="06071F"/>
                </a:solidFill>
                <a:latin typeface="黑体" panose="02010609060101010101" pitchFamily="49" charset="-122"/>
                <a:ea typeface="黑体" panose="02010609060101010101" pitchFamily="49" charset="-122"/>
                <a:cs typeface="Times New Roman" panose="02020603050405020304" pitchFamily="18" charset="0"/>
                <a:sym typeface="+mn-ea"/>
              </a:rPr>
              <a:t>和</a:t>
            </a:r>
            <a:r>
              <a:rPr lang="zh-CN" altLang="en-US" sz="2400" b="1" dirty="0">
                <a:solidFill>
                  <a:srgbClr val="FF0000"/>
                </a:solidFill>
                <a:latin typeface="黑体" panose="02010609060101010101" pitchFamily="49" charset="-122"/>
                <a:ea typeface="黑体" panose="02010609060101010101" pitchFamily="49" charset="-122"/>
                <a:cs typeface="Times New Roman" panose="02020603050405020304" pitchFamily="18" charset="0"/>
                <a:sym typeface="+mn-ea"/>
              </a:rPr>
              <a:t>增流</a:t>
            </a:r>
            <a:r>
              <a:rPr lang="zh-CN" altLang="en-US" sz="24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（Mobilization）</a:t>
            </a:r>
            <a:r>
              <a:rPr lang="zh-CN" altLang="en-US" sz="2400" dirty="0">
                <a:solidFill>
                  <a:srgbClr val="06071F"/>
                </a:solidFill>
                <a:latin typeface="黑体" panose="02010609060101010101" pitchFamily="49" charset="-122"/>
                <a:ea typeface="黑体" panose="02010609060101010101" pitchFamily="49" charset="-122"/>
                <a:sym typeface="+mn-ea"/>
              </a:rPr>
              <a:t>作用。</a:t>
            </a:r>
            <a:endParaRPr lang="zh-CN" altLang="en-US" sz="2400" dirty="0">
              <a:solidFill>
                <a:srgbClr val="06071F"/>
              </a:solidFill>
              <a:latin typeface="黑体" panose="02010609060101010101" pitchFamily="49" charset="-122"/>
              <a:ea typeface="黑体" panose="02010609060101010101" pitchFamily="49" charset="-122"/>
              <a:sym typeface="+mn-ea"/>
            </a:endParaRPr>
          </a:p>
          <a:p>
            <a:pPr marL="0" lvl="1" indent="720090">
              <a:lnSpc>
                <a:spcPct val="150000"/>
              </a:lnSpc>
              <a:spcBef>
                <a:spcPts val="0"/>
              </a:spcBef>
              <a:buNone/>
            </a:pPr>
            <a:r>
              <a:rPr lang="zh-CN" altLang="en-US" sz="2400" dirty="0">
                <a:latin typeface="黑体" panose="02010609060101010101" pitchFamily="49" charset="-122"/>
                <a:ea typeface="黑体" panose="02010609060101010101" pitchFamily="49" charset="-122"/>
                <a:cs typeface="黑体" panose="02010609060101010101" pitchFamily="49" charset="-122"/>
                <a:sym typeface="+mn-ea"/>
              </a:rPr>
              <a:t>化学清洗法是利用水力压头推动清洗液通过污染土壤而将污染物从土壤中清洗出去然后再对含污染物的清洗液进行处理。</a:t>
            </a:r>
            <a:endParaRPr lang="zh-CN" altLang="en-US" sz="2400" dirty="0">
              <a:latin typeface="黑体" panose="02010609060101010101" pitchFamily="49" charset="-122"/>
              <a:ea typeface="黑体" panose="02010609060101010101" pitchFamily="49" charset="-122"/>
              <a:cs typeface="黑体" panose="02010609060101010101" pitchFamily="49" charset="-122"/>
              <a:sym typeface="+mn-ea"/>
            </a:endParaRPr>
          </a:p>
          <a:p>
            <a:pPr marL="0" lvl="1" indent="720090">
              <a:lnSpc>
                <a:spcPct val="150000"/>
              </a:lnSpc>
              <a:spcBef>
                <a:spcPts val="0"/>
              </a:spcBef>
              <a:buNone/>
            </a:pPr>
            <a:r>
              <a:rPr lang="zh-CN" altLang="en-US" sz="2400" dirty="0">
                <a:latin typeface="黑体" panose="02010609060101010101" pitchFamily="49" charset="-122"/>
                <a:ea typeface="黑体" panose="02010609060101010101" pitchFamily="49" charset="-122"/>
                <a:cs typeface="黑体" panose="02010609060101010101" pitchFamily="49" charset="-122"/>
                <a:sym typeface="+mn-ea"/>
              </a:rPr>
              <a:t>清洗液可能含有</a:t>
            </a:r>
            <a:r>
              <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某种配合剂、表面活性剂及共溶剂</a:t>
            </a:r>
            <a:r>
              <a:rPr lang="zh-CN" altLang="en-US" sz="2400" dirty="0">
                <a:latin typeface="黑体" panose="02010609060101010101" pitchFamily="49" charset="-122"/>
                <a:ea typeface="黑体" panose="02010609060101010101" pitchFamily="49" charset="-122"/>
                <a:cs typeface="黑体" panose="02010609060101010101" pitchFamily="49" charset="-122"/>
                <a:sym typeface="+mn-ea"/>
              </a:rPr>
              <a:t>，或者只是</a:t>
            </a:r>
            <a:r>
              <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清水</a:t>
            </a:r>
            <a:r>
              <a:rPr lang="zh-CN" altLang="en-US" sz="2400" dirty="0">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4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0818" y="44768"/>
            <a:ext cx="9793614" cy="1706880"/>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8.1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基本原理 </a:t>
            </a:r>
            <a:r>
              <a:rPr lang="en-US" altLang="zh-CN" sz="3000" b="1" dirty="0">
                <a:latin typeface="Times New Roman" panose="02020603050405020304" pitchFamily="18" charset="0"/>
                <a:cs typeface="Times New Roman" panose="02020603050405020304" pitchFamily="18" charset="0"/>
                <a:sym typeface="+mn-ea"/>
              </a:rPr>
              <a:t>Basic Principles</a:t>
            </a: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510" name="Text Box 8"/>
          <p:cNvSpPr txBox="1"/>
          <p:nvPr/>
        </p:nvSpPr>
        <p:spPr>
          <a:xfrm>
            <a:off x="191770" y="935990"/>
            <a:ext cx="11788140" cy="5420360"/>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0" algn="l">
              <a:lnSpc>
                <a:spcPct val="150000"/>
              </a:lnSpc>
              <a:spcBef>
                <a:spcPts val="0"/>
              </a:spcBef>
              <a:buClrTx/>
              <a:buSzTx/>
              <a:buNone/>
            </a:pP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1</a:t>
            </a: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400" b="1" dirty="0">
                <a:solidFill>
                  <a:srgbClr val="06071F"/>
                </a:solidFill>
                <a:latin typeface="黑体" panose="02010609060101010101" pitchFamily="49" charset="-122"/>
                <a:ea typeface="黑体" panose="02010609060101010101" pitchFamily="49" charset="-122"/>
                <a:sym typeface="+mn-ea"/>
              </a:rPr>
              <a:t>表面活性剂（</a:t>
            </a:r>
            <a:r>
              <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Surfactant</a:t>
            </a:r>
            <a:r>
              <a:rPr lang="en-US" altLang="zh-CN" sz="2400" b="1" dirty="0">
                <a:solidFill>
                  <a:srgbClr val="06071F"/>
                </a:solidFill>
                <a:latin typeface="黑体" panose="02010609060101010101" pitchFamily="49" charset="-122"/>
                <a:ea typeface="黑体" panose="02010609060101010101" pitchFamily="49" charset="-122"/>
                <a:sym typeface="+mn-ea"/>
              </a:rPr>
              <a:t>）</a:t>
            </a:r>
            <a:endParaRPr lang="en-US" altLang="zh-CN" sz="2400" b="1" dirty="0">
              <a:solidFill>
                <a:srgbClr val="06071F"/>
              </a:solidFill>
              <a:latin typeface="黑体" panose="02010609060101010101" pitchFamily="49" charset="-122"/>
              <a:ea typeface="黑体" panose="02010609060101010101" pitchFamily="49" charset="-122"/>
              <a:sym typeface="+mn-ea"/>
            </a:endParaRPr>
          </a:p>
          <a:p>
            <a:pPr marL="0" indent="720090">
              <a:lnSpc>
                <a:spcPct val="150000"/>
              </a:lnSpc>
              <a:spcBef>
                <a:spcPts val="0"/>
              </a:spcBef>
              <a:buNone/>
            </a:pPr>
            <a:r>
              <a:rPr lang="zh-CN" altLang="en-US" sz="2400" dirty="0">
                <a:solidFill>
                  <a:srgbClr val="06071F"/>
                </a:solidFill>
                <a:latin typeface="黑体" panose="02010609060101010101" pitchFamily="49" charset="-122"/>
                <a:ea typeface="黑体" panose="02010609060101010101" pitchFamily="49" charset="-122"/>
                <a:sym typeface="+mn-ea"/>
              </a:rPr>
              <a:t>表面活性剂是一类能显著降低接触界面表面张力、增加污染物特别是憎水性有机污染物溶解性的物质。其分子特点是具有两性基团，含有</a:t>
            </a:r>
            <a:r>
              <a:rPr lang="zh-CN" altLang="en-US" sz="2400" b="1" dirty="0">
                <a:solidFill>
                  <a:srgbClr val="FF0000"/>
                </a:solidFill>
                <a:latin typeface="黑体" panose="02010609060101010101" pitchFamily="49" charset="-122"/>
                <a:ea typeface="黑体" panose="02010609060101010101" pitchFamily="49" charset="-122"/>
                <a:sym typeface="+mn-ea"/>
              </a:rPr>
              <a:t>亲水基</a:t>
            </a:r>
            <a:r>
              <a:rPr lang="en-US" altLang="zh-CN" sz="2400" b="1" dirty="0">
                <a:solidFill>
                  <a:srgbClr val="FF0000"/>
                </a:solidFill>
                <a:latin typeface="Times New Roman" panose="02020603050405020304" pitchFamily="18" charset="0"/>
                <a:cs typeface="Times New Roman" panose="02020603050405020304" pitchFamily="18" charset="0"/>
                <a:sym typeface="+mn-ea"/>
              </a:rPr>
              <a:t>(Hydrophilic Group</a:t>
            </a:r>
            <a:r>
              <a:rPr lang="zh-CN" altLang="en-US" sz="2400" b="1" dirty="0">
                <a:solidFill>
                  <a:srgbClr val="FF0000"/>
                </a:solidFill>
                <a:latin typeface="Times New Roman" panose="02020603050405020304" pitchFamily="18" charset="0"/>
                <a:cs typeface="Times New Roman" panose="02020603050405020304" pitchFamily="18" charset="0"/>
                <a:sym typeface="+mn-ea"/>
              </a:rPr>
              <a:t>）</a:t>
            </a:r>
            <a:r>
              <a:rPr lang="zh-CN" altLang="en-US" sz="2400" b="1" dirty="0">
                <a:solidFill>
                  <a:schemeClr val="tx1"/>
                </a:solidFill>
                <a:sym typeface="+mn-ea"/>
              </a:rPr>
              <a:t>和</a:t>
            </a:r>
            <a:r>
              <a:rPr lang="zh-CN" altLang="en-US" sz="2400" b="1" dirty="0">
                <a:solidFill>
                  <a:srgbClr val="FF0000"/>
                </a:solidFill>
                <a:latin typeface="黑体" panose="02010609060101010101" pitchFamily="49" charset="-122"/>
                <a:ea typeface="黑体" panose="02010609060101010101" pitchFamily="49" charset="-122"/>
                <a:sym typeface="+mn-ea"/>
              </a:rPr>
              <a:t>憎水基</a:t>
            </a:r>
            <a:r>
              <a:rPr lang="zh-CN" altLang="en-US" sz="2400" b="1" dirty="0">
                <a:solidFill>
                  <a:srgbClr val="FF0000"/>
                </a:solidFill>
                <a:latin typeface="Times New Roman" panose="02020603050405020304" pitchFamily="18" charset="0"/>
                <a:cs typeface="Times New Roman" panose="02020603050405020304" pitchFamily="18" charset="0"/>
                <a:sym typeface="+mn-ea"/>
              </a:rPr>
              <a:t>（ </a:t>
            </a:r>
            <a:r>
              <a:rPr lang="en-US" altLang="zh-CN" sz="2400" b="1" dirty="0">
                <a:solidFill>
                  <a:srgbClr val="FF0000"/>
                </a:solidFill>
                <a:latin typeface="Times New Roman" panose="02020603050405020304" pitchFamily="18" charset="0"/>
                <a:cs typeface="Times New Roman" panose="02020603050405020304" pitchFamily="18" charset="0"/>
                <a:sym typeface="+mn-ea"/>
              </a:rPr>
              <a:t>Hydrophobic Group</a:t>
            </a:r>
            <a:r>
              <a:rPr lang="zh-CN" altLang="en-US" sz="2400" b="1" dirty="0">
                <a:solidFill>
                  <a:srgbClr val="FF0000"/>
                </a:solidFill>
                <a:latin typeface="Times New Roman" panose="02020603050405020304" pitchFamily="18" charset="0"/>
                <a:cs typeface="Times New Roman" panose="02020603050405020304" pitchFamily="18" charset="0"/>
                <a:sym typeface="+mn-ea"/>
              </a:rPr>
              <a:t>）</a:t>
            </a:r>
            <a:r>
              <a:rPr lang="zh-CN" altLang="en-US" sz="2400" b="1" dirty="0">
                <a:solidFill>
                  <a:schemeClr val="tx1"/>
                </a:solidFill>
                <a:sym typeface="+mn-ea"/>
              </a:rPr>
              <a:t>。</a:t>
            </a:r>
            <a:endParaRPr lang="zh-CN" altLang="en-US" sz="2400" b="1" dirty="0">
              <a:solidFill>
                <a:schemeClr val="tx1"/>
              </a:solidFill>
              <a:sym typeface="+mn-ea"/>
            </a:endParaRPr>
          </a:p>
          <a:p>
            <a:pPr marL="0" indent="720090">
              <a:lnSpc>
                <a:spcPct val="150000"/>
              </a:lnSpc>
              <a:spcBef>
                <a:spcPts val="0"/>
              </a:spcBef>
              <a:buNone/>
            </a:pPr>
            <a:r>
              <a:rPr lang="zh-CN" altLang="en-US" sz="2400" b="1" dirty="0">
                <a:latin typeface="黑体" panose="02010609060101010101" pitchFamily="49" charset="-122"/>
                <a:ea typeface="黑体" panose="02010609060101010101" pitchFamily="49" charset="-122"/>
                <a:sym typeface="+mn-ea"/>
              </a:rPr>
              <a:t>按</a:t>
            </a:r>
            <a:r>
              <a:rPr lang="zh-CN" altLang="en-US" sz="2400" b="1" dirty="0">
                <a:solidFill>
                  <a:srgbClr val="FF0000"/>
                </a:solidFill>
                <a:latin typeface="黑体" panose="02010609060101010101" pitchFamily="49" charset="-122"/>
                <a:ea typeface="黑体" panose="02010609060101010101" pitchFamily="49" charset="-122"/>
                <a:sym typeface="+mn-ea"/>
              </a:rPr>
              <a:t>亲水性离子</a:t>
            </a:r>
            <a:r>
              <a:rPr lang="zh-CN" altLang="en-US" sz="2400" b="1" dirty="0">
                <a:latin typeface="黑体" panose="02010609060101010101" pitchFamily="49" charset="-122"/>
                <a:ea typeface="黑体" panose="02010609060101010101" pitchFamily="49" charset="-122"/>
                <a:sym typeface="+mn-ea"/>
              </a:rPr>
              <a:t>类型，表面活性剂可分为</a:t>
            </a:r>
            <a:r>
              <a:rPr lang="zh-CN" altLang="en-US" sz="2400" b="1" dirty="0">
                <a:sym typeface="+mn-ea"/>
              </a:rPr>
              <a:t>：</a:t>
            </a:r>
            <a:endParaRPr lang="zh-CN" altLang="en-US" sz="2400" b="1" dirty="0">
              <a:solidFill>
                <a:schemeClr val="tx1"/>
              </a:solidFill>
            </a:endParaRPr>
          </a:p>
          <a:p>
            <a:pPr marL="1520825" lvl="1" indent="-447675">
              <a:lnSpc>
                <a:spcPct val="150000"/>
              </a:lnSpc>
              <a:spcAft>
                <a:spcPct val="20000"/>
              </a:spcAft>
              <a:buClr>
                <a:schemeClr val="tx1"/>
              </a:buClr>
              <a:buSzTx/>
              <a:buFont typeface="Wingdings" panose="05000000000000000000" pitchFamily="2" charset="2"/>
              <a:buChar char="Ø"/>
            </a:pPr>
            <a:r>
              <a:rPr lang="zh-CN" altLang="en-US" sz="2400" b="1" dirty="0">
                <a:latin typeface="黑体" panose="02010609060101010101" pitchFamily="49" charset="-122"/>
                <a:ea typeface="黑体" panose="02010609060101010101" pitchFamily="49" charset="-122"/>
                <a:sym typeface="+mn-ea"/>
              </a:rPr>
              <a:t>阳离子表面活性剂</a:t>
            </a:r>
            <a:endParaRPr lang="zh-CN" altLang="en-US" sz="2400" b="1" dirty="0">
              <a:latin typeface="黑体" panose="02010609060101010101" pitchFamily="49" charset="-122"/>
              <a:ea typeface="黑体" panose="02010609060101010101" pitchFamily="49" charset="-122"/>
            </a:endParaRPr>
          </a:p>
          <a:p>
            <a:pPr marL="1520825" lvl="1" indent="-447675">
              <a:lnSpc>
                <a:spcPct val="150000"/>
              </a:lnSpc>
              <a:spcAft>
                <a:spcPct val="20000"/>
              </a:spcAft>
              <a:buClr>
                <a:schemeClr val="tx1"/>
              </a:buClr>
              <a:buSzTx/>
              <a:buFont typeface="Wingdings" panose="05000000000000000000" pitchFamily="2" charset="2"/>
              <a:buChar char="Ø"/>
            </a:pPr>
            <a:r>
              <a:rPr lang="zh-CN" altLang="en-US" sz="2400" b="1" dirty="0">
                <a:latin typeface="黑体" panose="02010609060101010101" pitchFamily="49" charset="-122"/>
                <a:ea typeface="黑体" panose="02010609060101010101" pitchFamily="49" charset="-122"/>
                <a:sym typeface="+mn-ea"/>
              </a:rPr>
              <a:t>阴离子表面活性剂</a:t>
            </a:r>
            <a:endParaRPr lang="zh-CN" altLang="en-US" sz="2400" b="1" dirty="0">
              <a:latin typeface="黑体" panose="02010609060101010101" pitchFamily="49" charset="-122"/>
              <a:ea typeface="黑体" panose="02010609060101010101" pitchFamily="49" charset="-122"/>
            </a:endParaRPr>
          </a:p>
          <a:p>
            <a:pPr marL="1520825" lvl="1" indent="-447675">
              <a:lnSpc>
                <a:spcPct val="150000"/>
              </a:lnSpc>
              <a:spcAft>
                <a:spcPct val="20000"/>
              </a:spcAft>
              <a:buClr>
                <a:schemeClr val="tx1"/>
              </a:buClr>
              <a:buSzTx/>
              <a:buFont typeface="Wingdings" panose="05000000000000000000" pitchFamily="2" charset="2"/>
              <a:buChar char="Ø"/>
            </a:pPr>
            <a:r>
              <a:rPr lang="zh-CN" altLang="en-US" sz="2400" b="1" dirty="0">
                <a:latin typeface="黑体" panose="02010609060101010101" pitchFamily="49" charset="-122"/>
                <a:ea typeface="黑体" panose="02010609060101010101" pitchFamily="49" charset="-122"/>
                <a:sym typeface="+mn-ea"/>
              </a:rPr>
              <a:t>两性离子表面活性剂</a:t>
            </a:r>
            <a:endParaRPr lang="zh-CN" altLang="en-US" sz="2400" b="1" dirty="0">
              <a:latin typeface="黑体" panose="02010609060101010101" pitchFamily="49" charset="-122"/>
              <a:ea typeface="黑体" panose="02010609060101010101" pitchFamily="49" charset="-122"/>
            </a:endParaRPr>
          </a:p>
          <a:p>
            <a:pPr marL="1520825" lvl="1" indent="-447675">
              <a:lnSpc>
                <a:spcPct val="150000"/>
              </a:lnSpc>
              <a:spcAft>
                <a:spcPct val="20000"/>
              </a:spcAft>
              <a:buClr>
                <a:schemeClr val="tx1"/>
              </a:buClr>
              <a:buSzTx/>
              <a:buFont typeface="Wingdings" panose="05000000000000000000" pitchFamily="2" charset="2"/>
              <a:buChar char="Ø"/>
            </a:pPr>
            <a:r>
              <a:rPr lang="zh-CN" altLang="en-US" sz="2400" b="1" dirty="0">
                <a:latin typeface="黑体" panose="02010609060101010101" pitchFamily="49" charset="-122"/>
                <a:ea typeface="黑体" panose="02010609060101010101" pitchFamily="49" charset="-122"/>
                <a:sym typeface="+mn-ea"/>
              </a:rPr>
              <a:t>非离子表面活性剂</a:t>
            </a:r>
            <a:endParaRPr lang="zh-CN" altLang="en-US" sz="2400" b="1"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0818" y="44768"/>
            <a:ext cx="9793614" cy="1706880"/>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8.1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基本原理 </a:t>
            </a:r>
            <a:r>
              <a:rPr lang="en-US" altLang="zh-CN" sz="3000" b="1" dirty="0">
                <a:latin typeface="Times New Roman" panose="02020603050405020304" pitchFamily="18" charset="0"/>
                <a:cs typeface="Times New Roman" panose="02020603050405020304" pitchFamily="18" charset="0"/>
                <a:sym typeface="+mn-ea"/>
              </a:rPr>
              <a:t>Basic Principles</a:t>
            </a: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nvSpPr>
        <p:spPr>
          <a:xfrm>
            <a:off x="607695" y="1052830"/>
            <a:ext cx="11107420" cy="3411855"/>
          </a:xfrm>
          <a:prstGeom prst="rect">
            <a:avLst/>
          </a:prstGeom>
          <a:noFill/>
        </p:spPr>
        <p:txBody>
          <a:bodyPr wrap="square" rtlCol="0" anchor="t">
            <a:noAutofit/>
          </a:bodyPr>
          <a:lstStyle/>
          <a:p>
            <a:pPr marL="342900" indent="-342900">
              <a:lnSpc>
                <a:spcPct val="150000"/>
              </a:lnSpc>
              <a:buFont typeface="Wingdings" panose="05000000000000000000" charset="0"/>
              <a:buChar char="Ø"/>
            </a:pPr>
            <a:r>
              <a:rPr lang="zh-CN" altLang="en-US" sz="2000" dirty="0">
                <a:latin typeface="黑体" panose="02010609060101010101" pitchFamily="49" charset="-122"/>
                <a:ea typeface="黑体" panose="02010609060101010101" pitchFamily="49" charset="-122"/>
                <a:cs typeface="黑体" panose="02010609060101010101" pitchFamily="49" charset="-122"/>
                <a:sym typeface="+mn-ea"/>
              </a:rPr>
              <a:t>当表面活性剂浓度很小时，表面活性剂单体三三两两将憎水基靠拢而分散在溶液相。</a:t>
            </a:r>
            <a:endParaRPr lang="zh-CN" altLang="en-US" sz="2000" dirty="0">
              <a:latin typeface="黑体" panose="02010609060101010101" pitchFamily="49" charset="-122"/>
              <a:ea typeface="黑体" panose="02010609060101010101" pitchFamily="49" charset="-122"/>
              <a:cs typeface="黑体" panose="02010609060101010101" pitchFamily="49" charset="-122"/>
              <a:sym typeface="+mn-ea"/>
            </a:endParaRPr>
          </a:p>
          <a:p>
            <a:pPr marL="342900" indent="-342900" eaLnBrk="1" latinLnBrk="1">
              <a:lnSpc>
                <a:spcPct val="150000"/>
              </a:lnSpc>
              <a:buFont typeface="Wingdings" panose="05000000000000000000" charset="0"/>
              <a:buChar char="Ø"/>
            </a:pPr>
            <a:r>
              <a:rPr lang="zh-CN" altLang="en-US" sz="2000" dirty="0">
                <a:latin typeface="黑体" panose="02010609060101010101" pitchFamily="49" charset="-122"/>
                <a:ea typeface="黑体" panose="02010609060101010101" pitchFamily="49" charset="-122"/>
                <a:cs typeface="黑体" panose="02010609060101010101" pitchFamily="49" charset="-122"/>
                <a:sym typeface="+mn-ea"/>
              </a:rPr>
              <a:t>当达到一定浓度时，表面活性剂单体急剧聚集，形成球状、棒状或层状的“胶束”。该浓度称为</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临界胶束浓度</a:t>
            </a:r>
            <a:r>
              <a:rPr lang="zh-CN" altLang="en-US" sz="2000" b="1" dirty="0">
                <a:solidFill>
                  <a:srgbClr val="FF0000"/>
                </a:solidFill>
                <a:latin typeface="Times New Roman" panose="02020603050405020304" pitchFamily="18" charset="0"/>
                <a:cs typeface="Times New Roman" panose="02020603050405020304" pitchFamily="18" charset="0"/>
                <a:sym typeface="+mn-ea"/>
              </a:rPr>
              <a:t>（</a:t>
            </a:r>
            <a:r>
              <a:rPr lang="en-US" altLang="zh-CN" sz="2000" b="1" dirty="0">
                <a:solidFill>
                  <a:srgbClr val="FF0000"/>
                </a:solidFill>
                <a:latin typeface="Times New Roman" panose="02020603050405020304" pitchFamily="18" charset="0"/>
                <a:cs typeface="Times New Roman" panose="02020603050405020304" pitchFamily="18" charset="0"/>
                <a:sym typeface="+mn-ea"/>
              </a:rPr>
              <a:t>CMC</a:t>
            </a:r>
            <a:r>
              <a:rPr lang="zh-CN" altLang="en-US" sz="2000" b="1" dirty="0">
                <a:solidFill>
                  <a:srgbClr val="FF0000"/>
                </a:solidFill>
                <a:latin typeface="Times New Roman" panose="02020603050405020304" pitchFamily="18" charset="0"/>
                <a:cs typeface="Times New Roman" panose="02020603050405020304" pitchFamily="18" charset="0"/>
                <a:sym typeface="+mn-ea"/>
              </a:rPr>
              <a:t>，</a:t>
            </a:r>
            <a:r>
              <a:rPr lang="en-US" altLang="zh-CN" sz="2000" b="1" dirty="0">
                <a:solidFill>
                  <a:srgbClr val="FF0000"/>
                </a:solidFill>
                <a:latin typeface="Times New Roman" panose="02020603050405020304" pitchFamily="18" charset="0"/>
                <a:cs typeface="Times New Roman" panose="02020603050405020304" pitchFamily="18" charset="0"/>
                <a:sym typeface="+mn-ea"/>
              </a:rPr>
              <a:t>critical micelle concentration</a:t>
            </a:r>
            <a:r>
              <a:rPr lang="zh-CN" altLang="en-US" sz="2000" b="1" dirty="0">
                <a:solidFill>
                  <a:srgbClr val="FF0000"/>
                </a:solidFill>
                <a:latin typeface="Times New Roman" panose="02020603050405020304" pitchFamily="18" charset="0"/>
                <a:cs typeface="Times New Roman" panose="02020603050405020304" pitchFamily="18" charset="0"/>
                <a:sym typeface="+mn-ea"/>
              </a:rPr>
              <a:t>）</a:t>
            </a:r>
            <a:r>
              <a:rPr lang="zh-CN" altLang="en-US" sz="2000" dirty="0">
                <a:sym typeface="+mn-ea"/>
              </a:rPr>
              <a:t>。</a:t>
            </a:r>
            <a:endParaRPr lang="zh-CN" altLang="en-US" sz="2000" dirty="0">
              <a:sym typeface="+mn-ea"/>
            </a:endParaRPr>
          </a:p>
          <a:p>
            <a:pPr marL="342900" indent="-342900">
              <a:lnSpc>
                <a:spcPct val="150000"/>
              </a:lnSpc>
              <a:buFont typeface="Wingdings" panose="05000000000000000000" charset="0"/>
              <a:buChar char="Ø"/>
            </a:pP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胶束是由水溶性基团包裹憎水性基团核心构成的集合体，当胶束溶液达到热力学稳定时可以形成微乳溶液。</a:t>
            </a:r>
            <a:endParaRPr lang="zh-CN" altLang="en-US" sz="2000" dirty="0">
              <a:latin typeface="黑体" panose="02010609060101010101" pitchFamily="49" charset="-122"/>
              <a:ea typeface="黑体" panose="02010609060101010101" pitchFamily="49" charset="-122"/>
              <a:cs typeface="黑体" panose="02010609060101010101" pitchFamily="49" charset="-122"/>
              <a:sym typeface="+mn-ea"/>
            </a:endParaRPr>
          </a:p>
          <a:p>
            <a:pPr marL="342900" indent="-342900">
              <a:lnSpc>
                <a:spcPct val="150000"/>
              </a:lnSpc>
              <a:buFont typeface="Wingdings" panose="05000000000000000000" charset="0"/>
              <a:buChar char="Ø"/>
            </a:pPr>
            <a:r>
              <a:rPr lang="zh-CN" altLang="en-US" sz="2000" dirty="0">
                <a:latin typeface="黑体" panose="02010609060101010101" pitchFamily="49" charset="-122"/>
                <a:ea typeface="黑体" panose="02010609060101010101" pitchFamily="49" charset="-122"/>
                <a:cs typeface="黑体" panose="02010609060101010101" pitchFamily="49" charset="-122"/>
                <a:sym typeface="+mn-ea"/>
              </a:rPr>
              <a:t>根据</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“相似相溶”</a:t>
            </a:r>
            <a:r>
              <a:rPr lang="zh-CN" altLang="en-US" sz="2000" dirty="0">
                <a:latin typeface="黑体" panose="02010609060101010101" pitchFamily="49" charset="-122"/>
                <a:ea typeface="黑体" panose="02010609060101010101" pitchFamily="49" charset="-122"/>
                <a:cs typeface="黑体" panose="02010609060101010101" pitchFamily="49" charset="-122"/>
                <a:sym typeface="+mn-ea"/>
              </a:rPr>
              <a:t>原理，憎水性有机物有进入与它极性相同胶束内部的趋势。</a:t>
            </a:r>
            <a:endPar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endParaRPr>
          </a:p>
          <a:p>
            <a:pPr marL="342900" indent="-342900">
              <a:lnSpc>
                <a:spcPct val="150000"/>
              </a:lnSpc>
              <a:buFont typeface="Wingdings" panose="05000000000000000000" charset="0"/>
              <a:buChar char="Ø"/>
            </a:pPr>
            <a:endParaRPr lang="zh-CN" altLang="en-US" sz="2000" dirty="0">
              <a:latin typeface="黑体" panose="02010609060101010101" pitchFamily="49" charset="-122"/>
              <a:ea typeface="黑体" panose="02010609060101010101" pitchFamily="49" charset="-122"/>
              <a:cs typeface="黑体" panose="02010609060101010101" pitchFamily="49" charset="-122"/>
              <a:sym typeface="+mn-ea"/>
            </a:endParaRPr>
          </a:p>
          <a:p>
            <a:pPr marL="342900" indent="-342900">
              <a:lnSpc>
                <a:spcPct val="150000"/>
              </a:lnSpc>
              <a:buFont typeface="Wingdings" panose="05000000000000000000" charset="0"/>
              <a:buChar char="Ø"/>
            </a:pPr>
            <a:endParaRPr lang="zh-CN" altLang="en-US" sz="2000" dirty="0">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153604" name="Picture 4"/>
          <p:cNvPicPr>
            <a:picLocks noChangeAspect="1"/>
          </p:cNvPicPr>
          <p:nvPr/>
        </p:nvPicPr>
        <p:blipFill>
          <a:blip r:embed="rId1"/>
          <a:stretch>
            <a:fillRect/>
          </a:stretch>
        </p:blipFill>
        <p:spPr>
          <a:xfrm>
            <a:off x="9551035" y="3709035"/>
            <a:ext cx="2494280" cy="2354580"/>
          </a:xfrm>
          <a:prstGeom prst="rect">
            <a:avLst/>
          </a:prstGeom>
          <a:noFill/>
          <a:ln w="12700">
            <a:noFill/>
          </a:ln>
        </p:spPr>
      </p:pic>
      <p:sp>
        <p:nvSpPr>
          <p:cNvPr id="4" name="文本框 3"/>
          <p:cNvSpPr txBox="1"/>
          <p:nvPr/>
        </p:nvSpPr>
        <p:spPr>
          <a:xfrm>
            <a:off x="607695" y="3933190"/>
            <a:ext cx="9010650" cy="1938020"/>
          </a:xfrm>
          <a:prstGeom prst="rect">
            <a:avLst/>
          </a:prstGeom>
          <a:noFill/>
        </p:spPr>
        <p:txBody>
          <a:bodyPr wrap="square" rtlCol="0" anchor="t">
            <a:spAutoFit/>
          </a:bodyPr>
          <a:lstStyle/>
          <a:p>
            <a:pPr marL="342900" indent="-342900">
              <a:lnSpc>
                <a:spcPct val="150000"/>
              </a:lnSpc>
              <a:buFont typeface="Wingdings" panose="05000000000000000000" charset="0"/>
              <a:buChar char="Ø"/>
            </a:pPr>
            <a:r>
              <a:rPr lang="zh-CN" altLang="en-US" sz="2000" dirty="0">
                <a:latin typeface="黑体" panose="02010609060101010101" pitchFamily="49" charset="-122"/>
                <a:ea typeface="黑体" panose="02010609060101010101" pitchFamily="49" charset="-122"/>
                <a:sym typeface="+mn-ea"/>
              </a:rPr>
              <a:t>因此当表面活性剂达到或超过</a:t>
            </a:r>
            <a:r>
              <a:rPr lang="zh-CN" altLang="en-US" sz="2000" dirty="0">
                <a:sym typeface="+mn-ea"/>
              </a:rPr>
              <a:t>CMC</a:t>
            </a:r>
            <a:r>
              <a:rPr lang="zh-CN" altLang="en-US" sz="2000" dirty="0">
                <a:latin typeface="黑体" panose="02010609060101010101" pitchFamily="49" charset="-122"/>
                <a:ea typeface="黑体" panose="02010609060101010101" pitchFamily="49" charset="-122"/>
                <a:sym typeface="+mn-ea"/>
              </a:rPr>
              <a:t>时，污染物分配进入胶束核心，大量胶束的形成，增加了污染物的溶解性；同时</a:t>
            </a:r>
            <a:r>
              <a:rPr lang="zh-CN" altLang="en-US" sz="2000" dirty="0">
                <a:sym typeface="+mn-ea"/>
              </a:rPr>
              <a:t>NAPLs</a:t>
            </a:r>
            <a:r>
              <a:rPr lang="zh-CN" altLang="en-US" sz="2000" dirty="0">
                <a:latin typeface="黑体" panose="02010609060101010101" pitchFamily="49" charset="-122"/>
                <a:ea typeface="黑体" panose="02010609060101010101" pitchFamily="49" charset="-122"/>
                <a:sym typeface="+mn-ea"/>
              </a:rPr>
              <a:t>从含水层介质上大量解吸，溶解于表面活性剂胶束内。表面活性剂对</a:t>
            </a:r>
            <a:r>
              <a:rPr lang="zh-CN" altLang="en-US" sz="2000" dirty="0">
                <a:sym typeface="+mn-ea"/>
              </a:rPr>
              <a:t>NAPLs</a:t>
            </a:r>
            <a:r>
              <a:rPr lang="zh-CN" altLang="en-US" sz="2000" dirty="0">
                <a:latin typeface="黑体" panose="02010609060101010101" pitchFamily="49" charset="-122"/>
                <a:ea typeface="黑体" panose="02010609060101010101" pitchFamily="49" charset="-122"/>
                <a:cs typeface="黑体" panose="02010609060101010101" pitchFamily="49" charset="-122"/>
                <a:sym typeface="+mn-ea"/>
              </a:rPr>
              <a:t>溶解性增加的程度可以由</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胶束-水分配系数和摩尔增溶比</a:t>
            </a:r>
            <a:r>
              <a:rPr lang="zh-CN" altLang="en-US" sz="2000" b="1" dirty="0">
                <a:solidFill>
                  <a:srgbClr val="FF0000"/>
                </a:solidFill>
                <a:sym typeface="+mn-ea"/>
              </a:rPr>
              <a:t>（MSR）</a:t>
            </a:r>
            <a:r>
              <a:rPr lang="zh-CN" altLang="en-US" sz="2000" dirty="0">
                <a:latin typeface="黑体" panose="02010609060101010101" pitchFamily="49" charset="-122"/>
                <a:ea typeface="黑体" panose="02010609060101010101" pitchFamily="49" charset="-122"/>
                <a:sym typeface="+mn-ea"/>
              </a:rPr>
              <a:t>来表示</a:t>
            </a:r>
            <a:r>
              <a:rPr lang="zh-CN" altLang="en-US" sz="2000" dirty="0">
                <a:sym typeface="+mn-ea"/>
              </a:rPr>
              <a:t>。</a:t>
            </a:r>
            <a:endParaRPr lang="zh-CN" altLang="en-US" sz="2000" dirty="0">
              <a:sym typeface="+mn-ea"/>
            </a:endParaRPr>
          </a:p>
        </p:txBody>
      </p:sp>
      <p:sp>
        <p:nvSpPr>
          <p:cNvPr id="6"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07695" y="981075"/>
            <a:ext cx="11107420" cy="1380490"/>
          </a:xfrm>
          <a:prstGeom prst="rect">
            <a:avLst/>
          </a:prstGeom>
          <a:noFill/>
        </p:spPr>
        <p:txBody>
          <a:bodyPr wrap="square" rtlCol="0" anchor="t">
            <a:noAutofit/>
          </a:bodyPr>
          <a:lstStyle/>
          <a:p>
            <a:pPr marL="342900" indent="-342900">
              <a:lnSpc>
                <a:spcPct val="150000"/>
              </a:lnSpc>
              <a:buFont typeface="Wingdings" panose="05000000000000000000" charset="0"/>
              <a:buChar char="Ø"/>
            </a:pPr>
            <a:r>
              <a:rPr lang="zh-CN" altLang="en-US" sz="2000" dirty="0">
                <a:latin typeface="黑体" panose="02010609060101010101" pitchFamily="49" charset="-122"/>
                <a:ea typeface="黑体" panose="02010609060101010101" pitchFamily="49" charset="-122"/>
                <a:cs typeface="黑体" panose="02010609060101010101" pitchFamily="49" charset="-122"/>
                <a:sym typeface="+mn-ea"/>
              </a:rPr>
              <a:t>阳离子表面活性剂或非离子表面活性剂，由于在土壤颗粒物上有非常强的吸附能力，因此，可在颗粒物表面形成胶束和半胶束，因此，增加了有机污染物的吸附，可以作为固定有机污染物的手段。</a:t>
            </a:r>
            <a:endParaRPr lang="zh-CN" altLang="en-US" sz="2000" dirty="0">
              <a:latin typeface="黑体" panose="02010609060101010101" pitchFamily="49" charset="-122"/>
              <a:ea typeface="黑体" panose="02010609060101010101" pitchFamily="49" charset="-122"/>
              <a:cs typeface="黑体" panose="02010609060101010101" pitchFamily="49" charset="-122"/>
            </a:endParaRPr>
          </a:p>
          <a:p>
            <a:pPr marL="342900" indent="-342900">
              <a:lnSpc>
                <a:spcPct val="150000"/>
              </a:lnSpc>
              <a:buFont typeface="Wingdings" panose="05000000000000000000" charset="0"/>
              <a:buChar char="Ø"/>
            </a:pPr>
            <a:endParaRPr lang="zh-CN" altLang="en-US" sz="2000" dirty="0">
              <a:latin typeface="黑体" panose="02010609060101010101" pitchFamily="49" charset="-122"/>
              <a:ea typeface="黑体" panose="02010609060101010101" pitchFamily="49" charset="-122"/>
              <a:cs typeface="黑体" panose="02010609060101010101" pitchFamily="49" charset="-122"/>
              <a:sym typeface="+mn-ea"/>
            </a:endParaRPr>
          </a:p>
          <a:p>
            <a:pPr marL="342900" indent="-342900">
              <a:lnSpc>
                <a:spcPct val="150000"/>
              </a:lnSpc>
              <a:buFont typeface="Wingdings" panose="05000000000000000000" charset="0"/>
              <a:buChar char="Ø"/>
            </a:pPr>
            <a:endParaRPr lang="zh-CN" altLang="en-US" sz="2000" dirty="0">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22556" name="Picture 128"/>
          <p:cNvPicPr>
            <a:picLocks noChangeAspect="1"/>
          </p:cNvPicPr>
          <p:nvPr/>
        </p:nvPicPr>
        <p:blipFill>
          <a:blip r:embed="rId1">
            <a:lum contrast="18000"/>
          </a:blip>
          <a:stretch>
            <a:fillRect/>
          </a:stretch>
        </p:blipFill>
        <p:spPr>
          <a:xfrm>
            <a:off x="839470" y="4768215"/>
            <a:ext cx="6086475" cy="1955800"/>
          </a:xfrm>
          <a:prstGeom prst="rect">
            <a:avLst/>
          </a:prstGeom>
          <a:noFill/>
          <a:ln w="12700" cmpd="sng">
            <a:solidFill>
              <a:schemeClr val="bg1">
                <a:lumMod val="85000"/>
              </a:schemeClr>
            </a:solidFill>
            <a:prstDash val="solid"/>
          </a:ln>
        </p:spPr>
      </p:pic>
      <p:grpSp>
        <p:nvGrpSpPr>
          <p:cNvPr id="19" name="组合 18"/>
          <p:cNvGrpSpPr/>
          <p:nvPr/>
        </p:nvGrpSpPr>
        <p:grpSpPr>
          <a:xfrm>
            <a:off x="7276465" y="2482215"/>
            <a:ext cx="4276090" cy="2113280"/>
            <a:chOff x="8880" y="5160"/>
            <a:chExt cx="5160" cy="2280"/>
          </a:xfrm>
        </p:grpSpPr>
        <p:sp>
          <p:nvSpPr>
            <p:cNvPr id="20" name="Rectangle 2"/>
            <p:cNvSpPr/>
            <p:nvPr/>
          </p:nvSpPr>
          <p:spPr>
            <a:xfrm>
              <a:off x="8880" y="5160"/>
              <a:ext cx="5160" cy="2280"/>
            </a:xfrm>
            <a:prstGeom prst="rect">
              <a:avLst/>
            </a:prstGeom>
            <a:solidFill>
              <a:schemeClr val="bg1">
                <a:lumMod val="85000"/>
              </a:schemeClr>
            </a:solidFill>
            <a:ln w="9525">
              <a:noFill/>
            </a:ln>
          </p:spPr>
          <p:txBody>
            <a:bodyPr wrap="none" anchor="ctr" anchorCtr="0"/>
            <a:lstStyle/>
            <a:p>
              <a:pPr algn="ctr"/>
              <a:endParaRPr lang="zh-CN" altLang="en-US" dirty="0">
                <a:latin typeface="Arial" panose="020B0604020202020204" pitchFamily="34" charset="0"/>
              </a:endParaRPr>
            </a:p>
          </p:txBody>
        </p:sp>
        <p:grpSp>
          <p:nvGrpSpPr>
            <p:cNvPr id="21" name="组合 20"/>
            <p:cNvGrpSpPr/>
            <p:nvPr/>
          </p:nvGrpSpPr>
          <p:grpSpPr>
            <a:xfrm>
              <a:off x="8943" y="5160"/>
              <a:ext cx="5034" cy="2252"/>
              <a:chOff x="8943" y="5160"/>
              <a:chExt cx="5034" cy="2252"/>
            </a:xfrm>
          </p:grpSpPr>
          <p:graphicFrame>
            <p:nvGraphicFramePr>
              <p:cNvPr id="22" name="Object 123"/>
              <p:cNvGraphicFramePr>
                <a:graphicFrameLocks noChangeAspect="1"/>
              </p:cNvGraphicFramePr>
              <p:nvPr/>
            </p:nvGraphicFramePr>
            <p:xfrm>
              <a:off x="8943" y="5160"/>
              <a:ext cx="5035" cy="660"/>
            </p:xfrm>
            <a:graphic>
              <a:graphicData uri="http://schemas.openxmlformats.org/presentationml/2006/ole">
                <mc:AlternateContent xmlns:mc="http://schemas.openxmlformats.org/markup-compatibility/2006">
                  <mc:Choice xmlns:v="urn:schemas-microsoft-com:vml" Requires="v">
                    <p:oleObj spid="_x0000_s2" name="" r:id="rId2" imgW="1955165" imgH="254000" progId="Equation.3">
                      <p:embed/>
                    </p:oleObj>
                  </mc:Choice>
                  <mc:Fallback>
                    <p:oleObj name="" r:id="rId2" imgW="1955165" imgH="254000" progId="Equation.3">
                      <p:embed/>
                      <p:pic>
                        <p:nvPicPr>
                          <p:cNvPr id="0" name="图片 3094"/>
                          <p:cNvPicPr/>
                          <p:nvPr/>
                        </p:nvPicPr>
                        <p:blipFill>
                          <a:blip r:embed="rId3"/>
                          <a:stretch>
                            <a:fillRect/>
                          </a:stretch>
                        </p:blipFill>
                        <p:spPr>
                          <a:xfrm>
                            <a:off x="8943" y="5160"/>
                            <a:ext cx="5035" cy="660"/>
                          </a:xfrm>
                          <a:prstGeom prst="rect">
                            <a:avLst/>
                          </a:prstGeom>
                          <a:noFill/>
                          <a:ln w="38100">
                            <a:noFill/>
                            <a:miter/>
                          </a:ln>
                        </p:spPr>
                      </p:pic>
                    </p:oleObj>
                  </mc:Fallback>
                </mc:AlternateContent>
              </a:graphicData>
            </a:graphic>
          </p:graphicFrame>
          <p:graphicFrame>
            <p:nvGraphicFramePr>
              <p:cNvPr id="24" name="Object 125"/>
              <p:cNvGraphicFramePr>
                <a:graphicFrameLocks noChangeAspect="1"/>
              </p:cNvGraphicFramePr>
              <p:nvPr/>
            </p:nvGraphicFramePr>
            <p:xfrm>
              <a:off x="9205" y="6258"/>
              <a:ext cx="4510" cy="1155"/>
            </p:xfrm>
            <a:graphic>
              <a:graphicData uri="http://schemas.openxmlformats.org/presentationml/2006/ole">
                <mc:AlternateContent xmlns:mc="http://schemas.openxmlformats.org/markup-compatibility/2006">
                  <mc:Choice xmlns:v="urn:schemas-microsoft-com:vml" Requires="v">
                    <p:oleObj spid="_x0000_s3" name="" r:id="rId4" imgW="1701800" imgH="431800" progId="Equation.3">
                      <p:embed/>
                    </p:oleObj>
                  </mc:Choice>
                  <mc:Fallback>
                    <p:oleObj name="" r:id="rId4" imgW="1701800" imgH="431800" progId="Equation.3">
                      <p:embed/>
                      <p:pic>
                        <p:nvPicPr>
                          <p:cNvPr id="0" name="图片 3093"/>
                          <p:cNvPicPr/>
                          <p:nvPr/>
                        </p:nvPicPr>
                        <p:blipFill>
                          <a:blip r:embed="rId5"/>
                          <a:stretch>
                            <a:fillRect/>
                          </a:stretch>
                        </p:blipFill>
                        <p:spPr>
                          <a:xfrm>
                            <a:off x="9205" y="6258"/>
                            <a:ext cx="4510" cy="1155"/>
                          </a:xfrm>
                          <a:prstGeom prst="rect">
                            <a:avLst/>
                          </a:prstGeom>
                          <a:noFill/>
                          <a:ln w="38100">
                            <a:noFill/>
                            <a:miter/>
                          </a:ln>
                        </p:spPr>
                      </p:pic>
                    </p:oleObj>
                  </mc:Fallback>
                </mc:AlternateContent>
              </a:graphicData>
            </a:graphic>
          </p:graphicFrame>
        </p:grpSp>
      </p:grpSp>
      <p:sp>
        <p:nvSpPr>
          <p:cNvPr id="27" name="文本框 26"/>
          <p:cNvSpPr txBox="1"/>
          <p:nvPr/>
        </p:nvSpPr>
        <p:spPr>
          <a:xfrm>
            <a:off x="7310120" y="4648835"/>
            <a:ext cx="4368165" cy="2108835"/>
          </a:xfrm>
          <a:prstGeom prst="rect">
            <a:avLst/>
          </a:prstGeom>
          <a:noFill/>
        </p:spPr>
        <p:txBody>
          <a:bodyPr wrap="square" rtlCol="0" anchor="t">
            <a:noAutofit/>
          </a:bodyPr>
          <a:lstStyle/>
          <a:p>
            <a:pPr indent="720090">
              <a:lnSpc>
                <a:spcPct val="150000"/>
              </a:lnSpc>
            </a:pPr>
            <a:r>
              <a:rPr lang="zh-CN" altLang="en-US" sz="2200" dirty="0">
                <a:solidFill>
                  <a:schemeClr val="tx1"/>
                </a:solidFill>
                <a:latin typeface="黑体" panose="02010609060101010101" pitchFamily="49" charset="-122"/>
                <a:ea typeface="黑体" panose="02010609060101010101" pitchFamily="49" charset="-122"/>
                <a:sym typeface="+mn-ea"/>
              </a:rPr>
              <a:t>通过模型计算，发现颗粒物表面新生态有机质对有机污染物吸附能力比溶液中胶束和颗粒物本身有机质大几十倍。</a:t>
            </a:r>
            <a:endParaRPr lang="zh-CN" altLang="en-US" sz="2200" dirty="0">
              <a:solidFill>
                <a:schemeClr val="tx1"/>
              </a:solidFill>
              <a:latin typeface="黑体" panose="02010609060101010101" pitchFamily="49" charset="-122"/>
              <a:ea typeface="黑体" panose="02010609060101010101" pitchFamily="49" charset="-122"/>
              <a:sym typeface="+mn-ea"/>
            </a:endParaRPr>
          </a:p>
        </p:txBody>
      </p:sp>
      <p:sp>
        <p:nvSpPr>
          <p:cNvPr id="28" name="Text Box 4"/>
          <p:cNvSpPr txBox="1">
            <a:spLocks noChangeArrowheads="1"/>
          </p:cNvSpPr>
          <p:nvPr/>
        </p:nvSpPr>
        <p:spPr bwMode="auto">
          <a:xfrm>
            <a:off x="190818" y="44768"/>
            <a:ext cx="9793614" cy="1706880"/>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8.1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基本原理 </a:t>
            </a:r>
            <a:r>
              <a:rPr lang="en-US" altLang="zh-CN" sz="3000" b="1" dirty="0">
                <a:latin typeface="Times New Roman" panose="02020603050405020304" pitchFamily="18" charset="0"/>
                <a:cs typeface="Times New Roman" panose="02020603050405020304" pitchFamily="18" charset="0"/>
                <a:sym typeface="+mn-ea"/>
              </a:rPr>
              <a:t>Basic Principles</a:t>
            </a: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grpSp>
        <p:nvGrpSpPr>
          <p:cNvPr id="5" name="组合 4"/>
          <p:cNvGrpSpPr/>
          <p:nvPr/>
        </p:nvGrpSpPr>
        <p:grpSpPr>
          <a:xfrm>
            <a:off x="3868420" y="2482215"/>
            <a:ext cx="2280285" cy="2063750"/>
            <a:chOff x="5520" y="4344"/>
            <a:chExt cx="2760" cy="3120"/>
          </a:xfrm>
        </p:grpSpPr>
        <p:grpSp>
          <p:nvGrpSpPr>
            <p:cNvPr id="4" name="组合 3"/>
            <p:cNvGrpSpPr/>
            <p:nvPr/>
          </p:nvGrpSpPr>
          <p:grpSpPr>
            <a:xfrm>
              <a:off x="6360" y="6773"/>
              <a:ext cx="720" cy="415"/>
              <a:chOff x="6360" y="6773"/>
              <a:chExt cx="720" cy="415"/>
            </a:xfrm>
          </p:grpSpPr>
          <p:cxnSp>
            <p:nvCxnSpPr>
              <p:cNvPr id="22537" name="AutoShape 84"/>
              <p:cNvCxnSpPr/>
              <p:nvPr/>
            </p:nvCxnSpPr>
            <p:spPr>
              <a:xfrm>
                <a:off x="6360" y="7080"/>
                <a:ext cx="170" cy="108"/>
              </a:xfrm>
              <a:prstGeom prst="curvedConnector3">
                <a:avLst>
                  <a:gd name="adj1" fmla="val 50000"/>
                </a:avLst>
              </a:prstGeom>
              <a:ln w="38100" cap="sq" cmpd="sng">
                <a:solidFill>
                  <a:srgbClr val="FF0000"/>
                </a:solidFill>
                <a:prstDash val="solid"/>
                <a:headEnd type="none" w="med" len="med"/>
                <a:tailEnd type="none" w="med" len="med"/>
              </a:ln>
            </p:spPr>
          </p:cxnSp>
          <p:cxnSp>
            <p:nvCxnSpPr>
              <p:cNvPr id="22538" name="AutoShape 120"/>
              <p:cNvCxnSpPr/>
              <p:nvPr/>
            </p:nvCxnSpPr>
            <p:spPr>
              <a:xfrm rot="5400000">
                <a:off x="7000" y="6853"/>
                <a:ext cx="160" cy="0"/>
              </a:xfrm>
              <a:prstGeom prst="straightConnector1">
                <a:avLst/>
              </a:prstGeom>
              <a:ln w="38100" cap="sq" cmpd="sng">
                <a:solidFill>
                  <a:srgbClr val="FF0000"/>
                </a:solidFill>
                <a:prstDash val="solid"/>
                <a:headEnd type="none" w="med" len="med"/>
                <a:tailEnd type="none" w="med" len="med"/>
              </a:ln>
            </p:spPr>
          </p:cxnSp>
        </p:grpSp>
        <p:grpSp>
          <p:nvGrpSpPr>
            <p:cNvPr id="22549" name="Group 257"/>
            <p:cNvGrpSpPr/>
            <p:nvPr/>
          </p:nvGrpSpPr>
          <p:grpSpPr>
            <a:xfrm>
              <a:off x="5520" y="5400"/>
              <a:ext cx="600" cy="720"/>
              <a:chOff x="4560" y="1296"/>
              <a:chExt cx="480" cy="480"/>
            </a:xfrm>
          </p:grpSpPr>
          <p:cxnSp>
            <p:nvCxnSpPr>
              <p:cNvPr id="22566" name="AutoShape 258"/>
              <p:cNvCxnSpPr/>
              <p:nvPr/>
            </p:nvCxnSpPr>
            <p:spPr>
              <a:xfrm>
                <a:off x="4608" y="139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22567" name="AutoShape 259"/>
              <p:cNvCxnSpPr/>
              <p:nvPr/>
            </p:nvCxnSpPr>
            <p:spPr>
              <a:xfrm>
                <a:off x="4560" y="1488"/>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22568" name="AutoShape 260"/>
              <p:cNvCxnSpPr/>
              <p:nvPr/>
            </p:nvCxnSpPr>
            <p:spPr>
              <a:xfrm flipV="1">
                <a:off x="460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22569" name="AutoShape 261"/>
              <p:cNvCxnSpPr/>
              <p:nvPr/>
            </p:nvCxnSpPr>
            <p:spPr>
              <a:xfrm rot="5400000">
                <a:off x="4728" y="1704"/>
                <a:ext cx="144" cy="0"/>
              </a:xfrm>
              <a:prstGeom prst="straightConnector1">
                <a:avLst/>
              </a:prstGeom>
              <a:ln w="38100" cap="sq" cmpd="sng">
                <a:solidFill>
                  <a:srgbClr val="FF0000"/>
                </a:solidFill>
                <a:prstDash val="solid"/>
                <a:headEnd type="none" w="med" len="med"/>
                <a:tailEnd type="none" w="med" len="med"/>
              </a:ln>
            </p:spPr>
          </p:cxnSp>
          <p:cxnSp>
            <p:nvCxnSpPr>
              <p:cNvPr id="22570" name="AutoShape 262"/>
              <p:cNvCxnSpPr/>
              <p:nvPr/>
            </p:nvCxnSpPr>
            <p:spPr>
              <a:xfrm>
                <a:off x="484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22571" name="AutoShape 263"/>
              <p:cNvCxnSpPr/>
              <p:nvPr/>
            </p:nvCxnSpPr>
            <p:spPr>
              <a:xfrm>
                <a:off x="4896" y="1536"/>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22572" name="AutoShape 264"/>
              <p:cNvCxnSpPr/>
              <p:nvPr/>
            </p:nvCxnSpPr>
            <p:spPr>
              <a:xfrm flipV="1">
                <a:off x="4896" y="1440"/>
                <a:ext cx="144" cy="47"/>
              </a:xfrm>
              <a:prstGeom prst="curvedConnector3">
                <a:avLst>
                  <a:gd name="adj1" fmla="val 50000"/>
                </a:avLst>
              </a:prstGeom>
              <a:ln w="38100" cap="sq" cmpd="sng">
                <a:solidFill>
                  <a:srgbClr val="FF0000"/>
                </a:solidFill>
                <a:prstDash val="solid"/>
                <a:headEnd type="none" w="med" len="med"/>
                <a:tailEnd type="none" w="med" len="med"/>
              </a:ln>
            </p:spPr>
          </p:cxnSp>
          <p:cxnSp>
            <p:nvCxnSpPr>
              <p:cNvPr id="22573" name="AutoShape 265"/>
              <p:cNvCxnSpPr/>
              <p:nvPr/>
            </p:nvCxnSpPr>
            <p:spPr>
              <a:xfrm rot="-5400000" flipH="1">
                <a:off x="4704" y="1344"/>
                <a:ext cx="96"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22574" name="AutoShape 266"/>
              <p:cNvCxnSpPr/>
              <p:nvPr/>
            </p:nvCxnSpPr>
            <p:spPr>
              <a:xfrm rot="-5400000">
                <a:off x="4824" y="1320"/>
                <a:ext cx="144" cy="96"/>
              </a:xfrm>
              <a:prstGeom prst="curvedConnector3">
                <a:avLst>
                  <a:gd name="adj1" fmla="val 50000"/>
                </a:avLst>
              </a:prstGeom>
              <a:ln w="38100" cap="sq" cmpd="sng">
                <a:solidFill>
                  <a:srgbClr val="FF0000"/>
                </a:solidFill>
                <a:prstDash val="solid"/>
                <a:headEnd type="none" w="med" len="med"/>
                <a:tailEnd type="none" w="med" len="med"/>
              </a:ln>
            </p:spPr>
          </p:cxnSp>
        </p:grpSp>
        <p:sp>
          <p:nvSpPr>
            <p:cNvPr id="8" name="Oval 81"/>
            <p:cNvSpPr/>
            <p:nvPr/>
          </p:nvSpPr>
          <p:spPr>
            <a:xfrm>
              <a:off x="6240" y="4944"/>
              <a:ext cx="1680" cy="1800"/>
            </a:xfrm>
            <a:prstGeom prst="ellipse">
              <a:avLst/>
            </a:prstGeom>
            <a:solidFill>
              <a:srgbClr val="CC6600"/>
            </a:solidFill>
            <a:ln w="38100" cap="sq" cmpd="sng">
              <a:pattFill prst="solidDmnd">
                <a:fgClr>
                  <a:srgbClr val="663300"/>
                </a:fgClr>
                <a:bgClr>
                  <a:srgbClr val="FFFFFF"/>
                </a:bgClr>
              </a:pattFill>
              <a:prstDash val="solid"/>
              <a:headEnd type="none" w="med" len="med"/>
              <a:tailEnd type="none" w="med" len="med"/>
            </a:ln>
          </p:spPr>
          <p:txBody>
            <a:bodyPr wrap="none" anchor="ctr" anchorCtr="0"/>
            <a:lstStyle/>
            <a:p>
              <a:pPr eaLnBrk="1" hangingPunct="1">
                <a:buChar char="•"/>
              </a:pPr>
              <a:endParaRPr lang="zh-CN" altLang="en-US" sz="2800" dirty="0">
                <a:solidFill>
                  <a:srgbClr val="415800"/>
                </a:solidFill>
                <a:latin typeface="楷体_GB2312" pitchFamily="49" charset="-122"/>
                <a:ea typeface="楷体_GB2312" pitchFamily="49" charset="-122"/>
              </a:endParaRPr>
            </a:p>
          </p:txBody>
        </p:sp>
        <p:sp>
          <p:nvSpPr>
            <p:cNvPr id="9" name="Text Box 82"/>
            <p:cNvSpPr txBox="1"/>
            <p:nvPr/>
          </p:nvSpPr>
          <p:spPr>
            <a:xfrm>
              <a:off x="6360" y="5664"/>
              <a:ext cx="1680" cy="510"/>
            </a:xfrm>
            <a:prstGeom prst="rect">
              <a:avLst/>
            </a:prstGeom>
            <a:noFill/>
            <a:ln w="12700">
              <a:noFill/>
            </a:ln>
          </p:spPr>
          <p:txBody>
            <a:bodyPr>
              <a:spAutoFit/>
            </a:bodyPr>
            <a:lstStyle/>
            <a:p>
              <a:pPr eaLnBrk="1" hangingPunct="1">
                <a:spcBef>
                  <a:spcPct val="50000"/>
                </a:spcBef>
              </a:pPr>
              <a:r>
                <a:rPr lang="zh-CN" altLang="en-US" sz="1600" dirty="0">
                  <a:solidFill>
                    <a:schemeClr val="bg1"/>
                  </a:solidFill>
                  <a:latin typeface="Times New Roman" panose="02020603050405020304" pitchFamily="18" charset="0"/>
                </a:rPr>
                <a:t>颗 粒 物</a:t>
              </a:r>
              <a:endParaRPr lang="zh-CN" altLang="en-US" sz="1600" dirty="0">
                <a:solidFill>
                  <a:schemeClr val="bg1"/>
                </a:solidFill>
                <a:latin typeface="Times New Roman" panose="02020603050405020304" pitchFamily="18" charset="0"/>
              </a:endParaRPr>
            </a:p>
          </p:txBody>
        </p:sp>
        <p:grpSp>
          <p:nvGrpSpPr>
            <p:cNvPr id="12" name="Group 257"/>
            <p:cNvGrpSpPr/>
            <p:nvPr/>
          </p:nvGrpSpPr>
          <p:grpSpPr>
            <a:xfrm>
              <a:off x="6000" y="6504"/>
              <a:ext cx="600" cy="720"/>
              <a:chOff x="4560" y="1296"/>
              <a:chExt cx="480" cy="480"/>
            </a:xfrm>
          </p:grpSpPr>
          <p:cxnSp>
            <p:nvCxnSpPr>
              <p:cNvPr id="13" name="AutoShape 258"/>
              <p:cNvCxnSpPr/>
              <p:nvPr/>
            </p:nvCxnSpPr>
            <p:spPr>
              <a:xfrm>
                <a:off x="4608" y="139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14" name="AutoShape 259"/>
              <p:cNvCxnSpPr/>
              <p:nvPr/>
            </p:nvCxnSpPr>
            <p:spPr>
              <a:xfrm>
                <a:off x="4560" y="1488"/>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15" name="AutoShape 260"/>
              <p:cNvCxnSpPr/>
              <p:nvPr/>
            </p:nvCxnSpPr>
            <p:spPr>
              <a:xfrm flipV="1">
                <a:off x="460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16" name="AutoShape 261"/>
              <p:cNvCxnSpPr/>
              <p:nvPr/>
            </p:nvCxnSpPr>
            <p:spPr>
              <a:xfrm rot="5400000">
                <a:off x="4728" y="1704"/>
                <a:ext cx="144" cy="0"/>
              </a:xfrm>
              <a:prstGeom prst="straightConnector1">
                <a:avLst/>
              </a:prstGeom>
              <a:ln w="38100" cap="sq" cmpd="sng">
                <a:solidFill>
                  <a:srgbClr val="FF0000"/>
                </a:solidFill>
                <a:prstDash val="solid"/>
                <a:headEnd type="none" w="med" len="med"/>
                <a:tailEnd type="none" w="med" len="med"/>
              </a:ln>
            </p:spPr>
          </p:cxnSp>
          <p:cxnSp>
            <p:nvCxnSpPr>
              <p:cNvPr id="17" name="AutoShape 262"/>
              <p:cNvCxnSpPr/>
              <p:nvPr/>
            </p:nvCxnSpPr>
            <p:spPr>
              <a:xfrm>
                <a:off x="484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18" name="AutoShape 263"/>
              <p:cNvCxnSpPr/>
              <p:nvPr/>
            </p:nvCxnSpPr>
            <p:spPr>
              <a:xfrm>
                <a:off x="4896" y="1536"/>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23" name="AutoShape 264"/>
              <p:cNvCxnSpPr/>
              <p:nvPr/>
            </p:nvCxnSpPr>
            <p:spPr>
              <a:xfrm flipV="1">
                <a:off x="4896" y="1440"/>
                <a:ext cx="144" cy="47"/>
              </a:xfrm>
              <a:prstGeom prst="curvedConnector3">
                <a:avLst>
                  <a:gd name="adj1" fmla="val 50000"/>
                </a:avLst>
              </a:prstGeom>
              <a:ln w="38100" cap="sq" cmpd="sng">
                <a:solidFill>
                  <a:srgbClr val="FF0000"/>
                </a:solidFill>
                <a:prstDash val="solid"/>
                <a:headEnd type="none" w="med" len="med"/>
                <a:tailEnd type="none" w="med" len="med"/>
              </a:ln>
            </p:spPr>
          </p:cxnSp>
          <p:cxnSp>
            <p:nvCxnSpPr>
              <p:cNvPr id="25" name="AutoShape 265"/>
              <p:cNvCxnSpPr/>
              <p:nvPr/>
            </p:nvCxnSpPr>
            <p:spPr>
              <a:xfrm rot="-5400000" flipH="1">
                <a:off x="4704" y="1344"/>
                <a:ext cx="96"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26" name="AutoShape 266"/>
              <p:cNvCxnSpPr/>
              <p:nvPr/>
            </p:nvCxnSpPr>
            <p:spPr>
              <a:xfrm rot="-5400000">
                <a:off x="4824" y="1320"/>
                <a:ext cx="144" cy="96"/>
              </a:xfrm>
              <a:prstGeom prst="curvedConnector3">
                <a:avLst>
                  <a:gd name="adj1" fmla="val 50000"/>
                </a:avLst>
              </a:prstGeom>
              <a:ln w="38100" cap="sq" cmpd="sng">
                <a:solidFill>
                  <a:srgbClr val="FF0000"/>
                </a:solidFill>
                <a:prstDash val="solid"/>
                <a:headEnd type="none" w="med" len="med"/>
                <a:tailEnd type="none" w="med" len="med"/>
              </a:ln>
            </p:spPr>
          </p:cxnSp>
        </p:grpSp>
        <p:grpSp>
          <p:nvGrpSpPr>
            <p:cNvPr id="29" name="Group 257"/>
            <p:cNvGrpSpPr/>
            <p:nvPr/>
          </p:nvGrpSpPr>
          <p:grpSpPr>
            <a:xfrm>
              <a:off x="6720" y="6744"/>
              <a:ext cx="600" cy="720"/>
              <a:chOff x="4560" y="1296"/>
              <a:chExt cx="480" cy="480"/>
            </a:xfrm>
          </p:grpSpPr>
          <p:cxnSp>
            <p:nvCxnSpPr>
              <p:cNvPr id="30" name="AutoShape 258"/>
              <p:cNvCxnSpPr/>
              <p:nvPr/>
            </p:nvCxnSpPr>
            <p:spPr>
              <a:xfrm>
                <a:off x="4608" y="139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31" name="AutoShape 259"/>
              <p:cNvCxnSpPr/>
              <p:nvPr/>
            </p:nvCxnSpPr>
            <p:spPr>
              <a:xfrm>
                <a:off x="4560" y="1488"/>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32" name="AutoShape 260"/>
              <p:cNvCxnSpPr/>
              <p:nvPr/>
            </p:nvCxnSpPr>
            <p:spPr>
              <a:xfrm flipV="1">
                <a:off x="460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33" name="AutoShape 261"/>
              <p:cNvCxnSpPr/>
              <p:nvPr/>
            </p:nvCxnSpPr>
            <p:spPr>
              <a:xfrm rot="5400000">
                <a:off x="4728" y="1704"/>
                <a:ext cx="144" cy="0"/>
              </a:xfrm>
              <a:prstGeom prst="straightConnector1">
                <a:avLst/>
              </a:prstGeom>
              <a:ln w="38100" cap="sq" cmpd="sng">
                <a:solidFill>
                  <a:srgbClr val="FF0000"/>
                </a:solidFill>
                <a:prstDash val="solid"/>
                <a:headEnd type="none" w="med" len="med"/>
                <a:tailEnd type="none" w="med" len="med"/>
              </a:ln>
            </p:spPr>
          </p:cxnSp>
          <p:cxnSp>
            <p:nvCxnSpPr>
              <p:cNvPr id="34" name="AutoShape 262"/>
              <p:cNvCxnSpPr/>
              <p:nvPr/>
            </p:nvCxnSpPr>
            <p:spPr>
              <a:xfrm>
                <a:off x="484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35" name="AutoShape 263"/>
              <p:cNvCxnSpPr/>
              <p:nvPr/>
            </p:nvCxnSpPr>
            <p:spPr>
              <a:xfrm>
                <a:off x="4896" y="1536"/>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36" name="AutoShape 264"/>
              <p:cNvCxnSpPr/>
              <p:nvPr/>
            </p:nvCxnSpPr>
            <p:spPr>
              <a:xfrm flipV="1">
                <a:off x="4896" y="1440"/>
                <a:ext cx="144" cy="47"/>
              </a:xfrm>
              <a:prstGeom prst="curvedConnector3">
                <a:avLst>
                  <a:gd name="adj1" fmla="val 50000"/>
                </a:avLst>
              </a:prstGeom>
              <a:ln w="38100" cap="sq" cmpd="sng">
                <a:solidFill>
                  <a:srgbClr val="FF0000"/>
                </a:solidFill>
                <a:prstDash val="solid"/>
                <a:headEnd type="none" w="med" len="med"/>
                <a:tailEnd type="none" w="med" len="med"/>
              </a:ln>
            </p:spPr>
          </p:cxnSp>
          <p:cxnSp>
            <p:nvCxnSpPr>
              <p:cNvPr id="37" name="AutoShape 265"/>
              <p:cNvCxnSpPr/>
              <p:nvPr/>
            </p:nvCxnSpPr>
            <p:spPr>
              <a:xfrm rot="-5400000" flipH="1">
                <a:off x="4704" y="1344"/>
                <a:ext cx="96"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38" name="AutoShape 266"/>
              <p:cNvCxnSpPr/>
              <p:nvPr/>
            </p:nvCxnSpPr>
            <p:spPr>
              <a:xfrm rot="-5400000">
                <a:off x="4824" y="1320"/>
                <a:ext cx="144" cy="96"/>
              </a:xfrm>
              <a:prstGeom prst="curvedConnector3">
                <a:avLst>
                  <a:gd name="adj1" fmla="val 50000"/>
                </a:avLst>
              </a:prstGeom>
              <a:ln w="38100" cap="sq" cmpd="sng">
                <a:solidFill>
                  <a:srgbClr val="FF0000"/>
                </a:solidFill>
                <a:prstDash val="solid"/>
                <a:headEnd type="none" w="med" len="med"/>
                <a:tailEnd type="none" w="med" len="med"/>
              </a:ln>
            </p:spPr>
          </p:cxnSp>
        </p:grpSp>
        <p:grpSp>
          <p:nvGrpSpPr>
            <p:cNvPr id="39" name="Group 257"/>
            <p:cNvGrpSpPr/>
            <p:nvPr/>
          </p:nvGrpSpPr>
          <p:grpSpPr>
            <a:xfrm>
              <a:off x="7320" y="6504"/>
              <a:ext cx="600" cy="720"/>
              <a:chOff x="4560" y="1296"/>
              <a:chExt cx="480" cy="480"/>
            </a:xfrm>
          </p:grpSpPr>
          <p:cxnSp>
            <p:nvCxnSpPr>
              <p:cNvPr id="40" name="AutoShape 258"/>
              <p:cNvCxnSpPr/>
              <p:nvPr/>
            </p:nvCxnSpPr>
            <p:spPr>
              <a:xfrm>
                <a:off x="4608" y="139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41" name="AutoShape 259"/>
              <p:cNvCxnSpPr/>
              <p:nvPr/>
            </p:nvCxnSpPr>
            <p:spPr>
              <a:xfrm>
                <a:off x="4560" y="1488"/>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42" name="AutoShape 260"/>
              <p:cNvCxnSpPr/>
              <p:nvPr/>
            </p:nvCxnSpPr>
            <p:spPr>
              <a:xfrm flipV="1">
                <a:off x="460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43" name="AutoShape 261"/>
              <p:cNvCxnSpPr/>
              <p:nvPr/>
            </p:nvCxnSpPr>
            <p:spPr>
              <a:xfrm rot="5400000">
                <a:off x="4728" y="1704"/>
                <a:ext cx="144" cy="0"/>
              </a:xfrm>
              <a:prstGeom prst="straightConnector1">
                <a:avLst/>
              </a:prstGeom>
              <a:ln w="38100" cap="sq" cmpd="sng">
                <a:solidFill>
                  <a:srgbClr val="FF0000"/>
                </a:solidFill>
                <a:prstDash val="solid"/>
                <a:headEnd type="none" w="med" len="med"/>
                <a:tailEnd type="none" w="med" len="med"/>
              </a:ln>
            </p:spPr>
          </p:cxnSp>
          <p:cxnSp>
            <p:nvCxnSpPr>
              <p:cNvPr id="44" name="AutoShape 262"/>
              <p:cNvCxnSpPr/>
              <p:nvPr/>
            </p:nvCxnSpPr>
            <p:spPr>
              <a:xfrm>
                <a:off x="484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45" name="AutoShape 263"/>
              <p:cNvCxnSpPr/>
              <p:nvPr/>
            </p:nvCxnSpPr>
            <p:spPr>
              <a:xfrm>
                <a:off x="4896" y="1536"/>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46" name="AutoShape 264"/>
              <p:cNvCxnSpPr/>
              <p:nvPr/>
            </p:nvCxnSpPr>
            <p:spPr>
              <a:xfrm flipV="1">
                <a:off x="4896" y="1440"/>
                <a:ext cx="144" cy="47"/>
              </a:xfrm>
              <a:prstGeom prst="curvedConnector3">
                <a:avLst>
                  <a:gd name="adj1" fmla="val 50000"/>
                </a:avLst>
              </a:prstGeom>
              <a:ln w="38100" cap="sq" cmpd="sng">
                <a:solidFill>
                  <a:srgbClr val="FF0000"/>
                </a:solidFill>
                <a:prstDash val="solid"/>
                <a:headEnd type="none" w="med" len="med"/>
                <a:tailEnd type="none" w="med" len="med"/>
              </a:ln>
            </p:spPr>
          </p:cxnSp>
          <p:cxnSp>
            <p:nvCxnSpPr>
              <p:cNvPr id="47" name="AutoShape 265"/>
              <p:cNvCxnSpPr/>
              <p:nvPr/>
            </p:nvCxnSpPr>
            <p:spPr>
              <a:xfrm rot="-5400000" flipH="1">
                <a:off x="4704" y="1344"/>
                <a:ext cx="96"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48" name="AutoShape 266"/>
              <p:cNvCxnSpPr/>
              <p:nvPr/>
            </p:nvCxnSpPr>
            <p:spPr>
              <a:xfrm rot="-5400000">
                <a:off x="4824" y="1320"/>
                <a:ext cx="144" cy="96"/>
              </a:xfrm>
              <a:prstGeom prst="curvedConnector3">
                <a:avLst>
                  <a:gd name="adj1" fmla="val 50000"/>
                </a:avLst>
              </a:prstGeom>
              <a:ln w="38100" cap="sq" cmpd="sng">
                <a:solidFill>
                  <a:srgbClr val="FF0000"/>
                </a:solidFill>
                <a:prstDash val="solid"/>
                <a:headEnd type="none" w="med" len="med"/>
                <a:tailEnd type="none" w="med" len="med"/>
              </a:ln>
            </p:spPr>
          </p:cxnSp>
        </p:grpSp>
        <p:grpSp>
          <p:nvGrpSpPr>
            <p:cNvPr id="49" name="Group 257"/>
            <p:cNvGrpSpPr/>
            <p:nvPr/>
          </p:nvGrpSpPr>
          <p:grpSpPr>
            <a:xfrm>
              <a:off x="7680" y="5784"/>
              <a:ext cx="600" cy="720"/>
              <a:chOff x="4560" y="1296"/>
              <a:chExt cx="480" cy="480"/>
            </a:xfrm>
          </p:grpSpPr>
          <p:cxnSp>
            <p:nvCxnSpPr>
              <p:cNvPr id="50" name="AutoShape 258"/>
              <p:cNvCxnSpPr/>
              <p:nvPr/>
            </p:nvCxnSpPr>
            <p:spPr>
              <a:xfrm>
                <a:off x="4608" y="139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51" name="AutoShape 259"/>
              <p:cNvCxnSpPr/>
              <p:nvPr/>
            </p:nvCxnSpPr>
            <p:spPr>
              <a:xfrm>
                <a:off x="4560" y="1488"/>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52" name="AutoShape 260"/>
              <p:cNvCxnSpPr/>
              <p:nvPr/>
            </p:nvCxnSpPr>
            <p:spPr>
              <a:xfrm flipV="1">
                <a:off x="460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53" name="AutoShape 261"/>
              <p:cNvCxnSpPr/>
              <p:nvPr/>
            </p:nvCxnSpPr>
            <p:spPr>
              <a:xfrm rot="5400000">
                <a:off x="4728" y="1704"/>
                <a:ext cx="144" cy="0"/>
              </a:xfrm>
              <a:prstGeom prst="straightConnector1">
                <a:avLst/>
              </a:prstGeom>
              <a:ln w="38100" cap="sq" cmpd="sng">
                <a:solidFill>
                  <a:srgbClr val="FF0000"/>
                </a:solidFill>
                <a:prstDash val="solid"/>
                <a:headEnd type="none" w="med" len="med"/>
                <a:tailEnd type="none" w="med" len="med"/>
              </a:ln>
            </p:spPr>
          </p:cxnSp>
          <p:cxnSp>
            <p:nvCxnSpPr>
              <p:cNvPr id="54" name="AutoShape 262"/>
              <p:cNvCxnSpPr/>
              <p:nvPr/>
            </p:nvCxnSpPr>
            <p:spPr>
              <a:xfrm>
                <a:off x="484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55" name="AutoShape 263"/>
              <p:cNvCxnSpPr/>
              <p:nvPr/>
            </p:nvCxnSpPr>
            <p:spPr>
              <a:xfrm>
                <a:off x="4896" y="1536"/>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56" name="AutoShape 264"/>
              <p:cNvCxnSpPr/>
              <p:nvPr/>
            </p:nvCxnSpPr>
            <p:spPr>
              <a:xfrm flipV="1">
                <a:off x="4896" y="1440"/>
                <a:ext cx="144" cy="47"/>
              </a:xfrm>
              <a:prstGeom prst="curvedConnector3">
                <a:avLst>
                  <a:gd name="adj1" fmla="val 50000"/>
                </a:avLst>
              </a:prstGeom>
              <a:ln w="38100" cap="sq" cmpd="sng">
                <a:solidFill>
                  <a:srgbClr val="FF0000"/>
                </a:solidFill>
                <a:prstDash val="solid"/>
                <a:headEnd type="none" w="med" len="med"/>
                <a:tailEnd type="none" w="med" len="med"/>
              </a:ln>
            </p:spPr>
          </p:cxnSp>
          <p:cxnSp>
            <p:nvCxnSpPr>
              <p:cNvPr id="57" name="AutoShape 265"/>
              <p:cNvCxnSpPr/>
              <p:nvPr/>
            </p:nvCxnSpPr>
            <p:spPr>
              <a:xfrm rot="-5400000" flipH="1">
                <a:off x="4704" y="1344"/>
                <a:ext cx="96"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58" name="AutoShape 266"/>
              <p:cNvCxnSpPr/>
              <p:nvPr/>
            </p:nvCxnSpPr>
            <p:spPr>
              <a:xfrm rot="-5400000">
                <a:off x="4824" y="1320"/>
                <a:ext cx="144" cy="96"/>
              </a:xfrm>
              <a:prstGeom prst="curvedConnector3">
                <a:avLst>
                  <a:gd name="adj1" fmla="val 50000"/>
                </a:avLst>
              </a:prstGeom>
              <a:ln w="38100" cap="sq" cmpd="sng">
                <a:solidFill>
                  <a:srgbClr val="FF0000"/>
                </a:solidFill>
                <a:prstDash val="solid"/>
                <a:headEnd type="none" w="med" len="med"/>
                <a:tailEnd type="none" w="med" len="med"/>
              </a:ln>
            </p:spPr>
          </p:cxnSp>
        </p:grpSp>
        <p:grpSp>
          <p:nvGrpSpPr>
            <p:cNvPr id="59" name="Group 257"/>
            <p:cNvGrpSpPr/>
            <p:nvPr/>
          </p:nvGrpSpPr>
          <p:grpSpPr>
            <a:xfrm>
              <a:off x="7680" y="4944"/>
              <a:ext cx="600" cy="720"/>
              <a:chOff x="4560" y="1296"/>
              <a:chExt cx="480" cy="480"/>
            </a:xfrm>
          </p:grpSpPr>
          <p:cxnSp>
            <p:nvCxnSpPr>
              <p:cNvPr id="60" name="AutoShape 258"/>
              <p:cNvCxnSpPr/>
              <p:nvPr/>
            </p:nvCxnSpPr>
            <p:spPr>
              <a:xfrm>
                <a:off x="4608" y="139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61" name="AutoShape 259"/>
              <p:cNvCxnSpPr/>
              <p:nvPr/>
            </p:nvCxnSpPr>
            <p:spPr>
              <a:xfrm>
                <a:off x="4560" y="1488"/>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62" name="AutoShape 260"/>
              <p:cNvCxnSpPr/>
              <p:nvPr/>
            </p:nvCxnSpPr>
            <p:spPr>
              <a:xfrm flipV="1">
                <a:off x="460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63" name="AutoShape 261"/>
              <p:cNvCxnSpPr/>
              <p:nvPr/>
            </p:nvCxnSpPr>
            <p:spPr>
              <a:xfrm rot="5400000">
                <a:off x="4728" y="1704"/>
                <a:ext cx="144" cy="0"/>
              </a:xfrm>
              <a:prstGeom prst="straightConnector1">
                <a:avLst/>
              </a:prstGeom>
              <a:ln w="38100" cap="sq" cmpd="sng">
                <a:solidFill>
                  <a:srgbClr val="FF0000"/>
                </a:solidFill>
                <a:prstDash val="solid"/>
                <a:headEnd type="none" w="med" len="med"/>
                <a:tailEnd type="none" w="med" len="med"/>
              </a:ln>
            </p:spPr>
          </p:cxnSp>
          <p:cxnSp>
            <p:nvCxnSpPr>
              <p:cNvPr id="64" name="AutoShape 262"/>
              <p:cNvCxnSpPr/>
              <p:nvPr/>
            </p:nvCxnSpPr>
            <p:spPr>
              <a:xfrm>
                <a:off x="484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65" name="AutoShape 263"/>
              <p:cNvCxnSpPr/>
              <p:nvPr/>
            </p:nvCxnSpPr>
            <p:spPr>
              <a:xfrm>
                <a:off x="4896" y="1536"/>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66" name="AutoShape 264"/>
              <p:cNvCxnSpPr/>
              <p:nvPr/>
            </p:nvCxnSpPr>
            <p:spPr>
              <a:xfrm flipV="1">
                <a:off x="4896" y="1440"/>
                <a:ext cx="144" cy="47"/>
              </a:xfrm>
              <a:prstGeom prst="curvedConnector3">
                <a:avLst>
                  <a:gd name="adj1" fmla="val 50000"/>
                </a:avLst>
              </a:prstGeom>
              <a:ln w="38100" cap="sq" cmpd="sng">
                <a:solidFill>
                  <a:srgbClr val="FF0000"/>
                </a:solidFill>
                <a:prstDash val="solid"/>
                <a:headEnd type="none" w="med" len="med"/>
                <a:tailEnd type="none" w="med" len="med"/>
              </a:ln>
            </p:spPr>
          </p:cxnSp>
          <p:cxnSp>
            <p:nvCxnSpPr>
              <p:cNvPr id="67" name="AutoShape 265"/>
              <p:cNvCxnSpPr/>
              <p:nvPr/>
            </p:nvCxnSpPr>
            <p:spPr>
              <a:xfrm rot="-5400000" flipH="1">
                <a:off x="4704" y="1344"/>
                <a:ext cx="96"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68" name="AutoShape 266"/>
              <p:cNvCxnSpPr/>
              <p:nvPr/>
            </p:nvCxnSpPr>
            <p:spPr>
              <a:xfrm rot="-5400000">
                <a:off x="4824" y="1320"/>
                <a:ext cx="144" cy="96"/>
              </a:xfrm>
              <a:prstGeom prst="curvedConnector3">
                <a:avLst>
                  <a:gd name="adj1" fmla="val 50000"/>
                </a:avLst>
              </a:prstGeom>
              <a:ln w="38100" cap="sq" cmpd="sng">
                <a:solidFill>
                  <a:srgbClr val="FF0000"/>
                </a:solidFill>
                <a:prstDash val="solid"/>
                <a:headEnd type="none" w="med" len="med"/>
                <a:tailEnd type="none" w="med" len="med"/>
              </a:ln>
            </p:spPr>
          </p:cxnSp>
        </p:grpSp>
        <p:grpSp>
          <p:nvGrpSpPr>
            <p:cNvPr id="69" name="Group 257"/>
            <p:cNvGrpSpPr/>
            <p:nvPr/>
          </p:nvGrpSpPr>
          <p:grpSpPr>
            <a:xfrm>
              <a:off x="7200" y="4464"/>
              <a:ext cx="600" cy="720"/>
              <a:chOff x="4560" y="1296"/>
              <a:chExt cx="480" cy="480"/>
            </a:xfrm>
          </p:grpSpPr>
          <p:cxnSp>
            <p:nvCxnSpPr>
              <p:cNvPr id="70" name="AutoShape 258"/>
              <p:cNvCxnSpPr/>
              <p:nvPr/>
            </p:nvCxnSpPr>
            <p:spPr>
              <a:xfrm>
                <a:off x="4608" y="139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71" name="AutoShape 259"/>
              <p:cNvCxnSpPr/>
              <p:nvPr/>
            </p:nvCxnSpPr>
            <p:spPr>
              <a:xfrm>
                <a:off x="4560" y="1488"/>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72" name="AutoShape 260"/>
              <p:cNvCxnSpPr/>
              <p:nvPr/>
            </p:nvCxnSpPr>
            <p:spPr>
              <a:xfrm flipV="1">
                <a:off x="460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73" name="AutoShape 261"/>
              <p:cNvCxnSpPr/>
              <p:nvPr/>
            </p:nvCxnSpPr>
            <p:spPr>
              <a:xfrm rot="5400000">
                <a:off x="4728" y="1704"/>
                <a:ext cx="144" cy="0"/>
              </a:xfrm>
              <a:prstGeom prst="straightConnector1">
                <a:avLst/>
              </a:prstGeom>
              <a:ln w="38100" cap="sq" cmpd="sng">
                <a:solidFill>
                  <a:srgbClr val="FF0000"/>
                </a:solidFill>
                <a:prstDash val="solid"/>
                <a:headEnd type="none" w="med" len="med"/>
                <a:tailEnd type="none" w="med" len="med"/>
              </a:ln>
            </p:spPr>
          </p:cxnSp>
          <p:cxnSp>
            <p:nvCxnSpPr>
              <p:cNvPr id="74" name="AutoShape 262"/>
              <p:cNvCxnSpPr/>
              <p:nvPr/>
            </p:nvCxnSpPr>
            <p:spPr>
              <a:xfrm>
                <a:off x="484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75" name="AutoShape 263"/>
              <p:cNvCxnSpPr/>
              <p:nvPr/>
            </p:nvCxnSpPr>
            <p:spPr>
              <a:xfrm>
                <a:off x="4896" y="1536"/>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76" name="AutoShape 264"/>
              <p:cNvCxnSpPr/>
              <p:nvPr/>
            </p:nvCxnSpPr>
            <p:spPr>
              <a:xfrm flipV="1">
                <a:off x="4896" y="1440"/>
                <a:ext cx="144" cy="47"/>
              </a:xfrm>
              <a:prstGeom prst="curvedConnector3">
                <a:avLst>
                  <a:gd name="adj1" fmla="val 50000"/>
                </a:avLst>
              </a:prstGeom>
              <a:ln w="38100" cap="sq" cmpd="sng">
                <a:solidFill>
                  <a:srgbClr val="FF0000"/>
                </a:solidFill>
                <a:prstDash val="solid"/>
                <a:headEnd type="none" w="med" len="med"/>
                <a:tailEnd type="none" w="med" len="med"/>
              </a:ln>
            </p:spPr>
          </p:cxnSp>
          <p:cxnSp>
            <p:nvCxnSpPr>
              <p:cNvPr id="77" name="AutoShape 265"/>
              <p:cNvCxnSpPr/>
              <p:nvPr/>
            </p:nvCxnSpPr>
            <p:spPr>
              <a:xfrm rot="-5400000" flipH="1">
                <a:off x="4704" y="1344"/>
                <a:ext cx="96"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78" name="AutoShape 266"/>
              <p:cNvCxnSpPr/>
              <p:nvPr/>
            </p:nvCxnSpPr>
            <p:spPr>
              <a:xfrm rot="-5400000">
                <a:off x="4824" y="1320"/>
                <a:ext cx="144" cy="96"/>
              </a:xfrm>
              <a:prstGeom prst="curvedConnector3">
                <a:avLst>
                  <a:gd name="adj1" fmla="val 50000"/>
                </a:avLst>
              </a:prstGeom>
              <a:ln w="38100" cap="sq" cmpd="sng">
                <a:solidFill>
                  <a:srgbClr val="FF0000"/>
                </a:solidFill>
                <a:prstDash val="solid"/>
                <a:headEnd type="none" w="med" len="med"/>
                <a:tailEnd type="none" w="med" len="med"/>
              </a:ln>
            </p:spPr>
          </p:cxnSp>
        </p:grpSp>
        <p:grpSp>
          <p:nvGrpSpPr>
            <p:cNvPr id="79" name="Group 257"/>
            <p:cNvGrpSpPr/>
            <p:nvPr/>
          </p:nvGrpSpPr>
          <p:grpSpPr>
            <a:xfrm>
              <a:off x="6480" y="4344"/>
              <a:ext cx="600" cy="720"/>
              <a:chOff x="4560" y="1296"/>
              <a:chExt cx="480" cy="480"/>
            </a:xfrm>
          </p:grpSpPr>
          <p:cxnSp>
            <p:nvCxnSpPr>
              <p:cNvPr id="80" name="AutoShape 258"/>
              <p:cNvCxnSpPr/>
              <p:nvPr/>
            </p:nvCxnSpPr>
            <p:spPr>
              <a:xfrm>
                <a:off x="4608" y="139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81" name="AutoShape 259"/>
              <p:cNvCxnSpPr/>
              <p:nvPr/>
            </p:nvCxnSpPr>
            <p:spPr>
              <a:xfrm>
                <a:off x="4560" y="1488"/>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82" name="AutoShape 260"/>
              <p:cNvCxnSpPr/>
              <p:nvPr/>
            </p:nvCxnSpPr>
            <p:spPr>
              <a:xfrm flipV="1">
                <a:off x="460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83" name="AutoShape 261"/>
              <p:cNvCxnSpPr/>
              <p:nvPr/>
            </p:nvCxnSpPr>
            <p:spPr>
              <a:xfrm rot="5400000">
                <a:off x="4728" y="1704"/>
                <a:ext cx="144" cy="0"/>
              </a:xfrm>
              <a:prstGeom prst="straightConnector1">
                <a:avLst/>
              </a:prstGeom>
              <a:ln w="38100" cap="sq" cmpd="sng">
                <a:solidFill>
                  <a:srgbClr val="FF0000"/>
                </a:solidFill>
                <a:prstDash val="solid"/>
                <a:headEnd type="none" w="med" len="med"/>
                <a:tailEnd type="none" w="med" len="med"/>
              </a:ln>
            </p:spPr>
          </p:cxnSp>
          <p:cxnSp>
            <p:nvCxnSpPr>
              <p:cNvPr id="84" name="AutoShape 262"/>
              <p:cNvCxnSpPr/>
              <p:nvPr/>
            </p:nvCxnSpPr>
            <p:spPr>
              <a:xfrm>
                <a:off x="484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85" name="AutoShape 263"/>
              <p:cNvCxnSpPr/>
              <p:nvPr/>
            </p:nvCxnSpPr>
            <p:spPr>
              <a:xfrm>
                <a:off x="4896" y="1536"/>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86" name="AutoShape 264"/>
              <p:cNvCxnSpPr/>
              <p:nvPr/>
            </p:nvCxnSpPr>
            <p:spPr>
              <a:xfrm flipV="1">
                <a:off x="4896" y="1440"/>
                <a:ext cx="144" cy="47"/>
              </a:xfrm>
              <a:prstGeom prst="curvedConnector3">
                <a:avLst>
                  <a:gd name="adj1" fmla="val 50000"/>
                </a:avLst>
              </a:prstGeom>
              <a:ln w="38100" cap="sq" cmpd="sng">
                <a:solidFill>
                  <a:srgbClr val="FF0000"/>
                </a:solidFill>
                <a:prstDash val="solid"/>
                <a:headEnd type="none" w="med" len="med"/>
                <a:tailEnd type="none" w="med" len="med"/>
              </a:ln>
            </p:spPr>
          </p:cxnSp>
          <p:cxnSp>
            <p:nvCxnSpPr>
              <p:cNvPr id="87" name="AutoShape 265"/>
              <p:cNvCxnSpPr/>
              <p:nvPr/>
            </p:nvCxnSpPr>
            <p:spPr>
              <a:xfrm rot="-5400000" flipH="1">
                <a:off x="4704" y="1344"/>
                <a:ext cx="96"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88" name="AutoShape 266"/>
              <p:cNvCxnSpPr/>
              <p:nvPr/>
            </p:nvCxnSpPr>
            <p:spPr>
              <a:xfrm rot="-5400000">
                <a:off x="4824" y="1320"/>
                <a:ext cx="144" cy="96"/>
              </a:xfrm>
              <a:prstGeom prst="curvedConnector3">
                <a:avLst>
                  <a:gd name="adj1" fmla="val 50000"/>
                </a:avLst>
              </a:prstGeom>
              <a:ln w="38100" cap="sq" cmpd="sng">
                <a:solidFill>
                  <a:srgbClr val="FF0000"/>
                </a:solidFill>
                <a:prstDash val="solid"/>
                <a:headEnd type="none" w="med" len="med"/>
                <a:tailEnd type="none" w="med" len="med"/>
              </a:ln>
            </p:spPr>
          </p:cxnSp>
        </p:grpSp>
        <p:grpSp>
          <p:nvGrpSpPr>
            <p:cNvPr id="89" name="Group 257"/>
            <p:cNvGrpSpPr/>
            <p:nvPr/>
          </p:nvGrpSpPr>
          <p:grpSpPr>
            <a:xfrm>
              <a:off x="5880" y="4584"/>
              <a:ext cx="600" cy="720"/>
              <a:chOff x="4560" y="1296"/>
              <a:chExt cx="480" cy="480"/>
            </a:xfrm>
          </p:grpSpPr>
          <p:cxnSp>
            <p:nvCxnSpPr>
              <p:cNvPr id="90" name="AutoShape 258"/>
              <p:cNvCxnSpPr/>
              <p:nvPr/>
            </p:nvCxnSpPr>
            <p:spPr>
              <a:xfrm>
                <a:off x="4608" y="139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91" name="AutoShape 259"/>
              <p:cNvCxnSpPr/>
              <p:nvPr/>
            </p:nvCxnSpPr>
            <p:spPr>
              <a:xfrm>
                <a:off x="4560" y="1488"/>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92" name="AutoShape 260"/>
              <p:cNvCxnSpPr/>
              <p:nvPr/>
            </p:nvCxnSpPr>
            <p:spPr>
              <a:xfrm flipV="1">
                <a:off x="460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93" name="AutoShape 261"/>
              <p:cNvCxnSpPr/>
              <p:nvPr/>
            </p:nvCxnSpPr>
            <p:spPr>
              <a:xfrm rot="5400000">
                <a:off x="4728" y="1704"/>
                <a:ext cx="144" cy="0"/>
              </a:xfrm>
              <a:prstGeom prst="straightConnector1">
                <a:avLst/>
              </a:prstGeom>
              <a:ln w="38100" cap="sq" cmpd="sng">
                <a:solidFill>
                  <a:srgbClr val="FF0000"/>
                </a:solidFill>
                <a:prstDash val="solid"/>
                <a:headEnd type="none" w="med" len="med"/>
                <a:tailEnd type="none" w="med" len="med"/>
              </a:ln>
            </p:spPr>
          </p:cxnSp>
          <p:cxnSp>
            <p:nvCxnSpPr>
              <p:cNvPr id="94" name="AutoShape 262"/>
              <p:cNvCxnSpPr/>
              <p:nvPr/>
            </p:nvCxnSpPr>
            <p:spPr>
              <a:xfrm>
                <a:off x="484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95" name="AutoShape 263"/>
              <p:cNvCxnSpPr/>
              <p:nvPr/>
            </p:nvCxnSpPr>
            <p:spPr>
              <a:xfrm>
                <a:off x="4896" y="1536"/>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96" name="AutoShape 264"/>
              <p:cNvCxnSpPr/>
              <p:nvPr/>
            </p:nvCxnSpPr>
            <p:spPr>
              <a:xfrm flipV="1">
                <a:off x="4896" y="1440"/>
                <a:ext cx="144" cy="47"/>
              </a:xfrm>
              <a:prstGeom prst="curvedConnector3">
                <a:avLst>
                  <a:gd name="adj1" fmla="val 50000"/>
                </a:avLst>
              </a:prstGeom>
              <a:ln w="38100" cap="sq" cmpd="sng">
                <a:solidFill>
                  <a:srgbClr val="FF0000"/>
                </a:solidFill>
                <a:prstDash val="solid"/>
                <a:headEnd type="none" w="med" len="med"/>
                <a:tailEnd type="none" w="med" len="med"/>
              </a:ln>
            </p:spPr>
          </p:cxnSp>
          <p:cxnSp>
            <p:nvCxnSpPr>
              <p:cNvPr id="97" name="AutoShape 265"/>
              <p:cNvCxnSpPr/>
              <p:nvPr/>
            </p:nvCxnSpPr>
            <p:spPr>
              <a:xfrm rot="-5400000" flipH="1">
                <a:off x="4704" y="1344"/>
                <a:ext cx="96"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98" name="AutoShape 266"/>
              <p:cNvCxnSpPr/>
              <p:nvPr/>
            </p:nvCxnSpPr>
            <p:spPr>
              <a:xfrm rot="-5400000">
                <a:off x="4824" y="1320"/>
                <a:ext cx="144" cy="96"/>
              </a:xfrm>
              <a:prstGeom prst="curvedConnector3">
                <a:avLst>
                  <a:gd name="adj1" fmla="val 50000"/>
                </a:avLst>
              </a:prstGeom>
              <a:ln w="38100" cap="sq" cmpd="sng">
                <a:solidFill>
                  <a:srgbClr val="FF0000"/>
                </a:solidFill>
                <a:prstDash val="solid"/>
                <a:headEnd type="none" w="med" len="med"/>
                <a:tailEnd type="none" w="med" len="med"/>
              </a:ln>
            </p:spPr>
          </p:cxnSp>
        </p:grpSp>
        <p:grpSp>
          <p:nvGrpSpPr>
            <p:cNvPr id="99" name="Group 257"/>
            <p:cNvGrpSpPr/>
            <p:nvPr/>
          </p:nvGrpSpPr>
          <p:grpSpPr>
            <a:xfrm>
              <a:off x="5640" y="5784"/>
              <a:ext cx="600" cy="720"/>
              <a:chOff x="4560" y="1296"/>
              <a:chExt cx="480" cy="480"/>
            </a:xfrm>
          </p:grpSpPr>
          <p:cxnSp>
            <p:nvCxnSpPr>
              <p:cNvPr id="100" name="AutoShape 258"/>
              <p:cNvCxnSpPr/>
              <p:nvPr/>
            </p:nvCxnSpPr>
            <p:spPr>
              <a:xfrm>
                <a:off x="4608" y="139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101" name="AutoShape 259"/>
              <p:cNvCxnSpPr/>
              <p:nvPr/>
            </p:nvCxnSpPr>
            <p:spPr>
              <a:xfrm>
                <a:off x="4560" y="1488"/>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102" name="AutoShape 260"/>
              <p:cNvCxnSpPr/>
              <p:nvPr/>
            </p:nvCxnSpPr>
            <p:spPr>
              <a:xfrm flipV="1">
                <a:off x="460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103" name="AutoShape 261"/>
              <p:cNvCxnSpPr/>
              <p:nvPr/>
            </p:nvCxnSpPr>
            <p:spPr>
              <a:xfrm rot="5400000">
                <a:off x="4728" y="1704"/>
                <a:ext cx="144" cy="0"/>
              </a:xfrm>
              <a:prstGeom prst="straightConnector1">
                <a:avLst/>
              </a:prstGeom>
              <a:ln w="38100" cap="sq" cmpd="sng">
                <a:solidFill>
                  <a:srgbClr val="FF0000"/>
                </a:solidFill>
                <a:prstDash val="solid"/>
                <a:headEnd type="none" w="med" len="med"/>
                <a:tailEnd type="none" w="med" len="med"/>
              </a:ln>
            </p:spPr>
          </p:cxnSp>
          <p:cxnSp>
            <p:nvCxnSpPr>
              <p:cNvPr id="104" name="AutoShape 262"/>
              <p:cNvCxnSpPr/>
              <p:nvPr/>
            </p:nvCxnSpPr>
            <p:spPr>
              <a:xfrm>
                <a:off x="4848" y="1632"/>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105" name="AutoShape 263"/>
              <p:cNvCxnSpPr/>
              <p:nvPr/>
            </p:nvCxnSpPr>
            <p:spPr>
              <a:xfrm>
                <a:off x="4896" y="1536"/>
                <a:ext cx="144"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106" name="AutoShape 264"/>
              <p:cNvCxnSpPr/>
              <p:nvPr/>
            </p:nvCxnSpPr>
            <p:spPr>
              <a:xfrm flipV="1">
                <a:off x="4896" y="1440"/>
                <a:ext cx="144" cy="47"/>
              </a:xfrm>
              <a:prstGeom prst="curvedConnector3">
                <a:avLst>
                  <a:gd name="adj1" fmla="val 50000"/>
                </a:avLst>
              </a:prstGeom>
              <a:ln w="38100" cap="sq" cmpd="sng">
                <a:solidFill>
                  <a:srgbClr val="FF0000"/>
                </a:solidFill>
                <a:prstDash val="solid"/>
                <a:headEnd type="none" w="med" len="med"/>
                <a:tailEnd type="none" w="med" len="med"/>
              </a:ln>
            </p:spPr>
          </p:cxnSp>
          <p:cxnSp>
            <p:nvCxnSpPr>
              <p:cNvPr id="107" name="AutoShape 265"/>
              <p:cNvCxnSpPr/>
              <p:nvPr/>
            </p:nvCxnSpPr>
            <p:spPr>
              <a:xfrm rot="-5400000" flipH="1">
                <a:off x="4704" y="1344"/>
                <a:ext cx="96" cy="96"/>
              </a:xfrm>
              <a:prstGeom prst="curvedConnector3">
                <a:avLst>
                  <a:gd name="adj1" fmla="val 50000"/>
                </a:avLst>
              </a:prstGeom>
              <a:ln w="38100" cap="sq" cmpd="sng">
                <a:solidFill>
                  <a:srgbClr val="FF0000"/>
                </a:solidFill>
                <a:prstDash val="solid"/>
                <a:headEnd type="none" w="med" len="med"/>
                <a:tailEnd type="none" w="med" len="med"/>
              </a:ln>
            </p:spPr>
          </p:cxnSp>
          <p:cxnSp>
            <p:nvCxnSpPr>
              <p:cNvPr id="108" name="AutoShape 266"/>
              <p:cNvCxnSpPr/>
              <p:nvPr/>
            </p:nvCxnSpPr>
            <p:spPr>
              <a:xfrm rot="-5400000">
                <a:off x="4824" y="1320"/>
                <a:ext cx="144" cy="96"/>
              </a:xfrm>
              <a:prstGeom prst="curvedConnector3">
                <a:avLst>
                  <a:gd name="adj1" fmla="val 50000"/>
                </a:avLst>
              </a:prstGeom>
              <a:ln w="38100" cap="sq" cmpd="sng">
                <a:solidFill>
                  <a:srgbClr val="FF0000"/>
                </a:solidFill>
                <a:prstDash val="solid"/>
                <a:headEnd type="none" w="med" len="med"/>
                <a:tailEnd type="none" w="med" len="med"/>
              </a:ln>
            </p:spPr>
          </p:cxnSp>
        </p:grpSp>
      </p:grpSp>
      <p:sp>
        <p:nvSpPr>
          <p:cNvPr id="110" name="文本框 109"/>
          <p:cNvSpPr txBox="1"/>
          <p:nvPr/>
        </p:nvSpPr>
        <p:spPr>
          <a:xfrm>
            <a:off x="1056005" y="2686685"/>
            <a:ext cx="2882265" cy="706755"/>
          </a:xfrm>
          <a:prstGeom prst="rect">
            <a:avLst/>
          </a:prstGeom>
          <a:noFill/>
        </p:spPr>
        <p:txBody>
          <a:bodyPr wrap="square" rtlCol="0" anchor="t">
            <a:spAutoFit/>
          </a:bodyPr>
          <a:lstStyle/>
          <a:p>
            <a:pPr algn="l" eaLnBrk="1" hangingPunct="1">
              <a:spcBef>
                <a:spcPct val="50000"/>
              </a:spcBef>
            </a:pPr>
            <a:r>
              <a:rPr lang="zh-CN" altLang="en-US" sz="2000" b="1" dirty="0">
                <a:solidFill>
                  <a:schemeClr val="tx1"/>
                </a:solidFill>
                <a:latin typeface="黑体" panose="02010609060101010101" pitchFamily="49" charset="-122"/>
                <a:ea typeface="黑体" panose="02010609060101010101" pitchFamily="49" charset="-122"/>
                <a:cs typeface="+mn-ea"/>
                <a:sym typeface="+mn-ea"/>
              </a:rPr>
              <a:t>表面活性剂在颗粒物表面形成胶束</a:t>
            </a:r>
            <a:endParaRPr lang="zh-CN" altLang="en-US" sz="2000" b="1" dirty="0">
              <a:solidFill>
                <a:schemeClr val="tx1"/>
              </a:solidFill>
              <a:latin typeface="黑体" panose="02010609060101010101" pitchFamily="49" charset="-122"/>
              <a:ea typeface="黑体" panose="02010609060101010101" pitchFamily="49" charset="-122"/>
              <a:cs typeface="+mn-ea"/>
              <a:sym typeface="+mn-ea"/>
            </a:endParaRPr>
          </a:p>
        </p:txBody>
      </p:sp>
    </p:spTree>
  </p:cSld>
  <p:clrMapOvr>
    <a:masterClrMapping/>
  </p:clrMapOvr>
  <p:transition spd="slow">
    <p:zoom/>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0818" y="44768"/>
            <a:ext cx="9793614" cy="1706880"/>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8.1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基本原理 </a:t>
            </a:r>
            <a:r>
              <a:rPr lang="en-US" altLang="zh-CN" sz="3000" b="1" dirty="0">
                <a:latin typeface="Times New Roman" panose="02020603050405020304" pitchFamily="18" charset="0"/>
                <a:cs typeface="Times New Roman" panose="02020603050405020304" pitchFamily="18" charset="0"/>
                <a:sym typeface="+mn-ea"/>
              </a:rPr>
              <a:t>Basic Principles</a:t>
            </a: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p:cNvSpPr txBox="1"/>
          <p:nvPr/>
        </p:nvSpPr>
        <p:spPr>
          <a:xfrm>
            <a:off x="335915" y="765175"/>
            <a:ext cx="6096000" cy="645160"/>
          </a:xfrm>
          <a:prstGeom prst="rect">
            <a:avLst/>
          </a:prstGeom>
          <a:noFill/>
        </p:spPr>
        <p:txBody>
          <a:bodyPr wrap="square" rtlCol="0" anchor="t">
            <a:spAutoFit/>
          </a:bodyPr>
          <a:lstStyle/>
          <a:p>
            <a:pPr marL="0" lvl="1" indent="0" algn="l">
              <a:lnSpc>
                <a:spcPct val="150000"/>
              </a:lnSpc>
              <a:spcBef>
                <a:spcPts val="0"/>
              </a:spcBef>
              <a:buClrTx/>
              <a:buSzTx/>
              <a:buNone/>
            </a:pP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2</a:t>
            </a: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2400" b="1" kern="0" noProof="0">
                <a:ln>
                  <a:noFill/>
                </a:ln>
                <a:solidFill>
                  <a:schemeClr val="tx1"/>
                </a:solidFill>
                <a:effectLst/>
                <a:uLnTx/>
                <a:uFillTx/>
                <a:latin typeface="黑体" panose="02010609060101010101" pitchFamily="49" charset="-122"/>
                <a:ea typeface="黑体" panose="02010609060101010101" pitchFamily="49" charset="-122"/>
                <a:sym typeface="+mn-ea"/>
              </a:rPr>
              <a:t>共溶剂</a:t>
            </a:r>
            <a:r>
              <a:rPr lang="zh-CN" altLang="en-US" sz="2400" b="1" kern="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mn-ea"/>
              </a:rPr>
              <a:t>（</a:t>
            </a:r>
            <a:r>
              <a:rPr lang="en-US" altLang="zh-CN" sz="2400" b="1" kern="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mn-ea"/>
              </a:rPr>
              <a:t>Co-solvent</a:t>
            </a:r>
            <a:r>
              <a:rPr lang="zh-CN" altLang="en-US" sz="2400" b="1" kern="0" noProof="0">
                <a:ln>
                  <a:noFill/>
                </a:ln>
                <a:solidFill>
                  <a:schemeClr val="tx1"/>
                </a:solidFill>
                <a:effectLst/>
                <a:uLnTx/>
                <a:uFillTx/>
                <a:latin typeface="Times New Roman" panose="02020603050405020304" pitchFamily="18" charset="0"/>
                <a:ea typeface="+mn-ea"/>
                <a:cs typeface="Times New Roman" panose="02020603050405020304" pitchFamily="18" charset="0"/>
                <a:sym typeface="+mn-ea"/>
              </a:rPr>
              <a:t>）</a:t>
            </a:r>
            <a:endParaRPr lang="zh-CN" altLang="en-US" sz="2400" b="1" kern="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mn-ea"/>
            </a:endParaRPr>
          </a:p>
        </p:txBody>
      </p:sp>
      <p:sp>
        <p:nvSpPr>
          <p:cNvPr id="5" name="文本框 4"/>
          <p:cNvSpPr txBox="1"/>
          <p:nvPr/>
        </p:nvSpPr>
        <p:spPr>
          <a:xfrm>
            <a:off x="335915" y="1269365"/>
            <a:ext cx="11168380" cy="4000500"/>
          </a:xfrm>
          <a:prstGeom prst="rect">
            <a:avLst/>
          </a:prstGeom>
          <a:noFill/>
        </p:spPr>
        <p:txBody>
          <a:bodyPr wrap="square" rtlCol="0" anchor="t">
            <a:noAutofit/>
          </a:bodyPr>
          <a:lstStyle/>
          <a:p>
            <a:pPr indent="720090" eaLnBrk="1" latinLnBrk="1">
              <a:lnSpc>
                <a:spcPct val="150000"/>
              </a:lnSpc>
            </a:pPr>
            <a:r>
              <a:rPr lang="zh-CN" altLang="en-US" sz="2000" kern="0" noProof="0">
                <a:ln>
                  <a:noFill/>
                </a:ln>
                <a:effectLst/>
                <a:uLnTx/>
                <a:uFillTx/>
                <a:latin typeface="黑体" panose="02010609060101010101" pitchFamily="49" charset="-122"/>
                <a:ea typeface="黑体" panose="02010609060101010101" pitchFamily="49" charset="-122"/>
                <a:cs typeface="黑体" panose="02010609060101010101" pitchFamily="49" charset="-122"/>
                <a:sym typeface="+mn-ea"/>
              </a:rPr>
              <a:t>在水相加入适当</a:t>
            </a:r>
            <a:r>
              <a:rPr lang="zh-CN" altLang="en-US" sz="2000" b="1" kern="0" noProof="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有机溶剂</a:t>
            </a:r>
            <a:r>
              <a:rPr lang="zh-CN" altLang="en-US" sz="2000" kern="0" noProof="0">
                <a:ln>
                  <a:noFill/>
                </a:ln>
                <a:effectLst/>
                <a:uLnTx/>
                <a:uFillTx/>
                <a:latin typeface="黑体" panose="02010609060101010101" pitchFamily="49" charset="-122"/>
                <a:ea typeface="黑体" panose="02010609060101010101" pitchFamily="49" charset="-122"/>
                <a:cs typeface="黑体" panose="02010609060101010101" pitchFamily="49" charset="-122"/>
                <a:sym typeface="+mn-ea"/>
              </a:rPr>
              <a:t>（如甲醇等）可大大提高有机物在水相的溶解度，修复过程中使用的共溶剂大多是环境可接受的</a:t>
            </a:r>
            <a:r>
              <a:rPr lang="zh-CN" altLang="en-US" sz="2000" b="1" kern="0" noProof="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水溶性醇类</a:t>
            </a:r>
            <a:r>
              <a:rPr lang="zh-CN" altLang="en-US" sz="2000" b="1" kern="0" noProof="0">
                <a:ln>
                  <a:noFill/>
                </a:ln>
                <a:effectLst/>
                <a:uLnTx/>
                <a:uFillTx/>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latin typeface="黑体" panose="02010609060101010101" pitchFamily="49" charset="-122"/>
                <a:ea typeface="黑体" panose="02010609060101010101" pitchFamily="49" charset="-122"/>
                <a:cs typeface="黑体" panose="02010609060101010101" pitchFamily="49" charset="-122"/>
                <a:sym typeface="+mn-ea"/>
              </a:rPr>
              <a:t>当达到一定浓度时，表面活性剂单体急剧聚集，形成球状、棒状或层状的“胶束”。该浓度称为</a:t>
            </a:r>
            <a:r>
              <a:rPr lang="zh-CN" altLang="en-US"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临界胶束浓度（</a:t>
            </a:r>
            <a:r>
              <a:rPr lang="en-US" altLang="zh-CN"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CMC</a:t>
            </a:r>
            <a:r>
              <a:rPr lang="zh-CN" altLang="en-US"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critical micelle concentration</a:t>
            </a:r>
            <a:r>
              <a:rPr lang="zh-CN" altLang="en-US"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2000" dirty="0">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000" dirty="0">
              <a:latin typeface="黑体" panose="02010609060101010101" pitchFamily="49" charset="-122"/>
              <a:ea typeface="黑体" panose="02010609060101010101" pitchFamily="49" charset="-122"/>
              <a:cs typeface="黑体" panose="02010609060101010101" pitchFamily="49" charset="-122"/>
              <a:sym typeface="+mn-ea"/>
            </a:endParaRPr>
          </a:p>
          <a:p>
            <a:pPr indent="720090">
              <a:lnSpc>
                <a:spcPct val="150000"/>
              </a:lnSpc>
            </a:pPr>
            <a:r>
              <a:rPr lang="zh-CN" altLang="en-US" sz="2000" kern="0" noProof="0">
                <a:ln>
                  <a:noFill/>
                </a:ln>
                <a:effectLst/>
                <a:uLnTx/>
                <a:uFillTx/>
                <a:latin typeface="黑体" panose="02010609060101010101" pitchFamily="49" charset="-122"/>
                <a:ea typeface="黑体" panose="02010609060101010101" pitchFamily="49" charset="-122"/>
                <a:cs typeface="黑体" panose="02010609060101010101" pitchFamily="49" charset="-122"/>
                <a:sym typeface="+mn-ea"/>
              </a:rPr>
              <a:t>共溶剂与表面活性剂共同使用时，由于共溶剂分子大小比表面活性剂胶束分子小得多，能有效地帮助溶剂溶解的憎水污染物由土壤颗粒相向水相的迁移。</a:t>
            </a:r>
            <a:endParaRPr lang="zh-CN" altLang="en-US" sz="2000" kern="0" noProof="0">
              <a:ln>
                <a:noFill/>
              </a:ln>
              <a:effectLst/>
              <a:uLnTx/>
              <a:uFillTx/>
              <a:latin typeface="黑体" panose="02010609060101010101" pitchFamily="49" charset="-122"/>
              <a:ea typeface="黑体" panose="02010609060101010101" pitchFamily="49" charset="-122"/>
              <a:cs typeface="黑体" panose="02010609060101010101" pitchFamily="49" charset="-122"/>
              <a:sym typeface="+mn-ea"/>
            </a:endParaRPr>
          </a:p>
          <a:p>
            <a:pPr indent="720090">
              <a:lnSpc>
                <a:spcPct val="150000"/>
              </a:lnSpc>
            </a:pPr>
            <a:r>
              <a:rPr lang="zh-CN" altLang="en-US" sz="2000" kern="0" noProof="0">
                <a:ln>
                  <a:noFill/>
                </a:ln>
                <a:effectLst/>
                <a:uLnTx/>
                <a:uFillTx/>
                <a:latin typeface="黑体" panose="02010609060101010101" pitchFamily="49" charset="-122"/>
                <a:ea typeface="黑体" panose="02010609060101010101" pitchFamily="49" charset="-122"/>
                <a:cs typeface="黑体" panose="02010609060101010101" pitchFamily="49" charset="-122"/>
                <a:sym typeface="+mn-ea"/>
              </a:rPr>
              <a:t>另外，</a:t>
            </a:r>
            <a:r>
              <a:rPr lang="zh-CN" altLang="en-US" sz="2000" b="1" kern="0" noProof="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助溶剂</a:t>
            </a:r>
            <a:r>
              <a:rPr lang="zh-CN" altLang="en-US" sz="2000" kern="0" noProof="0">
                <a:ln>
                  <a:noFill/>
                </a:ln>
                <a:effectLst/>
                <a:uLnTx/>
                <a:uFillTx/>
                <a:latin typeface="黑体" panose="02010609060101010101" pitchFamily="49" charset="-122"/>
                <a:ea typeface="黑体" panose="02010609060101010101" pitchFamily="49" charset="-122"/>
                <a:cs typeface="黑体" panose="02010609060101010101" pitchFamily="49" charset="-122"/>
                <a:sym typeface="+mn-ea"/>
              </a:rPr>
              <a:t>本身也能溶解于胶束核心，形成一个溶剂</a:t>
            </a:r>
            <a:r>
              <a:rPr lang="en-US" altLang="zh-CN" sz="2000" kern="0" noProof="0">
                <a:ln>
                  <a:noFill/>
                </a:ln>
                <a:effectLst/>
                <a:uLnTx/>
                <a:uFillTx/>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kern="0" noProof="0">
                <a:ln>
                  <a:noFill/>
                </a:ln>
                <a:effectLst/>
                <a:uLnTx/>
                <a:uFillTx/>
                <a:latin typeface="黑体" panose="02010609060101010101" pitchFamily="49" charset="-122"/>
                <a:ea typeface="黑体" panose="02010609060101010101" pitchFamily="49" charset="-122"/>
                <a:cs typeface="黑体" panose="02010609060101010101" pitchFamily="49" charset="-122"/>
                <a:sym typeface="+mn-ea"/>
              </a:rPr>
              <a:t>活性剂大胶束，增大了核心的有效体积，提高了有机污染物的分配能力。</a:t>
            </a:r>
            <a:endParaRPr lang="zh-CN" altLang="en-US" sz="2000" dirty="0">
              <a:latin typeface="黑体" panose="02010609060101010101" pitchFamily="49" charset="-122"/>
              <a:ea typeface="黑体" panose="02010609060101010101" pitchFamily="49" charset="-122"/>
              <a:cs typeface="黑体" panose="02010609060101010101" pitchFamily="49" charset="-122"/>
              <a:sym typeface="+mn-ea"/>
            </a:endParaRPr>
          </a:p>
          <a:p>
            <a:pPr marL="342900" indent="-342900">
              <a:lnSpc>
                <a:spcPct val="150000"/>
              </a:lnSpc>
              <a:buFont typeface="Wingdings" panose="05000000000000000000" charset="0"/>
              <a:buChar char="Ø"/>
            </a:pPr>
            <a:endParaRPr lang="zh-CN" altLang="en-US" sz="2000" dirty="0">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56675" name="Rectangle 2"/>
          <p:cNvSpPr>
            <a:spLocks noGrp="1"/>
          </p:cNvSpPr>
          <p:nvPr>
            <p:ph idx="1"/>
          </p:nvPr>
        </p:nvSpPr>
        <p:spPr>
          <a:xfrm>
            <a:off x="389255" y="4726940"/>
            <a:ext cx="11328400" cy="1482725"/>
          </a:xfrm>
          <a:ln w="28575" cmpd="sng">
            <a:solidFill>
              <a:schemeClr val="bg1">
                <a:lumMod val="75000"/>
              </a:schemeClr>
            </a:solidFill>
            <a:prstDash val="sysDash"/>
            <a:miter/>
          </a:ln>
        </p:spPr>
        <p:txBody>
          <a:bodyPr vert="horz" wrap="square" lIns="91440" tIns="45720" rIns="91440" bIns="45720" anchor="t" anchorCtr="0">
            <a:noAutofit/>
          </a:bodyPr>
          <a:lstStyle/>
          <a:p>
            <a:pPr indent="720090" algn="l" latinLnBrk="0">
              <a:lnSpc>
                <a:spcPct val="150000"/>
              </a:lnSpc>
              <a:spcBef>
                <a:spcPts val="0"/>
              </a:spcBef>
              <a:buNone/>
            </a:pPr>
            <a:r>
              <a:rPr lang="zh-CN" altLang="en-US" sz="2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近年来也有人研究表面活性剂的化学增溶作用和物理迁移性增强机制对处理回收</a:t>
            </a:r>
            <a:r>
              <a:rPr lang="en-US" altLang="zh-CN" sz="2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NAPLs</a:t>
            </a:r>
            <a:r>
              <a:rPr lang="zh-CN" altLang="en-US" sz="2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相对贡献率的大小。不可否认的是，无论是溶解性增强机制还是物理迁移性增强机制起主导作用，或者两者作用相当，添加表面活性剂修复技术被认可为很有潜力的、行之有效的</a:t>
            </a:r>
            <a:r>
              <a:rPr lang="en-US" altLang="zh-CN" sz="2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NAPLs</a:t>
            </a:r>
            <a:r>
              <a:rPr lang="zh-CN" altLang="en-US" sz="2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环境修复技术。</a:t>
            </a:r>
            <a:endParaRPr lang="zh-CN" altLang="en-US" sz="2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0" indent="628650" algn="l">
              <a:lnSpc>
                <a:spcPct val="120000"/>
              </a:lnSpc>
              <a:buNone/>
            </a:pPr>
            <a:endParaRPr lang="zh-CN" altLang="en-US" sz="2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p:cNvSpPr>
          <p:nvPr>
            <p:ph idx="1"/>
          </p:nvPr>
        </p:nvSpPr>
        <p:spPr>
          <a:xfrm>
            <a:off x="4368165" y="2421890"/>
            <a:ext cx="5014595" cy="4070985"/>
          </a:xfrm>
        </p:spPr>
        <p:txBody>
          <a:bodyPr vert="horz" wrap="square" lIns="91440" tIns="45720" rIns="91440" bIns="45720" anchor="t" anchorCtr="0"/>
          <a:lstStyle/>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一、基本原理</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indent="-457200" algn="l" defTabSz="914400" eaLnBrk="1" hangingPunct="1">
              <a:lnSpc>
                <a:spcPct val="150000"/>
              </a:lnSpc>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kern="12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Basic Principle</a:t>
            </a:r>
            <a:endParaRPr lang="en-US" altLang="zh-CN" sz="2400" b="1" kern="12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a:p>
            <a:pPr marL="457200" indent="-457200" algn="l" defTabSz="914400" eaLnBrk="1" hangingPunct="1">
              <a:lnSpc>
                <a:spcPct val="150000"/>
              </a:lnSpc>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二、影响因素</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Influencing Factors</a:t>
            </a:r>
            <a:endParaRPr lang="zh-CN" altLang="en-US" sz="2400" b="1" dirty="0">
              <a:solidFill>
                <a:schemeClr val="tx1"/>
              </a:solidFill>
              <a:effectLst/>
              <a:latin typeface="Times New Roman" panose="02020603050405020304" pitchFamily="18" charset="0"/>
              <a:cs typeface="Times New Roman" panose="02020603050405020304" pitchFamily="18" charset="0"/>
            </a:endParaRPr>
          </a:p>
          <a:p>
            <a:pPr marL="457200" indent="-457200" algn="l" defTabSz="914400" eaLnBrk="1" hangingPunct="1">
              <a:lnSpc>
                <a:spcPct val="150000"/>
              </a:lnSpc>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三、表面活性剂的筛选</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1082675" indent="-902970" algn="l">
              <a:lnSpc>
                <a:spcPct val="110000"/>
              </a:lnSpc>
              <a:spcBef>
                <a:spcPct val="0"/>
              </a:spcBef>
              <a:buClr>
                <a:srgbClr val="0000CC"/>
              </a:buClr>
              <a:buNone/>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Selection of Surfactants</a:t>
            </a:r>
            <a:endParaRPr lang="en-US" altLang="zh-CN" sz="24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157700" name="Rectangle 3"/>
          <p:cNvSpPr/>
          <p:nvPr/>
        </p:nvSpPr>
        <p:spPr>
          <a:xfrm>
            <a:off x="264160" y="590550"/>
            <a:ext cx="11694795" cy="2644775"/>
          </a:xfrm>
          <a:prstGeom prst="rect">
            <a:avLst/>
          </a:prstGeom>
          <a:noFill/>
          <a:ln w="9525">
            <a:noFill/>
          </a:ln>
        </p:spPr>
        <p:txBody>
          <a:bodyPr anchor="ctr" anchorCtr="0"/>
          <a:lstStyle/>
          <a:p>
            <a:pPr algn="ctr">
              <a:lnSpc>
                <a:spcPct val="110000"/>
              </a:lnSpc>
            </a:pPr>
            <a:endParaRPr lang="zh-CN" altLang="en-US" sz="4800"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ctr">
              <a:lnSpc>
                <a:spcPct val="110000"/>
              </a:lnSpc>
            </a:pPr>
            <a: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第八节 表面活性剂及</a:t>
            </a:r>
            <a:b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br>
            <a: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共溶剂淋洗技术</a:t>
            </a:r>
            <a:endPar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l" eaLnBrk="1" hangingPunct="1">
              <a:lnSpc>
                <a:spcPct val="110000"/>
              </a:lnSpc>
              <a:spcBef>
                <a:spcPct val="20000"/>
              </a:spcBef>
              <a:buClrTx/>
              <a:buSzTx/>
              <a:buFontTx/>
              <a:defRPr/>
            </a:pPr>
            <a:r>
              <a:rPr lang="en-US" altLang="zh-CN" sz="3600" b="1" kern="0" dirty="0">
                <a:effectLst/>
                <a:latin typeface="Times New Roman" panose="02020603050405020304" pitchFamily="18" charset="0"/>
                <a:ea typeface="黑体" panose="02010609060101010101" pitchFamily="49" charset="-122"/>
                <a:cs typeface="Times New Roman" panose="02020603050405020304" pitchFamily="18" charset="0"/>
                <a:sym typeface="+mn-ea"/>
              </a:rPr>
              <a:t>                </a:t>
            </a:r>
            <a:r>
              <a:rPr lang="zh-CN" altLang="en-US" sz="4800" b="0" dirty="0">
                <a:solidFill>
                  <a:srgbClr val="FFFF00"/>
                </a:solidFill>
                <a:latin typeface="隶书" panose="02010509060101010101" pitchFamily="49" charset="-122"/>
                <a:ea typeface="隶书" panose="02010509060101010101" pitchFamily="49" charset="-122"/>
              </a:rPr>
              <a:t> </a:t>
            </a:r>
            <a:br>
              <a:rPr lang="zh-CN" altLang="en-US" sz="4800" b="0" dirty="0">
                <a:solidFill>
                  <a:srgbClr val="FFFF00"/>
                </a:solidFill>
                <a:latin typeface="隶书" panose="02010509060101010101" pitchFamily="49" charset="-122"/>
                <a:ea typeface="隶书" panose="02010509060101010101" pitchFamily="49" charset="-122"/>
              </a:rPr>
            </a:br>
            <a:endParaRPr lang="en-US" altLang="zh-CN" sz="3200" dirty="0">
              <a:solidFill>
                <a:schemeClr val="tx1"/>
              </a:solidFill>
              <a:latin typeface="Arial" panose="020B0604020202020204" pitchFamily="34" charset="0"/>
              <a:hlinkClick r:id="" action="ppaction://noaction"/>
            </a:endParaRPr>
          </a:p>
        </p:txBody>
      </p:sp>
      <p:sp>
        <p:nvSpPr>
          <p:cNvPr id="22537" name="Line 9"/>
          <p:cNvSpPr>
            <a:spLocks noChangeShapeType="1"/>
          </p:cNvSpPr>
          <p:nvPr/>
        </p:nvSpPr>
        <p:spPr bwMode="auto">
          <a:xfrm>
            <a:off x="4439821" y="4581753"/>
            <a:ext cx="2502084" cy="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537"/>
                                        </p:tgtEl>
                                        <p:attrNameLst>
                                          <p:attrName>style.visibility</p:attrName>
                                        </p:attrNameLst>
                                      </p:cBhvr>
                                      <p:to>
                                        <p:strVal val="visible"/>
                                      </p:to>
                                    </p:set>
                                    <p:anim calcmode="lin" valueType="num">
                                      <p:cBhvr additive="base">
                                        <p:cTn id="7" dur="500" fill="hold"/>
                                        <p:tgtEl>
                                          <p:spTgt spid="22537"/>
                                        </p:tgtEl>
                                        <p:attrNameLst>
                                          <p:attrName>ppt_x</p:attrName>
                                        </p:attrNameLst>
                                      </p:cBhvr>
                                      <p:tavLst>
                                        <p:tav tm="0">
                                          <p:val>
                                            <p:strVal val="0-#ppt_w/2"/>
                                          </p:val>
                                        </p:tav>
                                        <p:tav tm="100000">
                                          <p:val>
                                            <p:strVal val="#ppt_x"/>
                                          </p:val>
                                        </p:tav>
                                      </p:tavLst>
                                    </p:anim>
                                    <p:anim calcmode="lin" valueType="num">
                                      <p:cBhvr additive="base">
                                        <p:cTn id="8"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p:cNvSpPr>
          <p:nvPr>
            <p:ph idx="1"/>
          </p:nvPr>
        </p:nvSpPr>
        <p:spPr>
          <a:xfrm>
            <a:off x="1919605" y="1557020"/>
            <a:ext cx="8493760" cy="4045585"/>
          </a:xfrm>
        </p:spPr>
        <p:txBody>
          <a:bodyPr vert="horz" wrap="square" lIns="91440" tIns="45720" rIns="91440" bIns="45720" numCol="1" anchor="t" anchorCtr="0" compatLnSpc="1">
            <a:spAutoFit/>
          </a:bodyPr>
          <a:lstStyle/>
          <a:p>
            <a:pPr marL="0" indent="720090" eaLnBrk="1" latinLnBrk="0" hangingPunct="1">
              <a:lnSpc>
                <a:spcPct val="150000"/>
              </a:lnSpc>
              <a:spcBef>
                <a:spcPts val="0"/>
              </a:spcBef>
              <a:buClr>
                <a:schemeClr val="tx1"/>
              </a:buClr>
              <a:buSzTx/>
              <a:buNone/>
            </a:pPr>
            <a:r>
              <a:rPr lang="zh-CN" altLang="en-US" sz="2400" b="1" dirty="0">
                <a:solidFill>
                  <a:schemeClr val="tx1"/>
                </a:solidFill>
                <a:effectLst/>
                <a:latin typeface="黑体" panose="02010609060101010101" pitchFamily="49" charset="-122"/>
                <a:ea typeface="黑体" panose="02010609060101010101" pitchFamily="49" charset="-122"/>
              </a:rPr>
              <a:t>此外，污染物对生物的</a:t>
            </a:r>
            <a:r>
              <a:rPr lang="zh-CN" altLang="en-US" sz="2400" b="1" dirty="0">
                <a:solidFill>
                  <a:srgbClr val="FF0000"/>
                </a:solidFill>
                <a:effectLst/>
                <a:latin typeface="黑体" panose="02010609060101010101" pitchFamily="49" charset="-122"/>
                <a:ea typeface="黑体" panose="02010609060101010101" pitchFamily="49" charset="-122"/>
              </a:rPr>
              <a:t>毒性</a:t>
            </a:r>
            <a:r>
              <a:rPr lang="zh-CN" altLang="en-US" sz="2400" b="1" dirty="0">
                <a:solidFill>
                  <a:schemeClr val="tx1"/>
                </a:solidFill>
                <a:effectLst/>
                <a:latin typeface="黑体" panose="02010609060101010101" pitchFamily="49" charset="-122"/>
                <a:ea typeface="黑体" panose="02010609060101010101" pitchFamily="49" charset="-122"/>
              </a:rPr>
              <a:t>及其降解中间产物的毒性，污染物的挥发性对修复都具有影响。</a:t>
            </a:r>
            <a:endParaRPr lang="zh-CN" altLang="en-US" sz="2400" b="1" dirty="0">
              <a:solidFill>
                <a:schemeClr val="tx1"/>
              </a:solidFill>
              <a:effectLst/>
              <a:latin typeface="黑体" panose="02010609060101010101" pitchFamily="49" charset="-122"/>
              <a:ea typeface="黑体" panose="02010609060101010101" pitchFamily="49" charset="-122"/>
            </a:endParaRPr>
          </a:p>
          <a:p>
            <a:pPr marL="0" indent="720090" eaLnBrk="1" latinLnBrk="0" hangingPunct="1">
              <a:lnSpc>
                <a:spcPct val="150000"/>
              </a:lnSpc>
              <a:spcBef>
                <a:spcPts val="0"/>
              </a:spcBef>
              <a:spcAft>
                <a:spcPct val="20000"/>
              </a:spcAft>
              <a:buClr>
                <a:schemeClr val="tx1"/>
              </a:buClr>
              <a:buSzTx/>
              <a:buNone/>
            </a:pPr>
            <a:r>
              <a:rPr lang="zh-CN" altLang="en-US" sz="2400" b="1" dirty="0">
                <a:solidFill>
                  <a:schemeClr val="tx1"/>
                </a:solidFill>
                <a:effectLst/>
                <a:latin typeface="黑体" panose="02010609060101010101" pitchFamily="49" charset="-122"/>
                <a:ea typeface="黑体" panose="02010609060101010101" pitchFamily="49" charset="-122"/>
              </a:rPr>
              <a:t>微生物只能利用土壤溶液</a:t>
            </a:r>
            <a:r>
              <a:rPr lang="zh-CN" altLang="en-US" sz="2400" b="1" dirty="0">
                <a:solidFill>
                  <a:srgbClr val="FF0000"/>
                </a:solidFill>
                <a:effectLst/>
                <a:latin typeface="黑体" panose="02010609060101010101" pitchFamily="49" charset="-122"/>
                <a:ea typeface="黑体" panose="02010609060101010101" pitchFamily="49" charset="-122"/>
              </a:rPr>
              <a:t>溶解态的污染物</a:t>
            </a:r>
            <a:r>
              <a:rPr lang="zh-CN" altLang="en-US" sz="2400" b="1" dirty="0">
                <a:solidFill>
                  <a:schemeClr val="tx1"/>
                </a:solidFill>
                <a:effectLst/>
                <a:latin typeface="黑体" panose="02010609060101010101" pitchFamily="49" charset="-122"/>
                <a:ea typeface="黑体" panose="02010609060101010101" pitchFamily="49" charset="-122"/>
              </a:rPr>
              <a:t>，如果一个污染物溶解度很低，又有很强的吸附力，紧密结合在土壤颗粒的腐殖质或黏土中，</a:t>
            </a:r>
            <a:r>
              <a:rPr lang="zh-CN" altLang="en-US" sz="2400" b="1" dirty="0">
                <a:solidFill>
                  <a:srgbClr val="FF0000"/>
                </a:solidFill>
                <a:effectLst/>
                <a:latin typeface="黑体" panose="02010609060101010101" pitchFamily="49" charset="-122"/>
                <a:ea typeface="黑体" panose="02010609060101010101" pitchFamily="49" charset="-122"/>
              </a:rPr>
              <a:t>生物可利用性</a:t>
            </a:r>
            <a:r>
              <a:rPr lang="zh-CN" altLang="en-US" sz="2400" b="1" dirty="0">
                <a:solidFill>
                  <a:schemeClr val="tx1"/>
                </a:solidFill>
                <a:effectLst/>
                <a:latin typeface="黑体" panose="02010609060101010101" pitchFamily="49" charset="-122"/>
                <a:ea typeface="黑体" panose="02010609060101010101" pitchFamily="49" charset="-122"/>
              </a:rPr>
              <a:t>极低，也会导致修复失败。</a:t>
            </a:r>
            <a:endParaRPr lang="zh-CN" altLang="en-US" sz="2400" b="1" dirty="0">
              <a:solidFill>
                <a:schemeClr val="tx1"/>
              </a:solidFill>
              <a:effectLst/>
              <a:latin typeface="黑体" panose="02010609060101010101" pitchFamily="49" charset="-122"/>
              <a:ea typeface="黑体" panose="02010609060101010101" pitchFamily="49" charset="-122"/>
            </a:endParaRPr>
          </a:p>
          <a:p>
            <a:pPr marL="0" indent="720090" eaLnBrk="1" latinLnBrk="0" hangingPunct="1">
              <a:lnSpc>
                <a:spcPct val="150000"/>
              </a:lnSpc>
              <a:spcBef>
                <a:spcPts val="0"/>
              </a:spcBef>
              <a:spcAft>
                <a:spcPct val="20000"/>
              </a:spcAft>
              <a:buClr>
                <a:schemeClr val="tx1"/>
              </a:buClr>
              <a:buSzTx/>
              <a:buNone/>
            </a:pPr>
            <a:r>
              <a:rPr lang="zh-CN" altLang="en-US" sz="2400" b="1" dirty="0">
                <a:solidFill>
                  <a:schemeClr val="tx1"/>
                </a:solidFill>
                <a:effectLst/>
                <a:latin typeface="黑体" panose="02010609060101010101" pitchFamily="49" charset="-122"/>
                <a:ea typeface="黑体" panose="02010609060101010101" pitchFamily="49" charset="-122"/>
              </a:rPr>
              <a:t>土壤环境中污染物由于与土壤颗粒相互作用，生物有效性下降，称为</a:t>
            </a:r>
            <a:r>
              <a:rPr lang="zh-CN" altLang="en-US" sz="2400" b="1" dirty="0">
                <a:solidFill>
                  <a:srgbClr val="FF0000"/>
                </a:solidFill>
                <a:effectLst/>
                <a:latin typeface="黑体" panose="02010609060101010101" pitchFamily="49" charset="-122"/>
                <a:ea typeface="黑体" panose="02010609060101010101" pitchFamily="49" charset="-122"/>
              </a:rPr>
              <a:t>锁定</a:t>
            </a:r>
            <a:r>
              <a:rPr lang="zh-CN" altLang="en-US" sz="2400" b="1" dirty="0">
                <a:solidFill>
                  <a:schemeClr val="tx1"/>
                </a:solidFill>
                <a:effectLst/>
                <a:latin typeface="黑体" panose="02010609060101010101" pitchFamily="49" charset="-122"/>
                <a:ea typeface="黑体" panose="02010609060101010101" pitchFamily="49" charset="-122"/>
              </a:rPr>
              <a:t>。锁定会造成修复不完全。</a:t>
            </a:r>
            <a:endParaRPr lang="zh-CN" altLang="en-US" sz="2400" b="1" dirty="0">
              <a:solidFill>
                <a:schemeClr val="tx1"/>
              </a:solidFill>
              <a:effectLst/>
              <a:latin typeface="黑体" panose="02010609060101010101" pitchFamily="49" charset="-122"/>
              <a:ea typeface="黑体" panose="02010609060101010101" pitchFamily="49" charset="-122"/>
            </a:endParaRPr>
          </a:p>
        </p:txBody>
      </p:sp>
      <p:grpSp>
        <p:nvGrpSpPr>
          <p:cNvPr id="5" name="组合 4"/>
          <p:cNvGrpSpPr/>
          <p:nvPr/>
        </p:nvGrpSpPr>
        <p:grpSpPr>
          <a:xfrm>
            <a:off x="120015" y="93345"/>
            <a:ext cx="8856980" cy="1212850"/>
            <a:chOff x="189" y="147"/>
            <a:chExt cx="13948" cy="1910"/>
          </a:xfrm>
        </p:grpSpPr>
        <p:sp>
          <p:nvSpPr>
            <p:cNvPr id="4" name="文本框 3"/>
            <p:cNvSpPr txBox="1"/>
            <p:nvPr/>
          </p:nvSpPr>
          <p:spPr>
            <a:xfrm>
              <a:off x="1421" y="1233"/>
              <a:ext cx="12474" cy="8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Influencing Factors for the Remediation Efficiency</a:t>
              </a:r>
              <a:endParaRPr kumimoji="0" lang="zh-CN" altLang="en-US" sz="2800" b="0" i="0" u="none" strike="noStrike" kern="1200" cap="none" spc="0" normalizeH="0" baseline="0" noProof="0" dirty="0">
                <a:ln>
                  <a:noFill/>
                </a:ln>
                <a:solidFill>
                  <a:srgbClr val="000000"/>
                </a:solidFill>
                <a:effectLst/>
                <a:uLnTx/>
                <a:uFillTx/>
                <a:latin typeface="Garamond" panose="02020404030301010803" pitchFamily="18" charset="0"/>
                <a:ea typeface="宋体" panose="02010600030101010101" pitchFamily="2" charset="-122"/>
                <a:cs typeface="+mn-cs"/>
              </a:endParaRPr>
            </a:p>
          </p:txBody>
        </p:sp>
        <p:sp>
          <p:nvSpPr>
            <p:cNvPr id="3" name="Text Box 4"/>
            <p:cNvSpPr txBox="1">
              <a:spLocks noChangeArrowheads="1"/>
            </p:cNvSpPr>
            <p:nvPr/>
          </p:nvSpPr>
          <p:spPr bwMode="auto">
            <a:xfrm>
              <a:off x="189" y="147"/>
              <a:ext cx="13948" cy="1107"/>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影响微生物修复效率的因素</a:t>
              </a:r>
              <a:endParaRPr kumimoji="0" lang="zh-CN" altLang="en-US" sz="2800" b="1" i="0" u="none" strike="noStrike" kern="1200" cap="none" spc="0" normalizeH="0" baseline="0" noProof="0" dirty="0">
                <a:ln>
                  <a:noFill/>
                </a:ln>
                <a:solidFill>
                  <a:srgbClr val="AA5C5C"/>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0818" y="44768"/>
            <a:ext cx="9793614" cy="783590"/>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8.2 影响因素</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lang="en-US" altLang="zh-CN" sz="3000" b="1" dirty="0">
                <a:solidFill>
                  <a:srgbClr val="000000"/>
                </a:solidFill>
                <a:latin typeface="Times New Roman" panose="02020603050405020304" pitchFamily="18" charset="0"/>
                <a:cs typeface="Times New Roman" panose="02020603050405020304" pitchFamily="18" charset="0"/>
                <a:sym typeface="+mn-ea"/>
              </a:rPr>
              <a:t>Influencing Factors</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607695" y="837565"/>
            <a:ext cx="11107420" cy="1380490"/>
          </a:xfrm>
          <a:prstGeom prst="rect">
            <a:avLst/>
          </a:prstGeom>
          <a:noFill/>
        </p:spPr>
        <p:txBody>
          <a:bodyPr wrap="square" rtlCol="0" anchor="t">
            <a:noAutofit/>
          </a:bodyPr>
          <a:lstStyle/>
          <a:p>
            <a:pPr marL="342900" indent="-342900">
              <a:lnSpc>
                <a:spcPct val="150000"/>
              </a:lnSpc>
              <a:buFont typeface="Wingdings" panose="05000000000000000000" charset="0"/>
              <a:buChar char="Ø"/>
            </a:pPr>
            <a:r>
              <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表面活性剂的浓度</a:t>
            </a:r>
            <a:endPar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marL="342900" indent="-342900">
              <a:lnSpc>
                <a:spcPct val="150000"/>
              </a:lnSpc>
              <a:buFont typeface="Wingdings" panose="05000000000000000000" charset="0"/>
              <a:buChar char="Ø"/>
            </a:pPr>
            <a:r>
              <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表面活性剂的可生物降解</a:t>
            </a:r>
            <a:endPar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marL="342900" indent="-342900">
              <a:lnSpc>
                <a:spcPct val="150000"/>
              </a:lnSpc>
              <a:buFont typeface="Wingdings" panose="05000000000000000000" charset="0"/>
              <a:buChar char="Ø"/>
            </a:pPr>
            <a:endPar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 name="文本框 3"/>
          <p:cNvSpPr txBox="1"/>
          <p:nvPr/>
        </p:nvSpPr>
        <p:spPr>
          <a:xfrm>
            <a:off x="2136140" y="2133600"/>
            <a:ext cx="7681595" cy="460375"/>
          </a:xfrm>
          <a:prstGeom prst="rect">
            <a:avLst/>
          </a:prstGeom>
          <a:noFill/>
        </p:spPr>
        <p:txBody>
          <a:bodyPr wrap="square" rtlCol="0" anchor="t">
            <a:spAutoFit/>
          </a:bodyPr>
          <a:lstStyle/>
          <a:p>
            <a:r>
              <a:rPr lang="zh-CN" altLang="en-US" sz="2400" dirty="0">
                <a:latin typeface="黑体" panose="02010609060101010101" pitchFamily="49" charset="-122"/>
                <a:ea typeface="黑体" panose="02010609060101010101" pitchFamily="49" charset="-122"/>
                <a:sym typeface="+mn-ea"/>
              </a:rPr>
              <a:t>在海水系统中，表面活性剂的增溶作用被大大提高了</a:t>
            </a:r>
            <a:endParaRPr lang="zh-CN" altLang="en-US" sz="2400" dirty="0">
              <a:latin typeface="黑体" panose="02010609060101010101" pitchFamily="49" charset="-122"/>
              <a:ea typeface="黑体" panose="02010609060101010101" pitchFamily="49" charset="-122"/>
              <a:sym typeface="+mn-ea"/>
            </a:endParaRPr>
          </a:p>
        </p:txBody>
      </p:sp>
      <p:grpSp>
        <p:nvGrpSpPr>
          <p:cNvPr id="7" name="组合 6"/>
          <p:cNvGrpSpPr/>
          <p:nvPr/>
        </p:nvGrpSpPr>
        <p:grpSpPr>
          <a:xfrm>
            <a:off x="2907665" y="2657475"/>
            <a:ext cx="6210300" cy="523875"/>
            <a:chOff x="1579" y="2760"/>
            <a:chExt cx="9780" cy="825"/>
          </a:xfrm>
        </p:grpSpPr>
        <p:sp>
          <p:nvSpPr>
            <p:cNvPr id="159747" name="Text Box 2"/>
            <p:cNvSpPr txBox="1"/>
            <p:nvPr/>
          </p:nvSpPr>
          <p:spPr>
            <a:xfrm>
              <a:off x="5626" y="2760"/>
              <a:ext cx="2520" cy="725"/>
            </a:xfrm>
            <a:prstGeom prst="rect">
              <a:avLst/>
            </a:prstGeom>
            <a:noFill/>
            <a:ln w="9525">
              <a:noFill/>
            </a:ln>
          </p:spPr>
          <p:txBody>
            <a:bodyPr>
              <a:spAutoFit/>
            </a:bodyPr>
            <a:lstStyle/>
            <a:p>
              <a:pPr indent="304800" eaLnBrk="1" hangingPunct="1">
                <a:spcBef>
                  <a:spcPct val="50000"/>
                </a:spcBef>
              </a:pPr>
              <a:r>
                <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rPr>
                <a:t>盐 度</a:t>
              </a:r>
              <a:endParaRPr lang="zh-CN" altLang="en-US" sz="2400" b="1" dirty="0">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sp>
          <p:nvSpPr>
            <p:cNvPr id="159748" name="Text Box 3"/>
            <p:cNvSpPr txBox="1"/>
            <p:nvPr/>
          </p:nvSpPr>
          <p:spPr>
            <a:xfrm>
              <a:off x="1579" y="2803"/>
              <a:ext cx="3706" cy="725"/>
            </a:xfrm>
            <a:prstGeom prst="rect">
              <a:avLst/>
            </a:prstGeom>
            <a:noFill/>
            <a:ln w="9525">
              <a:noFill/>
            </a:ln>
          </p:spPr>
          <p:txBody>
            <a:bodyPr wrap="square">
              <a:spAutoFit/>
            </a:bodyPr>
            <a:lstStyle/>
            <a:p>
              <a:pPr eaLnBrk="1" hangingPunct="1">
                <a:spcBef>
                  <a:spcPct val="50000"/>
                </a:spcBef>
              </a:pPr>
              <a:r>
                <a:rPr lang="zh-CN" altLang="en-US" sz="2400" b="1" dirty="0">
                  <a:solidFill>
                    <a:schemeClr val="accent1">
                      <a:lumMod val="50000"/>
                    </a:schemeClr>
                  </a:solidFill>
                  <a:latin typeface="黑体" panose="02010609060101010101" pitchFamily="49" charset="-122"/>
                  <a:ea typeface="黑体" panose="02010609060101010101" pitchFamily="49" charset="-122"/>
                </a:rPr>
                <a:t>污染物的溶解度</a:t>
              </a:r>
              <a:endParaRPr lang="zh-CN" altLang="en-US" sz="2400" b="1" dirty="0">
                <a:solidFill>
                  <a:schemeClr val="accent1">
                    <a:lumMod val="50000"/>
                  </a:schemeClr>
                </a:solidFill>
                <a:latin typeface="黑体" panose="02010609060101010101" pitchFamily="49" charset="-122"/>
                <a:ea typeface="黑体" panose="02010609060101010101" pitchFamily="49" charset="-122"/>
              </a:endParaRPr>
            </a:p>
          </p:txBody>
        </p:sp>
        <p:sp>
          <p:nvSpPr>
            <p:cNvPr id="159749" name="Text Box 4"/>
            <p:cNvSpPr txBox="1"/>
            <p:nvPr/>
          </p:nvSpPr>
          <p:spPr>
            <a:xfrm>
              <a:off x="8415" y="2789"/>
              <a:ext cx="2944" cy="796"/>
            </a:xfrm>
            <a:prstGeom prst="rect">
              <a:avLst/>
            </a:prstGeom>
            <a:noFill/>
            <a:ln w="9525">
              <a:noFill/>
            </a:ln>
          </p:spPr>
          <p:txBody>
            <a:bodyPr wrap="square">
              <a:noAutofit/>
            </a:bodyPr>
            <a:lstStyle/>
            <a:p>
              <a:pPr eaLnBrk="1" hangingPunct="1">
                <a:spcBef>
                  <a:spcPct val="50000"/>
                </a:spcBef>
              </a:pPr>
              <a:r>
                <a:rPr lang="zh-CN" altLang="en-US" sz="2400" b="1" dirty="0">
                  <a:solidFill>
                    <a:schemeClr val="accent1">
                      <a:lumMod val="50000"/>
                    </a:schemeClr>
                  </a:solidFill>
                  <a:latin typeface="黑体" panose="02010609060101010101" pitchFamily="49" charset="-122"/>
                  <a:ea typeface="黑体" panose="02010609060101010101" pitchFamily="49" charset="-122"/>
                </a:rPr>
                <a:t>胶束的结构</a:t>
              </a:r>
              <a:endParaRPr lang="zh-CN" altLang="en-US" sz="2400" b="1" dirty="0">
                <a:solidFill>
                  <a:schemeClr val="accent1">
                    <a:lumMod val="50000"/>
                  </a:schemeClr>
                </a:solidFill>
                <a:latin typeface="黑体" panose="02010609060101010101" pitchFamily="49" charset="-122"/>
                <a:ea typeface="黑体" panose="02010609060101010101" pitchFamily="49" charset="-122"/>
              </a:endParaRPr>
            </a:p>
          </p:txBody>
        </p:sp>
        <p:sp>
          <p:nvSpPr>
            <p:cNvPr id="159750" name="Line 5"/>
            <p:cNvSpPr/>
            <p:nvPr/>
          </p:nvSpPr>
          <p:spPr>
            <a:xfrm flipH="1">
              <a:off x="5280" y="3240"/>
              <a:ext cx="720" cy="0"/>
            </a:xfrm>
            <a:prstGeom prst="line">
              <a:avLst/>
            </a:prstGeom>
            <a:ln w="57150" cap="flat" cmpd="sng">
              <a:solidFill>
                <a:srgbClr val="FF3300"/>
              </a:solidFill>
              <a:prstDash val="solid"/>
              <a:headEnd type="none" w="med" len="med"/>
              <a:tailEnd type="triangle" w="med" len="med"/>
            </a:ln>
          </p:spPr>
          <p:txBody>
            <a:bodyPr/>
            <a:lstStyle/>
            <a:p>
              <a:endParaRPr lang="zh-CN" altLang="en-US"/>
            </a:p>
          </p:txBody>
        </p:sp>
        <p:sp>
          <p:nvSpPr>
            <p:cNvPr id="159751" name="Line 6"/>
            <p:cNvSpPr/>
            <p:nvPr/>
          </p:nvSpPr>
          <p:spPr>
            <a:xfrm>
              <a:off x="7560" y="3240"/>
              <a:ext cx="720" cy="0"/>
            </a:xfrm>
            <a:prstGeom prst="line">
              <a:avLst/>
            </a:prstGeom>
            <a:ln w="57150" cap="flat" cmpd="sng">
              <a:solidFill>
                <a:srgbClr val="FF3300"/>
              </a:solidFill>
              <a:prstDash val="solid"/>
              <a:headEnd type="none" w="med" len="med"/>
              <a:tailEnd type="triangle" w="med" len="med"/>
            </a:ln>
          </p:spPr>
          <p:txBody>
            <a:bodyPr/>
            <a:lstStyle/>
            <a:p>
              <a:endParaRPr lang="zh-CN" altLang="en-US"/>
            </a:p>
          </p:txBody>
        </p:sp>
      </p:grpSp>
      <p:pic>
        <p:nvPicPr>
          <p:cNvPr id="159753" name="Picture 10"/>
          <p:cNvPicPr>
            <a:picLocks noChangeAspect="1"/>
          </p:cNvPicPr>
          <p:nvPr/>
        </p:nvPicPr>
        <p:blipFill>
          <a:blip r:embed="rId1"/>
          <a:srcRect l="5369" t="2973" r="5502" b="1441"/>
          <a:stretch>
            <a:fillRect/>
          </a:stretch>
        </p:blipFill>
        <p:spPr>
          <a:xfrm>
            <a:off x="3288030" y="3181350"/>
            <a:ext cx="5424170" cy="3611245"/>
          </a:xfrm>
          <a:prstGeom prst="rect">
            <a:avLst/>
          </a:prstGeom>
          <a:noFill/>
          <a:ln w="12700">
            <a:noFill/>
          </a:ln>
        </p:spPr>
      </p:pic>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p:cNvSpPr>
          <p:nvPr>
            <p:ph idx="1"/>
          </p:nvPr>
        </p:nvSpPr>
        <p:spPr>
          <a:xfrm>
            <a:off x="4368165" y="2421890"/>
            <a:ext cx="5014595" cy="4070985"/>
          </a:xfrm>
        </p:spPr>
        <p:txBody>
          <a:bodyPr vert="horz" wrap="square" lIns="91440" tIns="45720" rIns="91440" bIns="45720" anchor="t" anchorCtr="0"/>
          <a:lstStyle/>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一、基本原理</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indent="-457200" algn="l" defTabSz="914400" eaLnBrk="1" hangingPunct="1">
              <a:lnSpc>
                <a:spcPct val="150000"/>
              </a:lnSpc>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kern="12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Basic Principle</a:t>
            </a:r>
            <a:endParaRPr lang="en-US" altLang="zh-CN" sz="2400" b="1" kern="12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a:p>
            <a:pPr marL="457200" indent="-457200" algn="l" defTabSz="914400" eaLnBrk="1" hangingPunct="1">
              <a:lnSpc>
                <a:spcPct val="150000"/>
              </a:lnSpc>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二、影响因素</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Influencing Factors</a:t>
            </a:r>
            <a:endParaRPr lang="zh-CN" altLang="en-US" sz="2400" b="1" dirty="0">
              <a:solidFill>
                <a:schemeClr val="tx1"/>
              </a:solidFill>
              <a:effectLst/>
              <a:latin typeface="Times New Roman" panose="02020603050405020304" pitchFamily="18" charset="0"/>
              <a:cs typeface="Times New Roman" panose="02020603050405020304" pitchFamily="18" charset="0"/>
            </a:endParaRPr>
          </a:p>
          <a:p>
            <a:pPr marL="457200" indent="-457200" algn="l" defTabSz="914400" eaLnBrk="1" hangingPunct="1">
              <a:lnSpc>
                <a:spcPct val="150000"/>
              </a:lnSpc>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三、表面活性剂的筛选</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1082675" indent="-902970" algn="l">
              <a:lnSpc>
                <a:spcPct val="110000"/>
              </a:lnSpc>
              <a:spcBef>
                <a:spcPct val="0"/>
              </a:spcBef>
              <a:buClr>
                <a:srgbClr val="0000CC"/>
              </a:buClr>
              <a:buNone/>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Selection of Surfactants</a:t>
            </a:r>
            <a:endParaRPr lang="en-US" altLang="zh-CN" sz="2400"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157700" name="Rectangle 3"/>
          <p:cNvSpPr/>
          <p:nvPr/>
        </p:nvSpPr>
        <p:spPr>
          <a:xfrm>
            <a:off x="264160" y="590550"/>
            <a:ext cx="11694795" cy="2644775"/>
          </a:xfrm>
          <a:prstGeom prst="rect">
            <a:avLst/>
          </a:prstGeom>
          <a:noFill/>
          <a:ln w="9525">
            <a:noFill/>
          </a:ln>
        </p:spPr>
        <p:txBody>
          <a:bodyPr anchor="ctr" anchorCtr="0"/>
          <a:lstStyle/>
          <a:p>
            <a:pPr algn="ctr">
              <a:lnSpc>
                <a:spcPct val="110000"/>
              </a:lnSpc>
            </a:pPr>
            <a:endParaRPr lang="zh-CN" altLang="en-US" sz="4800"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ctr">
              <a:lnSpc>
                <a:spcPct val="110000"/>
              </a:lnSpc>
            </a:pPr>
            <a: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第八节 表面活性剂及</a:t>
            </a:r>
            <a:b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br>
            <a: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共溶剂淋洗技术</a:t>
            </a:r>
            <a:endPar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l" eaLnBrk="1" hangingPunct="1">
              <a:lnSpc>
                <a:spcPct val="110000"/>
              </a:lnSpc>
              <a:spcBef>
                <a:spcPct val="20000"/>
              </a:spcBef>
              <a:buClrTx/>
              <a:buSzTx/>
              <a:buFontTx/>
              <a:defRPr/>
            </a:pPr>
            <a:r>
              <a:rPr lang="en-US" altLang="zh-CN" sz="3600" b="1" kern="0" dirty="0">
                <a:effectLst/>
                <a:latin typeface="Times New Roman" panose="02020603050405020304" pitchFamily="18" charset="0"/>
                <a:ea typeface="黑体" panose="02010609060101010101" pitchFamily="49" charset="-122"/>
                <a:cs typeface="Times New Roman" panose="02020603050405020304" pitchFamily="18" charset="0"/>
                <a:sym typeface="+mn-ea"/>
              </a:rPr>
              <a:t>                </a:t>
            </a:r>
            <a:r>
              <a:rPr lang="zh-CN" altLang="en-US" sz="4800" b="0" dirty="0">
                <a:solidFill>
                  <a:srgbClr val="FFFF00"/>
                </a:solidFill>
                <a:latin typeface="隶书" panose="02010509060101010101" pitchFamily="49" charset="-122"/>
                <a:ea typeface="隶书" panose="02010509060101010101" pitchFamily="49" charset="-122"/>
              </a:rPr>
              <a:t> </a:t>
            </a:r>
            <a:br>
              <a:rPr lang="zh-CN" altLang="en-US" sz="4800" b="0" dirty="0">
                <a:solidFill>
                  <a:srgbClr val="FFFF00"/>
                </a:solidFill>
                <a:latin typeface="隶书" panose="02010509060101010101" pitchFamily="49" charset="-122"/>
                <a:ea typeface="隶书" panose="02010509060101010101" pitchFamily="49" charset="-122"/>
              </a:rPr>
            </a:br>
            <a:endParaRPr lang="en-US" altLang="zh-CN" sz="3200" dirty="0">
              <a:solidFill>
                <a:schemeClr val="tx1"/>
              </a:solidFill>
              <a:latin typeface="Arial" panose="020B0604020202020204" pitchFamily="34" charset="0"/>
              <a:hlinkClick r:id="" action="ppaction://noaction"/>
            </a:endParaRPr>
          </a:p>
        </p:txBody>
      </p:sp>
      <p:sp>
        <p:nvSpPr>
          <p:cNvPr id="22537" name="Line 9"/>
          <p:cNvSpPr>
            <a:spLocks noChangeShapeType="1"/>
          </p:cNvSpPr>
          <p:nvPr/>
        </p:nvSpPr>
        <p:spPr bwMode="auto">
          <a:xfrm flipV="1">
            <a:off x="4422140" y="5973445"/>
            <a:ext cx="3803650" cy="8255"/>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537"/>
                                        </p:tgtEl>
                                        <p:attrNameLst>
                                          <p:attrName>style.visibility</p:attrName>
                                        </p:attrNameLst>
                                      </p:cBhvr>
                                      <p:to>
                                        <p:strVal val="visible"/>
                                      </p:to>
                                    </p:set>
                                    <p:anim calcmode="lin" valueType="num">
                                      <p:cBhvr additive="base">
                                        <p:cTn id="7" dur="500" fill="hold"/>
                                        <p:tgtEl>
                                          <p:spTgt spid="22537"/>
                                        </p:tgtEl>
                                        <p:attrNameLst>
                                          <p:attrName>ppt_x</p:attrName>
                                        </p:attrNameLst>
                                      </p:cBhvr>
                                      <p:tavLst>
                                        <p:tav tm="0">
                                          <p:val>
                                            <p:strVal val="0-#ppt_w/2"/>
                                          </p:val>
                                        </p:tav>
                                        <p:tav tm="100000">
                                          <p:val>
                                            <p:strVal val="#ppt_x"/>
                                          </p:val>
                                        </p:tav>
                                      </p:tavLst>
                                    </p:anim>
                                    <p:anim calcmode="lin" valueType="num">
                                      <p:cBhvr additive="base">
                                        <p:cTn id="8"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0818" y="116523"/>
            <a:ext cx="9793614" cy="783590"/>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8.3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表面活性剂的筛选</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 </a:t>
            </a:r>
            <a:r>
              <a:rPr lang="en-US" altLang="zh-CN" sz="3000" b="1" dirty="0">
                <a:latin typeface="Times New Roman" panose="02020603050405020304" pitchFamily="18" charset="0"/>
                <a:cs typeface="Times New Roman" panose="02020603050405020304" pitchFamily="18" charset="0"/>
                <a:sym typeface="+mn-ea"/>
              </a:rPr>
              <a:t>Selection of Surfactants</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61796" name="Group 3"/>
          <p:cNvGrpSpPr/>
          <p:nvPr/>
        </p:nvGrpSpPr>
        <p:grpSpPr>
          <a:xfrm>
            <a:off x="2648716" y="1008380"/>
            <a:ext cx="7315200" cy="5486400"/>
            <a:chOff x="144" y="864"/>
            <a:chExt cx="5616" cy="3456"/>
          </a:xfrm>
        </p:grpSpPr>
        <p:sp>
          <p:nvSpPr>
            <p:cNvPr id="189446" name="Freeform 4"/>
            <p:cNvSpPr/>
            <p:nvPr/>
          </p:nvSpPr>
          <p:spPr bwMode="gray">
            <a:xfrm>
              <a:off x="2021" y="864"/>
              <a:ext cx="1784" cy="1771"/>
            </a:xfrm>
            <a:custGeom>
              <a:avLst/>
              <a:gdLst>
                <a:gd name="T0" fmla="*/ 1780 w 1470"/>
                <a:gd name="T1" fmla="*/ 941 h 2346"/>
                <a:gd name="T2" fmla="*/ 1752 w 1470"/>
                <a:gd name="T3" fmla="*/ 1049 h 2346"/>
                <a:gd name="T4" fmla="*/ 1699 w 1470"/>
                <a:gd name="T5" fmla="*/ 1154 h 2346"/>
                <a:gd name="T6" fmla="*/ 1625 w 1470"/>
                <a:gd name="T7" fmla="*/ 1255 h 2346"/>
                <a:gd name="T8" fmla="*/ 1538 w 1470"/>
                <a:gd name="T9" fmla="*/ 1347 h 2346"/>
                <a:gd name="T10" fmla="*/ 1441 w 1470"/>
                <a:gd name="T11" fmla="*/ 1433 h 2346"/>
                <a:gd name="T12" fmla="*/ 1337 w 1470"/>
                <a:gd name="T13" fmla="*/ 1511 h 2346"/>
                <a:gd name="T14" fmla="*/ 1237 w 1470"/>
                <a:gd name="T15" fmla="*/ 1581 h 2346"/>
                <a:gd name="T16" fmla="*/ 1140 w 1470"/>
                <a:gd name="T17" fmla="*/ 1641 h 2346"/>
                <a:gd name="T18" fmla="*/ 1051 w 1470"/>
                <a:gd name="T19" fmla="*/ 1690 h 2346"/>
                <a:gd name="T20" fmla="*/ 978 w 1470"/>
                <a:gd name="T21" fmla="*/ 1729 h 2346"/>
                <a:gd name="T22" fmla="*/ 926 w 1470"/>
                <a:gd name="T23" fmla="*/ 1755 h 2346"/>
                <a:gd name="T24" fmla="*/ 897 w 1470"/>
                <a:gd name="T25" fmla="*/ 1769 h 2346"/>
                <a:gd name="T26" fmla="*/ 888 w 1470"/>
                <a:gd name="T27" fmla="*/ 1769 h 2346"/>
                <a:gd name="T28" fmla="*/ 860 w 1470"/>
                <a:gd name="T29" fmla="*/ 1755 h 2346"/>
                <a:gd name="T30" fmla="*/ 807 w 1470"/>
                <a:gd name="T31" fmla="*/ 1729 h 2346"/>
                <a:gd name="T32" fmla="*/ 733 w 1470"/>
                <a:gd name="T33" fmla="*/ 1690 h 2346"/>
                <a:gd name="T34" fmla="*/ 646 w 1470"/>
                <a:gd name="T35" fmla="*/ 1641 h 2346"/>
                <a:gd name="T36" fmla="*/ 549 w 1470"/>
                <a:gd name="T37" fmla="*/ 1581 h 2346"/>
                <a:gd name="T38" fmla="*/ 445 w 1470"/>
                <a:gd name="T39" fmla="*/ 1511 h 2346"/>
                <a:gd name="T40" fmla="*/ 345 w 1470"/>
                <a:gd name="T41" fmla="*/ 1433 h 2346"/>
                <a:gd name="T42" fmla="*/ 248 w 1470"/>
                <a:gd name="T43" fmla="*/ 1347 h 2346"/>
                <a:gd name="T44" fmla="*/ 159 w 1470"/>
                <a:gd name="T45" fmla="*/ 1255 h 2346"/>
                <a:gd name="T46" fmla="*/ 86 w 1470"/>
                <a:gd name="T47" fmla="*/ 1154 h 2346"/>
                <a:gd name="T48" fmla="*/ 33 w 1470"/>
                <a:gd name="T49" fmla="*/ 1049 h 2346"/>
                <a:gd name="T50" fmla="*/ 5 w 1470"/>
                <a:gd name="T51" fmla="*/ 941 h 2346"/>
                <a:gd name="T52" fmla="*/ 5 w 1470"/>
                <a:gd name="T53" fmla="*/ 829 h 2346"/>
                <a:gd name="T54" fmla="*/ 33 w 1470"/>
                <a:gd name="T55" fmla="*/ 720 h 2346"/>
                <a:gd name="T56" fmla="*/ 86 w 1470"/>
                <a:gd name="T57" fmla="*/ 615 h 2346"/>
                <a:gd name="T58" fmla="*/ 159 w 1470"/>
                <a:gd name="T59" fmla="*/ 516 h 2346"/>
                <a:gd name="T60" fmla="*/ 248 w 1470"/>
                <a:gd name="T61" fmla="*/ 423 h 2346"/>
                <a:gd name="T62" fmla="*/ 345 w 1470"/>
                <a:gd name="T63" fmla="*/ 337 h 2346"/>
                <a:gd name="T64" fmla="*/ 445 w 1470"/>
                <a:gd name="T65" fmla="*/ 259 h 2346"/>
                <a:gd name="T66" fmla="*/ 549 w 1470"/>
                <a:gd name="T67" fmla="*/ 189 h 2346"/>
                <a:gd name="T68" fmla="*/ 646 w 1470"/>
                <a:gd name="T69" fmla="*/ 128 h 2346"/>
                <a:gd name="T70" fmla="*/ 733 w 1470"/>
                <a:gd name="T71" fmla="*/ 79 h 2346"/>
                <a:gd name="T72" fmla="*/ 807 w 1470"/>
                <a:gd name="T73" fmla="*/ 42 h 2346"/>
                <a:gd name="T74" fmla="*/ 860 w 1470"/>
                <a:gd name="T75" fmla="*/ 14 h 2346"/>
                <a:gd name="T76" fmla="*/ 888 w 1470"/>
                <a:gd name="T77" fmla="*/ 1 h 2346"/>
                <a:gd name="T78" fmla="*/ 897 w 1470"/>
                <a:gd name="T79" fmla="*/ 1 h 2346"/>
                <a:gd name="T80" fmla="*/ 926 w 1470"/>
                <a:gd name="T81" fmla="*/ 14 h 2346"/>
                <a:gd name="T82" fmla="*/ 978 w 1470"/>
                <a:gd name="T83" fmla="*/ 42 h 2346"/>
                <a:gd name="T84" fmla="*/ 1051 w 1470"/>
                <a:gd name="T85" fmla="*/ 79 h 2346"/>
                <a:gd name="T86" fmla="*/ 1140 w 1470"/>
                <a:gd name="T87" fmla="*/ 128 h 2346"/>
                <a:gd name="T88" fmla="*/ 1237 w 1470"/>
                <a:gd name="T89" fmla="*/ 189 h 2346"/>
                <a:gd name="T90" fmla="*/ 1337 w 1470"/>
                <a:gd name="T91" fmla="*/ 259 h 2346"/>
                <a:gd name="T92" fmla="*/ 1441 w 1470"/>
                <a:gd name="T93" fmla="*/ 337 h 2346"/>
                <a:gd name="T94" fmla="*/ 1538 w 1470"/>
                <a:gd name="T95" fmla="*/ 423 h 2346"/>
                <a:gd name="T96" fmla="*/ 1625 w 1470"/>
                <a:gd name="T97" fmla="*/ 516 h 2346"/>
                <a:gd name="T98" fmla="*/ 1699 w 1470"/>
                <a:gd name="T99" fmla="*/ 615 h 2346"/>
                <a:gd name="T100" fmla="*/ 1752 w 1470"/>
                <a:gd name="T101" fmla="*/ 720 h 2346"/>
                <a:gd name="T102" fmla="*/ 1780 w 1470"/>
                <a:gd name="T103" fmla="*/ 829 h 23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70" h="2346">
                  <a:moveTo>
                    <a:pt x="1470" y="1173"/>
                  </a:moveTo>
                  <a:lnTo>
                    <a:pt x="1467" y="1246"/>
                  </a:lnTo>
                  <a:lnTo>
                    <a:pt x="1458" y="1319"/>
                  </a:lnTo>
                  <a:lnTo>
                    <a:pt x="1444" y="1390"/>
                  </a:lnTo>
                  <a:lnTo>
                    <a:pt x="1423" y="1462"/>
                  </a:lnTo>
                  <a:lnTo>
                    <a:pt x="1400" y="1529"/>
                  </a:lnTo>
                  <a:lnTo>
                    <a:pt x="1371" y="1596"/>
                  </a:lnTo>
                  <a:lnTo>
                    <a:pt x="1339" y="1662"/>
                  </a:lnTo>
                  <a:lnTo>
                    <a:pt x="1305" y="1724"/>
                  </a:lnTo>
                  <a:lnTo>
                    <a:pt x="1267" y="1784"/>
                  </a:lnTo>
                  <a:lnTo>
                    <a:pt x="1228" y="1843"/>
                  </a:lnTo>
                  <a:lnTo>
                    <a:pt x="1187" y="1898"/>
                  </a:lnTo>
                  <a:lnTo>
                    <a:pt x="1145" y="1952"/>
                  </a:lnTo>
                  <a:lnTo>
                    <a:pt x="1102" y="2002"/>
                  </a:lnTo>
                  <a:lnTo>
                    <a:pt x="1060" y="2050"/>
                  </a:lnTo>
                  <a:lnTo>
                    <a:pt x="1019" y="2094"/>
                  </a:lnTo>
                  <a:lnTo>
                    <a:pt x="978" y="2134"/>
                  </a:lnTo>
                  <a:lnTo>
                    <a:pt x="939" y="2174"/>
                  </a:lnTo>
                  <a:lnTo>
                    <a:pt x="901" y="2207"/>
                  </a:lnTo>
                  <a:lnTo>
                    <a:pt x="866" y="2239"/>
                  </a:lnTo>
                  <a:lnTo>
                    <a:pt x="835" y="2266"/>
                  </a:lnTo>
                  <a:lnTo>
                    <a:pt x="806" y="2290"/>
                  </a:lnTo>
                  <a:lnTo>
                    <a:pt x="783" y="2309"/>
                  </a:lnTo>
                  <a:lnTo>
                    <a:pt x="763" y="2325"/>
                  </a:lnTo>
                  <a:lnTo>
                    <a:pt x="748" y="2336"/>
                  </a:lnTo>
                  <a:lnTo>
                    <a:pt x="739" y="2343"/>
                  </a:lnTo>
                  <a:lnTo>
                    <a:pt x="735" y="2346"/>
                  </a:lnTo>
                  <a:lnTo>
                    <a:pt x="732" y="2343"/>
                  </a:lnTo>
                  <a:lnTo>
                    <a:pt x="723" y="2336"/>
                  </a:lnTo>
                  <a:lnTo>
                    <a:pt x="709" y="2325"/>
                  </a:lnTo>
                  <a:lnTo>
                    <a:pt x="688" y="2309"/>
                  </a:lnTo>
                  <a:lnTo>
                    <a:pt x="665" y="2290"/>
                  </a:lnTo>
                  <a:lnTo>
                    <a:pt x="636" y="2266"/>
                  </a:lnTo>
                  <a:lnTo>
                    <a:pt x="604" y="2239"/>
                  </a:lnTo>
                  <a:lnTo>
                    <a:pt x="570" y="2207"/>
                  </a:lnTo>
                  <a:lnTo>
                    <a:pt x="532" y="2174"/>
                  </a:lnTo>
                  <a:lnTo>
                    <a:pt x="493" y="2134"/>
                  </a:lnTo>
                  <a:lnTo>
                    <a:pt x="452" y="2094"/>
                  </a:lnTo>
                  <a:lnTo>
                    <a:pt x="410" y="2050"/>
                  </a:lnTo>
                  <a:lnTo>
                    <a:pt x="367" y="2002"/>
                  </a:lnTo>
                  <a:lnTo>
                    <a:pt x="325" y="1952"/>
                  </a:lnTo>
                  <a:lnTo>
                    <a:pt x="284" y="1898"/>
                  </a:lnTo>
                  <a:lnTo>
                    <a:pt x="243" y="1843"/>
                  </a:lnTo>
                  <a:lnTo>
                    <a:pt x="204" y="1784"/>
                  </a:lnTo>
                  <a:lnTo>
                    <a:pt x="166" y="1724"/>
                  </a:lnTo>
                  <a:lnTo>
                    <a:pt x="131" y="1662"/>
                  </a:lnTo>
                  <a:lnTo>
                    <a:pt x="100" y="1596"/>
                  </a:lnTo>
                  <a:lnTo>
                    <a:pt x="71" y="1529"/>
                  </a:lnTo>
                  <a:lnTo>
                    <a:pt x="48" y="1462"/>
                  </a:lnTo>
                  <a:lnTo>
                    <a:pt x="27" y="1390"/>
                  </a:lnTo>
                  <a:lnTo>
                    <a:pt x="13" y="1319"/>
                  </a:lnTo>
                  <a:lnTo>
                    <a:pt x="4" y="1246"/>
                  </a:lnTo>
                  <a:lnTo>
                    <a:pt x="0" y="1173"/>
                  </a:lnTo>
                  <a:lnTo>
                    <a:pt x="4" y="1098"/>
                  </a:lnTo>
                  <a:lnTo>
                    <a:pt x="13" y="1025"/>
                  </a:lnTo>
                  <a:lnTo>
                    <a:pt x="27" y="954"/>
                  </a:lnTo>
                  <a:lnTo>
                    <a:pt x="48" y="884"/>
                  </a:lnTo>
                  <a:lnTo>
                    <a:pt x="71" y="815"/>
                  </a:lnTo>
                  <a:lnTo>
                    <a:pt x="100" y="748"/>
                  </a:lnTo>
                  <a:lnTo>
                    <a:pt x="131" y="684"/>
                  </a:lnTo>
                  <a:lnTo>
                    <a:pt x="166" y="621"/>
                  </a:lnTo>
                  <a:lnTo>
                    <a:pt x="204" y="560"/>
                  </a:lnTo>
                  <a:lnTo>
                    <a:pt x="243" y="502"/>
                  </a:lnTo>
                  <a:lnTo>
                    <a:pt x="284" y="446"/>
                  </a:lnTo>
                  <a:lnTo>
                    <a:pt x="325" y="394"/>
                  </a:lnTo>
                  <a:lnTo>
                    <a:pt x="367" y="343"/>
                  </a:lnTo>
                  <a:lnTo>
                    <a:pt x="410" y="294"/>
                  </a:lnTo>
                  <a:lnTo>
                    <a:pt x="452" y="251"/>
                  </a:lnTo>
                  <a:lnTo>
                    <a:pt x="493" y="210"/>
                  </a:lnTo>
                  <a:lnTo>
                    <a:pt x="532" y="170"/>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0"/>
                  </a:lnTo>
                  <a:lnTo>
                    <a:pt x="978" y="210"/>
                  </a:lnTo>
                  <a:lnTo>
                    <a:pt x="1019" y="251"/>
                  </a:lnTo>
                  <a:lnTo>
                    <a:pt x="1060" y="294"/>
                  </a:lnTo>
                  <a:lnTo>
                    <a:pt x="1102" y="343"/>
                  </a:lnTo>
                  <a:lnTo>
                    <a:pt x="1145" y="394"/>
                  </a:lnTo>
                  <a:lnTo>
                    <a:pt x="1187" y="446"/>
                  </a:lnTo>
                  <a:lnTo>
                    <a:pt x="1228" y="502"/>
                  </a:lnTo>
                  <a:lnTo>
                    <a:pt x="1267" y="560"/>
                  </a:lnTo>
                  <a:lnTo>
                    <a:pt x="1305" y="621"/>
                  </a:lnTo>
                  <a:lnTo>
                    <a:pt x="1339" y="684"/>
                  </a:lnTo>
                  <a:lnTo>
                    <a:pt x="1371" y="748"/>
                  </a:lnTo>
                  <a:lnTo>
                    <a:pt x="1400" y="815"/>
                  </a:lnTo>
                  <a:lnTo>
                    <a:pt x="1423" y="884"/>
                  </a:lnTo>
                  <a:lnTo>
                    <a:pt x="1444" y="954"/>
                  </a:lnTo>
                  <a:lnTo>
                    <a:pt x="1458" y="1025"/>
                  </a:lnTo>
                  <a:lnTo>
                    <a:pt x="1467" y="1098"/>
                  </a:lnTo>
                  <a:lnTo>
                    <a:pt x="1470" y="1173"/>
                  </a:lnTo>
                </a:path>
              </a:pathLst>
            </a:custGeom>
            <a:gradFill rotWithShape="1">
              <a:gsLst>
                <a:gs pos="0">
                  <a:srgbClr val="53B749"/>
                </a:gs>
                <a:gs pos="100000">
                  <a:srgbClr val="265522"/>
                </a:gs>
              </a:gsLst>
              <a:lin ang="5400000" scaled="1"/>
            </a:gradFill>
            <a:ln w="38100" cmpd="sng">
              <a:solidFill>
                <a:srgbClr val="FFFFFF"/>
              </a:solidFill>
              <a:prstDash val="solid"/>
              <a:round/>
            </a:ln>
            <a:effectLst>
              <a:outerShdw dist="135003" dir="2928844" algn="ctr" rotWithShape="0">
                <a:srgbClr val="000000">
                  <a:alpha val="50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9447" name="Freeform 5"/>
            <p:cNvSpPr/>
            <p:nvPr/>
          </p:nvSpPr>
          <p:spPr bwMode="gray">
            <a:xfrm rot="575181">
              <a:off x="151" y="1677"/>
              <a:ext cx="3097" cy="979"/>
            </a:xfrm>
            <a:custGeom>
              <a:avLst/>
              <a:gdLst>
                <a:gd name="T0" fmla="*/ 2211 w 2032"/>
                <a:gd name="T1" fmla="*/ 112 h 1536"/>
                <a:gd name="T2" fmla="*/ 2396 w 2032"/>
                <a:gd name="T3" fmla="*/ 177 h 1536"/>
                <a:gd name="T4" fmla="*/ 2554 w 2032"/>
                <a:gd name="T5" fmla="*/ 252 h 1536"/>
                <a:gd name="T6" fmla="*/ 2687 w 2032"/>
                <a:gd name="T7" fmla="*/ 335 h 1536"/>
                <a:gd name="T8" fmla="*/ 2797 w 2032"/>
                <a:gd name="T9" fmla="*/ 421 h 1536"/>
                <a:gd name="T10" fmla="*/ 2885 w 2032"/>
                <a:gd name="T11" fmla="*/ 509 h 1536"/>
                <a:gd name="T12" fmla="*/ 2957 w 2032"/>
                <a:gd name="T13" fmla="*/ 592 h 1536"/>
                <a:gd name="T14" fmla="*/ 3010 w 2032"/>
                <a:gd name="T15" fmla="*/ 671 h 1536"/>
                <a:gd name="T16" fmla="*/ 3048 w 2032"/>
                <a:gd name="T17" fmla="*/ 740 h 1536"/>
                <a:gd name="T18" fmla="*/ 3074 w 2032"/>
                <a:gd name="T19" fmla="*/ 797 h 1536"/>
                <a:gd name="T20" fmla="*/ 3088 w 2032"/>
                <a:gd name="T21" fmla="*/ 839 h 1536"/>
                <a:gd name="T22" fmla="*/ 3094 w 2032"/>
                <a:gd name="T23" fmla="*/ 860 h 1536"/>
                <a:gd name="T24" fmla="*/ 3089 w 2032"/>
                <a:gd name="T25" fmla="*/ 864 h 1536"/>
                <a:gd name="T26" fmla="*/ 3045 w 2032"/>
                <a:gd name="T27" fmla="*/ 872 h 1536"/>
                <a:gd name="T28" fmla="*/ 2958 w 2032"/>
                <a:gd name="T29" fmla="*/ 886 h 1536"/>
                <a:gd name="T30" fmla="*/ 2836 w 2032"/>
                <a:gd name="T31" fmla="*/ 904 h 1536"/>
                <a:gd name="T32" fmla="*/ 2685 w 2032"/>
                <a:gd name="T33" fmla="*/ 924 h 1536"/>
                <a:gd name="T34" fmla="*/ 2510 w 2032"/>
                <a:gd name="T35" fmla="*/ 943 h 1536"/>
                <a:gd name="T36" fmla="*/ 2312 w 2032"/>
                <a:gd name="T37" fmla="*/ 961 h 1536"/>
                <a:gd name="T38" fmla="*/ 2099 w 2032"/>
                <a:gd name="T39" fmla="*/ 973 h 1536"/>
                <a:gd name="T40" fmla="*/ 1876 w 2032"/>
                <a:gd name="T41" fmla="*/ 979 h 1536"/>
                <a:gd name="T42" fmla="*/ 1649 w 2032"/>
                <a:gd name="T43" fmla="*/ 976 h 1536"/>
                <a:gd name="T44" fmla="*/ 1422 w 2032"/>
                <a:gd name="T45" fmla="*/ 963 h 1536"/>
                <a:gd name="T46" fmla="*/ 1201 w 2032"/>
                <a:gd name="T47" fmla="*/ 936 h 1536"/>
                <a:gd name="T48" fmla="*/ 988 w 2032"/>
                <a:gd name="T49" fmla="*/ 896 h 1536"/>
                <a:gd name="T50" fmla="*/ 789 w 2032"/>
                <a:gd name="T51" fmla="*/ 837 h 1536"/>
                <a:gd name="T52" fmla="*/ 617 w 2032"/>
                <a:gd name="T53" fmla="*/ 766 h 1536"/>
                <a:gd name="T54" fmla="*/ 474 w 2032"/>
                <a:gd name="T55" fmla="*/ 686 h 1536"/>
                <a:gd name="T56" fmla="*/ 351 w 2032"/>
                <a:gd name="T57" fmla="*/ 602 h 1536"/>
                <a:gd name="T58" fmla="*/ 253 w 2032"/>
                <a:gd name="T59" fmla="*/ 514 h 1536"/>
                <a:gd name="T60" fmla="*/ 174 w 2032"/>
                <a:gd name="T61" fmla="*/ 428 h 1536"/>
                <a:gd name="T62" fmla="*/ 111 w 2032"/>
                <a:gd name="T63" fmla="*/ 345 h 1536"/>
                <a:gd name="T64" fmla="*/ 67 w 2032"/>
                <a:gd name="T65" fmla="*/ 272 h 1536"/>
                <a:gd name="T66" fmla="*/ 34 w 2032"/>
                <a:gd name="T67" fmla="*/ 208 h 1536"/>
                <a:gd name="T68" fmla="*/ 14 w 2032"/>
                <a:gd name="T69" fmla="*/ 159 h 1536"/>
                <a:gd name="T70" fmla="*/ 5 w 2032"/>
                <a:gd name="T71" fmla="*/ 127 h 1536"/>
                <a:gd name="T72" fmla="*/ 0 w 2032"/>
                <a:gd name="T73" fmla="*/ 116 h 1536"/>
                <a:gd name="T74" fmla="*/ 24 w 2032"/>
                <a:gd name="T75" fmla="*/ 112 h 1536"/>
                <a:gd name="T76" fmla="*/ 88 w 2032"/>
                <a:gd name="T77" fmla="*/ 100 h 1536"/>
                <a:gd name="T78" fmla="*/ 194 w 2032"/>
                <a:gd name="T79" fmla="*/ 83 h 1536"/>
                <a:gd name="T80" fmla="*/ 331 w 2032"/>
                <a:gd name="T81" fmla="*/ 65 h 1536"/>
                <a:gd name="T82" fmla="*/ 495 w 2032"/>
                <a:gd name="T83" fmla="*/ 45 h 1536"/>
                <a:gd name="T84" fmla="*/ 684 w 2032"/>
                <a:gd name="T85" fmla="*/ 27 h 1536"/>
                <a:gd name="T86" fmla="*/ 889 w 2032"/>
                <a:gd name="T87" fmla="*/ 11 h 1536"/>
                <a:gd name="T88" fmla="*/ 1107 w 2032"/>
                <a:gd name="T89" fmla="*/ 1 h 1536"/>
                <a:gd name="T90" fmla="*/ 1334 w 2032"/>
                <a:gd name="T91" fmla="*/ 0 h 1536"/>
                <a:gd name="T92" fmla="*/ 1561 w 2032"/>
                <a:gd name="T93" fmla="*/ 7 h 1536"/>
                <a:gd name="T94" fmla="*/ 1788 w 2032"/>
                <a:gd name="T95" fmla="*/ 27 h 1536"/>
                <a:gd name="T96" fmla="*/ 2003 w 2032"/>
                <a:gd name="T97" fmla="*/ 61 h 1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32" h="1536">
                  <a:moveTo>
                    <a:pt x="1383" y="131"/>
                  </a:moveTo>
                  <a:lnTo>
                    <a:pt x="1451" y="175"/>
                  </a:lnTo>
                  <a:lnTo>
                    <a:pt x="1514" y="223"/>
                  </a:lnTo>
                  <a:lnTo>
                    <a:pt x="1572" y="277"/>
                  </a:lnTo>
                  <a:lnTo>
                    <a:pt x="1626" y="334"/>
                  </a:lnTo>
                  <a:lnTo>
                    <a:pt x="1676" y="395"/>
                  </a:lnTo>
                  <a:lnTo>
                    <a:pt x="1721" y="459"/>
                  </a:lnTo>
                  <a:lnTo>
                    <a:pt x="1763" y="525"/>
                  </a:lnTo>
                  <a:lnTo>
                    <a:pt x="1801" y="592"/>
                  </a:lnTo>
                  <a:lnTo>
                    <a:pt x="1835" y="660"/>
                  </a:lnTo>
                  <a:lnTo>
                    <a:pt x="1866" y="729"/>
                  </a:lnTo>
                  <a:lnTo>
                    <a:pt x="1893" y="798"/>
                  </a:lnTo>
                  <a:lnTo>
                    <a:pt x="1918" y="865"/>
                  </a:lnTo>
                  <a:lnTo>
                    <a:pt x="1940" y="929"/>
                  </a:lnTo>
                  <a:lnTo>
                    <a:pt x="1957" y="993"/>
                  </a:lnTo>
                  <a:lnTo>
                    <a:pt x="1975" y="1053"/>
                  </a:lnTo>
                  <a:lnTo>
                    <a:pt x="1988" y="1108"/>
                  </a:lnTo>
                  <a:lnTo>
                    <a:pt x="2000" y="1161"/>
                  </a:lnTo>
                  <a:lnTo>
                    <a:pt x="2008" y="1209"/>
                  </a:lnTo>
                  <a:lnTo>
                    <a:pt x="2017" y="1250"/>
                  </a:lnTo>
                  <a:lnTo>
                    <a:pt x="2022" y="1286"/>
                  </a:lnTo>
                  <a:lnTo>
                    <a:pt x="2026" y="1316"/>
                  </a:lnTo>
                  <a:lnTo>
                    <a:pt x="2029" y="1336"/>
                  </a:lnTo>
                  <a:lnTo>
                    <a:pt x="2030" y="1349"/>
                  </a:lnTo>
                  <a:lnTo>
                    <a:pt x="2032" y="1355"/>
                  </a:lnTo>
                  <a:lnTo>
                    <a:pt x="2027" y="1356"/>
                  </a:lnTo>
                  <a:lnTo>
                    <a:pt x="2016" y="1361"/>
                  </a:lnTo>
                  <a:lnTo>
                    <a:pt x="1998" y="1368"/>
                  </a:lnTo>
                  <a:lnTo>
                    <a:pt x="1972" y="1378"/>
                  </a:lnTo>
                  <a:lnTo>
                    <a:pt x="1941" y="1390"/>
                  </a:lnTo>
                  <a:lnTo>
                    <a:pt x="1905" y="1405"/>
                  </a:lnTo>
                  <a:lnTo>
                    <a:pt x="1861" y="1419"/>
                  </a:lnTo>
                  <a:lnTo>
                    <a:pt x="1814" y="1434"/>
                  </a:lnTo>
                  <a:lnTo>
                    <a:pt x="1762" y="1450"/>
                  </a:lnTo>
                  <a:lnTo>
                    <a:pt x="1707" y="1466"/>
                  </a:lnTo>
                  <a:lnTo>
                    <a:pt x="1647" y="1480"/>
                  </a:lnTo>
                  <a:lnTo>
                    <a:pt x="1583" y="1495"/>
                  </a:lnTo>
                  <a:lnTo>
                    <a:pt x="1517" y="1507"/>
                  </a:lnTo>
                  <a:lnTo>
                    <a:pt x="1448" y="1518"/>
                  </a:lnTo>
                  <a:lnTo>
                    <a:pt x="1377" y="1527"/>
                  </a:lnTo>
                  <a:lnTo>
                    <a:pt x="1305" y="1533"/>
                  </a:lnTo>
                  <a:lnTo>
                    <a:pt x="1231" y="1536"/>
                  </a:lnTo>
                  <a:lnTo>
                    <a:pt x="1157" y="1536"/>
                  </a:lnTo>
                  <a:lnTo>
                    <a:pt x="1082" y="1532"/>
                  </a:lnTo>
                  <a:lnTo>
                    <a:pt x="1008" y="1524"/>
                  </a:lnTo>
                  <a:lnTo>
                    <a:pt x="933" y="1511"/>
                  </a:lnTo>
                  <a:lnTo>
                    <a:pt x="859" y="1494"/>
                  </a:lnTo>
                  <a:lnTo>
                    <a:pt x="788" y="1469"/>
                  </a:lnTo>
                  <a:lnTo>
                    <a:pt x="716" y="1440"/>
                  </a:lnTo>
                  <a:lnTo>
                    <a:pt x="648" y="1405"/>
                  </a:lnTo>
                  <a:lnTo>
                    <a:pt x="580" y="1361"/>
                  </a:lnTo>
                  <a:lnTo>
                    <a:pt x="518" y="1313"/>
                  </a:lnTo>
                  <a:lnTo>
                    <a:pt x="459" y="1259"/>
                  </a:lnTo>
                  <a:lnTo>
                    <a:pt x="405" y="1202"/>
                  </a:lnTo>
                  <a:lnTo>
                    <a:pt x="356" y="1141"/>
                  </a:lnTo>
                  <a:lnTo>
                    <a:pt x="311" y="1076"/>
                  </a:lnTo>
                  <a:lnTo>
                    <a:pt x="268" y="1011"/>
                  </a:lnTo>
                  <a:lnTo>
                    <a:pt x="230" y="944"/>
                  </a:lnTo>
                  <a:lnTo>
                    <a:pt x="197" y="875"/>
                  </a:lnTo>
                  <a:lnTo>
                    <a:pt x="166" y="806"/>
                  </a:lnTo>
                  <a:lnTo>
                    <a:pt x="138" y="738"/>
                  </a:lnTo>
                  <a:lnTo>
                    <a:pt x="114" y="672"/>
                  </a:lnTo>
                  <a:lnTo>
                    <a:pt x="92" y="607"/>
                  </a:lnTo>
                  <a:lnTo>
                    <a:pt x="73" y="542"/>
                  </a:lnTo>
                  <a:lnTo>
                    <a:pt x="57" y="482"/>
                  </a:lnTo>
                  <a:lnTo>
                    <a:pt x="44" y="427"/>
                  </a:lnTo>
                  <a:lnTo>
                    <a:pt x="32" y="375"/>
                  </a:lnTo>
                  <a:lnTo>
                    <a:pt x="22" y="326"/>
                  </a:lnTo>
                  <a:lnTo>
                    <a:pt x="15" y="286"/>
                  </a:lnTo>
                  <a:lnTo>
                    <a:pt x="9" y="249"/>
                  </a:lnTo>
                  <a:lnTo>
                    <a:pt x="4" y="220"/>
                  </a:lnTo>
                  <a:lnTo>
                    <a:pt x="3" y="199"/>
                  </a:lnTo>
                  <a:lnTo>
                    <a:pt x="0" y="186"/>
                  </a:lnTo>
                  <a:lnTo>
                    <a:pt x="0" y="182"/>
                  </a:lnTo>
                  <a:lnTo>
                    <a:pt x="4" y="179"/>
                  </a:lnTo>
                  <a:lnTo>
                    <a:pt x="16" y="175"/>
                  </a:lnTo>
                  <a:lnTo>
                    <a:pt x="33" y="167"/>
                  </a:lnTo>
                  <a:lnTo>
                    <a:pt x="58" y="157"/>
                  </a:lnTo>
                  <a:lnTo>
                    <a:pt x="90" y="145"/>
                  </a:lnTo>
                  <a:lnTo>
                    <a:pt x="127" y="131"/>
                  </a:lnTo>
                  <a:lnTo>
                    <a:pt x="169" y="116"/>
                  </a:lnTo>
                  <a:lnTo>
                    <a:pt x="217" y="102"/>
                  </a:lnTo>
                  <a:lnTo>
                    <a:pt x="270" y="86"/>
                  </a:lnTo>
                  <a:lnTo>
                    <a:pt x="325" y="70"/>
                  </a:lnTo>
                  <a:lnTo>
                    <a:pt x="385" y="55"/>
                  </a:lnTo>
                  <a:lnTo>
                    <a:pt x="449" y="42"/>
                  </a:lnTo>
                  <a:lnTo>
                    <a:pt x="515" y="29"/>
                  </a:lnTo>
                  <a:lnTo>
                    <a:pt x="583" y="17"/>
                  </a:lnTo>
                  <a:lnTo>
                    <a:pt x="653" y="8"/>
                  </a:lnTo>
                  <a:lnTo>
                    <a:pt x="726" y="2"/>
                  </a:lnTo>
                  <a:lnTo>
                    <a:pt x="801" y="0"/>
                  </a:lnTo>
                  <a:lnTo>
                    <a:pt x="875" y="0"/>
                  </a:lnTo>
                  <a:lnTo>
                    <a:pt x="949" y="4"/>
                  </a:lnTo>
                  <a:lnTo>
                    <a:pt x="1024" y="11"/>
                  </a:lnTo>
                  <a:lnTo>
                    <a:pt x="1098" y="24"/>
                  </a:lnTo>
                  <a:lnTo>
                    <a:pt x="1173" y="43"/>
                  </a:lnTo>
                  <a:lnTo>
                    <a:pt x="1244" y="67"/>
                  </a:lnTo>
                  <a:lnTo>
                    <a:pt x="1314" y="96"/>
                  </a:lnTo>
                  <a:lnTo>
                    <a:pt x="1383" y="131"/>
                  </a:lnTo>
                </a:path>
              </a:pathLst>
            </a:custGeom>
            <a:gradFill rotWithShape="1">
              <a:gsLst>
                <a:gs pos="0">
                  <a:srgbClr val="00B1F0"/>
                </a:gs>
                <a:gs pos="100000">
                  <a:srgbClr val="00526F"/>
                </a:gs>
              </a:gsLst>
              <a:lin ang="2700000" scaled="1"/>
            </a:gradFill>
            <a:ln w="38100" cmpd="sng">
              <a:solidFill>
                <a:srgbClr val="FFFFFF"/>
              </a:solidFill>
              <a:prstDash val="solid"/>
              <a:round/>
            </a:ln>
            <a:effectLst>
              <a:outerShdw dist="135003" dir="2928844" algn="ctr" rotWithShape="0">
                <a:srgbClr val="000000">
                  <a:alpha val="50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9448" name="Freeform 6"/>
            <p:cNvSpPr/>
            <p:nvPr/>
          </p:nvSpPr>
          <p:spPr bwMode="gray">
            <a:xfrm rot="-480829">
              <a:off x="144" y="2628"/>
              <a:ext cx="3116" cy="980"/>
            </a:xfrm>
            <a:custGeom>
              <a:avLst/>
              <a:gdLst>
                <a:gd name="T0" fmla="*/ 1099 w 2032"/>
                <a:gd name="T1" fmla="*/ 61 h 1536"/>
                <a:gd name="T2" fmla="*/ 1319 w 2032"/>
                <a:gd name="T3" fmla="*/ 27 h 1536"/>
                <a:gd name="T4" fmla="*/ 1546 w 2032"/>
                <a:gd name="T5" fmla="*/ 7 h 1536"/>
                <a:gd name="T6" fmla="*/ 1774 w 2032"/>
                <a:gd name="T7" fmla="*/ 0 h 1536"/>
                <a:gd name="T8" fmla="*/ 2003 w 2032"/>
                <a:gd name="T9" fmla="*/ 2 h 1536"/>
                <a:gd name="T10" fmla="*/ 2222 w 2032"/>
                <a:gd name="T11" fmla="*/ 11 h 1536"/>
                <a:gd name="T12" fmla="*/ 2427 w 2032"/>
                <a:gd name="T13" fmla="*/ 27 h 1536"/>
                <a:gd name="T14" fmla="*/ 2618 w 2032"/>
                <a:gd name="T15" fmla="*/ 45 h 1536"/>
                <a:gd name="T16" fmla="*/ 2783 w 2032"/>
                <a:gd name="T17" fmla="*/ 65 h 1536"/>
                <a:gd name="T18" fmla="*/ 2921 w 2032"/>
                <a:gd name="T19" fmla="*/ 84 h 1536"/>
                <a:gd name="T20" fmla="*/ 3024 w 2032"/>
                <a:gd name="T21" fmla="*/ 100 h 1536"/>
                <a:gd name="T22" fmla="*/ 3091 w 2032"/>
                <a:gd name="T23" fmla="*/ 112 h 1536"/>
                <a:gd name="T24" fmla="*/ 3116 w 2032"/>
                <a:gd name="T25" fmla="*/ 116 h 1536"/>
                <a:gd name="T26" fmla="*/ 3111 w 2032"/>
                <a:gd name="T27" fmla="*/ 128 h 1536"/>
                <a:gd name="T28" fmla="*/ 3101 w 2032"/>
                <a:gd name="T29" fmla="*/ 159 h 1536"/>
                <a:gd name="T30" fmla="*/ 3081 w 2032"/>
                <a:gd name="T31" fmla="*/ 208 h 1536"/>
                <a:gd name="T32" fmla="*/ 3050 w 2032"/>
                <a:gd name="T33" fmla="*/ 272 h 1536"/>
                <a:gd name="T34" fmla="*/ 3003 w 2032"/>
                <a:gd name="T35" fmla="*/ 346 h 1536"/>
                <a:gd name="T36" fmla="*/ 2943 w 2032"/>
                <a:gd name="T37" fmla="*/ 429 h 1536"/>
                <a:gd name="T38" fmla="*/ 2861 w 2032"/>
                <a:gd name="T39" fmla="*/ 514 h 1536"/>
                <a:gd name="T40" fmla="*/ 2763 w 2032"/>
                <a:gd name="T41" fmla="*/ 602 h 1536"/>
                <a:gd name="T42" fmla="*/ 2641 w 2032"/>
                <a:gd name="T43" fmla="*/ 687 h 1536"/>
                <a:gd name="T44" fmla="*/ 2495 w 2032"/>
                <a:gd name="T45" fmla="*/ 767 h 1536"/>
                <a:gd name="T46" fmla="*/ 2322 w 2032"/>
                <a:gd name="T47" fmla="*/ 838 h 1536"/>
                <a:gd name="T48" fmla="*/ 2121 w 2032"/>
                <a:gd name="T49" fmla="*/ 896 h 1536"/>
                <a:gd name="T50" fmla="*/ 1909 w 2032"/>
                <a:gd name="T51" fmla="*/ 937 h 1536"/>
                <a:gd name="T52" fmla="*/ 1685 w 2032"/>
                <a:gd name="T53" fmla="*/ 964 h 1536"/>
                <a:gd name="T54" fmla="*/ 1457 w 2032"/>
                <a:gd name="T55" fmla="*/ 977 h 1536"/>
                <a:gd name="T56" fmla="*/ 1228 w 2032"/>
                <a:gd name="T57" fmla="*/ 980 h 1536"/>
                <a:gd name="T58" fmla="*/ 1003 w 2032"/>
                <a:gd name="T59" fmla="*/ 974 h 1536"/>
                <a:gd name="T60" fmla="*/ 790 w 2032"/>
                <a:gd name="T61" fmla="*/ 961 h 1536"/>
                <a:gd name="T62" fmla="*/ 590 w 2032"/>
                <a:gd name="T63" fmla="*/ 945 h 1536"/>
                <a:gd name="T64" fmla="*/ 414 w 2032"/>
                <a:gd name="T65" fmla="*/ 925 h 1536"/>
                <a:gd name="T66" fmla="*/ 261 w 2032"/>
                <a:gd name="T67" fmla="*/ 905 h 1536"/>
                <a:gd name="T68" fmla="*/ 140 w 2032"/>
                <a:gd name="T69" fmla="*/ 887 h 1536"/>
                <a:gd name="T70" fmla="*/ 52 w 2032"/>
                <a:gd name="T71" fmla="*/ 873 h 1536"/>
                <a:gd name="T72" fmla="*/ 8 w 2032"/>
                <a:gd name="T73" fmla="*/ 866 h 1536"/>
                <a:gd name="T74" fmla="*/ 0 w 2032"/>
                <a:gd name="T75" fmla="*/ 861 h 1536"/>
                <a:gd name="T76" fmla="*/ 8 w 2032"/>
                <a:gd name="T77" fmla="*/ 840 h 1536"/>
                <a:gd name="T78" fmla="*/ 23 w 2032"/>
                <a:gd name="T79" fmla="*/ 798 h 1536"/>
                <a:gd name="T80" fmla="*/ 51 w 2032"/>
                <a:gd name="T81" fmla="*/ 741 h 1536"/>
                <a:gd name="T82" fmla="*/ 87 w 2032"/>
                <a:gd name="T83" fmla="*/ 672 h 1536"/>
                <a:gd name="T84" fmla="*/ 141 w 2032"/>
                <a:gd name="T85" fmla="*/ 593 h 1536"/>
                <a:gd name="T86" fmla="*/ 213 w 2032"/>
                <a:gd name="T87" fmla="*/ 509 h 1536"/>
                <a:gd name="T88" fmla="*/ 302 w 2032"/>
                <a:gd name="T89" fmla="*/ 422 h 1536"/>
                <a:gd name="T90" fmla="*/ 413 w 2032"/>
                <a:gd name="T91" fmla="*/ 335 h 1536"/>
                <a:gd name="T92" fmla="*/ 546 w 2032"/>
                <a:gd name="T93" fmla="*/ 252 h 1536"/>
                <a:gd name="T94" fmla="*/ 705 w 2032"/>
                <a:gd name="T95" fmla="*/ 177 h 1536"/>
                <a:gd name="T96" fmla="*/ 891 w 2032"/>
                <a:gd name="T97" fmla="*/ 112 h 1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32" h="1536">
                  <a:moveTo>
                    <a:pt x="648" y="131"/>
                  </a:moveTo>
                  <a:lnTo>
                    <a:pt x="717" y="96"/>
                  </a:lnTo>
                  <a:lnTo>
                    <a:pt x="788" y="67"/>
                  </a:lnTo>
                  <a:lnTo>
                    <a:pt x="860" y="43"/>
                  </a:lnTo>
                  <a:lnTo>
                    <a:pt x="934" y="24"/>
                  </a:lnTo>
                  <a:lnTo>
                    <a:pt x="1008" y="11"/>
                  </a:lnTo>
                  <a:lnTo>
                    <a:pt x="1083" y="4"/>
                  </a:lnTo>
                  <a:lnTo>
                    <a:pt x="1157" y="0"/>
                  </a:lnTo>
                  <a:lnTo>
                    <a:pt x="1232" y="0"/>
                  </a:lnTo>
                  <a:lnTo>
                    <a:pt x="1306" y="3"/>
                  </a:lnTo>
                  <a:lnTo>
                    <a:pt x="1377" y="8"/>
                  </a:lnTo>
                  <a:lnTo>
                    <a:pt x="1449" y="17"/>
                  </a:lnTo>
                  <a:lnTo>
                    <a:pt x="1517" y="29"/>
                  </a:lnTo>
                  <a:lnTo>
                    <a:pt x="1583" y="42"/>
                  </a:lnTo>
                  <a:lnTo>
                    <a:pt x="1647" y="55"/>
                  </a:lnTo>
                  <a:lnTo>
                    <a:pt x="1707" y="70"/>
                  </a:lnTo>
                  <a:lnTo>
                    <a:pt x="1762" y="86"/>
                  </a:lnTo>
                  <a:lnTo>
                    <a:pt x="1815" y="102"/>
                  </a:lnTo>
                  <a:lnTo>
                    <a:pt x="1862" y="116"/>
                  </a:lnTo>
                  <a:lnTo>
                    <a:pt x="1905" y="131"/>
                  </a:lnTo>
                  <a:lnTo>
                    <a:pt x="1942" y="146"/>
                  </a:lnTo>
                  <a:lnTo>
                    <a:pt x="1972" y="157"/>
                  </a:lnTo>
                  <a:lnTo>
                    <a:pt x="1999" y="167"/>
                  </a:lnTo>
                  <a:lnTo>
                    <a:pt x="2016" y="175"/>
                  </a:lnTo>
                  <a:lnTo>
                    <a:pt x="2028" y="179"/>
                  </a:lnTo>
                  <a:lnTo>
                    <a:pt x="2032" y="182"/>
                  </a:lnTo>
                  <a:lnTo>
                    <a:pt x="2031" y="186"/>
                  </a:lnTo>
                  <a:lnTo>
                    <a:pt x="2029" y="200"/>
                  </a:lnTo>
                  <a:lnTo>
                    <a:pt x="2026" y="220"/>
                  </a:lnTo>
                  <a:lnTo>
                    <a:pt x="2022" y="249"/>
                  </a:lnTo>
                  <a:lnTo>
                    <a:pt x="2018" y="286"/>
                  </a:lnTo>
                  <a:lnTo>
                    <a:pt x="2009" y="326"/>
                  </a:lnTo>
                  <a:lnTo>
                    <a:pt x="2000" y="375"/>
                  </a:lnTo>
                  <a:lnTo>
                    <a:pt x="1989" y="427"/>
                  </a:lnTo>
                  <a:lnTo>
                    <a:pt x="1975" y="483"/>
                  </a:lnTo>
                  <a:lnTo>
                    <a:pt x="1958" y="542"/>
                  </a:lnTo>
                  <a:lnTo>
                    <a:pt x="1940" y="607"/>
                  </a:lnTo>
                  <a:lnTo>
                    <a:pt x="1919" y="672"/>
                  </a:lnTo>
                  <a:lnTo>
                    <a:pt x="1894" y="738"/>
                  </a:lnTo>
                  <a:lnTo>
                    <a:pt x="1866" y="806"/>
                  </a:lnTo>
                  <a:lnTo>
                    <a:pt x="1835" y="875"/>
                  </a:lnTo>
                  <a:lnTo>
                    <a:pt x="1802" y="944"/>
                  </a:lnTo>
                  <a:lnTo>
                    <a:pt x="1764" y="1011"/>
                  </a:lnTo>
                  <a:lnTo>
                    <a:pt x="1722" y="1076"/>
                  </a:lnTo>
                  <a:lnTo>
                    <a:pt x="1676" y="1141"/>
                  </a:lnTo>
                  <a:lnTo>
                    <a:pt x="1627" y="1202"/>
                  </a:lnTo>
                  <a:lnTo>
                    <a:pt x="1573" y="1259"/>
                  </a:lnTo>
                  <a:lnTo>
                    <a:pt x="1514" y="1313"/>
                  </a:lnTo>
                  <a:lnTo>
                    <a:pt x="1452" y="1361"/>
                  </a:lnTo>
                  <a:lnTo>
                    <a:pt x="1383" y="1405"/>
                  </a:lnTo>
                  <a:lnTo>
                    <a:pt x="1315" y="1440"/>
                  </a:lnTo>
                  <a:lnTo>
                    <a:pt x="1245" y="1469"/>
                  </a:lnTo>
                  <a:lnTo>
                    <a:pt x="1173" y="1494"/>
                  </a:lnTo>
                  <a:lnTo>
                    <a:pt x="1099" y="1511"/>
                  </a:lnTo>
                  <a:lnTo>
                    <a:pt x="1024" y="1524"/>
                  </a:lnTo>
                  <a:lnTo>
                    <a:pt x="950" y="1532"/>
                  </a:lnTo>
                  <a:lnTo>
                    <a:pt x="876" y="1536"/>
                  </a:lnTo>
                  <a:lnTo>
                    <a:pt x="801" y="1536"/>
                  </a:lnTo>
                  <a:lnTo>
                    <a:pt x="727" y="1533"/>
                  </a:lnTo>
                  <a:lnTo>
                    <a:pt x="654" y="1527"/>
                  </a:lnTo>
                  <a:lnTo>
                    <a:pt x="584" y="1518"/>
                  </a:lnTo>
                  <a:lnTo>
                    <a:pt x="515" y="1507"/>
                  </a:lnTo>
                  <a:lnTo>
                    <a:pt x="450" y="1495"/>
                  </a:lnTo>
                  <a:lnTo>
                    <a:pt x="385" y="1481"/>
                  </a:lnTo>
                  <a:lnTo>
                    <a:pt x="326" y="1466"/>
                  </a:lnTo>
                  <a:lnTo>
                    <a:pt x="270" y="1450"/>
                  </a:lnTo>
                  <a:lnTo>
                    <a:pt x="218" y="1434"/>
                  </a:lnTo>
                  <a:lnTo>
                    <a:pt x="170" y="1419"/>
                  </a:lnTo>
                  <a:lnTo>
                    <a:pt x="127" y="1405"/>
                  </a:lnTo>
                  <a:lnTo>
                    <a:pt x="91" y="1390"/>
                  </a:lnTo>
                  <a:lnTo>
                    <a:pt x="59" y="1378"/>
                  </a:lnTo>
                  <a:lnTo>
                    <a:pt x="34" y="1368"/>
                  </a:lnTo>
                  <a:lnTo>
                    <a:pt x="16" y="1361"/>
                  </a:lnTo>
                  <a:lnTo>
                    <a:pt x="5" y="1357"/>
                  </a:lnTo>
                  <a:lnTo>
                    <a:pt x="0" y="1355"/>
                  </a:lnTo>
                  <a:lnTo>
                    <a:pt x="0" y="1349"/>
                  </a:lnTo>
                  <a:lnTo>
                    <a:pt x="3" y="1336"/>
                  </a:lnTo>
                  <a:lnTo>
                    <a:pt x="5" y="1316"/>
                  </a:lnTo>
                  <a:lnTo>
                    <a:pt x="9" y="1287"/>
                  </a:lnTo>
                  <a:lnTo>
                    <a:pt x="15" y="1250"/>
                  </a:lnTo>
                  <a:lnTo>
                    <a:pt x="22" y="1209"/>
                  </a:lnTo>
                  <a:lnTo>
                    <a:pt x="33" y="1161"/>
                  </a:lnTo>
                  <a:lnTo>
                    <a:pt x="44" y="1109"/>
                  </a:lnTo>
                  <a:lnTo>
                    <a:pt x="57" y="1053"/>
                  </a:lnTo>
                  <a:lnTo>
                    <a:pt x="73" y="993"/>
                  </a:lnTo>
                  <a:lnTo>
                    <a:pt x="92" y="929"/>
                  </a:lnTo>
                  <a:lnTo>
                    <a:pt x="114" y="865"/>
                  </a:lnTo>
                  <a:lnTo>
                    <a:pt x="139" y="798"/>
                  </a:lnTo>
                  <a:lnTo>
                    <a:pt x="167" y="729"/>
                  </a:lnTo>
                  <a:lnTo>
                    <a:pt x="197" y="661"/>
                  </a:lnTo>
                  <a:lnTo>
                    <a:pt x="231" y="592"/>
                  </a:lnTo>
                  <a:lnTo>
                    <a:pt x="269" y="525"/>
                  </a:lnTo>
                  <a:lnTo>
                    <a:pt x="311" y="459"/>
                  </a:lnTo>
                  <a:lnTo>
                    <a:pt x="356" y="395"/>
                  </a:lnTo>
                  <a:lnTo>
                    <a:pt x="406" y="334"/>
                  </a:lnTo>
                  <a:lnTo>
                    <a:pt x="460" y="277"/>
                  </a:lnTo>
                  <a:lnTo>
                    <a:pt x="518" y="223"/>
                  </a:lnTo>
                  <a:lnTo>
                    <a:pt x="581" y="175"/>
                  </a:lnTo>
                  <a:lnTo>
                    <a:pt x="648" y="131"/>
                  </a:lnTo>
                </a:path>
              </a:pathLst>
            </a:custGeom>
            <a:gradFill rotWithShape="1">
              <a:gsLst>
                <a:gs pos="0">
                  <a:srgbClr val="BC61CB"/>
                </a:gs>
                <a:gs pos="100000">
                  <a:srgbClr val="572D5E"/>
                </a:gs>
              </a:gsLst>
              <a:lin ang="0" scaled="1"/>
            </a:gradFill>
            <a:ln w="38100" cmpd="sng">
              <a:solidFill>
                <a:srgbClr val="FFFFFF"/>
              </a:solidFill>
              <a:prstDash val="solid"/>
              <a:round/>
            </a:ln>
            <a:effectLst>
              <a:outerShdw dist="135003" dir="2928844" algn="ctr" rotWithShape="0">
                <a:srgbClr val="000000">
                  <a:alpha val="50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9449" name="Freeform 7"/>
            <p:cNvSpPr/>
            <p:nvPr/>
          </p:nvSpPr>
          <p:spPr bwMode="gray">
            <a:xfrm>
              <a:off x="2021" y="2607"/>
              <a:ext cx="1699" cy="1713"/>
            </a:xfrm>
            <a:custGeom>
              <a:avLst/>
              <a:gdLst>
                <a:gd name="T0" fmla="*/ 1696 w 1470"/>
                <a:gd name="T1" fmla="*/ 910 h 2346"/>
                <a:gd name="T2" fmla="*/ 1669 w 1470"/>
                <a:gd name="T3" fmla="*/ 1015 h 2346"/>
                <a:gd name="T4" fmla="*/ 1618 w 1470"/>
                <a:gd name="T5" fmla="*/ 1116 h 2346"/>
                <a:gd name="T6" fmla="*/ 1548 w 1470"/>
                <a:gd name="T7" fmla="*/ 1214 h 2346"/>
                <a:gd name="T8" fmla="*/ 1464 w 1470"/>
                <a:gd name="T9" fmla="*/ 1303 h 2346"/>
                <a:gd name="T10" fmla="*/ 1372 w 1470"/>
                <a:gd name="T11" fmla="*/ 1386 h 2346"/>
                <a:gd name="T12" fmla="*/ 1274 w 1470"/>
                <a:gd name="T13" fmla="*/ 1462 h 2346"/>
                <a:gd name="T14" fmla="*/ 1178 w 1470"/>
                <a:gd name="T15" fmla="*/ 1529 h 2346"/>
                <a:gd name="T16" fmla="*/ 1085 w 1470"/>
                <a:gd name="T17" fmla="*/ 1587 h 2346"/>
                <a:gd name="T18" fmla="*/ 1001 w 1470"/>
                <a:gd name="T19" fmla="*/ 1636 h 2346"/>
                <a:gd name="T20" fmla="*/ 932 w 1470"/>
                <a:gd name="T21" fmla="*/ 1673 h 2346"/>
                <a:gd name="T22" fmla="*/ 882 w 1470"/>
                <a:gd name="T23" fmla="*/ 1698 h 2346"/>
                <a:gd name="T24" fmla="*/ 854 w 1470"/>
                <a:gd name="T25" fmla="*/ 1711 h 2346"/>
                <a:gd name="T26" fmla="*/ 846 w 1470"/>
                <a:gd name="T27" fmla="*/ 1711 h 2346"/>
                <a:gd name="T28" fmla="*/ 819 w 1470"/>
                <a:gd name="T29" fmla="*/ 1698 h 2346"/>
                <a:gd name="T30" fmla="*/ 769 w 1470"/>
                <a:gd name="T31" fmla="*/ 1673 h 2346"/>
                <a:gd name="T32" fmla="*/ 698 w 1470"/>
                <a:gd name="T33" fmla="*/ 1636 h 2346"/>
                <a:gd name="T34" fmla="*/ 615 w 1470"/>
                <a:gd name="T35" fmla="*/ 1587 h 2346"/>
                <a:gd name="T36" fmla="*/ 522 w 1470"/>
                <a:gd name="T37" fmla="*/ 1529 h 2346"/>
                <a:gd name="T38" fmla="*/ 424 w 1470"/>
                <a:gd name="T39" fmla="*/ 1462 h 2346"/>
                <a:gd name="T40" fmla="*/ 328 w 1470"/>
                <a:gd name="T41" fmla="*/ 1386 h 2346"/>
                <a:gd name="T42" fmla="*/ 236 w 1470"/>
                <a:gd name="T43" fmla="*/ 1303 h 2346"/>
                <a:gd name="T44" fmla="*/ 151 w 1470"/>
                <a:gd name="T45" fmla="*/ 1214 h 2346"/>
                <a:gd name="T46" fmla="*/ 82 w 1470"/>
                <a:gd name="T47" fmla="*/ 1116 h 2346"/>
                <a:gd name="T48" fmla="*/ 31 w 1470"/>
                <a:gd name="T49" fmla="*/ 1015 h 2346"/>
                <a:gd name="T50" fmla="*/ 5 w 1470"/>
                <a:gd name="T51" fmla="*/ 910 h 2346"/>
                <a:gd name="T52" fmla="*/ 5 w 1470"/>
                <a:gd name="T53" fmla="*/ 802 h 2346"/>
                <a:gd name="T54" fmla="*/ 31 w 1470"/>
                <a:gd name="T55" fmla="*/ 697 h 2346"/>
                <a:gd name="T56" fmla="*/ 82 w 1470"/>
                <a:gd name="T57" fmla="*/ 596 h 2346"/>
                <a:gd name="T58" fmla="*/ 151 w 1470"/>
                <a:gd name="T59" fmla="*/ 499 h 2346"/>
                <a:gd name="T60" fmla="*/ 236 w 1470"/>
                <a:gd name="T61" fmla="*/ 409 h 2346"/>
                <a:gd name="T62" fmla="*/ 328 w 1470"/>
                <a:gd name="T63" fmla="*/ 326 h 2346"/>
                <a:gd name="T64" fmla="*/ 424 w 1470"/>
                <a:gd name="T65" fmla="*/ 250 h 2346"/>
                <a:gd name="T66" fmla="*/ 522 w 1470"/>
                <a:gd name="T67" fmla="*/ 183 h 2346"/>
                <a:gd name="T68" fmla="*/ 615 w 1470"/>
                <a:gd name="T69" fmla="*/ 125 h 2346"/>
                <a:gd name="T70" fmla="*/ 698 w 1470"/>
                <a:gd name="T71" fmla="*/ 77 h 2346"/>
                <a:gd name="T72" fmla="*/ 769 w 1470"/>
                <a:gd name="T73" fmla="*/ 40 h 2346"/>
                <a:gd name="T74" fmla="*/ 819 w 1470"/>
                <a:gd name="T75" fmla="*/ 14 h 2346"/>
                <a:gd name="T76" fmla="*/ 846 w 1470"/>
                <a:gd name="T77" fmla="*/ 1 h 2346"/>
                <a:gd name="T78" fmla="*/ 854 w 1470"/>
                <a:gd name="T79" fmla="*/ 1 h 2346"/>
                <a:gd name="T80" fmla="*/ 882 w 1470"/>
                <a:gd name="T81" fmla="*/ 14 h 2346"/>
                <a:gd name="T82" fmla="*/ 932 w 1470"/>
                <a:gd name="T83" fmla="*/ 40 h 2346"/>
                <a:gd name="T84" fmla="*/ 1001 w 1470"/>
                <a:gd name="T85" fmla="*/ 77 h 2346"/>
                <a:gd name="T86" fmla="*/ 1085 w 1470"/>
                <a:gd name="T87" fmla="*/ 125 h 2346"/>
                <a:gd name="T88" fmla="*/ 1178 w 1470"/>
                <a:gd name="T89" fmla="*/ 183 h 2346"/>
                <a:gd name="T90" fmla="*/ 1274 w 1470"/>
                <a:gd name="T91" fmla="*/ 250 h 2346"/>
                <a:gd name="T92" fmla="*/ 1372 w 1470"/>
                <a:gd name="T93" fmla="*/ 326 h 2346"/>
                <a:gd name="T94" fmla="*/ 1464 w 1470"/>
                <a:gd name="T95" fmla="*/ 409 h 2346"/>
                <a:gd name="T96" fmla="*/ 1548 w 1470"/>
                <a:gd name="T97" fmla="*/ 499 h 2346"/>
                <a:gd name="T98" fmla="*/ 1618 w 1470"/>
                <a:gd name="T99" fmla="*/ 596 h 2346"/>
                <a:gd name="T100" fmla="*/ 1669 w 1470"/>
                <a:gd name="T101" fmla="*/ 697 h 2346"/>
                <a:gd name="T102" fmla="*/ 1696 w 1470"/>
                <a:gd name="T103" fmla="*/ 802 h 23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70" h="2346">
                  <a:moveTo>
                    <a:pt x="1470" y="1173"/>
                  </a:moveTo>
                  <a:lnTo>
                    <a:pt x="1467" y="1246"/>
                  </a:lnTo>
                  <a:lnTo>
                    <a:pt x="1458" y="1319"/>
                  </a:lnTo>
                  <a:lnTo>
                    <a:pt x="1444" y="1390"/>
                  </a:lnTo>
                  <a:lnTo>
                    <a:pt x="1423" y="1462"/>
                  </a:lnTo>
                  <a:lnTo>
                    <a:pt x="1400" y="1529"/>
                  </a:lnTo>
                  <a:lnTo>
                    <a:pt x="1371" y="1596"/>
                  </a:lnTo>
                  <a:lnTo>
                    <a:pt x="1339" y="1662"/>
                  </a:lnTo>
                  <a:lnTo>
                    <a:pt x="1305" y="1725"/>
                  </a:lnTo>
                  <a:lnTo>
                    <a:pt x="1267" y="1784"/>
                  </a:lnTo>
                  <a:lnTo>
                    <a:pt x="1228" y="1843"/>
                  </a:lnTo>
                  <a:lnTo>
                    <a:pt x="1187" y="1898"/>
                  </a:lnTo>
                  <a:lnTo>
                    <a:pt x="1145" y="1952"/>
                  </a:lnTo>
                  <a:lnTo>
                    <a:pt x="1102" y="2002"/>
                  </a:lnTo>
                  <a:lnTo>
                    <a:pt x="1060" y="2050"/>
                  </a:lnTo>
                  <a:lnTo>
                    <a:pt x="1019" y="2094"/>
                  </a:lnTo>
                  <a:lnTo>
                    <a:pt x="978" y="2135"/>
                  </a:lnTo>
                  <a:lnTo>
                    <a:pt x="939" y="2174"/>
                  </a:lnTo>
                  <a:lnTo>
                    <a:pt x="901" y="2207"/>
                  </a:lnTo>
                  <a:lnTo>
                    <a:pt x="866" y="2240"/>
                  </a:lnTo>
                  <a:lnTo>
                    <a:pt x="835" y="2266"/>
                  </a:lnTo>
                  <a:lnTo>
                    <a:pt x="806" y="2291"/>
                  </a:lnTo>
                  <a:lnTo>
                    <a:pt x="783" y="2310"/>
                  </a:lnTo>
                  <a:lnTo>
                    <a:pt x="763" y="2326"/>
                  </a:lnTo>
                  <a:lnTo>
                    <a:pt x="748" y="2336"/>
                  </a:lnTo>
                  <a:lnTo>
                    <a:pt x="739" y="2343"/>
                  </a:lnTo>
                  <a:lnTo>
                    <a:pt x="735" y="2346"/>
                  </a:lnTo>
                  <a:lnTo>
                    <a:pt x="732" y="2343"/>
                  </a:lnTo>
                  <a:lnTo>
                    <a:pt x="723" y="2336"/>
                  </a:lnTo>
                  <a:lnTo>
                    <a:pt x="709" y="2326"/>
                  </a:lnTo>
                  <a:lnTo>
                    <a:pt x="688" y="2310"/>
                  </a:lnTo>
                  <a:lnTo>
                    <a:pt x="665" y="2291"/>
                  </a:lnTo>
                  <a:lnTo>
                    <a:pt x="636" y="2266"/>
                  </a:lnTo>
                  <a:lnTo>
                    <a:pt x="604" y="2240"/>
                  </a:lnTo>
                  <a:lnTo>
                    <a:pt x="570" y="2207"/>
                  </a:lnTo>
                  <a:lnTo>
                    <a:pt x="532" y="2174"/>
                  </a:lnTo>
                  <a:lnTo>
                    <a:pt x="493" y="2135"/>
                  </a:lnTo>
                  <a:lnTo>
                    <a:pt x="452" y="2094"/>
                  </a:lnTo>
                  <a:lnTo>
                    <a:pt x="410" y="2050"/>
                  </a:lnTo>
                  <a:lnTo>
                    <a:pt x="367" y="2002"/>
                  </a:lnTo>
                  <a:lnTo>
                    <a:pt x="325" y="1952"/>
                  </a:lnTo>
                  <a:lnTo>
                    <a:pt x="284" y="1898"/>
                  </a:lnTo>
                  <a:lnTo>
                    <a:pt x="243" y="1843"/>
                  </a:lnTo>
                  <a:lnTo>
                    <a:pt x="204" y="1784"/>
                  </a:lnTo>
                  <a:lnTo>
                    <a:pt x="166" y="1725"/>
                  </a:lnTo>
                  <a:lnTo>
                    <a:pt x="131" y="1662"/>
                  </a:lnTo>
                  <a:lnTo>
                    <a:pt x="100" y="1596"/>
                  </a:lnTo>
                  <a:lnTo>
                    <a:pt x="71" y="1529"/>
                  </a:lnTo>
                  <a:lnTo>
                    <a:pt x="48" y="1462"/>
                  </a:lnTo>
                  <a:lnTo>
                    <a:pt x="27" y="1390"/>
                  </a:lnTo>
                  <a:lnTo>
                    <a:pt x="13" y="1319"/>
                  </a:lnTo>
                  <a:lnTo>
                    <a:pt x="4" y="1246"/>
                  </a:lnTo>
                  <a:lnTo>
                    <a:pt x="0" y="1173"/>
                  </a:lnTo>
                  <a:lnTo>
                    <a:pt x="4" y="1099"/>
                  </a:lnTo>
                  <a:lnTo>
                    <a:pt x="13" y="1026"/>
                  </a:lnTo>
                  <a:lnTo>
                    <a:pt x="27" y="954"/>
                  </a:lnTo>
                  <a:lnTo>
                    <a:pt x="48" y="884"/>
                  </a:lnTo>
                  <a:lnTo>
                    <a:pt x="71" y="816"/>
                  </a:lnTo>
                  <a:lnTo>
                    <a:pt x="100" y="748"/>
                  </a:lnTo>
                  <a:lnTo>
                    <a:pt x="131" y="684"/>
                  </a:lnTo>
                  <a:lnTo>
                    <a:pt x="166" y="621"/>
                  </a:lnTo>
                  <a:lnTo>
                    <a:pt x="204" y="560"/>
                  </a:lnTo>
                  <a:lnTo>
                    <a:pt x="243" y="502"/>
                  </a:lnTo>
                  <a:lnTo>
                    <a:pt x="284" y="446"/>
                  </a:lnTo>
                  <a:lnTo>
                    <a:pt x="325" y="394"/>
                  </a:lnTo>
                  <a:lnTo>
                    <a:pt x="367" y="343"/>
                  </a:lnTo>
                  <a:lnTo>
                    <a:pt x="410" y="295"/>
                  </a:lnTo>
                  <a:lnTo>
                    <a:pt x="452" y="251"/>
                  </a:lnTo>
                  <a:lnTo>
                    <a:pt x="493" y="210"/>
                  </a:lnTo>
                  <a:lnTo>
                    <a:pt x="532" y="171"/>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1"/>
                  </a:lnTo>
                  <a:lnTo>
                    <a:pt x="978" y="210"/>
                  </a:lnTo>
                  <a:lnTo>
                    <a:pt x="1019" y="251"/>
                  </a:lnTo>
                  <a:lnTo>
                    <a:pt x="1060" y="295"/>
                  </a:lnTo>
                  <a:lnTo>
                    <a:pt x="1102" y="343"/>
                  </a:lnTo>
                  <a:lnTo>
                    <a:pt x="1145" y="394"/>
                  </a:lnTo>
                  <a:lnTo>
                    <a:pt x="1187" y="446"/>
                  </a:lnTo>
                  <a:lnTo>
                    <a:pt x="1228" y="502"/>
                  </a:lnTo>
                  <a:lnTo>
                    <a:pt x="1267" y="560"/>
                  </a:lnTo>
                  <a:lnTo>
                    <a:pt x="1305" y="621"/>
                  </a:lnTo>
                  <a:lnTo>
                    <a:pt x="1339" y="684"/>
                  </a:lnTo>
                  <a:lnTo>
                    <a:pt x="1371" y="748"/>
                  </a:lnTo>
                  <a:lnTo>
                    <a:pt x="1400" y="816"/>
                  </a:lnTo>
                  <a:lnTo>
                    <a:pt x="1423" y="884"/>
                  </a:lnTo>
                  <a:lnTo>
                    <a:pt x="1444" y="954"/>
                  </a:lnTo>
                  <a:lnTo>
                    <a:pt x="1458" y="1026"/>
                  </a:lnTo>
                  <a:lnTo>
                    <a:pt x="1467" y="1099"/>
                  </a:lnTo>
                  <a:lnTo>
                    <a:pt x="1470" y="1173"/>
                  </a:lnTo>
                </a:path>
              </a:pathLst>
            </a:custGeom>
            <a:gradFill rotWithShape="1">
              <a:gsLst>
                <a:gs pos="0">
                  <a:srgbClr val="76002F"/>
                </a:gs>
                <a:gs pos="100000">
                  <a:srgbClr val="FF0066"/>
                </a:gs>
              </a:gsLst>
              <a:lin ang="5400000" scaled="1"/>
            </a:gradFill>
            <a:ln w="38100" cmpd="sng">
              <a:solidFill>
                <a:srgbClr val="FFFFFF"/>
              </a:solidFill>
              <a:prstDash val="solid"/>
              <a:round/>
            </a:ln>
            <a:effectLst>
              <a:outerShdw dist="135003" dir="2928844" algn="ctr" rotWithShape="0">
                <a:srgbClr val="000000">
                  <a:alpha val="50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9450" name="Freeform 8"/>
            <p:cNvSpPr/>
            <p:nvPr/>
          </p:nvSpPr>
          <p:spPr bwMode="gray">
            <a:xfrm rot="521906">
              <a:off x="2609" y="2686"/>
              <a:ext cx="2974" cy="915"/>
            </a:xfrm>
            <a:custGeom>
              <a:avLst/>
              <a:gdLst>
                <a:gd name="T0" fmla="*/ 2124 w 2032"/>
                <a:gd name="T1" fmla="*/ 104 h 1536"/>
                <a:gd name="T2" fmla="*/ 2301 w 2032"/>
                <a:gd name="T3" fmla="*/ 165 h 1536"/>
                <a:gd name="T4" fmla="*/ 2453 w 2032"/>
                <a:gd name="T5" fmla="*/ 235 h 1536"/>
                <a:gd name="T6" fmla="*/ 2580 w 2032"/>
                <a:gd name="T7" fmla="*/ 313 h 1536"/>
                <a:gd name="T8" fmla="*/ 2686 w 2032"/>
                <a:gd name="T9" fmla="*/ 394 h 1536"/>
                <a:gd name="T10" fmla="*/ 2771 w 2032"/>
                <a:gd name="T11" fmla="*/ 475 h 1536"/>
                <a:gd name="T12" fmla="*/ 2839 w 2032"/>
                <a:gd name="T13" fmla="*/ 553 h 1536"/>
                <a:gd name="T14" fmla="*/ 2891 w 2032"/>
                <a:gd name="T15" fmla="*/ 627 h 1536"/>
                <a:gd name="T16" fmla="*/ 2927 w 2032"/>
                <a:gd name="T17" fmla="*/ 692 h 1536"/>
                <a:gd name="T18" fmla="*/ 2952 w 2032"/>
                <a:gd name="T19" fmla="*/ 745 h 1536"/>
                <a:gd name="T20" fmla="*/ 2965 w 2032"/>
                <a:gd name="T21" fmla="*/ 784 h 1536"/>
                <a:gd name="T22" fmla="*/ 2971 w 2032"/>
                <a:gd name="T23" fmla="*/ 804 h 1536"/>
                <a:gd name="T24" fmla="*/ 2967 w 2032"/>
                <a:gd name="T25" fmla="*/ 808 h 1536"/>
                <a:gd name="T26" fmla="*/ 2924 w 2032"/>
                <a:gd name="T27" fmla="*/ 815 h 1536"/>
                <a:gd name="T28" fmla="*/ 2841 w 2032"/>
                <a:gd name="T29" fmla="*/ 828 h 1536"/>
                <a:gd name="T30" fmla="*/ 2724 w 2032"/>
                <a:gd name="T31" fmla="*/ 845 h 1536"/>
                <a:gd name="T32" fmla="*/ 2579 w 2032"/>
                <a:gd name="T33" fmla="*/ 864 h 1536"/>
                <a:gd name="T34" fmla="*/ 2411 w 2032"/>
                <a:gd name="T35" fmla="*/ 882 h 1536"/>
                <a:gd name="T36" fmla="*/ 2220 w 2032"/>
                <a:gd name="T37" fmla="*/ 898 h 1536"/>
                <a:gd name="T38" fmla="*/ 2015 w 2032"/>
                <a:gd name="T39" fmla="*/ 910 h 1536"/>
                <a:gd name="T40" fmla="*/ 1802 w 2032"/>
                <a:gd name="T41" fmla="*/ 915 h 1536"/>
                <a:gd name="T42" fmla="*/ 1584 w 2032"/>
                <a:gd name="T43" fmla="*/ 913 h 1536"/>
                <a:gd name="T44" fmla="*/ 1366 w 2032"/>
                <a:gd name="T45" fmla="*/ 900 h 1536"/>
                <a:gd name="T46" fmla="*/ 1152 w 2032"/>
                <a:gd name="T47" fmla="*/ 875 h 1536"/>
                <a:gd name="T48" fmla="*/ 947 w 2032"/>
                <a:gd name="T49" fmla="*/ 837 h 1536"/>
                <a:gd name="T50" fmla="*/ 758 w 2032"/>
                <a:gd name="T51" fmla="*/ 782 h 1536"/>
                <a:gd name="T52" fmla="*/ 593 w 2032"/>
                <a:gd name="T53" fmla="*/ 716 h 1536"/>
                <a:gd name="T54" fmla="*/ 455 w 2032"/>
                <a:gd name="T55" fmla="*/ 641 h 1536"/>
                <a:gd name="T56" fmla="*/ 337 w 2032"/>
                <a:gd name="T57" fmla="*/ 562 h 1536"/>
                <a:gd name="T58" fmla="*/ 243 w 2032"/>
                <a:gd name="T59" fmla="*/ 480 h 1536"/>
                <a:gd name="T60" fmla="*/ 167 w 2032"/>
                <a:gd name="T61" fmla="*/ 400 h 1536"/>
                <a:gd name="T62" fmla="*/ 107 w 2032"/>
                <a:gd name="T63" fmla="*/ 323 h 1536"/>
                <a:gd name="T64" fmla="*/ 64 w 2032"/>
                <a:gd name="T65" fmla="*/ 254 h 1536"/>
                <a:gd name="T66" fmla="*/ 32 w 2032"/>
                <a:gd name="T67" fmla="*/ 194 h 1536"/>
                <a:gd name="T68" fmla="*/ 13 w 2032"/>
                <a:gd name="T69" fmla="*/ 148 h 1536"/>
                <a:gd name="T70" fmla="*/ 4 w 2032"/>
                <a:gd name="T71" fmla="*/ 119 h 1536"/>
                <a:gd name="T72" fmla="*/ 0 w 2032"/>
                <a:gd name="T73" fmla="*/ 108 h 1536"/>
                <a:gd name="T74" fmla="*/ 23 w 2032"/>
                <a:gd name="T75" fmla="*/ 104 h 1536"/>
                <a:gd name="T76" fmla="*/ 85 w 2032"/>
                <a:gd name="T77" fmla="*/ 94 h 1536"/>
                <a:gd name="T78" fmla="*/ 186 w 2032"/>
                <a:gd name="T79" fmla="*/ 78 h 1536"/>
                <a:gd name="T80" fmla="*/ 318 w 2032"/>
                <a:gd name="T81" fmla="*/ 61 h 1536"/>
                <a:gd name="T82" fmla="*/ 476 w 2032"/>
                <a:gd name="T83" fmla="*/ 42 h 1536"/>
                <a:gd name="T84" fmla="*/ 657 w 2032"/>
                <a:gd name="T85" fmla="*/ 25 h 1536"/>
                <a:gd name="T86" fmla="*/ 853 w 2032"/>
                <a:gd name="T87" fmla="*/ 10 h 1536"/>
                <a:gd name="T88" fmla="*/ 1063 w 2032"/>
                <a:gd name="T89" fmla="*/ 2 h 1536"/>
                <a:gd name="T90" fmla="*/ 1281 w 2032"/>
                <a:gd name="T91" fmla="*/ 0 h 1536"/>
                <a:gd name="T92" fmla="*/ 1499 w 2032"/>
                <a:gd name="T93" fmla="*/ 7 h 1536"/>
                <a:gd name="T94" fmla="*/ 1717 w 2032"/>
                <a:gd name="T95" fmla="*/ 26 h 1536"/>
                <a:gd name="T96" fmla="*/ 1923 w 2032"/>
                <a:gd name="T97" fmla="*/ 57 h 1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32" h="1536">
                  <a:moveTo>
                    <a:pt x="1383" y="131"/>
                  </a:moveTo>
                  <a:lnTo>
                    <a:pt x="1451" y="175"/>
                  </a:lnTo>
                  <a:lnTo>
                    <a:pt x="1514" y="223"/>
                  </a:lnTo>
                  <a:lnTo>
                    <a:pt x="1572" y="277"/>
                  </a:lnTo>
                  <a:lnTo>
                    <a:pt x="1626" y="334"/>
                  </a:lnTo>
                  <a:lnTo>
                    <a:pt x="1676" y="395"/>
                  </a:lnTo>
                  <a:lnTo>
                    <a:pt x="1721" y="459"/>
                  </a:lnTo>
                  <a:lnTo>
                    <a:pt x="1763" y="525"/>
                  </a:lnTo>
                  <a:lnTo>
                    <a:pt x="1801" y="592"/>
                  </a:lnTo>
                  <a:lnTo>
                    <a:pt x="1835" y="661"/>
                  </a:lnTo>
                  <a:lnTo>
                    <a:pt x="1865" y="729"/>
                  </a:lnTo>
                  <a:lnTo>
                    <a:pt x="1893" y="798"/>
                  </a:lnTo>
                  <a:lnTo>
                    <a:pt x="1918" y="865"/>
                  </a:lnTo>
                  <a:lnTo>
                    <a:pt x="1940" y="929"/>
                  </a:lnTo>
                  <a:lnTo>
                    <a:pt x="1957" y="993"/>
                  </a:lnTo>
                  <a:lnTo>
                    <a:pt x="1975" y="1053"/>
                  </a:lnTo>
                  <a:lnTo>
                    <a:pt x="1988" y="1109"/>
                  </a:lnTo>
                  <a:lnTo>
                    <a:pt x="2000" y="1161"/>
                  </a:lnTo>
                  <a:lnTo>
                    <a:pt x="2008" y="1209"/>
                  </a:lnTo>
                  <a:lnTo>
                    <a:pt x="2017" y="1250"/>
                  </a:lnTo>
                  <a:lnTo>
                    <a:pt x="2021" y="1287"/>
                  </a:lnTo>
                  <a:lnTo>
                    <a:pt x="2026" y="1316"/>
                  </a:lnTo>
                  <a:lnTo>
                    <a:pt x="2029" y="1336"/>
                  </a:lnTo>
                  <a:lnTo>
                    <a:pt x="2030" y="1349"/>
                  </a:lnTo>
                  <a:lnTo>
                    <a:pt x="2032" y="1355"/>
                  </a:lnTo>
                  <a:lnTo>
                    <a:pt x="2027" y="1357"/>
                  </a:lnTo>
                  <a:lnTo>
                    <a:pt x="2016" y="1361"/>
                  </a:lnTo>
                  <a:lnTo>
                    <a:pt x="1998" y="1368"/>
                  </a:lnTo>
                  <a:lnTo>
                    <a:pt x="1972" y="1378"/>
                  </a:lnTo>
                  <a:lnTo>
                    <a:pt x="1941" y="1390"/>
                  </a:lnTo>
                  <a:lnTo>
                    <a:pt x="1905" y="1405"/>
                  </a:lnTo>
                  <a:lnTo>
                    <a:pt x="1861" y="1419"/>
                  </a:lnTo>
                  <a:lnTo>
                    <a:pt x="1814" y="1434"/>
                  </a:lnTo>
                  <a:lnTo>
                    <a:pt x="1762" y="1450"/>
                  </a:lnTo>
                  <a:lnTo>
                    <a:pt x="1706" y="1466"/>
                  </a:lnTo>
                  <a:lnTo>
                    <a:pt x="1647" y="1481"/>
                  </a:lnTo>
                  <a:lnTo>
                    <a:pt x="1582" y="1495"/>
                  </a:lnTo>
                  <a:lnTo>
                    <a:pt x="1517" y="1507"/>
                  </a:lnTo>
                  <a:lnTo>
                    <a:pt x="1448" y="1518"/>
                  </a:lnTo>
                  <a:lnTo>
                    <a:pt x="1377" y="1527"/>
                  </a:lnTo>
                  <a:lnTo>
                    <a:pt x="1305" y="1533"/>
                  </a:lnTo>
                  <a:lnTo>
                    <a:pt x="1231" y="1536"/>
                  </a:lnTo>
                  <a:lnTo>
                    <a:pt x="1157" y="1536"/>
                  </a:lnTo>
                  <a:lnTo>
                    <a:pt x="1082" y="1532"/>
                  </a:lnTo>
                  <a:lnTo>
                    <a:pt x="1008" y="1524"/>
                  </a:lnTo>
                  <a:lnTo>
                    <a:pt x="933" y="1511"/>
                  </a:lnTo>
                  <a:lnTo>
                    <a:pt x="859" y="1494"/>
                  </a:lnTo>
                  <a:lnTo>
                    <a:pt x="787" y="1469"/>
                  </a:lnTo>
                  <a:lnTo>
                    <a:pt x="716" y="1440"/>
                  </a:lnTo>
                  <a:lnTo>
                    <a:pt x="647" y="1405"/>
                  </a:lnTo>
                  <a:lnTo>
                    <a:pt x="580" y="1361"/>
                  </a:lnTo>
                  <a:lnTo>
                    <a:pt x="518" y="1313"/>
                  </a:lnTo>
                  <a:lnTo>
                    <a:pt x="459" y="1259"/>
                  </a:lnTo>
                  <a:lnTo>
                    <a:pt x="405" y="1202"/>
                  </a:lnTo>
                  <a:lnTo>
                    <a:pt x="356" y="1141"/>
                  </a:lnTo>
                  <a:lnTo>
                    <a:pt x="311" y="1076"/>
                  </a:lnTo>
                  <a:lnTo>
                    <a:pt x="268" y="1011"/>
                  </a:lnTo>
                  <a:lnTo>
                    <a:pt x="230" y="944"/>
                  </a:lnTo>
                  <a:lnTo>
                    <a:pt x="197" y="875"/>
                  </a:lnTo>
                  <a:lnTo>
                    <a:pt x="166" y="806"/>
                  </a:lnTo>
                  <a:lnTo>
                    <a:pt x="138" y="738"/>
                  </a:lnTo>
                  <a:lnTo>
                    <a:pt x="114" y="672"/>
                  </a:lnTo>
                  <a:lnTo>
                    <a:pt x="92" y="607"/>
                  </a:lnTo>
                  <a:lnTo>
                    <a:pt x="73" y="542"/>
                  </a:lnTo>
                  <a:lnTo>
                    <a:pt x="57" y="483"/>
                  </a:lnTo>
                  <a:lnTo>
                    <a:pt x="44" y="427"/>
                  </a:lnTo>
                  <a:lnTo>
                    <a:pt x="32" y="375"/>
                  </a:lnTo>
                  <a:lnTo>
                    <a:pt x="22" y="326"/>
                  </a:lnTo>
                  <a:lnTo>
                    <a:pt x="14" y="286"/>
                  </a:lnTo>
                  <a:lnTo>
                    <a:pt x="9" y="249"/>
                  </a:lnTo>
                  <a:lnTo>
                    <a:pt x="4" y="220"/>
                  </a:lnTo>
                  <a:lnTo>
                    <a:pt x="3" y="200"/>
                  </a:lnTo>
                  <a:lnTo>
                    <a:pt x="0" y="186"/>
                  </a:lnTo>
                  <a:lnTo>
                    <a:pt x="0" y="182"/>
                  </a:lnTo>
                  <a:lnTo>
                    <a:pt x="4" y="179"/>
                  </a:lnTo>
                  <a:lnTo>
                    <a:pt x="16" y="175"/>
                  </a:lnTo>
                  <a:lnTo>
                    <a:pt x="33" y="167"/>
                  </a:lnTo>
                  <a:lnTo>
                    <a:pt x="58" y="157"/>
                  </a:lnTo>
                  <a:lnTo>
                    <a:pt x="90" y="146"/>
                  </a:lnTo>
                  <a:lnTo>
                    <a:pt x="127" y="131"/>
                  </a:lnTo>
                  <a:lnTo>
                    <a:pt x="169" y="116"/>
                  </a:lnTo>
                  <a:lnTo>
                    <a:pt x="217" y="102"/>
                  </a:lnTo>
                  <a:lnTo>
                    <a:pt x="270" y="86"/>
                  </a:lnTo>
                  <a:lnTo>
                    <a:pt x="325" y="70"/>
                  </a:lnTo>
                  <a:lnTo>
                    <a:pt x="385" y="55"/>
                  </a:lnTo>
                  <a:lnTo>
                    <a:pt x="449" y="42"/>
                  </a:lnTo>
                  <a:lnTo>
                    <a:pt x="515" y="29"/>
                  </a:lnTo>
                  <a:lnTo>
                    <a:pt x="583" y="17"/>
                  </a:lnTo>
                  <a:lnTo>
                    <a:pt x="653" y="8"/>
                  </a:lnTo>
                  <a:lnTo>
                    <a:pt x="726" y="3"/>
                  </a:lnTo>
                  <a:lnTo>
                    <a:pt x="801" y="0"/>
                  </a:lnTo>
                  <a:lnTo>
                    <a:pt x="875" y="0"/>
                  </a:lnTo>
                  <a:lnTo>
                    <a:pt x="949" y="4"/>
                  </a:lnTo>
                  <a:lnTo>
                    <a:pt x="1024" y="11"/>
                  </a:lnTo>
                  <a:lnTo>
                    <a:pt x="1098" y="24"/>
                  </a:lnTo>
                  <a:lnTo>
                    <a:pt x="1173" y="43"/>
                  </a:lnTo>
                  <a:lnTo>
                    <a:pt x="1244" y="67"/>
                  </a:lnTo>
                  <a:lnTo>
                    <a:pt x="1314" y="96"/>
                  </a:lnTo>
                  <a:lnTo>
                    <a:pt x="1383" y="131"/>
                  </a:lnTo>
                </a:path>
              </a:pathLst>
            </a:custGeom>
            <a:gradFill rotWithShape="1">
              <a:gsLst>
                <a:gs pos="0">
                  <a:srgbClr val="763A1C"/>
                </a:gs>
                <a:gs pos="100000">
                  <a:srgbClr val="FF7E3D"/>
                </a:gs>
              </a:gsLst>
              <a:lin ang="2700000" scaled="1"/>
            </a:gradFill>
            <a:ln w="38100" cmpd="sng">
              <a:solidFill>
                <a:srgbClr val="FFFFFF"/>
              </a:solidFill>
              <a:prstDash val="solid"/>
              <a:round/>
            </a:ln>
            <a:effectLst>
              <a:outerShdw dist="135003" dir="2928844" algn="ctr" rotWithShape="0">
                <a:srgbClr val="000000">
                  <a:alpha val="50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89451" name="Freeform 9"/>
            <p:cNvSpPr/>
            <p:nvPr/>
          </p:nvSpPr>
          <p:spPr bwMode="gray">
            <a:xfrm rot="-468625">
              <a:off x="2701" y="1728"/>
              <a:ext cx="3059" cy="966"/>
            </a:xfrm>
            <a:custGeom>
              <a:avLst/>
              <a:gdLst>
                <a:gd name="T0" fmla="*/ 1078 w 2032"/>
                <a:gd name="T1" fmla="*/ 60 h 1536"/>
                <a:gd name="T2" fmla="*/ 1293 w 2032"/>
                <a:gd name="T3" fmla="*/ 27 h 1536"/>
                <a:gd name="T4" fmla="*/ 1517 w 2032"/>
                <a:gd name="T5" fmla="*/ 7 h 1536"/>
                <a:gd name="T6" fmla="*/ 1742 w 2032"/>
                <a:gd name="T7" fmla="*/ 0 h 1536"/>
                <a:gd name="T8" fmla="*/ 1965 w 2032"/>
                <a:gd name="T9" fmla="*/ 2 h 1536"/>
                <a:gd name="T10" fmla="*/ 2180 w 2032"/>
                <a:gd name="T11" fmla="*/ 11 h 1536"/>
                <a:gd name="T12" fmla="*/ 2382 w 2032"/>
                <a:gd name="T13" fmla="*/ 26 h 1536"/>
                <a:gd name="T14" fmla="*/ 2568 w 2032"/>
                <a:gd name="T15" fmla="*/ 44 h 1536"/>
                <a:gd name="T16" fmla="*/ 2731 w 2032"/>
                <a:gd name="T17" fmla="*/ 64 h 1536"/>
                <a:gd name="T18" fmla="*/ 2868 w 2032"/>
                <a:gd name="T19" fmla="*/ 82 h 1536"/>
                <a:gd name="T20" fmla="*/ 2969 w 2032"/>
                <a:gd name="T21" fmla="*/ 99 h 1536"/>
                <a:gd name="T22" fmla="*/ 3035 w 2032"/>
                <a:gd name="T23" fmla="*/ 110 h 1536"/>
                <a:gd name="T24" fmla="*/ 3059 w 2032"/>
                <a:gd name="T25" fmla="*/ 114 h 1536"/>
                <a:gd name="T26" fmla="*/ 3054 w 2032"/>
                <a:gd name="T27" fmla="*/ 126 h 1536"/>
                <a:gd name="T28" fmla="*/ 3042 w 2032"/>
                <a:gd name="T29" fmla="*/ 157 h 1536"/>
                <a:gd name="T30" fmla="*/ 3023 w 2032"/>
                <a:gd name="T31" fmla="*/ 206 h 1536"/>
                <a:gd name="T32" fmla="*/ 2993 w 2032"/>
                <a:gd name="T33" fmla="*/ 269 h 1536"/>
                <a:gd name="T34" fmla="*/ 2946 w 2032"/>
                <a:gd name="T35" fmla="*/ 341 h 1536"/>
                <a:gd name="T36" fmla="*/ 2887 w 2032"/>
                <a:gd name="T37" fmla="*/ 423 h 1536"/>
                <a:gd name="T38" fmla="*/ 2808 w 2032"/>
                <a:gd name="T39" fmla="*/ 508 h 1536"/>
                <a:gd name="T40" fmla="*/ 2711 w 2032"/>
                <a:gd name="T41" fmla="*/ 594 h 1536"/>
                <a:gd name="T42" fmla="*/ 2591 w 2032"/>
                <a:gd name="T43" fmla="*/ 677 h 1536"/>
                <a:gd name="T44" fmla="*/ 2448 w 2032"/>
                <a:gd name="T45" fmla="*/ 756 h 1536"/>
                <a:gd name="T46" fmla="*/ 2279 w 2032"/>
                <a:gd name="T47" fmla="*/ 826 h 1536"/>
                <a:gd name="T48" fmla="*/ 2082 w 2032"/>
                <a:gd name="T49" fmla="*/ 884 h 1536"/>
                <a:gd name="T50" fmla="*/ 1873 w 2032"/>
                <a:gd name="T51" fmla="*/ 924 h 1536"/>
                <a:gd name="T52" fmla="*/ 1653 w 2032"/>
                <a:gd name="T53" fmla="*/ 950 h 1536"/>
                <a:gd name="T54" fmla="*/ 1429 w 2032"/>
                <a:gd name="T55" fmla="*/ 963 h 1536"/>
                <a:gd name="T56" fmla="*/ 1206 w 2032"/>
                <a:gd name="T57" fmla="*/ 966 h 1536"/>
                <a:gd name="T58" fmla="*/ 983 w 2032"/>
                <a:gd name="T59" fmla="*/ 960 h 1536"/>
                <a:gd name="T60" fmla="*/ 775 w 2032"/>
                <a:gd name="T61" fmla="*/ 948 h 1536"/>
                <a:gd name="T62" fmla="*/ 580 w 2032"/>
                <a:gd name="T63" fmla="*/ 931 h 1536"/>
                <a:gd name="T64" fmla="*/ 406 w 2032"/>
                <a:gd name="T65" fmla="*/ 912 h 1536"/>
                <a:gd name="T66" fmla="*/ 254 w 2032"/>
                <a:gd name="T67" fmla="*/ 892 h 1536"/>
                <a:gd name="T68" fmla="*/ 135 w 2032"/>
                <a:gd name="T69" fmla="*/ 874 h 1536"/>
                <a:gd name="T70" fmla="*/ 50 w 2032"/>
                <a:gd name="T71" fmla="*/ 860 h 1536"/>
                <a:gd name="T72" fmla="*/ 6 w 2032"/>
                <a:gd name="T73" fmla="*/ 853 h 1536"/>
                <a:gd name="T74" fmla="*/ 0 w 2032"/>
                <a:gd name="T75" fmla="*/ 848 h 1536"/>
                <a:gd name="T76" fmla="*/ 6 w 2032"/>
                <a:gd name="T77" fmla="*/ 828 h 1536"/>
                <a:gd name="T78" fmla="*/ 21 w 2032"/>
                <a:gd name="T79" fmla="*/ 786 h 1536"/>
                <a:gd name="T80" fmla="*/ 48 w 2032"/>
                <a:gd name="T81" fmla="*/ 730 h 1536"/>
                <a:gd name="T82" fmla="*/ 86 w 2032"/>
                <a:gd name="T83" fmla="*/ 662 h 1536"/>
                <a:gd name="T84" fmla="*/ 138 w 2032"/>
                <a:gd name="T85" fmla="*/ 584 h 1536"/>
                <a:gd name="T86" fmla="*/ 208 w 2032"/>
                <a:gd name="T87" fmla="*/ 502 h 1536"/>
                <a:gd name="T88" fmla="*/ 297 w 2032"/>
                <a:gd name="T89" fmla="*/ 416 h 1536"/>
                <a:gd name="T90" fmla="*/ 403 w 2032"/>
                <a:gd name="T91" fmla="*/ 330 h 1536"/>
                <a:gd name="T92" fmla="*/ 536 w 2032"/>
                <a:gd name="T93" fmla="*/ 248 h 1536"/>
                <a:gd name="T94" fmla="*/ 691 w 2032"/>
                <a:gd name="T95" fmla="*/ 174 h 1536"/>
                <a:gd name="T96" fmla="*/ 873 w 2032"/>
                <a:gd name="T97" fmla="*/ 110 h 1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32" h="1536">
                  <a:moveTo>
                    <a:pt x="647" y="131"/>
                  </a:moveTo>
                  <a:lnTo>
                    <a:pt x="716" y="96"/>
                  </a:lnTo>
                  <a:lnTo>
                    <a:pt x="787" y="67"/>
                  </a:lnTo>
                  <a:lnTo>
                    <a:pt x="859" y="43"/>
                  </a:lnTo>
                  <a:lnTo>
                    <a:pt x="933" y="25"/>
                  </a:lnTo>
                  <a:lnTo>
                    <a:pt x="1008" y="11"/>
                  </a:lnTo>
                  <a:lnTo>
                    <a:pt x="1082" y="4"/>
                  </a:lnTo>
                  <a:lnTo>
                    <a:pt x="1157" y="0"/>
                  </a:lnTo>
                  <a:lnTo>
                    <a:pt x="1231" y="0"/>
                  </a:lnTo>
                  <a:lnTo>
                    <a:pt x="1305" y="3"/>
                  </a:lnTo>
                  <a:lnTo>
                    <a:pt x="1377" y="8"/>
                  </a:lnTo>
                  <a:lnTo>
                    <a:pt x="1448" y="17"/>
                  </a:lnTo>
                  <a:lnTo>
                    <a:pt x="1517" y="29"/>
                  </a:lnTo>
                  <a:lnTo>
                    <a:pt x="1582" y="42"/>
                  </a:lnTo>
                  <a:lnTo>
                    <a:pt x="1647" y="55"/>
                  </a:lnTo>
                  <a:lnTo>
                    <a:pt x="1706" y="70"/>
                  </a:lnTo>
                  <a:lnTo>
                    <a:pt x="1762" y="86"/>
                  </a:lnTo>
                  <a:lnTo>
                    <a:pt x="1814" y="102"/>
                  </a:lnTo>
                  <a:lnTo>
                    <a:pt x="1861" y="116"/>
                  </a:lnTo>
                  <a:lnTo>
                    <a:pt x="1905" y="131"/>
                  </a:lnTo>
                  <a:lnTo>
                    <a:pt x="1941" y="146"/>
                  </a:lnTo>
                  <a:lnTo>
                    <a:pt x="1972" y="157"/>
                  </a:lnTo>
                  <a:lnTo>
                    <a:pt x="1998" y="167"/>
                  </a:lnTo>
                  <a:lnTo>
                    <a:pt x="2016" y="175"/>
                  </a:lnTo>
                  <a:lnTo>
                    <a:pt x="2027" y="179"/>
                  </a:lnTo>
                  <a:lnTo>
                    <a:pt x="2032" y="182"/>
                  </a:lnTo>
                  <a:lnTo>
                    <a:pt x="2030" y="186"/>
                  </a:lnTo>
                  <a:lnTo>
                    <a:pt x="2029" y="200"/>
                  </a:lnTo>
                  <a:lnTo>
                    <a:pt x="2026" y="220"/>
                  </a:lnTo>
                  <a:lnTo>
                    <a:pt x="2021" y="249"/>
                  </a:lnTo>
                  <a:lnTo>
                    <a:pt x="2017" y="286"/>
                  </a:lnTo>
                  <a:lnTo>
                    <a:pt x="2008" y="327"/>
                  </a:lnTo>
                  <a:lnTo>
                    <a:pt x="2000" y="375"/>
                  </a:lnTo>
                  <a:lnTo>
                    <a:pt x="1988" y="427"/>
                  </a:lnTo>
                  <a:lnTo>
                    <a:pt x="1975" y="483"/>
                  </a:lnTo>
                  <a:lnTo>
                    <a:pt x="1957" y="542"/>
                  </a:lnTo>
                  <a:lnTo>
                    <a:pt x="1940" y="607"/>
                  </a:lnTo>
                  <a:lnTo>
                    <a:pt x="1918" y="672"/>
                  </a:lnTo>
                  <a:lnTo>
                    <a:pt x="1893" y="738"/>
                  </a:lnTo>
                  <a:lnTo>
                    <a:pt x="1865" y="807"/>
                  </a:lnTo>
                  <a:lnTo>
                    <a:pt x="1835" y="875"/>
                  </a:lnTo>
                  <a:lnTo>
                    <a:pt x="1801" y="944"/>
                  </a:lnTo>
                  <a:lnTo>
                    <a:pt x="1763" y="1011"/>
                  </a:lnTo>
                  <a:lnTo>
                    <a:pt x="1721" y="1076"/>
                  </a:lnTo>
                  <a:lnTo>
                    <a:pt x="1676" y="1141"/>
                  </a:lnTo>
                  <a:lnTo>
                    <a:pt x="1626" y="1202"/>
                  </a:lnTo>
                  <a:lnTo>
                    <a:pt x="1572" y="1259"/>
                  </a:lnTo>
                  <a:lnTo>
                    <a:pt x="1514" y="1313"/>
                  </a:lnTo>
                  <a:lnTo>
                    <a:pt x="1451" y="1361"/>
                  </a:lnTo>
                  <a:lnTo>
                    <a:pt x="1383" y="1405"/>
                  </a:lnTo>
                  <a:lnTo>
                    <a:pt x="1314" y="1440"/>
                  </a:lnTo>
                  <a:lnTo>
                    <a:pt x="1244" y="1469"/>
                  </a:lnTo>
                  <a:lnTo>
                    <a:pt x="1173" y="1494"/>
                  </a:lnTo>
                  <a:lnTo>
                    <a:pt x="1098" y="1511"/>
                  </a:lnTo>
                  <a:lnTo>
                    <a:pt x="1024" y="1524"/>
                  </a:lnTo>
                  <a:lnTo>
                    <a:pt x="949" y="1532"/>
                  </a:lnTo>
                  <a:lnTo>
                    <a:pt x="875" y="1536"/>
                  </a:lnTo>
                  <a:lnTo>
                    <a:pt x="801" y="1536"/>
                  </a:lnTo>
                  <a:lnTo>
                    <a:pt x="726" y="1533"/>
                  </a:lnTo>
                  <a:lnTo>
                    <a:pt x="653" y="1527"/>
                  </a:lnTo>
                  <a:lnTo>
                    <a:pt x="583" y="1519"/>
                  </a:lnTo>
                  <a:lnTo>
                    <a:pt x="515" y="1507"/>
                  </a:lnTo>
                  <a:lnTo>
                    <a:pt x="449" y="1495"/>
                  </a:lnTo>
                  <a:lnTo>
                    <a:pt x="385" y="1481"/>
                  </a:lnTo>
                  <a:lnTo>
                    <a:pt x="325" y="1466"/>
                  </a:lnTo>
                  <a:lnTo>
                    <a:pt x="270" y="1450"/>
                  </a:lnTo>
                  <a:lnTo>
                    <a:pt x="217" y="1434"/>
                  </a:lnTo>
                  <a:lnTo>
                    <a:pt x="169" y="1419"/>
                  </a:lnTo>
                  <a:lnTo>
                    <a:pt x="127" y="1405"/>
                  </a:lnTo>
                  <a:lnTo>
                    <a:pt x="90" y="1390"/>
                  </a:lnTo>
                  <a:lnTo>
                    <a:pt x="58" y="1379"/>
                  </a:lnTo>
                  <a:lnTo>
                    <a:pt x="33" y="1368"/>
                  </a:lnTo>
                  <a:lnTo>
                    <a:pt x="16" y="1361"/>
                  </a:lnTo>
                  <a:lnTo>
                    <a:pt x="4" y="1357"/>
                  </a:lnTo>
                  <a:lnTo>
                    <a:pt x="0" y="1355"/>
                  </a:lnTo>
                  <a:lnTo>
                    <a:pt x="0" y="1349"/>
                  </a:lnTo>
                  <a:lnTo>
                    <a:pt x="3" y="1336"/>
                  </a:lnTo>
                  <a:lnTo>
                    <a:pt x="4" y="1316"/>
                  </a:lnTo>
                  <a:lnTo>
                    <a:pt x="9" y="1287"/>
                  </a:lnTo>
                  <a:lnTo>
                    <a:pt x="14" y="1250"/>
                  </a:lnTo>
                  <a:lnTo>
                    <a:pt x="22" y="1209"/>
                  </a:lnTo>
                  <a:lnTo>
                    <a:pt x="32" y="1161"/>
                  </a:lnTo>
                  <a:lnTo>
                    <a:pt x="44" y="1109"/>
                  </a:lnTo>
                  <a:lnTo>
                    <a:pt x="57" y="1053"/>
                  </a:lnTo>
                  <a:lnTo>
                    <a:pt x="73" y="993"/>
                  </a:lnTo>
                  <a:lnTo>
                    <a:pt x="92" y="929"/>
                  </a:lnTo>
                  <a:lnTo>
                    <a:pt x="114" y="865"/>
                  </a:lnTo>
                  <a:lnTo>
                    <a:pt x="138" y="798"/>
                  </a:lnTo>
                  <a:lnTo>
                    <a:pt x="166" y="729"/>
                  </a:lnTo>
                  <a:lnTo>
                    <a:pt x="197" y="661"/>
                  </a:lnTo>
                  <a:lnTo>
                    <a:pt x="230" y="592"/>
                  </a:lnTo>
                  <a:lnTo>
                    <a:pt x="268" y="525"/>
                  </a:lnTo>
                  <a:lnTo>
                    <a:pt x="311" y="459"/>
                  </a:lnTo>
                  <a:lnTo>
                    <a:pt x="356" y="395"/>
                  </a:lnTo>
                  <a:lnTo>
                    <a:pt x="405" y="334"/>
                  </a:lnTo>
                  <a:lnTo>
                    <a:pt x="459" y="277"/>
                  </a:lnTo>
                  <a:lnTo>
                    <a:pt x="518" y="223"/>
                  </a:lnTo>
                  <a:lnTo>
                    <a:pt x="580" y="175"/>
                  </a:lnTo>
                  <a:lnTo>
                    <a:pt x="647" y="131"/>
                  </a:lnTo>
                </a:path>
              </a:pathLst>
            </a:custGeom>
            <a:gradFill rotWithShape="1">
              <a:gsLst>
                <a:gs pos="0">
                  <a:srgbClr val="765E00"/>
                </a:gs>
                <a:gs pos="100000">
                  <a:srgbClr val="FFCC00"/>
                </a:gs>
              </a:gsLst>
              <a:lin ang="18900000" scaled="1"/>
            </a:gradFill>
            <a:ln w="38100" cmpd="sng">
              <a:solidFill>
                <a:srgbClr val="FFFFFF"/>
              </a:solidFill>
              <a:prstDash val="solid"/>
              <a:round/>
            </a:ln>
            <a:effectLst>
              <a:outerShdw dist="135003" dir="2928844" algn="ctr" rotWithShape="0">
                <a:srgbClr val="000000">
                  <a:alpha val="50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1811" name="Oval 11"/>
            <p:cNvSpPr/>
            <p:nvPr/>
          </p:nvSpPr>
          <p:spPr>
            <a:xfrm>
              <a:off x="2116" y="2085"/>
              <a:ext cx="1369" cy="993"/>
            </a:xfrm>
            <a:prstGeom prst="ellipse">
              <a:avLst/>
            </a:prstGeom>
            <a:gradFill rotWithShape="1">
              <a:gsLst>
                <a:gs pos="0">
                  <a:srgbClr val="FF3300"/>
                </a:gs>
                <a:gs pos="100000">
                  <a:srgbClr val="3E0C00"/>
                </a:gs>
              </a:gsLst>
              <a:lin ang="5400000" scaled="1"/>
              <a:tileRect/>
            </a:gradFill>
            <a:ln w="38100" cap="flat" cmpd="sng">
              <a:solidFill>
                <a:srgbClr val="FFFFFF"/>
              </a:solidFill>
              <a:prstDash val="solid"/>
              <a:headEnd type="none" w="med" len="med"/>
              <a:tailEnd type="none" w="med" len="med"/>
            </a:ln>
          </p:spPr>
          <p:txBody>
            <a:bodyPr wrap="none" anchor="ctr" anchorCtr="0"/>
            <a:lstStyle/>
            <a:p>
              <a:pPr algn="ctr"/>
              <a:endParaRPr lang="zh-CN" altLang="en-US" dirty="0">
                <a:latin typeface="Arial" panose="020B0604020202020204" pitchFamily="34" charset="0"/>
              </a:endParaRPr>
            </a:p>
          </p:txBody>
        </p:sp>
        <p:sp>
          <p:nvSpPr>
            <p:cNvPr id="161805" name="Text Box 13"/>
            <p:cNvSpPr txBox="1"/>
            <p:nvPr/>
          </p:nvSpPr>
          <p:spPr>
            <a:xfrm>
              <a:off x="432" y="1776"/>
              <a:ext cx="2016" cy="523"/>
            </a:xfrm>
            <a:prstGeom prst="rect">
              <a:avLst/>
            </a:prstGeom>
            <a:noFill/>
            <a:ln w="9525">
              <a:noFill/>
            </a:ln>
          </p:spPr>
          <p:txBody>
            <a:bodyPr>
              <a:spAutoFit/>
            </a:bodyPr>
            <a:lstStyle/>
            <a:p>
              <a:pPr algn="ctr"/>
              <a:r>
                <a:rPr lang="zh-CN" altLang="en-US" sz="2400" b="1" dirty="0">
                  <a:solidFill>
                    <a:schemeClr val="bg1"/>
                  </a:solidFill>
                  <a:latin typeface="黑体" panose="02010609060101010101" pitchFamily="49" charset="-122"/>
                  <a:ea typeface="黑体" panose="02010609060101010101" pitchFamily="49" charset="-122"/>
                </a:rPr>
                <a:t>表面活性剂去除污染物的效率</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161806" name="Text Box 14"/>
            <p:cNvSpPr txBox="1"/>
            <p:nvPr/>
          </p:nvSpPr>
          <p:spPr>
            <a:xfrm>
              <a:off x="2235" y="1392"/>
              <a:ext cx="1339" cy="290"/>
            </a:xfrm>
            <a:prstGeom prst="rect">
              <a:avLst/>
            </a:prstGeom>
            <a:noFill/>
            <a:ln w="9525">
              <a:noFill/>
            </a:ln>
          </p:spPr>
          <p:txBody>
            <a:bodyPr wrap="square">
              <a:spAutoFit/>
            </a:bodyPr>
            <a:lstStyle/>
            <a:p>
              <a:pPr algn="ctr">
                <a:buClrTx/>
                <a:buSzTx/>
                <a:buFontTx/>
              </a:pPr>
              <a:r>
                <a:rPr lang="zh-CN" altLang="en-US" sz="2400" b="1" dirty="0">
                  <a:solidFill>
                    <a:schemeClr val="bg1"/>
                  </a:solidFill>
                  <a:latin typeface="黑体" panose="02010609060101010101" pitchFamily="49" charset="-122"/>
                  <a:ea typeface="黑体" panose="02010609060101010101" pitchFamily="49" charset="-122"/>
                </a:rPr>
                <a:t>经济成本</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161807" name="Text Box 15"/>
            <p:cNvSpPr txBox="1"/>
            <p:nvPr/>
          </p:nvSpPr>
          <p:spPr>
            <a:xfrm>
              <a:off x="2242" y="3504"/>
              <a:ext cx="1201" cy="290"/>
            </a:xfrm>
            <a:prstGeom prst="rect">
              <a:avLst/>
            </a:prstGeom>
            <a:noFill/>
            <a:ln w="9525">
              <a:noFill/>
            </a:ln>
          </p:spPr>
          <p:txBody>
            <a:bodyPr wrap="square">
              <a:spAutoFit/>
            </a:bodyPr>
            <a:lstStyle/>
            <a:p>
              <a:pPr algn="ctr"/>
              <a:r>
                <a:rPr lang="zh-CN" altLang="en-US" sz="2400" b="1" dirty="0">
                  <a:solidFill>
                    <a:schemeClr val="bg1"/>
                  </a:solidFill>
                  <a:latin typeface="黑体" panose="02010609060101010101" pitchFamily="49" charset="-122"/>
                  <a:ea typeface="黑体" panose="02010609060101010101" pitchFamily="49" charset="-122"/>
                </a:rPr>
                <a:t>能否回收</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161808" name="Text Box 16"/>
            <p:cNvSpPr txBox="1"/>
            <p:nvPr/>
          </p:nvSpPr>
          <p:spPr>
            <a:xfrm>
              <a:off x="3353" y="2016"/>
              <a:ext cx="2020" cy="290"/>
            </a:xfrm>
            <a:prstGeom prst="rect">
              <a:avLst/>
            </a:prstGeom>
            <a:noFill/>
            <a:ln w="9525">
              <a:noFill/>
            </a:ln>
          </p:spPr>
          <p:txBody>
            <a:bodyPr wrap="none">
              <a:spAutoFit/>
            </a:bodyPr>
            <a:lstStyle/>
            <a:p>
              <a:pPr algn="ctr">
                <a:buClrTx/>
                <a:buSzTx/>
                <a:buFontTx/>
              </a:pPr>
              <a:r>
                <a:rPr lang="zh-CN" altLang="en-US" sz="2400" b="1" dirty="0">
                  <a:solidFill>
                    <a:schemeClr val="bg1"/>
                  </a:solidFill>
                  <a:latin typeface="黑体" panose="02010609060101010101" pitchFamily="49" charset="-122"/>
                  <a:ea typeface="黑体" panose="02010609060101010101" pitchFamily="49" charset="-122"/>
                </a:rPr>
                <a:t>表面活性剂的毒性</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161809" name="Text Box 17"/>
            <p:cNvSpPr txBox="1"/>
            <p:nvPr/>
          </p:nvSpPr>
          <p:spPr>
            <a:xfrm>
              <a:off x="3312" y="3024"/>
              <a:ext cx="1970" cy="523"/>
            </a:xfrm>
            <a:prstGeom prst="rect">
              <a:avLst/>
            </a:prstGeom>
            <a:noFill/>
            <a:ln w="9525">
              <a:noFill/>
            </a:ln>
          </p:spPr>
          <p:txBody>
            <a:bodyPr>
              <a:spAutoFit/>
            </a:bodyPr>
            <a:lstStyle/>
            <a:p>
              <a:pPr algn="ctr">
                <a:buClrTx/>
                <a:buSzTx/>
                <a:buFontTx/>
              </a:pPr>
              <a:r>
                <a:rPr lang="zh-CN" altLang="en-US" sz="2400" b="1" dirty="0">
                  <a:solidFill>
                    <a:schemeClr val="bg1"/>
                  </a:solidFill>
                  <a:latin typeface="黑体" panose="02010609060101010101" pitchFamily="49" charset="-122"/>
                  <a:ea typeface="黑体" panose="02010609060101010101" pitchFamily="49" charset="-122"/>
                </a:rPr>
                <a:t>表面活性剂降解产物的毒性</a:t>
              </a:r>
              <a:endParaRPr lang="zh-CN" altLang="en-US" sz="2400" b="1" dirty="0">
                <a:solidFill>
                  <a:schemeClr val="bg1"/>
                </a:solidFill>
                <a:latin typeface="黑体" panose="02010609060101010101" pitchFamily="49" charset="-122"/>
                <a:ea typeface="黑体" panose="02010609060101010101" pitchFamily="49" charset="-122"/>
              </a:endParaRPr>
            </a:p>
          </p:txBody>
        </p:sp>
        <p:sp>
          <p:nvSpPr>
            <p:cNvPr id="161810" name="Text Box 18"/>
            <p:cNvSpPr txBox="1"/>
            <p:nvPr/>
          </p:nvSpPr>
          <p:spPr>
            <a:xfrm>
              <a:off x="432" y="3023"/>
              <a:ext cx="1776" cy="290"/>
            </a:xfrm>
            <a:prstGeom prst="rect">
              <a:avLst/>
            </a:prstGeom>
            <a:noFill/>
            <a:ln w="9525">
              <a:noFill/>
            </a:ln>
          </p:spPr>
          <p:txBody>
            <a:bodyPr wrap="square">
              <a:spAutoFit/>
            </a:bodyPr>
            <a:lstStyle/>
            <a:p>
              <a:pPr algn="ctr">
                <a:buClrTx/>
                <a:buSzTx/>
                <a:buFontTx/>
              </a:pPr>
              <a:r>
                <a:rPr lang="zh-CN" altLang="en-US" sz="2400" b="1" dirty="0">
                  <a:solidFill>
                    <a:schemeClr val="bg1"/>
                  </a:solidFill>
                  <a:latin typeface="黑体" panose="02010609060101010101" pitchFamily="49" charset="-122"/>
                  <a:ea typeface="黑体" panose="02010609060101010101" pitchFamily="49" charset="-122"/>
                </a:rPr>
                <a:t>可生物降解性</a:t>
              </a:r>
              <a:endParaRPr lang="zh-CN" altLang="en-US" sz="2400" b="1" dirty="0">
                <a:solidFill>
                  <a:schemeClr val="bg1"/>
                </a:solidFill>
                <a:latin typeface="黑体" panose="02010609060101010101" pitchFamily="49" charset="-122"/>
                <a:ea typeface="黑体" panose="02010609060101010101" pitchFamily="49" charset="-122"/>
              </a:endParaRPr>
            </a:p>
          </p:txBody>
        </p:sp>
      </p:grpSp>
      <p:sp>
        <p:nvSpPr>
          <p:cNvPr id="21" name="文本框 20"/>
          <p:cNvSpPr txBox="1"/>
          <p:nvPr/>
        </p:nvSpPr>
        <p:spPr>
          <a:xfrm>
            <a:off x="5382895" y="3429000"/>
            <a:ext cx="1579880" cy="460375"/>
          </a:xfrm>
          <a:prstGeom prst="rect">
            <a:avLst/>
          </a:prstGeom>
          <a:noFill/>
        </p:spPr>
        <p:txBody>
          <a:bodyPr wrap="square" rtlCol="0" anchor="t">
            <a:spAutoFit/>
          </a:bodyPr>
          <a:lstStyle/>
          <a:p>
            <a:r>
              <a:rPr lang="zh-CN" altLang="en-US" sz="2400" b="1" dirty="0">
                <a:solidFill>
                  <a:schemeClr val="bg1"/>
                </a:solidFill>
                <a:latin typeface="黑体" panose="02010609060101010101" pitchFamily="49" charset="-122"/>
                <a:ea typeface="黑体" panose="02010609060101010101" pitchFamily="49" charset="-122"/>
                <a:sym typeface="+mn-ea"/>
              </a:rPr>
              <a:t>筛选因素</a:t>
            </a:r>
            <a:endParaRPr lang="zh-CN" altLang="en-US" sz="2400" b="1" dirty="0">
              <a:solidFill>
                <a:schemeClr val="bg1"/>
              </a:solidFill>
              <a:latin typeface="黑体" panose="02010609060101010101" pitchFamily="49" charset="-122"/>
              <a:ea typeface="黑体" panose="02010609060101010101" pitchFamily="49" charset="-122"/>
              <a:sym typeface="+mn-ea"/>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819" name="Group 2"/>
          <p:cNvGrpSpPr/>
          <p:nvPr/>
        </p:nvGrpSpPr>
        <p:grpSpPr>
          <a:xfrm>
            <a:off x="2209800" y="838200"/>
            <a:ext cx="6076950" cy="4554538"/>
            <a:chOff x="0" y="768"/>
            <a:chExt cx="3828" cy="2869"/>
          </a:xfrm>
        </p:grpSpPr>
        <p:grpSp>
          <p:nvGrpSpPr>
            <p:cNvPr id="162821" name="Group 3"/>
            <p:cNvGrpSpPr/>
            <p:nvPr/>
          </p:nvGrpSpPr>
          <p:grpSpPr>
            <a:xfrm>
              <a:off x="0" y="1680"/>
              <a:ext cx="1956" cy="1957"/>
              <a:chOff x="2172" y="1440"/>
              <a:chExt cx="1956" cy="1957"/>
            </a:xfrm>
          </p:grpSpPr>
          <p:sp>
            <p:nvSpPr>
              <p:cNvPr id="162833" name="Freeform 4"/>
              <p:cNvSpPr/>
              <p:nvPr/>
            </p:nvSpPr>
            <p:spPr>
              <a:xfrm>
                <a:off x="2172" y="1440"/>
                <a:ext cx="1956" cy="1957"/>
              </a:xfrm>
              <a:custGeom>
                <a:avLst/>
                <a:gdLst>
                  <a:gd name="txL" fmla="*/ 0 w 1956"/>
                  <a:gd name="txT" fmla="*/ 0 h 1957"/>
                  <a:gd name="txR" fmla="*/ 1956 w 1956"/>
                  <a:gd name="txB" fmla="*/ 1957 h 1957"/>
                </a:gdLst>
                <a:ahLst/>
                <a:cxnLst>
                  <a:cxn ang="0">
                    <a:pos x="1956" y="923"/>
                  </a:cxn>
                  <a:cxn ang="0">
                    <a:pos x="1808" y="869"/>
                  </a:cxn>
                  <a:cxn ang="0">
                    <a:pos x="1937" y="778"/>
                  </a:cxn>
                  <a:cxn ang="0">
                    <a:pos x="1767" y="700"/>
                  </a:cxn>
                  <a:cxn ang="0">
                    <a:pos x="1732" y="616"/>
                  </a:cxn>
                  <a:cxn ang="0">
                    <a:pos x="1798" y="441"/>
                  </a:cxn>
                  <a:cxn ang="0">
                    <a:pos x="1642" y="469"/>
                  </a:cxn>
                  <a:cxn ang="0">
                    <a:pos x="1709" y="325"/>
                  </a:cxn>
                  <a:cxn ang="0">
                    <a:pos x="1522" y="344"/>
                  </a:cxn>
                  <a:cxn ang="0">
                    <a:pos x="1450" y="287"/>
                  </a:cxn>
                  <a:cxn ang="0">
                    <a:pos x="1419" y="103"/>
                  </a:cxn>
                  <a:cxn ang="0">
                    <a:pos x="1298" y="205"/>
                  </a:cxn>
                  <a:cxn ang="0">
                    <a:pos x="1285" y="47"/>
                  </a:cxn>
                  <a:cxn ang="0">
                    <a:pos x="1132" y="156"/>
                  </a:cxn>
                  <a:cxn ang="0">
                    <a:pos x="1041" y="144"/>
                  </a:cxn>
                  <a:cxn ang="0">
                    <a:pos x="923" y="0"/>
                  </a:cxn>
                  <a:cxn ang="0">
                    <a:pos x="869" y="148"/>
                  </a:cxn>
                  <a:cxn ang="0">
                    <a:pos x="779" y="19"/>
                  </a:cxn>
                  <a:cxn ang="0">
                    <a:pos x="700" y="189"/>
                  </a:cxn>
                  <a:cxn ang="0">
                    <a:pos x="616" y="224"/>
                  </a:cxn>
                  <a:cxn ang="0">
                    <a:pos x="441" y="159"/>
                  </a:cxn>
                  <a:cxn ang="0">
                    <a:pos x="469" y="314"/>
                  </a:cxn>
                  <a:cxn ang="0">
                    <a:pos x="326" y="246"/>
                  </a:cxn>
                  <a:cxn ang="0">
                    <a:pos x="343" y="434"/>
                  </a:cxn>
                  <a:cxn ang="0">
                    <a:pos x="288" y="507"/>
                  </a:cxn>
                  <a:cxn ang="0">
                    <a:pos x="103" y="536"/>
                  </a:cxn>
                  <a:cxn ang="0">
                    <a:pos x="205" y="658"/>
                  </a:cxn>
                  <a:cxn ang="0">
                    <a:pos x="48" y="671"/>
                  </a:cxn>
                  <a:cxn ang="0">
                    <a:pos x="156" y="824"/>
                  </a:cxn>
                  <a:cxn ang="0">
                    <a:pos x="144" y="914"/>
                  </a:cxn>
                  <a:cxn ang="0">
                    <a:pos x="0" y="1034"/>
                  </a:cxn>
                  <a:cxn ang="0">
                    <a:pos x="148" y="1088"/>
                  </a:cxn>
                  <a:cxn ang="0">
                    <a:pos x="19" y="1178"/>
                  </a:cxn>
                  <a:cxn ang="0">
                    <a:pos x="189" y="1255"/>
                  </a:cxn>
                  <a:cxn ang="0">
                    <a:pos x="224" y="1341"/>
                  </a:cxn>
                  <a:cxn ang="0">
                    <a:pos x="159" y="1514"/>
                  </a:cxn>
                  <a:cxn ang="0">
                    <a:pos x="314" y="1488"/>
                  </a:cxn>
                  <a:cxn ang="0">
                    <a:pos x="247" y="1631"/>
                  </a:cxn>
                  <a:cxn ang="0">
                    <a:pos x="434" y="1613"/>
                  </a:cxn>
                  <a:cxn ang="0">
                    <a:pos x="506" y="1670"/>
                  </a:cxn>
                  <a:cxn ang="0">
                    <a:pos x="537" y="1854"/>
                  </a:cxn>
                  <a:cxn ang="0">
                    <a:pos x="658" y="1752"/>
                  </a:cxn>
                  <a:cxn ang="0">
                    <a:pos x="671" y="1909"/>
                  </a:cxn>
                  <a:cxn ang="0">
                    <a:pos x="824" y="1801"/>
                  </a:cxn>
                  <a:cxn ang="0">
                    <a:pos x="914" y="1813"/>
                  </a:cxn>
                  <a:cxn ang="0">
                    <a:pos x="1033" y="1957"/>
                  </a:cxn>
                  <a:cxn ang="0">
                    <a:pos x="1087" y="1809"/>
                  </a:cxn>
                  <a:cxn ang="0">
                    <a:pos x="1178" y="1937"/>
                  </a:cxn>
                  <a:cxn ang="0">
                    <a:pos x="1255" y="1769"/>
                  </a:cxn>
                  <a:cxn ang="0">
                    <a:pos x="1341" y="1733"/>
                  </a:cxn>
                  <a:cxn ang="0">
                    <a:pos x="1515" y="1798"/>
                  </a:cxn>
                  <a:cxn ang="0">
                    <a:pos x="1488" y="1643"/>
                  </a:cxn>
                  <a:cxn ang="0">
                    <a:pos x="1630" y="1710"/>
                  </a:cxn>
                  <a:cxn ang="0">
                    <a:pos x="1613" y="1523"/>
                  </a:cxn>
                  <a:cxn ang="0">
                    <a:pos x="1670" y="1450"/>
                  </a:cxn>
                  <a:cxn ang="0">
                    <a:pos x="1853" y="1420"/>
                  </a:cxn>
                  <a:cxn ang="0">
                    <a:pos x="1751" y="1299"/>
                  </a:cxn>
                  <a:cxn ang="0">
                    <a:pos x="1908" y="1284"/>
                  </a:cxn>
                  <a:cxn ang="0">
                    <a:pos x="1801" y="1133"/>
                  </a:cxn>
                  <a:cxn ang="0">
                    <a:pos x="1812" y="1041"/>
                  </a:cxn>
                </a:cxnLst>
                <a:rect l="txL" t="txT" r="txR" b="txB"/>
                <a:pathLst>
                  <a:path w="1956" h="1957">
                    <a:moveTo>
                      <a:pt x="1956" y="1034"/>
                    </a:moveTo>
                    <a:lnTo>
                      <a:pt x="1956" y="923"/>
                    </a:lnTo>
                    <a:lnTo>
                      <a:pt x="1812" y="914"/>
                    </a:lnTo>
                    <a:lnTo>
                      <a:pt x="1808" y="869"/>
                    </a:lnTo>
                    <a:lnTo>
                      <a:pt x="1801" y="824"/>
                    </a:lnTo>
                    <a:lnTo>
                      <a:pt x="1937" y="778"/>
                    </a:lnTo>
                    <a:lnTo>
                      <a:pt x="1908" y="671"/>
                    </a:lnTo>
                    <a:lnTo>
                      <a:pt x="1767" y="700"/>
                    </a:lnTo>
                    <a:lnTo>
                      <a:pt x="1751" y="658"/>
                    </a:lnTo>
                    <a:lnTo>
                      <a:pt x="1732" y="616"/>
                    </a:lnTo>
                    <a:lnTo>
                      <a:pt x="1853" y="536"/>
                    </a:lnTo>
                    <a:lnTo>
                      <a:pt x="1798" y="441"/>
                    </a:lnTo>
                    <a:lnTo>
                      <a:pt x="1670" y="507"/>
                    </a:lnTo>
                    <a:lnTo>
                      <a:pt x="1642" y="469"/>
                    </a:lnTo>
                    <a:lnTo>
                      <a:pt x="1613" y="434"/>
                    </a:lnTo>
                    <a:lnTo>
                      <a:pt x="1709" y="325"/>
                    </a:lnTo>
                    <a:lnTo>
                      <a:pt x="1630" y="246"/>
                    </a:lnTo>
                    <a:lnTo>
                      <a:pt x="1522" y="344"/>
                    </a:lnTo>
                    <a:lnTo>
                      <a:pt x="1488" y="314"/>
                    </a:lnTo>
                    <a:lnTo>
                      <a:pt x="1450" y="287"/>
                    </a:lnTo>
                    <a:lnTo>
                      <a:pt x="1515" y="159"/>
                    </a:lnTo>
                    <a:lnTo>
                      <a:pt x="1419" y="103"/>
                    </a:lnTo>
                    <a:lnTo>
                      <a:pt x="1341" y="224"/>
                    </a:lnTo>
                    <a:lnTo>
                      <a:pt x="1298" y="205"/>
                    </a:lnTo>
                    <a:lnTo>
                      <a:pt x="1256" y="189"/>
                    </a:lnTo>
                    <a:lnTo>
                      <a:pt x="1285" y="47"/>
                    </a:lnTo>
                    <a:lnTo>
                      <a:pt x="1178" y="19"/>
                    </a:lnTo>
                    <a:lnTo>
                      <a:pt x="1132" y="156"/>
                    </a:lnTo>
                    <a:lnTo>
                      <a:pt x="1087" y="148"/>
                    </a:lnTo>
                    <a:lnTo>
                      <a:pt x="1041" y="144"/>
                    </a:lnTo>
                    <a:lnTo>
                      <a:pt x="1033" y="0"/>
                    </a:lnTo>
                    <a:lnTo>
                      <a:pt x="923" y="0"/>
                    </a:lnTo>
                    <a:lnTo>
                      <a:pt x="914" y="144"/>
                    </a:lnTo>
                    <a:lnTo>
                      <a:pt x="869" y="148"/>
                    </a:lnTo>
                    <a:lnTo>
                      <a:pt x="824" y="156"/>
                    </a:lnTo>
                    <a:lnTo>
                      <a:pt x="779" y="19"/>
                    </a:lnTo>
                    <a:lnTo>
                      <a:pt x="671" y="47"/>
                    </a:lnTo>
                    <a:lnTo>
                      <a:pt x="700" y="189"/>
                    </a:lnTo>
                    <a:lnTo>
                      <a:pt x="658" y="205"/>
                    </a:lnTo>
                    <a:lnTo>
                      <a:pt x="616" y="224"/>
                    </a:lnTo>
                    <a:lnTo>
                      <a:pt x="537" y="103"/>
                    </a:lnTo>
                    <a:lnTo>
                      <a:pt x="441" y="159"/>
                    </a:lnTo>
                    <a:lnTo>
                      <a:pt x="506" y="287"/>
                    </a:lnTo>
                    <a:lnTo>
                      <a:pt x="469" y="314"/>
                    </a:lnTo>
                    <a:lnTo>
                      <a:pt x="434" y="344"/>
                    </a:lnTo>
                    <a:lnTo>
                      <a:pt x="326" y="246"/>
                    </a:lnTo>
                    <a:lnTo>
                      <a:pt x="247" y="325"/>
                    </a:lnTo>
                    <a:lnTo>
                      <a:pt x="343" y="434"/>
                    </a:lnTo>
                    <a:lnTo>
                      <a:pt x="314" y="469"/>
                    </a:lnTo>
                    <a:lnTo>
                      <a:pt x="288" y="507"/>
                    </a:lnTo>
                    <a:lnTo>
                      <a:pt x="159" y="441"/>
                    </a:lnTo>
                    <a:lnTo>
                      <a:pt x="103" y="536"/>
                    </a:lnTo>
                    <a:lnTo>
                      <a:pt x="224" y="616"/>
                    </a:lnTo>
                    <a:lnTo>
                      <a:pt x="205" y="658"/>
                    </a:lnTo>
                    <a:lnTo>
                      <a:pt x="189" y="700"/>
                    </a:lnTo>
                    <a:lnTo>
                      <a:pt x="48" y="671"/>
                    </a:lnTo>
                    <a:lnTo>
                      <a:pt x="19" y="778"/>
                    </a:lnTo>
                    <a:lnTo>
                      <a:pt x="156" y="824"/>
                    </a:lnTo>
                    <a:lnTo>
                      <a:pt x="148" y="869"/>
                    </a:lnTo>
                    <a:lnTo>
                      <a:pt x="144" y="914"/>
                    </a:lnTo>
                    <a:lnTo>
                      <a:pt x="0" y="923"/>
                    </a:lnTo>
                    <a:lnTo>
                      <a:pt x="0" y="1034"/>
                    </a:lnTo>
                    <a:lnTo>
                      <a:pt x="144" y="1041"/>
                    </a:lnTo>
                    <a:lnTo>
                      <a:pt x="148" y="1088"/>
                    </a:lnTo>
                    <a:lnTo>
                      <a:pt x="156" y="1133"/>
                    </a:lnTo>
                    <a:lnTo>
                      <a:pt x="19" y="1178"/>
                    </a:lnTo>
                    <a:lnTo>
                      <a:pt x="48" y="1284"/>
                    </a:lnTo>
                    <a:lnTo>
                      <a:pt x="189" y="1255"/>
                    </a:lnTo>
                    <a:lnTo>
                      <a:pt x="205" y="1299"/>
                    </a:lnTo>
                    <a:lnTo>
                      <a:pt x="224" y="1341"/>
                    </a:lnTo>
                    <a:lnTo>
                      <a:pt x="103" y="1420"/>
                    </a:lnTo>
                    <a:lnTo>
                      <a:pt x="159" y="1514"/>
                    </a:lnTo>
                    <a:lnTo>
                      <a:pt x="287" y="1450"/>
                    </a:lnTo>
                    <a:lnTo>
                      <a:pt x="314" y="1488"/>
                    </a:lnTo>
                    <a:lnTo>
                      <a:pt x="343" y="1523"/>
                    </a:lnTo>
                    <a:lnTo>
                      <a:pt x="247" y="1631"/>
                    </a:lnTo>
                    <a:lnTo>
                      <a:pt x="326" y="1710"/>
                    </a:lnTo>
                    <a:lnTo>
                      <a:pt x="434" y="1613"/>
                    </a:lnTo>
                    <a:lnTo>
                      <a:pt x="469" y="1643"/>
                    </a:lnTo>
                    <a:lnTo>
                      <a:pt x="506" y="1670"/>
                    </a:lnTo>
                    <a:lnTo>
                      <a:pt x="441" y="1798"/>
                    </a:lnTo>
                    <a:lnTo>
                      <a:pt x="537" y="1854"/>
                    </a:lnTo>
                    <a:lnTo>
                      <a:pt x="616" y="1733"/>
                    </a:lnTo>
                    <a:lnTo>
                      <a:pt x="658" y="1752"/>
                    </a:lnTo>
                    <a:lnTo>
                      <a:pt x="702" y="1768"/>
                    </a:lnTo>
                    <a:lnTo>
                      <a:pt x="671" y="1909"/>
                    </a:lnTo>
                    <a:lnTo>
                      <a:pt x="779" y="1937"/>
                    </a:lnTo>
                    <a:lnTo>
                      <a:pt x="824" y="1801"/>
                    </a:lnTo>
                    <a:lnTo>
                      <a:pt x="869" y="1809"/>
                    </a:lnTo>
                    <a:lnTo>
                      <a:pt x="914" y="1813"/>
                    </a:lnTo>
                    <a:lnTo>
                      <a:pt x="923" y="1957"/>
                    </a:lnTo>
                    <a:lnTo>
                      <a:pt x="1033" y="1957"/>
                    </a:lnTo>
                    <a:lnTo>
                      <a:pt x="1041" y="1813"/>
                    </a:lnTo>
                    <a:lnTo>
                      <a:pt x="1087" y="1809"/>
                    </a:lnTo>
                    <a:lnTo>
                      <a:pt x="1132" y="1801"/>
                    </a:lnTo>
                    <a:lnTo>
                      <a:pt x="1178" y="1937"/>
                    </a:lnTo>
                    <a:lnTo>
                      <a:pt x="1285" y="1909"/>
                    </a:lnTo>
                    <a:lnTo>
                      <a:pt x="1255" y="1769"/>
                    </a:lnTo>
                    <a:lnTo>
                      <a:pt x="1298" y="1752"/>
                    </a:lnTo>
                    <a:lnTo>
                      <a:pt x="1341" y="1733"/>
                    </a:lnTo>
                    <a:lnTo>
                      <a:pt x="1419" y="1854"/>
                    </a:lnTo>
                    <a:lnTo>
                      <a:pt x="1515" y="1798"/>
                    </a:lnTo>
                    <a:lnTo>
                      <a:pt x="1450" y="1670"/>
                    </a:lnTo>
                    <a:lnTo>
                      <a:pt x="1488" y="1643"/>
                    </a:lnTo>
                    <a:lnTo>
                      <a:pt x="1524" y="1613"/>
                    </a:lnTo>
                    <a:lnTo>
                      <a:pt x="1630" y="1710"/>
                    </a:lnTo>
                    <a:lnTo>
                      <a:pt x="1709" y="1631"/>
                    </a:lnTo>
                    <a:lnTo>
                      <a:pt x="1613" y="1523"/>
                    </a:lnTo>
                    <a:lnTo>
                      <a:pt x="1642" y="1488"/>
                    </a:lnTo>
                    <a:lnTo>
                      <a:pt x="1670" y="1450"/>
                    </a:lnTo>
                    <a:lnTo>
                      <a:pt x="1798" y="1514"/>
                    </a:lnTo>
                    <a:lnTo>
                      <a:pt x="1853" y="1420"/>
                    </a:lnTo>
                    <a:lnTo>
                      <a:pt x="1732" y="1341"/>
                    </a:lnTo>
                    <a:lnTo>
                      <a:pt x="1751" y="1299"/>
                    </a:lnTo>
                    <a:lnTo>
                      <a:pt x="1768" y="1255"/>
                    </a:lnTo>
                    <a:lnTo>
                      <a:pt x="1908" y="1284"/>
                    </a:lnTo>
                    <a:lnTo>
                      <a:pt x="1937" y="1178"/>
                    </a:lnTo>
                    <a:lnTo>
                      <a:pt x="1801" y="1133"/>
                    </a:lnTo>
                    <a:lnTo>
                      <a:pt x="1808" y="1088"/>
                    </a:lnTo>
                    <a:lnTo>
                      <a:pt x="1812" y="1041"/>
                    </a:lnTo>
                    <a:lnTo>
                      <a:pt x="1956" y="1034"/>
                    </a:lnTo>
                  </a:path>
                </a:pathLst>
              </a:custGeom>
              <a:gradFill rotWithShape="1">
                <a:gsLst>
                  <a:gs pos="0">
                    <a:srgbClr val="FF9900"/>
                  </a:gs>
                  <a:gs pos="50000">
                    <a:srgbClr val="FFCD83"/>
                  </a:gs>
                  <a:gs pos="100000">
                    <a:srgbClr val="FF9900"/>
                  </a:gs>
                </a:gsLst>
                <a:lin ang="2700000" scaled="1"/>
                <a:tileRect/>
              </a:gradFill>
              <a:ln w="9525" cap="flat" cmpd="sng">
                <a:prstDash val="solid"/>
                <a:miter/>
                <a:headEnd type="none" w="med" len="med"/>
                <a:tailEnd type="none" w="med" len="med"/>
              </a:ln>
              <a:scene3d>
                <a:camera prst="legacyPerspectiveFront">
                  <a:rot lat="20100000" lon="1500000" rev="0"/>
                </a:camera>
                <a:lightRig rig="legacyFlat4" dir="b"/>
              </a:scene3d>
              <a:sp3d extrusionH="608000" prstMaterial="legacyMatte">
                <a:bevelT w="13500" h="13500" prst="angle"/>
                <a:bevelB w="13500" h="13500" prst="angle"/>
                <a:extrusionClr>
                  <a:srgbClr val="FF9900"/>
                </a:extrusionClr>
              </a:sp3d>
            </p:spPr>
            <p:txBody>
              <a:bodyPr>
                <a:flatTx/>
              </a:bodyPr>
              <a:lstStyle/>
              <a:p>
                <a:endParaRPr lang="zh-CN" altLang="en-US" dirty="0">
                  <a:latin typeface="Arial" panose="020B0604020202020204" pitchFamily="34" charset="0"/>
                </a:endParaRPr>
              </a:p>
            </p:txBody>
          </p:sp>
          <p:sp>
            <p:nvSpPr>
              <p:cNvPr id="162834" name="Oval 5"/>
              <p:cNvSpPr/>
              <p:nvPr/>
            </p:nvSpPr>
            <p:spPr>
              <a:xfrm rot="2506802">
                <a:off x="2663" y="1839"/>
                <a:ext cx="1008" cy="1248"/>
              </a:xfrm>
              <a:prstGeom prst="ellipse">
                <a:avLst/>
              </a:prstGeom>
              <a:gradFill rotWithShape="1">
                <a:gsLst>
                  <a:gs pos="0">
                    <a:srgbClr val="525252"/>
                  </a:gs>
                  <a:gs pos="50000">
                    <a:srgbClr val="B2B2B2"/>
                  </a:gs>
                  <a:gs pos="100000">
                    <a:srgbClr val="525252"/>
                  </a:gs>
                </a:gsLst>
                <a:lin ang="5400000" scaled="1"/>
                <a:tileRect/>
              </a:gradFill>
              <a:ln w="9525">
                <a:noFill/>
              </a:ln>
            </p:spPr>
            <p:txBody>
              <a:bodyPr wrap="none" anchor="ctr" anchorCtr="0"/>
              <a:lstStyle/>
              <a:p>
                <a:pPr algn="ctr"/>
                <a:endParaRPr lang="zh-CN" altLang="en-US" dirty="0">
                  <a:latin typeface="Arial" panose="020B0604020202020204" pitchFamily="34" charset="0"/>
                </a:endParaRPr>
              </a:p>
            </p:txBody>
          </p:sp>
          <p:sp>
            <p:nvSpPr>
              <p:cNvPr id="162835" name="Oval 6"/>
              <p:cNvSpPr/>
              <p:nvPr/>
            </p:nvSpPr>
            <p:spPr>
              <a:xfrm rot="2506802">
                <a:off x="2837" y="1961"/>
                <a:ext cx="797" cy="1156"/>
              </a:xfrm>
              <a:prstGeom prst="ellipse">
                <a:avLst/>
              </a:prstGeom>
              <a:solidFill>
                <a:schemeClr val="bg1"/>
              </a:solidFill>
              <a:ln w="9525">
                <a:noFill/>
              </a:ln>
            </p:spPr>
            <p:txBody>
              <a:bodyPr wrap="none" anchor="ctr" anchorCtr="0"/>
              <a:lstStyle/>
              <a:p>
                <a:pPr algn="ctr"/>
                <a:endParaRPr lang="zh-CN" altLang="en-US" dirty="0">
                  <a:latin typeface="Arial" panose="020B0604020202020204" pitchFamily="34" charset="0"/>
                </a:endParaRPr>
              </a:p>
            </p:txBody>
          </p:sp>
        </p:grpSp>
        <p:sp>
          <p:nvSpPr>
            <p:cNvPr id="162822" name="Text Box 7"/>
            <p:cNvSpPr txBox="1"/>
            <p:nvPr/>
          </p:nvSpPr>
          <p:spPr>
            <a:xfrm>
              <a:off x="336" y="2496"/>
              <a:ext cx="1273" cy="523"/>
            </a:xfrm>
            <a:prstGeom prst="rect">
              <a:avLst/>
            </a:prstGeom>
            <a:noFill/>
            <a:ln w="9525">
              <a:noFill/>
            </a:ln>
          </p:spPr>
          <p:txBody>
            <a:bodyPr>
              <a:spAutoFit/>
            </a:bodyPr>
            <a:lstStyle/>
            <a:p>
              <a:pPr algn="ctr"/>
              <a:r>
                <a:rPr lang="zh-CN" altLang="en-US" sz="2400" b="1" dirty="0">
                  <a:solidFill>
                    <a:schemeClr val="tx1"/>
                  </a:solidFill>
                  <a:latin typeface="黑体" panose="02010609060101010101" pitchFamily="49" charset="-122"/>
                  <a:ea typeface="黑体" panose="02010609060101010101" pitchFamily="49" charset="-122"/>
                </a:rPr>
                <a:t>修复点特定的水文地质条件</a:t>
              </a:r>
              <a:endParaRPr lang="zh-CN" altLang="en-US" sz="2400" b="1" dirty="0">
                <a:solidFill>
                  <a:schemeClr val="tx1"/>
                </a:solidFill>
                <a:latin typeface="黑体" panose="02010609060101010101" pitchFamily="49" charset="-122"/>
                <a:ea typeface="黑体" panose="02010609060101010101" pitchFamily="49" charset="-122"/>
              </a:endParaRPr>
            </a:p>
          </p:txBody>
        </p:sp>
        <p:grpSp>
          <p:nvGrpSpPr>
            <p:cNvPr id="162823" name="Group 8"/>
            <p:cNvGrpSpPr/>
            <p:nvPr/>
          </p:nvGrpSpPr>
          <p:grpSpPr>
            <a:xfrm>
              <a:off x="1392" y="768"/>
              <a:ext cx="1524" cy="1525"/>
              <a:chOff x="2172" y="1440"/>
              <a:chExt cx="1956" cy="1957"/>
            </a:xfrm>
          </p:grpSpPr>
          <p:sp>
            <p:nvSpPr>
              <p:cNvPr id="162830" name="Freeform 9"/>
              <p:cNvSpPr/>
              <p:nvPr/>
            </p:nvSpPr>
            <p:spPr>
              <a:xfrm>
                <a:off x="2172" y="1440"/>
                <a:ext cx="1956" cy="1957"/>
              </a:xfrm>
              <a:custGeom>
                <a:avLst/>
                <a:gdLst>
                  <a:gd name="txL" fmla="*/ 0 w 1956"/>
                  <a:gd name="txT" fmla="*/ 0 h 1957"/>
                  <a:gd name="txR" fmla="*/ 1956 w 1956"/>
                  <a:gd name="txB" fmla="*/ 1957 h 1957"/>
                </a:gdLst>
                <a:ahLst/>
                <a:cxnLst>
                  <a:cxn ang="0">
                    <a:pos x="1956" y="923"/>
                  </a:cxn>
                  <a:cxn ang="0">
                    <a:pos x="1808" y="869"/>
                  </a:cxn>
                  <a:cxn ang="0">
                    <a:pos x="1937" y="778"/>
                  </a:cxn>
                  <a:cxn ang="0">
                    <a:pos x="1767" y="700"/>
                  </a:cxn>
                  <a:cxn ang="0">
                    <a:pos x="1732" y="616"/>
                  </a:cxn>
                  <a:cxn ang="0">
                    <a:pos x="1798" y="441"/>
                  </a:cxn>
                  <a:cxn ang="0">
                    <a:pos x="1642" y="469"/>
                  </a:cxn>
                  <a:cxn ang="0">
                    <a:pos x="1709" y="325"/>
                  </a:cxn>
                  <a:cxn ang="0">
                    <a:pos x="1522" y="344"/>
                  </a:cxn>
                  <a:cxn ang="0">
                    <a:pos x="1450" y="287"/>
                  </a:cxn>
                  <a:cxn ang="0">
                    <a:pos x="1419" y="103"/>
                  </a:cxn>
                  <a:cxn ang="0">
                    <a:pos x="1298" y="205"/>
                  </a:cxn>
                  <a:cxn ang="0">
                    <a:pos x="1285" y="47"/>
                  </a:cxn>
                  <a:cxn ang="0">
                    <a:pos x="1132" y="156"/>
                  </a:cxn>
                  <a:cxn ang="0">
                    <a:pos x="1041" y="144"/>
                  </a:cxn>
                  <a:cxn ang="0">
                    <a:pos x="923" y="0"/>
                  </a:cxn>
                  <a:cxn ang="0">
                    <a:pos x="869" y="148"/>
                  </a:cxn>
                  <a:cxn ang="0">
                    <a:pos x="779" y="19"/>
                  </a:cxn>
                  <a:cxn ang="0">
                    <a:pos x="700" y="189"/>
                  </a:cxn>
                  <a:cxn ang="0">
                    <a:pos x="616" y="224"/>
                  </a:cxn>
                  <a:cxn ang="0">
                    <a:pos x="441" y="159"/>
                  </a:cxn>
                  <a:cxn ang="0">
                    <a:pos x="469" y="314"/>
                  </a:cxn>
                  <a:cxn ang="0">
                    <a:pos x="326" y="246"/>
                  </a:cxn>
                  <a:cxn ang="0">
                    <a:pos x="343" y="434"/>
                  </a:cxn>
                  <a:cxn ang="0">
                    <a:pos x="288" y="507"/>
                  </a:cxn>
                  <a:cxn ang="0">
                    <a:pos x="103" y="536"/>
                  </a:cxn>
                  <a:cxn ang="0">
                    <a:pos x="205" y="658"/>
                  </a:cxn>
                  <a:cxn ang="0">
                    <a:pos x="48" y="671"/>
                  </a:cxn>
                  <a:cxn ang="0">
                    <a:pos x="156" y="824"/>
                  </a:cxn>
                  <a:cxn ang="0">
                    <a:pos x="144" y="914"/>
                  </a:cxn>
                  <a:cxn ang="0">
                    <a:pos x="0" y="1034"/>
                  </a:cxn>
                  <a:cxn ang="0">
                    <a:pos x="148" y="1088"/>
                  </a:cxn>
                  <a:cxn ang="0">
                    <a:pos x="19" y="1178"/>
                  </a:cxn>
                  <a:cxn ang="0">
                    <a:pos x="189" y="1255"/>
                  </a:cxn>
                  <a:cxn ang="0">
                    <a:pos x="224" y="1341"/>
                  </a:cxn>
                  <a:cxn ang="0">
                    <a:pos x="159" y="1514"/>
                  </a:cxn>
                  <a:cxn ang="0">
                    <a:pos x="314" y="1488"/>
                  </a:cxn>
                  <a:cxn ang="0">
                    <a:pos x="247" y="1631"/>
                  </a:cxn>
                  <a:cxn ang="0">
                    <a:pos x="434" y="1613"/>
                  </a:cxn>
                  <a:cxn ang="0">
                    <a:pos x="506" y="1670"/>
                  </a:cxn>
                  <a:cxn ang="0">
                    <a:pos x="537" y="1854"/>
                  </a:cxn>
                  <a:cxn ang="0">
                    <a:pos x="658" y="1752"/>
                  </a:cxn>
                  <a:cxn ang="0">
                    <a:pos x="671" y="1909"/>
                  </a:cxn>
                  <a:cxn ang="0">
                    <a:pos x="824" y="1801"/>
                  </a:cxn>
                  <a:cxn ang="0">
                    <a:pos x="914" y="1813"/>
                  </a:cxn>
                  <a:cxn ang="0">
                    <a:pos x="1033" y="1957"/>
                  </a:cxn>
                  <a:cxn ang="0">
                    <a:pos x="1087" y="1809"/>
                  </a:cxn>
                  <a:cxn ang="0">
                    <a:pos x="1178" y="1937"/>
                  </a:cxn>
                  <a:cxn ang="0">
                    <a:pos x="1255" y="1769"/>
                  </a:cxn>
                  <a:cxn ang="0">
                    <a:pos x="1341" y="1733"/>
                  </a:cxn>
                  <a:cxn ang="0">
                    <a:pos x="1515" y="1798"/>
                  </a:cxn>
                  <a:cxn ang="0">
                    <a:pos x="1488" y="1643"/>
                  </a:cxn>
                  <a:cxn ang="0">
                    <a:pos x="1630" y="1710"/>
                  </a:cxn>
                  <a:cxn ang="0">
                    <a:pos x="1613" y="1523"/>
                  </a:cxn>
                  <a:cxn ang="0">
                    <a:pos x="1670" y="1450"/>
                  </a:cxn>
                  <a:cxn ang="0">
                    <a:pos x="1853" y="1420"/>
                  </a:cxn>
                  <a:cxn ang="0">
                    <a:pos x="1751" y="1299"/>
                  </a:cxn>
                  <a:cxn ang="0">
                    <a:pos x="1908" y="1284"/>
                  </a:cxn>
                  <a:cxn ang="0">
                    <a:pos x="1801" y="1133"/>
                  </a:cxn>
                  <a:cxn ang="0">
                    <a:pos x="1812" y="1041"/>
                  </a:cxn>
                </a:cxnLst>
                <a:rect l="txL" t="txT" r="txR" b="txB"/>
                <a:pathLst>
                  <a:path w="1956" h="1957">
                    <a:moveTo>
                      <a:pt x="1956" y="1034"/>
                    </a:moveTo>
                    <a:lnTo>
                      <a:pt x="1956" y="923"/>
                    </a:lnTo>
                    <a:lnTo>
                      <a:pt x="1812" y="914"/>
                    </a:lnTo>
                    <a:lnTo>
                      <a:pt x="1808" y="869"/>
                    </a:lnTo>
                    <a:lnTo>
                      <a:pt x="1801" y="824"/>
                    </a:lnTo>
                    <a:lnTo>
                      <a:pt x="1937" y="778"/>
                    </a:lnTo>
                    <a:lnTo>
                      <a:pt x="1908" y="671"/>
                    </a:lnTo>
                    <a:lnTo>
                      <a:pt x="1767" y="700"/>
                    </a:lnTo>
                    <a:lnTo>
                      <a:pt x="1751" y="658"/>
                    </a:lnTo>
                    <a:lnTo>
                      <a:pt x="1732" y="616"/>
                    </a:lnTo>
                    <a:lnTo>
                      <a:pt x="1853" y="536"/>
                    </a:lnTo>
                    <a:lnTo>
                      <a:pt x="1798" y="441"/>
                    </a:lnTo>
                    <a:lnTo>
                      <a:pt x="1670" y="507"/>
                    </a:lnTo>
                    <a:lnTo>
                      <a:pt x="1642" y="469"/>
                    </a:lnTo>
                    <a:lnTo>
                      <a:pt x="1613" y="434"/>
                    </a:lnTo>
                    <a:lnTo>
                      <a:pt x="1709" y="325"/>
                    </a:lnTo>
                    <a:lnTo>
                      <a:pt x="1630" y="246"/>
                    </a:lnTo>
                    <a:lnTo>
                      <a:pt x="1522" y="344"/>
                    </a:lnTo>
                    <a:lnTo>
                      <a:pt x="1488" y="314"/>
                    </a:lnTo>
                    <a:lnTo>
                      <a:pt x="1450" y="287"/>
                    </a:lnTo>
                    <a:lnTo>
                      <a:pt x="1515" y="159"/>
                    </a:lnTo>
                    <a:lnTo>
                      <a:pt x="1419" y="103"/>
                    </a:lnTo>
                    <a:lnTo>
                      <a:pt x="1341" y="224"/>
                    </a:lnTo>
                    <a:lnTo>
                      <a:pt x="1298" y="205"/>
                    </a:lnTo>
                    <a:lnTo>
                      <a:pt x="1256" y="189"/>
                    </a:lnTo>
                    <a:lnTo>
                      <a:pt x="1285" y="47"/>
                    </a:lnTo>
                    <a:lnTo>
                      <a:pt x="1178" y="19"/>
                    </a:lnTo>
                    <a:lnTo>
                      <a:pt x="1132" y="156"/>
                    </a:lnTo>
                    <a:lnTo>
                      <a:pt x="1087" y="148"/>
                    </a:lnTo>
                    <a:lnTo>
                      <a:pt x="1041" y="144"/>
                    </a:lnTo>
                    <a:lnTo>
                      <a:pt x="1033" y="0"/>
                    </a:lnTo>
                    <a:lnTo>
                      <a:pt x="923" y="0"/>
                    </a:lnTo>
                    <a:lnTo>
                      <a:pt x="914" y="144"/>
                    </a:lnTo>
                    <a:lnTo>
                      <a:pt x="869" y="148"/>
                    </a:lnTo>
                    <a:lnTo>
                      <a:pt x="824" y="156"/>
                    </a:lnTo>
                    <a:lnTo>
                      <a:pt x="779" y="19"/>
                    </a:lnTo>
                    <a:lnTo>
                      <a:pt x="671" y="47"/>
                    </a:lnTo>
                    <a:lnTo>
                      <a:pt x="700" y="189"/>
                    </a:lnTo>
                    <a:lnTo>
                      <a:pt x="658" y="205"/>
                    </a:lnTo>
                    <a:lnTo>
                      <a:pt x="616" y="224"/>
                    </a:lnTo>
                    <a:lnTo>
                      <a:pt x="537" y="103"/>
                    </a:lnTo>
                    <a:lnTo>
                      <a:pt x="441" y="159"/>
                    </a:lnTo>
                    <a:lnTo>
                      <a:pt x="506" y="287"/>
                    </a:lnTo>
                    <a:lnTo>
                      <a:pt x="469" y="314"/>
                    </a:lnTo>
                    <a:lnTo>
                      <a:pt x="434" y="344"/>
                    </a:lnTo>
                    <a:lnTo>
                      <a:pt x="326" y="246"/>
                    </a:lnTo>
                    <a:lnTo>
                      <a:pt x="247" y="325"/>
                    </a:lnTo>
                    <a:lnTo>
                      <a:pt x="343" y="434"/>
                    </a:lnTo>
                    <a:lnTo>
                      <a:pt x="314" y="469"/>
                    </a:lnTo>
                    <a:lnTo>
                      <a:pt x="288" y="507"/>
                    </a:lnTo>
                    <a:lnTo>
                      <a:pt x="159" y="441"/>
                    </a:lnTo>
                    <a:lnTo>
                      <a:pt x="103" y="536"/>
                    </a:lnTo>
                    <a:lnTo>
                      <a:pt x="224" y="616"/>
                    </a:lnTo>
                    <a:lnTo>
                      <a:pt x="205" y="658"/>
                    </a:lnTo>
                    <a:lnTo>
                      <a:pt x="189" y="700"/>
                    </a:lnTo>
                    <a:lnTo>
                      <a:pt x="48" y="671"/>
                    </a:lnTo>
                    <a:lnTo>
                      <a:pt x="19" y="778"/>
                    </a:lnTo>
                    <a:lnTo>
                      <a:pt x="156" y="824"/>
                    </a:lnTo>
                    <a:lnTo>
                      <a:pt x="148" y="869"/>
                    </a:lnTo>
                    <a:lnTo>
                      <a:pt x="144" y="914"/>
                    </a:lnTo>
                    <a:lnTo>
                      <a:pt x="0" y="923"/>
                    </a:lnTo>
                    <a:lnTo>
                      <a:pt x="0" y="1034"/>
                    </a:lnTo>
                    <a:lnTo>
                      <a:pt x="144" y="1041"/>
                    </a:lnTo>
                    <a:lnTo>
                      <a:pt x="148" y="1088"/>
                    </a:lnTo>
                    <a:lnTo>
                      <a:pt x="156" y="1133"/>
                    </a:lnTo>
                    <a:lnTo>
                      <a:pt x="19" y="1178"/>
                    </a:lnTo>
                    <a:lnTo>
                      <a:pt x="48" y="1284"/>
                    </a:lnTo>
                    <a:lnTo>
                      <a:pt x="189" y="1255"/>
                    </a:lnTo>
                    <a:lnTo>
                      <a:pt x="205" y="1299"/>
                    </a:lnTo>
                    <a:lnTo>
                      <a:pt x="224" y="1341"/>
                    </a:lnTo>
                    <a:lnTo>
                      <a:pt x="103" y="1420"/>
                    </a:lnTo>
                    <a:lnTo>
                      <a:pt x="159" y="1514"/>
                    </a:lnTo>
                    <a:lnTo>
                      <a:pt x="287" y="1450"/>
                    </a:lnTo>
                    <a:lnTo>
                      <a:pt x="314" y="1488"/>
                    </a:lnTo>
                    <a:lnTo>
                      <a:pt x="343" y="1523"/>
                    </a:lnTo>
                    <a:lnTo>
                      <a:pt x="247" y="1631"/>
                    </a:lnTo>
                    <a:lnTo>
                      <a:pt x="326" y="1710"/>
                    </a:lnTo>
                    <a:lnTo>
                      <a:pt x="434" y="1613"/>
                    </a:lnTo>
                    <a:lnTo>
                      <a:pt x="469" y="1643"/>
                    </a:lnTo>
                    <a:lnTo>
                      <a:pt x="506" y="1670"/>
                    </a:lnTo>
                    <a:lnTo>
                      <a:pt x="441" y="1798"/>
                    </a:lnTo>
                    <a:lnTo>
                      <a:pt x="537" y="1854"/>
                    </a:lnTo>
                    <a:lnTo>
                      <a:pt x="616" y="1733"/>
                    </a:lnTo>
                    <a:lnTo>
                      <a:pt x="658" y="1752"/>
                    </a:lnTo>
                    <a:lnTo>
                      <a:pt x="702" y="1768"/>
                    </a:lnTo>
                    <a:lnTo>
                      <a:pt x="671" y="1909"/>
                    </a:lnTo>
                    <a:lnTo>
                      <a:pt x="779" y="1937"/>
                    </a:lnTo>
                    <a:lnTo>
                      <a:pt x="824" y="1801"/>
                    </a:lnTo>
                    <a:lnTo>
                      <a:pt x="869" y="1809"/>
                    </a:lnTo>
                    <a:lnTo>
                      <a:pt x="914" y="1813"/>
                    </a:lnTo>
                    <a:lnTo>
                      <a:pt x="923" y="1957"/>
                    </a:lnTo>
                    <a:lnTo>
                      <a:pt x="1033" y="1957"/>
                    </a:lnTo>
                    <a:lnTo>
                      <a:pt x="1041" y="1813"/>
                    </a:lnTo>
                    <a:lnTo>
                      <a:pt x="1087" y="1809"/>
                    </a:lnTo>
                    <a:lnTo>
                      <a:pt x="1132" y="1801"/>
                    </a:lnTo>
                    <a:lnTo>
                      <a:pt x="1178" y="1937"/>
                    </a:lnTo>
                    <a:lnTo>
                      <a:pt x="1285" y="1909"/>
                    </a:lnTo>
                    <a:lnTo>
                      <a:pt x="1255" y="1769"/>
                    </a:lnTo>
                    <a:lnTo>
                      <a:pt x="1298" y="1752"/>
                    </a:lnTo>
                    <a:lnTo>
                      <a:pt x="1341" y="1733"/>
                    </a:lnTo>
                    <a:lnTo>
                      <a:pt x="1419" y="1854"/>
                    </a:lnTo>
                    <a:lnTo>
                      <a:pt x="1515" y="1798"/>
                    </a:lnTo>
                    <a:lnTo>
                      <a:pt x="1450" y="1670"/>
                    </a:lnTo>
                    <a:lnTo>
                      <a:pt x="1488" y="1643"/>
                    </a:lnTo>
                    <a:lnTo>
                      <a:pt x="1524" y="1613"/>
                    </a:lnTo>
                    <a:lnTo>
                      <a:pt x="1630" y="1710"/>
                    </a:lnTo>
                    <a:lnTo>
                      <a:pt x="1709" y="1631"/>
                    </a:lnTo>
                    <a:lnTo>
                      <a:pt x="1613" y="1523"/>
                    </a:lnTo>
                    <a:lnTo>
                      <a:pt x="1642" y="1488"/>
                    </a:lnTo>
                    <a:lnTo>
                      <a:pt x="1670" y="1450"/>
                    </a:lnTo>
                    <a:lnTo>
                      <a:pt x="1798" y="1514"/>
                    </a:lnTo>
                    <a:lnTo>
                      <a:pt x="1853" y="1420"/>
                    </a:lnTo>
                    <a:lnTo>
                      <a:pt x="1732" y="1341"/>
                    </a:lnTo>
                    <a:lnTo>
                      <a:pt x="1751" y="1299"/>
                    </a:lnTo>
                    <a:lnTo>
                      <a:pt x="1768" y="1255"/>
                    </a:lnTo>
                    <a:lnTo>
                      <a:pt x="1908" y="1284"/>
                    </a:lnTo>
                    <a:lnTo>
                      <a:pt x="1937" y="1178"/>
                    </a:lnTo>
                    <a:lnTo>
                      <a:pt x="1801" y="1133"/>
                    </a:lnTo>
                    <a:lnTo>
                      <a:pt x="1808" y="1088"/>
                    </a:lnTo>
                    <a:lnTo>
                      <a:pt x="1812" y="1041"/>
                    </a:lnTo>
                    <a:lnTo>
                      <a:pt x="1956" y="1034"/>
                    </a:lnTo>
                  </a:path>
                </a:pathLst>
              </a:custGeom>
              <a:gradFill rotWithShape="1">
                <a:gsLst>
                  <a:gs pos="0">
                    <a:srgbClr val="00CC99"/>
                  </a:gs>
                  <a:gs pos="50000">
                    <a:srgbClr val="C1F3E6"/>
                  </a:gs>
                  <a:gs pos="100000">
                    <a:srgbClr val="00CC99"/>
                  </a:gs>
                </a:gsLst>
                <a:lin ang="2700000" scaled="1"/>
                <a:tileRect/>
              </a:gradFill>
              <a:ln w="9525" cap="flat" cmpd="sng">
                <a:prstDash val="solid"/>
                <a:miter/>
                <a:headEnd type="none" w="med" len="med"/>
                <a:tailEnd type="none" w="med" len="med"/>
              </a:ln>
              <a:scene3d>
                <a:camera prst="legacyPerspectiveFront">
                  <a:rot lat="20100000" lon="1500000" rev="0"/>
                </a:camera>
                <a:lightRig rig="legacyFlat4" dir="b"/>
              </a:scene3d>
              <a:sp3d extrusionH="608000" prstMaterial="legacyMatte">
                <a:bevelT w="13500" h="13500" prst="angle"/>
                <a:bevelB w="13500" h="13500" prst="angle"/>
                <a:extrusionClr>
                  <a:srgbClr val="00CC99"/>
                </a:extrusionClr>
              </a:sp3d>
            </p:spPr>
            <p:txBody>
              <a:bodyPr>
                <a:flatTx/>
              </a:bodyPr>
              <a:lstStyle/>
              <a:p>
                <a:endParaRPr lang="zh-CN" altLang="en-US" dirty="0">
                  <a:latin typeface="Arial" panose="020B0604020202020204" pitchFamily="34" charset="0"/>
                </a:endParaRPr>
              </a:p>
            </p:txBody>
          </p:sp>
          <p:sp>
            <p:nvSpPr>
              <p:cNvPr id="162831" name="Oval 10"/>
              <p:cNvSpPr/>
              <p:nvPr/>
            </p:nvSpPr>
            <p:spPr>
              <a:xfrm rot="2506802">
                <a:off x="2663" y="1839"/>
                <a:ext cx="1008" cy="1248"/>
              </a:xfrm>
              <a:prstGeom prst="ellipse">
                <a:avLst/>
              </a:prstGeom>
              <a:gradFill rotWithShape="1">
                <a:gsLst>
                  <a:gs pos="0">
                    <a:srgbClr val="525252"/>
                  </a:gs>
                  <a:gs pos="50000">
                    <a:srgbClr val="B2B2B2"/>
                  </a:gs>
                  <a:gs pos="100000">
                    <a:srgbClr val="525252"/>
                  </a:gs>
                </a:gsLst>
                <a:lin ang="5400000" scaled="1"/>
                <a:tileRect/>
              </a:gradFill>
              <a:ln w="9525">
                <a:noFill/>
              </a:ln>
            </p:spPr>
            <p:txBody>
              <a:bodyPr wrap="none" anchor="ctr" anchorCtr="0"/>
              <a:lstStyle/>
              <a:p>
                <a:pPr algn="ctr"/>
                <a:endParaRPr lang="zh-CN" altLang="en-US" dirty="0">
                  <a:latin typeface="Arial" panose="020B0604020202020204" pitchFamily="34" charset="0"/>
                </a:endParaRPr>
              </a:p>
            </p:txBody>
          </p:sp>
          <p:sp>
            <p:nvSpPr>
              <p:cNvPr id="162832" name="Oval 11"/>
              <p:cNvSpPr/>
              <p:nvPr/>
            </p:nvSpPr>
            <p:spPr>
              <a:xfrm rot="2506802">
                <a:off x="2837" y="1961"/>
                <a:ext cx="797" cy="1156"/>
              </a:xfrm>
              <a:prstGeom prst="ellipse">
                <a:avLst/>
              </a:prstGeom>
              <a:solidFill>
                <a:schemeClr val="bg1"/>
              </a:solidFill>
              <a:ln w="9525">
                <a:noFill/>
              </a:ln>
            </p:spPr>
            <p:txBody>
              <a:bodyPr wrap="none" anchor="ctr" anchorCtr="0"/>
              <a:lstStyle/>
              <a:p>
                <a:pPr algn="ctr"/>
                <a:endParaRPr lang="zh-CN" altLang="en-US" dirty="0">
                  <a:latin typeface="Arial" panose="020B0604020202020204" pitchFamily="34" charset="0"/>
                </a:endParaRPr>
              </a:p>
            </p:txBody>
          </p:sp>
        </p:grpSp>
        <p:grpSp>
          <p:nvGrpSpPr>
            <p:cNvPr id="162824" name="Group 12"/>
            <p:cNvGrpSpPr/>
            <p:nvPr/>
          </p:nvGrpSpPr>
          <p:grpSpPr>
            <a:xfrm>
              <a:off x="2304" y="1499"/>
              <a:ext cx="1524" cy="1525"/>
              <a:chOff x="2172" y="1440"/>
              <a:chExt cx="1956" cy="1957"/>
            </a:xfrm>
          </p:grpSpPr>
          <p:sp>
            <p:nvSpPr>
              <p:cNvPr id="162827" name="Freeform 13"/>
              <p:cNvSpPr/>
              <p:nvPr/>
            </p:nvSpPr>
            <p:spPr>
              <a:xfrm>
                <a:off x="2172" y="1440"/>
                <a:ext cx="1956" cy="1957"/>
              </a:xfrm>
              <a:custGeom>
                <a:avLst/>
                <a:gdLst>
                  <a:gd name="txL" fmla="*/ 0 w 1956"/>
                  <a:gd name="txT" fmla="*/ 0 h 1957"/>
                  <a:gd name="txR" fmla="*/ 1956 w 1956"/>
                  <a:gd name="txB" fmla="*/ 1957 h 1957"/>
                </a:gdLst>
                <a:ahLst/>
                <a:cxnLst>
                  <a:cxn ang="0">
                    <a:pos x="1956" y="923"/>
                  </a:cxn>
                  <a:cxn ang="0">
                    <a:pos x="1808" y="869"/>
                  </a:cxn>
                  <a:cxn ang="0">
                    <a:pos x="1937" y="778"/>
                  </a:cxn>
                  <a:cxn ang="0">
                    <a:pos x="1767" y="700"/>
                  </a:cxn>
                  <a:cxn ang="0">
                    <a:pos x="1732" y="616"/>
                  </a:cxn>
                  <a:cxn ang="0">
                    <a:pos x="1798" y="441"/>
                  </a:cxn>
                  <a:cxn ang="0">
                    <a:pos x="1642" y="469"/>
                  </a:cxn>
                  <a:cxn ang="0">
                    <a:pos x="1709" y="325"/>
                  </a:cxn>
                  <a:cxn ang="0">
                    <a:pos x="1522" y="344"/>
                  </a:cxn>
                  <a:cxn ang="0">
                    <a:pos x="1450" y="287"/>
                  </a:cxn>
                  <a:cxn ang="0">
                    <a:pos x="1419" y="103"/>
                  </a:cxn>
                  <a:cxn ang="0">
                    <a:pos x="1298" y="205"/>
                  </a:cxn>
                  <a:cxn ang="0">
                    <a:pos x="1285" y="47"/>
                  </a:cxn>
                  <a:cxn ang="0">
                    <a:pos x="1132" y="156"/>
                  </a:cxn>
                  <a:cxn ang="0">
                    <a:pos x="1041" y="144"/>
                  </a:cxn>
                  <a:cxn ang="0">
                    <a:pos x="923" y="0"/>
                  </a:cxn>
                  <a:cxn ang="0">
                    <a:pos x="869" y="148"/>
                  </a:cxn>
                  <a:cxn ang="0">
                    <a:pos x="779" y="19"/>
                  </a:cxn>
                  <a:cxn ang="0">
                    <a:pos x="700" y="189"/>
                  </a:cxn>
                  <a:cxn ang="0">
                    <a:pos x="616" y="224"/>
                  </a:cxn>
                  <a:cxn ang="0">
                    <a:pos x="441" y="159"/>
                  </a:cxn>
                  <a:cxn ang="0">
                    <a:pos x="469" y="314"/>
                  </a:cxn>
                  <a:cxn ang="0">
                    <a:pos x="326" y="246"/>
                  </a:cxn>
                  <a:cxn ang="0">
                    <a:pos x="343" y="434"/>
                  </a:cxn>
                  <a:cxn ang="0">
                    <a:pos x="288" y="507"/>
                  </a:cxn>
                  <a:cxn ang="0">
                    <a:pos x="103" y="536"/>
                  </a:cxn>
                  <a:cxn ang="0">
                    <a:pos x="205" y="658"/>
                  </a:cxn>
                  <a:cxn ang="0">
                    <a:pos x="48" y="671"/>
                  </a:cxn>
                  <a:cxn ang="0">
                    <a:pos x="156" y="824"/>
                  </a:cxn>
                  <a:cxn ang="0">
                    <a:pos x="144" y="914"/>
                  </a:cxn>
                  <a:cxn ang="0">
                    <a:pos x="0" y="1034"/>
                  </a:cxn>
                  <a:cxn ang="0">
                    <a:pos x="148" y="1088"/>
                  </a:cxn>
                  <a:cxn ang="0">
                    <a:pos x="19" y="1178"/>
                  </a:cxn>
                  <a:cxn ang="0">
                    <a:pos x="189" y="1255"/>
                  </a:cxn>
                  <a:cxn ang="0">
                    <a:pos x="224" y="1341"/>
                  </a:cxn>
                  <a:cxn ang="0">
                    <a:pos x="159" y="1514"/>
                  </a:cxn>
                  <a:cxn ang="0">
                    <a:pos x="314" y="1488"/>
                  </a:cxn>
                  <a:cxn ang="0">
                    <a:pos x="247" y="1631"/>
                  </a:cxn>
                  <a:cxn ang="0">
                    <a:pos x="434" y="1613"/>
                  </a:cxn>
                  <a:cxn ang="0">
                    <a:pos x="506" y="1670"/>
                  </a:cxn>
                  <a:cxn ang="0">
                    <a:pos x="537" y="1854"/>
                  </a:cxn>
                  <a:cxn ang="0">
                    <a:pos x="658" y="1752"/>
                  </a:cxn>
                  <a:cxn ang="0">
                    <a:pos x="671" y="1909"/>
                  </a:cxn>
                  <a:cxn ang="0">
                    <a:pos x="824" y="1801"/>
                  </a:cxn>
                  <a:cxn ang="0">
                    <a:pos x="914" y="1813"/>
                  </a:cxn>
                  <a:cxn ang="0">
                    <a:pos x="1033" y="1957"/>
                  </a:cxn>
                  <a:cxn ang="0">
                    <a:pos x="1087" y="1809"/>
                  </a:cxn>
                  <a:cxn ang="0">
                    <a:pos x="1178" y="1937"/>
                  </a:cxn>
                  <a:cxn ang="0">
                    <a:pos x="1255" y="1769"/>
                  </a:cxn>
                  <a:cxn ang="0">
                    <a:pos x="1341" y="1733"/>
                  </a:cxn>
                  <a:cxn ang="0">
                    <a:pos x="1515" y="1798"/>
                  </a:cxn>
                  <a:cxn ang="0">
                    <a:pos x="1488" y="1643"/>
                  </a:cxn>
                  <a:cxn ang="0">
                    <a:pos x="1630" y="1710"/>
                  </a:cxn>
                  <a:cxn ang="0">
                    <a:pos x="1613" y="1523"/>
                  </a:cxn>
                  <a:cxn ang="0">
                    <a:pos x="1670" y="1450"/>
                  </a:cxn>
                  <a:cxn ang="0">
                    <a:pos x="1853" y="1420"/>
                  </a:cxn>
                  <a:cxn ang="0">
                    <a:pos x="1751" y="1299"/>
                  </a:cxn>
                  <a:cxn ang="0">
                    <a:pos x="1908" y="1284"/>
                  </a:cxn>
                  <a:cxn ang="0">
                    <a:pos x="1801" y="1133"/>
                  </a:cxn>
                  <a:cxn ang="0">
                    <a:pos x="1812" y="1041"/>
                  </a:cxn>
                </a:cxnLst>
                <a:rect l="txL" t="txT" r="txR" b="txB"/>
                <a:pathLst>
                  <a:path w="1956" h="1957">
                    <a:moveTo>
                      <a:pt x="1956" y="1034"/>
                    </a:moveTo>
                    <a:lnTo>
                      <a:pt x="1956" y="923"/>
                    </a:lnTo>
                    <a:lnTo>
                      <a:pt x="1812" y="914"/>
                    </a:lnTo>
                    <a:lnTo>
                      <a:pt x="1808" y="869"/>
                    </a:lnTo>
                    <a:lnTo>
                      <a:pt x="1801" y="824"/>
                    </a:lnTo>
                    <a:lnTo>
                      <a:pt x="1937" y="778"/>
                    </a:lnTo>
                    <a:lnTo>
                      <a:pt x="1908" y="671"/>
                    </a:lnTo>
                    <a:lnTo>
                      <a:pt x="1767" y="700"/>
                    </a:lnTo>
                    <a:lnTo>
                      <a:pt x="1751" y="658"/>
                    </a:lnTo>
                    <a:lnTo>
                      <a:pt x="1732" y="616"/>
                    </a:lnTo>
                    <a:lnTo>
                      <a:pt x="1853" y="536"/>
                    </a:lnTo>
                    <a:lnTo>
                      <a:pt x="1798" y="441"/>
                    </a:lnTo>
                    <a:lnTo>
                      <a:pt x="1670" y="507"/>
                    </a:lnTo>
                    <a:lnTo>
                      <a:pt x="1642" y="469"/>
                    </a:lnTo>
                    <a:lnTo>
                      <a:pt x="1613" y="434"/>
                    </a:lnTo>
                    <a:lnTo>
                      <a:pt x="1709" y="325"/>
                    </a:lnTo>
                    <a:lnTo>
                      <a:pt x="1630" y="246"/>
                    </a:lnTo>
                    <a:lnTo>
                      <a:pt x="1522" y="344"/>
                    </a:lnTo>
                    <a:lnTo>
                      <a:pt x="1488" y="314"/>
                    </a:lnTo>
                    <a:lnTo>
                      <a:pt x="1450" y="287"/>
                    </a:lnTo>
                    <a:lnTo>
                      <a:pt x="1515" y="159"/>
                    </a:lnTo>
                    <a:lnTo>
                      <a:pt x="1419" y="103"/>
                    </a:lnTo>
                    <a:lnTo>
                      <a:pt x="1341" y="224"/>
                    </a:lnTo>
                    <a:lnTo>
                      <a:pt x="1298" y="205"/>
                    </a:lnTo>
                    <a:lnTo>
                      <a:pt x="1256" y="189"/>
                    </a:lnTo>
                    <a:lnTo>
                      <a:pt x="1285" y="47"/>
                    </a:lnTo>
                    <a:lnTo>
                      <a:pt x="1178" y="19"/>
                    </a:lnTo>
                    <a:lnTo>
                      <a:pt x="1132" y="156"/>
                    </a:lnTo>
                    <a:lnTo>
                      <a:pt x="1087" y="148"/>
                    </a:lnTo>
                    <a:lnTo>
                      <a:pt x="1041" y="144"/>
                    </a:lnTo>
                    <a:lnTo>
                      <a:pt x="1033" y="0"/>
                    </a:lnTo>
                    <a:lnTo>
                      <a:pt x="923" y="0"/>
                    </a:lnTo>
                    <a:lnTo>
                      <a:pt x="914" y="144"/>
                    </a:lnTo>
                    <a:lnTo>
                      <a:pt x="869" y="148"/>
                    </a:lnTo>
                    <a:lnTo>
                      <a:pt x="824" y="156"/>
                    </a:lnTo>
                    <a:lnTo>
                      <a:pt x="779" y="19"/>
                    </a:lnTo>
                    <a:lnTo>
                      <a:pt x="671" y="47"/>
                    </a:lnTo>
                    <a:lnTo>
                      <a:pt x="700" y="189"/>
                    </a:lnTo>
                    <a:lnTo>
                      <a:pt x="658" y="205"/>
                    </a:lnTo>
                    <a:lnTo>
                      <a:pt x="616" y="224"/>
                    </a:lnTo>
                    <a:lnTo>
                      <a:pt x="537" y="103"/>
                    </a:lnTo>
                    <a:lnTo>
                      <a:pt x="441" y="159"/>
                    </a:lnTo>
                    <a:lnTo>
                      <a:pt x="506" y="287"/>
                    </a:lnTo>
                    <a:lnTo>
                      <a:pt x="469" y="314"/>
                    </a:lnTo>
                    <a:lnTo>
                      <a:pt x="434" y="344"/>
                    </a:lnTo>
                    <a:lnTo>
                      <a:pt x="326" y="246"/>
                    </a:lnTo>
                    <a:lnTo>
                      <a:pt x="247" y="325"/>
                    </a:lnTo>
                    <a:lnTo>
                      <a:pt x="343" y="434"/>
                    </a:lnTo>
                    <a:lnTo>
                      <a:pt x="314" y="469"/>
                    </a:lnTo>
                    <a:lnTo>
                      <a:pt x="288" y="507"/>
                    </a:lnTo>
                    <a:lnTo>
                      <a:pt x="159" y="441"/>
                    </a:lnTo>
                    <a:lnTo>
                      <a:pt x="103" y="536"/>
                    </a:lnTo>
                    <a:lnTo>
                      <a:pt x="224" y="616"/>
                    </a:lnTo>
                    <a:lnTo>
                      <a:pt x="205" y="658"/>
                    </a:lnTo>
                    <a:lnTo>
                      <a:pt x="189" y="700"/>
                    </a:lnTo>
                    <a:lnTo>
                      <a:pt x="48" y="671"/>
                    </a:lnTo>
                    <a:lnTo>
                      <a:pt x="19" y="778"/>
                    </a:lnTo>
                    <a:lnTo>
                      <a:pt x="156" y="824"/>
                    </a:lnTo>
                    <a:lnTo>
                      <a:pt x="148" y="869"/>
                    </a:lnTo>
                    <a:lnTo>
                      <a:pt x="144" y="914"/>
                    </a:lnTo>
                    <a:lnTo>
                      <a:pt x="0" y="923"/>
                    </a:lnTo>
                    <a:lnTo>
                      <a:pt x="0" y="1034"/>
                    </a:lnTo>
                    <a:lnTo>
                      <a:pt x="144" y="1041"/>
                    </a:lnTo>
                    <a:lnTo>
                      <a:pt x="148" y="1088"/>
                    </a:lnTo>
                    <a:lnTo>
                      <a:pt x="156" y="1133"/>
                    </a:lnTo>
                    <a:lnTo>
                      <a:pt x="19" y="1178"/>
                    </a:lnTo>
                    <a:lnTo>
                      <a:pt x="48" y="1284"/>
                    </a:lnTo>
                    <a:lnTo>
                      <a:pt x="189" y="1255"/>
                    </a:lnTo>
                    <a:lnTo>
                      <a:pt x="205" y="1299"/>
                    </a:lnTo>
                    <a:lnTo>
                      <a:pt x="224" y="1341"/>
                    </a:lnTo>
                    <a:lnTo>
                      <a:pt x="103" y="1420"/>
                    </a:lnTo>
                    <a:lnTo>
                      <a:pt x="159" y="1514"/>
                    </a:lnTo>
                    <a:lnTo>
                      <a:pt x="287" y="1450"/>
                    </a:lnTo>
                    <a:lnTo>
                      <a:pt x="314" y="1488"/>
                    </a:lnTo>
                    <a:lnTo>
                      <a:pt x="343" y="1523"/>
                    </a:lnTo>
                    <a:lnTo>
                      <a:pt x="247" y="1631"/>
                    </a:lnTo>
                    <a:lnTo>
                      <a:pt x="326" y="1710"/>
                    </a:lnTo>
                    <a:lnTo>
                      <a:pt x="434" y="1613"/>
                    </a:lnTo>
                    <a:lnTo>
                      <a:pt x="469" y="1643"/>
                    </a:lnTo>
                    <a:lnTo>
                      <a:pt x="506" y="1670"/>
                    </a:lnTo>
                    <a:lnTo>
                      <a:pt x="441" y="1798"/>
                    </a:lnTo>
                    <a:lnTo>
                      <a:pt x="537" y="1854"/>
                    </a:lnTo>
                    <a:lnTo>
                      <a:pt x="616" y="1733"/>
                    </a:lnTo>
                    <a:lnTo>
                      <a:pt x="658" y="1752"/>
                    </a:lnTo>
                    <a:lnTo>
                      <a:pt x="702" y="1768"/>
                    </a:lnTo>
                    <a:lnTo>
                      <a:pt x="671" y="1909"/>
                    </a:lnTo>
                    <a:lnTo>
                      <a:pt x="779" y="1937"/>
                    </a:lnTo>
                    <a:lnTo>
                      <a:pt x="824" y="1801"/>
                    </a:lnTo>
                    <a:lnTo>
                      <a:pt x="869" y="1809"/>
                    </a:lnTo>
                    <a:lnTo>
                      <a:pt x="914" y="1813"/>
                    </a:lnTo>
                    <a:lnTo>
                      <a:pt x="923" y="1957"/>
                    </a:lnTo>
                    <a:lnTo>
                      <a:pt x="1033" y="1957"/>
                    </a:lnTo>
                    <a:lnTo>
                      <a:pt x="1041" y="1813"/>
                    </a:lnTo>
                    <a:lnTo>
                      <a:pt x="1087" y="1809"/>
                    </a:lnTo>
                    <a:lnTo>
                      <a:pt x="1132" y="1801"/>
                    </a:lnTo>
                    <a:lnTo>
                      <a:pt x="1178" y="1937"/>
                    </a:lnTo>
                    <a:lnTo>
                      <a:pt x="1285" y="1909"/>
                    </a:lnTo>
                    <a:lnTo>
                      <a:pt x="1255" y="1769"/>
                    </a:lnTo>
                    <a:lnTo>
                      <a:pt x="1298" y="1752"/>
                    </a:lnTo>
                    <a:lnTo>
                      <a:pt x="1341" y="1733"/>
                    </a:lnTo>
                    <a:lnTo>
                      <a:pt x="1419" y="1854"/>
                    </a:lnTo>
                    <a:lnTo>
                      <a:pt x="1515" y="1798"/>
                    </a:lnTo>
                    <a:lnTo>
                      <a:pt x="1450" y="1670"/>
                    </a:lnTo>
                    <a:lnTo>
                      <a:pt x="1488" y="1643"/>
                    </a:lnTo>
                    <a:lnTo>
                      <a:pt x="1524" y="1613"/>
                    </a:lnTo>
                    <a:lnTo>
                      <a:pt x="1630" y="1710"/>
                    </a:lnTo>
                    <a:lnTo>
                      <a:pt x="1709" y="1631"/>
                    </a:lnTo>
                    <a:lnTo>
                      <a:pt x="1613" y="1523"/>
                    </a:lnTo>
                    <a:lnTo>
                      <a:pt x="1642" y="1488"/>
                    </a:lnTo>
                    <a:lnTo>
                      <a:pt x="1670" y="1450"/>
                    </a:lnTo>
                    <a:lnTo>
                      <a:pt x="1798" y="1514"/>
                    </a:lnTo>
                    <a:lnTo>
                      <a:pt x="1853" y="1420"/>
                    </a:lnTo>
                    <a:lnTo>
                      <a:pt x="1732" y="1341"/>
                    </a:lnTo>
                    <a:lnTo>
                      <a:pt x="1751" y="1299"/>
                    </a:lnTo>
                    <a:lnTo>
                      <a:pt x="1768" y="1255"/>
                    </a:lnTo>
                    <a:lnTo>
                      <a:pt x="1908" y="1284"/>
                    </a:lnTo>
                    <a:lnTo>
                      <a:pt x="1937" y="1178"/>
                    </a:lnTo>
                    <a:lnTo>
                      <a:pt x="1801" y="1133"/>
                    </a:lnTo>
                    <a:lnTo>
                      <a:pt x="1808" y="1088"/>
                    </a:lnTo>
                    <a:lnTo>
                      <a:pt x="1812" y="1041"/>
                    </a:lnTo>
                    <a:lnTo>
                      <a:pt x="1956" y="1034"/>
                    </a:lnTo>
                  </a:path>
                </a:pathLst>
              </a:custGeom>
              <a:gradFill rotWithShape="1">
                <a:gsLst>
                  <a:gs pos="0">
                    <a:srgbClr val="808000"/>
                  </a:gs>
                  <a:gs pos="50000">
                    <a:srgbClr val="D5D5AA"/>
                  </a:gs>
                  <a:gs pos="100000">
                    <a:srgbClr val="808000"/>
                  </a:gs>
                </a:gsLst>
                <a:lin ang="2700000" scaled="1"/>
                <a:tileRect/>
              </a:gradFill>
              <a:ln w="9525" cap="flat" cmpd="sng">
                <a:prstDash val="solid"/>
                <a:miter/>
                <a:headEnd type="none" w="med" len="med"/>
                <a:tailEnd type="none" w="med" len="med"/>
              </a:ln>
              <a:scene3d>
                <a:camera prst="legacyPerspectiveFront">
                  <a:rot lat="20100000" lon="1500000" rev="0"/>
                </a:camera>
                <a:lightRig rig="legacyFlat4" dir="b"/>
              </a:scene3d>
              <a:sp3d extrusionH="608000" prstMaterial="legacyMatte">
                <a:bevelT w="13500" h="13500" prst="angle"/>
                <a:bevelB w="13500" h="13500" prst="angle"/>
                <a:extrusionClr>
                  <a:srgbClr val="808000"/>
                </a:extrusionClr>
              </a:sp3d>
            </p:spPr>
            <p:txBody>
              <a:bodyPr>
                <a:flatTx/>
              </a:bodyPr>
              <a:lstStyle/>
              <a:p>
                <a:endParaRPr lang="zh-CN" altLang="en-US" dirty="0">
                  <a:latin typeface="Arial" panose="020B0604020202020204" pitchFamily="34" charset="0"/>
                </a:endParaRPr>
              </a:p>
            </p:txBody>
          </p:sp>
          <p:sp>
            <p:nvSpPr>
              <p:cNvPr id="162828" name="Oval 14"/>
              <p:cNvSpPr/>
              <p:nvPr/>
            </p:nvSpPr>
            <p:spPr>
              <a:xfrm rot="2506802">
                <a:off x="2663" y="1839"/>
                <a:ext cx="1008" cy="1248"/>
              </a:xfrm>
              <a:prstGeom prst="ellipse">
                <a:avLst/>
              </a:prstGeom>
              <a:gradFill rotWithShape="1">
                <a:gsLst>
                  <a:gs pos="0">
                    <a:srgbClr val="525252"/>
                  </a:gs>
                  <a:gs pos="50000">
                    <a:srgbClr val="B2B2B2"/>
                  </a:gs>
                  <a:gs pos="100000">
                    <a:srgbClr val="525252"/>
                  </a:gs>
                </a:gsLst>
                <a:lin ang="5400000" scaled="1"/>
                <a:tileRect/>
              </a:gradFill>
              <a:ln w="9525">
                <a:noFill/>
              </a:ln>
            </p:spPr>
            <p:txBody>
              <a:bodyPr wrap="none" anchor="ctr" anchorCtr="0"/>
              <a:lstStyle/>
              <a:p>
                <a:pPr algn="ctr"/>
                <a:endParaRPr lang="zh-CN" altLang="en-US" dirty="0">
                  <a:latin typeface="Arial" panose="020B0604020202020204" pitchFamily="34" charset="0"/>
                </a:endParaRPr>
              </a:p>
            </p:txBody>
          </p:sp>
          <p:sp>
            <p:nvSpPr>
              <p:cNvPr id="162829" name="Oval 15"/>
              <p:cNvSpPr/>
              <p:nvPr/>
            </p:nvSpPr>
            <p:spPr>
              <a:xfrm rot="2506802">
                <a:off x="2837" y="1961"/>
                <a:ext cx="797" cy="1156"/>
              </a:xfrm>
              <a:prstGeom prst="ellipse">
                <a:avLst/>
              </a:prstGeom>
              <a:solidFill>
                <a:schemeClr val="bg1"/>
              </a:solidFill>
              <a:ln w="9525">
                <a:noFill/>
              </a:ln>
            </p:spPr>
            <p:txBody>
              <a:bodyPr wrap="none" anchor="ctr" anchorCtr="0"/>
              <a:lstStyle/>
              <a:p>
                <a:pPr algn="ctr"/>
                <a:endParaRPr lang="zh-CN" altLang="en-US" dirty="0">
                  <a:latin typeface="Arial" panose="020B0604020202020204" pitchFamily="34" charset="0"/>
                </a:endParaRPr>
              </a:p>
            </p:txBody>
          </p:sp>
        </p:grpSp>
        <p:sp>
          <p:nvSpPr>
            <p:cNvPr id="162825" name="Text Box 16"/>
            <p:cNvSpPr txBox="1"/>
            <p:nvPr/>
          </p:nvSpPr>
          <p:spPr>
            <a:xfrm>
              <a:off x="1776" y="1364"/>
              <a:ext cx="886" cy="290"/>
            </a:xfrm>
            <a:prstGeom prst="rect">
              <a:avLst/>
            </a:prstGeom>
            <a:noFill/>
            <a:ln w="9525">
              <a:noFill/>
            </a:ln>
          </p:spPr>
          <p:txBody>
            <a:bodyPr wrap="none">
              <a:spAutoFit/>
            </a:bodyPr>
            <a:lstStyle/>
            <a:p>
              <a:pPr algn="ctr"/>
              <a:r>
                <a:rPr lang="zh-CN" altLang="en-US" sz="2400" b="1" dirty="0">
                  <a:solidFill>
                    <a:schemeClr val="tx1"/>
                  </a:solidFill>
                  <a:latin typeface="黑体" panose="02010609060101010101" pitchFamily="49" charset="-122"/>
                  <a:ea typeface="黑体" panose="02010609060101010101" pitchFamily="49" charset="-122"/>
                </a:rPr>
                <a:t>可渗透性</a:t>
              </a:r>
              <a:endParaRPr lang="zh-CN" altLang="en-US" sz="2400" b="1" dirty="0">
                <a:solidFill>
                  <a:schemeClr val="tx1"/>
                </a:solidFill>
                <a:latin typeface="黑体" panose="02010609060101010101" pitchFamily="49" charset="-122"/>
                <a:ea typeface="黑体" panose="02010609060101010101" pitchFamily="49" charset="-122"/>
              </a:endParaRPr>
            </a:p>
          </p:txBody>
        </p:sp>
        <p:sp>
          <p:nvSpPr>
            <p:cNvPr id="162826" name="Text Box 17"/>
            <p:cNvSpPr txBox="1"/>
            <p:nvPr/>
          </p:nvSpPr>
          <p:spPr>
            <a:xfrm>
              <a:off x="2544" y="2064"/>
              <a:ext cx="1121" cy="523"/>
            </a:xfrm>
            <a:prstGeom prst="rect">
              <a:avLst/>
            </a:prstGeom>
            <a:noFill/>
            <a:ln w="9525">
              <a:noFill/>
            </a:ln>
          </p:spPr>
          <p:txBody>
            <a:bodyPr wrap="square">
              <a:spAutoFit/>
            </a:bodyPr>
            <a:lstStyle/>
            <a:p>
              <a:pPr algn="ctr"/>
              <a:r>
                <a:rPr lang="zh-CN" altLang="en-US" sz="2400" b="1" dirty="0">
                  <a:solidFill>
                    <a:schemeClr val="tx1"/>
                  </a:solidFill>
                  <a:latin typeface="黑体" panose="02010609060101010101" pitchFamily="49" charset="-122"/>
                  <a:ea typeface="黑体" panose="02010609060101010101" pitchFamily="49" charset="-122"/>
                </a:rPr>
                <a:t>地下含水层的异质性</a:t>
              </a:r>
              <a:endParaRPr lang="zh-CN" altLang="en-US" sz="2400" b="1" dirty="0">
                <a:solidFill>
                  <a:schemeClr val="tx1"/>
                </a:solidFill>
                <a:latin typeface="黑体" panose="02010609060101010101" pitchFamily="49" charset="-122"/>
                <a:ea typeface="黑体" panose="02010609060101010101" pitchFamily="49" charset="-122"/>
              </a:endParaRPr>
            </a:p>
          </p:txBody>
        </p:sp>
      </p:grpSp>
      <p:sp>
        <p:nvSpPr>
          <p:cNvPr id="162820" name="Rectangle 18"/>
          <p:cNvSpPr>
            <a:spLocks noGrp="1"/>
          </p:cNvSpPr>
          <p:nvPr>
            <p:ph idx="1"/>
          </p:nvPr>
        </p:nvSpPr>
        <p:spPr>
          <a:xfrm>
            <a:off x="5377180" y="4652645"/>
            <a:ext cx="5407025" cy="2122805"/>
          </a:xfrm>
        </p:spPr>
        <p:txBody>
          <a:bodyPr vert="horz" wrap="square" lIns="91440" tIns="45720" rIns="91440" bIns="45720" anchor="t" anchorCtr="0">
            <a:spAutoFit/>
          </a:bodyPr>
          <a:lstStyle/>
          <a:p>
            <a:pPr marL="0" indent="720090" latinLnBrk="0">
              <a:lnSpc>
                <a:spcPct val="150000"/>
              </a:lnSpc>
              <a:spcBef>
                <a:spcPts val="0"/>
              </a:spcBef>
              <a:buNone/>
            </a:pPr>
            <a:r>
              <a:rPr lang="zh-CN" altLang="en-US" sz="2200" b="1" dirty="0">
                <a:solidFill>
                  <a:schemeClr val="tx1"/>
                </a:solidFill>
                <a:effectLst/>
                <a:latin typeface="黑体" panose="02010609060101010101" pitchFamily="49" charset="-122"/>
                <a:ea typeface="黑体" panose="02010609060101010101" pitchFamily="49" charset="-122"/>
              </a:rPr>
              <a:t>用于工程实践时还得针对以上因素综合挑选合适的表面活性剂。近年来，国内外用于有机污染物修复的表面活性剂种类列于下表中。</a:t>
            </a:r>
            <a:endParaRPr lang="zh-CN" altLang="en-US" sz="2200" b="1" dirty="0">
              <a:solidFill>
                <a:schemeClr val="tx1"/>
              </a:solidFill>
              <a:effectLst/>
              <a:latin typeface="黑体" panose="02010609060101010101" pitchFamily="49" charset="-122"/>
              <a:ea typeface="黑体" panose="02010609060101010101" pitchFamily="49" charset="-122"/>
            </a:endParaRPr>
          </a:p>
        </p:txBody>
      </p:sp>
      <p:sp>
        <p:nvSpPr>
          <p:cNvPr id="167940" name="Text Box 4"/>
          <p:cNvSpPr txBox="1">
            <a:spLocks noChangeArrowheads="1"/>
          </p:cNvSpPr>
          <p:nvPr/>
        </p:nvSpPr>
        <p:spPr bwMode="auto">
          <a:xfrm>
            <a:off x="190818" y="116523"/>
            <a:ext cx="9793614" cy="783590"/>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8.3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表面活性剂的筛选</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 </a:t>
            </a:r>
            <a:r>
              <a:rPr lang="en-US" altLang="zh-CN" sz="3000" b="1" dirty="0">
                <a:latin typeface="Times New Roman" panose="02020603050405020304" pitchFamily="18" charset="0"/>
                <a:cs typeface="Times New Roman" panose="02020603050405020304" pitchFamily="18" charset="0"/>
                <a:sym typeface="+mn-ea"/>
              </a:rPr>
              <a:t>Selection of Surfactants</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spd="slow">
    <p:zoom/>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4"/>
          <p:cNvSpPr txBox="1">
            <a:spLocks noChangeArrowheads="1"/>
          </p:cNvSpPr>
          <p:nvPr/>
        </p:nvSpPr>
        <p:spPr bwMode="auto">
          <a:xfrm>
            <a:off x="190818" y="116523"/>
            <a:ext cx="9793614" cy="783590"/>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8.3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表面活性剂的筛选</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 </a:t>
            </a:r>
            <a:r>
              <a:rPr lang="en-US" altLang="zh-CN" sz="3000" b="1" dirty="0">
                <a:latin typeface="Times New Roman" panose="02020603050405020304" pitchFamily="18" charset="0"/>
                <a:cs typeface="Times New Roman" panose="02020603050405020304" pitchFamily="18" charset="0"/>
                <a:sym typeface="+mn-ea"/>
              </a:rPr>
              <a:t>Selection of Surfactants</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p:cNvSpPr txBox="1"/>
          <p:nvPr/>
        </p:nvSpPr>
        <p:spPr>
          <a:xfrm>
            <a:off x="3288030" y="836295"/>
            <a:ext cx="5247640" cy="398780"/>
          </a:xfrm>
          <a:prstGeom prst="rect">
            <a:avLst/>
          </a:prstGeom>
          <a:noFill/>
        </p:spPr>
        <p:txBody>
          <a:bodyPr wrap="square" rtlCol="0" anchor="t">
            <a:spAutoFit/>
          </a:bodyPr>
          <a:lstStyle/>
          <a:p>
            <a:r>
              <a:rPr lang="zh-CN" altLang="en-US" sz="2000" b="1" dirty="0">
                <a:latin typeface="黑体" panose="02010609060101010101" pitchFamily="49" charset="-122"/>
                <a:ea typeface="黑体" panose="02010609060101010101" pitchFamily="49" charset="-122"/>
                <a:sym typeface="+mn-ea"/>
              </a:rPr>
              <a:t>用于土壤污染修复的表面活性剂类型举例</a:t>
            </a:r>
            <a:endParaRPr lang="zh-CN" altLang="en-US" sz="2000" b="1" dirty="0">
              <a:latin typeface="黑体" panose="02010609060101010101" pitchFamily="49" charset="-122"/>
              <a:ea typeface="黑体" panose="02010609060101010101" pitchFamily="49" charset="-122"/>
              <a:sym typeface="+mn-ea"/>
            </a:endParaRPr>
          </a:p>
        </p:txBody>
      </p:sp>
      <p:graphicFrame>
        <p:nvGraphicFramePr>
          <p:cNvPr id="460866" name="Group 66"/>
          <p:cNvGraphicFramePr>
            <a:graphicFrameLocks noGrp="1"/>
          </p:cNvGraphicFramePr>
          <p:nvPr>
            <p:ph idx="1"/>
            <p:custDataLst>
              <p:tags r:id="rId1"/>
            </p:custDataLst>
          </p:nvPr>
        </p:nvGraphicFramePr>
        <p:xfrm>
          <a:off x="1903095" y="1318260"/>
          <a:ext cx="8099425" cy="5481955"/>
        </p:xfrm>
        <a:graphic>
          <a:graphicData uri="http://schemas.openxmlformats.org/drawingml/2006/table">
            <a:tbl>
              <a:tblPr/>
              <a:tblGrid>
                <a:gridCol w="1109980"/>
                <a:gridCol w="2294255"/>
                <a:gridCol w="4695190"/>
              </a:tblGrid>
              <a:tr h="370205">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182118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222885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2637155"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3044825"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3502025"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3959225"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4416425"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4873625"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Pct val="70000"/>
                        <a:buFontTx/>
                        <a:buNone/>
                      </a:pPr>
                      <a:r>
                        <a:rPr kumimoji="0" lang="zh-CN" altLang="en-US" sz="1800" b="1" i="0" u="none" strike="noStrike" cap="none" normalizeH="0" baseline="0">
                          <a:ln>
                            <a:noFill/>
                          </a:ln>
                          <a:solidFill>
                            <a:srgbClr val="111111"/>
                          </a:solidFill>
                          <a:effectLst>
                            <a:outerShdw blurRad="38100" dist="38100" dir="2700000" algn="tl">
                              <a:srgbClr val="C0C0C0"/>
                            </a:outerShdw>
                          </a:effectLst>
                          <a:latin typeface="Arial" panose="020B0604020202020204" pitchFamily="34" charset="0"/>
                          <a:ea typeface="宋体" panose="02010600030101010101" pitchFamily="2" charset="-122"/>
                          <a:cs typeface="Arial" panose="020B0604020202020204" pitchFamily="34" charset="0"/>
                        </a:rPr>
                        <a:t>类型</a:t>
                      </a:r>
                      <a:endParaRPr kumimoji="0" lang="zh-CN" altLang="en-US" sz="1800" b="1" i="0" u="none" strike="noStrike" cap="none" normalizeH="0" baseline="0">
                        <a:ln>
                          <a:noFill/>
                        </a:ln>
                        <a:solidFill>
                          <a:srgbClr val="111111"/>
                        </a:solidFill>
                        <a:effectLst>
                          <a:outerShdw blurRad="38100" dist="38100" dir="2700000" algn="tl">
                            <a:srgbClr val="C0C0C0"/>
                          </a:outerShdw>
                        </a:effectLst>
                        <a:latin typeface="Arial" panose="020B0604020202020204" pitchFamily="34" charset="0"/>
                        <a:ea typeface="宋体" panose="02010600030101010101" pitchFamily="2" charset="-122"/>
                        <a:cs typeface="Arial" panose="020B0604020202020204" pitchFamily="34" charset="0"/>
                      </a:endParaRPr>
                    </a:p>
                  </a:txBody>
                  <a:tcPr horzOverflow="overflow">
                    <a:lnL cap="flat">
                      <a:noFill/>
                    </a:lnL>
                    <a:lnR w="952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Pct val="70000"/>
                        <a:buFontTx/>
                        <a:buNone/>
                      </a:pPr>
                      <a:r>
                        <a:rPr kumimoji="0" lang="zh-CN" altLang="en-US" sz="1800" b="1" i="0" u="none" strike="noStrike" cap="none" normalizeH="0" baseline="0">
                          <a:ln>
                            <a:noFill/>
                          </a:ln>
                          <a:solidFill>
                            <a:srgbClr val="111111"/>
                          </a:solidFill>
                          <a:effectLst>
                            <a:outerShdw blurRad="38100" dist="38100" dir="2700000" algn="tl">
                              <a:srgbClr val="C0C0C0"/>
                            </a:outerShdw>
                          </a:effectLst>
                          <a:latin typeface="Arial" panose="020B0604020202020204" pitchFamily="34" charset="0"/>
                          <a:ea typeface="宋体" panose="02010600030101010101" pitchFamily="2" charset="-122"/>
                          <a:cs typeface="Arial" panose="020B0604020202020204" pitchFamily="34" charset="0"/>
                        </a:rPr>
                        <a:t>名称</a:t>
                      </a:r>
                      <a:endParaRPr kumimoji="0" lang="zh-CN" altLang="en-US" sz="1800" b="1" i="0" u="none" strike="noStrike" cap="none" normalizeH="0" baseline="0">
                        <a:ln>
                          <a:noFill/>
                        </a:ln>
                        <a:solidFill>
                          <a:srgbClr val="111111"/>
                        </a:solidFill>
                        <a:effectLst>
                          <a:outerShdw blurRad="38100" dist="38100" dir="2700000" algn="tl">
                            <a:srgbClr val="C0C0C0"/>
                          </a:outerShdw>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800" b="1" i="0" u="none" strike="noStrike" cap="none" normalizeH="0" baseline="0">
                          <a:ln>
                            <a:noFill/>
                          </a:ln>
                          <a:solidFill>
                            <a:srgbClr val="111111"/>
                          </a:solidFill>
                          <a:effectLst>
                            <a:outerShdw blurRad="38100" dist="38100" dir="2700000" algn="tl">
                              <a:srgbClr val="C0C0C0"/>
                            </a:outerShdw>
                          </a:effectLst>
                          <a:latin typeface="Arial" panose="020B0604020202020204" pitchFamily="34" charset="0"/>
                          <a:ea typeface="宋体" panose="02010600030101010101" pitchFamily="2" charset="-122"/>
                          <a:cs typeface="Arial" panose="020B0604020202020204" pitchFamily="34" charset="0"/>
                        </a:rPr>
                        <a:t>所清除的污染物</a:t>
                      </a:r>
                      <a:endParaRPr kumimoji="0" lang="zh-CN" altLang="en-US" sz="1800" b="1" i="0" u="none" strike="noStrike" cap="none" normalizeH="0" baseline="0">
                        <a:ln>
                          <a:noFill/>
                        </a:ln>
                        <a:solidFill>
                          <a:srgbClr val="111111"/>
                        </a:solidFill>
                        <a:effectLst>
                          <a:outerShdw blurRad="38100" dist="38100" dir="2700000" algn="tl">
                            <a:srgbClr val="C0C0C0"/>
                          </a:outerShdw>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24510">
                <a:tc rowSpan="7">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82423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2319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40205"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Pct val="70000"/>
                        <a:buFontTx/>
                        <a:buNone/>
                      </a:pPr>
                      <a:r>
                        <a:rPr kumimoji="0" lang="zh-CN" altLang="en-US" sz="1800" b="1" i="0" u="none" strike="noStrike" cap="none" normalizeH="0" baseline="0">
                          <a:ln>
                            <a:noFill/>
                          </a:ln>
                          <a:solidFill>
                            <a:srgbClr val="111111"/>
                          </a:solidFill>
                          <a:effectLst>
                            <a:outerShdw blurRad="38100" dist="38100" dir="2700000" algn="tl">
                              <a:srgbClr val="C0C0C0"/>
                            </a:outerShdw>
                          </a:effectLst>
                          <a:latin typeface="Arial" panose="020B0604020202020204" pitchFamily="34" charset="0"/>
                          <a:ea typeface="宋体" panose="02010600030101010101" pitchFamily="2" charset="-122"/>
                          <a:cs typeface="Arial" panose="020B0604020202020204" pitchFamily="34" charset="0"/>
                        </a:rPr>
                        <a:t>非离子表面活性剂</a:t>
                      </a:r>
                      <a:endParaRPr kumimoji="0" lang="zh-CN" altLang="en-US" sz="1800" b="1" i="0" u="none" strike="noStrike" cap="none" normalizeH="0" baseline="0">
                        <a:ln>
                          <a:noFill/>
                        </a:ln>
                        <a:solidFill>
                          <a:srgbClr val="111111"/>
                        </a:solidFill>
                        <a:effectLst>
                          <a:outerShdw blurRad="38100" dist="38100" dir="2700000" algn="tl">
                            <a:srgbClr val="C0C0C0"/>
                          </a:outerShdw>
                        </a:effectLst>
                        <a:latin typeface="Arial" panose="020B0604020202020204" pitchFamily="34" charset="0"/>
                        <a:ea typeface="宋体" panose="02010600030101010101" pitchFamily="2" charset="-122"/>
                        <a:cs typeface="Arial" panose="020B0604020202020204" pitchFamily="34" charset="0"/>
                      </a:endParaRPr>
                    </a:p>
                  </a:txBody>
                  <a:tcPr horzOverflow="overflow">
                    <a:lnL cap="flat">
                      <a:noFill/>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82423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2319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40205"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十二烷基聚氧乙烯醚</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十二烷、癸烷、苯、甲苯、氯苯、二氯苯、三氯乙烯、多环芳烃</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320040">
                <a:tc vMerge="1">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辛烷基聚氧乙烯醚</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多环芳烃</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FFFFFF"/>
                    </a:solidFill>
                  </a:tcPr>
                </a:tc>
              </a:tr>
              <a:tr h="318135">
                <a:tc vMerge="1">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壬烷基聚氧乙烯醚</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多环芳烃</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FFFFFF"/>
                    </a:solidFill>
                  </a:tcPr>
                </a:tc>
              </a:tr>
              <a:tr h="321945">
                <a:tc vMerge="1">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辛基苯基聚氧乙烯醚</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三氯乙烯、四氯乙烯、三氯苯、</a:t>
                      </a:r>
                      <a:r>
                        <a:rPr kumimoji="0" lang="en-US" altLang="zh-CN"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DDT</a:t>
                      </a: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、多氯联苯</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FFFFFF"/>
                    </a:solidFill>
                  </a:tcPr>
                </a:tc>
              </a:tr>
              <a:tr h="316865">
                <a:tc vMerge="1">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壬基苯基聚氧乙烯醚</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三氯乙烯、四氯乙烯、二氯苯、四氯苯、多环芳烃</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FFFFFF"/>
                    </a:solidFill>
                  </a:tcPr>
                </a:tc>
              </a:tr>
              <a:tr h="524510">
                <a:tc vMerge="1">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聚氧乙烯脱水山梨醇单油酸酯</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烷烃</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FFFFFF"/>
                    </a:solidFill>
                  </a:tcPr>
                </a:tc>
              </a:tr>
              <a:tr h="308610">
                <a:tc vMerge="1">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聚氧乙烯油酸酯</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十二烷、甲苯、三甲苯、菲</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cap="flat">
                      <a:noFill/>
                    </a:lnR>
                    <a:lnT>
                      <a:noFill/>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r>
              <a:tr h="327660">
                <a:tc rowSpan="3">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Pct val="70000"/>
                        <a:buFontTx/>
                        <a:buNone/>
                      </a:pPr>
                      <a:r>
                        <a:rPr kumimoji="0" lang="zh-CN" altLang="en-US" sz="1800" b="1" i="0" u="none" strike="noStrike" cap="none" normalizeH="0" baseline="0">
                          <a:ln>
                            <a:noFill/>
                          </a:ln>
                          <a:solidFill>
                            <a:srgbClr val="111111"/>
                          </a:solidFill>
                          <a:effectLst>
                            <a:outerShdw blurRad="38100" dist="38100" dir="2700000" algn="tl">
                              <a:srgbClr val="C0C0C0"/>
                            </a:outerShdw>
                          </a:effectLst>
                          <a:latin typeface="Arial" panose="020B0604020202020204" pitchFamily="34" charset="0"/>
                          <a:ea typeface="宋体" panose="02010600030101010101" pitchFamily="2" charset="-122"/>
                          <a:cs typeface="Arial" panose="020B0604020202020204" pitchFamily="34" charset="0"/>
                        </a:rPr>
                        <a:t>阴离子表面活性剂</a:t>
                      </a:r>
                      <a:endParaRPr kumimoji="0" lang="zh-CN" altLang="en-US" sz="1800" b="1" i="0" u="none" strike="noStrike" cap="none" normalizeH="0" baseline="0">
                        <a:ln>
                          <a:noFill/>
                        </a:ln>
                        <a:solidFill>
                          <a:srgbClr val="111111"/>
                        </a:solidFill>
                        <a:effectLst>
                          <a:outerShdw blurRad="38100" dist="38100" dir="2700000" algn="tl">
                            <a:srgbClr val="C0C0C0"/>
                          </a:outerShdw>
                        </a:effectLst>
                        <a:latin typeface="Arial" panose="020B0604020202020204" pitchFamily="34" charset="0"/>
                        <a:ea typeface="宋体" panose="02010600030101010101" pitchFamily="2" charset="-122"/>
                        <a:cs typeface="Arial" panose="020B0604020202020204" pitchFamily="34" charset="0"/>
                      </a:endParaRPr>
                    </a:p>
                  </a:txBody>
                  <a:tcPr horzOverflow="overflow">
                    <a:lnL cap="flat">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十二烷基硫酸钠</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endParaRPr>
                    </a:p>
                  </a:txBody>
                  <a:tcPr horzOverflow="overflow">
                    <a:lnL w="9525" cap="flat" cmpd="sng" algn="ctr">
                      <a:solidFill>
                        <a:srgbClr val="000000"/>
                      </a:solidFill>
                      <a:prstDash val="solid"/>
                      <a:round/>
                      <a:headEnd type="none" w="med" len="med"/>
                      <a:tailEnd type="none" w="med" len="med"/>
                    </a:lnL>
                    <a:lnR cap="flat">
                      <a:noFill/>
                    </a:lnR>
                    <a:lnT w="9525"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362585">
                <a:tc vMerge="1">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十二烷基苯磺酸钠</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endParaRPr>
                    </a:p>
                  </a:txBody>
                  <a:tcPr horzOverflow="overflow">
                    <a:lnL w="9525"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FFFFFF"/>
                    </a:solidFill>
                  </a:tcPr>
                </a:tc>
              </a:tr>
              <a:tr h="308610">
                <a:tc vMerge="1">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十二烷基双苯磺酸钠</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endParaRPr>
                    </a:p>
                  </a:txBody>
                  <a:tcPr horzOverflow="overflow">
                    <a:lnL w="9525" cap="flat" cmpd="sng" algn="ctr">
                      <a:solidFill>
                        <a:srgbClr val="000000"/>
                      </a:solidFill>
                      <a:prstDash val="solid"/>
                      <a:round/>
                      <a:headEnd type="none" w="med" len="med"/>
                      <a:tailEnd type="none" w="med" len="med"/>
                    </a:lnL>
                    <a:lnR cap="flat">
                      <a:noFill/>
                    </a:lnR>
                    <a:lnT>
                      <a:noFill/>
                    </a:lnT>
                    <a:lnB w="9525" cap="flat" cmpd="sng" algn="ctr">
                      <a:solidFill>
                        <a:srgbClr val="000000"/>
                      </a:solidFill>
                      <a:prstDash val="solid"/>
                      <a:round/>
                      <a:headEnd type="none" w="med" len="med"/>
                      <a:tailEnd type="none" w="med" len="med"/>
                    </a:lnB>
                    <a:lnTlToBr>
                      <a:noFill/>
                    </a:lnTlToBr>
                    <a:lnBlToTr>
                      <a:noFill/>
                    </a:lnBlToTr>
                    <a:solidFill>
                      <a:srgbClr val="FFFFFF"/>
                    </a:solidFill>
                  </a:tcPr>
                </a:tc>
              </a:tr>
              <a:tr h="316865">
                <a:tc rowSpan="4">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82423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2319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40205"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Pct val="70000"/>
                        <a:buFontTx/>
                        <a:buNone/>
                      </a:pPr>
                      <a:r>
                        <a:rPr kumimoji="0" lang="zh-CN" altLang="en-US" sz="1800" b="1" i="0" u="none" strike="noStrike" cap="none" normalizeH="0" baseline="0">
                          <a:ln>
                            <a:noFill/>
                          </a:ln>
                          <a:solidFill>
                            <a:srgbClr val="111111"/>
                          </a:solidFill>
                          <a:effectLst>
                            <a:outerShdw blurRad="38100" dist="38100" dir="2700000" algn="tl">
                              <a:srgbClr val="C0C0C0"/>
                            </a:outerShdw>
                          </a:effectLst>
                          <a:latin typeface="Arial" panose="020B0604020202020204" pitchFamily="34" charset="0"/>
                          <a:ea typeface="宋体" panose="02010600030101010101" pitchFamily="2" charset="-122"/>
                          <a:cs typeface="Arial" panose="020B0604020202020204" pitchFamily="34" charset="0"/>
                        </a:rPr>
                        <a:t>其他</a:t>
                      </a:r>
                      <a:endParaRPr kumimoji="0" lang="en-US" altLang="zh-CN" sz="1800" b="1" i="0" u="none" strike="noStrike" cap="none" normalizeH="0" baseline="0">
                        <a:ln>
                          <a:noFill/>
                        </a:ln>
                        <a:solidFill>
                          <a:srgbClr val="111111"/>
                        </a:solidFill>
                        <a:effectLst>
                          <a:outerShdw blurRad="38100" dist="38100" dir="2700000" algn="tl">
                            <a:srgbClr val="C0C0C0"/>
                          </a:outerShdw>
                        </a:effectLst>
                        <a:latin typeface="Arial" panose="020B0604020202020204" pitchFamily="34" charset="0"/>
                        <a:ea typeface="宋体" panose="02010600030101010101" pitchFamily="2" charset="-122"/>
                        <a:cs typeface="Arial" panose="020B0604020202020204" pitchFamily="34" charset="0"/>
                      </a:endParaRPr>
                    </a:p>
                  </a:txBody>
                  <a:tcPr horzOverflow="overflow">
                    <a:lnL cap="flat">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皂角苷</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萘、六氯苯</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cap="flat">
                      <a:noFill/>
                    </a:lnR>
                    <a:lnT w="9525"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320040">
                <a:tc vMerge="1">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石油磷酸盐</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en-US" altLang="zh-CN"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DDT</a:t>
                      </a: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、三氯乙烯、多环芳烃</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FFFFFF"/>
                    </a:solidFill>
                  </a:tcPr>
                </a:tc>
              </a:tr>
              <a:tr h="317500">
                <a:tc vMerge="1">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环糊精</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多环芳烃</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cap="flat">
                      <a:noFill/>
                    </a:lnR>
                    <a:lnT>
                      <a:noFill/>
                    </a:lnT>
                    <a:lnB>
                      <a:noFill/>
                    </a:lnB>
                    <a:lnTlToBr>
                      <a:noFill/>
                    </a:lnTlToBr>
                    <a:lnBlToTr>
                      <a:noFill/>
                    </a:lnBlToTr>
                    <a:solidFill>
                      <a:srgbClr val="FFFFFF"/>
                    </a:solidFill>
                  </a:tcPr>
                </a:tc>
              </a:tr>
              <a:tr h="523875">
                <a:tc vMerge="1">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乙烯吡咯烷酮</a:t>
                      </a:r>
                      <a:r>
                        <a:rPr kumimoji="0" lang="en-US" altLang="zh-CN"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a:t>
                      </a: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苯乙烯</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Pct val="70000"/>
                        <a:buFontTx/>
                        <a:buNone/>
                      </a:pPr>
                      <a:r>
                        <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rPr>
                        <a:t>多环芳烃</a:t>
                      </a:r>
                      <a:endParaRPr kumimoji="0" lang="zh-CN" altLang="en-US" sz="1400" b="1" i="0" u="none" strike="noStrike" cap="none" normalizeH="0" baseline="0">
                        <a:ln>
                          <a:noFill/>
                        </a:ln>
                        <a:solidFill>
                          <a:srgbClr val="111111"/>
                        </a:solidFill>
                        <a:effectLst/>
                        <a:latin typeface="Arial" panose="020B0604020202020204" pitchFamily="34" charset="0"/>
                        <a:ea typeface="宋体" panose="02010600030101010101" pitchFamily="2" charset="-122"/>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cap="flat">
                      <a:noFill/>
                    </a:lnR>
                    <a:lnT>
                      <a:noFill/>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spd="slow">
    <p:zoom/>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4"/>
          <p:cNvSpPr txBox="1">
            <a:spLocks noChangeArrowheads="1"/>
          </p:cNvSpPr>
          <p:nvPr/>
        </p:nvSpPr>
        <p:spPr bwMode="auto">
          <a:xfrm>
            <a:off x="190818" y="116523"/>
            <a:ext cx="9793614" cy="783590"/>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8.3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表面活性剂的筛选</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 </a:t>
            </a:r>
            <a:r>
              <a:rPr lang="en-US" altLang="zh-CN" sz="3000" b="1" dirty="0">
                <a:latin typeface="Times New Roman" panose="02020603050405020304" pitchFamily="18" charset="0"/>
                <a:cs typeface="Times New Roman" panose="02020603050405020304" pitchFamily="18" charset="0"/>
                <a:sym typeface="+mn-ea"/>
              </a:rPr>
              <a:t>Selection of Surfactants</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607695" y="837565"/>
            <a:ext cx="11107420" cy="1380490"/>
          </a:xfrm>
          <a:prstGeom prst="rect">
            <a:avLst/>
          </a:prstGeom>
          <a:noFill/>
        </p:spPr>
        <p:txBody>
          <a:bodyPr wrap="square" rtlCol="0" anchor="t">
            <a:noAutofit/>
          </a:bodyPr>
          <a:lstStyle/>
          <a:p>
            <a:pPr marL="342900" indent="-342900">
              <a:lnSpc>
                <a:spcPct val="150000"/>
              </a:lnSpc>
              <a:buFont typeface="Wingdings" panose="05000000000000000000" charset="0"/>
              <a:buChar char="Ø"/>
            </a:pPr>
            <a:r>
              <a:rPr lang="zh-CN" altLang="en-US" sz="2000" b="1" dirty="0">
                <a:latin typeface="黑体" panose="02010609060101010101" pitchFamily="49" charset="-122"/>
                <a:ea typeface="黑体" panose="02010609060101010101" pitchFamily="49" charset="-122"/>
                <a:sym typeface="+mn-ea"/>
              </a:rPr>
              <a:t>一般来说，非离子表面活性剂比阴离子表面活性剂淋洗效率更高。</a:t>
            </a:r>
            <a:endParaRPr lang="zh-CN" altLang="en-US" sz="2000" b="1" dirty="0">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5" name="文本框 4"/>
          <p:cNvSpPr txBox="1"/>
          <p:nvPr/>
        </p:nvSpPr>
        <p:spPr>
          <a:xfrm>
            <a:off x="767715" y="1412875"/>
            <a:ext cx="6096000" cy="398780"/>
          </a:xfrm>
          <a:prstGeom prst="rect">
            <a:avLst/>
          </a:prstGeom>
          <a:noFill/>
        </p:spPr>
        <p:txBody>
          <a:bodyPr wrap="square" rtlCol="0" anchor="t">
            <a:spAutoFit/>
          </a:bodyPr>
          <a:lstStyle/>
          <a:p>
            <a:r>
              <a:rPr lang="zh-CN" altLang="en-US" sz="2000" dirty="0">
                <a:latin typeface="黑体" panose="02010609060101010101" pitchFamily="49" charset="-122"/>
                <a:ea typeface="黑体" panose="02010609060101010101" pitchFamily="49" charset="-122"/>
                <a:sym typeface="+mn-ea"/>
              </a:rPr>
              <a:t>可能的原因：</a:t>
            </a:r>
            <a:endParaRPr lang="zh-CN" altLang="en-US" sz="2000" dirty="0">
              <a:latin typeface="黑体" panose="02010609060101010101" pitchFamily="49" charset="-122"/>
              <a:ea typeface="黑体" panose="02010609060101010101" pitchFamily="49" charset="-122"/>
              <a:sym typeface="+mn-ea"/>
            </a:endParaRPr>
          </a:p>
        </p:txBody>
      </p:sp>
      <p:sp>
        <p:nvSpPr>
          <p:cNvPr id="7" name="文本框 6"/>
          <p:cNvSpPr txBox="1"/>
          <p:nvPr/>
        </p:nvSpPr>
        <p:spPr>
          <a:xfrm>
            <a:off x="263525" y="1772920"/>
            <a:ext cx="10796270" cy="1700530"/>
          </a:xfrm>
          <a:prstGeom prst="rect">
            <a:avLst/>
          </a:prstGeom>
          <a:noFill/>
        </p:spPr>
        <p:txBody>
          <a:bodyPr wrap="square" rtlCol="0" anchor="t">
            <a:noAutofit/>
          </a:bodyPr>
          <a:lstStyle/>
          <a:p>
            <a:pPr marL="457200" eaLnBrk="1" hangingPunct="1">
              <a:lnSpc>
                <a:spcPct val="150000"/>
              </a:lnSpc>
              <a:spcBef>
                <a:spcPts val="0"/>
              </a:spcBef>
              <a:buNone/>
            </a:pPr>
            <a:r>
              <a:rPr lang="zh-CN" altLang="en-US" sz="2000" dirty="0">
                <a:solidFill>
                  <a:schemeClr val="tx1"/>
                </a:solidFill>
                <a:latin typeface="黑体" panose="02010609060101010101" pitchFamily="49" charset="-122"/>
                <a:ea typeface="黑体" panose="02010609060101010101" pitchFamily="49" charset="-122"/>
                <a:sym typeface="+mn-ea"/>
              </a:rPr>
              <a:t>阴离子表面活性剂的临界束胶浓度较高，同等浓度下不容易形成胶束。阴离子表面活性剂组分在含水层介质沉积，沉积在介质表层的表面活性剂会增加土壤的有机碳含量，增加了土壤的憎水性。阳离子表面活性剂容易吸附在介质表层，用得不多。</a:t>
            </a:r>
            <a:endParaRPr lang="zh-CN" altLang="en-US" sz="2000" dirty="0">
              <a:solidFill>
                <a:schemeClr val="tx1"/>
              </a:solidFill>
              <a:latin typeface="黑体" panose="02010609060101010101" pitchFamily="49" charset="-122"/>
              <a:ea typeface="黑体" panose="02010609060101010101" pitchFamily="49" charset="-122"/>
              <a:sym typeface="+mn-ea"/>
            </a:endParaRPr>
          </a:p>
          <a:p>
            <a:pPr marL="457200" eaLnBrk="1" hangingPunct="1">
              <a:lnSpc>
                <a:spcPct val="150000"/>
              </a:lnSpc>
              <a:spcBef>
                <a:spcPts val="0"/>
              </a:spcBef>
              <a:buNone/>
            </a:pPr>
            <a:endParaRPr lang="zh-CN" altLang="en-US" sz="2000" dirty="0">
              <a:solidFill>
                <a:schemeClr val="tx1"/>
              </a:solidFill>
              <a:latin typeface="黑体" panose="02010609060101010101" pitchFamily="49" charset="-122"/>
              <a:ea typeface="黑体" panose="02010609060101010101" pitchFamily="49" charset="-122"/>
              <a:sym typeface="+mn-ea"/>
            </a:endParaRPr>
          </a:p>
        </p:txBody>
      </p:sp>
      <p:sp>
        <p:nvSpPr>
          <p:cNvPr id="10" name="文本框 9"/>
          <p:cNvSpPr txBox="1"/>
          <p:nvPr/>
        </p:nvSpPr>
        <p:spPr>
          <a:xfrm>
            <a:off x="607695" y="3213100"/>
            <a:ext cx="10409555" cy="553085"/>
          </a:xfrm>
          <a:prstGeom prst="rect">
            <a:avLst/>
          </a:prstGeom>
          <a:noFill/>
        </p:spPr>
        <p:txBody>
          <a:bodyPr wrap="square" rtlCol="0" anchor="t">
            <a:spAutoFit/>
          </a:bodyPr>
          <a:lstStyle/>
          <a:p>
            <a:pPr marL="342900" indent="-342900">
              <a:lnSpc>
                <a:spcPct val="150000"/>
              </a:lnSpc>
              <a:buFont typeface="Wingdings" panose="05000000000000000000" charset="0"/>
              <a:buChar char="Ø"/>
            </a:pPr>
            <a:r>
              <a:rPr lang="zh-CN" altLang="en-US" sz="2000" b="1" dirty="0">
                <a:latin typeface="黑体" panose="02010609060101010101" pitchFamily="49" charset="-122"/>
                <a:ea typeface="黑体" panose="02010609060101010101" pitchFamily="49" charset="-122"/>
                <a:sym typeface="+mn-ea"/>
              </a:rPr>
              <a:t>总体而言，我们需要的是具有以下特性的表面活性剂。</a:t>
            </a:r>
            <a:endParaRPr lang="zh-CN" altLang="en-US" sz="2000" b="1" dirty="0">
              <a:latin typeface="黑体" panose="02010609060101010101" pitchFamily="49" charset="-122"/>
              <a:ea typeface="黑体" panose="02010609060101010101" pitchFamily="49" charset="-122"/>
              <a:sym typeface="+mn-ea"/>
            </a:endParaRPr>
          </a:p>
        </p:txBody>
      </p:sp>
      <p:grpSp>
        <p:nvGrpSpPr>
          <p:cNvPr id="16" name="组合 15"/>
          <p:cNvGrpSpPr/>
          <p:nvPr/>
        </p:nvGrpSpPr>
        <p:grpSpPr>
          <a:xfrm>
            <a:off x="2132330" y="3644900"/>
            <a:ext cx="7232650" cy="3207385"/>
            <a:chOff x="2680" y="5740"/>
            <a:chExt cx="11390" cy="5051"/>
          </a:xfrm>
        </p:grpSpPr>
        <p:grpSp>
          <p:nvGrpSpPr>
            <p:cNvPr id="11" name="组合 10"/>
            <p:cNvGrpSpPr/>
            <p:nvPr/>
          </p:nvGrpSpPr>
          <p:grpSpPr>
            <a:xfrm>
              <a:off x="2680" y="6368"/>
              <a:ext cx="3540" cy="2465"/>
              <a:chOff x="1320" y="3840"/>
              <a:chExt cx="4320" cy="3120"/>
            </a:xfrm>
          </p:grpSpPr>
          <p:grpSp>
            <p:nvGrpSpPr>
              <p:cNvPr id="165895" name="Group 16"/>
              <p:cNvGrpSpPr/>
              <p:nvPr/>
            </p:nvGrpSpPr>
            <p:grpSpPr>
              <a:xfrm>
                <a:off x="1320" y="3840"/>
                <a:ext cx="4320" cy="3120"/>
                <a:chOff x="884" y="2523"/>
                <a:chExt cx="862" cy="862"/>
              </a:xfrm>
            </p:grpSpPr>
            <p:sp>
              <p:nvSpPr>
                <p:cNvPr id="165933" name="Oval 17"/>
                <p:cNvSpPr/>
                <p:nvPr/>
              </p:nvSpPr>
              <p:spPr>
                <a:xfrm>
                  <a:off x="884" y="2523"/>
                  <a:ext cx="862" cy="862"/>
                </a:xfrm>
                <a:prstGeom prst="ellipse">
                  <a:avLst/>
                </a:prstGeom>
                <a:gradFill rotWithShape="1">
                  <a:gsLst>
                    <a:gs pos="0">
                      <a:srgbClr val="FFFFFF"/>
                    </a:gs>
                    <a:gs pos="50000">
                      <a:srgbClr val="00CC66"/>
                    </a:gs>
                    <a:gs pos="100000">
                      <a:srgbClr val="FFFFFF"/>
                    </a:gs>
                  </a:gsLst>
                  <a:lin ang="2700000" scaled="1"/>
                  <a:tileRect/>
                </a:gradFill>
                <a:ln w="38100">
                  <a:noFill/>
                </a:ln>
              </p:spPr>
              <p:txBody>
                <a:bodyPr wrap="square" anchor="ctr" anchorCtr="0">
                  <a:spAutoFit/>
                </a:bodyPr>
                <a:lstStyle/>
                <a:p>
                  <a:pPr algn="ctr"/>
                  <a:endParaRPr lang="zh-CN" altLang="en-US" dirty="0">
                    <a:latin typeface="Arial" panose="020B0604020202020204" pitchFamily="34" charset="0"/>
                  </a:endParaRPr>
                </a:p>
              </p:txBody>
            </p:sp>
            <p:sp>
              <p:nvSpPr>
                <p:cNvPr id="165934" name="Oval 18"/>
                <p:cNvSpPr/>
                <p:nvPr/>
              </p:nvSpPr>
              <p:spPr>
                <a:xfrm>
                  <a:off x="884" y="2523"/>
                  <a:ext cx="862" cy="862"/>
                </a:xfrm>
                <a:prstGeom prst="ellipse">
                  <a:avLst/>
                </a:prstGeom>
                <a:gradFill rotWithShape="1">
                  <a:gsLst>
                    <a:gs pos="0">
                      <a:srgbClr val="00CC66">
                        <a:alpha val="32001"/>
                      </a:srgbClr>
                    </a:gs>
                    <a:gs pos="100000">
                      <a:srgbClr val="000000">
                        <a:alpha val="89998"/>
                      </a:srgbClr>
                    </a:gs>
                  </a:gsLst>
                  <a:lin ang="2700000" scaled="1"/>
                  <a:tileRect/>
                </a:gradFill>
                <a:ln w="38100">
                  <a:noFill/>
                </a:ln>
              </p:spPr>
              <p:txBody>
                <a:bodyPr wrap="square" anchor="ctr" anchorCtr="0">
                  <a:spAutoFit/>
                </a:bodyPr>
                <a:lstStyle/>
                <a:p>
                  <a:pPr algn="ctr"/>
                  <a:endParaRPr lang="zh-CN" altLang="en-US" dirty="0">
                    <a:latin typeface="Arial" panose="020B0604020202020204" pitchFamily="34" charset="0"/>
                  </a:endParaRPr>
                </a:p>
              </p:txBody>
            </p:sp>
            <p:sp>
              <p:nvSpPr>
                <p:cNvPr id="165935" name="Oval 19"/>
                <p:cNvSpPr/>
                <p:nvPr/>
              </p:nvSpPr>
              <p:spPr>
                <a:xfrm>
                  <a:off x="940" y="2579"/>
                  <a:ext cx="750" cy="750"/>
                </a:xfrm>
                <a:prstGeom prst="ellipse">
                  <a:avLst/>
                </a:prstGeom>
                <a:gradFill rotWithShape="1">
                  <a:gsLst>
                    <a:gs pos="0">
                      <a:srgbClr val="006E37"/>
                    </a:gs>
                    <a:gs pos="50000">
                      <a:srgbClr val="00CC66"/>
                    </a:gs>
                    <a:gs pos="100000">
                      <a:srgbClr val="006E37"/>
                    </a:gs>
                  </a:gsLst>
                  <a:lin ang="18900000" scaled="1"/>
                  <a:tileRect/>
                </a:gradFill>
                <a:ln w="38100">
                  <a:noFill/>
                </a:ln>
              </p:spPr>
              <p:txBody>
                <a:bodyPr anchor="ctr" anchorCtr="0">
                  <a:spAutoFit/>
                </a:bodyPr>
                <a:lstStyle/>
                <a:p>
                  <a:pPr algn="ctr"/>
                  <a:endParaRPr lang="zh-CN" altLang="en-US" dirty="0">
                    <a:latin typeface="Arial" panose="020B0604020202020204" pitchFamily="34" charset="0"/>
                  </a:endParaRPr>
                </a:p>
              </p:txBody>
            </p:sp>
            <p:sp>
              <p:nvSpPr>
                <p:cNvPr id="165936" name="Oval 20"/>
                <p:cNvSpPr/>
                <p:nvPr/>
              </p:nvSpPr>
              <p:spPr>
                <a:xfrm>
                  <a:off x="941" y="2579"/>
                  <a:ext cx="749" cy="750"/>
                </a:xfrm>
                <a:prstGeom prst="ellipse">
                  <a:avLst/>
                </a:prstGeom>
                <a:gradFill rotWithShape="1">
                  <a:gsLst>
                    <a:gs pos="0">
                      <a:srgbClr val="008241"/>
                    </a:gs>
                    <a:gs pos="100000">
                      <a:srgbClr val="00CC66">
                        <a:alpha val="0"/>
                      </a:srgbClr>
                    </a:gs>
                  </a:gsLst>
                  <a:lin ang="2700000" scaled="1"/>
                  <a:tileRect/>
                </a:gradFill>
                <a:ln w="38100">
                  <a:noFill/>
                </a:ln>
              </p:spPr>
              <p:txBody>
                <a:bodyPr anchor="ctr" anchorCtr="0">
                  <a:spAutoFit/>
                </a:bodyPr>
                <a:lstStyle/>
                <a:p>
                  <a:pPr algn="ctr"/>
                  <a:endParaRPr lang="zh-CN" altLang="en-US" dirty="0">
                    <a:latin typeface="Arial" panose="020B0604020202020204" pitchFamily="34" charset="0"/>
                  </a:endParaRPr>
                </a:p>
              </p:txBody>
            </p:sp>
            <p:sp>
              <p:nvSpPr>
                <p:cNvPr id="165937" name="Oval 21"/>
                <p:cNvSpPr/>
                <p:nvPr/>
              </p:nvSpPr>
              <p:spPr>
                <a:xfrm>
                  <a:off x="981" y="2617"/>
                  <a:ext cx="674" cy="674"/>
                </a:xfrm>
                <a:prstGeom prst="ellipse">
                  <a:avLst/>
                </a:prstGeom>
                <a:solidFill>
                  <a:srgbClr val="333333"/>
                </a:solidFill>
                <a:ln w="38100">
                  <a:noFill/>
                </a:ln>
              </p:spPr>
              <p:txBody>
                <a:bodyPr anchor="ctr" anchorCtr="0">
                  <a:spAutoFit/>
                </a:bodyPr>
                <a:lstStyle/>
                <a:p>
                  <a:pPr algn="ctr"/>
                  <a:endParaRPr lang="zh-CN" altLang="en-US" dirty="0">
                    <a:latin typeface="Arial" panose="020B0604020202020204" pitchFamily="34" charset="0"/>
                  </a:endParaRPr>
                </a:p>
              </p:txBody>
            </p:sp>
            <p:sp>
              <p:nvSpPr>
                <p:cNvPr id="165938" name="Oval 22"/>
                <p:cNvSpPr/>
                <p:nvPr/>
              </p:nvSpPr>
              <p:spPr>
                <a:xfrm>
                  <a:off x="992" y="2628"/>
                  <a:ext cx="653" cy="653"/>
                </a:xfrm>
                <a:prstGeom prst="ellipse">
                  <a:avLst/>
                </a:prstGeom>
                <a:gradFill rotWithShape="1">
                  <a:gsLst>
                    <a:gs pos="0">
                      <a:srgbClr val="595959"/>
                    </a:gs>
                    <a:gs pos="100000">
                      <a:srgbClr val="C0C0C0"/>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sp>
              <p:nvSpPr>
                <p:cNvPr id="165939" name="Oval 23"/>
                <p:cNvSpPr/>
                <p:nvPr/>
              </p:nvSpPr>
              <p:spPr>
                <a:xfrm>
                  <a:off x="1000" y="2632"/>
                  <a:ext cx="637" cy="636"/>
                </a:xfrm>
                <a:prstGeom prst="ellipse">
                  <a:avLst/>
                </a:prstGeom>
                <a:gradFill rotWithShape="1">
                  <a:gsLst>
                    <a:gs pos="0">
                      <a:srgbClr val="C0C0C0">
                        <a:alpha val="0"/>
                      </a:srgbClr>
                    </a:gs>
                    <a:gs pos="100000">
                      <a:srgbClr val="E9E9E9"/>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sp>
              <p:nvSpPr>
                <p:cNvPr id="165940" name="Oval 24"/>
                <p:cNvSpPr/>
                <p:nvPr/>
              </p:nvSpPr>
              <p:spPr>
                <a:xfrm>
                  <a:off x="1007" y="2638"/>
                  <a:ext cx="606" cy="595"/>
                </a:xfrm>
                <a:prstGeom prst="ellipse">
                  <a:avLst/>
                </a:prstGeom>
                <a:gradFill rotWithShape="1">
                  <a:gsLst>
                    <a:gs pos="0">
                      <a:srgbClr val="989898"/>
                    </a:gs>
                    <a:gs pos="100000">
                      <a:srgbClr val="C0C0C0">
                        <a:alpha val="48000"/>
                      </a:srgbClr>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sp>
              <p:nvSpPr>
                <p:cNvPr id="165941" name="Oval 25"/>
                <p:cNvSpPr/>
                <p:nvPr/>
              </p:nvSpPr>
              <p:spPr>
                <a:xfrm>
                  <a:off x="1042" y="2655"/>
                  <a:ext cx="539" cy="483"/>
                </a:xfrm>
                <a:prstGeom prst="ellipse">
                  <a:avLst/>
                </a:prstGeom>
                <a:gradFill rotWithShape="1">
                  <a:gsLst>
                    <a:gs pos="0">
                      <a:srgbClr val="FFFFFF"/>
                    </a:gs>
                    <a:gs pos="100000">
                      <a:srgbClr val="C0C0C0">
                        <a:alpha val="37999"/>
                      </a:srgbClr>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grpSp>
          <p:sp>
            <p:nvSpPr>
              <p:cNvPr id="165898" name="Text Box 37"/>
              <p:cNvSpPr txBox="1"/>
              <p:nvPr/>
            </p:nvSpPr>
            <p:spPr>
              <a:xfrm>
                <a:off x="1901" y="4649"/>
                <a:ext cx="3264" cy="1714"/>
              </a:xfrm>
              <a:prstGeom prst="rect">
                <a:avLst/>
              </a:prstGeom>
              <a:noFill/>
              <a:ln w="9525">
                <a:noFill/>
              </a:ln>
            </p:spPr>
            <p:txBody>
              <a:bodyPr wrap="square">
                <a:noAutofit/>
              </a:bodyPr>
              <a:lstStyle/>
              <a:p>
                <a:pPr algn="ctr"/>
                <a:r>
                  <a:rPr lang="zh-CN" altLang="en-US" sz="2000" b="1" dirty="0">
                    <a:solidFill>
                      <a:srgbClr val="111111"/>
                    </a:solidFill>
                    <a:latin typeface="黑体" panose="02010609060101010101" pitchFamily="49" charset="-122"/>
                    <a:ea typeface="黑体" panose="02010609060101010101" pitchFamily="49" charset="-122"/>
                  </a:rPr>
                  <a:t>可生物降解低毒高效</a:t>
                </a:r>
                <a:endParaRPr lang="zh-CN" altLang="en-US" sz="2000" b="1" dirty="0">
                  <a:solidFill>
                    <a:srgbClr val="111111"/>
                  </a:solidFill>
                  <a:latin typeface="黑体" panose="02010609060101010101" pitchFamily="49" charset="-122"/>
                  <a:ea typeface="黑体" panose="02010609060101010101" pitchFamily="49" charset="-122"/>
                </a:endParaRPr>
              </a:p>
            </p:txBody>
          </p:sp>
        </p:grpSp>
        <p:grpSp>
          <p:nvGrpSpPr>
            <p:cNvPr id="12" name="组合 11"/>
            <p:cNvGrpSpPr/>
            <p:nvPr/>
          </p:nvGrpSpPr>
          <p:grpSpPr>
            <a:xfrm>
              <a:off x="5738" y="5835"/>
              <a:ext cx="5562" cy="3329"/>
              <a:chOff x="4803" y="3200"/>
              <a:chExt cx="7102" cy="4863"/>
            </a:xfrm>
          </p:grpSpPr>
          <p:grpSp>
            <p:nvGrpSpPr>
              <p:cNvPr id="165896" name="Group 26"/>
              <p:cNvGrpSpPr/>
              <p:nvPr/>
            </p:nvGrpSpPr>
            <p:grpSpPr>
              <a:xfrm>
                <a:off x="4803" y="3200"/>
                <a:ext cx="7102" cy="4863"/>
                <a:chOff x="2065" y="1496"/>
                <a:chExt cx="1498" cy="1496"/>
              </a:xfrm>
            </p:grpSpPr>
            <p:sp>
              <p:nvSpPr>
                <p:cNvPr id="165924" name="Oval 27"/>
                <p:cNvSpPr/>
                <p:nvPr/>
              </p:nvSpPr>
              <p:spPr>
                <a:xfrm>
                  <a:off x="2065" y="1496"/>
                  <a:ext cx="1496" cy="1496"/>
                </a:xfrm>
                <a:prstGeom prst="ellipse">
                  <a:avLst/>
                </a:prstGeom>
                <a:gradFill rotWithShape="1">
                  <a:gsLst>
                    <a:gs pos="0">
                      <a:srgbClr val="FFFFFF"/>
                    </a:gs>
                    <a:gs pos="50000">
                      <a:srgbClr val="FCDF06"/>
                    </a:gs>
                    <a:gs pos="100000">
                      <a:srgbClr val="FFFFFF"/>
                    </a:gs>
                  </a:gsLst>
                  <a:lin ang="2700000" scaled="1"/>
                  <a:tileRect/>
                </a:gradFill>
                <a:ln w="38100">
                  <a:noFill/>
                </a:ln>
              </p:spPr>
              <p:txBody>
                <a:bodyPr wrap="square" anchor="ctr" anchorCtr="0">
                  <a:spAutoFit/>
                </a:bodyPr>
                <a:lstStyle/>
                <a:p>
                  <a:pPr algn="ctr"/>
                  <a:endParaRPr lang="zh-CN" altLang="en-US" dirty="0">
                    <a:latin typeface="Arial" panose="020B0604020202020204" pitchFamily="34" charset="0"/>
                  </a:endParaRPr>
                </a:p>
              </p:txBody>
            </p:sp>
            <p:sp>
              <p:nvSpPr>
                <p:cNvPr id="165925" name="Oval 28"/>
                <p:cNvSpPr/>
                <p:nvPr/>
              </p:nvSpPr>
              <p:spPr>
                <a:xfrm>
                  <a:off x="2067" y="1496"/>
                  <a:ext cx="1496" cy="1496"/>
                </a:xfrm>
                <a:prstGeom prst="ellipse">
                  <a:avLst/>
                </a:prstGeom>
                <a:gradFill rotWithShape="1">
                  <a:gsLst>
                    <a:gs pos="0">
                      <a:srgbClr val="FCDF06">
                        <a:alpha val="32001"/>
                      </a:srgbClr>
                    </a:gs>
                    <a:gs pos="100000">
                      <a:srgbClr val="000000">
                        <a:alpha val="89998"/>
                      </a:srgbClr>
                    </a:gs>
                  </a:gsLst>
                  <a:lin ang="2700000" scaled="1"/>
                  <a:tileRect/>
                </a:gradFill>
                <a:ln w="38100">
                  <a:noFill/>
                </a:ln>
              </p:spPr>
              <p:txBody>
                <a:bodyPr wrap="square" anchor="ctr" anchorCtr="0">
                  <a:spAutoFit/>
                </a:bodyPr>
                <a:lstStyle/>
                <a:p>
                  <a:pPr algn="ctr"/>
                  <a:endParaRPr lang="zh-CN" altLang="en-US" dirty="0">
                    <a:latin typeface="Arial" panose="020B0604020202020204" pitchFamily="34" charset="0"/>
                  </a:endParaRPr>
                </a:p>
              </p:txBody>
            </p:sp>
            <p:sp>
              <p:nvSpPr>
                <p:cNvPr id="165926" name="Oval 29"/>
                <p:cNvSpPr/>
                <p:nvPr/>
              </p:nvSpPr>
              <p:spPr>
                <a:xfrm>
                  <a:off x="2163" y="1594"/>
                  <a:ext cx="1300" cy="1300"/>
                </a:xfrm>
                <a:prstGeom prst="ellipse">
                  <a:avLst/>
                </a:prstGeom>
                <a:gradFill rotWithShape="1">
                  <a:gsLst>
                    <a:gs pos="0">
                      <a:srgbClr val="887903"/>
                    </a:gs>
                    <a:gs pos="50000">
                      <a:srgbClr val="FCDF06"/>
                    </a:gs>
                    <a:gs pos="100000">
                      <a:srgbClr val="887903"/>
                    </a:gs>
                  </a:gsLst>
                  <a:lin ang="18900000" scaled="1"/>
                  <a:tileRect/>
                </a:gradFill>
                <a:ln w="38100">
                  <a:noFill/>
                </a:ln>
              </p:spPr>
              <p:txBody>
                <a:bodyPr anchor="ctr" anchorCtr="0">
                  <a:spAutoFit/>
                </a:bodyPr>
                <a:lstStyle/>
                <a:p>
                  <a:pPr algn="ctr"/>
                  <a:endParaRPr lang="zh-CN" altLang="en-US" dirty="0">
                    <a:latin typeface="Arial" panose="020B0604020202020204" pitchFamily="34" charset="0"/>
                  </a:endParaRPr>
                </a:p>
              </p:txBody>
            </p:sp>
            <p:sp>
              <p:nvSpPr>
                <p:cNvPr id="165927" name="Oval 30"/>
                <p:cNvSpPr/>
                <p:nvPr/>
              </p:nvSpPr>
              <p:spPr>
                <a:xfrm>
                  <a:off x="2160" y="1582"/>
                  <a:ext cx="1300" cy="1300"/>
                </a:xfrm>
                <a:prstGeom prst="ellipse">
                  <a:avLst/>
                </a:prstGeom>
                <a:gradFill rotWithShape="1">
                  <a:gsLst>
                    <a:gs pos="0">
                      <a:srgbClr val="A08E04"/>
                    </a:gs>
                    <a:gs pos="100000">
                      <a:srgbClr val="FCDF06">
                        <a:alpha val="0"/>
                      </a:srgbClr>
                    </a:gs>
                  </a:gsLst>
                  <a:lin ang="2700000" scaled="1"/>
                  <a:tileRect/>
                </a:gradFill>
                <a:ln w="38100">
                  <a:noFill/>
                </a:ln>
              </p:spPr>
              <p:txBody>
                <a:bodyPr anchor="ctr" anchorCtr="0">
                  <a:spAutoFit/>
                </a:bodyPr>
                <a:lstStyle/>
                <a:p>
                  <a:pPr algn="ctr"/>
                  <a:endParaRPr lang="zh-CN" altLang="en-US" dirty="0">
                    <a:latin typeface="Arial" panose="020B0604020202020204" pitchFamily="34" charset="0"/>
                  </a:endParaRPr>
                </a:p>
              </p:txBody>
            </p:sp>
            <p:sp>
              <p:nvSpPr>
                <p:cNvPr id="165928" name="Oval 31"/>
                <p:cNvSpPr/>
                <p:nvPr/>
              </p:nvSpPr>
              <p:spPr>
                <a:xfrm>
                  <a:off x="2228" y="1659"/>
                  <a:ext cx="1170" cy="1170"/>
                </a:xfrm>
                <a:prstGeom prst="ellipse">
                  <a:avLst/>
                </a:prstGeom>
                <a:solidFill>
                  <a:srgbClr val="333333"/>
                </a:solidFill>
                <a:ln w="38100">
                  <a:noFill/>
                </a:ln>
              </p:spPr>
              <p:txBody>
                <a:bodyPr anchor="ctr" anchorCtr="0">
                  <a:spAutoFit/>
                </a:bodyPr>
                <a:lstStyle/>
                <a:p>
                  <a:pPr algn="ctr"/>
                  <a:endParaRPr lang="zh-CN" altLang="en-US" dirty="0">
                    <a:latin typeface="Arial" panose="020B0604020202020204" pitchFamily="34" charset="0"/>
                  </a:endParaRPr>
                </a:p>
              </p:txBody>
            </p:sp>
            <p:sp>
              <p:nvSpPr>
                <p:cNvPr id="165929" name="Oval 32"/>
                <p:cNvSpPr/>
                <p:nvPr/>
              </p:nvSpPr>
              <p:spPr>
                <a:xfrm>
                  <a:off x="2246" y="1678"/>
                  <a:ext cx="1134" cy="1134"/>
                </a:xfrm>
                <a:prstGeom prst="ellipse">
                  <a:avLst/>
                </a:prstGeom>
                <a:gradFill rotWithShape="1">
                  <a:gsLst>
                    <a:gs pos="0">
                      <a:srgbClr val="595959"/>
                    </a:gs>
                    <a:gs pos="100000">
                      <a:srgbClr val="C0C0C0"/>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sp>
              <p:nvSpPr>
                <p:cNvPr id="165930" name="Oval 33"/>
                <p:cNvSpPr/>
                <p:nvPr/>
              </p:nvSpPr>
              <p:spPr>
                <a:xfrm>
                  <a:off x="2261" y="1685"/>
                  <a:ext cx="1105" cy="1105"/>
                </a:xfrm>
                <a:prstGeom prst="ellipse">
                  <a:avLst/>
                </a:prstGeom>
                <a:gradFill rotWithShape="1">
                  <a:gsLst>
                    <a:gs pos="0">
                      <a:srgbClr val="C0C0C0">
                        <a:alpha val="0"/>
                      </a:srgbClr>
                    </a:gs>
                    <a:gs pos="100000">
                      <a:srgbClr val="E9E9E9"/>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sp>
              <p:nvSpPr>
                <p:cNvPr id="165931" name="Oval 34"/>
                <p:cNvSpPr/>
                <p:nvPr/>
              </p:nvSpPr>
              <p:spPr>
                <a:xfrm>
                  <a:off x="2273" y="1696"/>
                  <a:ext cx="1052" cy="1032"/>
                </a:xfrm>
                <a:prstGeom prst="ellipse">
                  <a:avLst/>
                </a:prstGeom>
                <a:gradFill rotWithShape="1">
                  <a:gsLst>
                    <a:gs pos="0">
                      <a:srgbClr val="989898"/>
                    </a:gs>
                    <a:gs pos="100000">
                      <a:srgbClr val="C0C0C0">
                        <a:alpha val="48000"/>
                      </a:srgbClr>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sp>
              <p:nvSpPr>
                <p:cNvPr id="165932" name="Oval 35"/>
                <p:cNvSpPr/>
                <p:nvPr/>
              </p:nvSpPr>
              <p:spPr>
                <a:xfrm>
                  <a:off x="2334" y="1725"/>
                  <a:ext cx="936" cy="838"/>
                </a:xfrm>
                <a:prstGeom prst="ellipse">
                  <a:avLst/>
                </a:prstGeom>
                <a:gradFill rotWithShape="1">
                  <a:gsLst>
                    <a:gs pos="0">
                      <a:srgbClr val="FFFFFF"/>
                    </a:gs>
                    <a:gs pos="100000">
                      <a:srgbClr val="C0C0C0">
                        <a:alpha val="37999"/>
                      </a:srgbClr>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grpSp>
          <p:sp>
            <p:nvSpPr>
              <p:cNvPr id="165897" name="Text Box 36"/>
              <p:cNvSpPr txBox="1"/>
              <p:nvPr/>
            </p:nvSpPr>
            <p:spPr>
              <a:xfrm>
                <a:off x="6415" y="4193"/>
                <a:ext cx="3948" cy="2546"/>
              </a:xfrm>
              <a:prstGeom prst="rect">
                <a:avLst/>
              </a:prstGeom>
              <a:noFill/>
              <a:ln w="9525">
                <a:noFill/>
              </a:ln>
            </p:spPr>
            <p:txBody>
              <a:bodyPr wrap="square">
                <a:spAutoFit/>
              </a:bodyPr>
              <a:lstStyle/>
              <a:p>
                <a:pPr algn="ctr" eaLnBrk="1" hangingPunct="1">
                  <a:lnSpc>
                    <a:spcPct val="150000"/>
                  </a:lnSpc>
                  <a:spcBef>
                    <a:spcPct val="20000"/>
                  </a:spcBef>
                  <a:spcAft>
                    <a:spcPct val="20000"/>
                  </a:spcAft>
                  <a:buClr>
                    <a:srgbClr val="99FF33"/>
                  </a:buClr>
                  <a:buFont typeface="Wingdings" panose="05000000000000000000" pitchFamily="2" charset="2"/>
                </a:pPr>
                <a:r>
                  <a:rPr lang="zh-CN" altLang="en-US" sz="2200" b="1" dirty="0">
                    <a:solidFill>
                      <a:srgbClr val="111111"/>
                    </a:solidFill>
                    <a:latin typeface="黑体" panose="02010609060101010101" pitchFamily="49" charset="-122"/>
                    <a:ea typeface="黑体" panose="02010609060101010101" pitchFamily="49" charset="-122"/>
                  </a:rPr>
                  <a:t>吸附能力低、土壤扩散性低</a:t>
                </a:r>
                <a:endParaRPr lang="zh-CN" altLang="en-US" sz="2200" b="1" dirty="0">
                  <a:solidFill>
                    <a:srgbClr val="111111"/>
                  </a:solidFill>
                  <a:latin typeface="黑体" panose="02010609060101010101" pitchFamily="49" charset="-122"/>
                  <a:ea typeface="黑体" panose="02010609060101010101" pitchFamily="49" charset="-122"/>
                </a:endParaRPr>
              </a:p>
            </p:txBody>
          </p:sp>
        </p:grpSp>
        <p:grpSp>
          <p:nvGrpSpPr>
            <p:cNvPr id="13" name="组合 12"/>
            <p:cNvGrpSpPr/>
            <p:nvPr/>
          </p:nvGrpSpPr>
          <p:grpSpPr>
            <a:xfrm>
              <a:off x="10394" y="5740"/>
              <a:ext cx="3676" cy="2539"/>
              <a:chOff x="9733" y="3840"/>
              <a:chExt cx="4300" cy="2948"/>
            </a:xfrm>
          </p:grpSpPr>
          <p:grpSp>
            <p:nvGrpSpPr>
              <p:cNvPr id="165900" name="Group 39"/>
              <p:cNvGrpSpPr/>
              <p:nvPr/>
            </p:nvGrpSpPr>
            <p:grpSpPr>
              <a:xfrm>
                <a:off x="9733" y="3840"/>
                <a:ext cx="4300" cy="2948"/>
                <a:chOff x="2789" y="1625"/>
                <a:chExt cx="907" cy="907"/>
              </a:xfrm>
            </p:grpSpPr>
            <p:sp>
              <p:nvSpPr>
                <p:cNvPr id="165914" name="Oval 40"/>
                <p:cNvSpPr/>
                <p:nvPr/>
              </p:nvSpPr>
              <p:spPr>
                <a:xfrm>
                  <a:off x="2789" y="1625"/>
                  <a:ext cx="907" cy="907"/>
                </a:xfrm>
                <a:prstGeom prst="ellipse">
                  <a:avLst/>
                </a:prstGeom>
                <a:gradFill rotWithShape="1">
                  <a:gsLst>
                    <a:gs pos="0">
                      <a:srgbClr val="FFFFFF"/>
                    </a:gs>
                    <a:gs pos="50000">
                      <a:srgbClr val="83A6A7"/>
                    </a:gs>
                    <a:gs pos="100000">
                      <a:srgbClr val="FFFFFF"/>
                    </a:gs>
                  </a:gsLst>
                  <a:lin ang="2700000" scaled="1"/>
                  <a:tileRect/>
                </a:gradFill>
                <a:ln w="38100">
                  <a:noFill/>
                </a:ln>
              </p:spPr>
              <p:txBody>
                <a:bodyPr wrap="square" anchor="ctr" anchorCtr="0">
                  <a:spAutoFit/>
                </a:bodyPr>
                <a:lstStyle/>
                <a:p>
                  <a:pPr algn="ctr"/>
                  <a:endParaRPr lang="zh-CN" altLang="en-US" dirty="0">
                    <a:latin typeface="Arial" panose="020B0604020202020204" pitchFamily="34" charset="0"/>
                  </a:endParaRPr>
                </a:p>
              </p:txBody>
            </p:sp>
            <p:sp>
              <p:nvSpPr>
                <p:cNvPr id="165915" name="Oval 41"/>
                <p:cNvSpPr/>
                <p:nvPr/>
              </p:nvSpPr>
              <p:spPr>
                <a:xfrm>
                  <a:off x="2789" y="1625"/>
                  <a:ext cx="907" cy="907"/>
                </a:xfrm>
                <a:prstGeom prst="ellipse">
                  <a:avLst/>
                </a:prstGeom>
                <a:gradFill rotWithShape="1">
                  <a:gsLst>
                    <a:gs pos="0">
                      <a:srgbClr val="83A6A7">
                        <a:alpha val="32001"/>
                      </a:srgbClr>
                    </a:gs>
                    <a:gs pos="100000">
                      <a:srgbClr val="000000">
                        <a:alpha val="89998"/>
                      </a:srgbClr>
                    </a:gs>
                  </a:gsLst>
                  <a:lin ang="2700000" scaled="1"/>
                  <a:tileRect/>
                </a:gradFill>
                <a:ln w="38100">
                  <a:noFill/>
                </a:ln>
              </p:spPr>
              <p:txBody>
                <a:bodyPr wrap="square" anchor="ctr" anchorCtr="0">
                  <a:spAutoFit/>
                </a:bodyPr>
                <a:lstStyle/>
                <a:p>
                  <a:pPr algn="ctr"/>
                  <a:endParaRPr lang="zh-CN" altLang="en-US" dirty="0">
                    <a:latin typeface="Arial" panose="020B0604020202020204" pitchFamily="34" charset="0"/>
                  </a:endParaRPr>
                </a:p>
              </p:txBody>
            </p:sp>
            <p:sp>
              <p:nvSpPr>
                <p:cNvPr id="165916" name="Oval 42"/>
                <p:cNvSpPr/>
                <p:nvPr/>
              </p:nvSpPr>
              <p:spPr>
                <a:xfrm>
                  <a:off x="2849" y="1684"/>
                  <a:ext cx="787" cy="788"/>
                </a:xfrm>
                <a:prstGeom prst="ellipse">
                  <a:avLst/>
                </a:prstGeom>
                <a:gradFill rotWithShape="1">
                  <a:gsLst>
                    <a:gs pos="0">
                      <a:srgbClr val="475A5A"/>
                    </a:gs>
                    <a:gs pos="50000">
                      <a:srgbClr val="83A6A7"/>
                    </a:gs>
                    <a:gs pos="100000">
                      <a:srgbClr val="475A5A"/>
                    </a:gs>
                  </a:gsLst>
                  <a:lin ang="18900000" scaled="1"/>
                  <a:tileRect/>
                </a:gradFill>
                <a:ln w="38100">
                  <a:noFill/>
                </a:ln>
              </p:spPr>
              <p:txBody>
                <a:bodyPr anchor="ctr" anchorCtr="0">
                  <a:spAutoFit/>
                </a:bodyPr>
                <a:lstStyle/>
                <a:p>
                  <a:pPr algn="ctr"/>
                  <a:endParaRPr lang="zh-CN" altLang="en-US" dirty="0">
                    <a:latin typeface="Arial" panose="020B0604020202020204" pitchFamily="34" charset="0"/>
                  </a:endParaRPr>
                </a:p>
              </p:txBody>
            </p:sp>
            <p:sp>
              <p:nvSpPr>
                <p:cNvPr id="165917" name="Oval 43"/>
                <p:cNvSpPr/>
                <p:nvPr/>
              </p:nvSpPr>
              <p:spPr>
                <a:xfrm>
                  <a:off x="2849" y="1686"/>
                  <a:ext cx="787" cy="788"/>
                </a:xfrm>
                <a:prstGeom prst="ellipse">
                  <a:avLst/>
                </a:prstGeom>
                <a:gradFill rotWithShape="1">
                  <a:gsLst>
                    <a:gs pos="0">
                      <a:srgbClr val="53696A"/>
                    </a:gs>
                    <a:gs pos="100000">
                      <a:srgbClr val="83A6A7">
                        <a:alpha val="0"/>
                      </a:srgbClr>
                    </a:gs>
                  </a:gsLst>
                  <a:lin ang="2700000" scaled="1"/>
                  <a:tileRect/>
                </a:gradFill>
                <a:ln w="38100">
                  <a:noFill/>
                </a:ln>
              </p:spPr>
              <p:txBody>
                <a:bodyPr anchor="ctr" anchorCtr="0">
                  <a:spAutoFit/>
                </a:bodyPr>
                <a:lstStyle/>
                <a:p>
                  <a:pPr algn="ctr"/>
                  <a:endParaRPr lang="zh-CN" altLang="en-US" dirty="0">
                    <a:latin typeface="Arial" panose="020B0604020202020204" pitchFamily="34" charset="0"/>
                  </a:endParaRPr>
                </a:p>
              </p:txBody>
            </p:sp>
            <p:sp>
              <p:nvSpPr>
                <p:cNvPr id="165918" name="Oval 44"/>
                <p:cNvSpPr/>
                <p:nvPr/>
              </p:nvSpPr>
              <p:spPr>
                <a:xfrm>
                  <a:off x="2888" y="1724"/>
                  <a:ext cx="709" cy="709"/>
                </a:xfrm>
                <a:prstGeom prst="ellipse">
                  <a:avLst/>
                </a:prstGeom>
                <a:solidFill>
                  <a:srgbClr val="000000"/>
                </a:solidFill>
                <a:ln w="38100">
                  <a:noFill/>
                </a:ln>
              </p:spPr>
              <p:txBody>
                <a:bodyPr anchor="ctr" anchorCtr="0">
                  <a:spAutoFit/>
                </a:bodyPr>
                <a:lstStyle/>
                <a:p>
                  <a:pPr algn="ctr"/>
                  <a:endParaRPr lang="zh-CN" altLang="en-US" dirty="0">
                    <a:latin typeface="Arial" panose="020B0604020202020204" pitchFamily="34" charset="0"/>
                  </a:endParaRPr>
                </a:p>
              </p:txBody>
            </p:sp>
            <p:grpSp>
              <p:nvGrpSpPr>
                <p:cNvPr id="165919" name="Group 45"/>
                <p:cNvGrpSpPr/>
                <p:nvPr/>
              </p:nvGrpSpPr>
              <p:grpSpPr>
                <a:xfrm>
                  <a:off x="2899" y="1735"/>
                  <a:ext cx="687" cy="688"/>
                  <a:chOff x="4166" y="1706"/>
                  <a:chExt cx="1252" cy="1252"/>
                </a:xfrm>
              </p:grpSpPr>
              <p:sp>
                <p:nvSpPr>
                  <p:cNvPr id="165920" name="Oval 46"/>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sp>
                <p:nvSpPr>
                  <p:cNvPr id="165921" name="Oval 47"/>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sp>
                <p:nvSpPr>
                  <p:cNvPr id="165922" name="Oval 48"/>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sp>
                <p:nvSpPr>
                  <p:cNvPr id="165923" name="Oval 49"/>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grpSp>
          </p:grpSp>
          <p:sp>
            <p:nvSpPr>
              <p:cNvPr id="165901" name="Text Box 50"/>
              <p:cNvSpPr txBox="1"/>
              <p:nvPr/>
            </p:nvSpPr>
            <p:spPr>
              <a:xfrm>
                <a:off x="10296" y="4920"/>
                <a:ext cx="3136" cy="786"/>
              </a:xfrm>
              <a:prstGeom prst="rect">
                <a:avLst/>
              </a:prstGeom>
              <a:noFill/>
              <a:ln w="9525">
                <a:noFill/>
              </a:ln>
            </p:spPr>
            <p:txBody>
              <a:bodyPr wrap="square">
                <a:spAutoFit/>
              </a:bodyPr>
              <a:lstStyle/>
              <a:p>
                <a:pPr algn="ctr"/>
                <a:r>
                  <a:rPr lang="zh-CN" altLang="en-US" sz="2200" b="1" dirty="0">
                    <a:solidFill>
                      <a:srgbClr val="111111"/>
                    </a:solidFill>
                    <a:latin typeface="黑体" panose="02010609060101010101" pitchFamily="49" charset="-122"/>
                    <a:ea typeface="黑体" panose="02010609060101010101" pitchFamily="49" charset="-122"/>
                  </a:rPr>
                  <a:t>表面张力低</a:t>
                </a:r>
                <a:endParaRPr lang="zh-CN" altLang="en-US" sz="2200" b="1" dirty="0">
                  <a:solidFill>
                    <a:srgbClr val="111111"/>
                  </a:solidFill>
                  <a:latin typeface="黑体" panose="02010609060101010101" pitchFamily="49" charset="-122"/>
                  <a:ea typeface="黑体" panose="02010609060101010101" pitchFamily="49" charset="-122"/>
                </a:endParaRPr>
              </a:p>
            </p:txBody>
          </p:sp>
        </p:grpSp>
        <p:grpSp>
          <p:nvGrpSpPr>
            <p:cNvPr id="14" name="组合 13"/>
            <p:cNvGrpSpPr/>
            <p:nvPr/>
          </p:nvGrpSpPr>
          <p:grpSpPr>
            <a:xfrm>
              <a:off x="4120" y="8187"/>
              <a:ext cx="3778" cy="2522"/>
              <a:chOff x="3360" y="6960"/>
              <a:chExt cx="4300" cy="2948"/>
            </a:xfrm>
          </p:grpSpPr>
          <p:grpSp>
            <p:nvGrpSpPr>
              <p:cNvPr id="165891" name="Group 2"/>
              <p:cNvGrpSpPr/>
              <p:nvPr/>
            </p:nvGrpSpPr>
            <p:grpSpPr>
              <a:xfrm>
                <a:off x="3360" y="6960"/>
                <a:ext cx="4300" cy="2948"/>
                <a:chOff x="2789" y="1625"/>
                <a:chExt cx="907" cy="907"/>
              </a:xfrm>
            </p:grpSpPr>
            <p:sp>
              <p:nvSpPr>
                <p:cNvPr id="165942" name="Oval 3"/>
                <p:cNvSpPr/>
                <p:nvPr/>
              </p:nvSpPr>
              <p:spPr>
                <a:xfrm>
                  <a:off x="2789" y="1625"/>
                  <a:ext cx="907" cy="907"/>
                </a:xfrm>
                <a:prstGeom prst="ellipse">
                  <a:avLst/>
                </a:prstGeom>
                <a:gradFill rotWithShape="1">
                  <a:gsLst>
                    <a:gs pos="0">
                      <a:srgbClr val="FFFFFF"/>
                    </a:gs>
                    <a:gs pos="50000">
                      <a:srgbClr val="83A6A7"/>
                    </a:gs>
                    <a:gs pos="100000">
                      <a:srgbClr val="FFFFFF"/>
                    </a:gs>
                  </a:gsLst>
                  <a:lin ang="2700000" scaled="1"/>
                  <a:tileRect/>
                </a:gradFill>
                <a:ln w="38100">
                  <a:noFill/>
                </a:ln>
              </p:spPr>
              <p:txBody>
                <a:bodyPr wrap="square" anchor="ctr" anchorCtr="0">
                  <a:spAutoFit/>
                </a:bodyPr>
                <a:lstStyle/>
                <a:p>
                  <a:pPr algn="ctr"/>
                  <a:endParaRPr lang="zh-CN" altLang="en-US" dirty="0">
                    <a:latin typeface="Arial" panose="020B0604020202020204" pitchFamily="34" charset="0"/>
                  </a:endParaRPr>
                </a:p>
              </p:txBody>
            </p:sp>
            <p:sp>
              <p:nvSpPr>
                <p:cNvPr id="165943" name="Oval 4"/>
                <p:cNvSpPr/>
                <p:nvPr/>
              </p:nvSpPr>
              <p:spPr>
                <a:xfrm>
                  <a:off x="2789" y="1625"/>
                  <a:ext cx="907" cy="907"/>
                </a:xfrm>
                <a:prstGeom prst="ellipse">
                  <a:avLst/>
                </a:prstGeom>
                <a:gradFill rotWithShape="1">
                  <a:gsLst>
                    <a:gs pos="0">
                      <a:srgbClr val="83A6A7">
                        <a:alpha val="32001"/>
                      </a:srgbClr>
                    </a:gs>
                    <a:gs pos="100000">
                      <a:srgbClr val="000000">
                        <a:alpha val="89998"/>
                      </a:srgbClr>
                    </a:gs>
                  </a:gsLst>
                  <a:lin ang="2700000" scaled="1"/>
                  <a:tileRect/>
                </a:gradFill>
                <a:ln w="38100">
                  <a:noFill/>
                </a:ln>
              </p:spPr>
              <p:txBody>
                <a:bodyPr wrap="square" anchor="ctr" anchorCtr="0">
                  <a:spAutoFit/>
                </a:bodyPr>
                <a:lstStyle/>
                <a:p>
                  <a:pPr algn="ctr"/>
                  <a:endParaRPr lang="zh-CN" altLang="en-US" dirty="0">
                    <a:latin typeface="Arial" panose="020B0604020202020204" pitchFamily="34" charset="0"/>
                  </a:endParaRPr>
                </a:p>
              </p:txBody>
            </p:sp>
            <p:sp>
              <p:nvSpPr>
                <p:cNvPr id="165944" name="Oval 5"/>
                <p:cNvSpPr/>
                <p:nvPr/>
              </p:nvSpPr>
              <p:spPr>
                <a:xfrm>
                  <a:off x="2849" y="1684"/>
                  <a:ext cx="787" cy="788"/>
                </a:xfrm>
                <a:prstGeom prst="ellipse">
                  <a:avLst/>
                </a:prstGeom>
                <a:gradFill rotWithShape="1">
                  <a:gsLst>
                    <a:gs pos="0">
                      <a:srgbClr val="475A5A"/>
                    </a:gs>
                    <a:gs pos="50000">
                      <a:srgbClr val="83A6A7"/>
                    </a:gs>
                    <a:gs pos="100000">
                      <a:srgbClr val="475A5A"/>
                    </a:gs>
                  </a:gsLst>
                  <a:lin ang="18900000" scaled="1"/>
                  <a:tileRect/>
                </a:gradFill>
                <a:ln w="38100">
                  <a:noFill/>
                </a:ln>
              </p:spPr>
              <p:txBody>
                <a:bodyPr anchor="ctr" anchorCtr="0">
                  <a:spAutoFit/>
                </a:bodyPr>
                <a:lstStyle/>
                <a:p>
                  <a:pPr algn="ctr"/>
                  <a:endParaRPr lang="zh-CN" altLang="en-US" dirty="0">
                    <a:latin typeface="Arial" panose="020B0604020202020204" pitchFamily="34" charset="0"/>
                  </a:endParaRPr>
                </a:p>
              </p:txBody>
            </p:sp>
            <p:sp>
              <p:nvSpPr>
                <p:cNvPr id="165945" name="Oval 6"/>
                <p:cNvSpPr/>
                <p:nvPr/>
              </p:nvSpPr>
              <p:spPr>
                <a:xfrm>
                  <a:off x="2849" y="1686"/>
                  <a:ext cx="787" cy="788"/>
                </a:xfrm>
                <a:prstGeom prst="ellipse">
                  <a:avLst/>
                </a:prstGeom>
                <a:gradFill rotWithShape="1">
                  <a:gsLst>
                    <a:gs pos="0">
                      <a:srgbClr val="53696A"/>
                    </a:gs>
                    <a:gs pos="100000">
                      <a:srgbClr val="83A6A7">
                        <a:alpha val="0"/>
                      </a:srgbClr>
                    </a:gs>
                  </a:gsLst>
                  <a:lin ang="2700000" scaled="1"/>
                  <a:tileRect/>
                </a:gradFill>
                <a:ln w="38100">
                  <a:noFill/>
                </a:ln>
              </p:spPr>
              <p:txBody>
                <a:bodyPr anchor="ctr" anchorCtr="0">
                  <a:spAutoFit/>
                </a:bodyPr>
                <a:lstStyle/>
                <a:p>
                  <a:pPr algn="ctr"/>
                  <a:endParaRPr lang="zh-CN" altLang="en-US" dirty="0">
                    <a:latin typeface="Arial" panose="020B0604020202020204" pitchFamily="34" charset="0"/>
                  </a:endParaRPr>
                </a:p>
              </p:txBody>
            </p:sp>
            <p:sp>
              <p:nvSpPr>
                <p:cNvPr id="165946" name="Oval 7"/>
                <p:cNvSpPr/>
                <p:nvPr/>
              </p:nvSpPr>
              <p:spPr>
                <a:xfrm>
                  <a:off x="2888" y="1724"/>
                  <a:ext cx="709" cy="709"/>
                </a:xfrm>
                <a:prstGeom prst="ellipse">
                  <a:avLst/>
                </a:prstGeom>
                <a:solidFill>
                  <a:srgbClr val="000000"/>
                </a:solidFill>
                <a:ln w="38100">
                  <a:noFill/>
                </a:ln>
              </p:spPr>
              <p:txBody>
                <a:bodyPr anchor="ctr" anchorCtr="0">
                  <a:spAutoFit/>
                </a:bodyPr>
                <a:lstStyle/>
                <a:p>
                  <a:pPr algn="ctr"/>
                  <a:endParaRPr lang="zh-CN" altLang="en-US" dirty="0">
                    <a:latin typeface="Arial" panose="020B0604020202020204" pitchFamily="34" charset="0"/>
                  </a:endParaRPr>
                </a:p>
              </p:txBody>
            </p:sp>
            <p:grpSp>
              <p:nvGrpSpPr>
                <p:cNvPr id="165947" name="Group 8"/>
                <p:cNvGrpSpPr/>
                <p:nvPr/>
              </p:nvGrpSpPr>
              <p:grpSpPr>
                <a:xfrm>
                  <a:off x="2899" y="1735"/>
                  <a:ext cx="687" cy="688"/>
                  <a:chOff x="4166" y="1706"/>
                  <a:chExt cx="1252" cy="1252"/>
                </a:xfrm>
              </p:grpSpPr>
              <p:sp>
                <p:nvSpPr>
                  <p:cNvPr id="165948" name="Oval 9"/>
                  <p:cNvSpPr/>
                  <p:nvPr/>
                </p:nvSpPr>
                <p:spPr>
                  <a:xfrm>
                    <a:off x="4166" y="1706"/>
                    <a:ext cx="1252" cy="1252"/>
                  </a:xfrm>
                  <a:prstGeom prst="ellipse">
                    <a:avLst/>
                  </a:prstGeom>
                  <a:gradFill rotWithShape="1">
                    <a:gsLst>
                      <a:gs pos="0">
                        <a:srgbClr val="636869"/>
                      </a:gs>
                      <a:gs pos="100000">
                        <a:srgbClr val="D6E1E2"/>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sp>
                <p:nvSpPr>
                  <p:cNvPr id="165949" name="Oval 10"/>
                  <p:cNvSpPr/>
                  <p:nvPr/>
                </p:nvSpPr>
                <p:spPr>
                  <a:xfrm>
                    <a:off x="4182" y="1713"/>
                    <a:ext cx="1222" cy="1221"/>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sp>
                <p:nvSpPr>
                  <p:cNvPr id="165950" name="Oval 11"/>
                  <p:cNvSpPr/>
                  <p:nvPr/>
                </p:nvSpPr>
                <p:spPr>
                  <a:xfrm>
                    <a:off x="4195" y="1725"/>
                    <a:ext cx="1162" cy="1141"/>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sp>
                <p:nvSpPr>
                  <p:cNvPr id="165951" name="Oval 12"/>
                  <p:cNvSpPr/>
                  <p:nvPr/>
                </p:nvSpPr>
                <p:spPr>
                  <a:xfrm>
                    <a:off x="4263" y="1757"/>
                    <a:ext cx="1033" cy="926"/>
                  </a:xfrm>
                  <a:prstGeom prst="ellipse">
                    <a:avLst/>
                  </a:prstGeom>
                  <a:gradFill rotWithShape="1">
                    <a:gsLst>
                      <a:gs pos="0">
                        <a:srgbClr val="FFFFFF"/>
                      </a:gs>
                      <a:gs pos="100000">
                        <a:srgbClr val="D6E1E2">
                          <a:alpha val="37999"/>
                        </a:srgbClr>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grpSp>
          </p:grpSp>
          <p:sp>
            <p:nvSpPr>
              <p:cNvPr id="165899" name="Text Box 38"/>
              <p:cNvSpPr txBox="1"/>
              <p:nvPr/>
            </p:nvSpPr>
            <p:spPr>
              <a:xfrm>
                <a:off x="4134" y="7850"/>
                <a:ext cx="2710" cy="1414"/>
              </a:xfrm>
              <a:prstGeom prst="rect">
                <a:avLst/>
              </a:prstGeom>
              <a:noFill/>
              <a:ln w="9525">
                <a:noFill/>
              </a:ln>
            </p:spPr>
            <p:txBody>
              <a:bodyPr>
                <a:spAutoFit/>
              </a:bodyPr>
              <a:lstStyle/>
              <a:p>
                <a:pPr algn="ctr"/>
                <a:r>
                  <a:rPr lang="zh-CN" altLang="en-US" sz="2200" b="1" dirty="0">
                    <a:solidFill>
                      <a:schemeClr val="tx1"/>
                    </a:solidFill>
                    <a:latin typeface="黑体" panose="02010609060101010101" pitchFamily="49" charset="-122"/>
                    <a:ea typeface="黑体" panose="02010609060101010101" pitchFamily="49" charset="-122"/>
                  </a:rPr>
                  <a:t>地下水温时可溶</a:t>
                </a:r>
                <a:endParaRPr lang="zh-CN" altLang="en-US" sz="2200" b="1" dirty="0">
                  <a:solidFill>
                    <a:schemeClr val="tx1"/>
                  </a:solidFill>
                  <a:latin typeface="黑体" panose="02010609060101010101" pitchFamily="49" charset="-122"/>
                  <a:ea typeface="黑体" panose="02010609060101010101" pitchFamily="49" charset="-122"/>
                </a:endParaRPr>
              </a:p>
            </p:txBody>
          </p:sp>
        </p:grpSp>
        <p:grpSp>
          <p:nvGrpSpPr>
            <p:cNvPr id="15" name="组合 14"/>
            <p:cNvGrpSpPr/>
            <p:nvPr/>
          </p:nvGrpSpPr>
          <p:grpSpPr>
            <a:xfrm>
              <a:off x="9697" y="8211"/>
              <a:ext cx="3515" cy="2580"/>
              <a:chOff x="8040" y="7200"/>
              <a:chExt cx="4320" cy="3120"/>
            </a:xfrm>
          </p:grpSpPr>
          <p:grpSp>
            <p:nvGrpSpPr>
              <p:cNvPr id="165902" name="Group 51"/>
              <p:cNvGrpSpPr/>
              <p:nvPr/>
            </p:nvGrpSpPr>
            <p:grpSpPr>
              <a:xfrm>
                <a:off x="8040" y="7200"/>
                <a:ext cx="4320" cy="3120"/>
                <a:chOff x="884" y="2523"/>
                <a:chExt cx="862" cy="862"/>
              </a:xfrm>
            </p:grpSpPr>
            <p:sp>
              <p:nvSpPr>
                <p:cNvPr id="165905" name="Oval 52"/>
                <p:cNvSpPr/>
                <p:nvPr/>
              </p:nvSpPr>
              <p:spPr>
                <a:xfrm>
                  <a:off x="884" y="2523"/>
                  <a:ext cx="862" cy="862"/>
                </a:xfrm>
                <a:prstGeom prst="ellipse">
                  <a:avLst/>
                </a:prstGeom>
                <a:gradFill rotWithShape="1">
                  <a:gsLst>
                    <a:gs pos="0">
                      <a:srgbClr val="FFFFFF"/>
                    </a:gs>
                    <a:gs pos="50000">
                      <a:srgbClr val="00CC66"/>
                    </a:gs>
                    <a:gs pos="100000">
                      <a:srgbClr val="FFFFFF"/>
                    </a:gs>
                  </a:gsLst>
                  <a:lin ang="2700000" scaled="1"/>
                  <a:tileRect/>
                </a:gradFill>
                <a:ln w="38100">
                  <a:noFill/>
                </a:ln>
              </p:spPr>
              <p:txBody>
                <a:bodyPr wrap="square" anchor="ctr" anchorCtr="0">
                  <a:spAutoFit/>
                </a:bodyPr>
                <a:lstStyle/>
                <a:p>
                  <a:pPr algn="ctr"/>
                  <a:endParaRPr lang="zh-CN" altLang="en-US" dirty="0">
                    <a:latin typeface="Arial" panose="020B0604020202020204" pitchFamily="34" charset="0"/>
                  </a:endParaRPr>
                </a:p>
              </p:txBody>
            </p:sp>
            <p:sp>
              <p:nvSpPr>
                <p:cNvPr id="165906" name="Oval 53"/>
                <p:cNvSpPr/>
                <p:nvPr/>
              </p:nvSpPr>
              <p:spPr>
                <a:xfrm>
                  <a:off x="884" y="2523"/>
                  <a:ext cx="862" cy="862"/>
                </a:xfrm>
                <a:prstGeom prst="ellipse">
                  <a:avLst/>
                </a:prstGeom>
                <a:gradFill rotWithShape="1">
                  <a:gsLst>
                    <a:gs pos="0">
                      <a:srgbClr val="00CC66">
                        <a:alpha val="32001"/>
                      </a:srgbClr>
                    </a:gs>
                    <a:gs pos="100000">
                      <a:srgbClr val="000000">
                        <a:alpha val="89998"/>
                      </a:srgbClr>
                    </a:gs>
                  </a:gsLst>
                  <a:lin ang="2700000" scaled="1"/>
                  <a:tileRect/>
                </a:gradFill>
                <a:ln w="38100">
                  <a:noFill/>
                </a:ln>
              </p:spPr>
              <p:txBody>
                <a:bodyPr wrap="square" anchor="ctr" anchorCtr="0">
                  <a:spAutoFit/>
                </a:bodyPr>
                <a:lstStyle/>
                <a:p>
                  <a:pPr algn="ctr"/>
                  <a:endParaRPr lang="zh-CN" altLang="en-US" dirty="0">
                    <a:latin typeface="Arial" panose="020B0604020202020204" pitchFamily="34" charset="0"/>
                  </a:endParaRPr>
                </a:p>
              </p:txBody>
            </p:sp>
            <p:sp>
              <p:nvSpPr>
                <p:cNvPr id="165907" name="Oval 54"/>
                <p:cNvSpPr/>
                <p:nvPr/>
              </p:nvSpPr>
              <p:spPr>
                <a:xfrm>
                  <a:off x="940" y="2579"/>
                  <a:ext cx="750" cy="750"/>
                </a:xfrm>
                <a:prstGeom prst="ellipse">
                  <a:avLst/>
                </a:prstGeom>
                <a:gradFill rotWithShape="1">
                  <a:gsLst>
                    <a:gs pos="0">
                      <a:srgbClr val="006E37"/>
                    </a:gs>
                    <a:gs pos="50000">
                      <a:srgbClr val="00CC66"/>
                    </a:gs>
                    <a:gs pos="100000">
                      <a:srgbClr val="006E37"/>
                    </a:gs>
                  </a:gsLst>
                  <a:lin ang="18900000" scaled="1"/>
                  <a:tileRect/>
                </a:gradFill>
                <a:ln w="38100">
                  <a:noFill/>
                </a:ln>
              </p:spPr>
              <p:txBody>
                <a:bodyPr anchor="ctr" anchorCtr="0">
                  <a:spAutoFit/>
                </a:bodyPr>
                <a:lstStyle/>
                <a:p>
                  <a:pPr algn="ctr"/>
                  <a:endParaRPr lang="zh-CN" altLang="en-US" dirty="0">
                    <a:latin typeface="Arial" panose="020B0604020202020204" pitchFamily="34" charset="0"/>
                  </a:endParaRPr>
                </a:p>
              </p:txBody>
            </p:sp>
            <p:sp>
              <p:nvSpPr>
                <p:cNvPr id="165908" name="Oval 55"/>
                <p:cNvSpPr/>
                <p:nvPr/>
              </p:nvSpPr>
              <p:spPr>
                <a:xfrm>
                  <a:off x="941" y="2579"/>
                  <a:ext cx="749" cy="750"/>
                </a:xfrm>
                <a:prstGeom prst="ellipse">
                  <a:avLst/>
                </a:prstGeom>
                <a:gradFill rotWithShape="1">
                  <a:gsLst>
                    <a:gs pos="0">
                      <a:srgbClr val="008241"/>
                    </a:gs>
                    <a:gs pos="100000">
                      <a:srgbClr val="00CC66">
                        <a:alpha val="0"/>
                      </a:srgbClr>
                    </a:gs>
                  </a:gsLst>
                  <a:lin ang="2700000" scaled="1"/>
                  <a:tileRect/>
                </a:gradFill>
                <a:ln w="38100">
                  <a:noFill/>
                </a:ln>
              </p:spPr>
              <p:txBody>
                <a:bodyPr anchor="ctr" anchorCtr="0">
                  <a:spAutoFit/>
                </a:bodyPr>
                <a:lstStyle/>
                <a:p>
                  <a:pPr algn="ctr"/>
                  <a:endParaRPr lang="zh-CN" altLang="en-US" dirty="0">
                    <a:latin typeface="Arial" panose="020B0604020202020204" pitchFamily="34" charset="0"/>
                  </a:endParaRPr>
                </a:p>
              </p:txBody>
            </p:sp>
            <p:sp>
              <p:nvSpPr>
                <p:cNvPr id="165909" name="Oval 56"/>
                <p:cNvSpPr/>
                <p:nvPr/>
              </p:nvSpPr>
              <p:spPr>
                <a:xfrm>
                  <a:off x="981" y="2617"/>
                  <a:ext cx="674" cy="674"/>
                </a:xfrm>
                <a:prstGeom prst="ellipse">
                  <a:avLst/>
                </a:prstGeom>
                <a:solidFill>
                  <a:srgbClr val="333333"/>
                </a:solidFill>
                <a:ln w="38100">
                  <a:noFill/>
                </a:ln>
              </p:spPr>
              <p:txBody>
                <a:bodyPr anchor="ctr" anchorCtr="0">
                  <a:spAutoFit/>
                </a:bodyPr>
                <a:lstStyle/>
                <a:p>
                  <a:pPr algn="ctr"/>
                  <a:endParaRPr lang="zh-CN" altLang="en-US" dirty="0">
                    <a:latin typeface="Arial" panose="020B0604020202020204" pitchFamily="34" charset="0"/>
                  </a:endParaRPr>
                </a:p>
              </p:txBody>
            </p:sp>
            <p:sp>
              <p:nvSpPr>
                <p:cNvPr id="165910" name="Oval 57"/>
                <p:cNvSpPr/>
                <p:nvPr/>
              </p:nvSpPr>
              <p:spPr>
                <a:xfrm>
                  <a:off x="992" y="2628"/>
                  <a:ext cx="653" cy="653"/>
                </a:xfrm>
                <a:prstGeom prst="ellipse">
                  <a:avLst/>
                </a:prstGeom>
                <a:gradFill rotWithShape="1">
                  <a:gsLst>
                    <a:gs pos="0">
                      <a:srgbClr val="595959"/>
                    </a:gs>
                    <a:gs pos="100000">
                      <a:srgbClr val="C0C0C0"/>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sp>
              <p:nvSpPr>
                <p:cNvPr id="165911" name="Oval 58"/>
                <p:cNvSpPr/>
                <p:nvPr/>
              </p:nvSpPr>
              <p:spPr>
                <a:xfrm>
                  <a:off x="1000" y="2632"/>
                  <a:ext cx="637" cy="636"/>
                </a:xfrm>
                <a:prstGeom prst="ellipse">
                  <a:avLst/>
                </a:prstGeom>
                <a:gradFill rotWithShape="1">
                  <a:gsLst>
                    <a:gs pos="0">
                      <a:srgbClr val="C0C0C0">
                        <a:alpha val="0"/>
                      </a:srgbClr>
                    </a:gs>
                    <a:gs pos="100000">
                      <a:srgbClr val="E9E9E9"/>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sp>
              <p:nvSpPr>
                <p:cNvPr id="165912" name="Oval 59"/>
                <p:cNvSpPr/>
                <p:nvPr/>
              </p:nvSpPr>
              <p:spPr>
                <a:xfrm>
                  <a:off x="1007" y="2638"/>
                  <a:ext cx="606" cy="595"/>
                </a:xfrm>
                <a:prstGeom prst="ellipse">
                  <a:avLst/>
                </a:prstGeom>
                <a:gradFill rotWithShape="1">
                  <a:gsLst>
                    <a:gs pos="0">
                      <a:srgbClr val="989898"/>
                    </a:gs>
                    <a:gs pos="100000">
                      <a:srgbClr val="C0C0C0">
                        <a:alpha val="48000"/>
                      </a:srgbClr>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sp>
              <p:nvSpPr>
                <p:cNvPr id="165913" name="Oval 60"/>
                <p:cNvSpPr/>
                <p:nvPr/>
              </p:nvSpPr>
              <p:spPr>
                <a:xfrm>
                  <a:off x="1042" y="2655"/>
                  <a:ext cx="539" cy="483"/>
                </a:xfrm>
                <a:prstGeom prst="ellipse">
                  <a:avLst/>
                </a:prstGeom>
                <a:gradFill rotWithShape="1">
                  <a:gsLst>
                    <a:gs pos="0">
                      <a:srgbClr val="FFFFFF"/>
                    </a:gs>
                    <a:gs pos="100000">
                      <a:srgbClr val="C0C0C0">
                        <a:alpha val="37999"/>
                      </a:srgbClr>
                    </a:gs>
                  </a:gsLst>
                  <a:lin ang="5400000" scaled="1"/>
                  <a:tileRect/>
                </a:gradFill>
                <a:ln w="9525">
                  <a:noFill/>
                </a:ln>
              </p:spPr>
              <p:txBody>
                <a:bodyPr vert="eaVert" wrap="none" anchor="ctr" anchorCtr="0"/>
                <a:lstStyle/>
                <a:p>
                  <a:pPr algn="ctr"/>
                  <a:endParaRPr lang="zh-CN" altLang="en-US" dirty="0">
                    <a:latin typeface="Arial" panose="020B0604020202020204" pitchFamily="34" charset="0"/>
                  </a:endParaRPr>
                </a:p>
              </p:txBody>
            </p:sp>
          </p:grpSp>
          <p:sp>
            <p:nvSpPr>
              <p:cNvPr id="165903" name="Text Box 61"/>
              <p:cNvSpPr txBox="1"/>
              <p:nvPr/>
            </p:nvSpPr>
            <p:spPr>
              <a:xfrm>
                <a:off x="8513" y="8110"/>
                <a:ext cx="3387" cy="1272"/>
              </a:xfrm>
              <a:prstGeom prst="rect">
                <a:avLst/>
              </a:prstGeom>
              <a:noFill/>
              <a:ln w="9525">
                <a:noFill/>
              </a:ln>
            </p:spPr>
            <p:txBody>
              <a:bodyPr wrap="square">
                <a:noAutofit/>
              </a:bodyPr>
              <a:lstStyle/>
              <a:p>
                <a:pPr algn="ctr"/>
                <a:r>
                  <a:rPr lang="zh-CN" altLang="en-US" sz="2200" b="1" dirty="0">
                    <a:solidFill>
                      <a:srgbClr val="111111"/>
                    </a:solidFill>
                    <a:latin typeface="黑体" panose="02010609060101010101" pitchFamily="49" charset="-122"/>
                    <a:ea typeface="黑体" panose="02010609060101010101" pitchFamily="49" charset="-122"/>
                  </a:rPr>
                  <a:t>临界束胶浓度低</a:t>
                </a:r>
                <a:endParaRPr lang="zh-CN" altLang="en-US" sz="2200" b="1" dirty="0">
                  <a:solidFill>
                    <a:srgbClr val="111111"/>
                  </a:solidFill>
                  <a:latin typeface="黑体" panose="02010609060101010101" pitchFamily="49" charset="-122"/>
                  <a:ea typeface="黑体" panose="02010609060101010101" pitchFamily="49" charset="-122"/>
                </a:endParaRPr>
              </a:p>
            </p:txBody>
          </p:sp>
        </p:grpSp>
      </p:gr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4"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spd="slow">
    <p:zoom/>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35915" y="61595"/>
            <a:ext cx="2755265" cy="553085"/>
          </a:xfrm>
          <a:prstGeom prst="rect">
            <a:avLst/>
          </a:prstGeom>
          <a:noFill/>
        </p:spPr>
        <p:txBody>
          <a:bodyPr wrap="square" rtlCol="0" anchor="t">
            <a:spAutoFit/>
          </a:bodyPr>
          <a:lstStyle/>
          <a:p>
            <a:r>
              <a:rPr lang="zh-CN" altLang="en-US" sz="3000" b="1"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rPr>
              <a:t>思考题与习题</a:t>
            </a:r>
            <a:endParaRPr lang="zh-CN" altLang="en-US" sz="3000" b="1"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文本框 4"/>
          <p:cNvSpPr txBox="1"/>
          <p:nvPr/>
        </p:nvSpPr>
        <p:spPr>
          <a:xfrm>
            <a:off x="1485265" y="765810"/>
            <a:ext cx="9779000" cy="5767705"/>
          </a:xfrm>
          <a:prstGeom prst="rect">
            <a:avLst/>
          </a:prstGeom>
          <a:noFill/>
        </p:spPr>
        <p:txBody>
          <a:bodyPr wrap="square" rtlCol="0" anchor="t">
            <a:noAutofit/>
          </a:bodyPr>
          <a:lstStyle/>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1.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微生物修复所需的环境条件是什么</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2.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请列举几种强化微生物原位修复技术。</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3.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请计算微生物矿化</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1mg/kg</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甲苯所需补充电子受体</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氧气的剂量。</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4.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列举几种强化微生物异位修复技术。</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5.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植物修复重金属的主要过程是什么？</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6.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请写出植物耐受重金属危害的机理。</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7.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请描述植物修复有机污染物的根区效应。</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8.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哪些有机污染物适合用植物修复技术</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9.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请写出常用于修复的化学氧化剂及反应原理。</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10.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请简述高级氧化技术及其优势</a:t>
            </a:r>
            <a:r>
              <a:rPr lang="zh-CN" altLang="en-US" sz="2800" b="1"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50000"/>
              </a:lnSpc>
            </a:pP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spd="slow">
    <p:zoom/>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35915" y="61595"/>
            <a:ext cx="2755265" cy="553085"/>
          </a:xfrm>
          <a:prstGeom prst="rect">
            <a:avLst/>
          </a:prstGeom>
          <a:noFill/>
        </p:spPr>
        <p:txBody>
          <a:bodyPr wrap="square" rtlCol="0" anchor="t">
            <a:spAutoFit/>
          </a:bodyPr>
          <a:lstStyle/>
          <a:p>
            <a:r>
              <a:rPr lang="zh-CN" altLang="en-US" sz="3000" b="1"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rPr>
              <a:t>思考题与习题</a:t>
            </a:r>
            <a:endParaRPr lang="zh-CN" altLang="en-US" sz="3000" b="1"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文本框 4"/>
          <p:cNvSpPr txBox="1"/>
          <p:nvPr/>
        </p:nvSpPr>
        <p:spPr>
          <a:xfrm>
            <a:off x="2131060" y="694055"/>
            <a:ext cx="7144385" cy="6043295"/>
          </a:xfrm>
          <a:prstGeom prst="rect">
            <a:avLst/>
          </a:prstGeom>
          <a:noFill/>
        </p:spPr>
        <p:txBody>
          <a:bodyPr wrap="square" rtlCol="0" anchor="t">
            <a:noAutofit/>
          </a:bodyPr>
          <a:lstStyle/>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rPr>
              <a:t>11.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请说明臭氧与有机污染物反应的主要机理。</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12.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请写出过硫酸盐的主要活化方式及反应原理。</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13.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腐殖质怎样影响</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 Fenton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氧化效率</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14.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哪些有机污染物适合用热脱附修复技术</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15.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请写出固定</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稳定化技术的定义及其常用体系。</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16.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写出电动力学修复的三个主要原理。</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17.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请列出几种电动力学联用技术。</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18.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请写出络合剂在重金属修复应用的几种场景。</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19.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写出</a:t>
            </a: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 Fe-PRB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去除重金属的主要机理。</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20. Fe-PRB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可以去除哪些有机污染物？</a:t>
            </a:r>
            <a:endPar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50000"/>
              </a:lnSpc>
              <a:buFont typeface="+mj-lt"/>
            </a:pPr>
            <a:r>
              <a:rPr lang="en-US" altLang="zh-CN" sz="2400" b="1" dirty="0">
                <a:latin typeface="Times New Roman" panose="02020603050405020304" pitchFamily="18" charset="0"/>
                <a:ea typeface="黑体" panose="02010609060101010101" pitchFamily="49" charset="-122"/>
                <a:cs typeface="Times New Roman" panose="02020603050405020304" pitchFamily="18" charset="0"/>
                <a:sym typeface="+mn-ea"/>
              </a:rPr>
              <a:t>21. </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sym typeface="+mn-ea"/>
              </a:rPr>
              <a:t>写出表面活性剂促进污染物移动的主要机理</a:t>
            </a:r>
            <a:r>
              <a:rPr lang="zh-CN" altLang="en-US" sz="2400" dirty="0">
                <a:sym typeface="+mn-ea"/>
              </a:rPr>
              <a:t>。</a:t>
            </a:r>
            <a:endParaRPr lang="zh-CN" altLang="en-US" sz="2400" dirty="0">
              <a:sym typeface="+mn-ea"/>
            </a:endParaRPr>
          </a:p>
          <a:p>
            <a:pPr>
              <a:lnSpc>
                <a:spcPct val="150000"/>
              </a:lnSpc>
              <a:buFont typeface="+mj-lt"/>
            </a:pPr>
            <a:endParaRPr lang="zh-CN" altLang="en-US" sz="2400" dirty="0">
              <a:latin typeface="Times New Roman" panose="02020603050405020304" pitchFamily="18" charset="0"/>
              <a:ea typeface="黑体" panose="02010609060101010101" pitchFamily="49" charset="-122"/>
              <a:cs typeface="Times New Roman" panose="02020603050405020304" pitchFamily="18" charset="0"/>
              <a:sym typeface="+mn-ea"/>
            </a:endParaRPr>
          </a:p>
          <a:p>
            <a:pPr>
              <a:lnSpc>
                <a:spcPct val="150000"/>
              </a:lnSpc>
              <a:buFont typeface="+mj-lt"/>
            </a:pPr>
            <a:endParaRPr lang="zh-CN" altLang="en-US" sz="2800" b="1"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6"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spd="slow">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矩形 53"/>
          <p:cNvSpPr/>
          <p:nvPr/>
        </p:nvSpPr>
        <p:spPr>
          <a:xfrm>
            <a:off x="1615038" y="21975"/>
            <a:ext cx="9144000" cy="6858000"/>
          </a:xfrm>
          <a:prstGeom prst="rect">
            <a:avLst/>
          </a:prstGeom>
          <a:noFill/>
          <a:ln w="9525" cap="flat" cmpd="sng">
            <a:solidFill>
              <a:schemeClr val="bg1"/>
            </a:solidFill>
            <a:prstDash val="solid"/>
            <a:round/>
            <a:headEnd type="none" w="med" len="med"/>
            <a:tailEnd type="none" w="med" len="med"/>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Line 3"/>
          <p:cNvSpPr>
            <a:spLocks noChangeShapeType="1"/>
          </p:cNvSpPr>
          <p:nvPr/>
        </p:nvSpPr>
        <p:spPr bwMode="auto">
          <a:xfrm flipH="1">
            <a:off x="6201360" y="2856092"/>
            <a:ext cx="323850" cy="0"/>
          </a:xfrm>
          <a:prstGeom prst="line">
            <a:avLst/>
          </a:prstGeom>
          <a:noFill/>
          <a:ln w="19050">
            <a:solidFill>
              <a:schemeClr val="tx1"/>
            </a:solidFill>
            <a:prstDash val="sysDot"/>
            <a:round/>
            <a:headEnd type="none" w="sm" len="sm"/>
            <a:tailEnd type="none" w="sm" len="sm"/>
          </a:ln>
          <a:effectLst>
            <a:outerShdw dist="17961" dir="2700000" algn="ctr" rotWithShape="0">
              <a:srgbClr val="2A3210">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aramond" panose="02020404030301010803" pitchFamily="18" charset="0"/>
              <a:ea typeface="宋体" panose="02010600030101010101" pitchFamily="2" charset="-122"/>
              <a:cs typeface="+mn-cs"/>
            </a:endParaRPr>
          </a:p>
        </p:txBody>
      </p:sp>
      <p:sp>
        <p:nvSpPr>
          <p:cNvPr id="34821" name="Freeform 4"/>
          <p:cNvSpPr/>
          <p:nvPr/>
        </p:nvSpPr>
        <p:spPr bwMode="auto">
          <a:xfrm>
            <a:off x="2971800" y="2819400"/>
            <a:ext cx="516255" cy="2291715"/>
          </a:xfrm>
          <a:custGeom>
            <a:avLst/>
            <a:gdLst>
              <a:gd name="T0" fmla="*/ 324 w 325"/>
              <a:gd name="T1" fmla="*/ 0 h 1781"/>
              <a:gd name="T2" fmla="*/ 0 w 325"/>
              <a:gd name="T3" fmla="*/ 0 h 1781"/>
              <a:gd name="T4" fmla="*/ 0 w 325"/>
              <a:gd name="T5" fmla="*/ 1780 h 1781"/>
              <a:gd name="T6" fmla="*/ 314 w 325"/>
              <a:gd name="T7" fmla="*/ 1780 h 17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5" h="1781">
                <a:moveTo>
                  <a:pt x="324" y="0"/>
                </a:moveTo>
                <a:lnTo>
                  <a:pt x="0" y="0"/>
                </a:lnTo>
                <a:lnTo>
                  <a:pt x="0" y="1780"/>
                </a:lnTo>
                <a:lnTo>
                  <a:pt x="314" y="1780"/>
                </a:lnTo>
              </a:path>
            </a:pathLst>
          </a:custGeom>
          <a:noFill/>
          <a:ln w="19050" cap="flat" cmpd="sng">
            <a:solidFill>
              <a:schemeClr val="tx1"/>
            </a:solidFill>
            <a:prstDash val="sysDot"/>
            <a:round/>
            <a:headEnd type="none" w="sm" len="sm"/>
            <a:tailEnd type="none" w="sm" len="sm"/>
          </a:ln>
          <a:effectLst>
            <a:outerShdw dist="17961" dir="2700000" algn="ctr" rotWithShape="0">
              <a:srgbClr val="2A3210">
                <a:alpha val="50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4822" name="Freeform 5"/>
          <p:cNvSpPr/>
          <p:nvPr/>
        </p:nvSpPr>
        <p:spPr bwMode="auto">
          <a:xfrm>
            <a:off x="6478270" y="4339590"/>
            <a:ext cx="363855" cy="1681480"/>
          </a:xfrm>
          <a:custGeom>
            <a:avLst/>
            <a:gdLst>
              <a:gd name="T0" fmla="*/ 228 w 229"/>
              <a:gd name="T1" fmla="*/ 0 h 721"/>
              <a:gd name="T2" fmla="*/ 0 w 229"/>
              <a:gd name="T3" fmla="*/ 0 h 721"/>
              <a:gd name="T4" fmla="*/ 0 w 229"/>
              <a:gd name="T5" fmla="*/ 720 h 721"/>
              <a:gd name="T6" fmla="*/ 221 w 229"/>
              <a:gd name="T7" fmla="*/ 720 h 7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9" h="721">
                <a:moveTo>
                  <a:pt x="228" y="0"/>
                </a:moveTo>
                <a:lnTo>
                  <a:pt x="0" y="0"/>
                </a:lnTo>
                <a:lnTo>
                  <a:pt x="0" y="720"/>
                </a:lnTo>
                <a:lnTo>
                  <a:pt x="221" y="720"/>
                </a:lnTo>
              </a:path>
            </a:pathLst>
          </a:custGeom>
          <a:noFill/>
          <a:ln w="19050" cap="flat" cmpd="sng">
            <a:solidFill>
              <a:schemeClr val="tx1"/>
            </a:solidFill>
            <a:prstDash val="sysDot"/>
            <a:round/>
            <a:headEnd type="none" w="sm" len="sm"/>
            <a:tailEnd type="none" w="sm" len="sm"/>
          </a:ln>
          <a:effectLst>
            <a:outerShdw dist="17961" dir="2700000" algn="ctr" rotWithShape="0">
              <a:srgbClr val="2A3210">
                <a:alpha val="50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Line 6"/>
          <p:cNvSpPr>
            <a:spLocks noChangeShapeType="1"/>
          </p:cNvSpPr>
          <p:nvPr/>
        </p:nvSpPr>
        <p:spPr bwMode="auto">
          <a:xfrm flipH="1">
            <a:off x="6168311" y="5110798"/>
            <a:ext cx="657225" cy="0"/>
          </a:xfrm>
          <a:prstGeom prst="line">
            <a:avLst/>
          </a:prstGeom>
          <a:noFill/>
          <a:ln w="19050">
            <a:solidFill>
              <a:schemeClr val="tx1"/>
            </a:solidFill>
            <a:prstDash val="sysDot"/>
            <a:round/>
            <a:headEnd type="none" w="sm" len="sm"/>
            <a:tailEnd type="none" w="sm" len="sm"/>
          </a:ln>
          <a:effectLst>
            <a:outerShdw dist="17961" dir="2700000" algn="ctr" rotWithShape="0">
              <a:srgbClr val="2A3210">
                <a:alpha val="5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aramond" panose="02020404030301010803" pitchFamily="18" charset="0"/>
              <a:ea typeface="宋体" panose="02010600030101010101" pitchFamily="2" charset="-122"/>
              <a:cs typeface="+mn-cs"/>
            </a:endParaRPr>
          </a:p>
        </p:txBody>
      </p:sp>
      <p:grpSp>
        <p:nvGrpSpPr>
          <p:cNvPr id="43019" name="Group 35"/>
          <p:cNvGrpSpPr/>
          <p:nvPr/>
        </p:nvGrpSpPr>
        <p:grpSpPr>
          <a:xfrm>
            <a:off x="236866" y="2133601"/>
            <a:ext cx="0" cy="532091"/>
            <a:chOff x="1916" y="1364"/>
            <a:chExt cx="0" cy="425"/>
          </a:xfrm>
        </p:grpSpPr>
        <p:sp>
          <p:nvSpPr>
            <p:cNvPr id="43077" name="Rectangle 36"/>
            <p:cNvSpPr/>
            <p:nvPr/>
          </p:nvSpPr>
          <p:spPr>
            <a:xfrm>
              <a:off x="1916" y="1590"/>
              <a:ext cx="0" cy="199"/>
            </a:xfrm>
            <a:prstGeom prst="rect">
              <a:avLst/>
            </a:prstGeom>
            <a:noFill/>
            <a:ln w="9525">
              <a:noFill/>
            </a:ln>
          </p:spPr>
          <p:txBody>
            <a:bodyPr wrap="none" lIns="0" tIns="0" rIns="0" bIns="0">
              <a:spAutoFit/>
            </a:bodyPr>
            <a:lstStyle/>
            <a:p>
              <a:pPr marL="0" marR="0" lvl="0" indent="0" algn="l" defTabSz="914400" rtl="0" eaLnBrk="1" fontAlgn="base" latinLnBrk="0" hangingPunct="1">
                <a:lnSpc>
                  <a:spcPct val="90000"/>
                </a:lnSpc>
                <a:spcBef>
                  <a:spcPct val="50000"/>
                </a:spcBef>
                <a:spcAft>
                  <a:spcPct val="20000"/>
                </a:spcAft>
                <a:buClr>
                  <a:srgbClr val="6600FF"/>
                </a:buClr>
                <a:buSzPct val="70000"/>
                <a:buFont typeface="Wingdings" panose="05000000000000000000" pitchFamily="2" charset="2"/>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mn-cs"/>
              </a:endParaRPr>
            </a:p>
          </p:txBody>
        </p:sp>
        <p:sp>
          <p:nvSpPr>
            <p:cNvPr id="43078" name="Rectangle 36"/>
            <p:cNvSpPr/>
            <p:nvPr/>
          </p:nvSpPr>
          <p:spPr>
            <a:xfrm>
              <a:off x="1916" y="1364"/>
              <a:ext cx="0" cy="221"/>
            </a:xfrm>
            <a:prstGeom prst="rect">
              <a:avLst/>
            </a:prstGeom>
            <a:noFill/>
            <a:ln w="9525">
              <a:noFill/>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grpSp>
      <p:sp>
        <p:nvSpPr>
          <p:cNvPr id="43022" name="Rectangle 55"/>
          <p:cNvSpPr/>
          <p:nvPr/>
        </p:nvSpPr>
        <p:spPr>
          <a:xfrm>
            <a:off x="1733866" y="1340486"/>
            <a:ext cx="7044690" cy="575310"/>
          </a:xfrm>
          <a:prstGeom prst="rect">
            <a:avLst/>
          </a:prstGeom>
          <a:noFill/>
          <a:ln w="9525">
            <a:noFill/>
          </a:ln>
        </p:spPr>
        <p:txBody>
          <a:bodyPr wrap="none">
            <a:spAutoFit/>
          </a:bodyPr>
          <a:lstStyle/>
          <a:p>
            <a:pPr marL="542925" marR="0" lvl="0" algn="ctr" defTabSz="914400" rtl="0" eaLnBrk="1" fontAlgn="base" latinLnBrk="0" hangingPunct="1">
              <a:lnSpc>
                <a:spcPct val="105000"/>
              </a:lnSpc>
              <a:spcBef>
                <a:spcPct val="30000"/>
              </a:spcBef>
              <a:spcAft>
                <a:spcPct val="30000"/>
              </a:spcAft>
              <a:buClr>
                <a:srgbClr val="FF0000"/>
              </a:buClr>
              <a:buSzTx/>
              <a:buFont typeface="Wingdings" panose="05000000000000000000" pitchFamily="2" charset="2"/>
              <a:defRPr/>
            </a:pPr>
            <a:r>
              <a:rPr kumimoji="0" lang="zh-CN" altLang="en-US" sz="3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环境条件</a:t>
            </a:r>
            <a:r>
              <a:rPr kumimoji="0" lang="zh-CN" altLang="en-US" sz="30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Environmental Conditions</a:t>
            </a:r>
            <a:r>
              <a:rPr kumimoji="0" lang="zh-CN" altLang="en-US" sz="30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a:t>
            </a:r>
            <a:endParaRPr kumimoji="0" lang="zh-CN" altLang="en-US" sz="30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43024" name="Group 132"/>
          <p:cNvGrpSpPr/>
          <p:nvPr/>
        </p:nvGrpSpPr>
        <p:grpSpPr>
          <a:xfrm>
            <a:off x="6867525" y="2191216"/>
            <a:ext cx="2667000" cy="503238"/>
            <a:chOff x="2832" y="1200"/>
            <a:chExt cx="1680" cy="317"/>
          </a:xfrm>
          <a:gradFill>
            <a:gsLst>
              <a:gs pos="50000">
                <a:schemeClr val="accent1"/>
              </a:gs>
              <a:gs pos="0">
                <a:schemeClr val="accent1">
                  <a:lumMod val="25000"/>
                  <a:lumOff val="75000"/>
                </a:schemeClr>
              </a:gs>
              <a:gs pos="100000">
                <a:schemeClr val="accent1">
                  <a:lumMod val="85000"/>
                </a:schemeClr>
              </a:gs>
            </a:gsLst>
            <a:lin ang="5400000" scaled="0"/>
          </a:gradFill>
        </p:grpSpPr>
        <p:sp>
          <p:nvSpPr>
            <p:cNvPr id="43073" name="AutoShape 30"/>
            <p:cNvSpPr/>
            <p:nvPr/>
          </p:nvSpPr>
          <p:spPr>
            <a:xfrm>
              <a:off x="2832" y="1200"/>
              <a:ext cx="1680" cy="317"/>
            </a:xfrm>
            <a:prstGeom prst="bevel">
              <a:avLst>
                <a:gd name="adj" fmla="val 12639"/>
              </a:avLst>
            </a:prstGeom>
            <a:grp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3074" name="Rectangle 28"/>
            <p:cNvSpPr/>
            <p:nvPr/>
          </p:nvSpPr>
          <p:spPr>
            <a:xfrm>
              <a:off x="3375" y="1266"/>
              <a:ext cx="533" cy="192"/>
            </a:xfrm>
            <a:prstGeom prst="rect">
              <a:avLst/>
            </a:prstGeom>
            <a:grpFill/>
            <a:ln w="9525">
              <a:noFill/>
            </a:ln>
          </p:spPr>
          <p:txBody>
            <a:bodyPr wrap="none" lIns="0" tIns="0" rIns="0" bIns="0">
              <a:spAutoFit/>
            </a:bodyPr>
            <a:lstStyle/>
            <a:p>
              <a:pPr marL="0" marR="0" lvl="0" indent="0" algn="l" defTabSz="914400" rtl="0" eaLnBrk="1" fontAlgn="base" latinLnBrk="0" hangingPunct="1">
                <a:lnSpc>
                  <a:spcPct val="90000"/>
                </a:lnSpc>
                <a:spcBef>
                  <a:spcPct val="50000"/>
                </a:spcBef>
                <a:spcAft>
                  <a:spcPct val="20000"/>
                </a:spcAft>
                <a:buClr>
                  <a:srgbClr val="6600FF"/>
                </a:buClr>
                <a:buSzPct val="70000"/>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有机质</a:t>
              </a:r>
              <a:endPar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grpSp>
        <p:nvGrpSpPr>
          <p:cNvPr id="43025" name="Group 131"/>
          <p:cNvGrpSpPr/>
          <p:nvPr/>
        </p:nvGrpSpPr>
        <p:grpSpPr>
          <a:xfrm>
            <a:off x="6842125" y="3029416"/>
            <a:ext cx="2667000" cy="503238"/>
            <a:chOff x="2816" y="1728"/>
            <a:chExt cx="1680" cy="317"/>
          </a:xfrm>
          <a:gradFill>
            <a:gsLst>
              <a:gs pos="50000">
                <a:schemeClr val="accent1"/>
              </a:gs>
              <a:gs pos="0">
                <a:schemeClr val="accent1">
                  <a:lumMod val="25000"/>
                  <a:lumOff val="75000"/>
                </a:schemeClr>
              </a:gs>
              <a:gs pos="100000">
                <a:schemeClr val="accent1">
                  <a:lumMod val="85000"/>
                </a:schemeClr>
              </a:gs>
            </a:gsLst>
            <a:lin ang="5400000" scaled="0"/>
          </a:gradFill>
        </p:grpSpPr>
        <p:sp>
          <p:nvSpPr>
            <p:cNvPr id="43071" name="AutoShape 30"/>
            <p:cNvSpPr/>
            <p:nvPr/>
          </p:nvSpPr>
          <p:spPr>
            <a:xfrm>
              <a:off x="2816" y="1728"/>
              <a:ext cx="1680" cy="317"/>
            </a:xfrm>
            <a:prstGeom prst="bevel">
              <a:avLst>
                <a:gd name="adj" fmla="val 12639"/>
              </a:avLst>
            </a:prstGeom>
            <a:grp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3072" name="Rectangle 29"/>
            <p:cNvSpPr/>
            <p:nvPr/>
          </p:nvSpPr>
          <p:spPr>
            <a:xfrm>
              <a:off x="3318" y="1771"/>
              <a:ext cx="711" cy="192"/>
            </a:xfrm>
            <a:prstGeom prst="rect">
              <a:avLst/>
            </a:prstGeom>
            <a:grpFill/>
            <a:ln w="9525">
              <a:noFill/>
            </a:ln>
          </p:spPr>
          <p:txBody>
            <a:bodyPr wrap="none" lIns="0" tIns="0" rIns="0" bIns="0">
              <a:spAutoFit/>
            </a:bodyPr>
            <a:lstStyle/>
            <a:p>
              <a:pPr marL="0" marR="0" lvl="0" indent="0" algn="l" defTabSz="914400" rtl="0" eaLnBrk="1" fontAlgn="base" latinLnBrk="0" hangingPunct="1">
                <a:lnSpc>
                  <a:spcPct val="90000"/>
                </a:lnSpc>
                <a:spcBef>
                  <a:spcPct val="50000"/>
                </a:spcBef>
                <a:spcAft>
                  <a:spcPct val="20000"/>
                </a:spcAft>
                <a:buClr>
                  <a:srgbClr val="6600FF"/>
                </a:buClr>
                <a:buSzPct val="70000"/>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黏土含量</a:t>
              </a:r>
              <a:endParaRPr kumimoji="0" lang="en-US" altLang="ko-KR"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grpSp>
        <p:nvGrpSpPr>
          <p:cNvPr id="43026" name="Group 86"/>
          <p:cNvGrpSpPr/>
          <p:nvPr/>
        </p:nvGrpSpPr>
        <p:grpSpPr>
          <a:xfrm>
            <a:off x="6866175" y="4027488"/>
            <a:ext cx="2667000" cy="503238"/>
            <a:chOff x="2832" y="2112"/>
            <a:chExt cx="1680" cy="317"/>
          </a:xfrm>
        </p:grpSpPr>
        <p:sp>
          <p:nvSpPr>
            <p:cNvPr id="43069" name="AutoShape 30"/>
            <p:cNvSpPr/>
            <p:nvPr/>
          </p:nvSpPr>
          <p:spPr>
            <a:xfrm>
              <a:off x="2832" y="2112"/>
              <a:ext cx="1680" cy="317"/>
            </a:xfrm>
            <a:prstGeom prst="bevel">
              <a:avLst>
                <a:gd name="adj" fmla="val 12639"/>
              </a:avLst>
            </a:prstGeom>
            <a:solidFill>
              <a:srgbClr val="5CB1FE"/>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3070" name="Rectangle 29"/>
            <p:cNvSpPr/>
            <p:nvPr/>
          </p:nvSpPr>
          <p:spPr>
            <a:xfrm>
              <a:off x="3336" y="2155"/>
              <a:ext cx="533" cy="213"/>
            </a:xfrm>
            <a:prstGeom prst="rect">
              <a:avLst/>
            </a:prstGeom>
            <a:noFill/>
            <a:ln w="9525">
              <a:noFill/>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200" b="0" i="0" u="none" strike="noStrike" kern="1200" cap="none" spc="0" normalizeH="0" baseline="0" noProof="0" dirty="0">
                  <a:ln>
                    <a:noFill/>
                  </a:ln>
                  <a:solidFill>
                    <a:srgbClr val="808080"/>
                  </a:solidFill>
                  <a:effectLst/>
                  <a:uLnTx/>
                  <a:uFillTx/>
                  <a:latin typeface="Arial" panose="020B0604020202020204" pitchFamily="34" charset="0"/>
                  <a:ea typeface="宋体" panose="02010600030101010101" pitchFamily="2" charset="-122"/>
                  <a:cs typeface="+mn-cs"/>
                </a:rPr>
                <a:t>酸碱度</a:t>
              </a:r>
              <a:endParaRPr kumimoji="0" lang="zh-CN" altLang="en-US" sz="2200" b="0" i="0" u="none" strike="noStrike" kern="1200" cap="none" spc="0" normalizeH="0" baseline="0" noProof="0" dirty="0">
                <a:ln>
                  <a:noFill/>
                </a:ln>
                <a:solidFill>
                  <a:srgbClr val="808080"/>
                </a:solidFill>
                <a:effectLst/>
                <a:uLnTx/>
                <a:uFillTx/>
                <a:latin typeface="Arial" panose="020B0604020202020204" pitchFamily="34" charset="0"/>
                <a:ea typeface="宋体" panose="02010600030101010101" pitchFamily="2" charset="-122"/>
                <a:cs typeface="+mn-cs"/>
              </a:endParaRPr>
            </a:p>
          </p:txBody>
        </p:sp>
      </p:grpSp>
      <p:grpSp>
        <p:nvGrpSpPr>
          <p:cNvPr id="43027" name="Group 89"/>
          <p:cNvGrpSpPr/>
          <p:nvPr/>
        </p:nvGrpSpPr>
        <p:grpSpPr>
          <a:xfrm>
            <a:off x="6866175" y="4637088"/>
            <a:ext cx="2667000" cy="503238"/>
            <a:chOff x="2832" y="2112"/>
            <a:chExt cx="1680" cy="317"/>
          </a:xfrm>
          <a:gradFill>
            <a:gsLst>
              <a:gs pos="50000">
                <a:schemeClr val="accent1"/>
              </a:gs>
              <a:gs pos="0">
                <a:schemeClr val="accent1">
                  <a:lumMod val="25000"/>
                  <a:lumOff val="75000"/>
                </a:schemeClr>
              </a:gs>
              <a:gs pos="100000">
                <a:schemeClr val="accent1">
                  <a:lumMod val="85000"/>
                </a:schemeClr>
              </a:gs>
            </a:gsLst>
            <a:lin ang="5400000" scaled="0"/>
          </a:gradFill>
        </p:grpSpPr>
        <p:sp>
          <p:nvSpPr>
            <p:cNvPr id="43067" name="AutoShape 30"/>
            <p:cNvSpPr/>
            <p:nvPr/>
          </p:nvSpPr>
          <p:spPr>
            <a:xfrm>
              <a:off x="2832" y="2112"/>
              <a:ext cx="1680" cy="317"/>
            </a:xfrm>
            <a:prstGeom prst="bevel">
              <a:avLst>
                <a:gd name="adj" fmla="val 12639"/>
              </a:avLst>
            </a:prstGeom>
            <a:grp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3068" name="Rectangle 29"/>
            <p:cNvSpPr/>
            <p:nvPr/>
          </p:nvSpPr>
          <p:spPr>
            <a:xfrm>
              <a:off x="3465" y="2150"/>
              <a:ext cx="355" cy="213"/>
            </a:xfrm>
            <a:prstGeom prst="rect">
              <a:avLst/>
            </a:prstGeom>
            <a:grpFill/>
            <a:ln w="9525">
              <a:noFill/>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温度</a:t>
              </a:r>
              <a:endPar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grpSp>
        <p:nvGrpSpPr>
          <p:cNvPr id="43028" name="Group 92"/>
          <p:cNvGrpSpPr/>
          <p:nvPr/>
        </p:nvGrpSpPr>
        <p:grpSpPr>
          <a:xfrm>
            <a:off x="6866175" y="5221288"/>
            <a:ext cx="2667000" cy="503238"/>
            <a:chOff x="2832" y="2112"/>
            <a:chExt cx="1680" cy="317"/>
          </a:xfrm>
          <a:gradFill>
            <a:gsLst>
              <a:gs pos="50000">
                <a:schemeClr val="accent1"/>
              </a:gs>
              <a:gs pos="0">
                <a:schemeClr val="accent1">
                  <a:lumMod val="25000"/>
                  <a:lumOff val="75000"/>
                </a:schemeClr>
              </a:gs>
              <a:gs pos="100000">
                <a:schemeClr val="accent1">
                  <a:lumMod val="85000"/>
                </a:schemeClr>
              </a:gs>
            </a:gsLst>
            <a:lin ang="5400000" scaled="0"/>
          </a:gradFill>
        </p:grpSpPr>
        <p:sp>
          <p:nvSpPr>
            <p:cNvPr id="43065" name="AutoShape 30"/>
            <p:cNvSpPr/>
            <p:nvPr/>
          </p:nvSpPr>
          <p:spPr>
            <a:xfrm>
              <a:off x="2832" y="2112"/>
              <a:ext cx="1680" cy="317"/>
            </a:xfrm>
            <a:prstGeom prst="bevel">
              <a:avLst>
                <a:gd name="adj" fmla="val 12639"/>
              </a:avLst>
            </a:prstGeom>
            <a:grp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3066" name="Rectangle 29"/>
            <p:cNvSpPr/>
            <p:nvPr/>
          </p:nvSpPr>
          <p:spPr>
            <a:xfrm>
              <a:off x="3479" y="2130"/>
              <a:ext cx="355" cy="213"/>
            </a:xfrm>
            <a:prstGeom prst="rect">
              <a:avLst/>
            </a:prstGeom>
            <a:grpFill/>
            <a:ln w="9525">
              <a:noFill/>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湿度</a:t>
              </a:r>
              <a:endPar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grpSp>
        <p:nvGrpSpPr>
          <p:cNvPr id="43029" name="Group 95"/>
          <p:cNvGrpSpPr/>
          <p:nvPr/>
        </p:nvGrpSpPr>
        <p:grpSpPr>
          <a:xfrm>
            <a:off x="6866175" y="5805488"/>
            <a:ext cx="2667000" cy="503238"/>
            <a:chOff x="2832" y="2112"/>
            <a:chExt cx="1680" cy="317"/>
          </a:xfrm>
          <a:gradFill>
            <a:gsLst>
              <a:gs pos="50000">
                <a:schemeClr val="accent1"/>
              </a:gs>
              <a:gs pos="0">
                <a:schemeClr val="accent1">
                  <a:lumMod val="25000"/>
                  <a:lumOff val="75000"/>
                </a:schemeClr>
              </a:gs>
              <a:gs pos="100000">
                <a:schemeClr val="accent1">
                  <a:lumMod val="85000"/>
                </a:schemeClr>
              </a:gs>
            </a:gsLst>
            <a:lin ang="5400000" scaled="0"/>
          </a:gradFill>
        </p:grpSpPr>
        <p:sp>
          <p:nvSpPr>
            <p:cNvPr id="43063" name="AutoShape 30"/>
            <p:cNvSpPr/>
            <p:nvPr/>
          </p:nvSpPr>
          <p:spPr>
            <a:xfrm>
              <a:off x="2832" y="2112"/>
              <a:ext cx="1680" cy="317"/>
            </a:xfrm>
            <a:prstGeom prst="bevel">
              <a:avLst>
                <a:gd name="adj" fmla="val 12639"/>
              </a:avLst>
            </a:prstGeom>
            <a:grp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3064" name="Rectangle 29"/>
            <p:cNvSpPr/>
            <p:nvPr/>
          </p:nvSpPr>
          <p:spPr>
            <a:xfrm>
              <a:off x="3336" y="2155"/>
              <a:ext cx="533" cy="213"/>
            </a:xfrm>
            <a:prstGeom prst="rect">
              <a:avLst/>
            </a:prstGeom>
            <a:grpFill/>
            <a:ln w="9525">
              <a:noFill/>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200" b="0" i="0" u="none" strike="noStrike" kern="1200" cap="none" spc="0" normalizeH="0" baseline="0" noProof="0" dirty="0">
                  <a:ln>
                    <a:noFill/>
                  </a:ln>
                  <a:solidFill>
                    <a:srgbClr val="808080"/>
                  </a:solidFill>
                  <a:effectLst/>
                  <a:uLnTx/>
                  <a:uFillTx/>
                  <a:latin typeface="Arial" panose="020B0604020202020204" pitchFamily="34" charset="0"/>
                  <a:ea typeface="宋体" panose="02010600030101010101" pitchFamily="2" charset="-122"/>
                  <a:cs typeface="+mn-cs"/>
                </a:rPr>
                <a:t>空隙率</a:t>
              </a:r>
              <a:endParaRPr kumimoji="0" lang="zh-CN" altLang="en-US" sz="2200" b="0" i="0" u="none" strike="noStrike" kern="1200" cap="none" spc="0" normalizeH="0" baseline="0" noProof="0" dirty="0">
                <a:ln>
                  <a:noFill/>
                </a:ln>
                <a:solidFill>
                  <a:srgbClr val="808080"/>
                </a:solidFill>
                <a:effectLst/>
                <a:uLnTx/>
                <a:uFillTx/>
                <a:latin typeface="Arial" panose="020B0604020202020204" pitchFamily="34" charset="0"/>
                <a:ea typeface="宋体" panose="02010600030101010101" pitchFamily="2" charset="-122"/>
                <a:cs typeface="+mn-cs"/>
              </a:endParaRPr>
            </a:p>
          </p:txBody>
        </p:sp>
      </p:grpSp>
      <p:grpSp>
        <p:nvGrpSpPr>
          <p:cNvPr id="43030" name="Group 98"/>
          <p:cNvGrpSpPr/>
          <p:nvPr/>
        </p:nvGrpSpPr>
        <p:grpSpPr>
          <a:xfrm>
            <a:off x="6866175" y="4027488"/>
            <a:ext cx="2667000" cy="503238"/>
            <a:chOff x="2832" y="2112"/>
            <a:chExt cx="1680" cy="317"/>
          </a:xfrm>
          <a:gradFill>
            <a:gsLst>
              <a:gs pos="50000">
                <a:schemeClr val="accent1"/>
              </a:gs>
              <a:gs pos="0">
                <a:schemeClr val="accent1">
                  <a:lumMod val="25000"/>
                  <a:lumOff val="75000"/>
                </a:schemeClr>
              </a:gs>
              <a:gs pos="100000">
                <a:schemeClr val="accent1">
                  <a:lumMod val="85000"/>
                </a:schemeClr>
              </a:gs>
            </a:gsLst>
            <a:lin ang="5400000" scaled="0"/>
          </a:gradFill>
        </p:grpSpPr>
        <p:sp>
          <p:nvSpPr>
            <p:cNvPr id="43061" name="AutoShape 30"/>
            <p:cNvSpPr/>
            <p:nvPr/>
          </p:nvSpPr>
          <p:spPr>
            <a:xfrm>
              <a:off x="2832" y="2112"/>
              <a:ext cx="1680" cy="317"/>
            </a:xfrm>
            <a:prstGeom prst="bevel">
              <a:avLst>
                <a:gd name="adj" fmla="val 12639"/>
              </a:avLst>
            </a:prstGeom>
            <a:grp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3062" name="Rectangle 29"/>
            <p:cNvSpPr/>
            <p:nvPr/>
          </p:nvSpPr>
          <p:spPr>
            <a:xfrm>
              <a:off x="3336" y="2155"/>
              <a:ext cx="533" cy="213"/>
            </a:xfrm>
            <a:prstGeom prst="rect">
              <a:avLst/>
            </a:prstGeom>
            <a:grpFill/>
            <a:ln w="9525">
              <a:noFill/>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酸碱度</a:t>
              </a:r>
              <a:endPar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sp>
        <p:nvSpPr>
          <p:cNvPr id="43052" name="Rectangle 29"/>
          <p:cNvSpPr/>
          <p:nvPr/>
        </p:nvSpPr>
        <p:spPr>
          <a:xfrm>
            <a:off x="7729538" y="5867401"/>
            <a:ext cx="846138" cy="338138"/>
          </a:xfrm>
          <a:prstGeom prst="rect">
            <a:avLst/>
          </a:prstGeom>
          <a:gradFill>
            <a:gsLst>
              <a:gs pos="50000">
                <a:schemeClr val="accent1"/>
              </a:gs>
              <a:gs pos="0">
                <a:schemeClr val="accent1">
                  <a:lumMod val="25000"/>
                  <a:lumOff val="75000"/>
                </a:schemeClr>
              </a:gs>
              <a:gs pos="100000">
                <a:schemeClr val="accent1">
                  <a:lumMod val="85000"/>
                </a:schemeClr>
              </a:gs>
            </a:gsLst>
            <a:lin ang="5400000" scaled="0"/>
          </a:gradFill>
          <a:ln w="9525">
            <a:noFill/>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空隙率</a:t>
            </a:r>
            <a:endPar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nvGrpSpPr>
          <p:cNvPr id="3" name="Group 132"/>
          <p:cNvGrpSpPr/>
          <p:nvPr/>
        </p:nvGrpSpPr>
        <p:grpSpPr>
          <a:xfrm>
            <a:off x="3487738" y="2603397"/>
            <a:ext cx="2704517" cy="503238"/>
            <a:chOff x="2832" y="1200"/>
            <a:chExt cx="1680" cy="317"/>
          </a:xfrm>
          <a:gradFill>
            <a:gsLst>
              <a:gs pos="50000">
                <a:schemeClr val="accent1"/>
              </a:gs>
              <a:gs pos="0">
                <a:schemeClr val="accent1">
                  <a:lumMod val="25000"/>
                  <a:lumOff val="75000"/>
                </a:schemeClr>
              </a:gs>
              <a:gs pos="100000">
                <a:schemeClr val="accent1">
                  <a:lumMod val="85000"/>
                </a:schemeClr>
              </a:gs>
            </a:gsLst>
            <a:lin ang="5400000" scaled="0"/>
          </a:gradFill>
        </p:grpSpPr>
        <p:sp>
          <p:nvSpPr>
            <p:cNvPr id="4" name="AutoShape 30"/>
            <p:cNvSpPr/>
            <p:nvPr/>
          </p:nvSpPr>
          <p:spPr>
            <a:xfrm>
              <a:off x="2832" y="1200"/>
              <a:ext cx="1680" cy="317"/>
            </a:xfrm>
            <a:prstGeom prst="bevel">
              <a:avLst>
                <a:gd name="adj" fmla="val 12639"/>
              </a:avLst>
            </a:prstGeom>
            <a:grp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Rectangle 28"/>
            <p:cNvSpPr/>
            <p:nvPr/>
          </p:nvSpPr>
          <p:spPr>
            <a:xfrm>
              <a:off x="3080" y="1263"/>
              <a:ext cx="1251" cy="192"/>
            </a:xfrm>
            <a:prstGeom prst="rect">
              <a:avLst/>
            </a:prstGeom>
            <a:grpFill/>
            <a:ln w="9525">
              <a:noFill/>
            </a:ln>
          </p:spPr>
          <p:txBody>
            <a:bodyPr wrap="none" lIns="0" tIns="0" rIns="0" bIns="0">
              <a:spAutoFit/>
            </a:bodyPr>
            <a:lstStyle/>
            <a:p>
              <a:pPr marL="0" marR="0" lvl="0" indent="0" algn="l" defTabSz="914400" rtl="0" eaLnBrk="1" fontAlgn="base" latinLnBrk="0" hangingPunct="1">
                <a:lnSpc>
                  <a:spcPct val="90000"/>
                </a:lnSpc>
                <a:spcBef>
                  <a:spcPct val="50000"/>
                </a:spcBef>
                <a:spcAft>
                  <a:spcPct val="20000"/>
                </a:spcAft>
                <a:buClr>
                  <a:srgbClr val="6600FF"/>
                </a:buClr>
                <a:buSzPct val="70000"/>
                <a:buFont typeface="Wingdings" panose="05000000000000000000" pitchFamily="2" charset="2"/>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土壤颗粒的性质</a:t>
              </a:r>
              <a:endPar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grpSp>
        <p:nvGrpSpPr>
          <p:cNvPr id="7" name="Group 132"/>
          <p:cNvGrpSpPr/>
          <p:nvPr/>
        </p:nvGrpSpPr>
        <p:grpSpPr>
          <a:xfrm>
            <a:off x="3479415" y="4856153"/>
            <a:ext cx="2735884" cy="503238"/>
            <a:chOff x="2832" y="1200"/>
            <a:chExt cx="1680" cy="317"/>
          </a:xfrm>
          <a:gradFill>
            <a:gsLst>
              <a:gs pos="50000">
                <a:schemeClr val="accent1"/>
              </a:gs>
              <a:gs pos="0">
                <a:schemeClr val="accent1">
                  <a:lumMod val="25000"/>
                  <a:lumOff val="75000"/>
                </a:schemeClr>
              </a:gs>
              <a:gs pos="100000">
                <a:schemeClr val="accent1">
                  <a:lumMod val="85000"/>
                </a:schemeClr>
              </a:gs>
            </a:gsLst>
            <a:lin ang="5400000" scaled="0"/>
          </a:gradFill>
        </p:grpSpPr>
        <p:sp>
          <p:nvSpPr>
            <p:cNvPr id="9" name="AutoShape 30"/>
            <p:cNvSpPr/>
            <p:nvPr/>
          </p:nvSpPr>
          <p:spPr>
            <a:xfrm>
              <a:off x="2832" y="1200"/>
              <a:ext cx="1680" cy="317"/>
            </a:xfrm>
            <a:prstGeom prst="bevel">
              <a:avLst>
                <a:gd name="adj" fmla="val 12639"/>
              </a:avLst>
            </a:prstGeom>
            <a:grp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 name="Rectangle 28"/>
            <p:cNvSpPr/>
            <p:nvPr/>
          </p:nvSpPr>
          <p:spPr>
            <a:xfrm>
              <a:off x="3290" y="1258"/>
              <a:ext cx="705" cy="192"/>
            </a:xfrm>
            <a:prstGeom prst="rect">
              <a:avLst/>
            </a:prstGeom>
            <a:grpFill/>
            <a:ln w="9525">
              <a:noFill/>
            </a:ln>
          </p:spPr>
          <p:txBody>
            <a:bodyPr wrap="none" lIns="0" tIns="0" rIns="0" bIns="0">
              <a:spAutoFit/>
            </a:bodyPr>
            <a:lstStyle/>
            <a:p>
              <a:pPr marL="0" marR="0" lvl="0" indent="0" algn="l" defTabSz="914400" rtl="0" eaLnBrk="1" fontAlgn="base" latinLnBrk="0" hangingPunct="1">
                <a:lnSpc>
                  <a:spcPct val="90000"/>
                </a:lnSpc>
                <a:spcBef>
                  <a:spcPct val="50000"/>
                </a:spcBef>
                <a:spcAft>
                  <a:spcPct val="20000"/>
                </a:spcAft>
                <a:buClr>
                  <a:srgbClr val="6600FF"/>
                </a:buClr>
                <a:buSzPct val="70000"/>
                <a:buFont typeface="Wingdings" panose="05000000000000000000" pitchFamily="2" charset="2"/>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介质条件</a:t>
              </a:r>
              <a:endPar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grpSp>
        <p:nvGrpSpPr>
          <p:cNvPr id="11" name="组合 10"/>
          <p:cNvGrpSpPr/>
          <p:nvPr/>
        </p:nvGrpSpPr>
        <p:grpSpPr>
          <a:xfrm>
            <a:off x="120015" y="93345"/>
            <a:ext cx="8856980" cy="1212850"/>
            <a:chOff x="189" y="147"/>
            <a:chExt cx="13948" cy="1910"/>
          </a:xfrm>
        </p:grpSpPr>
        <p:sp>
          <p:nvSpPr>
            <p:cNvPr id="12" name="文本框 11"/>
            <p:cNvSpPr txBox="1"/>
            <p:nvPr/>
          </p:nvSpPr>
          <p:spPr>
            <a:xfrm>
              <a:off x="1421" y="1233"/>
              <a:ext cx="12474" cy="8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Influencing Factors for the Remediation Efficiency</a:t>
              </a:r>
              <a:endParaRPr kumimoji="0" lang="zh-CN" altLang="en-US" sz="2800" b="0" i="0" u="none" strike="noStrike" kern="1200" cap="none" spc="0" normalizeH="0" baseline="0" noProof="0" dirty="0">
                <a:ln>
                  <a:noFill/>
                </a:ln>
                <a:solidFill>
                  <a:srgbClr val="000000"/>
                </a:solidFill>
                <a:effectLst/>
                <a:uLnTx/>
                <a:uFillTx/>
                <a:latin typeface="Garamond" panose="02020404030301010803" pitchFamily="18" charset="0"/>
                <a:ea typeface="宋体" panose="02010600030101010101" pitchFamily="2" charset="-122"/>
                <a:cs typeface="+mn-cs"/>
              </a:endParaRPr>
            </a:p>
          </p:txBody>
        </p:sp>
        <p:sp>
          <p:nvSpPr>
            <p:cNvPr id="14" name="Text Box 4"/>
            <p:cNvSpPr txBox="1">
              <a:spLocks noChangeArrowheads="1"/>
            </p:cNvSpPr>
            <p:nvPr/>
          </p:nvSpPr>
          <p:spPr bwMode="auto">
            <a:xfrm>
              <a:off x="189" y="147"/>
              <a:ext cx="13948" cy="1107"/>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影响微生物修复效率的因素</a:t>
              </a:r>
              <a:endParaRPr kumimoji="0" lang="zh-CN" altLang="en-US" sz="2800" b="1" i="0" u="none" strike="noStrike" kern="1200" cap="none" spc="0" normalizeH="0" baseline="0" noProof="0" dirty="0">
                <a:ln>
                  <a:noFill/>
                </a:ln>
                <a:solidFill>
                  <a:srgbClr val="AA5C5C"/>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15"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18" name="Freeform 5"/>
          <p:cNvSpPr/>
          <p:nvPr/>
        </p:nvSpPr>
        <p:spPr bwMode="auto">
          <a:xfrm>
            <a:off x="6563995" y="2457450"/>
            <a:ext cx="271780" cy="901700"/>
          </a:xfrm>
          <a:custGeom>
            <a:avLst/>
            <a:gdLst>
              <a:gd name="T0" fmla="*/ 228 w 229"/>
              <a:gd name="T1" fmla="*/ 0 h 721"/>
              <a:gd name="T2" fmla="*/ 0 w 229"/>
              <a:gd name="T3" fmla="*/ 0 h 721"/>
              <a:gd name="T4" fmla="*/ 0 w 229"/>
              <a:gd name="T5" fmla="*/ 720 h 721"/>
              <a:gd name="T6" fmla="*/ 221 w 229"/>
              <a:gd name="T7" fmla="*/ 720 h 7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9" h="721">
                <a:moveTo>
                  <a:pt x="228" y="0"/>
                </a:moveTo>
                <a:lnTo>
                  <a:pt x="0" y="0"/>
                </a:lnTo>
                <a:lnTo>
                  <a:pt x="0" y="720"/>
                </a:lnTo>
                <a:lnTo>
                  <a:pt x="221" y="720"/>
                </a:lnTo>
              </a:path>
            </a:pathLst>
          </a:custGeom>
          <a:noFill/>
          <a:ln w="19050" cap="flat" cmpd="sng">
            <a:solidFill>
              <a:schemeClr val="tx1"/>
            </a:solidFill>
            <a:prstDash val="sysDot"/>
            <a:round/>
            <a:headEnd type="none" w="sm" len="sm"/>
            <a:tailEnd type="none" w="sm" len="sm"/>
          </a:ln>
          <a:effectLst>
            <a:outerShdw dist="17961" dir="2700000" algn="ctr" rotWithShape="0">
              <a:srgbClr val="2A3210">
                <a:alpha val="50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AutoShape 3"/>
          <p:cNvSpPr/>
          <p:nvPr>
            <p:custDataLst>
              <p:tags r:id="rId1"/>
            </p:custDataLst>
          </p:nvPr>
        </p:nvSpPr>
        <p:spPr>
          <a:xfrm>
            <a:off x="8140065" y="3505200"/>
            <a:ext cx="1905000" cy="2738438"/>
          </a:xfrm>
          <a:prstGeom prst="roundRect">
            <a:avLst>
              <a:gd name="adj" fmla="val 13745"/>
            </a:avLst>
          </a:prstGeom>
          <a:noFill/>
          <a:ln w="38100" cap="flat" cmpd="sng">
            <a:solidFill>
              <a:schemeClr val="bg2"/>
            </a:solidFill>
            <a:prstDash val="solid"/>
            <a:headEnd type="none" w="med" len="med"/>
            <a:tailEnd type="none" w="med" len="med"/>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4036" name="AutoShape 4"/>
          <p:cNvSpPr/>
          <p:nvPr>
            <p:custDataLst>
              <p:tags r:id="rId2"/>
            </p:custDataLst>
          </p:nvPr>
        </p:nvSpPr>
        <p:spPr>
          <a:xfrm>
            <a:off x="6158865" y="3505200"/>
            <a:ext cx="1792288" cy="2738438"/>
          </a:xfrm>
          <a:prstGeom prst="roundRect">
            <a:avLst>
              <a:gd name="adj" fmla="val 13745"/>
            </a:avLst>
          </a:prstGeom>
          <a:noFill/>
          <a:ln w="38100" cap="flat" cmpd="sng">
            <a:solidFill>
              <a:schemeClr val="bg2"/>
            </a:solidFill>
            <a:prstDash val="solid"/>
            <a:headEnd type="none" w="med" len="med"/>
            <a:tailEnd type="none" w="med" len="med"/>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4037" name="AutoShape 5"/>
          <p:cNvSpPr/>
          <p:nvPr>
            <p:custDataLst>
              <p:tags r:id="rId3"/>
            </p:custDataLst>
          </p:nvPr>
        </p:nvSpPr>
        <p:spPr>
          <a:xfrm>
            <a:off x="4177665" y="3505200"/>
            <a:ext cx="1828800" cy="2738438"/>
          </a:xfrm>
          <a:prstGeom prst="roundRect">
            <a:avLst>
              <a:gd name="adj" fmla="val 13745"/>
            </a:avLst>
          </a:prstGeom>
          <a:noFill/>
          <a:ln w="38100" cap="flat" cmpd="sng">
            <a:solidFill>
              <a:schemeClr val="bg2"/>
            </a:solidFill>
            <a:prstDash val="solid"/>
            <a:headEnd type="none" w="med" len="med"/>
            <a:tailEnd type="none" w="med" len="med"/>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4038" name="AutoShape 6"/>
          <p:cNvSpPr/>
          <p:nvPr>
            <p:custDataLst>
              <p:tags r:id="rId4"/>
            </p:custDataLst>
          </p:nvPr>
        </p:nvSpPr>
        <p:spPr>
          <a:xfrm>
            <a:off x="2196465" y="3505200"/>
            <a:ext cx="1849438" cy="2743200"/>
          </a:xfrm>
          <a:prstGeom prst="roundRect">
            <a:avLst>
              <a:gd name="adj" fmla="val 13745"/>
            </a:avLst>
          </a:prstGeom>
          <a:noFill/>
          <a:ln w="38100" cap="flat" cmpd="sng">
            <a:solidFill>
              <a:schemeClr val="bg2"/>
            </a:solidFill>
            <a:prstDash val="solid"/>
            <a:headEnd type="none" w="med" len="med"/>
            <a:tailEnd type="none" w="med" len="med"/>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44039" name="Group 7"/>
          <p:cNvGrpSpPr/>
          <p:nvPr>
            <p:custDataLst>
              <p:tags r:id="rId5"/>
            </p:custDataLst>
          </p:nvPr>
        </p:nvGrpSpPr>
        <p:grpSpPr>
          <a:xfrm>
            <a:off x="2743201" y="2133601"/>
            <a:ext cx="6200775" cy="936625"/>
            <a:chOff x="624" y="1152"/>
            <a:chExt cx="4080" cy="720"/>
          </a:xfrm>
        </p:grpSpPr>
        <p:sp>
          <p:nvSpPr>
            <p:cNvPr id="44049" name="Rectangle 8"/>
            <p:cNvSpPr/>
            <p:nvPr>
              <p:custDataLst>
                <p:tags r:id="rId6"/>
              </p:custDataLst>
            </p:nvPr>
          </p:nvSpPr>
          <p:spPr>
            <a:xfrm rot="3419336">
              <a:off x="624" y="1200"/>
              <a:ext cx="672" cy="672"/>
            </a:xfrm>
            <a:prstGeom prst="rect">
              <a:avLst/>
            </a:prstGeom>
            <a:solidFill>
              <a:schemeClr val="accent2"/>
            </a:solidFill>
            <a:ln w="9525" cap="flat" cmpd="sng">
              <a:prstDash val="solid"/>
              <a:miter/>
              <a:headEnd type="none" w="med" len="med"/>
              <a:tailEnd type="none" w="med" len="med"/>
            </a:ln>
            <a:scene3d>
              <a:camera prst="legacyPerspectiveFront">
                <a:rot lat="0" lon="1500000" rev="0"/>
              </a:camera>
              <a:lightRig rig="legacyFlat4" dir="b"/>
            </a:scene3d>
            <a:sp3d extrusionH="887400" prstMaterial="legacyMatte">
              <a:bevelT w="13500" h="13500" prst="angle"/>
              <a:bevelB w="13500" h="13500" prst="angle"/>
              <a:extrusionClr>
                <a:schemeClr val="accent2"/>
              </a:extrusionClr>
            </a:sp3d>
          </p:spPr>
          <p:txBody>
            <a:bodyPr rot="10800000" vert="eaVert" wrap="none" anchor="ctr" anchorCtr="0">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44050" name="Group 9"/>
            <p:cNvGrpSpPr/>
            <p:nvPr/>
          </p:nvGrpSpPr>
          <p:grpSpPr>
            <a:xfrm>
              <a:off x="1296" y="1296"/>
              <a:ext cx="624" cy="96"/>
              <a:chOff x="2003" y="3439"/>
              <a:chExt cx="468" cy="244"/>
            </a:xfrm>
          </p:grpSpPr>
          <p:sp>
            <p:nvSpPr>
              <p:cNvPr id="44064" name="Oval 10"/>
              <p:cNvSpPr/>
              <p:nvPr>
                <p:custDataLst>
                  <p:tags r:id="rId7"/>
                </p:custDataLst>
              </p:nvPr>
            </p:nvSpPr>
            <p:spPr>
              <a:xfrm>
                <a:off x="2003" y="3439"/>
                <a:ext cx="79" cy="242"/>
              </a:xfrm>
              <a:prstGeom prst="ellipse">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4065" name="Rectangle 11"/>
              <p:cNvSpPr/>
              <p:nvPr>
                <p:custDataLst>
                  <p:tags r:id="rId8"/>
                </p:custDataLst>
              </p:nvPr>
            </p:nvSpPr>
            <p:spPr>
              <a:xfrm>
                <a:off x="2048" y="3441"/>
                <a:ext cx="388" cy="242"/>
              </a:xfrm>
              <a:prstGeom prst="rect">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9884" name="Oval 12"/>
              <p:cNvSpPr>
                <a:spLocks noChangeArrowheads="1"/>
              </p:cNvSpPr>
              <p:nvPr>
                <p:custDataLst>
                  <p:tags r:id="rId9"/>
                </p:custDataLst>
              </p:nvPr>
            </p:nvSpPr>
            <p:spPr bwMode="gray">
              <a:xfrm>
                <a:off x="2400" y="3442"/>
                <a:ext cx="71" cy="236"/>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9885" name="Oval 13"/>
              <p:cNvSpPr>
                <a:spLocks noChangeArrowheads="1"/>
              </p:cNvSpPr>
              <p:nvPr>
                <p:custDataLst>
                  <p:tags r:id="rId10"/>
                </p:custDataLst>
              </p:nvPr>
            </p:nvSpPr>
            <p:spPr bwMode="gray">
              <a:xfrm>
                <a:off x="2438" y="3520"/>
                <a:ext cx="20" cy="68"/>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44051" name="Rectangle 14"/>
            <p:cNvSpPr/>
            <p:nvPr>
              <p:custDataLst>
                <p:tags r:id="rId11"/>
              </p:custDataLst>
            </p:nvPr>
          </p:nvSpPr>
          <p:spPr>
            <a:xfrm rot="3419336">
              <a:off x="1776" y="1152"/>
              <a:ext cx="672" cy="672"/>
            </a:xfrm>
            <a:prstGeom prst="rect">
              <a:avLst/>
            </a:prstGeom>
            <a:solidFill>
              <a:schemeClr val="accent1"/>
            </a:solidFill>
            <a:ln w="9525" cap="flat" cmpd="sng">
              <a:prstDash val="solid"/>
              <a:miter/>
              <a:headEnd type="none" w="med" len="med"/>
              <a:tailEnd type="none" w="med" len="med"/>
            </a:ln>
            <a:scene3d>
              <a:camera prst="legacyPerspectiveFront">
                <a:rot lat="0" lon="1500000" rev="0"/>
              </a:camera>
              <a:lightRig rig="legacyFlat4" dir="b"/>
            </a:scene3d>
            <a:sp3d extrusionH="887400" prstMaterial="legacyMatte">
              <a:bevelT w="13500" h="13500" prst="angle"/>
              <a:bevelB w="13500" h="13500" prst="angle"/>
              <a:extrusionClr>
                <a:schemeClr val="accent1"/>
              </a:extrusionClr>
            </a:sp3d>
          </p:spPr>
          <p:txBody>
            <a:bodyPr rot="10800000" vert="eaVert" wrap="none" anchor="ctr" anchorCtr="0">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44052" name="Group 15"/>
            <p:cNvGrpSpPr/>
            <p:nvPr/>
          </p:nvGrpSpPr>
          <p:grpSpPr>
            <a:xfrm>
              <a:off x="2448" y="1296"/>
              <a:ext cx="624" cy="96"/>
              <a:chOff x="2003" y="3439"/>
              <a:chExt cx="468" cy="244"/>
            </a:xfrm>
          </p:grpSpPr>
          <p:sp>
            <p:nvSpPr>
              <p:cNvPr id="44060" name="Oval 16"/>
              <p:cNvSpPr/>
              <p:nvPr>
                <p:custDataLst>
                  <p:tags r:id="rId12"/>
                </p:custDataLst>
              </p:nvPr>
            </p:nvSpPr>
            <p:spPr>
              <a:xfrm>
                <a:off x="2003" y="3439"/>
                <a:ext cx="79" cy="242"/>
              </a:xfrm>
              <a:prstGeom prst="ellipse">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4061" name="Rectangle 17"/>
              <p:cNvSpPr/>
              <p:nvPr>
                <p:custDataLst>
                  <p:tags r:id="rId13"/>
                </p:custDataLst>
              </p:nvPr>
            </p:nvSpPr>
            <p:spPr>
              <a:xfrm>
                <a:off x="2048" y="3441"/>
                <a:ext cx="388" cy="242"/>
              </a:xfrm>
              <a:prstGeom prst="rect">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9890" name="Oval 18"/>
              <p:cNvSpPr>
                <a:spLocks noChangeArrowheads="1"/>
              </p:cNvSpPr>
              <p:nvPr>
                <p:custDataLst>
                  <p:tags r:id="rId14"/>
                </p:custDataLst>
              </p:nvPr>
            </p:nvSpPr>
            <p:spPr bwMode="gray">
              <a:xfrm>
                <a:off x="2400" y="3442"/>
                <a:ext cx="71" cy="236"/>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9891" name="Oval 19"/>
              <p:cNvSpPr>
                <a:spLocks noChangeArrowheads="1"/>
              </p:cNvSpPr>
              <p:nvPr>
                <p:custDataLst>
                  <p:tags r:id="rId15"/>
                </p:custDataLst>
              </p:nvPr>
            </p:nvSpPr>
            <p:spPr bwMode="gray">
              <a:xfrm>
                <a:off x="2438" y="3520"/>
                <a:ext cx="20" cy="68"/>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44053" name="Rectangle 20"/>
            <p:cNvSpPr/>
            <p:nvPr>
              <p:custDataLst>
                <p:tags r:id="rId16"/>
              </p:custDataLst>
            </p:nvPr>
          </p:nvSpPr>
          <p:spPr>
            <a:xfrm rot="3419336">
              <a:off x="2880" y="1152"/>
              <a:ext cx="672" cy="672"/>
            </a:xfrm>
            <a:prstGeom prst="rect">
              <a:avLst/>
            </a:prstGeom>
            <a:solidFill>
              <a:schemeClr val="accent2"/>
            </a:solidFill>
            <a:ln w="9525" cap="flat" cmpd="sng">
              <a:prstDash val="solid"/>
              <a:miter/>
              <a:headEnd type="none" w="med" len="med"/>
              <a:tailEnd type="none" w="med" len="med"/>
            </a:ln>
            <a:scene3d>
              <a:camera prst="legacyPerspectiveFront">
                <a:rot lat="0" lon="1500000" rev="0"/>
              </a:camera>
              <a:lightRig rig="legacyFlat4" dir="b"/>
            </a:scene3d>
            <a:sp3d extrusionH="887400" prstMaterial="legacyMatte">
              <a:bevelT w="13500" h="13500" prst="angle"/>
              <a:bevelB w="13500" h="13500" prst="angle"/>
              <a:extrusionClr>
                <a:schemeClr val="accent2"/>
              </a:extrusionClr>
            </a:sp3d>
          </p:spPr>
          <p:txBody>
            <a:bodyPr rot="10800000" vert="eaVert" wrap="none" anchor="ctr" anchorCtr="0">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44054" name="Group 21"/>
            <p:cNvGrpSpPr/>
            <p:nvPr/>
          </p:nvGrpSpPr>
          <p:grpSpPr>
            <a:xfrm>
              <a:off x="3600" y="1296"/>
              <a:ext cx="816" cy="96"/>
              <a:chOff x="2003" y="3439"/>
              <a:chExt cx="468" cy="244"/>
            </a:xfrm>
          </p:grpSpPr>
          <p:sp>
            <p:nvSpPr>
              <p:cNvPr id="44056" name="Oval 22"/>
              <p:cNvSpPr/>
              <p:nvPr>
                <p:custDataLst>
                  <p:tags r:id="rId17"/>
                </p:custDataLst>
              </p:nvPr>
            </p:nvSpPr>
            <p:spPr>
              <a:xfrm>
                <a:off x="2003" y="3439"/>
                <a:ext cx="79" cy="242"/>
              </a:xfrm>
              <a:prstGeom prst="ellipse">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4057" name="Rectangle 23"/>
              <p:cNvSpPr/>
              <p:nvPr>
                <p:custDataLst>
                  <p:tags r:id="rId18"/>
                </p:custDataLst>
              </p:nvPr>
            </p:nvSpPr>
            <p:spPr>
              <a:xfrm>
                <a:off x="2048" y="3441"/>
                <a:ext cx="388" cy="242"/>
              </a:xfrm>
              <a:prstGeom prst="rect">
                <a:avLst/>
              </a:prstGeom>
              <a:gradFill rotWithShape="0">
                <a:gsLst>
                  <a:gs pos="0">
                    <a:srgbClr val="767676"/>
                  </a:gs>
                  <a:gs pos="50000">
                    <a:srgbClr val="FFFFFF"/>
                  </a:gs>
                  <a:gs pos="100000">
                    <a:srgbClr val="767676"/>
                  </a:gs>
                </a:gsLst>
                <a:lin ang="5400000" scaled="1"/>
                <a:tileRect/>
              </a:gra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9896" name="Oval 24"/>
              <p:cNvSpPr>
                <a:spLocks noChangeArrowheads="1"/>
              </p:cNvSpPr>
              <p:nvPr>
                <p:custDataLst>
                  <p:tags r:id="rId19"/>
                </p:custDataLst>
              </p:nvPr>
            </p:nvSpPr>
            <p:spPr bwMode="gray">
              <a:xfrm>
                <a:off x="2400" y="3442"/>
                <a:ext cx="71" cy="236"/>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9897" name="Oval 25"/>
              <p:cNvSpPr>
                <a:spLocks noChangeArrowheads="1"/>
              </p:cNvSpPr>
              <p:nvPr>
                <p:custDataLst>
                  <p:tags r:id="rId20"/>
                </p:custDataLst>
              </p:nvPr>
            </p:nvSpPr>
            <p:spPr bwMode="gray">
              <a:xfrm>
                <a:off x="2438" y="3520"/>
                <a:ext cx="20" cy="68"/>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44055" name="Rectangle 26"/>
            <p:cNvSpPr/>
            <p:nvPr>
              <p:custDataLst>
                <p:tags r:id="rId21"/>
              </p:custDataLst>
            </p:nvPr>
          </p:nvSpPr>
          <p:spPr>
            <a:xfrm rot="3419336">
              <a:off x="4032" y="1152"/>
              <a:ext cx="672" cy="672"/>
            </a:xfrm>
            <a:prstGeom prst="rect">
              <a:avLst/>
            </a:prstGeom>
            <a:solidFill>
              <a:schemeClr val="accent1"/>
            </a:solidFill>
            <a:ln w="9525" cap="flat" cmpd="sng">
              <a:prstDash val="solid"/>
              <a:miter/>
              <a:headEnd type="none" w="med" len="med"/>
              <a:tailEnd type="none" w="med" len="med"/>
            </a:ln>
            <a:scene3d>
              <a:camera prst="legacyPerspectiveFront">
                <a:rot lat="0" lon="1500000" rev="0"/>
              </a:camera>
              <a:lightRig rig="legacyFlat4" dir="b"/>
            </a:scene3d>
            <a:sp3d extrusionH="887400" prstMaterial="legacyMatte">
              <a:bevelT w="13500" h="13500" prst="angle"/>
              <a:bevelB w="13500" h="13500" prst="angle"/>
              <a:extrusionClr>
                <a:schemeClr val="accent1"/>
              </a:extrusionClr>
            </a:sp3d>
          </p:spPr>
          <p:txBody>
            <a:bodyPr rot="10800000" vert="eaVert" wrap="none" anchor="ctr" anchorCtr="0">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44040" name="Rectangle 27"/>
          <p:cNvSpPr/>
          <p:nvPr>
            <p:custDataLst>
              <p:tags r:id="rId22"/>
            </p:custDataLst>
          </p:nvPr>
        </p:nvSpPr>
        <p:spPr>
          <a:xfrm>
            <a:off x="3124200" y="2362201"/>
            <a:ext cx="349250" cy="366713"/>
          </a:xfrm>
          <a:prstGeom prst="rect">
            <a:avLst/>
          </a:prstGeom>
          <a:noFill/>
          <a:ln w="9525">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A</a:t>
            </a:r>
            <a:endParaRPr kumimoji="0" lang="en-US" altLang="zh-CN" sz="1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4041" name="Rectangle 28"/>
          <p:cNvSpPr/>
          <p:nvPr>
            <p:custDataLst>
              <p:tags r:id="rId23"/>
            </p:custDataLst>
          </p:nvPr>
        </p:nvSpPr>
        <p:spPr>
          <a:xfrm>
            <a:off x="4800600" y="2362201"/>
            <a:ext cx="349250" cy="366713"/>
          </a:xfrm>
          <a:prstGeom prst="rect">
            <a:avLst/>
          </a:prstGeom>
          <a:noFill/>
          <a:ln w="9525">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B</a:t>
            </a:r>
            <a:endParaRPr kumimoji="0" lang="en-US" altLang="zh-CN" sz="1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4042" name="Rectangle 29"/>
          <p:cNvSpPr/>
          <p:nvPr>
            <p:custDataLst>
              <p:tags r:id="rId24"/>
            </p:custDataLst>
          </p:nvPr>
        </p:nvSpPr>
        <p:spPr>
          <a:xfrm>
            <a:off x="6553200" y="2362201"/>
            <a:ext cx="349250" cy="366713"/>
          </a:xfrm>
          <a:prstGeom prst="rect">
            <a:avLst/>
          </a:prstGeom>
          <a:noFill/>
          <a:ln w="9525">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C</a:t>
            </a:r>
            <a:endParaRPr kumimoji="0" lang="en-US" altLang="zh-CN" sz="1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4043" name="Rectangle 30"/>
          <p:cNvSpPr/>
          <p:nvPr>
            <p:custDataLst>
              <p:tags r:id="rId25"/>
            </p:custDataLst>
          </p:nvPr>
        </p:nvSpPr>
        <p:spPr>
          <a:xfrm>
            <a:off x="8305800" y="2362201"/>
            <a:ext cx="349250" cy="366713"/>
          </a:xfrm>
          <a:prstGeom prst="rect">
            <a:avLst/>
          </a:prstGeom>
          <a:noFill/>
          <a:ln w="9525">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rPr>
              <a:t>D</a:t>
            </a:r>
            <a:endParaRPr kumimoji="0" lang="en-US" altLang="zh-CN" sz="1800" b="0"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4044" name="Rectangle 31"/>
          <p:cNvSpPr/>
          <p:nvPr>
            <p:custDataLst>
              <p:tags r:id="rId26"/>
            </p:custDataLst>
          </p:nvPr>
        </p:nvSpPr>
        <p:spPr>
          <a:xfrm>
            <a:off x="2293303" y="3664680"/>
            <a:ext cx="1752600" cy="2094676"/>
          </a:xfrm>
          <a:prstGeom prst="rect">
            <a:avLst/>
          </a:prstGeom>
          <a:noFill/>
          <a:ln w="9525">
            <a:noFill/>
          </a:ln>
        </p:spPr>
        <p:txBody>
          <a:bodyPr>
            <a:spAutoFit/>
          </a:bodyPr>
          <a:lstStyle/>
          <a:p>
            <a:pPr marL="0" marR="0" lvl="0" indent="0" algn="l" defTabSz="914400" rtl="0" eaLnBrk="1" fontAlgn="base" latinLnBrk="0" hangingPunct="1">
              <a:lnSpc>
                <a:spcPct val="11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一种或多种微生物为其他微生物提供</a:t>
            </a:r>
            <a:r>
              <a:rPr kumimoji="0" lang="en-US" altLang="zh-CN"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B</a:t>
            </a: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族维生素、氨基酸及其他生长因素</a:t>
            </a:r>
            <a:endParaRPr kumimoji="0" lang="en-US" altLang="zh-CN"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44045" name="Rectangle 32"/>
          <p:cNvSpPr/>
          <p:nvPr>
            <p:custDataLst>
              <p:tags r:id="rId27"/>
            </p:custDataLst>
          </p:nvPr>
        </p:nvSpPr>
        <p:spPr>
          <a:xfrm>
            <a:off x="4267424" y="3610394"/>
            <a:ext cx="1905000" cy="2094676"/>
          </a:xfrm>
          <a:prstGeom prst="rect">
            <a:avLst/>
          </a:prstGeom>
          <a:noFill/>
          <a:ln w="9525">
            <a:noFill/>
          </a:ln>
        </p:spPr>
        <p:txBody>
          <a:bodyPr>
            <a:spAutoFit/>
          </a:bodyPr>
          <a:lstStyle/>
          <a:p>
            <a:pPr marL="0" marR="0" lvl="0" indent="0" algn="l" defTabSz="914400" rtl="0" eaLnBrk="1" fontAlgn="base" latinLnBrk="0" hangingPunct="1">
              <a:lnSpc>
                <a:spcPct val="11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一种微生物将目标化合物分解成一种或几种中间有机物，第二种微生物将其继续分解</a:t>
            </a:r>
            <a:endParaRPr kumimoji="0" lang="en-US" altLang="zh-CN"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44046" name="Rectangle 33"/>
          <p:cNvSpPr/>
          <p:nvPr>
            <p:custDataLst>
              <p:tags r:id="rId28"/>
            </p:custDataLst>
          </p:nvPr>
        </p:nvSpPr>
        <p:spPr>
          <a:xfrm>
            <a:off x="6158865" y="3581401"/>
            <a:ext cx="1752600" cy="2433230"/>
          </a:xfrm>
          <a:prstGeom prst="rect">
            <a:avLst/>
          </a:prstGeom>
          <a:noFill/>
          <a:ln w="9525">
            <a:noFill/>
          </a:ln>
        </p:spPr>
        <p:txBody>
          <a:bodyPr>
            <a:spAutoFit/>
          </a:bodyPr>
          <a:lstStyle/>
          <a:p>
            <a:pPr marL="0" marR="0" lvl="0" indent="0" algn="l" defTabSz="914400" rtl="0" eaLnBrk="1" fontAlgn="base" latinLnBrk="0" hangingPunct="1">
              <a:lnSpc>
                <a:spcPct val="11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一种微生物通过共代谢作用将目标化合物转化形成中间产物，在其他微生物作用下彻底降解</a:t>
            </a:r>
            <a:endParaRPr kumimoji="0" lang="en-US" altLang="zh-CN"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44047" name="Rectangle 34"/>
          <p:cNvSpPr/>
          <p:nvPr>
            <p:custDataLst>
              <p:tags r:id="rId29"/>
            </p:custDataLst>
          </p:nvPr>
        </p:nvSpPr>
        <p:spPr>
          <a:xfrm>
            <a:off x="8140065" y="3581401"/>
            <a:ext cx="1981200" cy="2433230"/>
          </a:xfrm>
          <a:prstGeom prst="rect">
            <a:avLst/>
          </a:prstGeom>
          <a:noFill/>
          <a:ln w="9525">
            <a:noFill/>
          </a:ln>
        </p:spPr>
        <p:txBody>
          <a:bodyPr>
            <a:spAutoFit/>
          </a:bodyPr>
          <a:lstStyle/>
          <a:p>
            <a:pPr marL="0" marR="0" lvl="0" indent="0" algn="l" defTabSz="914400" rtl="0" eaLnBrk="1" fontAlgn="base" latinLnBrk="0" hangingPunct="1">
              <a:lnSpc>
                <a:spcPct val="11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一种微生物分解目标化合物形成有毒中间产物，分解率下降，其他微生物可能以此为碳源加以利用</a:t>
            </a:r>
            <a:endParaRPr kumimoji="0" lang="en-US" altLang="zh-CN" sz="20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44048" name="Rectangle 35"/>
          <p:cNvSpPr/>
          <p:nvPr/>
        </p:nvSpPr>
        <p:spPr>
          <a:xfrm>
            <a:off x="1219200" y="1268731"/>
            <a:ext cx="7315200" cy="575310"/>
          </a:xfrm>
          <a:prstGeom prst="rect">
            <a:avLst/>
          </a:prstGeom>
          <a:noFill/>
          <a:ln w="9525">
            <a:noFill/>
          </a:ln>
        </p:spPr>
        <p:txBody>
          <a:bodyPr>
            <a:spAutoFit/>
          </a:bodyPr>
          <a:lstStyle/>
          <a:p>
            <a:pPr marL="542925" marR="0" lvl="0" algn="ctr" defTabSz="914400" rtl="0" eaLnBrk="1" fontAlgn="base" latinLnBrk="0" hangingPunct="1">
              <a:lnSpc>
                <a:spcPct val="105000"/>
              </a:lnSpc>
              <a:spcBef>
                <a:spcPct val="20000"/>
              </a:spcBef>
              <a:spcAft>
                <a:spcPct val="0"/>
              </a:spcAft>
              <a:buClr>
                <a:srgbClr val="FF0000"/>
              </a:buClr>
              <a:buSzTx/>
              <a:buFont typeface="Wingdings" panose="05000000000000000000" pitchFamily="2" charset="2"/>
              <a:defRPr/>
            </a:pPr>
            <a:r>
              <a:rPr kumimoji="0" lang="zh-CN" altLang="en-US" sz="3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微生物的协同作用</a:t>
            </a:r>
            <a:r>
              <a:rPr kumimoji="0" lang="zh-CN" alt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Synergism</a:t>
            </a:r>
            <a:r>
              <a:rPr kumimoji="0" lang="zh-C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5" name="组合 4"/>
          <p:cNvGrpSpPr/>
          <p:nvPr/>
        </p:nvGrpSpPr>
        <p:grpSpPr>
          <a:xfrm>
            <a:off x="120015" y="93345"/>
            <a:ext cx="8856980" cy="1212850"/>
            <a:chOff x="189" y="147"/>
            <a:chExt cx="13948" cy="1910"/>
          </a:xfrm>
        </p:grpSpPr>
        <p:sp>
          <p:nvSpPr>
            <p:cNvPr id="4" name="文本框 3"/>
            <p:cNvSpPr txBox="1"/>
            <p:nvPr/>
          </p:nvSpPr>
          <p:spPr>
            <a:xfrm>
              <a:off x="1421" y="1233"/>
              <a:ext cx="12474" cy="8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Influencing Factors for the Remediation Efficiency</a:t>
              </a:r>
              <a:endParaRPr kumimoji="0" lang="zh-CN" altLang="en-US" sz="2800" b="0" i="0" u="none" strike="noStrike" kern="1200" cap="none" spc="0" normalizeH="0" baseline="0" noProof="0" dirty="0">
                <a:ln>
                  <a:noFill/>
                </a:ln>
                <a:solidFill>
                  <a:srgbClr val="000000"/>
                </a:solidFill>
                <a:effectLst/>
                <a:uLnTx/>
                <a:uFillTx/>
                <a:latin typeface="Garamond" panose="02020404030301010803" pitchFamily="18" charset="0"/>
                <a:ea typeface="宋体" panose="02010600030101010101" pitchFamily="2" charset="-122"/>
                <a:cs typeface="+mn-cs"/>
              </a:endParaRPr>
            </a:p>
          </p:txBody>
        </p:sp>
        <p:sp>
          <p:nvSpPr>
            <p:cNvPr id="3" name="Text Box 4"/>
            <p:cNvSpPr txBox="1">
              <a:spLocks noChangeArrowheads="1"/>
            </p:cNvSpPr>
            <p:nvPr/>
          </p:nvSpPr>
          <p:spPr bwMode="auto">
            <a:xfrm>
              <a:off x="189" y="147"/>
              <a:ext cx="13948" cy="1107"/>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影响微生物修复效率的因素</a:t>
              </a:r>
              <a:endParaRPr kumimoji="0" lang="zh-CN" altLang="en-US" sz="2800" b="1" i="0" u="none" strike="noStrike" kern="1200" cap="none" spc="0" normalizeH="0" baseline="0" noProof="0" dirty="0">
                <a:ln>
                  <a:noFill/>
                </a:ln>
                <a:solidFill>
                  <a:srgbClr val="AA5C5C"/>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p:cNvSpPr>
          <p:nvPr>
            <p:ph type="body"/>
          </p:nvPr>
        </p:nvSpPr>
        <p:spPr>
          <a:xfrm>
            <a:off x="3423285" y="1776095"/>
            <a:ext cx="8763000" cy="5081270"/>
          </a:xfrm>
        </p:spPr>
        <p:txBody>
          <a:bodyPr vert="horz" wrap="square" lIns="91440" tIns="45720" rIns="91440" bIns="45720" anchor="t" anchorCtr="0"/>
          <a:lstStyle/>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一、概 述</a:t>
            </a:r>
            <a:endPar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Introduction</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二、影响微生物修复效率的因素</a:t>
            </a:r>
            <a:endPar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Influencing Factors on the Remediation Efficiency</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uFill>
                  <a:solidFill>
                    <a:srgbClr val="FF0000"/>
                  </a:solidFill>
                </a:uFill>
                <a:latin typeface="微软雅黑" panose="020B0503020204020204" charset="-122"/>
                <a:ea typeface="微软雅黑" panose="020B0503020204020204" charset="-122"/>
                <a:cs typeface="Times New Roman" panose="02020603050405020304" pitchFamily="18" charset="0"/>
              </a:rPr>
              <a:t>三、强化生物修复的主要类型</a:t>
            </a:r>
            <a:endParaRPr lang="zh-CN" altLang="en-US" sz="3000" b="1" kern="1200" dirty="0">
              <a:solidFill>
                <a:srgbClr val="CCECFF">
                  <a:lumMod val="50000"/>
                </a:srgbClr>
              </a:solidFill>
              <a:effectLst/>
              <a:uFill>
                <a:solidFill>
                  <a:srgbClr val="FF0000"/>
                </a:solidFill>
              </a:uFill>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Main Types of Enhanced Bioremediation</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四、生物修复的优缺点</a:t>
            </a:r>
            <a:endPar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Strengths and Weaknesses of Bioremediation</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2537" name="Line 9"/>
          <p:cNvSpPr>
            <a:spLocks noChangeShapeType="1"/>
          </p:cNvSpPr>
          <p:nvPr/>
        </p:nvSpPr>
        <p:spPr bwMode="auto">
          <a:xfrm flipV="1">
            <a:off x="3503930" y="4797425"/>
            <a:ext cx="5424805" cy="15875"/>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ectangle 4"/>
          <p:cNvSpPr/>
          <p:nvPr/>
        </p:nvSpPr>
        <p:spPr>
          <a:xfrm>
            <a:off x="1492250" y="1026160"/>
            <a:ext cx="9144000" cy="797560"/>
          </a:xfrm>
          <a:prstGeom prst="rect">
            <a:avLst/>
          </a:prstGeom>
          <a:noFill/>
          <a:ln w="9525">
            <a:noFill/>
          </a:ln>
        </p:spPr>
        <p:txBody>
          <a:bodyPr anchor="ctr" anchorCtr="0"/>
          <a:lstStyle/>
          <a:p>
            <a:pPr marL="0" marR="0" lvl="0" indent="0" algn="ctr" defTabSz="914400" rtl="0" eaLnBrk="1" fontAlgn="base" latinLnBrk="0" hangingPunct="1">
              <a:lnSpc>
                <a:spcPct val="110000"/>
              </a:lnSpc>
              <a:spcBef>
                <a:spcPct val="0"/>
              </a:spcBef>
              <a:spcAft>
                <a:spcPct val="0"/>
              </a:spcAft>
              <a:buClrTx/>
              <a:buSzTx/>
              <a:buFontTx/>
              <a:buNone/>
              <a:defRPr/>
            </a:pPr>
            <a:r>
              <a:rPr kumimoji="0" lang="zh-CN" altLang="en-US" sz="4000" b="1" i="0" u="none" strike="noStrike" kern="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第一节 微生物修复技术</a:t>
            </a:r>
            <a:br>
              <a:rPr kumimoji="0" lang="zh-CN" altLang="en-US" sz="4800" b="1" i="0" u="none" strike="noStrike" kern="1200" cap="none" spc="0" normalizeH="0" baseline="0" noProof="0" dirty="0">
                <a:ln>
                  <a:noFill/>
                </a:ln>
                <a:solidFill>
                  <a:srgbClr val="FFFF00"/>
                </a:solidFill>
                <a:effectLst/>
                <a:uLnTx/>
                <a:uFillTx/>
                <a:latin typeface="隶书" panose="02010509060101010101" pitchFamily="49" charset="-122"/>
                <a:ea typeface="隶书" panose="02010509060101010101" pitchFamily="49" charset="-122"/>
                <a:cs typeface="+mn-cs"/>
              </a:rPr>
            </a:br>
            <a:r>
              <a:rPr lang="zh-CN" altLang="en-US" sz="3600" b="1" kern="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 action="ppaction://noaction"/>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537"/>
                                        </p:tgtEl>
                                        <p:attrNameLst>
                                          <p:attrName>style.visibility</p:attrName>
                                        </p:attrNameLst>
                                      </p:cBhvr>
                                      <p:to>
                                        <p:strVal val="visible"/>
                                      </p:to>
                                    </p:set>
                                    <p:anim calcmode="lin" valueType="num">
                                      <p:cBhvr additive="base">
                                        <p:cTn id="7" dur="500" fill="hold"/>
                                        <p:tgtEl>
                                          <p:spTgt spid="22537"/>
                                        </p:tgtEl>
                                        <p:attrNameLst>
                                          <p:attrName>ppt_x</p:attrName>
                                        </p:attrNameLst>
                                      </p:cBhvr>
                                      <p:tavLst>
                                        <p:tav tm="0">
                                          <p:val>
                                            <p:strVal val="0-#ppt_w/2"/>
                                          </p:val>
                                        </p:tav>
                                        <p:tav tm="100000">
                                          <p:val>
                                            <p:strVal val="#ppt_x"/>
                                          </p:val>
                                        </p:tav>
                                      </p:tavLst>
                                    </p:anim>
                                    <p:anim calcmode="lin" valueType="num">
                                      <p:cBhvr additive="base">
                                        <p:cTn id="8"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矩形 53"/>
          <p:cNvSpPr/>
          <p:nvPr/>
        </p:nvSpPr>
        <p:spPr>
          <a:xfrm>
            <a:off x="1524000" y="0"/>
            <a:ext cx="9144000" cy="6858000"/>
          </a:xfrm>
          <a:prstGeom prst="rect">
            <a:avLst/>
          </a:prstGeom>
          <a:noFill/>
          <a:ln w="9525" cap="flat" cmpd="sng">
            <a:solidFill>
              <a:schemeClr val="bg1"/>
            </a:solidFill>
            <a:prstDash val="solid"/>
            <a:round/>
            <a:headEnd type="none" w="med" len="med"/>
            <a:tailEnd type="none" w="med" len="med"/>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5" name="组合 4"/>
          <p:cNvGrpSpPr/>
          <p:nvPr/>
        </p:nvGrpSpPr>
        <p:grpSpPr>
          <a:xfrm>
            <a:off x="5431155" y="1093470"/>
            <a:ext cx="6078855" cy="5596255"/>
            <a:chOff x="3960" y="1175"/>
            <a:chExt cx="9573" cy="8813"/>
          </a:xfrm>
        </p:grpSpPr>
        <p:sp>
          <p:nvSpPr>
            <p:cNvPr id="39940" name="Freeform 4"/>
            <p:cNvSpPr/>
            <p:nvPr/>
          </p:nvSpPr>
          <p:spPr bwMode="auto">
            <a:xfrm>
              <a:off x="3960" y="3600"/>
              <a:ext cx="813" cy="5053"/>
            </a:xfrm>
            <a:custGeom>
              <a:avLst/>
              <a:gdLst>
                <a:gd name="T0" fmla="*/ 324 w 325"/>
                <a:gd name="T1" fmla="*/ 0 h 1781"/>
                <a:gd name="T2" fmla="*/ 0 w 325"/>
                <a:gd name="T3" fmla="*/ 0 h 1781"/>
                <a:gd name="T4" fmla="*/ 0 w 325"/>
                <a:gd name="T5" fmla="*/ 1780 h 1781"/>
                <a:gd name="T6" fmla="*/ 314 w 325"/>
                <a:gd name="T7" fmla="*/ 1780 h 17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5" h="1781">
                  <a:moveTo>
                    <a:pt x="324" y="0"/>
                  </a:moveTo>
                  <a:lnTo>
                    <a:pt x="0" y="0"/>
                  </a:lnTo>
                  <a:lnTo>
                    <a:pt x="0" y="1780"/>
                  </a:lnTo>
                  <a:lnTo>
                    <a:pt x="314" y="1780"/>
                  </a:lnTo>
                </a:path>
              </a:pathLst>
            </a:custGeom>
            <a:noFill/>
            <a:ln w="19050" cap="flat" cmpd="sng">
              <a:solidFill>
                <a:schemeClr val="tx1"/>
              </a:solidFill>
              <a:prstDash val="sysDot"/>
              <a:round/>
              <a:headEnd type="none" w="sm" len="sm"/>
              <a:tailEnd type="none" w="sm" len="sm"/>
            </a:ln>
            <a:effectLst>
              <a:outerShdw dist="17961" dir="2700000" algn="ctr" rotWithShape="0">
                <a:srgbClr val="2A3210">
                  <a:alpha val="50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9941" name="Line 6"/>
            <p:cNvSpPr>
              <a:spLocks noChangeShapeType="1"/>
            </p:cNvSpPr>
            <p:nvPr/>
          </p:nvSpPr>
          <p:spPr bwMode="auto">
            <a:xfrm flipH="1" flipV="1">
              <a:off x="8160" y="8520"/>
              <a:ext cx="600" cy="0"/>
            </a:xfrm>
            <a:prstGeom prst="line">
              <a:avLst/>
            </a:prstGeom>
            <a:noFill/>
            <a:ln w="19050">
              <a:solidFill>
                <a:schemeClr val="tx1"/>
              </a:solidFill>
              <a:prstDash val="sysDot"/>
              <a:round/>
              <a:headEnd type="none" w="sm" len="sm"/>
              <a:tailEnd type="none" w="sm" len="sm"/>
            </a:ln>
            <a:effectLst>
              <a:outerShdw dist="17961" dir="2700000" algn="ctr" rotWithShape="0">
                <a:srgbClr val="2A3210">
                  <a:alpha val="50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9942" name="Freeform 7"/>
            <p:cNvSpPr/>
            <p:nvPr/>
          </p:nvSpPr>
          <p:spPr bwMode="auto">
            <a:xfrm>
              <a:off x="8760" y="7440"/>
              <a:ext cx="573" cy="2060"/>
            </a:xfrm>
            <a:custGeom>
              <a:avLst/>
              <a:gdLst>
                <a:gd name="T0" fmla="*/ 228 w 229"/>
                <a:gd name="T1" fmla="*/ 0 h 1177"/>
                <a:gd name="T2" fmla="*/ 0 w 229"/>
                <a:gd name="T3" fmla="*/ 0 h 1177"/>
                <a:gd name="T4" fmla="*/ 0 w 229"/>
                <a:gd name="T5" fmla="*/ 1176 h 1177"/>
                <a:gd name="T6" fmla="*/ 221 w 229"/>
                <a:gd name="T7" fmla="*/ 1176 h 11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9" h="1177">
                  <a:moveTo>
                    <a:pt x="228" y="0"/>
                  </a:moveTo>
                  <a:lnTo>
                    <a:pt x="0" y="0"/>
                  </a:lnTo>
                  <a:lnTo>
                    <a:pt x="0" y="1176"/>
                  </a:lnTo>
                  <a:lnTo>
                    <a:pt x="221" y="1176"/>
                  </a:lnTo>
                </a:path>
              </a:pathLst>
            </a:custGeom>
            <a:noFill/>
            <a:ln w="19050" cap="flat" cmpd="sng">
              <a:solidFill>
                <a:schemeClr val="tx1"/>
              </a:solidFill>
              <a:prstDash val="sysDot"/>
              <a:round/>
              <a:headEnd type="none" w="sm" len="sm"/>
              <a:tailEnd type="none" w="sm" len="sm"/>
            </a:ln>
            <a:effectLst>
              <a:outerShdw dist="17961" dir="2700000" algn="ctr" rotWithShape="0">
                <a:srgbClr val="2A3210">
                  <a:alpha val="50000"/>
                </a:srgb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7111" name="AutoShape 9"/>
            <p:cNvSpPr/>
            <p:nvPr/>
          </p:nvSpPr>
          <p:spPr>
            <a:xfrm>
              <a:off x="9230" y="9098"/>
              <a:ext cx="4303" cy="890"/>
            </a:xfrm>
            <a:prstGeom prst="roundRect">
              <a:avLst>
                <a:gd name="adj" fmla="val 9028"/>
              </a:avLst>
            </a:prstGeom>
            <a:gradFill>
              <a:gsLst>
                <a:gs pos="50000">
                  <a:schemeClr val="accent1"/>
                </a:gs>
                <a:gs pos="0">
                  <a:schemeClr val="accent1">
                    <a:lumMod val="25000"/>
                    <a:lumOff val="75000"/>
                  </a:schemeClr>
                </a:gs>
                <a:gs pos="100000">
                  <a:schemeClr val="accent1">
                    <a:lumMod val="85000"/>
                  </a:schemeClr>
                </a:gs>
              </a:gsLst>
              <a:lin ang="5400000" scaled="0"/>
            </a:gradFill>
            <a:ln w="9525">
              <a:noFill/>
            </a:ln>
          </p:spPr>
          <p:txBody>
            <a:bodyPr wrap="none" anchor="ctr" anchorCtr="0"/>
            <a:lstStyle/>
            <a:p>
              <a:pPr marL="0" marR="0" lvl="0" indent="0" algn="ctr" defTabSz="914400" rtl="0" eaLnBrk="1" fontAlgn="base" latinLnBrk="0" hangingPunct="1">
                <a:lnSpc>
                  <a:spcPct val="140000"/>
                </a:lnSpc>
                <a:spcBef>
                  <a:spcPct val="0"/>
                </a:spcBef>
                <a:spcAft>
                  <a:spcPct val="0"/>
                </a:spcAft>
                <a:buClr>
                  <a:srgbClr val="FFFFFF"/>
                </a:buClr>
                <a:buSzTx/>
                <a:buFont typeface="Wingdings" panose="05000000000000000000" pitchFamily="2" charset="2"/>
                <a:buNone/>
                <a:defRPr/>
              </a:pPr>
              <a:endParaRPr kumimoji="0" lang="zh-CN" altLang="zh-CN" sz="8800" b="0"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mn-cs"/>
              </a:endParaRPr>
            </a:p>
          </p:txBody>
        </p:sp>
        <p:sp>
          <p:nvSpPr>
            <p:cNvPr id="47114" name="AutoShape 13"/>
            <p:cNvSpPr/>
            <p:nvPr/>
          </p:nvSpPr>
          <p:spPr>
            <a:xfrm>
              <a:off x="9223" y="8075"/>
              <a:ext cx="4310" cy="890"/>
            </a:xfrm>
            <a:prstGeom prst="roundRect">
              <a:avLst>
                <a:gd name="adj" fmla="val 9028"/>
              </a:avLst>
            </a:prstGeom>
            <a:gradFill>
              <a:gsLst>
                <a:gs pos="50000">
                  <a:schemeClr val="accent1"/>
                </a:gs>
                <a:gs pos="0">
                  <a:schemeClr val="accent1">
                    <a:lumMod val="25000"/>
                    <a:lumOff val="75000"/>
                  </a:schemeClr>
                </a:gs>
                <a:gs pos="100000">
                  <a:schemeClr val="accent1">
                    <a:lumMod val="85000"/>
                  </a:schemeClr>
                </a:gs>
              </a:gsLst>
              <a:lin ang="5400000" scaled="0"/>
            </a:gradFill>
            <a:ln w="9525">
              <a:noFill/>
            </a:ln>
          </p:spPr>
          <p:txBody>
            <a:bodyPr wrap="none" anchor="ctr" anchorCtr="0"/>
            <a:lstStyle/>
            <a:p>
              <a:pPr marL="0" marR="0" lvl="0" indent="0" algn="ctr" defTabSz="914400" rtl="0" eaLnBrk="1" fontAlgn="base" latinLnBrk="0" hangingPunct="1">
                <a:lnSpc>
                  <a:spcPct val="140000"/>
                </a:lnSpc>
                <a:spcBef>
                  <a:spcPct val="0"/>
                </a:spcBef>
                <a:spcAft>
                  <a:spcPct val="0"/>
                </a:spcAft>
                <a:buClr>
                  <a:srgbClr val="FFFFFF"/>
                </a:buClr>
                <a:buSzTx/>
                <a:buFont typeface="Wingdings" panose="05000000000000000000" pitchFamily="2" charset="2"/>
                <a:buNone/>
                <a:defRPr/>
              </a:pPr>
              <a:endParaRPr kumimoji="0" lang="zh-CN" altLang="zh-CN" sz="8800" b="0"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mn-cs"/>
              </a:endParaRPr>
            </a:p>
          </p:txBody>
        </p:sp>
        <p:sp>
          <p:nvSpPr>
            <p:cNvPr id="47117" name="AutoShape 17"/>
            <p:cNvSpPr/>
            <p:nvPr/>
          </p:nvSpPr>
          <p:spPr>
            <a:xfrm>
              <a:off x="9223" y="7080"/>
              <a:ext cx="4310" cy="890"/>
            </a:xfrm>
            <a:prstGeom prst="roundRect">
              <a:avLst>
                <a:gd name="adj" fmla="val 9028"/>
              </a:avLst>
            </a:prstGeom>
            <a:gradFill>
              <a:gsLst>
                <a:gs pos="50000">
                  <a:schemeClr val="accent1"/>
                </a:gs>
                <a:gs pos="0">
                  <a:schemeClr val="accent1">
                    <a:lumMod val="25000"/>
                    <a:lumOff val="75000"/>
                  </a:schemeClr>
                </a:gs>
                <a:gs pos="100000">
                  <a:schemeClr val="accent1">
                    <a:lumMod val="85000"/>
                  </a:schemeClr>
                </a:gs>
              </a:gsLst>
              <a:lin ang="5400000" scaled="0"/>
            </a:gradFill>
            <a:ln w="9525">
              <a:noFill/>
            </a:ln>
          </p:spPr>
          <p:txBody>
            <a:bodyPr wrap="none" anchor="ctr" anchorCtr="0"/>
            <a:lstStyle/>
            <a:p>
              <a:pPr marL="0" marR="0" lvl="0" indent="0" algn="ctr" defTabSz="914400" rtl="0" eaLnBrk="1" fontAlgn="base" latinLnBrk="0" hangingPunct="1">
                <a:lnSpc>
                  <a:spcPct val="140000"/>
                </a:lnSpc>
                <a:spcBef>
                  <a:spcPct val="0"/>
                </a:spcBef>
                <a:spcAft>
                  <a:spcPct val="0"/>
                </a:spcAft>
                <a:buClr>
                  <a:srgbClr val="FFFFFF"/>
                </a:buClr>
                <a:buSzTx/>
                <a:buFont typeface="Wingdings" panose="05000000000000000000" pitchFamily="2" charset="2"/>
                <a:buNone/>
                <a:defRPr/>
              </a:pPr>
              <a:endParaRPr kumimoji="0" lang="zh-CN" altLang="zh-CN" sz="8800" b="0"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mn-cs"/>
              </a:endParaRPr>
            </a:p>
          </p:txBody>
        </p:sp>
        <p:sp>
          <p:nvSpPr>
            <p:cNvPr id="47120" name="AutoShape 21"/>
            <p:cNvSpPr/>
            <p:nvPr/>
          </p:nvSpPr>
          <p:spPr>
            <a:xfrm>
              <a:off x="9223" y="2375"/>
              <a:ext cx="4310" cy="890"/>
            </a:xfrm>
            <a:prstGeom prst="roundRect">
              <a:avLst>
                <a:gd name="adj" fmla="val 9028"/>
              </a:avLst>
            </a:prstGeom>
            <a:gradFill>
              <a:gsLst>
                <a:gs pos="50000">
                  <a:schemeClr val="accent1"/>
                </a:gs>
                <a:gs pos="0">
                  <a:schemeClr val="accent1">
                    <a:lumMod val="25000"/>
                    <a:lumOff val="75000"/>
                  </a:schemeClr>
                </a:gs>
                <a:gs pos="100000">
                  <a:schemeClr val="accent1">
                    <a:lumMod val="85000"/>
                  </a:schemeClr>
                </a:gs>
              </a:gsLst>
              <a:lin ang="5400000" scaled="0"/>
            </a:gradFill>
            <a:ln w="9525">
              <a:noFill/>
            </a:ln>
          </p:spPr>
          <p:txBody>
            <a:bodyPr wrap="none" anchor="ctr" anchorCtr="0"/>
            <a:lstStyle/>
            <a:p>
              <a:pPr marL="0" marR="0" lvl="0" indent="0" algn="ctr" defTabSz="914400" rtl="0" eaLnBrk="1" fontAlgn="base" latinLnBrk="0" hangingPunct="1">
                <a:lnSpc>
                  <a:spcPct val="140000"/>
                </a:lnSpc>
                <a:spcBef>
                  <a:spcPct val="0"/>
                </a:spcBef>
                <a:spcAft>
                  <a:spcPct val="0"/>
                </a:spcAft>
                <a:buClr>
                  <a:srgbClr val="FFFFFF"/>
                </a:buClr>
                <a:buSzTx/>
                <a:buFont typeface="Wingdings" panose="05000000000000000000" pitchFamily="2" charset="2"/>
                <a:buNone/>
                <a:defRPr/>
              </a:pPr>
              <a:endParaRPr kumimoji="0" lang="zh-CN" altLang="zh-CN" sz="8800" b="0"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mn-cs"/>
              </a:endParaRPr>
            </a:p>
          </p:txBody>
        </p:sp>
        <p:sp>
          <p:nvSpPr>
            <p:cNvPr id="47123" name="AutoShape 25"/>
            <p:cNvSpPr/>
            <p:nvPr/>
          </p:nvSpPr>
          <p:spPr>
            <a:xfrm>
              <a:off x="9223" y="1175"/>
              <a:ext cx="4310" cy="890"/>
            </a:xfrm>
            <a:prstGeom prst="roundRect">
              <a:avLst>
                <a:gd name="adj" fmla="val 9028"/>
              </a:avLst>
            </a:prstGeom>
            <a:gradFill>
              <a:gsLst>
                <a:gs pos="35000">
                  <a:schemeClr val="accent1"/>
                </a:gs>
                <a:gs pos="0">
                  <a:schemeClr val="accent1">
                    <a:lumMod val="25000"/>
                    <a:lumOff val="75000"/>
                  </a:schemeClr>
                </a:gs>
                <a:gs pos="100000">
                  <a:schemeClr val="accent1">
                    <a:lumMod val="85000"/>
                  </a:schemeClr>
                </a:gs>
              </a:gsLst>
              <a:lin ang="5400000" scaled="0"/>
            </a:gradFill>
            <a:ln w="9525">
              <a:noFill/>
            </a:ln>
          </p:spPr>
          <p:txBody>
            <a:bodyPr wrap="none" anchor="ctr" anchorCtr="0"/>
            <a:lstStyle/>
            <a:p>
              <a:pPr marL="0" marR="0" lvl="0" indent="0" algn="ctr" defTabSz="914400" rtl="0" eaLnBrk="1" fontAlgn="base" latinLnBrk="0" hangingPunct="1">
                <a:lnSpc>
                  <a:spcPct val="140000"/>
                </a:lnSpc>
                <a:spcBef>
                  <a:spcPct val="0"/>
                </a:spcBef>
                <a:spcAft>
                  <a:spcPct val="0"/>
                </a:spcAft>
                <a:buClr>
                  <a:srgbClr val="FFFFFF"/>
                </a:buClr>
                <a:buSzTx/>
                <a:buFont typeface="Wingdings" panose="05000000000000000000" pitchFamily="2" charset="2"/>
                <a:buNone/>
                <a:defRPr/>
              </a:pPr>
              <a:endParaRPr kumimoji="0" lang="zh-CN" altLang="zh-CN" sz="8800" b="0"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mn-cs"/>
              </a:endParaRPr>
            </a:p>
          </p:txBody>
        </p:sp>
        <p:sp>
          <p:nvSpPr>
            <p:cNvPr id="47126" name="Rectangle 28"/>
            <p:cNvSpPr/>
            <p:nvPr/>
          </p:nvSpPr>
          <p:spPr>
            <a:xfrm>
              <a:off x="10200" y="1320"/>
              <a:ext cx="2221" cy="533"/>
            </a:xfrm>
            <a:prstGeom prst="rect">
              <a:avLst/>
            </a:prstGeom>
            <a:noFill/>
            <a:ln w="9525">
              <a:noFill/>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生物强化法</a:t>
              </a:r>
              <a:endPar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47127" name="Rectangle 29"/>
            <p:cNvSpPr/>
            <p:nvPr/>
          </p:nvSpPr>
          <p:spPr>
            <a:xfrm>
              <a:off x="10200" y="2520"/>
              <a:ext cx="2221" cy="533"/>
            </a:xfrm>
            <a:prstGeom prst="rect">
              <a:avLst/>
            </a:prstGeom>
            <a:noFill/>
            <a:ln w="9525">
              <a:noFill/>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生物通气法</a:t>
              </a:r>
              <a:endParaRPr kumimoji="0" lang="en-US" altLang="ko-KR"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47128" name="Rectangle 30"/>
            <p:cNvSpPr/>
            <p:nvPr/>
          </p:nvSpPr>
          <p:spPr>
            <a:xfrm>
              <a:off x="10699" y="7263"/>
              <a:ext cx="1333" cy="533"/>
            </a:xfrm>
            <a:prstGeom prst="rect">
              <a:avLst/>
            </a:prstGeom>
            <a:noFill/>
            <a:ln w="9525">
              <a:noFill/>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堆肥法</a:t>
              </a:r>
              <a:endParaRPr kumimoji="0" lang="en-US" altLang="ko-KR"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47129" name="Rectangle 31"/>
            <p:cNvSpPr/>
            <p:nvPr/>
          </p:nvSpPr>
          <p:spPr>
            <a:xfrm>
              <a:off x="10200" y="8270"/>
              <a:ext cx="2666" cy="533"/>
            </a:xfrm>
            <a:prstGeom prst="rect">
              <a:avLst/>
            </a:prstGeom>
            <a:noFill/>
            <a:ln w="9525">
              <a:noFill/>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生物传感器法</a:t>
              </a:r>
              <a:endParaRPr kumimoji="0" lang="en-US" altLang="ko-KR"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47130" name="Rectangle 32"/>
            <p:cNvSpPr/>
            <p:nvPr/>
          </p:nvSpPr>
          <p:spPr>
            <a:xfrm>
              <a:off x="10526" y="9213"/>
              <a:ext cx="1777" cy="533"/>
            </a:xfrm>
            <a:prstGeom prst="rect">
              <a:avLst/>
            </a:prstGeom>
            <a:noFill/>
            <a:ln w="9525">
              <a:noFill/>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厌氧处理</a:t>
              </a:r>
              <a:endParaRPr kumimoji="0" lang="en-US" altLang="ko-KR"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47133" name="AutoShape 21"/>
            <p:cNvSpPr/>
            <p:nvPr/>
          </p:nvSpPr>
          <p:spPr>
            <a:xfrm>
              <a:off x="9223" y="3575"/>
              <a:ext cx="4310" cy="890"/>
            </a:xfrm>
            <a:prstGeom prst="roundRect">
              <a:avLst>
                <a:gd name="adj" fmla="val 9028"/>
              </a:avLst>
            </a:prstGeom>
            <a:gradFill>
              <a:gsLst>
                <a:gs pos="50000">
                  <a:schemeClr val="accent1"/>
                </a:gs>
                <a:gs pos="0">
                  <a:schemeClr val="accent1">
                    <a:lumMod val="25000"/>
                    <a:lumOff val="75000"/>
                  </a:schemeClr>
                </a:gs>
                <a:gs pos="100000">
                  <a:schemeClr val="accent1">
                    <a:lumMod val="85000"/>
                  </a:schemeClr>
                </a:gs>
              </a:gsLst>
              <a:lin ang="5400000" scaled="0"/>
            </a:gradFill>
            <a:ln w="9525">
              <a:noFill/>
            </a:ln>
          </p:spPr>
          <p:txBody>
            <a:bodyPr wrap="none" anchor="ctr" anchorCtr="0"/>
            <a:lstStyle/>
            <a:p>
              <a:pPr marL="0" marR="0" lvl="0" indent="0" algn="ctr" defTabSz="914400" rtl="0" eaLnBrk="1" fontAlgn="base" latinLnBrk="0" hangingPunct="1">
                <a:lnSpc>
                  <a:spcPct val="140000"/>
                </a:lnSpc>
                <a:spcBef>
                  <a:spcPct val="0"/>
                </a:spcBef>
                <a:spcAft>
                  <a:spcPct val="0"/>
                </a:spcAft>
                <a:buClr>
                  <a:srgbClr val="FFFFFF"/>
                </a:buClr>
                <a:buSzTx/>
                <a:buFont typeface="Wingdings" panose="05000000000000000000" pitchFamily="2" charset="2"/>
                <a:buNone/>
                <a:defRPr/>
              </a:pPr>
              <a:endParaRPr kumimoji="0" lang="zh-CN" altLang="zh-CN" sz="8800" b="0"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mn-cs"/>
              </a:endParaRPr>
            </a:p>
          </p:txBody>
        </p:sp>
        <p:sp>
          <p:nvSpPr>
            <p:cNvPr id="47136" name="Rectangle 29"/>
            <p:cNvSpPr/>
            <p:nvPr/>
          </p:nvSpPr>
          <p:spPr>
            <a:xfrm>
              <a:off x="10200" y="3720"/>
              <a:ext cx="2221" cy="533"/>
            </a:xfrm>
            <a:prstGeom prst="rect">
              <a:avLst/>
            </a:prstGeom>
            <a:noFill/>
            <a:ln w="9525">
              <a:noFill/>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生物注射法</a:t>
              </a:r>
              <a:endParaRPr kumimoji="0" lang="en-US" altLang="ko-KR"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47137" name="AutoShape 21"/>
            <p:cNvSpPr/>
            <p:nvPr/>
          </p:nvSpPr>
          <p:spPr>
            <a:xfrm>
              <a:off x="9223" y="4655"/>
              <a:ext cx="4310" cy="890"/>
            </a:xfrm>
            <a:prstGeom prst="roundRect">
              <a:avLst>
                <a:gd name="adj" fmla="val 9028"/>
              </a:avLst>
            </a:prstGeom>
            <a:gradFill>
              <a:gsLst>
                <a:gs pos="50000">
                  <a:schemeClr val="accent1"/>
                </a:gs>
                <a:gs pos="0">
                  <a:schemeClr val="accent1">
                    <a:lumMod val="25000"/>
                    <a:lumOff val="75000"/>
                  </a:schemeClr>
                </a:gs>
                <a:gs pos="100000">
                  <a:schemeClr val="accent1">
                    <a:lumMod val="85000"/>
                  </a:schemeClr>
                </a:gs>
              </a:gsLst>
              <a:lin ang="5400000" scaled="0"/>
            </a:gradFill>
            <a:ln w="9525">
              <a:noFill/>
            </a:ln>
          </p:spPr>
          <p:txBody>
            <a:bodyPr wrap="none" anchor="ctr" anchorCtr="0"/>
            <a:lstStyle/>
            <a:p>
              <a:pPr marL="0" marR="0" lvl="0" indent="0" algn="ctr" defTabSz="914400" rtl="0" eaLnBrk="1" fontAlgn="base" latinLnBrk="0" hangingPunct="1">
                <a:lnSpc>
                  <a:spcPct val="140000"/>
                </a:lnSpc>
                <a:spcBef>
                  <a:spcPct val="0"/>
                </a:spcBef>
                <a:spcAft>
                  <a:spcPct val="0"/>
                </a:spcAft>
                <a:buClr>
                  <a:srgbClr val="FFFFFF"/>
                </a:buClr>
                <a:buSzTx/>
                <a:buFont typeface="Wingdings" panose="05000000000000000000" pitchFamily="2" charset="2"/>
                <a:buNone/>
                <a:defRPr/>
              </a:pPr>
              <a:endParaRPr kumimoji="0" lang="zh-CN" altLang="zh-CN" sz="8800" b="0"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mn-cs"/>
              </a:endParaRPr>
            </a:p>
          </p:txBody>
        </p:sp>
        <p:sp>
          <p:nvSpPr>
            <p:cNvPr id="47140" name="Rectangle 29"/>
            <p:cNvSpPr/>
            <p:nvPr/>
          </p:nvSpPr>
          <p:spPr>
            <a:xfrm>
              <a:off x="10200" y="4800"/>
              <a:ext cx="2221" cy="533"/>
            </a:xfrm>
            <a:prstGeom prst="rect">
              <a:avLst/>
            </a:prstGeom>
            <a:noFill/>
            <a:ln w="9525">
              <a:noFill/>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生物冲淋法</a:t>
              </a:r>
              <a:endParaRPr kumimoji="0" lang="en-US" altLang="ko-KR"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47141" name="AutoShape 21"/>
            <p:cNvSpPr/>
            <p:nvPr/>
          </p:nvSpPr>
          <p:spPr>
            <a:xfrm>
              <a:off x="9223" y="5735"/>
              <a:ext cx="4310" cy="890"/>
            </a:xfrm>
            <a:prstGeom prst="roundRect">
              <a:avLst>
                <a:gd name="adj" fmla="val 9028"/>
              </a:avLst>
            </a:prstGeom>
            <a:gradFill>
              <a:gsLst>
                <a:gs pos="50000">
                  <a:schemeClr val="accent1"/>
                </a:gs>
                <a:gs pos="0">
                  <a:schemeClr val="accent1">
                    <a:lumMod val="25000"/>
                    <a:lumOff val="75000"/>
                  </a:schemeClr>
                </a:gs>
                <a:gs pos="100000">
                  <a:schemeClr val="accent1">
                    <a:lumMod val="85000"/>
                  </a:schemeClr>
                </a:gs>
              </a:gsLst>
              <a:lin ang="5400000" scaled="0"/>
            </a:gradFill>
            <a:ln w="9525">
              <a:noFill/>
            </a:ln>
          </p:spPr>
          <p:txBody>
            <a:bodyPr wrap="none" anchor="ctr" anchorCtr="0"/>
            <a:lstStyle/>
            <a:p>
              <a:pPr marL="0" marR="0" lvl="0" indent="0" algn="ctr" defTabSz="914400" rtl="0" eaLnBrk="1" fontAlgn="base" latinLnBrk="0" hangingPunct="1">
                <a:lnSpc>
                  <a:spcPct val="140000"/>
                </a:lnSpc>
                <a:spcBef>
                  <a:spcPct val="0"/>
                </a:spcBef>
                <a:spcAft>
                  <a:spcPct val="0"/>
                </a:spcAft>
                <a:buClr>
                  <a:srgbClr val="FFFFFF"/>
                </a:buClr>
                <a:buSzTx/>
                <a:buFont typeface="Wingdings" panose="05000000000000000000" pitchFamily="2" charset="2"/>
                <a:buNone/>
                <a:defRPr/>
              </a:pPr>
              <a:endParaRPr kumimoji="0" lang="zh-CN" altLang="zh-CN" sz="8800" b="0"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mn-cs"/>
              </a:endParaRPr>
            </a:p>
          </p:txBody>
        </p:sp>
        <p:sp>
          <p:nvSpPr>
            <p:cNvPr id="47144" name="Rectangle 29"/>
            <p:cNvSpPr/>
            <p:nvPr/>
          </p:nvSpPr>
          <p:spPr>
            <a:xfrm>
              <a:off x="10200" y="5880"/>
              <a:ext cx="2221" cy="533"/>
            </a:xfrm>
            <a:prstGeom prst="rect">
              <a:avLst/>
            </a:prstGeom>
            <a:noFill/>
            <a:ln w="9525">
              <a:noFill/>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土地耕作法</a:t>
              </a:r>
              <a:endParaRPr kumimoji="0" lang="en-US" altLang="ko-KR"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cxnSp>
          <p:nvCxnSpPr>
            <p:cNvPr id="47145" name="AutoShape 61"/>
            <p:cNvCxnSpPr>
              <a:endCxn id="47141" idx="1"/>
            </p:cNvCxnSpPr>
            <p:nvPr/>
          </p:nvCxnSpPr>
          <p:spPr>
            <a:xfrm>
              <a:off x="8100" y="3625"/>
              <a:ext cx="1123" cy="2555"/>
            </a:xfrm>
            <a:prstGeom prst="bentConnector3">
              <a:avLst>
                <a:gd name="adj1" fmla="val 49889"/>
              </a:avLst>
            </a:prstGeom>
            <a:ln w="19050" cap="flat" cmpd="sng">
              <a:solidFill>
                <a:schemeClr val="tx1"/>
              </a:solidFill>
              <a:prstDash val="sysDot"/>
              <a:miter/>
              <a:headEnd type="none" w="med" len="med"/>
              <a:tailEnd type="none" w="med" len="med"/>
            </a:ln>
          </p:spPr>
        </p:cxnSp>
        <p:cxnSp>
          <p:nvCxnSpPr>
            <p:cNvPr id="47146" name="AutoShape 62"/>
            <p:cNvCxnSpPr>
              <a:endCxn id="47124" idx="1"/>
            </p:cNvCxnSpPr>
            <p:nvPr/>
          </p:nvCxnSpPr>
          <p:spPr>
            <a:xfrm flipV="1">
              <a:off x="8100" y="1408"/>
              <a:ext cx="1123" cy="2217"/>
            </a:xfrm>
            <a:prstGeom prst="bentConnector3">
              <a:avLst>
                <a:gd name="adj1" fmla="val 49889"/>
              </a:avLst>
            </a:prstGeom>
            <a:ln w="19050" cap="flat" cmpd="sng">
              <a:solidFill>
                <a:schemeClr val="tx1"/>
              </a:solidFill>
              <a:prstDash val="sysDot"/>
              <a:miter/>
              <a:headEnd type="none" w="med" len="med"/>
              <a:tailEnd type="none" w="med" len="med"/>
            </a:ln>
          </p:spPr>
        </p:cxnSp>
        <p:grpSp>
          <p:nvGrpSpPr>
            <p:cNvPr id="47148" name="Group 35"/>
            <p:cNvGrpSpPr/>
            <p:nvPr/>
          </p:nvGrpSpPr>
          <p:grpSpPr>
            <a:xfrm>
              <a:off x="4560" y="3360"/>
              <a:ext cx="3540" cy="1000"/>
              <a:chOff x="1916" y="1364"/>
              <a:chExt cx="1416" cy="400"/>
            </a:xfrm>
          </p:grpSpPr>
          <p:sp>
            <p:nvSpPr>
              <p:cNvPr id="47149" name="Rectangle 36"/>
              <p:cNvSpPr/>
              <p:nvPr/>
            </p:nvSpPr>
            <p:spPr>
              <a:xfrm>
                <a:off x="1916" y="1590"/>
                <a:ext cx="0" cy="174"/>
              </a:xfrm>
              <a:prstGeom prst="rect">
                <a:avLst/>
              </a:prstGeom>
              <a:noFill/>
              <a:ln w="9525">
                <a:noFill/>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47150" name="Rectangle 36"/>
              <p:cNvSpPr/>
              <p:nvPr/>
            </p:nvSpPr>
            <p:spPr>
              <a:xfrm>
                <a:off x="1916" y="1364"/>
                <a:ext cx="1416" cy="213"/>
              </a:xfrm>
              <a:prstGeom prst="rect">
                <a:avLst/>
              </a:prstGeom>
              <a:noFill/>
              <a:ln w="9525">
                <a:noFill/>
              </a:ln>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sp>
          <p:nvSpPr>
            <p:cNvPr id="4" name="AutoShape 25"/>
            <p:cNvSpPr/>
            <p:nvPr/>
          </p:nvSpPr>
          <p:spPr>
            <a:xfrm>
              <a:off x="4660" y="3105"/>
              <a:ext cx="3540" cy="890"/>
            </a:xfrm>
            <a:prstGeom prst="roundRect">
              <a:avLst>
                <a:gd name="adj" fmla="val 9028"/>
              </a:avLst>
            </a:prstGeom>
            <a:gradFill>
              <a:gsLst>
                <a:gs pos="50000">
                  <a:schemeClr val="accent1"/>
                </a:gs>
                <a:gs pos="0">
                  <a:schemeClr val="accent1">
                    <a:lumMod val="25000"/>
                    <a:lumOff val="75000"/>
                  </a:schemeClr>
                </a:gs>
                <a:gs pos="100000">
                  <a:schemeClr val="accent1">
                    <a:lumMod val="85000"/>
                  </a:schemeClr>
                </a:gs>
              </a:gsLst>
              <a:lin ang="5400000" scaled="1"/>
            </a:gradFill>
            <a:ln w="9525">
              <a:noFill/>
            </a:ln>
          </p:spPr>
          <p:txBody>
            <a:bodyPr wrap="none" anchor="ctr" anchorCtr="0"/>
            <a:lstStyle/>
            <a:p>
              <a:pPr marL="0" marR="0" lvl="0" indent="0" algn="ctr" defTabSz="914400" rtl="0" eaLnBrk="1" fontAlgn="base" latinLnBrk="0" hangingPunct="1">
                <a:lnSpc>
                  <a:spcPct val="140000"/>
                </a:lnSpc>
                <a:spcBef>
                  <a:spcPct val="0"/>
                </a:spcBef>
                <a:spcAft>
                  <a:spcPct val="0"/>
                </a:spcAft>
                <a:buClr>
                  <a:srgbClr val="FFFFFF"/>
                </a:buClr>
                <a:buSzTx/>
                <a:buFont typeface="Wingdings" panose="05000000000000000000" pitchFamily="2" charset="2"/>
                <a:buNone/>
                <a:defRPr/>
              </a:pPr>
              <a:endParaRPr kumimoji="0" lang="zh-CN" altLang="zh-CN" sz="8800" b="0"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mn-cs"/>
              </a:endParaRPr>
            </a:p>
          </p:txBody>
        </p:sp>
        <p:sp>
          <p:nvSpPr>
            <p:cNvPr id="6" name="Rectangle 28"/>
            <p:cNvSpPr/>
            <p:nvPr/>
          </p:nvSpPr>
          <p:spPr>
            <a:xfrm>
              <a:off x="4660" y="3236"/>
              <a:ext cx="3554" cy="533"/>
            </a:xfrm>
            <a:prstGeom prst="rect">
              <a:avLst/>
            </a:prstGeom>
            <a:noFill/>
            <a:ln w="9525">
              <a:noFill/>
            </a:ln>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原位强化修复技术</a:t>
              </a:r>
              <a:endPar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nvGrpSpPr>
            <p:cNvPr id="7" name="Group 35"/>
            <p:cNvGrpSpPr/>
            <p:nvPr/>
          </p:nvGrpSpPr>
          <p:grpSpPr>
            <a:xfrm>
              <a:off x="4509" y="8333"/>
              <a:ext cx="3540" cy="1000"/>
              <a:chOff x="1916" y="1364"/>
              <a:chExt cx="1416" cy="400"/>
            </a:xfrm>
          </p:grpSpPr>
          <p:sp>
            <p:nvSpPr>
              <p:cNvPr id="8" name="Rectangle 36"/>
              <p:cNvSpPr/>
              <p:nvPr/>
            </p:nvSpPr>
            <p:spPr>
              <a:xfrm>
                <a:off x="1916" y="1590"/>
                <a:ext cx="0" cy="174"/>
              </a:xfrm>
              <a:prstGeom prst="rect">
                <a:avLst/>
              </a:prstGeom>
              <a:noFill/>
              <a:ln w="9525">
                <a:noFill/>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mn-cs"/>
                </a:endParaRPr>
              </a:p>
            </p:txBody>
          </p:sp>
          <p:sp>
            <p:nvSpPr>
              <p:cNvPr id="9" name="Rectangle 36"/>
              <p:cNvSpPr/>
              <p:nvPr/>
            </p:nvSpPr>
            <p:spPr>
              <a:xfrm>
                <a:off x="1916" y="1364"/>
                <a:ext cx="1416" cy="213"/>
              </a:xfrm>
              <a:prstGeom prst="rect">
                <a:avLst/>
              </a:prstGeom>
              <a:noFill/>
              <a:ln w="9525">
                <a:noFill/>
              </a:ln>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sp>
          <p:nvSpPr>
            <p:cNvPr id="10" name="AutoShape 25"/>
            <p:cNvSpPr/>
            <p:nvPr/>
          </p:nvSpPr>
          <p:spPr>
            <a:xfrm>
              <a:off x="4609" y="8078"/>
              <a:ext cx="3540" cy="890"/>
            </a:xfrm>
            <a:prstGeom prst="roundRect">
              <a:avLst>
                <a:gd name="adj" fmla="val 9028"/>
              </a:avLst>
            </a:prstGeom>
            <a:gradFill>
              <a:gsLst>
                <a:gs pos="35000">
                  <a:schemeClr val="accent1"/>
                </a:gs>
                <a:gs pos="0">
                  <a:schemeClr val="accent1">
                    <a:lumMod val="25000"/>
                    <a:lumOff val="75000"/>
                  </a:schemeClr>
                </a:gs>
                <a:gs pos="100000">
                  <a:schemeClr val="accent1">
                    <a:lumMod val="85000"/>
                  </a:schemeClr>
                </a:gs>
              </a:gsLst>
              <a:lin ang="5400000" scaled="0"/>
            </a:gradFill>
            <a:ln w="9525">
              <a:noFill/>
            </a:ln>
          </p:spPr>
          <p:txBody>
            <a:bodyPr wrap="none" anchor="ctr" anchorCtr="0"/>
            <a:lstStyle/>
            <a:p>
              <a:pPr marL="0" marR="0" lvl="0" indent="0" algn="ctr" defTabSz="914400" rtl="0" eaLnBrk="1" fontAlgn="base" latinLnBrk="0" hangingPunct="1">
                <a:lnSpc>
                  <a:spcPct val="140000"/>
                </a:lnSpc>
                <a:spcBef>
                  <a:spcPct val="0"/>
                </a:spcBef>
                <a:spcAft>
                  <a:spcPct val="0"/>
                </a:spcAft>
                <a:buClr>
                  <a:srgbClr val="FFFFFF"/>
                </a:buClr>
                <a:buSzTx/>
                <a:buFont typeface="Wingdings" panose="05000000000000000000" pitchFamily="2" charset="2"/>
                <a:buNone/>
                <a:defRPr/>
              </a:pPr>
              <a:endParaRPr kumimoji="0" lang="zh-CN" altLang="zh-CN" sz="8800" b="0" i="0" u="none" strike="noStrike" kern="120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mn-cs"/>
              </a:endParaRPr>
            </a:p>
          </p:txBody>
        </p:sp>
        <p:sp>
          <p:nvSpPr>
            <p:cNvPr id="11" name="Rectangle 28"/>
            <p:cNvSpPr/>
            <p:nvPr/>
          </p:nvSpPr>
          <p:spPr>
            <a:xfrm>
              <a:off x="4609" y="8208"/>
              <a:ext cx="3554" cy="533"/>
            </a:xfrm>
            <a:prstGeom prst="rect">
              <a:avLst/>
            </a:prstGeom>
            <a:noFill/>
            <a:ln w="9525">
              <a:noFill/>
            </a:ln>
          </p:spPr>
          <p:txBody>
            <a:bodyPr wrap="squar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异位强化修复技术</a:t>
              </a:r>
              <a:endPar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sp>
        <p:nvSpPr>
          <p:cNvPr id="12" name="Rectangle 7"/>
          <p:cNvSpPr>
            <a:spLocks noGrp="1" noRot="1"/>
          </p:cNvSpPr>
          <p:nvPr/>
        </p:nvSpPr>
        <p:spPr>
          <a:xfrm>
            <a:off x="767408" y="765425"/>
            <a:ext cx="7391400" cy="515782"/>
          </a:xfrm>
          <a:prstGeom prst="rect">
            <a:avLst/>
          </a:prstGeom>
          <a:noFill/>
          <a:ln w="9525">
            <a:noFill/>
            <a:miter lim="800000"/>
          </a:ln>
          <a:effectLst/>
        </p:spPr>
        <p:txBody>
          <a:bodyPr vert="horz" wrap="square" lIns="91440" tIns="45720" rIns="91440" bIns="45720" numCol="1" anchor="ctr" anchorCtr="0" compatLnSpc="1">
            <a:spAutoFit/>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algn="l" eaLnBrk="1" hangingPunct="1">
              <a:lnSpc>
                <a:spcPct val="105000"/>
              </a:lnSpc>
            </a:pPr>
            <a:r>
              <a:rPr lang="en-US" altLang="zh-CN" sz="2800" dirty="0">
                <a:solidFill>
                  <a:schemeClr val="tx1"/>
                </a:solidFill>
                <a:effectLst/>
                <a:latin typeface="Times New Roman" panose="02020603050405020304" pitchFamily="18" charset="0"/>
                <a:cs typeface="Times New Roman" panose="02020603050405020304" pitchFamily="18" charset="0"/>
              </a:rPr>
              <a:t>Main Types of Enhanced Bioremediation</a:t>
            </a:r>
            <a:endParaRPr lang="en-US" altLang="zh-CN" sz="2800" dirty="0">
              <a:solidFill>
                <a:schemeClr val="tx1"/>
              </a:solidFill>
              <a:effectLst/>
              <a:latin typeface="Times New Roman" panose="02020603050405020304" pitchFamily="18" charset="0"/>
              <a:cs typeface="Times New Roman" panose="02020603050405020304" pitchFamily="18" charset="0"/>
            </a:endParaRPr>
          </a:p>
        </p:txBody>
      </p:sp>
      <p:sp>
        <p:nvSpPr>
          <p:cNvPr id="13" name="Text Box 4"/>
          <p:cNvSpPr txBox="1">
            <a:spLocks noChangeArrowheads="1"/>
          </p:cNvSpPr>
          <p:nvPr/>
        </p:nvSpPr>
        <p:spPr bwMode="auto">
          <a:xfrm>
            <a:off x="191344" y="234659"/>
            <a:ext cx="11566614"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1.3</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强化生物修复的主要类型</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3"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46085" name="Rectangle 117"/>
          <p:cNvSpPr>
            <a:spLocks noGrp="1"/>
          </p:cNvSpPr>
          <p:nvPr/>
        </p:nvSpPr>
        <p:spPr>
          <a:xfrm>
            <a:off x="839470" y="2028190"/>
            <a:ext cx="4246245" cy="3969385"/>
          </a:xfrm>
          <a:prstGeom prst="rect">
            <a:avLst/>
          </a:prstGeom>
          <a:noFill/>
          <a:ln w="9525">
            <a:noFill/>
            <a:miter lim="800000"/>
          </a:ln>
          <a:effectLst/>
        </p:spPr>
        <p:txBody>
          <a:bodyPr vert="horz" wrap="square" lIns="91440" tIns="45720" rIns="91440" bIns="45720" numCol="1" anchor="t" anchorCtr="0" compatLnSpc="1">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0" indent="720090" algn="l">
              <a:lnSpc>
                <a:spcPct val="150000"/>
              </a:lnSpc>
              <a:spcBef>
                <a:spcPts val="0"/>
              </a:spcBef>
              <a:buNone/>
            </a:pPr>
            <a:r>
              <a:rPr lang="zh-CN" altLang="en-US" sz="2400" dirty="0">
                <a:solidFill>
                  <a:schemeClr val="tx1"/>
                </a:solidFill>
                <a:effectLst/>
                <a:latin typeface="黑体" panose="02010609060101010101" pitchFamily="49" charset="-122"/>
                <a:ea typeface="黑体" panose="02010609060101010101" pitchFamily="49" charset="-122"/>
              </a:rPr>
              <a:t>人为修复工程一般采用工程化手段来加速生物修复的进程，这种在受控条件下进行的生物修复又称</a:t>
            </a:r>
            <a:r>
              <a:rPr lang="zh-CN" altLang="en-US" sz="2400" b="1" dirty="0">
                <a:solidFill>
                  <a:srgbClr val="FF0000"/>
                </a:solidFill>
                <a:effectLst/>
                <a:latin typeface="黑体" panose="02010609060101010101" pitchFamily="49" charset="-122"/>
                <a:ea typeface="黑体" panose="02010609060101010101" pitchFamily="49" charset="-122"/>
              </a:rPr>
              <a:t>强化生物修复</a:t>
            </a:r>
            <a:r>
              <a:rPr lang="zh-CN" altLang="en-US" sz="2400" dirty="0">
                <a:solidFill>
                  <a:schemeClr val="tx1"/>
                </a:solidFill>
                <a:effectLst/>
                <a:latin typeface="黑体" panose="02010609060101010101" pitchFamily="49" charset="-122"/>
                <a:ea typeface="黑体" panose="02010609060101010101" pitchFamily="49" charset="-122"/>
              </a:rPr>
              <a:t>（</a:t>
            </a:r>
            <a:r>
              <a:rPr lang="en-US" altLang="zh-CN"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enhanced bioremediation</a:t>
            </a:r>
            <a:r>
              <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）或</a:t>
            </a:r>
            <a:r>
              <a:rPr lang="zh-CN" altLang="en-US" sz="2400" b="1"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工程化生物修复</a:t>
            </a:r>
            <a:r>
              <a:rPr lang="zh-CN" altLang="en-US"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engineered bioremediation</a:t>
            </a:r>
            <a:r>
              <a:rPr lang="zh-CN" altLang="en-US" sz="2400" dirty="0">
                <a:solidFill>
                  <a:schemeClr val="tx1"/>
                </a:solidFill>
                <a:effectLst/>
                <a:latin typeface="黑体" panose="02010609060101010101" pitchFamily="49" charset="-122"/>
                <a:ea typeface="黑体" panose="02010609060101010101" pitchFamily="49" charset="-122"/>
              </a:rPr>
              <a:t>）。</a:t>
            </a:r>
            <a:endParaRPr lang="zh-CN" altLang="en-US" sz="2400" dirty="0">
              <a:solidFill>
                <a:schemeClr val="tx1"/>
              </a:solidFill>
              <a:effectLst/>
              <a:latin typeface="黑体" panose="02010609060101010101" pitchFamily="49" charset="-122"/>
              <a:ea typeface="黑体" panose="02010609060101010101" pitchFamily="49" charset="-122"/>
            </a:endParaRPr>
          </a:p>
        </p:txBody>
      </p:sp>
    </p:spTree>
  </p:cSld>
  <p:clrMapOvr>
    <a:masterClrMapping/>
  </p:clrMapOvr>
  <p:transition spd="slow">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15363" name="Text Box 5"/>
          <p:cNvSpPr txBox="1">
            <a:spLocks noChangeArrowheads="1"/>
          </p:cNvSpPr>
          <p:nvPr/>
        </p:nvSpPr>
        <p:spPr bwMode="auto">
          <a:xfrm>
            <a:off x="2639695" y="332740"/>
            <a:ext cx="6474460"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50000"/>
              </a:lnSpc>
              <a:spcBef>
                <a:spcPct val="50000"/>
              </a:spcBef>
              <a:spcAft>
                <a:spcPct val="0"/>
              </a:spcAft>
              <a:buClrTx/>
              <a:buSzTx/>
              <a:buFontTx/>
              <a:buNone/>
              <a:defRPr/>
            </a:pPr>
            <a:r>
              <a:rPr kumimoji="0" lang="zh-CN" altLang="en-US" sz="4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mn-cs"/>
              </a:rPr>
              <a:t>第七章</a:t>
            </a:r>
            <a:r>
              <a:rPr kumimoji="0" lang="en-US" altLang="zh-CN" sz="4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mn-cs"/>
              </a:rPr>
              <a:t>-</a:t>
            </a:r>
            <a:r>
              <a:rPr kumimoji="0" lang="zh-CN" altLang="en-US" sz="4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mn-cs"/>
              </a:rPr>
              <a:t>受污染环境的修复</a:t>
            </a:r>
            <a:endParaRPr kumimoji="0" lang="zh-CN" altLang="en-US" sz="4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mn-cs"/>
            </a:endParaRPr>
          </a:p>
        </p:txBody>
      </p:sp>
      <p:sp>
        <p:nvSpPr>
          <p:cNvPr id="4" name="矩形 3"/>
          <p:cNvSpPr/>
          <p:nvPr/>
        </p:nvSpPr>
        <p:spPr>
          <a:xfrm>
            <a:off x="902335" y="1269365"/>
            <a:ext cx="3970020" cy="5291455"/>
          </a:xfrm>
          <a:prstGeom prst="rect">
            <a:avLst/>
          </a:prstGeom>
        </p:spPr>
        <p:txBody>
          <a:bodyPr>
            <a:noAutofit/>
          </a:bodyPr>
          <a:lstStyle/>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第一节 微生物修复技术</a:t>
            </a:r>
            <a:endParaRPr kumimoji="0" lang="zh-CN"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1.1 </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概述</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1.2 </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影响微生物修复效率的因素</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1.3 </a:t>
            </a:r>
            <a:r>
              <a:rPr kumimoji="0" lang="zh-CN" altLang="en-US" sz="1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强化生物修复的主要类型</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第二节 植物修复技术</a:t>
            </a:r>
            <a:endPar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2.1 </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概述</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2.2 </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植物修复金属污染的过程和机理</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2.3 </a:t>
            </a:r>
            <a:r>
              <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植物修复有机污染物的过程和机理</a:t>
            </a:r>
            <a:endPar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a:p>
            <a:pPr marL="0" marR="0" lvl="0" indent="0" algn="l" defTabSz="914400" rtl="0" eaLnBrk="0" fontAlgn="base" latinLnBrk="0" hangingPunct="0">
              <a:lnSpc>
                <a:spcPct val="150000"/>
              </a:lnSpc>
              <a:spcBef>
                <a:spcPct val="0"/>
              </a:spcBef>
              <a:spcAft>
                <a:spcPct val="0"/>
              </a:spcAft>
              <a:buClrTx/>
              <a:buSzTx/>
              <a:buFontTx/>
              <a:buNone/>
              <a:defRPr/>
            </a:pPr>
            <a:r>
              <a:rPr lang="zh-CN" altLang="en-US" sz="2000" b="1"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第三节 化学氧化技术</a:t>
            </a:r>
            <a:endParaRPr kumimoji="0" lang="zh-CN"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lang="en-US" altLang="zh-CN"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3.1 </a:t>
            </a:r>
            <a:r>
              <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概述</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lang="en-US" altLang="zh-CN"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3.2 </a:t>
            </a:r>
            <a:r>
              <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过氧化氢及</a:t>
            </a:r>
            <a:r>
              <a:rPr lang="en-US" altLang="zh-CN"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 Fenton </a:t>
            </a:r>
            <a:r>
              <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氧化技术</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lang="en-US" altLang="zh-CN"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3.3 </a:t>
            </a:r>
            <a:r>
              <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过硫酸盐氧化法</a:t>
            </a:r>
            <a:endParaRPr kumimoji="0" lang="zh-CN" altLang="en-US" sz="1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6"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3" name="文本框 2"/>
          <p:cNvSpPr txBox="1"/>
          <p:nvPr/>
        </p:nvSpPr>
        <p:spPr>
          <a:xfrm>
            <a:off x="4944110" y="1268730"/>
            <a:ext cx="3100705" cy="5113020"/>
          </a:xfrm>
          <a:prstGeom prst="rect">
            <a:avLst/>
          </a:prstGeom>
          <a:noFill/>
        </p:spPr>
        <p:txBody>
          <a:bodyPr wrap="square" rtlCol="0" anchor="t">
            <a:noAutofit/>
          </a:bodyPr>
          <a:lstStyle/>
          <a:p>
            <a:pPr algn="l">
              <a:lnSpc>
                <a:spcPct val="150000"/>
              </a:lnSpc>
              <a:buClrTx/>
              <a:buSzTx/>
              <a:buFontTx/>
              <a:defRPr/>
            </a:pPr>
            <a:r>
              <a:rPr lang="zh-CN" altLang="en-US" sz="2000" b="1"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第四节 热脱附技术</a:t>
            </a:r>
            <a:endPar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algn="l">
              <a:lnSpc>
                <a:spcPct val="150000"/>
              </a:lnSpc>
              <a:buClrTx/>
              <a:buSzTx/>
              <a:buFontTx/>
              <a:defRPr/>
            </a:pPr>
            <a:r>
              <a:rPr lang="en-US" altLang="zh-CN"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4.1 </a:t>
            </a:r>
            <a:r>
              <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概述</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algn="l">
              <a:lnSpc>
                <a:spcPct val="150000"/>
              </a:lnSpc>
              <a:buClrTx/>
              <a:buSzTx/>
              <a:buFontTx/>
              <a:defRPr/>
            </a:pPr>
            <a:r>
              <a:rPr lang="en-US" altLang="zh-CN"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4.2 </a:t>
            </a:r>
            <a:r>
              <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热脱附技术分类</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algn="l">
              <a:lnSpc>
                <a:spcPct val="150000"/>
              </a:lnSpc>
              <a:buClrTx/>
              <a:buSzTx/>
              <a:buFontTx/>
              <a:defRPr/>
            </a:pPr>
            <a:r>
              <a:rPr lang="en-US" altLang="zh-CN"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4.3 </a:t>
            </a:r>
            <a:r>
              <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热脱附效率影响因素</a:t>
            </a:r>
            <a:endPar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a:p>
            <a:pPr marL="0" marR="0" lvl="0" indent="0" algn="l" defTabSz="914400" rtl="0" eaLnBrk="0" fontAlgn="base" latinLnBrk="0" hangingPunct="0">
              <a:lnSpc>
                <a:spcPct val="150000"/>
              </a:lnSpc>
              <a:spcBef>
                <a:spcPct val="0"/>
              </a:spcBef>
              <a:spcAft>
                <a:spcPct val="0"/>
              </a:spcAft>
              <a:buClrTx/>
              <a:buSzTx/>
              <a:buFontTx/>
              <a:buNone/>
              <a:defRPr/>
            </a:pPr>
            <a:r>
              <a:rPr lang="zh-CN" altLang="en-US" sz="2000" b="1"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第五节 固化稳定化技术</a:t>
            </a:r>
            <a:endParaRPr kumimoji="0" lang="zh-CN"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lang="en-US" altLang="zh-CN"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5.1 </a:t>
            </a:r>
            <a:r>
              <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概述</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lang="en-US" altLang="zh-CN"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5.2 </a:t>
            </a:r>
            <a:r>
              <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常用体系</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lang="en-US" altLang="zh-CN"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5.3 </a:t>
            </a:r>
            <a:r>
              <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影响因素</a:t>
            </a:r>
            <a:endParaRPr kumimoji="0" lang="zh-CN" altLang="en-US" sz="18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lang="zh-CN" altLang="en-US" sz="2000" b="1"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第六节 电动力学修复</a:t>
            </a:r>
            <a:endPar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lang="en-US" altLang="zh-CN"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6.1 </a:t>
            </a:r>
            <a:r>
              <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基本原理</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lang="en-US" altLang="zh-CN"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6.2 </a:t>
            </a:r>
            <a:r>
              <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影响修复效率因素</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lang="en-US" altLang="zh-CN"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6.3 </a:t>
            </a:r>
            <a:r>
              <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联用技术</a:t>
            </a:r>
            <a:endPar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a:p>
            <a:pPr algn="l">
              <a:lnSpc>
                <a:spcPct val="150000"/>
              </a:lnSpc>
              <a:buClrTx/>
              <a:buSzTx/>
              <a:buFontTx/>
              <a:defRPr/>
            </a:pPr>
            <a:endPar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文本框 4"/>
          <p:cNvSpPr txBox="1"/>
          <p:nvPr/>
        </p:nvSpPr>
        <p:spPr>
          <a:xfrm>
            <a:off x="7896225" y="1269365"/>
            <a:ext cx="4310380" cy="3138170"/>
          </a:xfrm>
          <a:prstGeom prst="rect">
            <a:avLst/>
          </a:prstGeom>
          <a:noFill/>
        </p:spPr>
        <p:txBody>
          <a:bodyPr wrap="square" rtlCol="0" anchor="t">
            <a:spAutoFit/>
          </a:bodyPr>
          <a:lstStyle/>
          <a:p>
            <a:pPr marL="0" marR="0" lvl="0" indent="0" algn="l" defTabSz="914400" rtl="0" eaLnBrk="0" fontAlgn="base" latinLnBrk="0" hangingPunct="0">
              <a:lnSpc>
                <a:spcPct val="150000"/>
              </a:lnSpc>
              <a:spcBef>
                <a:spcPct val="0"/>
              </a:spcBef>
              <a:spcAft>
                <a:spcPct val="0"/>
              </a:spcAft>
              <a:buClrTx/>
              <a:buSzTx/>
              <a:buFontTx/>
              <a:buNone/>
              <a:defRPr/>
            </a:pPr>
            <a:r>
              <a:rPr lang="zh-CN" altLang="en-US" sz="2000" b="1"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第七节 固化稳定化技术</a:t>
            </a:r>
            <a:endParaRPr kumimoji="0" lang="zh-CN"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lang="en-US" altLang="zh-CN"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7.1 </a:t>
            </a:r>
            <a:r>
              <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概述</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lang="en-US" altLang="zh-CN"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7.2 Fe-PRB</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lang="zh-CN" altLang="en-US" sz="2000" b="1"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第八节 表面活性剂及共溶剂淋洗技术</a:t>
            </a:r>
            <a:endPar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lang="en-US" altLang="zh-CN"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8.1 </a:t>
            </a:r>
            <a:r>
              <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基本原理</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lang="en-US" altLang="zh-CN"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8.2 </a:t>
            </a:r>
            <a:r>
              <a:rPr lang="zh-CN" altLang="en-US" sz="180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影响因素</a:t>
            </a: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defRPr/>
            </a:pPr>
            <a:r>
              <a:rPr lang="zh-CN" altLang="en-US" sz="2000" b="1"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rPr>
              <a:t>思考题与习题</a:t>
            </a:r>
            <a:endParaRPr lang="zh-CN" altLang="en-US" sz="2000" b="1"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sym typeface="+mn-ea"/>
            </a:endParaRPr>
          </a:p>
        </p:txBody>
      </p:sp>
    </p:spTree>
  </p:cSld>
  <p:clrMapOvr>
    <a:masterClrMapping/>
  </p:clrMapOvr>
  <p:transition spd="slow">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p:cNvSpPr>
          <p:nvPr>
            <p:ph type="body"/>
          </p:nvPr>
        </p:nvSpPr>
        <p:spPr>
          <a:xfrm>
            <a:off x="3423285" y="1776095"/>
            <a:ext cx="8763000" cy="4928870"/>
          </a:xfrm>
        </p:spPr>
        <p:txBody>
          <a:bodyPr vert="horz" wrap="square" lIns="91440" tIns="45720" rIns="91440" bIns="45720" anchor="t" anchorCtr="0"/>
          <a:lstStyle/>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一、概 述</a:t>
            </a:r>
            <a:endPar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Introduction</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二、影响微生物修复效率的因素</a:t>
            </a:r>
            <a:endPar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Influencing Factors on the Remediation Efficiency</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三、强化生物修复的主要类型</a:t>
            </a:r>
            <a:endPar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Main Types of Enhanced Bioremediation</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uFill>
                  <a:solidFill>
                    <a:srgbClr val="FF0000"/>
                  </a:solidFill>
                </a:uFill>
                <a:latin typeface="微软雅黑" panose="020B0503020204020204" charset="-122"/>
                <a:ea typeface="微软雅黑" panose="020B0503020204020204" charset="-122"/>
                <a:cs typeface="Times New Roman" panose="02020603050405020304" pitchFamily="18" charset="0"/>
              </a:rPr>
              <a:t>四、生物修复的优缺点</a:t>
            </a:r>
            <a:endParaRPr lang="zh-CN" altLang="en-US" sz="3000" b="1" kern="1200" dirty="0">
              <a:solidFill>
                <a:srgbClr val="CCECFF">
                  <a:lumMod val="50000"/>
                </a:srgbClr>
              </a:solidFill>
              <a:effectLst/>
              <a:uFill>
                <a:solidFill>
                  <a:srgbClr val="FF0000"/>
                </a:solidFill>
              </a:uFill>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Strengths and Weaknesses of Bioremediation</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2537" name="Line 9"/>
          <p:cNvSpPr>
            <a:spLocks noChangeShapeType="1"/>
          </p:cNvSpPr>
          <p:nvPr/>
        </p:nvSpPr>
        <p:spPr bwMode="auto">
          <a:xfrm flipV="1">
            <a:off x="3503930" y="6033770"/>
            <a:ext cx="5424805" cy="15875"/>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ectangle 4"/>
          <p:cNvSpPr/>
          <p:nvPr/>
        </p:nvSpPr>
        <p:spPr>
          <a:xfrm>
            <a:off x="1492250" y="1026160"/>
            <a:ext cx="9144000" cy="797560"/>
          </a:xfrm>
          <a:prstGeom prst="rect">
            <a:avLst/>
          </a:prstGeom>
          <a:noFill/>
          <a:ln w="9525">
            <a:noFill/>
          </a:ln>
        </p:spPr>
        <p:txBody>
          <a:bodyPr anchor="ctr" anchorCtr="0"/>
          <a:lstStyle/>
          <a:p>
            <a:pPr marL="0" marR="0" lvl="0" indent="0" algn="ctr" defTabSz="914400" rtl="0" eaLnBrk="1" fontAlgn="base" latinLnBrk="0" hangingPunct="1">
              <a:lnSpc>
                <a:spcPct val="110000"/>
              </a:lnSpc>
              <a:spcBef>
                <a:spcPct val="0"/>
              </a:spcBef>
              <a:spcAft>
                <a:spcPct val="0"/>
              </a:spcAft>
              <a:buClrTx/>
              <a:buSzTx/>
              <a:buFontTx/>
              <a:buNone/>
              <a:defRPr/>
            </a:pPr>
            <a:r>
              <a:rPr kumimoji="0" lang="zh-CN" altLang="en-US" sz="4000" b="1" i="0" u="none" strike="noStrike" kern="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第一节 微生物修复技术</a:t>
            </a:r>
            <a:br>
              <a:rPr kumimoji="0" lang="zh-CN" altLang="en-US" sz="4800" b="1" i="0" u="none" strike="noStrike" kern="1200" cap="none" spc="0" normalizeH="0" baseline="0" noProof="0" dirty="0">
                <a:ln>
                  <a:noFill/>
                </a:ln>
                <a:solidFill>
                  <a:srgbClr val="FFFF00"/>
                </a:solidFill>
                <a:effectLst/>
                <a:uLnTx/>
                <a:uFillTx/>
                <a:latin typeface="隶书" panose="02010509060101010101" pitchFamily="49" charset="-122"/>
                <a:ea typeface="隶书" panose="02010509060101010101" pitchFamily="49" charset="-122"/>
                <a:cs typeface="+mn-cs"/>
              </a:rPr>
            </a:br>
            <a:r>
              <a:rPr lang="zh-CN" altLang="en-US" sz="3600" b="1" kern="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 action="ppaction://noaction"/>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537"/>
                                        </p:tgtEl>
                                        <p:attrNameLst>
                                          <p:attrName>style.visibility</p:attrName>
                                        </p:attrNameLst>
                                      </p:cBhvr>
                                      <p:to>
                                        <p:strVal val="visible"/>
                                      </p:to>
                                    </p:set>
                                    <p:anim calcmode="lin" valueType="num">
                                      <p:cBhvr additive="base">
                                        <p:cTn id="7" dur="500" fill="hold"/>
                                        <p:tgtEl>
                                          <p:spTgt spid="22537"/>
                                        </p:tgtEl>
                                        <p:attrNameLst>
                                          <p:attrName>ppt_x</p:attrName>
                                        </p:attrNameLst>
                                      </p:cBhvr>
                                      <p:tavLst>
                                        <p:tav tm="0">
                                          <p:val>
                                            <p:strVal val="0-#ppt_w/2"/>
                                          </p:val>
                                        </p:tav>
                                        <p:tav tm="100000">
                                          <p:val>
                                            <p:strVal val="#ppt_x"/>
                                          </p:val>
                                        </p:tav>
                                      </p:tavLst>
                                    </p:anim>
                                    <p:anim calcmode="lin" valueType="num">
                                      <p:cBhvr additive="base">
                                        <p:cTn id="8"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91135" y="234950"/>
            <a:ext cx="11651615" cy="944880"/>
            <a:chOff x="301" y="370"/>
            <a:chExt cx="18215" cy="1488"/>
          </a:xfrm>
        </p:grpSpPr>
        <p:sp>
          <p:nvSpPr>
            <p:cNvPr id="53267" name="Rectangle 2"/>
            <p:cNvSpPr>
              <a:spLocks noRot="1"/>
            </p:cNvSpPr>
            <p:nvPr/>
          </p:nvSpPr>
          <p:spPr>
            <a:xfrm>
              <a:off x="1392" y="1036"/>
              <a:ext cx="12120" cy="822"/>
            </a:xfrm>
            <a:prstGeom prst="rect">
              <a:avLst/>
            </a:prstGeom>
            <a:noFill/>
            <a:ln w="9525">
              <a:noFill/>
            </a:ln>
          </p:spPr>
          <p:txBody>
            <a:bodyPr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Strengths and Weaknesses of Bioremediation</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 Box 4"/>
            <p:cNvSpPr txBox="1">
              <a:spLocks noChangeArrowheads="1"/>
            </p:cNvSpPr>
            <p:nvPr/>
          </p:nvSpPr>
          <p:spPr bwMode="auto">
            <a:xfrm>
              <a:off x="301" y="370"/>
              <a:ext cx="18215" cy="871"/>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1.4</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生物修复的优缺点</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sp>
        <p:nvSpPr>
          <p:cNvPr id="4"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grpSp>
        <p:nvGrpSpPr>
          <p:cNvPr id="44" name="组合 43"/>
          <p:cNvGrpSpPr/>
          <p:nvPr/>
        </p:nvGrpSpPr>
        <p:grpSpPr>
          <a:xfrm>
            <a:off x="1905000" y="1600200"/>
            <a:ext cx="9067800" cy="4432300"/>
            <a:chOff x="3000" y="2859"/>
            <a:chExt cx="14280" cy="6980"/>
          </a:xfrm>
        </p:grpSpPr>
        <p:sp>
          <p:nvSpPr>
            <p:cNvPr id="53257" name="Rectangle 10"/>
            <p:cNvSpPr/>
            <p:nvPr/>
          </p:nvSpPr>
          <p:spPr>
            <a:xfrm>
              <a:off x="6767" y="4061"/>
              <a:ext cx="10287" cy="1212"/>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以原位方式进行，对污染位点的干扰或破坏可降到最小，可在难以移动的地方进行，场地仍可使用</a:t>
              </a:r>
              <a:endPar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nvGrpSpPr>
            <p:cNvPr id="43" name="组合 42"/>
            <p:cNvGrpSpPr/>
            <p:nvPr/>
          </p:nvGrpSpPr>
          <p:grpSpPr>
            <a:xfrm>
              <a:off x="3000" y="2859"/>
              <a:ext cx="14280" cy="6981"/>
              <a:chOff x="3000" y="2859"/>
              <a:chExt cx="14280" cy="6981"/>
            </a:xfrm>
          </p:grpSpPr>
          <p:pic>
            <p:nvPicPr>
              <p:cNvPr id="53251" name="Picture 49" descr="arrow_metal01"/>
              <p:cNvPicPr>
                <a:picLocks noChangeAspect="1"/>
              </p:cNvPicPr>
              <p:nvPr/>
            </p:nvPicPr>
            <p:blipFill>
              <a:blip r:embed="rId1">
                <a:lum contrast="6000"/>
              </a:blip>
              <a:stretch>
                <a:fillRect/>
              </a:stretch>
            </p:blipFill>
            <p:spPr>
              <a:xfrm>
                <a:off x="3000" y="3360"/>
                <a:ext cx="4005" cy="5343"/>
              </a:xfrm>
              <a:prstGeom prst="rect">
                <a:avLst/>
              </a:prstGeom>
              <a:noFill/>
              <a:ln w="9525">
                <a:noFill/>
              </a:ln>
            </p:spPr>
          </p:pic>
          <p:sp>
            <p:nvSpPr>
              <p:cNvPr id="52" name="Line 2"/>
              <p:cNvSpPr>
                <a:spLocks noChangeShapeType="1"/>
              </p:cNvSpPr>
              <p:nvPr/>
            </p:nvSpPr>
            <p:spPr bwMode="black">
              <a:xfrm>
                <a:off x="5640" y="9840"/>
                <a:ext cx="7560" cy="0"/>
              </a:xfrm>
              <a:prstGeom prst="line">
                <a:avLst/>
              </a:prstGeom>
              <a:noFill/>
              <a:ln w="28575" cap="rnd">
                <a:solidFill>
                  <a:srgbClr val="000000"/>
                </a:solidFill>
                <a:prstDash val="sysDot"/>
                <a:rou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3253" name="Rectangle 3"/>
              <p:cNvSpPr/>
              <p:nvPr/>
            </p:nvSpPr>
            <p:spPr>
              <a:xfrm>
                <a:off x="6595" y="7440"/>
                <a:ext cx="4920" cy="673"/>
              </a:xfrm>
              <a:prstGeom prst="rect">
                <a:avLst/>
              </a:prstGeom>
              <a:noFill/>
              <a:ln w="9525">
                <a:no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降解过程迅速、费用低</a:t>
                </a:r>
                <a:endPar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54" name="Line 4"/>
              <p:cNvSpPr>
                <a:spLocks noChangeShapeType="1"/>
              </p:cNvSpPr>
              <p:nvPr/>
            </p:nvSpPr>
            <p:spPr bwMode="black">
              <a:xfrm>
                <a:off x="5880" y="3600"/>
                <a:ext cx="7560" cy="0"/>
              </a:xfrm>
              <a:prstGeom prst="line">
                <a:avLst/>
              </a:prstGeom>
              <a:noFill/>
              <a:ln w="28575" cap="rnd">
                <a:solidFill>
                  <a:srgbClr val="000000"/>
                </a:solidFill>
                <a:prstDash val="sysDot"/>
                <a:rou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3255" name="Rectangle 8"/>
              <p:cNvSpPr/>
              <p:nvPr/>
            </p:nvSpPr>
            <p:spPr>
              <a:xfrm>
                <a:off x="5400" y="2880"/>
                <a:ext cx="11880" cy="673"/>
              </a:xfrm>
              <a:prstGeom prst="rect">
                <a:avLst/>
              </a:prstGeom>
              <a:noFill/>
              <a:ln w="9525">
                <a:noFill/>
              </a:ln>
            </p:spPr>
            <p:txBody>
              <a:bodyPr>
                <a:spAutoFit/>
              </a:bodyPr>
              <a:lstStyle/>
              <a:p>
                <a:pPr marL="742950" marR="0" lvl="1" indent="-285750" algn="l" defTabSz="914400" rtl="0" eaLnBrk="1" fontAlgn="base" latinLnBrk="0" hangingPunct="1">
                  <a:lnSpc>
                    <a:spcPct val="100000"/>
                  </a:lnSpc>
                  <a:spcBef>
                    <a:spcPct val="20000"/>
                  </a:spcBef>
                  <a:spcAft>
                    <a:spcPct val="0"/>
                  </a:spcAft>
                  <a:buClr>
                    <a:srgbClr val="333399"/>
                  </a:buClr>
                  <a:buSzPct val="70000"/>
                  <a:buFont typeface="Wingdings" panose="05000000000000000000" pitchFamily="2" charset="2"/>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可现场进行、减少运费和人类直接接触污染物的机会</a:t>
                </a:r>
                <a:endParaRPr kumimoji="0" lang="zh-CN" altLang="de-DE"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56" name="Line 9"/>
              <p:cNvSpPr>
                <a:spLocks noChangeShapeType="1"/>
              </p:cNvSpPr>
              <p:nvPr/>
            </p:nvSpPr>
            <p:spPr bwMode="black">
              <a:xfrm>
                <a:off x="6695" y="5158"/>
                <a:ext cx="7560" cy="0"/>
              </a:xfrm>
              <a:prstGeom prst="line">
                <a:avLst/>
              </a:prstGeom>
              <a:noFill/>
              <a:ln w="28575" cap="rnd">
                <a:solidFill>
                  <a:srgbClr val="000000"/>
                </a:solidFill>
                <a:prstDash val="sysDot"/>
                <a:rou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8" name="Line 11"/>
              <p:cNvSpPr>
                <a:spLocks noChangeShapeType="1"/>
              </p:cNvSpPr>
              <p:nvPr/>
            </p:nvSpPr>
            <p:spPr bwMode="black">
              <a:xfrm>
                <a:off x="6978" y="6603"/>
                <a:ext cx="7560" cy="0"/>
              </a:xfrm>
              <a:prstGeom prst="line">
                <a:avLst/>
              </a:prstGeom>
              <a:noFill/>
              <a:ln w="28575" cap="rnd">
                <a:solidFill>
                  <a:srgbClr val="000000"/>
                </a:solidFill>
                <a:prstDash val="sysDot"/>
                <a:rou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3259" name="Rectangle 12"/>
              <p:cNvSpPr/>
              <p:nvPr/>
            </p:nvSpPr>
            <p:spPr>
              <a:xfrm>
                <a:off x="5003" y="8637"/>
                <a:ext cx="11640" cy="1200"/>
              </a:xfrm>
              <a:prstGeom prst="rect">
                <a:avLst/>
              </a:prstGeom>
              <a:noFill/>
              <a:ln w="9525">
                <a:noFill/>
              </a:ln>
            </p:spPr>
            <p:txBody>
              <a:bodyPr>
                <a:spAutoFit/>
              </a:bodyPr>
              <a:lstStyle/>
              <a:p>
                <a:pPr marL="742950" marR="0" lvl="1" indent="-285750" algn="l" defTabSz="914400" rtl="0" eaLnBrk="1" fontAlgn="base" latinLnBrk="0" hangingPunct="1">
                  <a:lnSpc>
                    <a:spcPct val="100000"/>
                  </a:lnSpc>
                  <a:spcBef>
                    <a:spcPct val="0"/>
                  </a:spcBef>
                  <a:spcAft>
                    <a:spcPct val="0"/>
                  </a:spcAft>
                  <a:buClr>
                    <a:srgbClr val="333399"/>
                  </a:buClr>
                  <a:buSzPct val="70000"/>
                  <a:buFont typeface="Wingdings" panose="05000000000000000000" pitchFamily="2" charset="2"/>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使有机物分解为</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CO</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和水，可以永久性地消除污染物和</a:t>
                </a: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742950" marR="0" lvl="1" indent="-285750" algn="l" defTabSz="914400" rtl="0" eaLnBrk="1" fontAlgn="base" latinLnBrk="0" hangingPunct="1">
                  <a:lnSpc>
                    <a:spcPct val="100000"/>
                  </a:lnSpc>
                  <a:spcBef>
                    <a:spcPct val="0"/>
                  </a:spcBef>
                  <a:spcAft>
                    <a:spcPct val="0"/>
                  </a:spcAft>
                  <a:buClr>
                    <a:srgbClr val="333399"/>
                  </a:buClr>
                  <a:buSzPct val="70000"/>
                  <a:buFont typeface="Wingdings" panose="05000000000000000000" pitchFamily="2" charset="2"/>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长期的隐患，无二次污染，不会使污染转移</a:t>
                </a:r>
                <a:endParaRPr kumimoji="0" lang="zh-CN" altLang="de-DE"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60" name="Line 13"/>
              <p:cNvSpPr>
                <a:spLocks noChangeShapeType="1"/>
              </p:cNvSpPr>
              <p:nvPr/>
            </p:nvSpPr>
            <p:spPr bwMode="black">
              <a:xfrm>
                <a:off x="6413" y="8058"/>
                <a:ext cx="7560" cy="0"/>
              </a:xfrm>
              <a:prstGeom prst="line">
                <a:avLst/>
              </a:prstGeom>
              <a:noFill/>
              <a:ln w="28575" cap="rnd">
                <a:solidFill>
                  <a:srgbClr val="000000"/>
                </a:solidFill>
                <a:prstDash val="sysDot"/>
                <a:rou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3261" name="Rectangle 14"/>
              <p:cNvSpPr/>
              <p:nvPr/>
            </p:nvSpPr>
            <p:spPr>
              <a:xfrm>
                <a:off x="6720" y="6000"/>
                <a:ext cx="9840" cy="673"/>
              </a:xfrm>
              <a:prstGeom prst="rect">
                <a:avLst/>
              </a:prstGeom>
              <a:noFill/>
              <a:ln w="9525">
                <a:noFill/>
              </a:ln>
            </p:spPr>
            <p:txBody>
              <a:bodyPr wrap="square">
                <a:spAutoFit/>
              </a:bodyPr>
              <a:lstStyle/>
              <a:p>
                <a:pPr marL="742950" marR="0" lvl="1" indent="-285750" algn="l" defTabSz="914400" rtl="0" eaLnBrk="1" fontAlgn="base" latinLnBrk="0" hangingPunct="1">
                  <a:lnSpc>
                    <a:spcPct val="100000"/>
                  </a:lnSpc>
                  <a:spcBef>
                    <a:spcPct val="20000"/>
                  </a:spcBef>
                  <a:spcAft>
                    <a:spcPct val="0"/>
                  </a:spcAft>
                  <a:buClr>
                    <a:srgbClr val="333399"/>
                  </a:buClr>
                  <a:buSzPct val="70000"/>
                  <a:buFont typeface="Wingdings" panose="05000000000000000000" pitchFamily="2" charset="2"/>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可与其他处理技术结合使用，处理复合污染</a:t>
                </a:r>
                <a:endParaRPr kumimoji="0" lang="zh-CN" altLang="de-DE"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43770" name="Text Box 58"/>
              <p:cNvSpPr txBox="1">
                <a:spLocks noChangeArrowheads="1"/>
              </p:cNvSpPr>
              <p:nvPr/>
            </p:nvSpPr>
            <p:spPr bwMode="auto">
              <a:xfrm>
                <a:off x="3588" y="4320"/>
                <a:ext cx="1007" cy="2640"/>
              </a:xfrm>
              <a:prstGeom prst="rect">
                <a:avLst/>
              </a:prstGeom>
              <a:noFill/>
              <a:ln>
                <a:noFill/>
              </a:ln>
              <a:effectLst/>
            </p:spPr>
            <p:txBody>
              <a:bodyPr vert="eaVert">
                <a:spAutoFit/>
              </a:bodyPr>
              <a:lstStyle>
                <a:lvl1pPr marL="542925">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1pPr>
                <a:lvl2pPr>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2pPr>
                <a:lvl3pPr>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3pPr>
                <a:lvl4pPr>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4pPr>
                <a:lvl5pPr>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5pPr>
                <a:lvl6pPr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6pPr>
                <a:lvl7pPr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7pPr>
                <a:lvl8pPr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8pPr>
                <a:lvl9pPr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9pPr>
              </a:lstStyle>
              <a:p>
                <a:pPr marL="542925" marR="0" lvl="0" indent="0" algn="ctr" defTabSz="914400" rtl="0" eaLnBrk="1" fontAlgn="base" latinLnBrk="0" hangingPunct="1">
                  <a:lnSpc>
                    <a:spcPct val="105000"/>
                  </a:lnSpc>
                  <a:spcBef>
                    <a:spcPct val="50000"/>
                  </a:spcBef>
                  <a:spcAft>
                    <a:spcPct val="30000"/>
                  </a:spcAft>
                  <a:buClr>
                    <a:srgbClr val="333399"/>
                  </a:buClr>
                  <a:buSzPct val="70000"/>
                  <a:buFont typeface="Wingdings" panose="05000000000000000000" pitchFamily="2" charset="2"/>
                  <a:buNone/>
                  <a:defRPr/>
                </a:pPr>
                <a:r>
                  <a:rPr kumimoji="1" lang="zh-CN" altLang="en-US" sz="3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优点</a:t>
                </a:r>
                <a:endParaRPr kumimoji="1" lang="zh-CN" altLang="en-US" sz="3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grpSp>
            <p:nvGrpSpPr>
              <p:cNvPr id="6" name="Group 94"/>
              <p:cNvGrpSpPr/>
              <p:nvPr/>
            </p:nvGrpSpPr>
            <p:grpSpPr>
              <a:xfrm>
                <a:off x="5478" y="2859"/>
                <a:ext cx="620" cy="620"/>
                <a:chOff x="2543" y="1006"/>
                <a:chExt cx="416" cy="416"/>
              </a:xfrm>
            </p:grpSpPr>
            <p:sp>
              <p:nvSpPr>
                <p:cNvPr id="7" name="Oval 52"/>
                <p:cNvSpPr>
                  <a:spLocks noChangeArrowheads="1"/>
                </p:cNvSpPr>
                <p:nvPr/>
              </p:nvSpPr>
              <p:spPr bwMode="gray">
                <a:xfrm>
                  <a:off x="2543"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ln>
                <a:effectLst>
                  <a:outerShdw dist="35921" dir="2700000" algn="ctr" rotWithShape="0">
                    <a:srgbClr val="4D4D4D">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8" name="Group 53"/>
                <p:cNvGrpSpPr/>
                <p:nvPr/>
              </p:nvGrpSpPr>
              <p:grpSpPr>
                <a:xfrm rot="-2288454">
                  <a:off x="2578" y="1034"/>
                  <a:ext cx="348" cy="356"/>
                  <a:chOff x="887" y="2040"/>
                  <a:chExt cx="433" cy="422"/>
                </a:xfrm>
              </p:grpSpPr>
              <p:pic>
                <p:nvPicPr>
                  <p:cNvPr id="9" name="Picture 54" descr="circuler_1"/>
                  <p:cNvPicPr>
                    <a:picLocks noChangeAspect="1"/>
                  </p:cNvPicPr>
                  <p:nvPr/>
                </p:nvPicPr>
                <p:blipFill>
                  <a:blip r:embed="rId2"/>
                  <a:stretch>
                    <a:fillRect/>
                  </a:stretch>
                </p:blipFill>
                <p:spPr>
                  <a:xfrm>
                    <a:off x="887" y="2040"/>
                    <a:ext cx="430" cy="420"/>
                  </a:xfrm>
                  <a:prstGeom prst="rect">
                    <a:avLst/>
                  </a:prstGeom>
                  <a:noFill/>
                  <a:ln w="9525">
                    <a:noFill/>
                  </a:ln>
                </p:spPr>
              </p:pic>
              <p:sp>
                <p:nvSpPr>
                  <p:cNvPr id="10" name="Oval 55"/>
                  <p:cNvSpPr>
                    <a:spLocks noChangeArrowheads="1"/>
                  </p:cNvSpPr>
                  <p:nvPr/>
                </p:nvSpPr>
                <p:spPr bwMode="gray">
                  <a:xfrm>
                    <a:off x="887" y="2040"/>
                    <a:ext cx="433" cy="422"/>
                  </a:xfrm>
                  <a:prstGeom prst="ellipse">
                    <a:avLst/>
                  </a:prstGeom>
                  <a:gradFill rotWithShape="1">
                    <a:gsLst>
                      <a:gs pos="0">
                        <a:srgbClr val="3CC2B5">
                          <a:gamma/>
                          <a:shade val="34902"/>
                          <a:invGamma/>
                          <a:alpha val="89999"/>
                        </a:srgbClr>
                      </a:gs>
                      <a:gs pos="50000">
                        <a:srgbClr val="3CC2B5">
                          <a:alpha val="75000"/>
                        </a:srgbClr>
                      </a:gs>
                      <a:gs pos="100000">
                        <a:srgbClr val="3CC2B5">
                          <a:gamma/>
                          <a:shade val="34902"/>
                          <a:invGamma/>
                          <a:alpha val="89999"/>
                        </a:srgbClr>
                      </a:gs>
                    </a:gsLst>
                    <a:lin ang="189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1" name="Picture 56" descr="Picture2"/>
                  <p:cNvPicPr>
                    <a:picLocks noChangeAspect="1"/>
                  </p:cNvPicPr>
                  <p:nvPr/>
                </p:nvPicPr>
                <p:blipFill>
                  <a:blip r:embed="rId3"/>
                  <a:stretch>
                    <a:fillRect/>
                  </a:stretch>
                </p:blipFill>
                <p:spPr>
                  <a:xfrm>
                    <a:off x="930" y="2044"/>
                    <a:ext cx="345" cy="149"/>
                  </a:xfrm>
                  <a:prstGeom prst="rect">
                    <a:avLst/>
                  </a:prstGeom>
                  <a:noFill/>
                  <a:ln w="9525">
                    <a:noFill/>
                  </a:ln>
                </p:spPr>
              </p:pic>
            </p:grpSp>
            <p:pic>
              <p:nvPicPr>
                <p:cNvPr id="12" name="Picture 57"/>
                <p:cNvPicPr>
                  <a:picLocks noChangeAspect="1"/>
                </p:cNvPicPr>
                <p:nvPr/>
              </p:nvPicPr>
              <p:blipFill>
                <a:blip r:embed="rId4"/>
                <a:srcRect l="12015" t="9302" r="12404" b="12598"/>
                <a:stretch>
                  <a:fillRect/>
                </a:stretch>
              </p:blipFill>
              <p:spPr>
                <a:xfrm>
                  <a:off x="2570" y="1020"/>
                  <a:ext cx="359" cy="370"/>
                </a:xfrm>
                <a:prstGeom prst="rect">
                  <a:avLst/>
                </a:prstGeom>
                <a:noFill/>
                <a:ln w="9525">
                  <a:noFill/>
                </a:ln>
              </p:spPr>
            </p:pic>
          </p:grpSp>
          <p:grpSp>
            <p:nvGrpSpPr>
              <p:cNvPr id="13" name="Group 93"/>
              <p:cNvGrpSpPr/>
              <p:nvPr/>
            </p:nvGrpSpPr>
            <p:grpSpPr>
              <a:xfrm>
                <a:off x="6159" y="4120"/>
                <a:ext cx="620" cy="620"/>
                <a:chOff x="3071" y="1006"/>
                <a:chExt cx="416" cy="416"/>
              </a:xfrm>
            </p:grpSpPr>
            <p:sp>
              <p:nvSpPr>
                <p:cNvPr id="14" name="Oval 62"/>
                <p:cNvSpPr>
                  <a:spLocks noChangeArrowheads="1"/>
                </p:cNvSpPr>
                <p:nvPr/>
              </p:nvSpPr>
              <p:spPr bwMode="gray">
                <a:xfrm>
                  <a:off x="3071"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ln>
                <a:effectLst>
                  <a:outerShdw dist="35921" dir="2700000" algn="ctr" rotWithShape="0">
                    <a:srgbClr val="4D4D4D">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5" name="Group 63"/>
                <p:cNvGrpSpPr/>
                <p:nvPr/>
              </p:nvGrpSpPr>
              <p:grpSpPr>
                <a:xfrm rot="-2288454">
                  <a:off x="3106" y="1034"/>
                  <a:ext cx="348" cy="356"/>
                  <a:chOff x="887" y="2040"/>
                  <a:chExt cx="433" cy="422"/>
                </a:xfrm>
              </p:grpSpPr>
              <p:pic>
                <p:nvPicPr>
                  <p:cNvPr id="16" name="Picture 64" descr="circuler_1"/>
                  <p:cNvPicPr>
                    <a:picLocks noChangeAspect="1"/>
                  </p:cNvPicPr>
                  <p:nvPr/>
                </p:nvPicPr>
                <p:blipFill>
                  <a:blip r:embed="rId2"/>
                  <a:stretch>
                    <a:fillRect/>
                  </a:stretch>
                </p:blipFill>
                <p:spPr>
                  <a:xfrm>
                    <a:off x="887" y="2040"/>
                    <a:ext cx="430" cy="420"/>
                  </a:xfrm>
                  <a:prstGeom prst="rect">
                    <a:avLst/>
                  </a:prstGeom>
                  <a:noFill/>
                  <a:ln w="9525">
                    <a:noFill/>
                  </a:ln>
                </p:spPr>
              </p:pic>
              <p:sp>
                <p:nvSpPr>
                  <p:cNvPr id="17" name="Oval 65"/>
                  <p:cNvSpPr>
                    <a:spLocks noChangeArrowheads="1"/>
                  </p:cNvSpPr>
                  <p:nvPr/>
                </p:nvSpPr>
                <p:spPr bwMode="gray">
                  <a:xfrm>
                    <a:off x="887" y="2040"/>
                    <a:ext cx="433" cy="422"/>
                  </a:xfrm>
                  <a:prstGeom prst="ellipse">
                    <a:avLst/>
                  </a:prstGeom>
                  <a:gradFill rotWithShape="1">
                    <a:gsLst>
                      <a:gs pos="0">
                        <a:srgbClr val="81A551">
                          <a:gamma/>
                          <a:shade val="34902"/>
                          <a:invGamma/>
                          <a:alpha val="89999"/>
                        </a:srgbClr>
                      </a:gs>
                      <a:gs pos="50000">
                        <a:srgbClr val="81A551">
                          <a:alpha val="75000"/>
                        </a:srgbClr>
                      </a:gs>
                      <a:gs pos="100000">
                        <a:srgbClr val="81A551">
                          <a:gamma/>
                          <a:shade val="34902"/>
                          <a:invGamma/>
                          <a:alpha val="89999"/>
                        </a:srgbClr>
                      </a:gs>
                    </a:gsLst>
                    <a:lin ang="189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8" name="Picture 66" descr="Picture2"/>
                  <p:cNvPicPr>
                    <a:picLocks noChangeAspect="1"/>
                  </p:cNvPicPr>
                  <p:nvPr/>
                </p:nvPicPr>
                <p:blipFill>
                  <a:blip r:embed="rId3"/>
                  <a:stretch>
                    <a:fillRect/>
                  </a:stretch>
                </p:blipFill>
                <p:spPr>
                  <a:xfrm>
                    <a:off x="930" y="2044"/>
                    <a:ext cx="345" cy="149"/>
                  </a:xfrm>
                  <a:prstGeom prst="rect">
                    <a:avLst/>
                  </a:prstGeom>
                  <a:noFill/>
                  <a:ln w="9525">
                    <a:noFill/>
                  </a:ln>
                </p:spPr>
              </p:pic>
            </p:grpSp>
            <p:pic>
              <p:nvPicPr>
                <p:cNvPr id="19" name="Picture 86"/>
                <p:cNvPicPr>
                  <a:picLocks noChangeAspect="1"/>
                </p:cNvPicPr>
                <p:nvPr/>
              </p:nvPicPr>
              <p:blipFill>
                <a:blip r:embed="rId4"/>
                <a:srcRect l="12015" t="9302" r="12404" b="12598"/>
                <a:stretch>
                  <a:fillRect/>
                </a:stretch>
              </p:blipFill>
              <p:spPr>
                <a:xfrm>
                  <a:off x="3098" y="1020"/>
                  <a:ext cx="359" cy="370"/>
                </a:xfrm>
                <a:prstGeom prst="rect">
                  <a:avLst/>
                </a:prstGeom>
                <a:noFill/>
                <a:ln w="9525">
                  <a:noFill/>
                </a:ln>
              </p:spPr>
            </p:pic>
          </p:grpSp>
          <p:grpSp>
            <p:nvGrpSpPr>
              <p:cNvPr id="20" name="Group 92"/>
              <p:cNvGrpSpPr/>
              <p:nvPr/>
            </p:nvGrpSpPr>
            <p:grpSpPr>
              <a:xfrm>
                <a:off x="6836" y="5960"/>
                <a:ext cx="620" cy="620"/>
                <a:chOff x="3647" y="1006"/>
                <a:chExt cx="416" cy="416"/>
              </a:xfrm>
            </p:grpSpPr>
            <p:sp>
              <p:nvSpPr>
                <p:cNvPr id="21" name="Oval 67"/>
                <p:cNvSpPr>
                  <a:spLocks noChangeArrowheads="1"/>
                </p:cNvSpPr>
                <p:nvPr/>
              </p:nvSpPr>
              <p:spPr bwMode="gray">
                <a:xfrm>
                  <a:off x="3647"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ln>
                <a:effectLst>
                  <a:outerShdw dist="35921" dir="2700000" algn="ctr" rotWithShape="0">
                    <a:srgbClr val="4D4D4D">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2" name="Group 68"/>
                <p:cNvGrpSpPr/>
                <p:nvPr/>
              </p:nvGrpSpPr>
              <p:grpSpPr>
                <a:xfrm rot="-2288454">
                  <a:off x="3682" y="1034"/>
                  <a:ext cx="348" cy="356"/>
                  <a:chOff x="887" y="2040"/>
                  <a:chExt cx="433" cy="422"/>
                </a:xfrm>
              </p:grpSpPr>
              <p:pic>
                <p:nvPicPr>
                  <p:cNvPr id="23" name="Picture 69" descr="circuler_1"/>
                  <p:cNvPicPr>
                    <a:picLocks noChangeAspect="1"/>
                  </p:cNvPicPr>
                  <p:nvPr/>
                </p:nvPicPr>
                <p:blipFill>
                  <a:blip r:embed="rId2"/>
                  <a:stretch>
                    <a:fillRect/>
                  </a:stretch>
                </p:blipFill>
                <p:spPr>
                  <a:xfrm>
                    <a:off x="887" y="2040"/>
                    <a:ext cx="430" cy="420"/>
                  </a:xfrm>
                  <a:prstGeom prst="rect">
                    <a:avLst/>
                  </a:prstGeom>
                  <a:noFill/>
                  <a:ln w="9525">
                    <a:noFill/>
                  </a:ln>
                </p:spPr>
              </p:pic>
              <p:sp>
                <p:nvSpPr>
                  <p:cNvPr id="24" name="Oval 70"/>
                  <p:cNvSpPr>
                    <a:spLocks noChangeArrowheads="1"/>
                  </p:cNvSpPr>
                  <p:nvPr/>
                </p:nvSpPr>
                <p:spPr bwMode="gray">
                  <a:xfrm>
                    <a:off x="887" y="2040"/>
                    <a:ext cx="433" cy="422"/>
                  </a:xfrm>
                  <a:prstGeom prst="ellipse">
                    <a:avLst/>
                  </a:prstGeom>
                  <a:gradFill rotWithShape="1">
                    <a:gsLst>
                      <a:gs pos="0">
                        <a:srgbClr val="F1B50D">
                          <a:gamma/>
                          <a:shade val="34902"/>
                          <a:invGamma/>
                          <a:alpha val="89999"/>
                        </a:srgbClr>
                      </a:gs>
                      <a:gs pos="50000">
                        <a:srgbClr val="F1B50D">
                          <a:alpha val="75000"/>
                        </a:srgbClr>
                      </a:gs>
                      <a:gs pos="100000">
                        <a:srgbClr val="F1B50D">
                          <a:gamma/>
                          <a:shade val="34902"/>
                          <a:invGamma/>
                          <a:alpha val="89999"/>
                        </a:srgbClr>
                      </a:gs>
                    </a:gsLst>
                    <a:lin ang="189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5" name="Picture 71" descr="Picture2"/>
                  <p:cNvPicPr>
                    <a:picLocks noChangeAspect="1"/>
                  </p:cNvPicPr>
                  <p:nvPr/>
                </p:nvPicPr>
                <p:blipFill>
                  <a:blip r:embed="rId3"/>
                  <a:stretch>
                    <a:fillRect/>
                  </a:stretch>
                </p:blipFill>
                <p:spPr>
                  <a:xfrm>
                    <a:off x="930" y="2044"/>
                    <a:ext cx="345" cy="149"/>
                  </a:xfrm>
                  <a:prstGeom prst="rect">
                    <a:avLst/>
                  </a:prstGeom>
                  <a:noFill/>
                  <a:ln w="9525">
                    <a:noFill/>
                  </a:ln>
                </p:spPr>
              </p:pic>
            </p:grpSp>
            <p:pic>
              <p:nvPicPr>
                <p:cNvPr id="26" name="Picture 87"/>
                <p:cNvPicPr>
                  <a:picLocks noChangeAspect="1"/>
                </p:cNvPicPr>
                <p:nvPr/>
              </p:nvPicPr>
              <p:blipFill>
                <a:blip r:embed="rId4"/>
                <a:srcRect l="12015" t="9302" r="12404" b="12598"/>
                <a:stretch>
                  <a:fillRect/>
                </a:stretch>
              </p:blipFill>
              <p:spPr>
                <a:xfrm>
                  <a:off x="3676" y="1020"/>
                  <a:ext cx="359" cy="370"/>
                </a:xfrm>
                <a:prstGeom prst="rect">
                  <a:avLst/>
                </a:prstGeom>
                <a:noFill/>
                <a:ln w="9525">
                  <a:noFill/>
                </a:ln>
              </p:spPr>
            </p:pic>
          </p:grpSp>
          <p:grpSp>
            <p:nvGrpSpPr>
              <p:cNvPr id="27" name="Group 91"/>
              <p:cNvGrpSpPr/>
              <p:nvPr/>
            </p:nvGrpSpPr>
            <p:grpSpPr>
              <a:xfrm>
                <a:off x="6012" y="7400"/>
                <a:ext cx="620" cy="620"/>
                <a:chOff x="4213" y="1006"/>
                <a:chExt cx="416" cy="416"/>
              </a:xfrm>
            </p:grpSpPr>
            <p:sp>
              <p:nvSpPr>
                <p:cNvPr id="28" name="Oval 72"/>
                <p:cNvSpPr>
                  <a:spLocks noChangeArrowheads="1"/>
                </p:cNvSpPr>
                <p:nvPr/>
              </p:nvSpPr>
              <p:spPr bwMode="gray">
                <a:xfrm>
                  <a:off x="4213"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ln>
                <a:effectLst>
                  <a:outerShdw dist="35921" dir="2700000" algn="ctr" rotWithShape="0">
                    <a:srgbClr val="4D4D4D">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9" name="Group 73"/>
                <p:cNvGrpSpPr/>
                <p:nvPr/>
              </p:nvGrpSpPr>
              <p:grpSpPr>
                <a:xfrm rot="-2288454">
                  <a:off x="4248" y="1034"/>
                  <a:ext cx="348" cy="356"/>
                  <a:chOff x="887" y="2040"/>
                  <a:chExt cx="433" cy="422"/>
                </a:xfrm>
              </p:grpSpPr>
              <p:pic>
                <p:nvPicPr>
                  <p:cNvPr id="30" name="Picture 74" descr="circuler_1"/>
                  <p:cNvPicPr>
                    <a:picLocks noChangeAspect="1"/>
                  </p:cNvPicPr>
                  <p:nvPr/>
                </p:nvPicPr>
                <p:blipFill>
                  <a:blip r:embed="rId2"/>
                  <a:stretch>
                    <a:fillRect/>
                  </a:stretch>
                </p:blipFill>
                <p:spPr>
                  <a:xfrm>
                    <a:off x="887" y="2040"/>
                    <a:ext cx="430" cy="420"/>
                  </a:xfrm>
                  <a:prstGeom prst="rect">
                    <a:avLst/>
                  </a:prstGeom>
                  <a:noFill/>
                  <a:ln w="9525">
                    <a:noFill/>
                  </a:ln>
                </p:spPr>
              </p:pic>
              <p:grpSp>
                <p:nvGrpSpPr>
                  <p:cNvPr id="31" name="Oval 75"/>
                  <p:cNvGrpSpPr/>
                  <p:nvPr/>
                </p:nvGrpSpPr>
                <p:grpSpPr>
                  <a:xfrm rot="2288454">
                    <a:off x="880" y="2033"/>
                    <a:ext cx="449" cy="435"/>
                    <a:chOff x="3304032" y="4504944"/>
                    <a:chExt cx="341376" cy="347472"/>
                  </a:xfrm>
                </p:grpSpPr>
                <p:pic>
                  <p:nvPicPr>
                    <p:cNvPr id="32" name="Oval 75"/>
                    <p:cNvPicPr/>
                    <p:nvPr/>
                  </p:nvPicPr>
                  <p:blipFill>
                    <a:blip r:embed="rId5"/>
                    <a:stretch>
                      <a:fillRect/>
                    </a:stretch>
                  </p:blipFill>
                  <p:spPr>
                    <a:xfrm>
                      <a:off x="3304032" y="4504944"/>
                      <a:ext cx="341376" cy="347472"/>
                    </a:xfrm>
                    <a:prstGeom prst="rect">
                      <a:avLst/>
                    </a:prstGeom>
                    <a:noFill/>
                    <a:ln w="9525">
                      <a:noFill/>
                    </a:ln>
                  </p:spPr>
                </p:pic>
                <p:sp>
                  <p:nvSpPr>
                    <p:cNvPr id="33" name="Text Box 46"/>
                    <p:cNvSpPr txBox="1"/>
                    <p:nvPr/>
                  </p:nvSpPr>
                  <p:spPr>
                    <a:xfrm rot="-2288456">
                      <a:off x="3357955" y="4560527"/>
                      <a:ext cx="232883" cy="238236"/>
                    </a:xfrm>
                    <a:prstGeom prst="rect">
                      <a:avLst/>
                    </a:prstGeom>
                    <a:noFill/>
                    <a:ln w="9525">
                      <a:noFill/>
                    </a:ln>
                  </p:spPr>
                  <p:txBody>
                    <a:bodyPr wrap="none" anchor="ctr" anchorCtr="0"/>
                    <a:lstStyle/>
                    <a:p>
                      <a:pPr eaLnBrk="1" hangingPunct="1"/>
                      <a:endParaRPr lang="zh-CN" altLang="en-US" dirty="0">
                        <a:latin typeface="Arial" panose="020B0604020202020204" pitchFamily="34" charset="0"/>
                      </a:endParaRPr>
                    </a:p>
                  </p:txBody>
                </p:sp>
              </p:grpSp>
              <p:pic>
                <p:nvPicPr>
                  <p:cNvPr id="34" name="Picture 76" descr="Picture2"/>
                  <p:cNvPicPr>
                    <a:picLocks noChangeAspect="1"/>
                  </p:cNvPicPr>
                  <p:nvPr/>
                </p:nvPicPr>
                <p:blipFill>
                  <a:blip r:embed="rId3"/>
                  <a:stretch>
                    <a:fillRect/>
                  </a:stretch>
                </p:blipFill>
                <p:spPr>
                  <a:xfrm>
                    <a:off x="930" y="2044"/>
                    <a:ext cx="345" cy="149"/>
                  </a:xfrm>
                  <a:prstGeom prst="rect">
                    <a:avLst/>
                  </a:prstGeom>
                  <a:noFill/>
                  <a:ln w="9525">
                    <a:noFill/>
                  </a:ln>
                </p:spPr>
              </p:pic>
            </p:grpSp>
            <p:pic>
              <p:nvPicPr>
                <p:cNvPr id="35" name="Picture 88"/>
                <p:cNvPicPr>
                  <a:picLocks noChangeAspect="1"/>
                </p:cNvPicPr>
                <p:nvPr/>
              </p:nvPicPr>
              <p:blipFill>
                <a:blip r:embed="rId4"/>
                <a:srcRect l="12015" t="9302" r="12404" b="12598"/>
                <a:stretch>
                  <a:fillRect/>
                </a:stretch>
              </p:blipFill>
              <p:spPr>
                <a:xfrm>
                  <a:off x="4240" y="1020"/>
                  <a:ext cx="359" cy="370"/>
                </a:xfrm>
                <a:prstGeom prst="rect">
                  <a:avLst/>
                </a:prstGeom>
                <a:noFill/>
                <a:ln w="9525">
                  <a:noFill/>
                </a:ln>
              </p:spPr>
            </p:pic>
          </p:grpSp>
          <p:grpSp>
            <p:nvGrpSpPr>
              <p:cNvPr id="36" name="Group 90"/>
              <p:cNvGrpSpPr/>
              <p:nvPr/>
            </p:nvGrpSpPr>
            <p:grpSpPr>
              <a:xfrm>
                <a:off x="5138" y="9008"/>
                <a:ext cx="620" cy="620"/>
                <a:chOff x="4803" y="1006"/>
                <a:chExt cx="416" cy="416"/>
              </a:xfrm>
            </p:grpSpPr>
            <p:sp>
              <p:nvSpPr>
                <p:cNvPr id="37" name="Oval 81"/>
                <p:cNvSpPr>
                  <a:spLocks noChangeArrowheads="1"/>
                </p:cNvSpPr>
                <p:nvPr/>
              </p:nvSpPr>
              <p:spPr bwMode="gray">
                <a:xfrm>
                  <a:off x="4803"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ln>
                <a:effectLst>
                  <a:outerShdw dist="35921" dir="2700000" algn="ctr" rotWithShape="0">
                    <a:srgbClr val="4D4D4D">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38" name="Group 82"/>
                <p:cNvGrpSpPr/>
                <p:nvPr/>
              </p:nvGrpSpPr>
              <p:grpSpPr>
                <a:xfrm rot="-2288454">
                  <a:off x="4838" y="1034"/>
                  <a:ext cx="348" cy="356"/>
                  <a:chOff x="887" y="2040"/>
                  <a:chExt cx="433" cy="422"/>
                </a:xfrm>
              </p:grpSpPr>
              <p:pic>
                <p:nvPicPr>
                  <p:cNvPr id="39" name="Picture 83" descr="circuler_1"/>
                  <p:cNvPicPr>
                    <a:picLocks noChangeAspect="1"/>
                  </p:cNvPicPr>
                  <p:nvPr/>
                </p:nvPicPr>
                <p:blipFill>
                  <a:blip r:embed="rId2"/>
                  <a:stretch>
                    <a:fillRect/>
                  </a:stretch>
                </p:blipFill>
                <p:spPr>
                  <a:xfrm>
                    <a:off x="887" y="2040"/>
                    <a:ext cx="430" cy="420"/>
                  </a:xfrm>
                  <a:prstGeom prst="rect">
                    <a:avLst/>
                  </a:prstGeom>
                  <a:noFill/>
                  <a:ln w="9525">
                    <a:noFill/>
                  </a:ln>
                </p:spPr>
              </p:pic>
              <p:sp>
                <p:nvSpPr>
                  <p:cNvPr id="40" name="Oval 84"/>
                  <p:cNvSpPr>
                    <a:spLocks noChangeArrowheads="1"/>
                  </p:cNvSpPr>
                  <p:nvPr/>
                </p:nvSpPr>
                <p:spPr bwMode="gray">
                  <a:xfrm>
                    <a:off x="887" y="2040"/>
                    <a:ext cx="432" cy="422"/>
                  </a:xfrm>
                  <a:prstGeom prst="ellipse">
                    <a:avLst/>
                  </a:prstGeom>
                  <a:solidFill>
                    <a:srgbClr val="FB4F2D">
                      <a:alpha val="75000"/>
                    </a:srgbClr>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1" name="Picture 85" descr="Picture2"/>
                  <p:cNvPicPr>
                    <a:picLocks noChangeAspect="1"/>
                  </p:cNvPicPr>
                  <p:nvPr/>
                </p:nvPicPr>
                <p:blipFill>
                  <a:blip r:embed="rId3"/>
                  <a:stretch>
                    <a:fillRect/>
                  </a:stretch>
                </p:blipFill>
                <p:spPr>
                  <a:xfrm>
                    <a:off x="930" y="2044"/>
                    <a:ext cx="345" cy="149"/>
                  </a:xfrm>
                  <a:prstGeom prst="rect">
                    <a:avLst/>
                  </a:prstGeom>
                  <a:noFill/>
                  <a:ln w="9525">
                    <a:noFill/>
                  </a:ln>
                </p:spPr>
              </p:pic>
            </p:grpSp>
            <p:pic>
              <p:nvPicPr>
                <p:cNvPr id="42" name="Picture 89"/>
                <p:cNvPicPr>
                  <a:picLocks noChangeAspect="1"/>
                </p:cNvPicPr>
                <p:nvPr/>
              </p:nvPicPr>
              <p:blipFill>
                <a:blip r:embed="rId4"/>
                <a:srcRect l="12015" t="9302" r="12404" b="12598"/>
                <a:stretch>
                  <a:fillRect/>
                </a:stretch>
              </p:blipFill>
              <p:spPr>
                <a:xfrm>
                  <a:off x="4830" y="1020"/>
                  <a:ext cx="359" cy="370"/>
                </a:xfrm>
                <a:prstGeom prst="rect">
                  <a:avLst/>
                </a:prstGeom>
                <a:noFill/>
                <a:ln w="9525">
                  <a:noFill/>
                </a:ln>
              </p:spPr>
            </p:pic>
          </p:grpSp>
        </p:grpSp>
      </p:grpSp>
    </p:spTree>
  </p:cSld>
  <p:clrMapOvr>
    <a:masterClrMapping/>
  </p:clrMapOvr>
  <p:transition spd="slow">
    <p:zo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275" name="Picture 49" descr="arrow_metal01"/>
          <p:cNvPicPr>
            <a:picLocks noChangeAspect="1"/>
          </p:cNvPicPr>
          <p:nvPr/>
        </p:nvPicPr>
        <p:blipFill>
          <a:blip r:embed="rId1">
            <a:lum contrast="6000"/>
          </a:blip>
          <a:stretch>
            <a:fillRect/>
          </a:stretch>
        </p:blipFill>
        <p:spPr>
          <a:xfrm>
            <a:off x="1066801" y="1295400"/>
            <a:ext cx="2162175" cy="3392488"/>
          </a:xfrm>
          <a:prstGeom prst="rect">
            <a:avLst/>
          </a:prstGeom>
          <a:noFill/>
          <a:ln w="9525">
            <a:noFill/>
          </a:ln>
        </p:spPr>
      </p:pic>
      <p:sp>
        <p:nvSpPr>
          <p:cNvPr id="52" name="Line 2"/>
          <p:cNvSpPr>
            <a:spLocks noChangeShapeType="1"/>
          </p:cNvSpPr>
          <p:nvPr/>
        </p:nvSpPr>
        <p:spPr bwMode="black">
          <a:xfrm>
            <a:off x="3414713" y="4476750"/>
            <a:ext cx="4800600" cy="0"/>
          </a:xfrm>
          <a:prstGeom prst="line">
            <a:avLst/>
          </a:prstGeom>
          <a:noFill/>
          <a:ln w="28575" cap="rnd">
            <a:solidFill>
              <a:srgbClr val="000000"/>
            </a:solidFill>
            <a:prstDash val="sysDot"/>
            <a:rou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4277" name="Rectangle 3"/>
          <p:cNvSpPr/>
          <p:nvPr/>
        </p:nvSpPr>
        <p:spPr>
          <a:xfrm>
            <a:off x="3657600" y="3733800"/>
            <a:ext cx="5653088" cy="762000"/>
          </a:xfrm>
          <a:prstGeom prst="rect">
            <a:avLst/>
          </a:prstGeom>
          <a:noFill/>
          <a:ln w="9525">
            <a:no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生物修复技术含量较高，其运作必须符合污染地的特殊条件</a:t>
            </a:r>
            <a:endPar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54" name="Line 4"/>
          <p:cNvSpPr>
            <a:spLocks noChangeShapeType="1"/>
          </p:cNvSpPr>
          <p:nvPr/>
        </p:nvSpPr>
        <p:spPr bwMode="black">
          <a:xfrm>
            <a:off x="3457575" y="1676400"/>
            <a:ext cx="4800600" cy="0"/>
          </a:xfrm>
          <a:prstGeom prst="line">
            <a:avLst/>
          </a:prstGeom>
          <a:noFill/>
          <a:ln w="28575" cap="rnd">
            <a:solidFill>
              <a:srgbClr val="000000"/>
            </a:solidFill>
            <a:prstDash val="sysDot"/>
            <a:rou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4279" name="Rectangle 8"/>
          <p:cNvSpPr/>
          <p:nvPr/>
        </p:nvSpPr>
        <p:spPr>
          <a:xfrm>
            <a:off x="3667462" y="1245983"/>
            <a:ext cx="5562600" cy="427038"/>
          </a:xfrm>
          <a:prstGeom prst="rect">
            <a:avLst/>
          </a:prstGeom>
          <a:noFill/>
          <a:ln w="9525">
            <a:no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不是所有的污染物都适用于生物修复</a:t>
            </a:r>
            <a:endPar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58" name="Line 11"/>
          <p:cNvSpPr>
            <a:spLocks noChangeShapeType="1"/>
          </p:cNvSpPr>
          <p:nvPr/>
        </p:nvSpPr>
        <p:spPr bwMode="black">
          <a:xfrm flipV="1">
            <a:off x="4727848" y="3124200"/>
            <a:ext cx="5482952" cy="6234"/>
          </a:xfrm>
          <a:prstGeom prst="line">
            <a:avLst/>
          </a:prstGeom>
          <a:noFill/>
          <a:ln w="28575" cap="rnd">
            <a:solidFill>
              <a:srgbClr val="000000"/>
            </a:solidFill>
            <a:prstDash val="sysDot"/>
            <a:rou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4281" name="Rectangle 12"/>
          <p:cNvSpPr/>
          <p:nvPr/>
        </p:nvSpPr>
        <p:spPr>
          <a:xfrm>
            <a:off x="4648200" y="2362200"/>
            <a:ext cx="5562600" cy="762000"/>
          </a:xfrm>
          <a:prstGeom prst="rect">
            <a:avLst/>
          </a:prstGeom>
          <a:noFill/>
          <a:ln w="9525">
            <a:no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有些化学品经微生物降解后，其产物的毒性和移动性比母体化合物反而增加</a:t>
            </a: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54285" name="Rectangle 56"/>
          <p:cNvSpPr/>
          <p:nvPr/>
        </p:nvSpPr>
        <p:spPr>
          <a:xfrm>
            <a:off x="2272665" y="4803140"/>
            <a:ext cx="8429625" cy="1753235"/>
          </a:xfrm>
          <a:prstGeom prst="rect">
            <a:avLst/>
          </a:prstGeom>
          <a:noFill/>
          <a:ln w="28575" cmpd="sng">
            <a:solidFill>
              <a:schemeClr val="bg1">
                <a:lumMod val="75000"/>
              </a:schemeClr>
            </a:solidFill>
            <a:prstDash val="sysDash"/>
          </a:ln>
        </p:spPr>
        <p:txBody>
          <a:bodyPr wrap="square">
            <a:spAutoFit/>
          </a:bodyPr>
          <a:lstStyle/>
          <a:p>
            <a:pPr marL="542925" marR="0" lvl="0" indent="0" algn="l" defTabSz="914400" rtl="0" eaLnBrk="1" fontAlgn="base" latinLnBrk="0" hangingPunct="1">
              <a:lnSpc>
                <a:spcPct val="150000"/>
              </a:lnSpc>
              <a:spcBef>
                <a:spcPct val="30000"/>
              </a:spcBef>
              <a:spcAft>
                <a:spcPct val="30000"/>
              </a:spcAft>
              <a:buClr>
                <a:srgbClr val="333399"/>
              </a:buClr>
              <a:buSzPct val="70000"/>
              <a:buFont typeface="Wingdings" panose="05000000000000000000" pitchFamily="2" charset="2"/>
              <a:buNone/>
              <a:defRPr/>
            </a:pP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因此，最初用在修复地点进行生物可处理性研究和处理方案可行性评价的费用要高于常规技术（如空气吹脱）的相应费用，一些低渗透性土壤往往不适合生物修复。</a:t>
            </a:r>
            <a:endPar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44793" name="Text Box 57"/>
          <p:cNvSpPr txBox="1">
            <a:spLocks noChangeArrowheads="1"/>
          </p:cNvSpPr>
          <p:nvPr/>
        </p:nvSpPr>
        <p:spPr bwMode="auto">
          <a:xfrm>
            <a:off x="2272678" y="1530843"/>
            <a:ext cx="639727" cy="1447800"/>
          </a:xfrm>
          <a:prstGeom prst="rect">
            <a:avLst/>
          </a:prstGeom>
          <a:noFill/>
          <a:ln>
            <a:noFill/>
          </a:ln>
          <a:effectLst/>
        </p:spPr>
        <p:txBody>
          <a:bodyPr vert="eaVert">
            <a:spAutoFit/>
          </a:bodyPr>
          <a:lstStyle>
            <a:lvl1pPr marL="542925">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1pPr>
            <a:lvl2pPr>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2pPr>
            <a:lvl3pPr>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3pPr>
            <a:lvl4pPr>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4pPr>
            <a:lvl5pPr>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5pPr>
            <a:lvl6pPr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6pPr>
            <a:lvl7pPr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7pPr>
            <a:lvl8pPr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8pPr>
            <a:lvl9pPr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9pPr>
          </a:lstStyle>
          <a:p>
            <a:pPr marL="542925" marR="0" lvl="0" indent="0" algn="ctr" defTabSz="914400" rtl="0" eaLnBrk="1" fontAlgn="base" latinLnBrk="0" hangingPunct="1">
              <a:lnSpc>
                <a:spcPct val="105000"/>
              </a:lnSpc>
              <a:spcBef>
                <a:spcPct val="50000"/>
              </a:spcBef>
              <a:spcAft>
                <a:spcPct val="30000"/>
              </a:spcAft>
              <a:buClr>
                <a:srgbClr val="333399"/>
              </a:buClr>
              <a:buSzPct val="70000"/>
              <a:buFont typeface="Wingdings" panose="05000000000000000000" pitchFamily="2" charset="2"/>
              <a:buNone/>
              <a:defRPr/>
            </a:pPr>
            <a:r>
              <a:rPr kumimoji="1" lang="zh-CN" altLang="en-US" sz="3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缺点</a:t>
            </a:r>
            <a:endParaRPr kumimoji="1" lang="zh-CN" altLang="en-US" sz="30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grpSp>
        <p:nvGrpSpPr>
          <p:cNvPr id="3" name="组合 2"/>
          <p:cNvGrpSpPr/>
          <p:nvPr/>
        </p:nvGrpSpPr>
        <p:grpSpPr>
          <a:xfrm>
            <a:off x="191135" y="234950"/>
            <a:ext cx="11566525" cy="945515"/>
            <a:chOff x="301" y="370"/>
            <a:chExt cx="18215" cy="1489"/>
          </a:xfrm>
        </p:grpSpPr>
        <p:sp>
          <p:nvSpPr>
            <p:cNvPr id="53267" name="Rectangle 2"/>
            <p:cNvSpPr>
              <a:spLocks noRot="1"/>
            </p:cNvSpPr>
            <p:nvPr/>
          </p:nvSpPr>
          <p:spPr>
            <a:xfrm>
              <a:off x="1392" y="1035"/>
              <a:ext cx="12120" cy="824"/>
            </a:xfrm>
            <a:prstGeom prst="rect">
              <a:avLst/>
            </a:prstGeom>
            <a:noFill/>
            <a:ln w="9525">
              <a:noFill/>
            </a:ln>
          </p:spPr>
          <p:txBody>
            <a:bodyPr anchor="ctr" anchorCtr="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Strengths and Weaknesses of Bioremediation</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 Box 4"/>
            <p:cNvSpPr txBox="1">
              <a:spLocks noChangeArrowheads="1"/>
            </p:cNvSpPr>
            <p:nvPr/>
          </p:nvSpPr>
          <p:spPr bwMode="auto">
            <a:xfrm>
              <a:off x="301" y="370"/>
              <a:ext cx="18215" cy="871"/>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1.4</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生物修复的优缺点</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sp>
        <p:nvSpPr>
          <p:cNvPr id="4"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grpSp>
        <p:nvGrpSpPr>
          <p:cNvPr id="6" name="Group 94"/>
          <p:cNvGrpSpPr/>
          <p:nvPr/>
        </p:nvGrpSpPr>
        <p:grpSpPr>
          <a:xfrm>
            <a:off x="3253105" y="1255395"/>
            <a:ext cx="393700" cy="393700"/>
            <a:chOff x="2543" y="1006"/>
            <a:chExt cx="416" cy="416"/>
          </a:xfrm>
        </p:grpSpPr>
        <p:sp>
          <p:nvSpPr>
            <p:cNvPr id="7" name="Oval 52"/>
            <p:cNvSpPr>
              <a:spLocks noChangeArrowheads="1"/>
            </p:cNvSpPr>
            <p:nvPr/>
          </p:nvSpPr>
          <p:spPr bwMode="gray">
            <a:xfrm>
              <a:off x="2543"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ln>
            <a:effectLst>
              <a:outerShdw dist="35921" dir="2700000" algn="ctr" rotWithShape="0">
                <a:srgbClr val="4D4D4D">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8" name="Group 53"/>
            <p:cNvGrpSpPr/>
            <p:nvPr/>
          </p:nvGrpSpPr>
          <p:grpSpPr>
            <a:xfrm rot="-2288454">
              <a:off x="2578" y="1034"/>
              <a:ext cx="348" cy="356"/>
              <a:chOff x="887" y="2040"/>
              <a:chExt cx="433" cy="422"/>
            </a:xfrm>
          </p:grpSpPr>
          <p:pic>
            <p:nvPicPr>
              <p:cNvPr id="9" name="Picture 54" descr="circuler_1"/>
              <p:cNvPicPr>
                <a:picLocks noChangeAspect="1"/>
              </p:cNvPicPr>
              <p:nvPr/>
            </p:nvPicPr>
            <p:blipFill>
              <a:blip r:embed="rId2"/>
              <a:stretch>
                <a:fillRect/>
              </a:stretch>
            </p:blipFill>
            <p:spPr>
              <a:xfrm>
                <a:off x="887" y="2040"/>
                <a:ext cx="430" cy="420"/>
              </a:xfrm>
              <a:prstGeom prst="rect">
                <a:avLst/>
              </a:prstGeom>
              <a:noFill/>
              <a:ln w="9525">
                <a:noFill/>
              </a:ln>
            </p:spPr>
          </p:pic>
          <p:sp>
            <p:nvSpPr>
              <p:cNvPr id="10" name="Oval 55"/>
              <p:cNvSpPr>
                <a:spLocks noChangeArrowheads="1"/>
              </p:cNvSpPr>
              <p:nvPr/>
            </p:nvSpPr>
            <p:spPr bwMode="gray">
              <a:xfrm>
                <a:off x="887" y="2040"/>
                <a:ext cx="433" cy="422"/>
              </a:xfrm>
              <a:prstGeom prst="ellipse">
                <a:avLst/>
              </a:prstGeom>
              <a:gradFill rotWithShape="1">
                <a:gsLst>
                  <a:gs pos="0">
                    <a:srgbClr val="3CC2B5">
                      <a:gamma/>
                      <a:shade val="34902"/>
                      <a:invGamma/>
                      <a:alpha val="89999"/>
                    </a:srgbClr>
                  </a:gs>
                  <a:gs pos="50000">
                    <a:srgbClr val="3CC2B5">
                      <a:alpha val="75000"/>
                    </a:srgbClr>
                  </a:gs>
                  <a:gs pos="100000">
                    <a:srgbClr val="3CC2B5">
                      <a:gamma/>
                      <a:shade val="34902"/>
                      <a:invGamma/>
                      <a:alpha val="89999"/>
                    </a:srgbClr>
                  </a:gs>
                </a:gsLst>
                <a:lin ang="189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1" name="Picture 56" descr="Picture2"/>
              <p:cNvPicPr>
                <a:picLocks noChangeAspect="1"/>
              </p:cNvPicPr>
              <p:nvPr/>
            </p:nvPicPr>
            <p:blipFill>
              <a:blip r:embed="rId3"/>
              <a:stretch>
                <a:fillRect/>
              </a:stretch>
            </p:blipFill>
            <p:spPr>
              <a:xfrm>
                <a:off x="930" y="2044"/>
                <a:ext cx="345" cy="149"/>
              </a:xfrm>
              <a:prstGeom prst="rect">
                <a:avLst/>
              </a:prstGeom>
              <a:noFill/>
              <a:ln w="9525">
                <a:noFill/>
              </a:ln>
            </p:spPr>
          </p:pic>
        </p:grpSp>
        <p:pic>
          <p:nvPicPr>
            <p:cNvPr id="12" name="Picture 57"/>
            <p:cNvPicPr>
              <a:picLocks noChangeAspect="1"/>
            </p:cNvPicPr>
            <p:nvPr/>
          </p:nvPicPr>
          <p:blipFill>
            <a:blip r:embed="rId4"/>
            <a:srcRect l="12015" t="9302" r="12404" b="12598"/>
            <a:stretch>
              <a:fillRect/>
            </a:stretch>
          </p:blipFill>
          <p:spPr>
            <a:xfrm>
              <a:off x="2570" y="1020"/>
              <a:ext cx="359" cy="370"/>
            </a:xfrm>
            <a:prstGeom prst="rect">
              <a:avLst/>
            </a:prstGeom>
            <a:noFill/>
            <a:ln w="9525">
              <a:noFill/>
            </a:ln>
          </p:spPr>
        </p:pic>
      </p:grpSp>
      <p:grpSp>
        <p:nvGrpSpPr>
          <p:cNvPr id="13" name="Group 92"/>
          <p:cNvGrpSpPr/>
          <p:nvPr/>
        </p:nvGrpSpPr>
        <p:grpSpPr>
          <a:xfrm>
            <a:off x="4281170" y="2551430"/>
            <a:ext cx="393700" cy="393700"/>
            <a:chOff x="3647" y="1006"/>
            <a:chExt cx="416" cy="416"/>
          </a:xfrm>
        </p:grpSpPr>
        <p:sp>
          <p:nvSpPr>
            <p:cNvPr id="14" name="Oval 67"/>
            <p:cNvSpPr>
              <a:spLocks noChangeArrowheads="1"/>
            </p:cNvSpPr>
            <p:nvPr/>
          </p:nvSpPr>
          <p:spPr bwMode="gray">
            <a:xfrm>
              <a:off x="3647"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ln>
            <a:effectLst>
              <a:outerShdw dist="35921" dir="2700000" algn="ctr" rotWithShape="0">
                <a:srgbClr val="4D4D4D">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15" name="Group 68"/>
            <p:cNvGrpSpPr/>
            <p:nvPr/>
          </p:nvGrpSpPr>
          <p:grpSpPr>
            <a:xfrm rot="-2288454">
              <a:off x="3682" y="1034"/>
              <a:ext cx="348" cy="356"/>
              <a:chOff x="887" y="2040"/>
              <a:chExt cx="433" cy="422"/>
            </a:xfrm>
          </p:grpSpPr>
          <p:pic>
            <p:nvPicPr>
              <p:cNvPr id="16" name="Picture 69" descr="circuler_1"/>
              <p:cNvPicPr>
                <a:picLocks noChangeAspect="1"/>
              </p:cNvPicPr>
              <p:nvPr/>
            </p:nvPicPr>
            <p:blipFill>
              <a:blip r:embed="rId2"/>
              <a:stretch>
                <a:fillRect/>
              </a:stretch>
            </p:blipFill>
            <p:spPr>
              <a:xfrm>
                <a:off x="887" y="2040"/>
                <a:ext cx="430" cy="420"/>
              </a:xfrm>
              <a:prstGeom prst="rect">
                <a:avLst/>
              </a:prstGeom>
              <a:noFill/>
              <a:ln w="9525">
                <a:noFill/>
              </a:ln>
            </p:spPr>
          </p:pic>
          <p:sp>
            <p:nvSpPr>
              <p:cNvPr id="17" name="Oval 70"/>
              <p:cNvSpPr>
                <a:spLocks noChangeArrowheads="1"/>
              </p:cNvSpPr>
              <p:nvPr/>
            </p:nvSpPr>
            <p:spPr bwMode="gray">
              <a:xfrm>
                <a:off x="887" y="2040"/>
                <a:ext cx="433" cy="422"/>
              </a:xfrm>
              <a:prstGeom prst="ellipse">
                <a:avLst/>
              </a:prstGeom>
              <a:gradFill rotWithShape="1">
                <a:gsLst>
                  <a:gs pos="0">
                    <a:srgbClr val="F1B50D">
                      <a:gamma/>
                      <a:shade val="34902"/>
                      <a:invGamma/>
                      <a:alpha val="89999"/>
                    </a:srgbClr>
                  </a:gs>
                  <a:gs pos="50000">
                    <a:srgbClr val="F1B50D">
                      <a:alpha val="75000"/>
                    </a:srgbClr>
                  </a:gs>
                  <a:gs pos="100000">
                    <a:srgbClr val="F1B50D">
                      <a:gamma/>
                      <a:shade val="34902"/>
                      <a:invGamma/>
                      <a:alpha val="89999"/>
                    </a:srgbClr>
                  </a:gs>
                </a:gsLst>
                <a:lin ang="18900000" scaled="1"/>
              </a:gra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8" name="Picture 71" descr="Picture2"/>
              <p:cNvPicPr>
                <a:picLocks noChangeAspect="1"/>
              </p:cNvPicPr>
              <p:nvPr/>
            </p:nvPicPr>
            <p:blipFill>
              <a:blip r:embed="rId3"/>
              <a:stretch>
                <a:fillRect/>
              </a:stretch>
            </p:blipFill>
            <p:spPr>
              <a:xfrm>
                <a:off x="930" y="2044"/>
                <a:ext cx="345" cy="149"/>
              </a:xfrm>
              <a:prstGeom prst="rect">
                <a:avLst/>
              </a:prstGeom>
              <a:noFill/>
              <a:ln w="9525">
                <a:noFill/>
              </a:ln>
            </p:spPr>
          </p:pic>
        </p:grpSp>
        <p:pic>
          <p:nvPicPr>
            <p:cNvPr id="19" name="Picture 87"/>
            <p:cNvPicPr>
              <a:picLocks noChangeAspect="1"/>
            </p:cNvPicPr>
            <p:nvPr/>
          </p:nvPicPr>
          <p:blipFill>
            <a:blip r:embed="rId4"/>
            <a:srcRect l="12015" t="9302" r="12404" b="12598"/>
            <a:stretch>
              <a:fillRect/>
            </a:stretch>
          </p:blipFill>
          <p:spPr>
            <a:xfrm>
              <a:off x="3676" y="1020"/>
              <a:ext cx="359" cy="370"/>
            </a:xfrm>
            <a:prstGeom prst="rect">
              <a:avLst/>
            </a:prstGeom>
            <a:noFill/>
            <a:ln w="9525">
              <a:noFill/>
            </a:ln>
          </p:spPr>
        </p:pic>
      </p:grpSp>
      <p:grpSp>
        <p:nvGrpSpPr>
          <p:cNvPr id="20" name="Group 90"/>
          <p:cNvGrpSpPr/>
          <p:nvPr/>
        </p:nvGrpSpPr>
        <p:grpSpPr>
          <a:xfrm>
            <a:off x="3248025" y="3926840"/>
            <a:ext cx="393700" cy="393700"/>
            <a:chOff x="4803" y="1006"/>
            <a:chExt cx="416" cy="416"/>
          </a:xfrm>
        </p:grpSpPr>
        <p:sp>
          <p:nvSpPr>
            <p:cNvPr id="21" name="Oval 81"/>
            <p:cNvSpPr>
              <a:spLocks noChangeArrowheads="1"/>
            </p:cNvSpPr>
            <p:nvPr/>
          </p:nvSpPr>
          <p:spPr bwMode="gray">
            <a:xfrm>
              <a:off x="4803"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ln>
            <a:effectLst>
              <a:outerShdw dist="35921" dir="2700000" algn="ctr" rotWithShape="0">
                <a:srgbClr val="4D4D4D">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22" name="Group 82"/>
            <p:cNvGrpSpPr/>
            <p:nvPr/>
          </p:nvGrpSpPr>
          <p:grpSpPr>
            <a:xfrm rot="-2288454">
              <a:off x="4838" y="1034"/>
              <a:ext cx="348" cy="356"/>
              <a:chOff x="887" y="2040"/>
              <a:chExt cx="433" cy="422"/>
            </a:xfrm>
          </p:grpSpPr>
          <p:pic>
            <p:nvPicPr>
              <p:cNvPr id="23" name="Picture 83" descr="circuler_1"/>
              <p:cNvPicPr>
                <a:picLocks noChangeAspect="1"/>
              </p:cNvPicPr>
              <p:nvPr/>
            </p:nvPicPr>
            <p:blipFill>
              <a:blip r:embed="rId2"/>
              <a:stretch>
                <a:fillRect/>
              </a:stretch>
            </p:blipFill>
            <p:spPr>
              <a:xfrm>
                <a:off x="887" y="2040"/>
                <a:ext cx="430" cy="420"/>
              </a:xfrm>
              <a:prstGeom prst="rect">
                <a:avLst/>
              </a:prstGeom>
              <a:noFill/>
              <a:ln w="9525">
                <a:noFill/>
              </a:ln>
            </p:spPr>
          </p:pic>
          <p:sp>
            <p:nvSpPr>
              <p:cNvPr id="24" name="Oval 84"/>
              <p:cNvSpPr>
                <a:spLocks noChangeArrowheads="1"/>
              </p:cNvSpPr>
              <p:nvPr/>
            </p:nvSpPr>
            <p:spPr bwMode="gray">
              <a:xfrm>
                <a:off x="887" y="2040"/>
                <a:ext cx="432" cy="422"/>
              </a:xfrm>
              <a:prstGeom prst="ellipse">
                <a:avLst/>
              </a:prstGeom>
              <a:solidFill>
                <a:srgbClr val="FB4F2D">
                  <a:alpha val="75000"/>
                </a:srgbClr>
              </a:solidFill>
              <a:ln w="9525" algn="ctr">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5" name="Picture 85" descr="Picture2"/>
              <p:cNvPicPr>
                <a:picLocks noChangeAspect="1"/>
              </p:cNvPicPr>
              <p:nvPr/>
            </p:nvPicPr>
            <p:blipFill>
              <a:blip r:embed="rId3"/>
              <a:stretch>
                <a:fillRect/>
              </a:stretch>
            </p:blipFill>
            <p:spPr>
              <a:xfrm>
                <a:off x="930" y="2044"/>
                <a:ext cx="345" cy="149"/>
              </a:xfrm>
              <a:prstGeom prst="rect">
                <a:avLst/>
              </a:prstGeom>
              <a:noFill/>
              <a:ln w="9525">
                <a:noFill/>
              </a:ln>
            </p:spPr>
          </p:pic>
        </p:grpSp>
        <p:pic>
          <p:nvPicPr>
            <p:cNvPr id="26" name="Picture 89"/>
            <p:cNvPicPr>
              <a:picLocks noChangeAspect="1"/>
            </p:cNvPicPr>
            <p:nvPr/>
          </p:nvPicPr>
          <p:blipFill>
            <a:blip r:embed="rId4"/>
            <a:srcRect l="12015" t="9302" r="12404" b="12598"/>
            <a:stretch>
              <a:fillRect/>
            </a:stretch>
          </p:blipFill>
          <p:spPr>
            <a:xfrm>
              <a:off x="4830" y="1020"/>
              <a:ext cx="359" cy="370"/>
            </a:xfrm>
            <a:prstGeom prst="rect">
              <a:avLst/>
            </a:prstGeom>
            <a:noFill/>
            <a:ln w="9525">
              <a:noFill/>
            </a:ln>
          </p:spPr>
        </p:pic>
      </p:grpSp>
    </p:spTree>
  </p:cSld>
  <p:clrMapOvr>
    <a:overrideClrMapping bg1="lt1" tx1="dk1" bg2="lt2" tx2="dk2" accent1="accent1" accent2="accent2" accent3="accent3" accent4="accent4" accent5="accent5" accent6="accent6" hlink="hlink" folHlink="folHlink"/>
  </p:clrMapOvr>
  <p:transition spd="slow">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p:cNvSpPr>
          <p:nvPr>
            <p:ph idx="1"/>
          </p:nvPr>
        </p:nvSpPr>
        <p:spPr>
          <a:xfrm>
            <a:off x="2063552" y="1772016"/>
            <a:ext cx="8534400" cy="4273550"/>
          </a:xfrm>
        </p:spPr>
        <p:txBody>
          <a:bodyPr vert="horz" wrap="square" lIns="91440" tIns="45720" rIns="91440" bIns="45720" numCol="1" anchor="t" anchorCtr="0" compatLnSpc="1"/>
          <a:lstStyle/>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uFill>
                  <a:solidFill>
                    <a:srgbClr val="FF0000"/>
                  </a:solidFill>
                </a:uFill>
                <a:latin typeface="微软雅黑" panose="020B0503020204020204" charset="-122"/>
                <a:ea typeface="微软雅黑" panose="020B0503020204020204" charset="-122"/>
                <a:cs typeface="Times New Roman" panose="02020603050405020304" pitchFamily="18" charset="0"/>
              </a:rPr>
              <a:t>一、概述</a:t>
            </a:r>
            <a:endParaRPr lang="zh-CN" altLang="en-US" sz="3000" b="1" kern="1200" dirty="0">
              <a:solidFill>
                <a:srgbClr val="CCECFF">
                  <a:lumMod val="50000"/>
                </a:srgbClr>
              </a:solidFill>
              <a:effectLst/>
              <a:uFill>
                <a:solidFill>
                  <a:srgbClr val="FF0000"/>
                </a:solidFill>
              </a:uFill>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400" b="1" dirty="0">
                <a:solidFill>
                  <a:schemeClr val="tx1"/>
                </a:solidFill>
              </a:rPr>
              <a:t>      </a:t>
            </a:r>
            <a:r>
              <a:rPr lang="zh-CN" altLang="en-US"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Introduction</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二、植物修复重金属污染的过程和机理</a:t>
            </a:r>
            <a:endPar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4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The Process and Mechanism of Phytoremediation of Heavy Metal Contaminated Soil</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三、植物修复有机污染物的过程和机理</a:t>
            </a:r>
            <a:endPar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The Process and Mechanism of Phytoremediation of </a:t>
            </a:r>
            <a:r>
              <a:rPr lang="en-US" altLang="en-US"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Organic Contaminated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Soil</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5300" name="Rectangle 3"/>
          <p:cNvSpPr/>
          <p:nvPr/>
        </p:nvSpPr>
        <p:spPr>
          <a:xfrm>
            <a:off x="1524000" y="810240"/>
            <a:ext cx="9144000" cy="1371600"/>
          </a:xfrm>
          <a:prstGeom prst="rect">
            <a:avLst/>
          </a:prstGeom>
          <a:noFill/>
          <a:ln w="9525">
            <a:noFill/>
          </a:ln>
        </p:spPr>
        <p:txBody>
          <a:bodyPr anchor="ctr" anchorCtr="0"/>
          <a:lstStyle/>
          <a:p>
            <a:pPr marL="0" marR="0" lvl="0" indent="0" algn="ctr" defTabSz="914400" rtl="0" eaLnBrk="1" fontAlgn="base" latinLnBrk="0" hangingPunct="1">
              <a:lnSpc>
                <a:spcPct val="110000"/>
              </a:lnSpc>
              <a:spcBef>
                <a:spcPct val="0"/>
              </a:spcBef>
              <a:spcAft>
                <a:spcPct val="0"/>
              </a:spcAft>
              <a:buClrTx/>
              <a:buSzTx/>
              <a:buFontTx/>
              <a:buNone/>
              <a:defRPr/>
            </a:pPr>
            <a:r>
              <a:rPr kumimoji="0" lang="zh-CN" altLang="en-US" sz="4000" b="1" i="0" u="none" strike="noStrike" kern="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第二节 植物修复技术</a:t>
            </a:r>
            <a:br>
              <a:rPr kumimoji="0" lang="zh-CN" altLang="en-US" sz="4000" b="1" i="0" u="none" strike="noStrike" kern="1200" cap="none" spc="0" normalizeH="0" baseline="0" noProof="0" dirty="0">
                <a:ln>
                  <a:noFill/>
                </a:ln>
                <a:solidFill>
                  <a:srgbClr val="FFFF00"/>
                </a:solidFill>
                <a:effectLst/>
                <a:uLnTx/>
                <a:uFillTx/>
                <a:latin typeface="隶书" panose="02010509060101010101" pitchFamily="49" charset="-122"/>
                <a:ea typeface="隶书" panose="02010509060101010101" pitchFamily="49" charset="-122"/>
                <a:cs typeface="+mn-cs"/>
              </a:rPr>
            </a:br>
            <a:r>
              <a:rPr lang="zh-CN" altLang="en-US" sz="3600" b="1" kern="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endPar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 action="ppaction://noaction"/>
            </a:endParaRPr>
          </a:p>
        </p:txBody>
      </p:sp>
      <p:sp>
        <p:nvSpPr>
          <p:cNvPr id="4"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2537" name="Line 9"/>
          <p:cNvSpPr>
            <a:spLocks noChangeShapeType="1"/>
          </p:cNvSpPr>
          <p:nvPr/>
        </p:nvSpPr>
        <p:spPr bwMode="auto">
          <a:xfrm>
            <a:off x="2136140" y="2509520"/>
            <a:ext cx="1844675" cy="4445"/>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537"/>
                                        </p:tgtEl>
                                        <p:attrNameLst>
                                          <p:attrName>style.visibility</p:attrName>
                                        </p:attrNameLst>
                                      </p:cBhvr>
                                      <p:to>
                                        <p:strVal val="visible"/>
                                      </p:to>
                                    </p:set>
                                    <p:anim calcmode="lin" valueType="num">
                                      <p:cBhvr additive="base">
                                        <p:cTn id="7" dur="500" fill="hold"/>
                                        <p:tgtEl>
                                          <p:spTgt spid="22537"/>
                                        </p:tgtEl>
                                        <p:attrNameLst>
                                          <p:attrName>ppt_x</p:attrName>
                                        </p:attrNameLst>
                                      </p:cBhvr>
                                      <p:tavLst>
                                        <p:tav tm="0">
                                          <p:val>
                                            <p:strVal val="0-#ppt_w/2"/>
                                          </p:val>
                                        </p:tav>
                                        <p:tav tm="100000">
                                          <p:val>
                                            <p:strVal val="#ppt_x"/>
                                          </p:val>
                                        </p:tav>
                                      </p:tavLst>
                                    </p:anim>
                                    <p:anim calcmode="lin" valueType="num">
                                      <p:cBhvr additive="base">
                                        <p:cTn id="8"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p:cNvSpPr>
            <a:spLocks noGrp="1"/>
          </p:cNvSpPr>
          <p:nvPr>
            <p:ph idx="1"/>
          </p:nvPr>
        </p:nvSpPr>
        <p:spPr>
          <a:xfrm>
            <a:off x="911860" y="1845310"/>
            <a:ext cx="5405755" cy="3415030"/>
          </a:xfrm>
        </p:spPr>
        <p:txBody>
          <a:bodyPr vert="horz" wrap="square" lIns="91440" tIns="45720" rIns="91440" bIns="45720" numCol="1" anchor="t" anchorCtr="0" compatLnSpc="1">
            <a:spAutoFit/>
          </a:bodyPr>
          <a:lstStyle/>
          <a:p>
            <a:pPr marL="0" indent="720090" eaLnBrk="1" latinLnBrk="0" hangingPunct="1">
              <a:lnSpc>
                <a:spcPct val="150000"/>
              </a:lnSpc>
              <a:spcBef>
                <a:spcPts val="0"/>
              </a:spcBef>
              <a:buNone/>
            </a:pPr>
            <a:r>
              <a:rPr lang="zh-CN" altLang="en-US" sz="2400" b="1" dirty="0">
                <a:solidFill>
                  <a:srgbClr val="FF0000"/>
                </a:solidFill>
                <a:effectLst/>
                <a:latin typeface="黑体" panose="02010609060101010101" pitchFamily="49" charset="-122"/>
                <a:ea typeface="黑体" panose="02010609060101010101" pitchFamily="49" charset="-122"/>
              </a:rPr>
              <a:t>植物修复</a:t>
            </a:r>
            <a:r>
              <a:rPr lang="zh-CN" altLang="en-US" sz="2400" b="1" dirty="0">
                <a:solidFill>
                  <a:schemeClr val="tx1"/>
                </a:solidFill>
                <a:effectLst/>
                <a:latin typeface="黑体" panose="02010609060101010101" pitchFamily="49" charset="-122"/>
                <a:ea typeface="黑体" panose="02010609060101010101" pitchFamily="49" charset="-122"/>
              </a:rPr>
              <a:t>技术（</a:t>
            </a:r>
            <a:r>
              <a:rPr lang="en-US" altLang="zh-CN" sz="2400" b="1"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phytoremediation</a:t>
            </a:r>
            <a:r>
              <a:rPr lang="zh-CN" altLang="en-US" sz="2400" b="1" dirty="0">
                <a:solidFill>
                  <a:schemeClr val="tx1"/>
                </a:solidFill>
                <a:effectLst/>
                <a:latin typeface="黑体" panose="02010609060101010101" pitchFamily="49" charset="-122"/>
                <a:ea typeface="黑体" panose="02010609060101010101" pitchFamily="49" charset="-122"/>
              </a:rPr>
              <a:t>）</a:t>
            </a:r>
            <a:r>
              <a:rPr lang="zh-CN" altLang="en-US" sz="2400" dirty="0">
                <a:solidFill>
                  <a:schemeClr val="tx1"/>
                </a:solidFill>
                <a:effectLst/>
                <a:latin typeface="黑体" panose="02010609060101010101" pitchFamily="49" charset="-122"/>
                <a:ea typeface="黑体" panose="02010609060101010101" pitchFamily="49" charset="-122"/>
              </a:rPr>
              <a:t>是直接利用各种活体植物，通过提取、降解和固定等过程清除环境中的污染物，或消减污染物的毒性。</a:t>
            </a:r>
            <a:br>
              <a:rPr lang="zh-CN" altLang="en-US" sz="2400" dirty="0">
                <a:solidFill>
                  <a:schemeClr val="tx1"/>
                </a:solidFill>
                <a:effectLst/>
                <a:latin typeface="黑体" panose="02010609060101010101" pitchFamily="49" charset="-122"/>
                <a:ea typeface="黑体" panose="02010609060101010101" pitchFamily="49" charset="-122"/>
              </a:rPr>
            </a:br>
            <a:r>
              <a:rPr lang="zh-CN" altLang="en-US" sz="2400" dirty="0">
                <a:solidFill>
                  <a:schemeClr val="tx1"/>
                </a:solidFill>
                <a:effectLst/>
                <a:latin typeface="黑体" panose="02010609060101010101" pitchFamily="49" charset="-122"/>
                <a:ea typeface="黑体" panose="02010609060101010101" pitchFamily="49" charset="-122"/>
              </a:rPr>
              <a:t>可用于受污染的地下水、沉积物和土壤的原位处理。</a:t>
            </a:r>
            <a:endParaRPr lang="zh-CN" altLang="en-US" sz="2400" dirty="0">
              <a:solidFill>
                <a:schemeClr val="tx1"/>
              </a:solidFill>
              <a:effectLst/>
              <a:latin typeface="黑体" panose="02010609060101010101" pitchFamily="49" charset="-122"/>
              <a:ea typeface="黑体" panose="02010609060101010101" pitchFamily="49" charset="-122"/>
            </a:endParaRPr>
          </a:p>
        </p:txBody>
      </p:sp>
      <p:sp>
        <p:nvSpPr>
          <p:cNvPr id="4" name="Text Box 4"/>
          <p:cNvSpPr txBox="1">
            <a:spLocks noChangeArrowheads="1"/>
          </p:cNvSpPr>
          <p:nvPr/>
        </p:nvSpPr>
        <p:spPr bwMode="auto">
          <a:xfrm>
            <a:off x="191344" y="234659"/>
            <a:ext cx="11566614"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kumimoji="0" lang="en-US" altLang="zh-CN" sz="28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Introduction</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7"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grpSp>
        <p:nvGrpSpPr>
          <p:cNvPr id="8" name="组合 7"/>
          <p:cNvGrpSpPr/>
          <p:nvPr/>
        </p:nvGrpSpPr>
        <p:grpSpPr>
          <a:xfrm>
            <a:off x="6746875" y="1557020"/>
            <a:ext cx="4274820" cy="4194175"/>
            <a:chOff x="7508" y="3355"/>
            <a:chExt cx="6732" cy="6605"/>
          </a:xfrm>
        </p:grpSpPr>
        <p:graphicFrame>
          <p:nvGraphicFramePr>
            <p:cNvPr id="9" name="Object 11"/>
            <p:cNvGraphicFramePr>
              <a:graphicFrameLocks noChangeAspect="1"/>
            </p:cNvGraphicFramePr>
            <p:nvPr/>
          </p:nvGraphicFramePr>
          <p:xfrm>
            <a:off x="7560" y="3355"/>
            <a:ext cx="6680" cy="6605"/>
          </p:xfrm>
          <a:graphic>
            <a:graphicData uri="http://schemas.openxmlformats.org/presentationml/2006/ole">
              <mc:AlternateContent xmlns:mc="http://schemas.openxmlformats.org/markup-compatibility/2006">
                <mc:Choice xmlns:v="urn:schemas-microsoft-com:vml" Requires="v">
                  <p:oleObj spid="_x0000_s2" name="" r:id="rId1" imgW="5080000" imgH="4749800" progId="Photoshop.Image.11">
                    <p:embed/>
                  </p:oleObj>
                </mc:Choice>
                <mc:Fallback>
                  <p:oleObj name="" r:id="rId1" imgW="5080000" imgH="4749800" progId="Photoshop.Image.11">
                    <p:embed/>
                    <p:pic>
                      <p:nvPicPr>
                        <p:cNvPr id="0" name="图片 3082"/>
                        <p:cNvPicPr/>
                        <p:nvPr/>
                      </p:nvPicPr>
                      <p:blipFill>
                        <a:blip r:embed="rId2"/>
                        <a:srcRect t="9627" b="-15388"/>
                        <a:stretch>
                          <a:fillRect/>
                        </a:stretch>
                      </p:blipFill>
                      <p:spPr>
                        <a:xfrm>
                          <a:off x="7560" y="3355"/>
                          <a:ext cx="6680" cy="6605"/>
                        </a:xfrm>
                        <a:prstGeom prst="rect">
                          <a:avLst/>
                        </a:prstGeom>
                        <a:solidFill>
                          <a:schemeClr val="bg1"/>
                        </a:solidFill>
                        <a:ln w="38100">
                          <a:noFill/>
                          <a:miter/>
                        </a:ln>
                      </p:spPr>
                    </p:pic>
                  </p:oleObj>
                </mc:Fallback>
              </mc:AlternateContent>
            </a:graphicData>
          </a:graphic>
        </p:graphicFrame>
        <p:sp>
          <p:nvSpPr>
            <p:cNvPr id="11" name="Text Box 10"/>
            <p:cNvSpPr txBox="1"/>
            <p:nvPr/>
          </p:nvSpPr>
          <p:spPr>
            <a:xfrm>
              <a:off x="7560" y="9138"/>
              <a:ext cx="6120" cy="753"/>
            </a:xfrm>
            <a:prstGeom prst="rect">
              <a:avLst/>
            </a:prstGeom>
            <a:noFill/>
            <a:ln w="9525">
              <a:noFill/>
            </a:ln>
          </p:spPr>
          <p:txBody>
            <a:bodyPr>
              <a:spAutoFit/>
            </a:bodyPr>
            <a:lstStyle/>
            <a:p>
              <a:pPr algn="ctr" eaLnBrk="1" hangingPunct="1">
                <a:lnSpc>
                  <a:spcPct val="105000"/>
                </a:lnSpc>
                <a:spcBef>
                  <a:spcPct val="50000"/>
                </a:spcBef>
                <a:spcAft>
                  <a:spcPct val="30000"/>
                </a:spcAft>
                <a:buClr>
                  <a:schemeClr val="accent2"/>
                </a:buClr>
                <a:buSzPct val="70000"/>
                <a:buFont typeface="Wingdings" panose="05000000000000000000" pitchFamily="2" charset="2"/>
              </a:pPr>
              <a:r>
                <a:rPr lang="zh-CN" altLang="en-US" sz="2400" b="1" dirty="0">
                  <a:solidFill>
                    <a:schemeClr val="tx1"/>
                  </a:solidFill>
                  <a:latin typeface="黑体" panose="02010609060101010101" pitchFamily="49" charset="-122"/>
                  <a:ea typeface="黑体" panose="02010609060101010101" pitchFamily="49" charset="-122"/>
                </a:rPr>
                <a:t>植物修复方式示意图</a:t>
              </a:r>
              <a:endParaRPr lang="zh-CN" altLang="en-US" sz="2400" b="1" dirty="0">
                <a:solidFill>
                  <a:schemeClr val="tx1"/>
                </a:solidFill>
                <a:latin typeface="黑体" panose="02010609060101010101" pitchFamily="49" charset="-122"/>
                <a:ea typeface="黑体" panose="02010609060101010101" pitchFamily="49" charset="-122"/>
              </a:endParaRPr>
            </a:p>
          </p:txBody>
        </p:sp>
        <p:sp>
          <p:nvSpPr>
            <p:cNvPr id="12" name="Text Box 14"/>
            <p:cNvSpPr txBox="1"/>
            <p:nvPr/>
          </p:nvSpPr>
          <p:spPr>
            <a:xfrm>
              <a:off x="7508" y="8435"/>
              <a:ext cx="1374" cy="580"/>
            </a:xfrm>
            <a:prstGeom prst="rect">
              <a:avLst/>
            </a:prstGeom>
            <a:noFill/>
            <a:ln w="31750">
              <a:noFill/>
            </a:ln>
          </p:spPr>
          <p:txBody>
            <a:bodyPr wrap="none">
              <a:spAutoFit/>
            </a:bodyPr>
            <a:lstStyle/>
            <a:p>
              <a:pPr algn="ctr"/>
              <a:r>
                <a:rPr lang="zh-CN" altLang="en-US" b="1" dirty="0">
                  <a:latin typeface="黑体" panose="02010609060101010101" pitchFamily="49" charset="-122"/>
                  <a:ea typeface="黑体" panose="02010609060101010101" pitchFamily="49" charset="-122"/>
                </a:rPr>
                <a:t>污染物</a:t>
              </a:r>
              <a:endParaRPr lang="zh-CN" altLang="en-US" b="1" dirty="0">
                <a:latin typeface="黑体" panose="02010609060101010101" pitchFamily="49" charset="-122"/>
                <a:ea typeface="黑体" panose="02010609060101010101" pitchFamily="49" charset="-122"/>
              </a:endParaRPr>
            </a:p>
          </p:txBody>
        </p:sp>
        <p:sp>
          <p:nvSpPr>
            <p:cNvPr id="13" name="Text Box 15"/>
            <p:cNvSpPr txBox="1"/>
            <p:nvPr/>
          </p:nvSpPr>
          <p:spPr>
            <a:xfrm>
              <a:off x="12539" y="8280"/>
              <a:ext cx="1012" cy="580"/>
            </a:xfrm>
            <a:prstGeom prst="rect">
              <a:avLst/>
            </a:prstGeom>
            <a:noFill/>
            <a:ln w="31750">
              <a:noFill/>
            </a:ln>
          </p:spPr>
          <p:txBody>
            <a:bodyPr wrap="none">
              <a:spAutoFit/>
            </a:bodyPr>
            <a:lstStyle/>
            <a:p>
              <a:pPr algn="ctr"/>
              <a:r>
                <a:rPr lang="zh-CN" altLang="en-US" b="1" dirty="0">
                  <a:latin typeface="黑体" panose="02010609060101010101" pitchFamily="49" charset="-122"/>
                  <a:ea typeface="黑体" panose="02010609060101010101" pitchFamily="49" charset="-122"/>
                </a:rPr>
                <a:t>稳定</a:t>
              </a:r>
              <a:endParaRPr lang="zh-CN" altLang="en-US" b="1" dirty="0">
                <a:latin typeface="黑体" panose="02010609060101010101" pitchFamily="49" charset="-122"/>
                <a:ea typeface="黑体" panose="02010609060101010101" pitchFamily="49" charset="-122"/>
              </a:endParaRPr>
            </a:p>
          </p:txBody>
        </p:sp>
        <p:sp>
          <p:nvSpPr>
            <p:cNvPr id="14" name="Text Box 16"/>
            <p:cNvSpPr txBox="1"/>
            <p:nvPr/>
          </p:nvSpPr>
          <p:spPr>
            <a:xfrm>
              <a:off x="12719" y="3600"/>
              <a:ext cx="1012" cy="580"/>
            </a:xfrm>
            <a:prstGeom prst="rect">
              <a:avLst/>
            </a:prstGeom>
            <a:noFill/>
            <a:ln w="31750">
              <a:noFill/>
            </a:ln>
          </p:spPr>
          <p:txBody>
            <a:bodyPr wrap="none">
              <a:spAutoFit/>
            </a:bodyPr>
            <a:lstStyle/>
            <a:p>
              <a:pPr algn="ctr"/>
              <a:r>
                <a:rPr lang="zh-CN" altLang="en-US" b="1" dirty="0">
                  <a:latin typeface="黑体" panose="02010609060101010101" pitchFamily="49" charset="-122"/>
                  <a:ea typeface="黑体" panose="02010609060101010101" pitchFamily="49" charset="-122"/>
                </a:rPr>
                <a:t>挥发</a:t>
              </a:r>
              <a:endParaRPr lang="zh-CN" altLang="en-US" b="1" dirty="0">
                <a:latin typeface="黑体" panose="02010609060101010101" pitchFamily="49" charset="-122"/>
                <a:ea typeface="黑体" panose="02010609060101010101" pitchFamily="49" charset="-122"/>
              </a:endParaRPr>
            </a:p>
          </p:txBody>
        </p:sp>
        <p:sp>
          <p:nvSpPr>
            <p:cNvPr id="15" name="Text Box 17"/>
            <p:cNvSpPr txBox="1"/>
            <p:nvPr/>
          </p:nvSpPr>
          <p:spPr>
            <a:xfrm>
              <a:off x="12359" y="5520"/>
              <a:ext cx="1012" cy="1016"/>
            </a:xfrm>
            <a:prstGeom prst="rect">
              <a:avLst/>
            </a:prstGeom>
            <a:noFill/>
            <a:ln w="31750">
              <a:noFill/>
            </a:ln>
          </p:spPr>
          <p:txBody>
            <a:bodyPr wrap="none">
              <a:spAutoFit/>
            </a:bodyPr>
            <a:lstStyle/>
            <a:p>
              <a:pPr algn="ctr"/>
              <a:r>
                <a:rPr lang="zh-CN" altLang="en-US" b="1" dirty="0">
                  <a:latin typeface="黑体" panose="02010609060101010101" pitchFamily="49" charset="-122"/>
                  <a:ea typeface="黑体" panose="02010609060101010101" pitchFamily="49" charset="-122"/>
                </a:rPr>
                <a:t>提取</a:t>
              </a:r>
              <a:endParaRPr lang="zh-CN" altLang="en-US" b="1" dirty="0">
                <a:latin typeface="黑体" panose="02010609060101010101" pitchFamily="49" charset="-122"/>
                <a:ea typeface="黑体" panose="02010609060101010101" pitchFamily="49" charset="-122"/>
              </a:endParaRPr>
            </a:p>
            <a:p>
              <a:pPr algn="ctr"/>
              <a:r>
                <a:rPr lang="zh-CN" altLang="en-US" b="1" dirty="0">
                  <a:latin typeface="黑体" panose="02010609060101010101" pitchFamily="49" charset="-122"/>
                  <a:ea typeface="黑体" panose="02010609060101010101" pitchFamily="49" charset="-122"/>
                </a:rPr>
                <a:t>降解</a:t>
              </a:r>
              <a:endParaRPr lang="zh-CN" altLang="en-US" b="1" dirty="0">
                <a:latin typeface="黑体" panose="02010609060101010101" pitchFamily="49" charset="-122"/>
                <a:ea typeface="黑体" panose="02010609060101010101" pitchFamily="49" charset="-122"/>
              </a:endParaRPr>
            </a:p>
          </p:txBody>
        </p:sp>
      </p:grpSp>
    </p:spTree>
  </p:cSld>
  <p:clrMapOvr>
    <a:masterClrMapping/>
  </p:clrMapOvr>
  <p:transition spd="slow">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7"/>
          <p:cNvSpPr>
            <a:spLocks noGrp="1"/>
          </p:cNvSpPr>
          <p:nvPr>
            <p:ph idx="1"/>
          </p:nvPr>
        </p:nvSpPr>
        <p:spPr>
          <a:xfrm>
            <a:off x="1859280" y="1772285"/>
            <a:ext cx="9015730" cy="3197860"/>
          </a:xfrm>
        </p:spPr>
        <p:txBody>
          <a:bodyPr vert="horz" wrap="square" lIns="91440" tIns="45720" rIns="91440" bIns="45720" numCol="1" anchor="t" anchorCtr="0" compatLnSpc="1">
            <a:noAutofit/>
          </a:bodyPr>
          <a:lstStyle/>
          <a:p>
            <a:pPr marL="0" indent="720090" latinLnBrk="0">
              <a:lnSpc>
                <a:spcPct val="150000"/>
              </a:lnSpc>
              <a:spcBef>
                <a:spcPts val="0"/>
              </a:spcBef>
              <a:buClr>
                <a:schemeClr val="tx1"/>
              </a:buClr>
              <a:buNone/>
            </a:pPr>
            <a:r>
              <a:rPr lang="zh-CN" altLang="en-US" sz="2800" dirty="0">
                <a:solidFill>
                  <a:schemeClr val="tx1"/>
                </a:solidFill>
                <a:effectLst/>
                <a:latin typeface="黑体" panose="02010609060101010101" pitchFamily="49" charset="-122"/>
                <a:ea typeface="黑体" panose="02010609060101010101" pitchFamily="49" charset="-122"/>
              </a:rPr>
              <a:t>植物的根从土壤、水流或地下水吸收水分和营养，根能伸展到多深，就能清除多深的污染，一般在低到中度污染的现场效果最好。</a:t>
            </a:r>
            <a:endParaRPr lang="zh-CN" altLang="en-US" sz="2800" dirty="0">
              <a:solidFill>
                <a:schemeClr val="tx1"/>
              </a:solidFill>
              <a:effectLst/>
              <a:latin typeface="黑体" panose="02010609060101010101" pitchFamily="49" charset="-122"/>
              <a:ea typeface="黑体" panose="02010609060101010101" pitchFamily="49" charset="-122"/>
            </a:endParaRPr>
          </a:p>
          <a:p>
            <a:pPr marL="0" indent="720090" latinLnBrk="0">
              <a:lnSpc>
                <a:spcPct val="150000"/>
              </a:lnSpc>
              <a:spcBef>
                <a:spcPts val="0"/>
              </a:spcBef>
              <a:buClr>
                <a:schemeClr val="tx1"/>
              </a:buClr>
              <a:buNone/>
            </a:pPr>
            <a:r>
              <a:rPr lang="zh-CN" altLang="en-US" sz="2800" dirty="0">
                <a:solidFill>
                  <a:schemeClr val="tx1"/>
                </a:solidFill>
                <a:effectLst/>
                <a:latin typeface="黑体" panose="02010609060101010101" pitchFamily="49" charset="-122"/>
                <a:ea typeface="黑体" panose="02010609060101010101" pitchFamily="49" charset="-122"/>
              </a:rPr>
              <a:t>常用于土壤修复的植物，例如印度芥菜根深</a:t>
            </a:r>
            <a:r>
              <a:rPr lang="en-US" altLang="zh-CN" sz="28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0.3 m</a:t>
            </a:r>
            <a:r>
              <a:rPr lang="zh-CN" altLang="en-US" sz="2800" dirty="0">
                <a:solidFill>
                  <a:schemeClr val="tx1"/>
                </a:solidFill>
                <a:effectLst/>
                <a:latin typeface="黑体" panose="02010609060101010101" pitchFamily="49" charset="-122"/>
                <a:ea typeface="黑体" panose="02010609060101010101" pitchFamily="49" charset="-122"/>
              </a:rPr>
              <a:t>，苜蓿根深</a:t>
            </a:r>
            <a:r>
              <a:rPr lang="en-US" altLang="zh-CN" sz="28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1.2</a:t>
            </a:r>
            <a:r>
              <a:rPr lang="en-US" altLang="zh-CN" sz="2800" dirty="0">
                <a:solidFill>
                  <a:schemeClr val="tx1"/>
                </a:solidFill>
                <a:effectLst/>
                <a:latin typeface="Times New Roman" panose="02020603050405020304" pitchFamily="18" charset="0"/>
                <a:cs typeface="Times New Roman" panose="02020603050405020304" pitchFamily="18" charset="0"/>
              </a:rPr>
              <a:t> ~ </a:t>
            </a:r>
            <a:r>
              <a:rPr lang="en-US" altLang="zh-CN" sz="28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1.8 </a:t>
            </a:r>
            <a:r>
              <a:rPr lang="en-US" altLang="zh-CN" sz="2800" dirty="0">
                <a:solidFill>
                  <a:schemeClr val="tx1"/>
                </a:solidFill>
                <a:effectLst/>
                <a:latin typeface="黑体" panose="02010609060101010101" pitchFamily="49" charset="-122"/>
                <a:ea typeface="黑体" panose="02010609060101010101" pitchFamily="49" charset="-122"/>
              </a:rPr>
              <a:t>m</a:t>
            </a:r>
            <a:r>
              <a:rPr lang="zh-CN" altLang="en-US" sz="2800" dirty="0">
                <a:solidFill>
                  <a:schemeClr val="tx1"/>
                </a:solidFill>
                <a:effectLst/>
                <a:latin typeface="黑体" panose="02010609060101010101" pitchFamily="49" charset="-122"/>
                <a:ea typeface="黑体" panose="02010609060101010101" pitchFamily="49" charset="-122"/>
              </a:rPr>
              <a:t>，杨树根深</a:t>
            </a:r>
            <a:r>
              <a:rPr lang="en-US" altLang="zh-CN" sz="28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4.5 m</a:t>
            </a:r>
            <a:r>
              <a:rPr lang="zh-CN" altLang="en-US" sz="2800" dirty="0">
                <a:solidFill>
                  <a:schemeClr val="tx1"/>
                </a:solidFill>
                <a:effectLst/>
                <a:latin typeface="黑体" panose="02010609060101010101" pitchFamily="49" charset="-122"/>
                <a:ea typeface="黑体" panose="02010609060101010101" pitchFamily="49" charset="-122"/>
              </a:rPr>
              <a:t>。</a:t>
            </a:r>
            <a:endParaRPr lang="zh-CN" altLang="en-US" sz="2800" dirty="0">
              <a:effectLst/>
              <a:latin typeface="黑体" panose="02010609060101010101" pitchFamily="49" charset="-122"/>
              <a:ea typeface="黑体" panose="02010609060101010101" pitchFamily="49" charset="-122"/>
            </a:endParaRPr>
          </a:p>
        </p:txBody>
      </p:sp>
      <p:sp>
        <p:nvSpPr>
          <p:cNvPr id="4" name="Text Box 4"/>
          <p:cNvSpPr txBox="1">
            <a:spLocks noChangeArrowheads="1"/>
          </p:cNvSpPr>
          <p:nvPr/>
        </p:nvSpPr>
        <p:spPr bwMode="auto">
          <a:xfrm>
            <a:off x="191344" y="234659"/>
            <a:ext cx="11566614"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kumimoji="0" lang="en-US" altLang="zh-CN" sz="28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Introduction</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5"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Diagram 5"/>
          <p:cNvGrpSpPr>
            <a:grpSpLocks noChangeAspect="1"/>
          </p:cNvGrpSpPr>
          <p:nvPr/>
        </p:nvGrpSpPr>
        <p:grpSpPr>
          <a:xfrm>
            <a:off x="76200" y="605155"/>
            <a:ext cx="11201400" cy="6324600"/>
            <a:chOff x="288" y="735"/>
            <a:chExt cx="5184" cy="2851"/>
          </a:xfrm>
        </p:grpSpPr>
        <p:sp>
          <p:nvSpPr>
            <p:cNvPr id="10243" name="AutoShape 4"/>
            <p:cNvSpPr>
              <a:spLocks noChangeAspect="1" noTextEdit="1"/>
            </p:cNvSpPr>
            <p:nvPr/>
          </p:nvSpPr>
          <p:spPr>
            <a:xfrm>
              <a:off x="288" y="735"/>
              <a:ext cx="5184" cy="2851"/>
            </a:xfrm>
            <a:prstGeom prst="rect">
              <a:avLst/>
            </a:prstGeom>
            <a:noFill/>
            <a:ln w="9525">
              <a:noFill/>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Garamond" panose="02020404030301010803" pitchFamily="18" charset="0"/>
                <a:ea typeface="宋体" panose="02010600030101010101" pitchFamily="2" charset="-122"/>
                <a:cs typeface="+mn-cs"/>
              </a:endParaRPr>
            </a:p>
          </p:txBody>
        </p:sp>
        <p:sp>
          <p:nvSpPr>
            <p:cNvPr id="10244" name="_s10244"/>
            <p:cNvSpPr/>
            <p:nvPr/>
          </p:nvSpPr>
          <p:spPr>
            <a:xfrm flipH="1">
              <a:off x="2196" y="2161"/>
              <a:ext cx="342" cy="0"/>
            </a:xfrm>
            <a:prstGeom prst="line">
              <a:avLst/>
            </a:prstGeom>
            <a:ln w="28575" cap="flat" cmpd="sng">
              <a:solidFill>
                <a:schemeClr val="tx1"/>
              </a:solidFill>
              <a:prstDash val="solid"/>
              <a:headEnd type="none" w="med" len="med"/>
              <a:tailEnd type="none" w="med" len="med"/>
            </a:ln>
          </p:spPr>
          <p:txBody>
            <a:bodyPr/>
            <a:lstStyle/>
            <a:p>
              <a:endParaRPr lang="zh-CN" altLang="en-US"/>
            </a:p>
          </p:txBody>
        </p:sp>
        <p:sp>
          <p:nvSpPr>
            <p:cNvPr id="10245" name="_s10245"/>
            <p:cNvSpPr/>
            <p:nvPr/>
          </p:nvSpPr>
          <p:spPr>
            <a:xfrm>
              <a:off x="1512" y="1819"/>
              <a:ext cx="684" cy="684"/>
            </a:xfrm>
            <a:prstGeom prst="ellipse">
              <a:avLst/>
            </a:prstGeom>
            <a:gradFill>
              <a:gsLst>
                <a:gs pos="50000">
                  <a:schemeClr val="accent1">
                    <a:lumMod val="90000"/>
                  </a:schemeClr>
                </a:gs>
                <a:gs pos="0">
                  <a:schemeClr val="accent1">
                    <a:lumMod val="25000"/>
                    <a:lumOff val="75000"/>
                  </a:schemeClr>
                </a:gs>
                <a:gs pos="100000">
                  <a:schemeClr val="accent1">
                    <a:lumMod val="85000"/>
                  </a:schemeClr>
                </a:gs>
              </a:gsLst>
              <a:path path="circle">
                <a:fillToRect l="50000" t="50000" r="50000" b="50000"/>
              </a:path>
              <a:tileRect/>
            </a:gradFill>
            <a:ln w="9525" cap="flat" cmpd="sng">
              <a:noFill/>
              <a:prstDash val="solid"/>
              <a:headEnd type="none" w="med" len="med"/>
              <a:tailEnd type="none" w="med" len="med"/>
            </a:ln>
          </p:spPr>
          <p:txBody>
            <a:bodyPr wrap="none" lIns="0" tIns="0" rIns="0" bIns="0" anchor="ctr" anchorCtr="0">
              <a:noAutofit/>
            </a:bodyPr>
            <a:lstStyle/>
            <a:p>
              <a:pPr lvl="0" algn="ctr" defTabSz="621030" eaLnBrk="1" hangingPunct="1">
                <a:lnSpc>
                  <a:spcPct val="90000"/>
                </a:lnSpc>
                <a:spcBef>
                  <a:spcPct val="20000"/>
                </a:spcBef>
                <a:spcAft>
                  <a:spcPct val="20000"/>
                </a:spcAft>
                <a:buClr>
                  <a:srgbClr val="6600FF"/>
                </a:buClr>
                <a:buSzPct val="70000"/>
                <a:buFont typeface="Wingdings" panose="05000000000000000000" pitchFamily="2" charset="2"/>
                <a:defRPr/>
              </a:pPr>
              <a:r>
                <a:rPr lang="zh-CN" altLang="en-US" sz="2000" b="1"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sym typeface="+mn-ea"/>
                </a:rPr>
                <a:t>植物挥发</a:t>
              </a:r>
              <a:endParaRPr lang="zh-CN" altLang="en-US" sz="2000" b="1"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sym typeface="+mn-ea"/>
              </a:endParaRPr>
            </a:p>
          </p:txBody>
        </p:sp>
        <p:sp>
          <p:nvSpPr>
            <p:cNvPr id="10246" name="_s10246"/>
            <p:cNvSpPr/>
            <p:nvPr/>
          </p:nvSpPr>
          <p:spPr>
            <a:xfrm>
              <a:off x="2880" y="2503"/>
              <a:ext cx="0" cy="342"/>
            </a:xfrm>
            <a:prstGeom prst="line">
              <a:avLst/>
            </a:prstGeom>
            <a:ln w="28575" cap="flat" cmpd="sng">
              <a:solidFill>
                <a:schemeClr val="tx1"/>
              </a:solidFill>
              <a:prstDash val="solid"/>
              <a:headEnd type="none" w="med" len="med"/>
              <a:tailEnd type="none" w="med" len="med"/>
            </a:ln>
          </p:spPr>
          <p:txBody>
            <a:bodyPr/>
            <a:lstStyle/>
            <a:p>
              <a:endParaRPr lang="zh-CN" altLang="en-US"/>
            </a:p>
          </p:txBody>
        </p:sp>
        <p:sp>
          <p:nvSpPr>
            <p:cNvPr id="10247" name="_s10247"/>
            <p:cNvSpPr/>
            <p:nvPr/>
          </p:nvSpPr>
          <p:spPr>
            <a:xfrm>
              <a:off x="2538" y="2845"/>
              <a:ext cx="684" cy="684"/>
            </a:xfrm>
            <a:prstGeom prst="ellipse">
              <a:avLst/>
            </a:prstGeom>
            <a:gradFill>
              <a:gsLst>
                <a:gs pos="50000">
                  <a:schemeClr val="accent1">
                    <a:lumMod val="90000"/>
                  </a:schemeClr>
                </a:gs>
                <a:gs pos="0">
                  <a:schemeClr val="accent1">
                    <a:lumMod val="25000"/>
                    <a:lumOff val="75000"/>
                  </a:schemeClr>
                </a:gs>
                <a:gs pos="100000">
                  <a:schemeClr val="accent1">
                    <a:lumMod val="85000"/>
                  </a:schemeClr>
                </a:gs>
              </a:gsLst>
              <a:path path="circle">
                <a:fillToRect l="50000" t="50000" r="50000" b="50000"/>
              </a:path>
              <a:tileRect/>
            </a:gradFill>
            <a:ln w="9525" cap="flat" cmpd="sng">
              <a:noFill/>
              <a:prstDash val="solid"/>
              <a:headEnd type="none" w="med" len="med"/>
              <a:tailEnd type="none" w="med" len="med"/>
            </a:ln>
          </p:spPr>
          <p:txBody>
            <a:bodyPr wrap="none" lIns="0" tIns="0" rIns="0" bIns="0" anchor="ctr" anchorCtr="0">
              <a:noAutofit/>
            </a:bodyPr>
            <a:lstStyle/>
            <a:p>
              <a:pPr lvl="0" algn="ctr" defTabSz="621030" eaLnBrk="1" hangingPunct="1">
                <a:lnSpc>
                  <a:spcPct val="90000"/>
                </a:lnSpc>
                <a:spcBef>
                  <a:spcPct val="20000"/>
                </a:spcBef>
                <a:spcAft>
                  <a:spcPct val="20000"/>
                </a:spcAft>
                <a:buClr>
                  <a:srgbClr val="6600FF"/>
                </a:buClr>
                <a:buSzPct val="70000"/>
                <a:buFont typeface="Wingdings" panose="05000000000000000000" pitchFamily="2" charset="2"/>
                <a:defRPr/>
              </a:pPr>
              <a:r>
                <a:rPr lang="zh-CN" altLang="en-US" sz="2000" b="1"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sym typeface="+mn-ea"/>
                </a:rPr>
                <a:t>植物稳定</a:t>
              </a:r>
              <a:endParaRPr lang="zh-CN" altLang="en-US" sz="2000" b="1"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sym typeface="+mn-ea"/>
              </a:endParaRPr>
            </a:p>
          </p:txBody>
        </p:sp>
        <p:sp>
          <p:nvSpPr>
            <p:cNvPr id="10248" name="_s10248"/>
            <p:cNvSpPr/>
            <p:nvPr/>
          </p:nvSpPr>
          <p:spPr>
            <a:xfrm>
              <a:off x="3222" y="2161"/>
              <a:ext cx="342" cy="0"/>
            </a:xfrm>
            <a:prstGeom prst="line">
              <a:avLst/>
            </a:prstGeom>
            <a:ln w="28575" cap="flat" cmpd="sng">
              <a:solidFill>
                <a:schemeClr val="tx1"/>
              </a:solidFill>
              <a:prstDash val="solid"/>
              <a:headEnd type="none" w="med" len="med"/>
              <a:tailEnd type="none" w="med" len="med"/>
            </a:ln>
          </p:spPr>
          <p:txBody>
            <a:bodyPr/>
            <a:lstStyle/>
            <a:p>
              <a:endParaRPr lang="zh-CN" altLang="en-US"/>
            </a:p>
          </p:txBody>
        </p:sp>
        <p:sp>
          <p:nvSpPr>
            <p:cNvPr id="10249" name="_s10249"/>
            <p:cNvSpPr/>
            <p:nvPr/>
          </p:nvSpPr>
          <p:spPr>
            <a:xfrm>
              <a:off x="3564" y="1819"/>
              <a:ext cx="684" cy="684"/>
            </a:xfrm>
            <a:prstGeom prst="ellipse">
              <a:avLst/>
            </a:prstGeom>
            <a:gradFill>
              <a:gsLst>
                <a:gs pos="50000">
                  <a:schemeClr val="accent1">
                    <a:lumMod val="90000"/>
                  </a:schemeClr>
                </a:gs>
                <a:gs pos="0">
                  <a:schemeClr val="accent1">
                    <a:lumMod val="25000"/>
                    <a:lumOff val="75000"/>
                  </a:schemeClr>
                </a:gs>
                <a:gs pos="100000">
                  <a:schemeClr val="accent1">
                    <a:lumMod val="85000"/>
                  </a:schemeClr>
                </a:gs>
              </a:gsLst>
              <a:path path="circle">
                <a:fillToRect l="50000" t="50000" r="50000" b="50000"/>
              </a:path>
              <a:tileRect/>
            </a:gradFill>
            <a:ln w="9525" cap="flat" cmpd="sng">
              <a:noFill/>
              <a:prstDash val="solid"/>
              <a:headEnd type="none" w="med" len="med"/>
              <a:tailEnd type="none" w="med" len="med"/>
            </a:ln>
          </p:spPr>
          <p:txBody>
            <a:bodyPr wrap="none" lIns="0" tIns="0" rIns="0" bIns="0" anchor="ctr" anchorCtr="0">
              <a:noAutofit/>
            </a:bodyPr>
            <a:lstStyle/>
            <a:p>
              <a:pPr lvl="0" algn="ctr" defTabSz="621030" eaLnBrk="1" hangingPunct="1">
                <a:lnSpc>
                  <a:spcPct val="90000"/>
                </a:lnSpc>
                <a:spcBef>
                  <a:spcPct val="20000"/>
                </a:spcBef>
                <a:spcAft>
                  <a:spcPct val="20000"/>
                </a:spcAft>
                <a:buClr>
                  <a:srgbClr val="6600FF"/>
                </a:buClr>
                <a:buSzPct val="70000"/>
                <a:buFont typeface="Wingdings" panose="05000000000000000000" pitchFamily="2" charset="2"/>
                <a:defRPr/>
              </a:pPr>
              <a:r>
                <a:rPr lang="zh-CN" altLang="en-US" sz="2000" b="1"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sym typeface="+mn-ea"/>
                </a:rPr>
                <a:t>植物降解</a:t>
              </a:r>
              <a:endParaRPr lang="zh-CN" altLang="en-US" sz="2000" b="1"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sym typeface="+mn-ea"/>
              </a:endParaRPr>
            </a:p>
          </p:txBody>
        </p:sp>
        <p:sp>
          <p:nvSpPr>
            <p:cNvPr id="10250" name="_s10250"/>
            <p:cNvSpPr/>
            <p:nvPr/>
          </p:nvSpPr>
          <p:spPr>
            <a:xfrm flipV="1">
              <a:off x="2880" y="1477"/>
              <a:ext cx="0" cy="342"/>
            </a:xfrm>
            <a:prstGeom prst="line">
              <a:avLst/>
            </a:prstGeom>
            <a:ln w="28575" cap="flat" cmpd="sng">
              <a:solidFill>
                <a:schemeClr val="tx1"/>
              </a:solidFill>
              <a:prstDash val="solid"/>
              <a:headEnd type="none" w="med" len="med"/>
              <a:tailEnd type="none" w="med" len="med"/>
            </a:ln>
          </p:spPr>
          <p:txBody>
            <a:bodyPr/>
            <a:lstStyle/>
            <a:p>
              <a:endParaRPr lang="zh-CN" altLang="en-US"/>
            </a:p>
          </p:txBody>
        </p:sp>
        <p:sp>
          <p:nvSpPr>
            <p:cNvPr id="10251" name="_s10251"/>
            <p:cNvSpPr/>
            <p:nvPr/>
          </p:nvSpPr>
          <p:spPr>
            <a:xfrm>
              <a:off x="2538" y="793"/>
              <a:ext cx="684" cy="684"/>
            </a:xfrm>
            <a:prstGeom prst="ellipse">
              <a:avLst/>
            </a:prstGeom>
            <a:gradFill>
              <a:gsLst>
                <a:gs pos="50000">
                  <a:schemeClr val="accent1">
                    <a:lumMod val="90000"/>
                  </a:schemeClr>
                </a:gs>
                <a:gs pos="0">
                  <a:schemeClr val="accent1">
                    <a:lumMod val="25000"/>
                    <a:lumOff val="75000"/>
                  </a:schemeClr>
                </a:gs>
                <a:gs pos="100000">
                  <a:schemeClr val="accent1">
                    <a:lumMod val="85000"/>
                  </a:schemeClr>
                </a:gs>
              </a:gsLst>
              <a:path path="circle">
                <a:fillToRect l="50000" t="50000" r="50000" b="50000"/>
              </a:path>
              <a:tileRect/>
            </a:gradFill>
            <a:ln w="9525" cap="flat" cmpd="sng">
              <a:noFill/>
              <a:prstDash val="solid"/>
              <a:headEnd type="none" w="med" len="med"/>
              <a:tailEnd type="none" w="med" len="med"/>
            </a:ln>
          </p:spPr>
          <p:txBody>
            <a:bodyPr wrap="none" lIns="0" tIns="0" rIns="0" bIns="0" anchor="ctr" anchorCtr="0"/>
            <a:lstStyle/>
            <a:p>
              <a:pPr marL="0" marR="0" lvl="0" indent="0" algn="ctr" defTabSz="621030" rtl="0" eaLnBrk="1" fontAlgn="base" latinLnBrk="0" hangingPunct="1">
                <a:lnSpc>
                  <a:spcPct val="90000"/>
                </a:lnSpc>
                <a:spcBef>
                  <a:spcPct val="20000"/>
                </a:spcBef>
                <a:spcAft>
                  <a:spcPct val="20000"/>
                </a:spcAft>
                <a:buClr>
                  <a:srgbClr val="6600FF"/>
                </a:buClr>
                <a:buSzPct val="70000"/>
                <a:buFont typeface="Wingdings" panose="05000000000000000000" pitchFamily="2" charset="2"/>
                <a:buNone/>
                <a:defRPr/>
              </a:pPr>
              <a:r>
                <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植物提取</a:t>
              </a:r>
              <a:endPar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0252" name="_s10252"/>
            <p:cNvSpPr/>
            <p:nvPr/>
          </p:nvSpPr>
          <p:spPr>
            <a:xfrm>
              <a:off x="2459" y="1783"/>
              <a:ext cx="833" cy="754"/>
            </a:xfrm>
            <a:prstGeom prst="ellipse">
              <a:avLst/>
            </a:prstGeom>
            <a:gradFill>
              <a:gsLst>
                <a:gs pos="50000">
                  <a:schemeClr val="accent1">
                    <a:lumMod val="90000"/>
                  </a:schemeClr>
                </a:gs>
                <a:gs pos="0">
                  <a:schemeClr val="accent1">
                    <a:lumMod val="25000"/>
                    <a:lumOff val="75000"/>
                  </a:schemeClr>
                </a:gs>
                <a:gs pos="100000">
                  <a:schemeClr val="accent1">
                    <a:lumMod val="85000"/>
                  </a:schemeClr>
                </a:gs>
              </a:gsLst>
              <a:path path="circle">
                <a:fillToRect l="50000" t="50000" r="50000" b="50000"/>
              </a:path>
              <a:tileRect/>
            </a:gradFill>
            <a:ln w="9525" cap="flat" cmpd="sng">
              <a:noFill/>
              <a:prstDash val="solid"/>
              <a:headEnd type="none" w="med" len="med"/>
              <a:tailEnd type="none" w="med" len="med"/>
            </a:ln>
          </p:spPr>
          <p:txBody>
            <a:bodyPr wrap="none" lIns="0" tIns="0" rIns="0" bIns="0" anchor="ctr" anchorCtr="0">
              <a:noAutofit/>
            </a:bodyPr>
            <a:lstStyle/>
            <a:p>
              <a:pPr lvl="0" algn="ctr" defTabSz="621030" eaLnBrk="1" hangingPunct="1">
                <a:lnSpc>
                  <a:spcPct val="90000"/>
                </a:lnSpc>
                <a:spcBef>
                  <a:spcPct val="20000"/>
                </a:spcBef>
                <a:spcAft>
                  <a:spcPct val="20000"/>
                </a:spcAft>
                <a:buClr>
                  <a:srgbClr val="6600FF"/>
                </a:buClr>
                <a:buSzPct val="70000"/>
                <a:buFont typeface="Wingdings" panose="05000000000000000000" pitchFamily="2" charset="2"/>
                <a:defRPr/>
              </a:pPr>
              <a:r>
                <a:rPr lang="zh-CN" altLang="en-US" sz="2000" b="1"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sym typeface="+mn-ea"/>
                </a:rPr>
                <a:t>植物修复</a:t>
              </a:r>
              <a:endParaRPr lang="zh-CN" altLang="en-US" sz="2000" b="1"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sym typeface="+mn-ea"/>
              </a:endParaRPr>
            </a:p>
            <a:p>
              <a:pPr lvl="0" algn="ctr" defTabSz="621030" eaLnBrk="1" hangingPunct="1">
                <a:lnSpc>
                  <a:spcPct val="90000"/>
                </a:lnSpc>
                <a:spcBef>
                  <a:spcPct val="20000"/>
                </a:spcBef>
                <a:spcAft>
                  <a:spcPct val="20000"/>
                </a:spcAft>
                <a:buClr>
                  <a:srgbClr val="6600FF"/>
                </a:buClr>
                <a:buSzPct val="70000"/>
                <a:buFont typeface="Wingdings" panose="05000000000000000000" pitchFamily="2" charset="2"/>
                <a:defRPr/>
              </a:pPr>
              <a:r>
                <a:rPr lang="zh-CN" altLang="en-US" sz="2000" b="1"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sym typeface="+mn-ea"/>
                </a:rPr>
                <a:t>去除污染</a:t>
              </a:r>
              <a:endParaRPr lang="zh-CN" altLang="en-US" sz="2000" b="1"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sym typeface="+mn-ea"/>
              </a:endParaRPr>
            </a:p>
            <a:p>
              <a:pPr lvl="0" algn="ctr" defTabSz="621030" eaLnBrk="1" hangingPunct="1">
                <a:lnSpc>
                  <a:spcPct val="90000"/>
                </a:lnSpc>
                <a:spcBef>
                  <a:spcPct val="20000"/>
                </a:spcBef>
                <a:spcAft>
                  <a:spcPct val="20000"/>
                </a:spcAft>
                <a:buClr>
                  <a:srgbClr val="6600FF"/>
                </a:buClr>
                <a:buSzPct val="70000"/>
                <a:buFont typeface="Wingdings" panose="05000000000000000000" pitchFamily="2" charset="2"/>
                <a:defRPr/>
              </a:pPr>
              <a:r>
                <a:rPr lang="zh-CN" altLang="en-US" sz="2000" b="1"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sym typeface="+mn-ea"/>
                </a:rPr>
                <a:t>物的方式</a:t>
              </a:r>
              <a:endParaRPr lang="zh-CN" altLang="en-US" sz="2000" b="1"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sym typeface="+mn-ea"/>
              </a:endParaRPr>
            </a:p>
          </p:txBody>
        </p:sp>
      </p:grpSp>
      <p:sp>
        <p:nvSpPr>
          <p:cNvPr id="10254" name="Text Box 19"/>
          <p:cNvSpPr txBox="1"/>
          <p:nvPr/>
        </p:nvSpPr>
        <p:spPr>
          <a:xfrm>
            <a:off x="6686549" y="656267"/>
            <a:ext cx="2895600" cy="2241550"/>
          </a:xfrm>
          <a:prstGeom prst="rect">
            <a:avLst/>
          </a:prstGeom>
          <a:noFill/>
          <a:ln w="9525">
            <a:noFill/>
          </a:ln>
        </p:spPr>
        <p:txBody>
          <a:bodyPr>
            <a:spAutoFit/>
          </a:bodyPr>
          <a:lstStyle/>
          <a:p>
            <a:pPr marL="800100" marR="0" lvl="1" indent="-342900" algn="l" defTabSz="621030" rtl="0" eaLnBrk="1" fontAlgn="base" latinLnBrk="0" hangingPunct="1">
              <a:lnSpc>
                <a:spcPct val="105000"/>
              </a:lnSpc>
              <a:spcBef>
                <a:spcPct val="20000"/>
              </a:spcBef>
              <a:spcAft>
                <a:spcPct val="5000"/>
              </a:spcAft>
              <a:buClr>
                <a:srgbClr val="000000"/>
              </a:buClr>
              <a:buSzTx/>
              <a:buFontTx/>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植物直接吸收污染</a:t>
            </a: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800100" marR="0" lvl="1" indent="-342900" algn="l" defTabSz="621030" rtl="0" eaLnBrk="1" fontAlgn="base" latinLnBrk="0" hangingPunct="1">
              <a:lnSpc>
                <a:spcPct val="105000"/>
              </a:lnSpc>
              <a:spcBef>
                <a:spcPct val="20000"/>
              </a:spcBef>
              <a:spcAft>
                <a:spcPct val="5000"/>
              </a:spcAft>
              <a:buClr>
                <a:srgbClr val="000000"/>
              </a:buClr>
              <a:buSzTx/>
              <a:buFontTx/>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物并在体内蓄积，</a:t>
            </a: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800100" marR="0" lvl="1" indent="-342900" algn="l" defTabSz="621030" rtl="0" eaLnBrk="1" fontAlgn="base" latinLnBrk="0" hangingPunct="1">
              <a:lnSpc>
                <a:spcPct val="105000"/>
              </a:lnSpc>
              <a:spcBef>
                <a:spcPct val="20000"/>
              </a:spcBef>
              <a:spcAft>
                <a:spcPct val="5000"/>
              </a:spcAft>
              <a:buClr>
                <a:srgbClr val="000000"/>
              </a:buClr>
              <a:buSzTx/>
              <a:buFontTx/>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植物收获后才进行</a:t>
            </a: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800100" marR="0" lvl="1" indent="-342900" algn="l" defTabSz="621030" rtl="0" eaLnBrk="1" fontAlgn="base" latinLnBrk="0" hangingPunct="1">
              <a:lnSpc>
                <a:spcPct val="105000"/>
              </a:lnSpc>
              <a:spcBef>
                <a:spcPct val="20000"/>
              </a:spcBef>
              <a:spcAft>
                <a:spcPct val="5000"/>
              </a:spcAft>
              <a:buClr>
                <a:srgbClr val="000000"/>
              </a:buClr>
              <a:buSzTx/>
              <a:buFontTx/>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处理。</a:t>
            </a: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0" marR="0" lvl="0" indent="628650" algn="ctr" defTabSz="621030" rtl="0" eaLnBrk="1" fontAlgn="base" latinLnBrk="0" hangingPunct="1">
              <a:lnSpc>
                <a:spcPct val="90000"/>
              </a:lnSpc>
              <a:spcBef>
                <a:spcPct val="50000"/>
              </a:spcBef>
              <a:spcAft>
                <a:spcPct val="20000"/>
              </a:spcAft>
              <a:buClr>
                <a:srgbClr val="6600FF"/>
              </a:buClr>
              <a:buSzPct val="70000"/>
              <a:buFont typeface="Wingdings" panose="05000000000000000000" pitchFamily="2" charset="2"/>
              <a:buNone/>
              <a:defRPr/>
            </a:pPr>
            <a:endParaRPr kumimoji="0" lang="en-US" altLang="zh-CN" sz="2200" b="0" i="0" u="none" strike="noStrike" kern="1200" cap="none" spc="0" normalizeH="0" baseline="0" noProof="0" dirty="0">
              <a:ln>
                <a:noFill/>
              </a:ln>
              <a:solidFill>
                <a:srgbClr val="FFCCFF"/>
              </a:solidFill>
              <a:effectLst/>
              <a:uLnTx/>
              <a:uFillTx/>
              <a:latin typeface="Arial" panose="020B0604020202020204" pitchFamily="34" charset="0"/>
              <a:ea typeface="Arial" panose="020B0604020202020204" pitchFamily="34" charset="0"/>
              <a:cs typeface="+mn-cs"/>
            </a:endParaRPr>
          </a:p>
        </p:txBody>
      </p:sp>
      <p:sp>
        <p:nvSpPr>
          <p:cNvPr id="10255" name="Text Box 20"/>
          <p:cNvSpPr txBox="1"/>
          <p:nvPr/>
        </p:nvSpPr>
        <p:spPr>
          <a:xfrm>
            <a:off x="6477000" y="4899660"/>
            <a:ext cx="3276600" cy="1754505"/>
          </a:xfrm>
          <a:prstGeom prst="rect">
            <a:avLst/>
          </a:prstGeom>
          <a:noFill/>
          <a:ln w="9525">
            <a:noFill/>
          </a:ln>
        </p:spPr>
        <p:txBody>
          <a:bodyPr lIns="0" tIns="0" rIns="0" bIns="0">
            <a:noAutofit/>
          </a:bodyPr>
          <a:lstStyle/>
          <a:p>
            <a:pPr marL="800100" marR="0" lvl="1" indent="-342900" algn="l" defTabSz="621030" rtl="0" eaLnBrk="1" fontAlgn="base" latinLnBrk="0" hangingPunct="1">
              <a:lnSpc>
                <a:spcPct val="105000"/>
              </a:lnSpc>
              <a:spcBef>
                <a:spcPct val="20000"/>
              </a:spcBef>
              <a:spcAft>
                <a:spcPct val="5000"/>
              </a:spcAft>
              <a:buClr>
                <a:srgbClr val="000000"/>
              </a:buClr>
              <a:buSzTx/>
              <a:buFont typeface="Wingdings" panose="05000000000000000000" pitchFamily="2" charset="2"/>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植物、微生物和酶</a:t>
            </a: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800100" marR="0" lvl="1" indent="-342900" algn="l" defTabSz="621030" rtl="0" eaLnBrk="1" fontAlgn="base" latinLnBrk="0" hangingPunct="1">
              <a:lnSpc>
                <a:spcPct val="105000"/>
              </a:lnSpc>
              <a:spcBef>
                <a:spcPct val="20000"/>
              </a:spcBef>
              <a:spcAft>
                <a:spcPct val="5000"/>
              </a:spcAft>
              <a:buClr>
                <a:srgbClr val="000000"/>
              </a:buClr>
              <a:buSzTx/>
              <a:buFont typeface="Wingdings" panose="05000000000000000000" pitchFamily="2" charset="2"/>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系将有机污染物降</a:t>
            </a: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800100" marR="0" lvl="1" indent="-342900" algn="l" defTabSz="621030" rtl="0" eaLnBrk="1" fontAlgn="base" latinLnBrk="0" hangingPunct="1">
              <a:lnSpc>
                <a:spcPct val="105000"/>
              </a:lnSpc>
              <a:spcBef>
                <a:spcPct val="20000"/>
              </a:spcBef>
              <a:spcAft>
                <a:spcPct val="5000"/>
              </a:spcAft>
              <a:buClr>
                <a:srgbClr val="000000"/>
              </a:buClr>
              <a:buSzTx/>
              <a:buFont typeface="Wingdings" panose="05000000000000000000" pitchFamily="2" charset="2"/>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解为</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CO</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和</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H</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O</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或转</a:t>
            </a: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800100" marR="0" lvl="1" indent="-342900" algn="l" defTabSz="621030" rtl="0" eaLnBrk="1" fontAlgn="base" latinLnBrk="0" hangingPunct="1">
              <a:lnSpc>
                <a:spcPct val="105000"/>
              </a:lnSpc>
              <a:spcBef>
                <a:spcPct val="20000"/>
              </a:spcBef>
              <a:spcAft>
                <a:spcPct val="5000"/>
              </a:spcAft>
              <a:buClr>
                <a:srgbClr val="000000"/>
              </a:buClr>
              <a:buSzTx/>
              <a:buFont typeface="Wingdings" panose="05000000000000000000" pitchFamily="2" charset="2"/>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化为无毒性中间产物。</a:t>
            </a: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0" marR="0" lvl="0" indent="628650" algn="ctr" defTabSz="621030" rtl="0" eaLnBrk="1" fontAlgn="base" latinLnBrk="0" hangingPunct="1">
              <a:lnSpc>
                <a:spcPct val="90000"/>
              </a:lnSpc>
              <a:spcBef>
                <a:spcPct val="50000"/>
              </a:spcBef>
              <a:spcAft>
                <a:spcPct val="20000"/>
              </a:spcAft>
              <a:buClr>
                <a:srgbClr val="6600FF"/>
              </a:buClr>
              <a:buSzPct val="70000"/>
              <a:buFont typeface="Wingdings" panose="05000000000000000000" pitchFamily="2" charset="2"/>
              <a:buNone/>
              <a:defRPr/>
            </a:pPr>
            <a:endParaRPr kumimoji="0" lang="en-US" altLang="zh-CN" sz="2200" b="0" i="0" u="none" strike="noStrike" kern="1200" cap="none" spc="0" normalizeH="0" baseline="0" noProof="0" dirty="0">
              <a:ln>
                <a:noFill/>
              </a:ln>
              <a:solidFill>
                <a:srgbClr val="FFCCFF"/>
              </a:solidFill>
              <a:effectLst/>
              <a:uLnTx/>
              <a:uFillTx/>
              <a:latin typeface="Arial" panose="020B0604020202020204" pitchFamily="34" charset="0"/>
              <a:ea typeface="Arial" panose="020B0604020202020204" pitchFamily="34" charset="0"/>
              <a:cs typeface="+mn-cs"/>
            </a:endParaRPr>
          </a:p>
        </p:txBody>
      </p:sp>
      <p:sp>
        <p:nvSpPr>
          <p:cNvPr id="10256" name="Text Box 21"/>
          <p:cNvSpPr txBox="1"/>
          <p:nvPr/>
        </p:nvSpPr>
        <p:spPr>
          <a:xfrm>
            <a:off x="1108926" y="5214181"/>
            <a:ext cx="2971800" cy="1989138"/>
          </a:xfrm>
          <a:prstGeom prst="rect">
            <a:avLst/>
          </a:prstGeom>
          <a:noFill/>
          <a:ln w="9525">
            <a:noFill/>
          </a:ln>
        </p:spPr>
        <p:txBody>
          <a:bodyPr>
            <a:spAutoFit/>
          </a:bodyPr>
          <a:lstStyle/>
          <a:p>
            <a:pPr marL="800100" marR="0" lvl="1" indent="-342900" algn="l" defTabSz="621030" rtl="0" eaLnBrk="1" fontAlgn="base" latinLnBrk="0" hangingPunct="1">
              <a:lnSpc>
                <a:spcPct val="105000"/>
              </a:lnSpc>
              <a:spcBef>
                <a:spcPct val="20000"/>
              </a:spcBef>
              <a:spcAft>
                <a:spcPct val="5000"/>
              </a:spcAft>
              <a:buClr>
                <a:srgbClr val="000000"/>
              </a:buClr>
              <a:buSzTx/>
              <a:buFont typeface="Wingdings" panose="05000000000000000000" pitchFamily="2" charset="2"/>
              <a:buNone/>
              <a:defRPr/>
            </a:pPr>
            <a:r>
              <a:rPr kumimoji="0" lang="en-US" altLang="zh-CN" sz="2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植物在与土壤的共同作用下，将污染物固定并降低其生物活性。</a:t>
            </a: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0" marR="0" lvl="0" indent="628650" algn="ctr" defTabSz="621030" rtl="0" eaLnBrk="1" fontAlgn="base" latinLnBrk="0" hangingPunct="1">
              <a:lnSpc>
                <a:spcPct val="90000"/>
              </a:lnSpc>
              <a:spcBef>
                <a:spcPct val="50000"/>
              </a:spcBef>
              <a:spcAft>
                <a:spcPct val="20000"/>
              </a:spcAft>
              <a:buClr>
                <a:srgbClr val="6600FF"/>
              </a:buClr>
              <a:buSzPct val="70000"/>
              <a:buFont typeface="Wingdings" panose="05000000000000000000" pitchFamily="2" charset="2"/>
              <a:buNone/>
              <a:defRPr/>
            </a:pPr>
            <a:endParaRPr kumimoji="0" lang="en-US" altLang="zh-CN" sz="2200" b="0" i="0" u="none" strike="noStrike" kern="1200" cap="none" spc="0" normalizeH="0" baseline="0" noProof="0" dirty="0">
              <a:ln>
                <a:noFill/>
              </a:ln>
              <a:solidFill>
                <a:srgbClr val="FFCCFF"/>
              </a:solidFill>
              <a:effectLst/>
              <a:uLnTx/>
              <a:uFillTx/>
              <a:latin typeface="Arial" panose="020B0604020202020204" pitchFamily="34" charset="0"/>
              <a:ea typeface="Arial" panose="020B0604020202020204" pitchFamily="34" charset="0"/>
              <a:cs typeface="+mn-cs"/>
            </a:endParaRPr>
          </a:p>
        </p:txBody>
      </p:sp>
      <p:sp>
        <p:nvSpPr>
          <p:cNvPr id="10257" name="Text Box 22"/>
          <p:cNvSpPr txBox="1"/>
          <p:nvPr/>
        </p:nvSpPr>
        <p:spPr>
          <a:xfrm>
            <a:off x="1524000" y="968375"/>
            <a:ext cx="3810000" cy="1804988"/>
          </a:xfrm>
          <a:prstGeom prst="rect">
            <a:avLst/>
          </a:prstGeom>
          <a:noFill/>
          <a:ln w="9525">
            <a:noFill/>
          </a:ln>
        </p:spPr>
        <p:txBody>
          <a:bodyPr>
            <a:spAutoFit/>
          </a:bodyPr>
          <a:lstStyle/>
          <a:p>
            <a:pPr marL="800100" marR="0" lvl="1" indent="-342900" algn="l" defTabSz="621030" rtl="0" eaLnBrk="1" fontAlgn="base" latinLnBrk="0" hangingPunct="1">
              <a:lnSpc>
                <a:spcPct val="105000"/>
              </a:lnSpc>
              <a:spcBef>
                <a:spcPct val="20000"/>
              </a:spcBef>
              <a:spcAft>
                <a:spcPct val="5000"/>
              </a:spcAft>
              <a:buClr>
                <a:srgbClr val="000000"/>
              </a:buClr>
              <a:buSzTx/>
              <a:buFont typeface="Wingdings" panose="05000000000000000000" pitchFamily="2" charset="2"/>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利用植物的吸取、积</a:t>
            </a: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800100" marR="0" lvl="1" indent="-342900" algn="l" defTabSz="621030" rtl="0" eaLnBrk="1" fontAlgn="base" latinLnBrk="0" hangingPunct="1">
              <a:lnSpc>
                <a:spcPct val="105000"/>
              </a:lnSpc>
              <a:spcBef>
                <a:spcPct val="20000"/>
              </a:spcBef>
              <a:spcAft>
                <a:spcPct val="5000"/>
              </a:spcAft>
              <a:buClr>
                <a:srgbClr val="000000"/>
              </a:buClr>
              <a:buSzTx/>
              <a:buFont typeface="Wingdings" panose="05000000000000000000" pitchFamily="2" charset="2"/>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累、挥发而减少土壤</a:t>
            </a: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800100" marR="0" lvl="1" indent="-342900" algn="l" defTabSz="621030" rtl="0" eaLnBrk="1" fontAlgn="base" latinLnBrk="0" hangingPunct="1">
              <a:lnSpc>
                <a:spcPct val="105000"/>
              </a:lnSpc>
              <a:spcBef>
                <a:spcPct val="20000"/>
              </a:spcBef>
              <a:spcAft>
                <a:spcPct val="5000"/>
              </a:spcAft>
              <a:buClr>
                <a:srgbClr val="000000"/>
              </a:buClr>
              <a:buSzTx/>
              <a:buFont typeface="Wingdings" panose="05000000000000000000" pitchFamily="2" charset="2"/>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挥发性污染物。</a:t>
            </a:r>
            <a:endPar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0" marR="0" lvl="0" indent="628650" algn="ctr" defTabSz="621030" rtl="0" eaLnBrk="1" fontAlgn="base" latinLnBrk="0" hangingPunct="1">
              <a:lnSpc>
                <a:spcPct val="90000"/>
              </a:lnSpc>
              <a:spcBef>
                <a:spcPct val="50000"/>
              </a:spcBef>
              <a:spcAft>
                <a:spcPct val="20000"/>
              </a:spcAft>
              <a:buClr>
                <a:srgbClr val="6600FF"/>
              </a:buClr>
              <a:buSzPct val="70000"/>
              <a:buFont typeface="Wingdings" panose="05000000000000000000" pitchFamily="2" charset="2"/>
              <a:buNone/>
              <a:defRPr/>
            </a:pPr>
            <a:endParaRPr kumimoji="0" lang="en-US" altLang="zh-CN" sz="2200" b="0" i="0" u="none" strike="noStrike" kern="1200" cap="none" spc="0" normalizeH="0" baseline="0" noProof="0" dirty="0">
              <a:ln>
                <a:noFill/>
              </a:ln>
              <a:solidFill>
                <a:srgbClr val="FFCCFF"/>
              </a:solidFill>
              <a:effectLst/>
              <a:uLnTx/>
              <a:uFillTx/>
              <a:latin typeface="Arial" panose="020B0604020202020204" pitchFamily="34" charset="0"/>
              <a:ea typeface="Arial" panose="020B0604020202020204" pitchFamily="34" charset="0"/>
              <a:cs typeface="+mn-cs"/>
            </a:endParaRPr>
          </a:p>
        </p:txBody>
      </p:sp>
      <p:sp>
        <p:nvSpPr>
          <p:cNvPr id="10258" name="AutoShape 24"/>
          <p:cNvSpPr/>
          <p:nvPr/>
        </p:nvSpPr>
        <p:spPr>
          <a:xfrm>
            <a:off x="9220200" y="3505200"/>
            <a:ext cx="1066800" cy="1676400"/>
          </a:xfrm>
          <a:prstGeom prst="curvedLeftArrow">
            <a:avLst>
              <a:gd name="adj1" fmla="val 31428"/>
              <a:gd name="adj2" fmla="val 62857"/>
              <a:gd name="adj3" fmla="val 33333"/>
            </a:avLst>
          </a:prstGeom>
          <a:solidFill>
            <a:schemeClr val="bg1">
              <a:lumMod val="85000"/>
            </a:schemeClr>
          </a:solidFill>
          <a:ln w="9525" cap="flat" cmpd="sng">
            <a:noFill/>
            <a:prstDash val="solid"/>
            <a:miter/>
            <a:headEnd type="none" w="med" len="med"/>
            <a:tailEnd type="none" w="med" len="med"/>
          </a:ln>
        </p:spPr>
        <p:txBody>
          <a:bodyPr wrap="none" anchor="ctr" anchorCtr="0"/>
          <a:lstStyle/>
          <a:p>
            <a:pPr marL="0" marR="0" lvl="0" indent="0" algn="ctr" defTabSz="914400" rtl="0" eaLnBrk="1" fontAlgn="base" latinLnBrk="0" hangingPunct="1">
              <a:lnSpc>
                <a:spcPct val="105000"/>
              </a:lnSpc>
              <a:spcBef>
                <a:spcPct val="30000"/>
              </a:spcBef>
              <a:spcAft>
                <a:spcPct val="30000"/>
              </a:spcAft>
              <a:buClr>
                <a:srgbClr val="333399"/>
              </a:buClr>
              <a:buSzPct val="70000"/>
              <a:buFont typeface="Wingdings" panose="05000000000000000000" pitchFamily="2" charset="2"/>
              <a:buNone/>
              <a:defRPr/>
            </a:pPr>
            <a:endParaRPr kumimoji="0" lang="zh-CN" altLang="en-US" sz="2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259" name="AutoShape 25"/>
          <p:cNvSpPr/>
          <p:nvPr/>
        </p:nvSpPr>
        <p:spPr>
          <a:xfrm>
            <a:off x="4572000" y="5791200"/>
            <a:ext cx="609600" cy="533400"/>
          </a:xfrm>
          <a:prstGeom prst="leftArrow">
            <a:avLst>
              <a:gd name="adj1" fmla="val 50000"/>
              <a:gd name="adj2" fmla="val 28571"/>
            </a:avLst>
          </a:prstGeom>
          <a:noFill/>
          <a:ln w="9525">
            <a:noFill/>
          </a:ln>
        </p:spPr>
        <p:txBody>
          <a:bodyPr wrap="none" anchor="ctr" anchorCtr="0"/>
          <a:lstStyle/>
          <a:p>
            <a:pPr marL="0" marR="0" lvl="0" indent="0" algn="ctr" defTabSz="914400" rtl="0" eaLnBrk="1" fontAlgn="base" latinLnBrk="0" hangingPunct="1">
              <a:lnSpc>
                <a:spcPct val="105000"/>
              </a:lnSpc>
              <a:spcBef>
                <a:spcPct val="30000"/>
              </a:spcBef>
              <a:spcAft>
                <a:spcPct val="30000"/>
              </a:spcAft>
              <a:buClr>
                <a:srgbClr val="333399"/>
              </a:buClr>
              <a:buSzPct val="70000"/>
              <a:buFont typeface="Wingdings" panose="05000000000000000000" pitchFamily="2" charset="2"/>
              <a:buNone/>
              <a:defRPr/>
            </a:pPr>
            <a:endParaRPr kumimoji="0" lang="zh-CN" altLang="en-US" sz="2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260" name="AutoShape 26"/>
          <p:cNvSpPr/>
          <p:nvPr/>
        </p:nvSpPr>
        <p:spPr>
          <a:xfrm>
            <a:off x="5029200" y="5791200"/>
            <a:ext cx="76200" cy="228600"/>
          </a:xfrm>
          <a:prstGeom prst="leftArrow">
            <a:avLst>
              <a:gd name="adj1" fmla="val 50000"/>
              <a:gd name="adj2" fmla="val 25000"/>
            </a:avLst>
          </a:prstGeom>
          <a:noFill/>
          <a:ln w="9525">
            <a:noFill/>
          </a:ln>
        </p:spPr>
        <p:txBody>
          <a:bodyPr wrap="none" anchor="ctr" anchorCtr="0"/>
          <a:lstStyle/>
          <a:p>
            <a:pPr marL="0" marR="0" lvl="0" indent="0" algn="ctr" defTabSz="914400" rtl="0" eaLnBrk="1" fontAlgn="base" latinLnBrk="0" hangingPunct="1">
              <a:lnSpc>
                <a:spcPct val="105000"/>
              </a:lnSpc>
              <a:spcBef>
                <a:spcPct val="30000"/>
              </a:spcBef>
              <a:spcAft>
                <a:spcPct val="30000"/>
              </a:spcAft>
              <a:buClr>
                <a:srgbClr val="333399"/>
              </a:buClr>
              <a:buSzPct val="70000"/>
              <a:buFont typeface="Wingdings" panose="05000000000000000000" pitchFamily="2" charset="2"/>
              <a:buNone/>
              <a:defRPr/>
            </a:pPr>
            <a:endParaRPr kumimoji="0" lang="zh-CN" altLang="en-US" sz="2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261" name="AutoShape 27"/>
          <p:cNvSpPr/>
          <p:nvPr/>
        </p:nvSpPr>
        <p:spPr>
          <a:xfrm>
            <a:off x="4114800" y="5638800"/>
            <a:ext cx="762000" cy="609600"/>
          </a:xfrm>
          <a:prstGeom prst="leftArrow">
            <a:avLst>
              <a:gd name="adj1" fmla="val 50000"/>
              <a:gd name="adj2" fmla="val 28125"/>
            </a:avLst>
          </a:prstGeom>
          <a:solidFill>
            <a:schemeClr val="bg1">
              <a:lumMod val="85000"/>
            </a:schemeClr>
          </a:solidFill>
          <a:ln w="9525">
            <a:noFill/>
          </a:ln>
        </p:spPr>
        <p:txBody>
          <a:bodyPr wrap="none" anchor="ctr" anchorCtr="0"/>
          <a:lstStyle/>
          <a:p>
            <a:pPr marL="0" marR="0" lvl="0" indent="0" algn="ctr" defTabSz="914400" rtl="0" eaLnBrk="1" fontAlgn="base" latinLnBrk="0" hangingPunct="1">
              <a:lnSpc>
                <a:spcPct val="105000"/>
              </a:lnSpc>
              <a:spcBef>
                <a:spcPct val="30000"/>
              </a:spcBef>
              <a:spcAft>
                <a:spcPct val="30000"/>
              </a:spcAft>
              <a:buClr>
                <a:srgbClr val="333399"/>
              </a:buClr>
              <a:buSzPct val="70000"/>
              <a:buFont typeface="Wingdings" panose="05000000000000000000" pitchFamily="2" charset="2"/>
              <a:buNone/>
              <a:defRPr/>
            </a:pPr>
            <a:endParaRPr kumimoji="0" lang="zh-CN" altLang="en-US" sz="2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262" name="AutoShape 29"/>
          <p:cNvSpPr/>
          <p:nvPr/>
        </p:nvSpPr>
        <p:spPr>
          <a:xfrm>
            <a:off x="3124200" y="2204224"/>
            <a:ext cx="609600" cy="758686"/>
          </a:xfrm>
          <a:prstGeom prst="upArrow">
            <a:avLst>
              <a:gd name="adj1" fmla="val 50000"/>
              <a:gd name="adj2" fmla="val 25000"/>
            </a:avLst>
          </a:prstGeom>
          <a:solidFill>
            <a:schemeClr val="bg1">
              <a:lumMod val="85000"/>
            </a:schemeClr>
          </a:solidFill>
          <a:ln w="9525">
            <a:noFill/>
          </a:ln>
        </p:spPr>
        <p:txBody>
          <a:bodyPr wrap="none" anchor="ctr" anchorCtr="0"/>
          <a:lstStyle/>
          <a:p>
            <a:pPr marL="0" marR="0" lvl="0" indent="0" algn="ctr" defTabSz="914400" rtl="0" eaLnBrk="1" fontAlgn="base" latinLnBrk="0" hangingPunct="1">
              <a:lnSpc>
                <a:spcPct val="105000"/>
              </a:lnSpc>
              <a:spcBef>
                <a:spcPct val="30000"/>
              </a:spcBef>
              <a:spcAft>
                <a:spcPct val="30000"/>
              </a:spcAft>
              <a:buClr>
                <a:srgbClr val="333399"/>
              </a:buClr>
              <a:buSzPct val="70000"/>
              <a:buFont typeface="Wingdings" panose="05000000000000000000" pitchFamily="2" charset="2"/>
              <a:buNone/>
              <a:defRPr/>
            </a:pPr>
            <a:endParaRPr kumimoji="0" lang="zh-CN" altLang="en-US" sz="2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263" name="AutoShape 30"/>
          <p:cNvSpPr/>
          <p:nvPr/>
        </p:nvSpPr>
        <p:spPr>
          <a:xfrm>
            <a:off x="6476365" y="1160145"/>
            <a:ext cx="678180" cy="592455"/>
          </a:xfrm>
          <a:prstGeom prst="rightArrow">
            <a:avLst>
              <a:gd name="adj1" fmla="val 50000"/>
              <a:gd name="adj2" fmla="val 25000"/>
            </a:avLst>
          </a:prstGeom>
          <a:solidFill>
            <a:schemeClr val="bg1">
              <a:lumMod val="85000"/>
            </a:schemeClr>
          </a:solidFill>
          <a:ln w="9525">
            <a:noFill/>
          </a:ln>
        </p:spPr>
        <p:txBody>
          <a:bodyPr wrap="none" anchor="ctr" anchorCtr="0"/>
          <a:lstStyle/>
          <a:p>
            <a:pPr marL="0" marR="0" lvl="0" indent="0" algn="ctr" defTabSz="914400" rtl="0" eaLnBrk="1" fontAlgn="base" latinLnBrk="0" hangingPunct="1">
              <a:lnSpc>
                <a:spcPct val="105000"/>
              </a:lnSpc>
              <a:spcBef>
                <a:spcPct val="30000"/>
              </a:spcBef>
              <a:spcAft>
                <a:spcPct val="30000"/>
              </a:spcAft>
              <a:buClr>
                <a:srgbClr val="333399"/>
              </a:buClr>
              <a:buSzPct val="70000"/>
              <a:buFont typeface="Wingdings" panose="05000000000000000000" pitchFamily="2" charset="2"/>
              <a:buNone/>
              <a:defRPr/>
            </a:pPr>
            <a:endParaRPr kumimoji="0" lang="zh-CN" altLang="en-US" sz="2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Text Box 4"/>
          <p:cNvSpPr txBox="1">
            <a:spLocks noChangeArrowheads="1"/>
          </p:cNvSpPr>
          <p:nvPr/>
        </p:nvSpPr>
        <p:spPr bwMode="auto">
          <a:xfrm>
            <a:off x="191344" y="234659"/>
            <a:ext cx="11566614"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kumimoji="0" lang="en-US" altLang="zh-CN" sz="28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Introduction</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6"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1436350" y="6381115"/>
            <a:ext cx="742315"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15" descr="H71A"/>
          <p:cNvPicPr>
            <a:picLocks noChangeAspect="1"/>
          </p:cNvPicPr>
          <p:nvPr/>
        </p:nvPicPr>
        <p:blipFill>
          <a:blip r:embed="rId1"/>
          <a:stretch>
            <a:fillRect/>
          </a:stretch>
        </p:blipFill>
        <p:spPr>
          <a:xfrm>
            <a:off x="1524001" y="1304291"/>
            <a:ext cx="4587875" cy="4295775"/>
          </a:xfrm>
          <a:prstGeom prst="rect">
            <a:avLst/>
          </a:prstGeom>
          <a:noFill/>
          <a:ln w="9525">
            <a:noFill/>
          </a:ln>
        </p:spPr>
      </p:pic>
      <p:sp>
        <p:nvSpPr>
          <p:cNvPr id="58372" name="Rectangle 2"/>
          <p:cNvSpPr>
            <a:spLocks noGrp="1" noRot="1"/>
          </p:cNvSpPr>
          <p:nvPr>
            <p:ph type="title"/>
          </p:nvPr>
        </p:nvSpPr>
        <p:spPr>
          <a:xfrm>
            <a:off x="1963420" y="5791201"/>
            <a:ext cx="4038600" cy="396875"/>
          </a:xfrm>
        </p:spPr>
        <p:txBody>
          <a:bodyPr vert="horz" wrap="square" lIns="91440" tIns="45720" rIns="91440" bIns="45720" numCol="1" anchor="ctr" anchorCtr="0" compatLnSpc="1">
            <a:spAutoFit/>
          </a:bodyPr>
          <a:lstStyle/>
          <a:p>
            <a:pPr algn="l" eaLnBrk="1" hangingPunct="1"/>
            <a:r>
              <a:rPr lang="zh-CN" altLang="en-US" sz="2000" dirty="0">
                <a:effectLst/>
                <a:latin typeface="黑体" panose="02010609060101010101" pitchFamily="49" charset="-122"/>
                <a:ea typeface="黑体" panose="02010609060101010101" pitchFamily="49" charset="-122"/>
              </a:rPr>
              <a:t>污染土壤的植物修复示意图</a:t>
            </a:r>
            <a:endParaRPr lang="en-US" altLang="zh-CN" sz="1400" dirty="0">
              <a:effectLst/>
              <a:latin typeface="黑体" panose="02010609060101010101" pitchFamily="49" charset="-122"/>
              <a:ea typeface="黑体" panose="02010609060101010101" pitchFamily="49" charset="-122"/>
            </a:endParaRPr>
          </a:p>
        </p:txBody>
      </p:sp>
      <p:pic>
        <p:nvPicPr>
          <p:cNvPr id="58373" name="Picture 10"/>
          <p:cNvPicPr>
            <a:picLocks noChangeAspect="1"/>
          </p:cNvPicPr>
          <p:nvPr/>
        </p:nvPicPr>
        <p:blipFill>
          <a:blip r:embed="rId2"/>
          <a:stretch>
            <a:fillRect/>
          </a:stretch>
        </p:blipFill>
        <p:spPr>
          <a:xfrm>
            <a:off x="6167755" y="1301115"/>
            <a:ext cx="4633595" cy="4359910"/>
          </a:xfrm>
          <a:prstGeom prst="rect">
            <a:avLst/>
          </a:prstGeom>
          <a:noFill/>
          <a:ln w="9525">
            <a:noFill/>
          </a:ln>
        </p:spPr>
      </p:pic>
      <p:sp>
        <p:nvSpPr>
          <p:cNvPr id="25611" name="Text Box 11"/>
          <p:cNvSpPr txBox="1">
            <a:spLocks noChangeArrowheads="1"/>
          </p:cNvSpPr>
          <p:nvPr/>
        </p:nvSpPr>
        <p:spPr bwMode="gray">
          <a:xfrm>
            <a:off x="1600200" y="1676401"/>
            <a:ext cx="685800" cy="478155"/>
          </a:xfrm>
          <a:prstGeom prst="rect">
            <a:avLst/>
          </a:prstGeom>
          <a:noFill/>
          <a:ln w="9525" algn="ctr">
            <a:noFill/>
            <a:miter lim="800000"/>
          </a:ln>
          <a:effectLst/>
        </p:spPr>
        <p:txBody>
          <a:bodyPr>
            <a:spAutoFit/>
          </a:bodyPr>
          <a:lstStyle/>
          <a:p>
            <a:pPr marL="342900" marR="0" lvl="0" indent="-342900" algn="l" defTabSz="914400" rtl="0" eaLnBrk="1" fontAlgn="base" latinLnBrk="0" hangingPunct="1">
              <a:lnSpc>
                <a:spcPct val="105000"/>
              </a:lnSpc>
              <a:spcBef>
                <a:spcPct val="50000"/>
              </a:spcBef>
              <a:spcAft>
                <a:spcPct val="0"/>
              </a:spcAft>
              <a:buClr>
                <a:srgbClr val="0000CC"/>
              </a:buClr>
              <a:buSzPct val="90000"/>
              <a:buFontTx/>
              <a:buNone/>
              <a:defRPr/>
            </a:pPr>
            <a:r>
              <a:rPr kumimoji="0" lang="en-US" altLang="zh-CN" sz="2400" b="0"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宋体" panose="02010600030101010101" pitchFamily="2" charset="-122"/>
                <a:cs typeface="Times New Roman" panose="02020603050405020304" pitchFamily="18" charset="0"/>
              </a:rPr>
              <a:t>(a)</a:t>
            </a:r>
            <a:endParaRPr kumimoji="0" lang="en-US" altLang="zh-CN" sz="2400" b="0"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5612" name="Text Box 12"/>
          <p:cNvSpPr txBox="1">
            <a:spLocks noChangeArrowheads="1"/>
          </p:cNvSpPr>
          <p:nvPr/>
        </p:nvSpPr>
        <p:spPr bwMode="gray">
          <a:xfrm>
            <a:off x="6019800" y="1676401"/>
            <a:ext cx="685800" cy="478155"/>
          </a:xfrm>
          <a:prstGeom prst="rect">
            <a:avLst/>
          </a:prstGeom>
          <a:noFill/>
          <a:ln w="9525" algn="ctr">
            <a:noFill/>
            <a:miter lim="800000"/>
          </a:ln>
          <a:effectLst/>
        </p:spPr>
        <p:txBody>
          <a:bodyPr>
            <a:spAutoFit/>
          </a:bodyPr>
          <a:lstStyle/>
          <a:p>
            <a:pPr marL="342900" marR="0" lvl="0" indent="-342900" algn="l" defTabSz="914400" rtl="0" eaLnBrk="1" fontAlgn="base" latinLnBrk="0" hangingPunct="1">
              <a:lnSpc>
                <a:spcPct val="105000"/>
              </a:lnSpc>
              <a:spcBef>
                <a:spcPct val="50000"/>
              </a:spcBef>
              <a:spcAft>
                <a:spcPct val="0"/>
              </a:spcAft>
              <a:buClr>
                <a:srgbClr val="0000CC"/>
              </a:buClr>
              <a:buSzPct val="90000"/>
              <a:buFontTx/>
              <a:buNone/>
              <a:defRPr/>
            </a:pPr>
            <a:r>
              <a:rPr kumimoji="0" lang="en-US" altLang="zh-CN" sz="2400" b="0"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宋体" panose="02010600030101010101" pitchFamily="2" charset="-122"/>
                <a:cs typeface="Times New Roman" panose="02020603050405020304" pitchFamily="18" charset="0"/>
              </a:rPr>
              <a:t>(b)</a:t>
            </a:r>
            <a:endParaRPr kumimoji="0" lang="en-US" altLang="zh-CN" sz="2400" b="0"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8376" name="Rectangle 10"/>
          <p:cNvSpPr/>
          <p:nvPr/>
        </p:nvSpPr>
        <p:spPr>
          <a:xfrm>
            <a:off x="6477000" y="5807710"/>
            <a:ext cx="4513580" cy="928370"/>
          </a:xfrm>
          <a:prstGeom prst="rect">
            <a:avLst/>
          </a:prstGeom>
          <a:noFill/>
          <a:ln w="9525">
            <a:noFill/>
          </a:ln>
        </p:spPr>
        <p:txBody>
          <a:bodyPr wrap="square">
            <a:no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From: </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Elizabeth Pilon-Smits. Phytoremediation. Annu. Rev. </a:t>
            </a:r>
            <a:r>
              <a:rPr kumimoji="0" lang="en-US" altLang="en-US" sz="1800" b="1"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Plant Biol</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2005</a:t>
            </a: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56: 15–39.</a:t>
            </a:r>
            <a:b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br>
            <a:endParaRPr kumimoji="0" lang="zh-CN"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Text Box 4"/>
          <p:cNvSpPr txBox="1">
            <a:spLocks noChangeArrowheads="1"/>
          </p:cNvSpPr>
          <p:nvPr/>
        </p:nvSpPr>
        <p:spPr bwMode="auto">
          <a:xfrm>
            <a:off x="191344" y="234659"/>
            <a:ext cx="11566614"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kumimoji="0" lang="en-US" altLang="zh-CN" sz="28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Introduction</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5"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22"/>
          <p:cNvSpPr txBox="1"/>
          <p:nvPr>
            <p:custDataLst>
              <p:tags r:id="rId1"/>
            </p:custDataLst>
          </p:nvPr>
        </p:nvSpPr>
        <p:spPr>
          <a:xfrm>
            <a:off x="4083050" y="5967413"/>
            <a:ext cx="4375150" cy="427038"/>
          </a:xfrm>
          <a:prstGeom prst="rect">
            <a:avLst/>
          </a:prstGeom>
          <a:noFill/>
          <a:ln w="9525">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可同时处理多种不同类型有害废物</a:t>
            </a:r>
            <a:endPar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59396" name="Line 3"/>
          <p:cNvSpPr/>
          <p:nvPr>
            <p:custDataLst>
              <p:tags r:id="rId2"/>
            </p:custDataLst>
          </p:nvPr>
        </p:nvSpPr>
        <p:spPr>
          <a:xfrm>
            <a:off x="3657600" y="5594350"/>
            <a:ext cx="4800600" cy="1588"/>
          </a:xfrm>
          <a:prstGeom prst="line">
            <a:avLst/>
          </a:prstGeom>
          <a:ln w="25400" cap="flat" cmpd="sng">
            <a:solidFill>
              <a:schemeClr val="tx1"/>
            </a:solidFill>
            <a:prstDash val="sysDot"/>
            <a:headEnd type="none" w="med" len="med"/>
            <a:tailEnd type="oval" w="med" len="med"/>
          </a:ln>
        </p:spPr>
        <p:txBody>
          <a:bodyPr/>
          <a:lstStyle/>
          <a:p>
            <a:endParaRPr lang="zh-CN" altLang="en-US"/>
          </a:p>
        </p:txBody>
      </p:sp>
      <p:sp>
        <p:nvSpPr>
          <p:cNvPr id="59399" name="Line 6"/>
          <p:cNvSpPr/>
          <p:nvPr>
            <p:custDataLst>
              <p:tags r:id="rId3"/>
            </p:custDataLst>
          </p:nvPr>
        </p:nvSpPr>
        <p:spPr>
          <a:xfrm>
            <a:off x="3657600" y="3048000"/>
            <a:ext cx="4800600" cy="1588"/>
          </a:xfrm>
          <a:prstGeom prst="line">
            <a:avLst/>
          </a:prstGeom>
          <a:ln w="25400" cap="flat" cmpd="sng">
            <a:solidFill>
              <a:schemeClr val="tx1"/>
            </a:solidFill>
            <a:prstDash val="sysDot"/>
            <a:headEnd type="none" w="med" len="med"/>
            <a:tailEnd type="oval" w="med" len="med"/>
          </a:ln>
        </p:spPr>
        <p:txBody>
          <a:bodyPr/>
          <a:lstStyle/>
          <a:p>
            <a:endParaRPr lang="zh-CN" altLang="en-US"/>
          </a:p>
        </p:txBody>
      </p:sp>
      <p:sp>
        <p:nvSpPr>
          <p:cNvPr id="59400" name="Rectangle 7"/>
          <p:cNvSpPr/>
          <p:nvPr>
            <p:custDataLst>
              <p:tags r:id="rId4"/>
            </p:custDataLst>
          </p:nvPr>
        </p:nvSpPr>
        <p:spPr>
          <a:xfrm rot="3419336">
            <a:off x="3479801" y="2581276"/>
            <a:ext cx="282575" cy="365125"/>
          </a:xfrm>
          <a:prstGeom prst="rect">
            <a:avLst/>
          </a:prstGeom>
          <a:gradFill rotWithShape="1">
            <a:gsLst>
              <a:gs pos="0">
                <a:schemeClr val="accent1"/>
              </a:gs>
              <a:gs pos="100000">
                <a:srgbClr val="0000FF"/>
              </a:gs>
            </a:gsLst>
            <a:lin ang="5400000" scaled="1"/>
            <a:tileRect/>
          </a:gradFill>
          <a:ln w="9525" cap="flat" cmpd="sng">
            <a:prstDash val="solid"/>
            <a:miter/>
            <a:headEnd type="none" w="med" len="med"/>
            <a:tailEnd type="none" w="med" len="med"/>
          </a:ln>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rot="10800000" vert="eaVert" wrap="none" anchor="ctr" anchorCtr="0">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9401" name="Text Box 8"/>
          <p:cNvSpPr txBox="1"/>
          <p:nvPr>
            <p:custDataLst>
              <p:tags r:id="rId5"/>
            </p:custDataLst>
          </p:nvPr>
        </p:nvSpPr>
        <p:spPr>
          <a:xfrm>
            <a:off x="3657600" y="2590800"/>
            <a:ext cx="3435350" cy="427038"/>
          </a:xfrm>
          <a:prstGeom prst="rect">
            <a:avLst/>
          </a:prstGeom>
          <a:noFill/>
          <a:ln w="9525">
            <a:noFill/>
          </a:ln>
        </p:spPr>
        <p:txBody>
          <a:bodyPr wrap="none">
            <a:spAutoFit/>
          </a:bodyPr>
          <a:lstStyle/>
          <a:p>
            <a:pPr marL="742950" marR="0" lvl="1" indent="-285750" algn="l" defTabSz="914400" rtl="0" eaLnBrk="1" fontAlgn="base" latinLnBrk="0" hangingPunct="1">
              <a:lnSpc>
                <a:spcPct val="100000"/>
              </a:lnSpc>
              <a:spcBef>
                <a:spcPct val="20000"/>
              </a:spcBef>
              <a:spcAft>
                <a:spcPct val="0"/>
              </a:spcAft>
              <a:buClr>
                <a:srgbClr val="333399"/>
              </a:buClr>
              <a:buSzPct val="70000"/>
              <a:buFont typeface="Wingdings" panose="05000000000000000000" pitchFamily="2" charset="2"/>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对环境基本上没有破坏</a:t>
            </a:r>
            <a:endPar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59402" name="Text Box 9"/>
          <p:cNvSpPr txBox="1"/>
          <p:nvPr>
            <p:custDataLst>
              <p:tags r:id="rId6"/>
            </p:custDataLst>
          </p:nvPr>
        </p:nvSpPr>
        <p:spPr>
          <a:xfrm>
            <a:off x="3436730" y="2546350"/>
            <a:ext cx="338554" cy="461665"/>
          </a:xfrm>
          <a:prstGeom prst="rect">
            <a:avLst/>
          </a:prstGeom>
          <a:noFill/>
          <a:ln w="9525">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59403" name="Line 10"/>
          <p:cNvSpPr/>
          <p:nvPr>
            <p:custDataLst>
              <p:tags r:id="rId7"/>
            </p:custDataLst>
          </p:nvPr>
        </p:nvSpPr>
        <p:spPr>
          <a:xfrm>
            <a:off x="3657600" y="3917950"/>
            <a:ext cx="4800600" cy="1588"/>
          </a:xfrm>
          <a:prstGeom prst="line">
            <a:avLst/>
          </a:prstGeom>
          <a:ln w="25400" cap="flat" cmpd="sng">
            <a:solidFill>
              <a:schemeClr val="tx1"/>
            </a:solidFill>
            <a:prstDash val="sysDot"/>
            <a:headEnd type="none" w="med" len="med"/>
            <a:tailEnd type="oval" w="med" len="med"/>
          </a:ln>
        </p:spPr>
        <p:txBody>
          <a:bodyPr/>
          <a:lstStyle/>
          <a:p>
            <a:endParaRPr lang="zh-CN" altLang="en-US"/>
          </a:p>
        </p:txBody>
      </p:sp>
      <p:sp>
        <p:nvSpPr>
          <p:cNvPr id="59406" name="Line 13"/>
          <p:cNvSpPr/>
          <p:nvPr>
            <p:custDataLst>
              <p:tags r:id="rId8"/>
            </p:custDataLst>
          </p:nvPr>
        </p:nvSpPr>
        <p:spPr>
          <a:xfrm>
            <a:off x="3659188" y="4754564"/>
            <a:ext cx="4799012" cy="1587"/>
          </a:xfrm>
          <a:prstGeom prst="line">
            <a:avLst/>
          </a:prstGeom>
          <a:ln w="25400" cap="flat" cmpd="sng">
            <a:solidFill>
              <a:schemeClr val="tx1"/>
            </a:solidFill>
            <a:prstDash val="sysDot"/>
            <a:headEnd type="none" w="med" len="med"/>
            <a:tailEnd type="oval" w="med" len="med"/>
          </a:ln>
        </p:spPr>
        <p:txBody>
          <a:bodyPr/>
          <a:lstStyle/>
          <a:p>
            <a:endParaRPr lang="zh-CN" altLang="en-US"/>
          </a:p>
        </p:txBody>
      </p:sp>
      <p:sp>
        <p:nvSpPr>
          <p:cNvPr id="59409" name="Line 16"/>
          <p:cNvSpPr/>
          <p:nvPr>
            <p:custDataLst>
              <p:tags r:id="rId9"/>
            </p:custDataLst>
          </p:nvPr>
        </p:nvSpPr>
        <p:spPr>
          <a:xfrm>
            <a:off x="3657600" y="6454775"/>
            <a:ext cx="4800600" cy="1588"/>
          </a:xfrm>
          <a:prstGeom prst="line">
            <a:avLst/>
          </a:prstGeom>
          <a:ln w="25400" cap="flat" cmpd="sng">
            <a:solidFill>
              <a:schemeClr val="tx1"/>
            </a:solidFill>
            <a:prstDash val="sysDot"/>
            <a:headEnd type="none" w="med" len="med"/>
            <a:tailEnd type="oval" w="med" len="med"/>
          </a:ln>
        </p:spPr>
        <p:txBody>
          <a:bodyPr/>
          <a:lstStyle/>
          <a:p>
            <a:endParaRPr lang="zh-CN" altLang="en-US"/>
          </a:p>
        </p:txBody>
      </p:sp>
      <p:sp>
        <p:nvSpPr>
          <p:cNvPr id="59412" name="Text Box 19"/>
          <p:cNvSpPr txBox="1"/>
          <p:nvPr>
            <p:custDataLst>
              <p:tags r:id="rId10"/>
            </p:custDataLst>
          </p:nvPr>
        </p:nvSpPr>
        <p:spPr>
          <a:xfrm>
            <a:off x="4114800" y="3452814"/>
            <a:ext cx="2698750" cy="427037"/>
          </a:xfrm>
          <a:prstGeom prst="rect">
            <a:avLst/>
          </a:prstGeom>
          <a:noFill/>
          <a:ln w="9525">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不需要废物处置场所</a:t>
            </a:r>
            <a:endPar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59413" name="Text Box 20"/>
          <p:cNvSpPr txBox="1"/>
          <p:nvPr>
            <p:custDataLst>
              <p:tags r:id="rId11"/>
            </p:custDataLst>
          </p:nvPr>
        </p:nvSpPr>
        <p:spPr>
          <a:xfrm>
            <a:off x="3657600" y="4267200"/>
            <a:ext cx="3435350" cy="430887"/>
          </a:xfrm>
          <a:prstGeom prst="rect">
            <a:avLst/>
          </a:prstGeom>
          <a:noFill/>
          <a:ln w="9525">
            <a:noFill/>
          </a:ln>
        </p:spPr>
        <p:txBody>
          <a:bodyPr wrap="square">
            <a:spAutoFit/>
          </a:bodyPr>
          <a:lstStyle/>
          <a:p>
            <a:pPr marL="742950" marR="0" lvl="1" indent="-285750" algn="l" defTabSz="914400" rtl="0" eaLnBrk="1" fontAlgn="base" latinLnBrk="0" hangingPunct="1">
              <a:lnSpc>
                <a:spcPct val="100000"/>
              </a:lnSpc>
              <a:spcBef>
                <a:spcPct val="20000"/>
              </a:spcBef>
              <a:spcAft>
                <a:spcPct val="0"/>
              </a:spcAft>
              <a:buClr>
                <a:srgbClr val="333399"/>
              </a:buClr>
              <a:buSzPct val="70000"/>
              <a:buFontTx/>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具有很高的公众接受性</a:t>
            </a:r>
            <a:endParaRPr kumimoji="0" lang="zh-CN" altLang="de-DE"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59414" name="Text Box 21"/>
          <p:cNvSpPr txBox="1"/>
          <p:nvPr>
            <p:custDataLst>
              <p:tags r:id="rId12"/>
            </p:custDataLst>
          </p:nvPr>
        </p:nvSpPr>
        <p:spPr>
          <a:xfrm>
            <a:off x="3657600" y="5105400"/>
            <a:ext cx="2876550" cy="427038"/>
          </a:xfrm>
          <a:prstGeom prst="rect">
            <a:avLst/>
          </a:prstGeom>
          <a:noFill/>
          <a:ln w="9525">
            <a:noFill/>
          </a:ln>
        </p:spPr>
        <p:txBody>
          <a:bodyPr wrap="none">
            <a:spAutoFit/>
          </a:bodyPr>
          <a:lstStyle/>
          <a:p>
            <a:pPr marL="742950" marR="0" lvl="1" indent="-285750" algn="l" defTabSz="914400" rtl="0" eaLnBrk="1" fontAlgn="base" latinLnBrk="0" hangingPunct="1">
              <a:lnSpc>
                <a:spcPct val="100000"/>
              </a:lnSpc>
              <a:spcBef>
                <a:spcPct val="20000"/>
              </a:spcBef>
              <a:spcAft>
                <a:spcPct val="0"/>
              </a:spcAft>
              <a:buClr>
                <a:srgbClr val="333399"/>
              </a:buClr>
              <a:buSzPct val="70000"/>
              <a:buFontTx/>
              <a:buNone/>
              <a:defRPr/>
            </a:pPr>
            <a:r>
              <a:rPr kumimoji="0" lang="zh-CN" altLang="en-US"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避免了挖掘和运输</a:t>
            </a:r>
            <a:endParaRPr kumimoji="0" lang="en-US" altLang="zh-CN" sz="2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59415" name="Text Box 33"/>
          <p:cNvSpPr txBox="1"/>
          <p:nvPr/>
        </p:nvSpPr>
        <p:spPr>
          <a:xfrm>
            <a:off x="1905000" y="767715"/>
            <a:ext cx="8781415" cy="1753235"/>
          </a:xfrm>
          <a:prstGeom prst="rect">
            <a:avLst/>
          </a:prstGeom>
          <a:noFill/>
          <a:ln w="9525">
            <a:noFill/>
          </a:ln>
        </p:spPr>
        <p:txBody>
          <a:bodyPr wrap="square">
            <a:spAutoFit/>
          </a:bodyPr>
          <a:lstStyle/>
          <a:p>
            <a:pPr marR="0" lvl="0" indent="720090" algn="l" defTabSz="914400" rtl="0" eaLnBrk="1" hangingPunct="1">
              <a:lnSpc>
                <a:spcPct val="150000"/>
              </a:lnSpc>
              <a:spcBef>
                <a:spcPts val="0"/>
              </a:spcBef>
              <a:spcAft>
                <a:spcPts val="0"/>
              </a:spcAft>
              <a:buClr>
                <a:srgbClr val="333399"/>
              </a:buClr>
              <a:buSzPct val="70000"/>
              <a:buFont typeface="Wingdings" panose="05000000000000000000" pitchFamily="2" charset="2"/>
              <a:buNone/>
              <a:defRPr/>
            </a:pP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作为一项高效、低廉、非破坏性的土壤净化方法，植物修复技术可替代传统的处理方法。除了成本较低以外，植物修复还有以下几方面的优点：</a:t>
            </a:r>
            <a:endPar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59416" name="Line 16"/>
          <p:cNvSpPr/>
          <p:nvPr/>
        </p:nvSpPr>
        <p:spPr>
          <a:xfrm>
            <a:off x="3657600" y="6477000"/>
            <a:ext cx="4800600" cy="1588"/>
          </a:xfrm>
          <a:prstGeom prst="line">
            <a:avLst/>
          </a:prstGeom>
          <a:ln w="25400" cap="flat" cmpd="sng">
            <a:solidFill>
              <a:schemeClr val="tx1"/>
            </a:solidFill>
            <a:prstDash val="sysDot"/>
            <a:headEnd type="none" w="med" len="med"/>
            <a:tailEnd type="oval" w="med" len="med"/>
          </a:ln>
        </p:spPr>
        <p:txBody>
          <a:bodyPr/>
          <a:lstStyle/>
          <a:p>
            <a:endParaRPr lang="zh-CN" altLang="en-US"/>
          </a:p>
        </p:txBody>
      </p:sp>
      <p:sp>
        <p:nvSpPr>
          <p:cNvPr id="3" name="Rectangle 7"/>
          <p:cNvSpPr/>
          <p:nvPr>
            <p:custDataLst>
              <p:tags r:id="rId13"/>
            </p:custDataLst>
          </p:nvPr>
        </p:nvSpPr>
        <p:spPr>
          <a:xfrm rot="3419336">
            <a:off x="3463561" y="3515863"/>
            <a:ext cx="282575" cy="365125"/>
          </a:xfrm>
          <a:prstGeom prst="rect">
            <a:avLst/>
          </a:prstGeom>
          <a:gradFill rotWithShape="1">
            <a:gsLst>
              <a:gs pos="0">
                <a:schemeClr val="accent1"/>
              </a:gs>
              <a:gs pos="100000">
                <a:srgbClr val="0000FF"/>
              </a:gs>
            </a:gsLst>
            <a:lin ang="5400000" scaled="1"/>
            <a:tileRect/>
          </a:gradFill>
          <a:ln w="9525" cap="flat" cmpd="sng">
            <a:prstDash val="solid"/>
            <a:miter/>
            <a:headEnd type="none" w="med" len="med"/>
            <a:tailEnd type="none" w="med" len="med"/>
          </a:ln>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rot="10800000" vert="eaVert" wrap="none" anchor="ctr" anchorCtr="0">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Text Box 9"/>
          <p:cNvSpPr txBox="1"/>
          <p:nvPr>
            <p:custDataLst>
              <p:tags r:id="rId14"/>
            </p:custDataLst>
          </p:nvPr>
        </p:nvSpPr>
        <p:spPr>
          <a:xfrm>
            <a:off x="3457693" y="3448736"/>
            <a:ext cx="338555" cy="461665"/>
          </a:xfrm>
          <a:prstGeom prst="rect">
            <a:avLst/>
          </a:prstGeom>
          <a:noFill/>
          <a:ln w="9525">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2</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ectangle 7"/>
          <p:cNvSpPr/>
          <p:nvPr>
            <p:custDataLst>
              <p:tags r:id="rId15"/>
            </p:custDataLst>
          </p:nvPr>
        </p:nvSpPr>
        <p:spPr>
          <a:xfrm rot="3419336">
            <a:off x="3479801" y="4368736"/>
            <a:ext cx="282575" cy="365125"/>
          </a:xfrm>
          <a:prstGeom prst="rect">
            <a:avLst/>
          </a:prstGeom>
          <a:gradFill rotWithShape="1">
            <a:gsLst>
              <a:gs pos="0">
                <a:schemeClr val="accent1"/>
              </a:gs>
              <a:gs pos="100000">
                <a:srgbClr val="0000FF"/>
              </a:gs>
            </a:gsLst>
            <a:lin ang="5400000" scaled="1"/>
            <a:tileRect/>
          </a:gradFill>
          <a:ln w="9525" cap="flat" cmpd="sng">
            <a:prstDash val="solid"/>
            <a:miter/>
            <a:headEnd type="none" w="med" len="med"/>
            <a:tailEnd type="none" w="med" len="med"/>
          </a:ln>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rot="10800000" vert="eaVert" wrap="none" anchor="ctr" anchorCtr="0">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Text Box 9"/>
          <p:cNvSpPr txBox="1"/>
          <p:nvPr>
            <p:custDataLst>
              <p:tags r:id="rId16"/>
            </p:custDataLst>
          </p:nvPr>
        </p:nvSpPr>
        <p:spPr>
          <a:xfrm>
            <a:off x="3450795" y="4351122"/>
            <a:ext cx="338555" cy="461665"/>
          </a:xfrm>
          <a:prstGeom prst="rect">
            <a:avLst/>
          </a:prstGeom>
          <a:noFill/>
          <a:ln w="9525">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3</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Rectangle 7"/>
          <p:cNvSpPr/>
          <p:nvPr>
            <p:custDataLst>
              <p:tags r:id="rId17"/>
            </p:custDataLst>
          </p:nvPr>
        </p:nvSpPr>
        <p:spPr>
          <a:xfrm rot="3419336">
            <a:off x="3496704" y="5177525"/>
            <a:ext cx="282575" cy="365125"/>
          </a:xfrm>
          <a:prstGeom prst="rect">
            <a:avLst/>
          </a:prstGeom>
          <a:gradFill rotWithShape="1">
            <a:gsLst>
              <a:gs pos="0">
                <a:schemeClr val="accent1"/>
              </a:gs>
              <a:gs pos="100000">
                <a:srgbClr val="0000FF"/>
              </a:gs>
            </a:gsLst>
            <a:lin ang="5400000" scaled="1"/>
            <a:tileRect/>
          </a:gradFill>
          <a:ln w="9525" cap="flat" cmpd="sng">
            <a:prstDash val="solid"/>
            <a:miter/>
            <a:headEnd type="none" w="med" len="med"/>
            <a:tailEnd type="none" w="med" len="med"/>
          </a:ln>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rot="10800000" vert="eaVert" wrap="none" anchor="ctr" anchorCtr="0">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Text Box 9"/>
          <p:cNvSpPr txBox="1"/>
          <p:nvPr>
            <p:custDataLst>
              <p:tags r:id="rId18"/>
            </p:custDataLst>
          </p:nvPr>
        </p:nvSpPr>
        <p:spPr>
          <a:xfrm>
            <a:off x="3453633" y="5142599"/>
            <a:ext cx="338555" cy="461665"/>
          </a:xfrm>
          <a:prstGeom prst="rect">
            <a:avLst/>
          </a:prstGeom>
          <a:noFill/>
          <a:ln w="9525">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4</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7"/>
          <p:cNvSpPr/>
          <p:nvPr>
            <p:custDataLst>
              <p:tags r:id="rId19"/>
            </p:custDataLst>
          </p:nvPr>
        </p:nvSpPr>
        <p:spPr>
          <a:xfrm rot="3419336">
            <a:off x="3496488" y="6037771"/>
            <a:ext cx="282575" cy="365125"/>
          </a:xfrm>
          <a:prstGeom prst="rect">
            <a:avLst/>
          </a:prstGeom>
          <a:gradFill rotWithShape="1">
            <a:gsLst>
              <a:gs pos="0">
                <a:schemeClr val="accent1"/>
              </a:gs>
              <a:gs pos="100000">
                <a:srgbClr val="0000FF"/>
              </a:gs>
            </a:gsLst>
            <a:lin ang="5400000" scaled="1"/>
            <a:tileRect/>
          </a:gradFill>
          <a:ln w="9525" cap="flat" cmpd="sng">
            <a:prstDash val="solid"/>
            <a:miter/>
            <a:headEnd type="none" w="med" len="med"/>
            <a:tailEnd type="none" w="med" len="med"/>
          </a:ln>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rot="10800000" vert="eaVert" wrap="none" anchor="ctr" anchorCtr="0">
            <a:flatTx/>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 name="Text Box 9"/>
          <p:cNvSpPr txBox="1"/>
          <p:nvPr>
            <p:custDataLst>
              <p:tags r:id="rId20"/>
            </p:custDataLst>
          </p:nvPr>
        </p:nvSpPr>
        <p:spPr>
          <a:xfrm>
            <a:off x="3453417" y="6002845"/>
            <a:ext cx="338555" cy="461665"/>
          </a:xfrm>
          <a:prstGeom prst="rect">
            <a:avLst/>
          </a:prstGeom>
          <a:noFill/>
          <a:ln w="9525">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5</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Text Box 4"/>
          <p:cNvSpPr txBox="1">
            <a:spLocks noChangeArrowheads="1"/>
          </p:cNvSpPr>
          <p:nvPr/>
        </p:nvSpPr>
        <p:spPr bwMode="auto">
          <a:xfrm>
            <a:off x="191344" y="234659"/>
            <a:ext cx="11566614"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kumimoji="0" lang="en-US" altLang="zh-CN" sz="28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Introduction</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12"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9" name="Group 2"/>
          <p:cNvGrpSpPr/>
          <p:nvPr>
            <p:custDataLst>
              <p:tags r:id="rId1"/>
            </p:custDataLst>
          </p:nvPr>
        </p:nvGrpSpPr>
        <p:grpSpPr>
          <a:xfrm>
            <a:off x="968375" y="1179195"/>
            <a:ext cx="10661015" cy="5004435"/>
            <a:chOff x="-576" y="1104"/>
            <a:chExt cx="5856" cy="2791"/>
          </a:xfrm>
        </p:grpSpPr>
        <p:sp>
          <p:nvSpPr>
            <p:cNvPr id="60420" name="AutoShape 3"/>
            <p:cNvSpPr/>
            <p:nvPr/>
          </p:nvSpPr>
          <p:spPr>
            <a:xfrm rot="5400000">
              <a:off x="-576" y="1104"/>
              <a:ext cx="2791" cy="2791"/>
            </a:xfrm>
            <a:custGeom>
              <a:avLst/>
              <a:gdLst>
                <a:gd name="txL" fmla="*/ 402 w 21600"/>
                <a:gd name="txT" fmla="*/ 0 h 21600"/>
                <a:gd name="txR" fmla="*/ 21198 w 21600"/>
                <a:gd name="txB" fmla="*/ 13629 h 21600"/>
              </a:gdLst>
              <a:ahLst/>
              <a:cxnLst>
                <a:cxn ang="0">
                  <a:pos x="180" y="0"/>
                </a:cxn>
                <a:cxn ang="0">
                  <a:pos x="3" y="178"/>
                </a:cxn>
                <a:cxn ang="0">
                  <a:pos x="180" y="5"/>
                </a:cxn>
                <a:cxn ang="0">
                  <a:pos x="358" y="178"/>
                </a:cxn>
              </a:cxnLst>
              <a:rect l="txL" t="txT" r="txR" b="txB"/>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lnTo>
                    <a:pt x="323" y="10641"/>
                  </a:lnTo>
                  <a:close/>
                </a:path>
              </a:pathLst>
            </a:custGeom>
            <a:gradFill rotWithShape="0">
              <a:gsLst>
                <a:gs pos="0">
                  <a:schemeClr val="bg1"/>
                </a:gs>
                <a:gs pos="100000">
                  <a:srgbClr val="00CCFF">
                    <a:alpha val="48000"/>
                  </a:srgbClr>
                </a:gs>
              </a:gsLst>
              <a:lin ang="0" scaled="1"/>
              <a:tileRect/>
            </a:gradFill>
            <a:ln w="9525">
              <a:noFill/>
            </a:ln>
          </p:spPr>
          <p:txBody>
            <a:bodyPr wrap="none" anchor="ctr" anchorCtr="0"/>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21" name="AutoShape 4"/>
            <p:cNvSpPr/>
            <p:nvPr/>
          </p:nvSpPr>
          <p:spPr>
            <a:xfrm rot="5400000">
              <a:off x="-425" y="1310"/>
              <a:ext cx="2374" cy="2373"/>
            </a:xfrm>
            <a:custGeom>
              <a:avLst/>
              <a:gdLst>
                <a:gd name="txL" fmla="*/ 0 w 21600"/>
                <a:gd name="txT" fmla="*/ 0 h 21600"/>
                <a:gd name="txR" fmla="*/ 21600 w 21600"/>
                <a:gd name="txB" fmla="*/ 7837 h 21600"/>
              </a:gdLst>
              <a:ahLst/>
              <a:cxnLst>
                <a:cxn ang="0">
                  <a:pos x="130" y="0"/>
                </a:cxn>
                <a:cxn ang="0">
                  <a:pos x="61" y="131"/>
                </a:cxn>
                <a:cxn ang="0">
                  <a:pos x="130" y="121"/>
                </a:cxn>
                <a:cxn ang="0">
                  <a:pos x="200" y="131"/>
                </a:cxn>
              </a:cxnLst>
              <a:rect l="txL" t="txT" r="txR" b="txB"/>
              <a:pathLst>
                <a:path w="21600" h="21600">
                  <a:moveTo>
                    <a:pt x="10056" y="10807"/>
                  </a:moveTo>
                  <a:cubicBezTo>
                    <a:pt x="10056" y="10805"/>
                    <a:pt x="10056" y="10802"/>
                    <a:pt x="10056" y="10800"/>
                  </a:cubicBezTo>
                  <a:cubicBezTo>
                    <a:pt x="10056" y="10389"/>
                    <a:pt x="10389" y="10056"/>
                    <a:pt x="10800" y="10056"/>
                  </a:cubicBezTo>
                  <a:cubicBezTo>
                    <a:pt x="11210" y="10056"/>
                    <a:pt x="11544" y="10389"/>
                    <a:pt x="11544" y="10800"/>
                  </a:cubicBezTo>
                  <a:cubicBezTo>
                    <a:pt x="11544" y="10802"/>
                    <a:pt x="11543" y="10805"/>
                    <a:pt x="11543" y="10807"/>
                  </a:cubicBezTo>
                  <a:lnTo>
                    <a:pt x="21599" y="10916"/>
                  </a:lnTo>
                  <a:cubicBezTo>
                    <a:pt x="21599" y="10877"/>
                    <a:pt x="21600" y="10838"/>
                    <a:pt x="21600" y="10800"/>
                  </a:cubicBezTo>
                  <a:cubicBezTo>
                    <a:pt x="21600" y="4835"/>
                    <a:pt x="16764" y="0"/>
                    <a:pt x="10800" y="0"/>
                  </a:cubicBezTo>
                  <a:cubicBezTo>
                    <a:pt x="4835" y="0"/>
                    <a:pt x="0" y="4835"/>
                    <a:pt x="0" y="10800"/>
                  </a:cubicBezTo>
                  <a:cubicBezTo>
                    <a:pt x="-1" y="10838"/>
                    <a:pt x="0" y="10877"/>
                    <a:pt x="0" y="10916"/>
                  </a:cubicBezTo>
                  <a:lnTo>
                    <a:pt x="10056" y="10807"/>
                  </a:lnTo>
                  <a:close/>
                </a:path>
              </a:pathLst>
            </a:custGeom>
            <a:gradFill rotWithShape="0">
              <a:gsLst>
                <a:gs pos="0">
                  <a:schemeClr val="bg1"/>
                </a:gs>
                <a:gs pos="100000">
                  <a:srgbClr val="0099FF">
                    <a:alpha val="48000"/>
                  </a:srgbClr>
                </a:gs>
              </a:gsLst>
              <a:lin ang="0" scaled="1"/>
              <a:tileRect/>
            </a:gradFill>
            <a:ln w="9525">
              <a:noFill/>
            </a:ln>
          </p:spPr>
          <p:txBody>
            <a:bodyPr wrap="none" anchor="ctr" anchorCtr="0"/>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74117" name="Text Box 5"/>
            <p:cNvSpPr txBox="1">
              <a:spLocks noChangeArrowheads="1"/>
            </p:cNvSpPr>
            <p:nvPr/>
          </p:nvSpPr>
          <p:spPr bwMode="auto">
            <a:xfrm>
              <a:off x="490" y="2056"/>
              <a:ext cx="1333" cy="1134"/>
            </a:xfrm>
            <a:prstGeom prst="rect">
              <a:avLst/>
            </a:prstGeom>
            <a:noFill/>
            <a:ln>
              <a:noFill/>
            </a:ln>
            <a:effectLst/>
          </p:spPr>
          <p:txBody>
            <a:bodyPr wrap="square">
              <a:spAutoFit/>
            </a:bodyPr>
            <a:lstStyle/>
            <a:p>
              <a:pPr marL="0" marR="0" lvl="0" indent="0" algn="ctr" defTabSz="914400" rtl="0" eaLnBrk="1" fontAlgn="base" latinLnBrk="0" hangingPunct="1">
                <a:lnSpc>
                  <a:spcPct val="90000"/>
                </a:lnSpc>
                <a:spcBef>
                  <a:spcPct val="50000"/>
                </a:spcBef>
                <a:spcAft>
                  <a:spcPct val="20000"/>
                </a:spcAft>
                <a:buClr>
                  <a:srgbClr val="6600FF"/>
                </a:buClr>
                <a:buSzPct val="70000"/>
                <a:buFontTx/>
                <a:buNone/>
                <a:defRPr/>
              </a:pPr>
              <a:r>
                <a:rPr kumimoji="0" lang="zh-CN" altLang="en-US" sz="3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植物修复</a:t>
              </a:r>
              <a:endParaRPr kumimoji="0" lang="en-US" altLang="zh-CN" sz="3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a:p>
              <a:pPr marL="0" marR="0" lvl="0" indent="0" algn="ctr" defTabSz="914400" rtl="0" eaLnBrk="1" fontAlgn="base" latinLnBrk="0" hangingPunct="1">
                <a:lnSpc>
                  <a:spcPct val="90000"/>
                </a:lnSpc>
                <a:spcBef>
                  <a:spcPct val="50000"/>
                </a:spcBef>
                <a:spcAft>
                  <a:spcPct val="20000"/>
                </a:spcAft>
                <a:buClr>
                  <a:srgbClr val="6600FF"/>
                </a:buClr>
                <a:buSzPct val="70000"/>
                <a:buFontTx/>
                <a:buNone/>
                <a:defRPr/>
              </a:pPr>
              <a:r>
                <a:rPr kumimoji="0" lang="zh-CN" altLang="en-US" sz="3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rPr>
                <a:t>的影响因素</a:t>
              </a:r>
              <a:endParaRPr kumimoji="0" lang="zh-CN" altLang="en-US" sz="3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黑体" panose="02010609060101010101" pitchFamily="49" charset="-122"/>
                <a:ea typeface="黑体" panose="02010609060101010101" pitchFamily="49" charset="-122"/>
                <a:cs typeface="+mn-cs"/>
              </a:endParaRPr>
            </a:p>
            <a:p>
              <a:pPr marL="0" marR="0" lvl="0" indent="0" algn="ctr" defTabSz="914400" rtl="0" eaLnBrk="1" fontAlgn="base" latinLnBrk="0" hangingPunct="1">
                <a:lnSpc>
                  <a:spcPct val="90000"/>
                </a:lnSpc>
                <a:spcBef>
                  <a:spcPct val="50000"/>
                </a:spcBef>
                <a:spcAft>
                  <a:spcPct val="20000"/>
                </a:spcAft>
                <a:buClr>
                  <a:srgbClr val="6600FF"/>
                </a:buClr>
                <a:buSzPct val="70000"/>
                <a:buFontTx/>
                <a:buNone/>
                <a:defRPr/>
              </a:pPr>
              <a:endParaRPr kumimoji="0" lang="en-US" altLang="zh-CN" sz="3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宋体" panose="02010600030101010101" pitchFamily="2" charset="-122"/>
                <a:cs typeface="+mn-cs"/>
              </a:endParaRPr>
            </a:p>
          </p:txBody>
        </p:sp>
        <p:grpSp>
          <p:nvGrpSpPr>
            <p:cNvPr id="60423" name="Group 6"/>
            <p:cNvGrpSpPr/>
            <p:nvPr/>
          </p:nvGrpSpPr>
          <p:grpSpPr>
            <a:xfrm>
              <a:off x="1698" y="1437"/>
              <a:ext cx="3273" cy="334"/>
              <a:chOff x="1698" y="1437"/>
              <a:chExt cx="3273" cy="334"/>
            </a:xfrm>
          </p:grpSpPr>
          <p:sp>
            <p:nvSpPr>
              <p:cNvPr id="60464" name="AutoShape 7"/>
              <p:cNvSpPr/>
              <p:nvPr>
                <p:custDataLst>
                  <p:tags r:id="rId2"/>
                </p:custDataLst>
              </p:nvPr>
            </p:nvSpPr>
            <p:spPr>
              <a:xfrm>
                <a:off x="1931" y="1437"/>
                <a:ext cx="3040" cy="334"/>
              </a:xfrm>
              <a:prstGeom prst="roundRect">
                <a:avLst>
                  <a:gd name="adj" fmla="val 50000"/>
                </a:avLst>
              </a:prstGeom>
              <a:gradFill rotWithShape="0">
                <a:gsLst>
                  <a:gs pos="50000">
                    <a:schemeClr val="accent1"/>
                  </a:gs>
                  <a:gs pos="0">
                    <a:schemeClr val="accent1">
                      <a:lumMod val="25000"/>
                      <a:lumOff val="75000"/>
                    </a:schemeClr>
                  </a:gs>
                  <a:gs pos="100000">
                    <a:schemeClr val="accent1">
                      <a:lumMod val="85000"/>
                    </a:schemeClr>
                  </a:gs>
                </a:gsLst>
                <a:lin ang="5400000" scaled="1"/>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60465" name="Group 8"/>
              <p:cNvGrpSpPr/>
              <p:nvPr/>
            </p:nvGrpSpPr>
            <p:grpSpPr>
              <a:xfrm>
                <a:off x="1698" y="1447"/>
                <a:ext cx="316" cy="316"/>
                <a:chOff x="1583" y="1494"/>
                <a:chExt cx="526" cy="526"/>
              </a:xfrm>
            </p:grpSpPr>
            <p:sp>
              <p:nvSpPr>
                <p:cNvPr id="60468" name="Oval 9"/>
                <p:cNvSpPr/>
                <p:nvPr>
                  <p:custDataLst>
                    <p:tags r:id="rId3"/>
                  </p:custDataLst>
                </p:nvPr>
              </p:nvSpPr>
              <p:spPr>
                <a:xfrm>
                  <a:off x="1583" y="1494"/>
                  <a:ext cx="526" cy="526"/>
                </a:xfrm>
                <a:prstGeom prst="ellipse">
                  <a:avLst/>
                </a:prstGeom>
                <a:solidFill>
                  <a:srgbClr val="33CCFF">
                    <a:alpha val="47842"/>
                  </a:srgbClr>
                </a:soli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69" name="Oval 10"/>
                <p:cNvSpPr/>
                <p:nvPr>
                  <p:custDataLst>
                    <p:tags r:id="rId4"/>
                  </p:custDataLst>
                </p:nvPr>
              </p:nvSpPr>
              <p:spPr>
                <a:xfrm>
                  <a:off x="1634" y="1547"/>
                  <a:ext cx="425" cy="425"/>
                </a:xfrm>
                <a:prstGeom prst="ellipse">
                  <a:avLst/>
                </a:prstGeom>
                <a:gradFill rotWithShape="1">
                  <a:gsLst>
                    <a:gs pos="0">
                      <a:srgbClr val="10E470">
                        <a:alpha val="48000"/>
                      </a:srgbClr>
                    </a:gs>
                    <a:gs pos="100000">
                      <a:srgbClr val="098340"/>
                    </a:gs>
                  </a:gsLst>
                  <a:path path="rect">
                    <a:fillToRect l="100000" t="100000"/>
                  </a:path>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70" name="Oval 11"/>
                <p:cNvSpPr/>
                <p:nvPr>
                  <p:custDataLst>
                    <p:tags r:id="rId5"/>
                  </p:custDataLst>
                </p:nvPr>
              </p:nvSpPr>
              <p:spPr>
                <a:xfrm>
                  <a:off x="1642" y="1557"/>
                  <a:ext cx="406" cy="406"/>
                </a:xfrm>
                <a:prstGeom prst="ellipse">
                  <a:avLst/>
                </a:prstGeom>
                <a:gradFill rotWithShape="1">
                  <a:gsLst>
                    <a:gs pos="0">
                      <a:srgbClr val="FFFF00">
                        <a:alpha val="48000"/>
                      </a:srgbClr>
                    </a:gs>
                    <a:gs pos="100000">
                      <a:srgbClr val="A2A200"/>
                    </a:gs>
                  </a:gsLst>
                  <a:lin ang="2700000" scaled="1"/>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71" name="Oval 12"/>
                <p:cNvSpPr/>
                <p:nvPr>
                  <p:custDataLst>
                    <p:tags r:id="rId6"/>
                  </p:custDataLst>
                </p:nvPr>
              </p:nvSpPr>
              <p:spPr>
                <a:xfrm>
                  <a:off x="1652" y="1582"/>
                  <a:ext cx="265" cy="266"/>
                </a:xfrm>
                <a:prstGeom prst="ellipse">
                  <a:avLst/>
                </a:prstGeom>
                <a:gradFill rotWithShape="1">
                  <a:gsLst>
                    <a:gs pos="0">
                      <a:srgbClr val="FFFFFF"/>
                    </a:gs>
                    <a:gs pos="100000">
                      <a:srgbClr val="E9940B">
                        <a:alpha val="48000"/>
                      </a:srgbClr>
                    </a:gs>
                  </a:gsLst>
                  <a:path path="shape">
                    <a:fillToRect l="50000" t="50000" r="50000" b="50000"/>
                  </a:path>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72" name="Oval 13"/>
                <p:cNvSpPr/>
                <p:nvPr>
                  <p:custDataLst>
                    <p:tags r:id="rId7"/>
                  </p:custDataLst>
                </p:nvPr>
              </p:nvSpPr>
              <p:spPr>
                <a:xfrm>
                  <a:off x="1659" y="1571"/>
                  <a:ext cx="366" cy="366"/>
                </a:xfrm>
                <a:prstGeom prst="ellipse">
                  <a:avLst/>
                </a:prstGeom>
                <a:gradFill rotWithShape="1">
                  <a:gsLst>
                    <a:gs pos="0">
                      <a:srgbClr val="FFFF00">
                        <a:alpha val="48000"/>
                      </a:srgbClr>
                    </a:gs>
                    <a:gs pos="100000">
                      <a:srgbClr val="C2C200"/>
                    </a:gs>
                  </a:gsLst>
                  <a:lin ang="2700000" scaled="1"/>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60466" name="Text Box 14"/>
              <p:cNvSpPr txBox="1"/>
              <p:nvPr>
                <p:custDataLst>
                  <p:tags r:id="rId8"/>
                </p:custDataLst>
              </p:nvPr>
            </p:nvSpPr>
            <p:spPr>
              <a:xfrm>
                <a:off x="1748" y="1481"/>
                <a:ext cx="196" cy="205"/>
              </a:xfrm>
              <a:prstGeom prst="rect">
                <a:avLst/>
              </a:prstGeom>
              <a:noFill/>
              <a:ln w="9525">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1491" name="Text Box 15"/>
              <p:cNvSpPr txBox="1">
                <a:spLocks noChangeArrowheads="1"/>
              </p:cNvSpPr>
              <p:nvPr>
                <p:custDataLst>
                  <p:tags r:id="rId9"/>
                </p:custDataLst>
              </p:nvPr>
            </p:nvSpPr>
            <p:spPr bwMode="auto">
              <a:xfrm>
                <a:off x="2064" y="1473"/>
                <a:ext cx="1049" cy="257"/>
              </a:xfrm>
              <a:prstGeom prst="rect">
                <a:avLst/>
              </a:prstGeom>
              <a:noFill/>
              <a:ln w="9525">
                <a:noFill/>
                <a:miter lim="800000"/>
              </a:ln>
              <a:effectLst>
                <a:outerShdw dist="35921" dir="2700000" algn="ctr" rotWithShape="0">
                  <a:schemeClr val="bg2">
                    <a:alpha val="50000"/>
                  </a:scheme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气候和温度</a:t>
                </a:r>
                <a:endParaRPr kumimoji="0" lang="en-US" altLang="zh-CN"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grpSp>
          <p:nvGrpSpPr>
            <p:cNvPr id="60424" name="Group 16"/>
            <p:cNvGrpSpPr/>
            <p:nvPr/>
          </p:nvGrpSpPr>
          <p:grpSpPr>
            <a:xfrm>
              <a:off x="1952" y="1896"/>
              <a:ext cx="3274" cy="333"/>
              <a:chOff x="1952" y="1896"/>
              <a:chExt cx="3274" cy="333"/>
            </a:xfrm>
          </p:grpSpPr>
          <p:sp>
            <p:nvSpPr>
              <p:cNvPr id="60455" name="AutoShape 17"/>
              <p:cNvSpPr/>
              <p:nvPr>
                <p:custDataLst>
                  <p:tags r:id="rId10"/>
                </p:custDataLst>
              </p:nvPr>
            </p:nvSpPr>
            <p:spPr>
              <a:xfrm>
                <a:off x="2185" y="1896"/>
                <a:ext cx="3041" cy="333"/>
              </a:xfrm>
              <a:prstGeom prst="roundRect">
                <a:avLst>
                  <a:gd name="adj" fmla="val 50000"/>
                </a:avLst>
              </a:prstGeom>
              <a:gradFill rotWithShape="0">
                <a:gsLst>
                  <a:gs pos="50000">
                    <a:schemeClr val="accent1"/>
                  </a:gs>
                  <a:gs pos="0">
                    <a:schemeClr val="accent1">
                      <a:lumMod val="25000"/>
                      <a:lumOff val="75000"/>
                    </a:schemeClr>
                  </a:gs>
                  <a:gs pos="100000">
                    <a:schemeClr val="accent1">
                      <a:lumMod val="85000"/>
                    </a:schemeClr>
                  </a:gs>
                </a:gsLst>
                <a:lin ang="5400000" scaled="1"/>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60456" name="Group 18"/>
              <p:cNvGrpSpPr/>
              <p:nvPr/>
            </p:nvGrpSpPr>
            <p:grpSpPr>
              <a:xfrm>
                <a:off x="1952" y="1906"/>
                <a:ext cx="316" cy="316"/>
                <a:chOff x="1583" y="1494"/>
                <a:chExt cx="526" cy="526"/>
              </a:xfrm>
            </p:grpSpPr>
            <p:sp>
              <p:nvSpPr>
                <p:cNvPr id="60459" name="Oval 19"/>
                <p:cNvSpPr/>
                <p:nvPr>
                  <p:custDataLst>
                    <p:tags r:id="rId11"/>
                  </p:custDataLst>
                </p:nvPr>
              </p:nvSpPr>
              <p:spPr>
                <a:xfrm>
                  <a:off x="1583" y="1494"/>
                  <a:ext cx="526" cy="526"/>
                </a:xfrm>
                <a:prstGeom prst="ellipse">
                  <a:avLst/>
                </a:prstGeom>
                <a:solidFill>
                  <a:srgbClr val="00CCFF">
                    <a:alpha val="47842"/>
                  </a:srgbClr>
                </a:soli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60" name="Oval 20"/>
                <p:cNvSpPr/>
                <p:nvPr>
                  <p:custDataLst>
                    <p:tags r:id="rId12"/>
                  </p:custDataLst>
                </p:nvPr>
              </p:nvSpPr>
              <p:spPr>
                <a:xfrm>
                  <a:off x="1634" y="1547"/>
                  <a:ext cx="425" cy="425"/>
                </a:xfrm>
                <a:prstGeom prst="ellipse">
                  <a:avLst/>
                </a:prstGeom>
                <a:gradFill rotWithShape="1">
                  <a:gsLst>
                    <a:gs pos="0">
                      <a:srgbClr val="10E470">
                        <a:alpha val="48000"/>
                      </a:srgbClr>
                    </a:gs>
                    <a:gs pos="100000">
                      <a:srgbClr val="098340"/>
                    </a:gs>
                  </a:gsLst>
                  <a:path path="rect">
                    <a:fillToRect l="100000" t="100000"/>
                  </a:path>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61" name="Oval 21"/>
                <p:cNvSpPr/>
                <p:nvPr>
                  <p:custDataLst>
                    <p:tags r:id="rId13"/>
                  </p:custDataLst>
                </p:nvPr>
              </p:nvSpPr>
              <p:spPr>
                <a:xfrm>
                  <a:off x="1642" y="1557"/>
                  <a:ext cx="406" cy="406"/>
                </a:xfrm>
                <a:prstGeom prst="ellipse">
                  <a:avLst/>
                </a:prstGeom>
                <a:gradFill rotWithShape="1">
                  <a:gsLst>
                    <a:gs pos="0">
                      <a:srgbClr val="FFFF00">
                        <a:alpha val="48000"/>
                      </a:srgbClr>
                    </a:gs>
                    <a:gs pos="100000">
                      <a:srgbClr val="A2A200"/>
                    </a:gs>
                  </a:gsLst>
                  <a:lin ang="2700000" scaled="1"/>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62" name="Oval 22"/>
                <p:cNvSpPr/>
                <p:nvPr>
                  <p:custDataLst>
                    <p:tags r:id="rId14"/>
                  </p:custDataLst>
                </p:nvPr>
              </p:nvSpPr>
              <p:spPr>
                <a:xfrm>
                  <a:off x="1652" y="1582"/>
                  <a:ext cx="265" cy="266"/>
                </a:xfrm>
                <a:prstGeom prst="ellipse">
                  <a:avLst/>
                </a:prstGeom>
                <a:gradFill rotWithShape="1">
                  <a:gsLst>
                    <a:gs pos="0">
                      <a:srgbClr val="FFFFFF"/>
                    </a:gs>
                    <a:gs pos="100000">
                      <a:srgbClr val="E9940B">
                        <a:alpha val="48000"/>
                      </a:srgbClr>
                    </a:gs>
                  </a:gsLst>
                  <a:path path="shape">
                    <a:fillToRect l="50000" t="50000" r="50000" b="50000"/>
                  </a:path>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63" name="Oval 23"/>
                <p:cNvSpPr/>
                <p:nvPr>
                  <p:custDataLst>
                    <p:tags r:id="rId15"/>
                  </p:custDataLst>
                </p:nvPr>
              </p:nvSpPr>
              <p:spPr>
                <a:xfrm>
                  <a:off x="1659" y="1571"/>
                  <a:ext cx="366" cy="366"/>
                </a:xfrm>
                <a:prstGeom prst="ellipse">
                  <a:avLst/>
                </a:prstGeom>
                <a:gradFill rotWithShape="1">
                  <a:gsLst>
                    <a:gs pos="0">
                      <a:srgbClr val="FFFF00">
                        <a:alpha val="48000"/>
                      </a:srgbClr>
                    </a:gs>
                    <a:gs pos="100000">
                      <a:srgbClr val="C2C200"/>
                    </a:gs>
                  </a:gsLst>
                  <a:lin ang="2700000" scaled="1"/>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60457" name="Text Box 24"/>
              <p:cNvSpPr txBox="1"/>
              <p:nvPr>
                <p:custDataLst>
                  <p:tags r:id="rId16"/>
                </p:custDataLst>
              </p:nvPr>
            </p:nvSpPr>
            <p:spPr>
              <a:xfrm>
                <a:off x="2010" y="1950"/>
                <a:ext cx="196" cy="205"/>
              </a:xfrm>
              <a:prstGeom prst="rect">
                <a:avLst/>
              </a:prstGeom>
              <a:noFill/>
              <a:ln w="9525">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1482" name="Text Box 25"/>
              <p:cNvSpPr txBox="1">
                <a:spLocks noChangeArrowheads="1"/>
              </p:cNvSpPr>
              <p:nvPr>
                <p:custDataLst>
                  <p:tags r:id="rId17"/>
                </p:custDataLst>
              </p:nvPr>
            </p:nvSpPr>
            <p:spPr bwMode="auto">
              <a:xfrm>
                <a:off x="2304" y="1932"/>
                <a:ext cx="888" cy="257"/>
              </a:xfrm>
              <a:prstGeom prst="rect">
                <a:avLst/>
              </a:prstGeom>
              <a:noFill/>
              <a:ln w="9525">
                <a:noFill/>
                <a:miter lim="800000"/>
              </a:ln>
              <a:effectLst>
                <a:outerShdw dist="35921" dir="2700000" algn="ctr" rotWithShape="0">
                  <a:schemeClr val="bg2">
                    <a:alpha val="50000"/>
                  </a:scheme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rPr>
                  <a:t>地质条件</a:t>
                </a:r>
                <a:endParaRPr kumimoji="0" lang="zh-CN" altLang="en-US" sz="2400" b="1" i="0" u="none" strike="noStrike" kern="120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endParaRPr>
              </a:p>
            </p:txBody>
          </p:sp>
        </p:grpSp>
        <p:grpSp>
          <p:nvGrpSpPr>
            <p:cNvPr id="60425" name="Group 26"/>
            <p:cNvGrpSpPr/>
            <p:nvPr/>
          </p:nvGrpSpPr>
          <p:grpSpPr>
            <a:xfrm>
              <a:off x="2006" y="2354"/>
              <a:ext cx="3274" cy="333"/>
              <a:chOff x="2006" y="2354"/>
              <a:chExt cx="3274" cy="333"/>
            </a:xfrm>
          </p:grpSpPr>
          <p:sp>
            <p:nvSpPr>
              <p:cNvPr id="60446" name="AutoShape 27"/>
              <p:cNvSpPr/>
              <p:nvPr>
                <p:custDataLst>
                  <p:tags r:id="rId18"/>
                </p:custDataLst>
              </p:nvPr>
            </p:nvSpPr>
            <p:spPr>
              <a:xfrm>
                <a:off x="2240" y="2354"/>
                <a:ext cx="3040" cy="333"/>
              </a:xfrm>
              <a:prstGeom prst="roundRect">
                <a:avLst>
                  <a:gd name="adj" fmla="val 50000"/>
                </a:avLst>
              </a:prstGeom>
              <a:gradFill rotWithShape="0">
                <a:gsLst>
                  <a:gs pos="50000">
                    <a:schemeClr val="accent1"/>
                  </a:gs>
                  <a:gs pos="0">
                    <a:schemeClr val="accent1">
                      <a:lumMod val="25000"/>
                      <a:lumOff val="75000"/>
                    </a:schemeClr>
                  </a:gs>
                  <a:gs pos="100000">
                    <a:schemeClr val="accent1">
                      <a:lumMod val="85000"/>
                    </a:schemeClr>
                  </a:gs>
                </a:gsLst>
                <a:lin ang="5400000" scaled="1"/>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60447" name="Group 28"/>
              <p:cNvGrpSpPr/>
              <p:nvPr/>
            </p:nvGrpSpPr>
            <p:grpSpPr>
              <a:xfrm>
                <a:off x="2006" y="2364"/>
                <a:ext cx="316" cy="316"/>
                <a:chOff x="1583" y="1494"/>
                <a:chExt cx="526" cy="526"/>
              </a:xfrm>
            </p:grpSpPr>
            <p:sp>
              <p:nvSpPr>
                <p:cNvPr id="60450" name="Oval 29"/>
                <p:cNvSpPr/>
                <p:nvPr>
                  <p:custDataLst>
                    <p:tags r:id="rId19"/>
                  </p:custDataLst>
                </p:nvPr>
              </p:nvSpPr>
              <p:spPr>
                <a:xfrm>
                  <a:off x="1583" y="1494"/>
                  <a:ext cx="526" cy="526"/>
                </a:xfrm>
                <a:prstGeom prst="ellipse">
                  <a:avLst/>
                </a:prstGeom>
                <a:solidFill>
                  <a:srgbClr val="00CCFF">
                    <a:alpha val="47842"/>
                  </a:srgbClr>
                </a:soli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51" name="Oval 30"/>
                <p:cNvSpPr/>
                <p:nvPr>
                  <p:custDataLst>
                    <p:tags r:id="rId20"/>
                  </p:custDataLst>
                </p:nvPr>
              </p:nvSpPr>
              <p:spPr>
                <a:xfrm>
                  <a:off x="1634" y="1547"/>
                  <a:ext cx="425" cy="425"/>
                </a:xfrm>
                <a:prstGeom prst="ellipse">
                  <a:avLst/>
                </a:prstGeom>
                <a:gradFill rotWithShape="1">
                  <a:gsLst>
                    <a:gs pos="0">
                      <a:srgbClr val="10E470">
                        <a:alpha val="48000"/>
                      </a:srgbClr>
                    </a:gs>
                    <a:gs pos="100000">
                      <a:srgbClr val="098340"/>
                    </a:gs>
                  </a:gsLst>
                  <a:path path="rect">
                    <a:fillToRect l="100000" t="100000"/>
                  </a:path>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52" name="Oval 31"/>
                <p:cNvSpPr/>
                <p:nvPr>
                  <p:custDataLst>
                    <p:tags r:id="rId21"/>
                  </p:custDataLst>
                </p:nvPr>
              </p:nvSpPr>
              <p:spPr>
                <a:xfrm>
                  <a:off x="1642" y="1557"/>
                  <a:ext cx="406" cy="406"/>
                </a:xfrm>
                <a:prstGeom prst="ellipse">
                  <a:avLst/>
                </a:prstGeom>
                <a:gradFill rotWithShape="1">
                  <a:gsLst>
                    <a:gs pos="0">
                      <a:srgbClr val="FFFF00">
                        <a:alpha val="48000"/>
                      </a:srgbClr>
                    </a:gs>
                    <a:gs pos="100000">
                      <a:srgbClr val="A2A200"/>
                    </a:gs>
                  </a:gsLst>
                  <a:lin ang="2700000" scaled="1"/>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53" name="Oval 32"/>
                <p:cNvSpPr/>
                <p:nvPr>
                  <p:custDataLst>
                    <p:tags r:id="rId22"/>
                  </p:custDataLst>
                </p:nvPr>
              </p:nvSpPr>
              <p:spPr>
                <a:xfrm>
                  <a:off x="1652" y="1582"/>
                  <a:ext cx="265" cy="266"/>
                </a:xfrm>
                <a:prstGeom prst="ellipse">
                  <a:avLst/>
                </a:prstGeom>
                <a:gradFill rotWithShape="1">
                  <a:gsLst>
                    <a:gs pos="0">
                      <a:srgbClr val="FFFFFF"/>
                    </a:gs>
                    <a:gs pos="100000">
                      <a:srgbClr val="E9940B">
                        <a:alpha val="48000"/>
                      </a:srgbClr>
                    </a:gs>
                  </a:gsLst>
                  <a:path path="shape">
                    <a:fillToRect l="50000" t="50000" r="50000" b="50000"/>
                  </a:path>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54" name="Oval 33"/>
                <p:cNvSpPr/>
                <p:nvPr>
                  <p:custDataLst>
                    <p:tags r:id="rId23"/>
                  </p:custDataLst>
                </p:nvPr>
              </p:nvSpPr>
              <p:spPr>
                <a:xfrm>
                  <a:off x="1659" y="1571"/>
                  <a:ext cx="366" cy="366"/>
                </a:xfrm>
                <a:prstGeom prst="ellipse">
                  <a:avLst/>
                </a:prstGeom>
                <a:gradFill rotWithShape="1">
                  <a:gsLst>
                    <a:gs pos="0">
                      <a:srgbClr val="FFFF00">
                        <a:alpha val="48000"/>
                      </a:srgbClr>
                    </a:gs>
                    <a:gs pos="100000">
                      <a:srgbClr val="C2C200"/>
                    </a:gs>
                  </a:gsLst>
                  <a:lin ang="2700000" scaled="1"/>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60448" name="Text Box 34"/>
              <p:cNvSpPr txBox="1"/>
              <p:nvPr>
                <p:custDataLst>
                  <p:tags r:id="rId24"/>
                </p:custDataLst>
              </p:nvPr>
            </p:nvSpPr>
            <p:spPr>
              <a:xfrm>
                <a:off x="2064" y="2407"/>
                <a:ext cx="196" cy="205"/>
              </a:xfrm>
              <a:prstGeom prst="rect">
                <a:avLst/>
              </a:prstGeom>
              <a:noFill/>
              <a:ln w="9525">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1473" name="Text Box 35"/>
              <p:cNvSpPr txBox="1">
                <a:spLocks noChangeArrowheads="1"/>
              </p:cNvSpPr>
              <p:nvPr>
                <p:custDataLst>
                  <p:tags r:id="rId25"/>
                </p:custDataLst>
              </p:nvPr>
            </p:nvSpPr>
            <p:spPr bwMode="auto">
              <a:xfrm>
                <a:off x="2352" y="2378"/>
                <a:ext cx="504" cy="257"/>
              </a:xfrm>
              <a:prstGeom prst="rect">
                <a:avLst/>
              </a:prstGeom>
              <a:noFill/>
              <a:ln w="9525">
                <a:noFill/>
                <a:miter lim="800000"/>
              </a:ln>
              <a:effectLst>
                <a:outerShdw dist="35921" dir="2700000" algn="ctr" rotWithShape="0">
                  <a:schemeClr val="bg2">
                    <a:alpha val="50000"/>
                  </a:scheme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
                    <a:srgbClr val="6600FF"/>
                  </a:buClr>
                  <a:buSzPct val="70000"/>
                  <a:buFontTx/>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海拔</a:t>
                </a:r>
                <a:endPar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grpSp>
          <p:nvGrpSpPr>
            <p:cNvPr id="60426" name="Group 36"/>
            <p:cNvGrpSpPr/>
            <p:nvPr/>
          </p:nvGrpSpPr>
          <p:grpSpPr>
            <a:xfrm>
              <a:off x="1952" y="2812"/>
              <a:ext cx="3274" cy="334"/>
              <a:chOff x="1952" y="2812"/>
              <a:chExt cx="3274" cy="334"/>
            </a:xfrm>
          </p:grpSpPr>
          <p:sp>
            <p:nvSpPr>
              <p:cNvPr id="60437" name="AutoShape 37"/>
              <p:cNvSpPr/>
              <p:nvPr>
                <p:custDataLst>
                  <p:tags r:id="rId26"/>
                </p:custDataLst>
              </p:nvPr>
            </p:nvSpPr>
            <p:spPr>
              <a:xfrm>
                <a:off x="2185" y="2812"/>
                <a:ext cx="3041" cy="334"/>
              </a:xfrm>
              <a:prstGeom prst="roundRect">
                <a:avLst>
                  <a:gd name="adj" fmla="val 50000"/>
                </a:avLst>
              </a:prstGeom>
              <a:gradFill rotWithShape="0">
                <a:gsLst>
                  <a:gs pos="50000">
                    <a:schemeClr val="accent1"/>
                  </a:gs>
                  <a:gs pos="0">
                    <a:schemeClr val="accent1">
                      <a:lumMod val="25000"/>
                      <a:lumOff val="75000"/>
                    </a:schemeClr>
                  </a:gs>
                  <a:gs pos="100000">
                    <a:schemeClr val="accent1">
                      <a:lumMod val="85000"/>
                    </a:schemeClr>
                  </a:gs>
                </a:gsLst>
                <a:lin ang="5400000" scaled="1"/>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60438" name="Group 38"/>
              <p:cNvGrpSpPr/>
              <p:nvPr/>
            </p:nvGrpSpPr>
            <p:grpSpPr>
              <a:xfrm>
                <a:off x="1952" y="2822"/>
                <a:ext cx="316" cy="316"/>
                <a:chOff x="1583" y="1494"/>
                <a:chExt cx="526" cy="526"/>
              </a:xfrm>
            </p:grpSpPr>
            <p:sp>
              <p:nvSpPr>
                <p:cNvPr id="60441" name="Oval 39"/>
                <p:cNvSpPr/>
                <p:nvPr>
                  <p:custDataLst>
                    <p:tags r:id="rId27"/>
                  </p:custDataLst>
                </p:nvPr>
              </p:nvSpPr>
              <p:spPr>
                <a:xfrm>
                  <a:off x="1583" y="1494"/>
                  <a:ext cx="526" cy="526"/>
                </a:xfrm>
                <a:prstGeom prst="ellipse">
                  <a:avLst/>
                </a:prstGeom>
                <a:solidFill>
                  <a:srgbClr val="00CCFF">
                    <a:alpha val="47842"/>
                  </a:srgbClr>
                </a:soli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42" name="Oval 40"/>
                <p:cNvSpPr/>
                <p:nvPr>
                  <p:custDataLst>
                    <p:tags r:id="rId28"/>
                  </p:custDataLst>
                </p:nvPr>
              </p:nvSpPr>
              <p:spPr>
                <a:xfrm>
                  <a:off x="1634" y="1547"/>
                  <a:ext cx="425" cy="425"/>
                </a:xfrm>
                <a:prstGeom prst="ellipse">
                  <a:avLst/>
                </a:prstGeom>
                <a:gradFill rotWithShape="1">
                  <a:gsLst>
                    <a:gs pos="0">
                      <a:srgbClr val="10E470">
                        <a:alpha val="48000"/>
                      </a:srgbClr>
                    </a:gs>
                    <a:gs pos="100000">
                      <a:srgbClr val="098340"/>
                    </a:gs>
                  </a:gsLst>
                  <a:path path="rect">
                    <a:fillToRect l="100000" t="100000"/>
                  </a:path>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43" name="Oval 41"/>
                <p:cNvSpPr/>
                <p:nvPr>
                  <p:custDataLst>
                    <p:tags r:id="rId29"/>
                  </p:custDataLst>
                </p:nvPr>
              </p:nvSpPr>
              <p:spPr>
                <a:xfrm>
                  <a:off x="1642" y="1557"/>
                  <a:ext cx="406" cy="406"/>
                </a:xfrm>
                <a:prstGeom prst="ellipse">
                  <a:avLst/>
                </a:prstGeom>
                <a:gradFill rotWithShape="1">
                  <a:gsLst>
                    <a:gs pos="0">
                      <a:srgbClr val="FFFF00">
                        <a:alpha val="48000"/>
                      </a:srgbClr>
                    </a:gs>
                    <a:gs pos="100000">
                      <a:srgbClr val="A2A200"/>
                    </a:gs>
                  </a:gsLst>
                  <a:lin ang="2700000" scaled="1"/>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44" name="Oval 42"/>
                <p:cNvSpPr/>
                <p:nvPr>
                  <p:custDataLst>
                    <p:tags r:id="rId30"/>
                  </p:custDataLst>
                </p:nvPr>
              </p:nvSpPr>
              <p:spPr>
                <a:xfrm>
                  <a:off x="1652" y="1582"/>
                  <a:ext cx="265" cy="266"/>
                </a:xfrm>
                <a:prstGeom prst="ellipse">
                  <a:avLst/>
                </a:prstGeom>
                <a:gradFill rotWithShape="1">
                  <a:gsLst>
                    <a:gs pos="0">
                      <a:srgbClr val="FFFFFF"/>
                    </a:gs>
                    <a:gs pos="100000">
                      <a:srgbClr val="E9940B">
                        <a:alpha val="48000"/>
                      </a:srgbClr>
                    </a:gs>
                  </a:gsLst>
                  <a:path path="shape">
                    <a:fillToRect l="50000" t="50000" r="50000" b="50000"/>
                  </a:path>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45" name="Oval 43"/>
                <p:cNvSpPr/>
                <p:nvPr>
                  <p:custDataLst>
                    <p:tags r:id="rId31"/>
                  </p:custDataLst>
                </p:nvPr>
              </p:nvSpPr>
              <p:spPr>
                <a:xfrm>
                  <a:off x="1659" y="1571"/>
                  <a:ext cx="366" cy="366"/>
                </a:xfrm>
                <a:prstGeom prst="ellipse">
                  <a:avLst/>
                </a:prstGeom>
                <a:gradFill rotWithShape="1">
                  <a:gsLst>
                    <a:gs pos="0">
                      <a:srgbClr val="FFFF00">
                        <a:alpha val="48000"/>
                      </a:srgbClr>
                    </a:gs>
                    <a:gs pos="100000">
                      <a:srgbClr val="C2C200"/>
                    </a:gs>
                  </a:gsLst>
                  <a:lin ang="2700000" scaled="1"/>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60439" name="Text Box 44"/>
              <p:cNvSpPr txBox="1"/>
              <p:nvPr>
                <p:custDataLst>
                  <p:tags r:id="rId32"/>
                </p:custDataLst>
              </p:nvPr>
            </p:nvSpPr>
            <p:spPr>
              <a:xfrm>
                <a:off x="2010" y="2866"/>
                <a:ext cx="196" cy="205"/>
              </a:xfrm>
              <a:prstGeom prst="rect">
                <a:avLst/>
              </a:prstGeom>
              <a:noFill/>
              <a:ln w="9525">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1464" name="Text Box 45"/>
              <p:cNvSpPr txBox="1">
                <a:spLocks noChangeArrowheads="1"/>
              </p:cNvSpPr>
              <p:nvPr>
                <p:custDataLst>
                  <p:tags r:id="rId33"/>
                </p:custDataLst>
              </p:nvPr>
            </p:nvSpPr>
            <p:spPr bwMode="auto">
              <a:xfrm>
                <a:off x="2304" y="2844"/>
                <a:ext cx="888" cy="257"/>
              </a:xfrm>
              <a:prstGeom prst="rect">
                <a:avLst/>
              </a:prstGeom>
              <a:noFill/>
              <a:ln w="9525">
                <a:noFill/>
                <a:miter lim="800000"/>
              </a:ln>
              <a:effectLst>
                <a:outerShdw dist="35921" dir="2700000" algn="ctr" rotWithShape="0">
                  <a:schemeClr val="bg2">
                    <a:alpha val="50000"/>
                  </a:scheme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
                    <a:srgbClr val="6600FF"/>
                  </a:buClr>
                  <a:buSzPct val="70000"/>
                  <a:buFontTx/>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土壤类型</a:t>
                </a:r>
                <a:endParaRPr kumimoji="0" lang="en-US" altLang="zh-CN"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grpSp>
          <p:nvGrpSpPr>
            <p:cNvPr id="60427" name="Group 46"/>
            <p:cNvGrpSpPr/>
            <p:nvPr/>
          </p:nvGrpSpPr>
          <p:grpSpPr>
            <a:xfrm>
              <a:off x="1669" y="3270"/>
              <a:ext cx="3274" cy="334"/>
              <a:chOff x="1669" y="3270"/>
              <a:chExt cx="3274" cy="334"/>
            </a:xfrm>
          </p:grpSpPr>
          <p:sp>
            <p:nvSpPr>
              <p:cNvPr id="60428" name="AutoShape 47"/>
              <p:cNvSpPr/>
              <p:nvPr>
                <p:custDataLst>
                  <p:tags r:id="rId34"/>
                </p:custDataLst>
              </p:nvPr>
            </p:nvSpPr>
            <p:spPr>
              <a:xfrm>
                <a:off x="1902" y="3270"/>
                <a:ext cx="3041" cy="334"/>
              </a:xfrm>
              <a:prstGeom prst="roundRect">
                <a:avLst>
                  <a:gd name="adj" fmla="val 50000"/>
                </a:avLst>
              </a:prstGeom>
              <a:gradFill rotWithShape="0">
                <a:gsLst>
                  <a:gs pos="50000">
                    <a:schemeClr val="accent1"/>
                  </a:gs>
                  <a:gs pos="0">
                    <a:schemeClr val="accent1">
                      <a:lumMod val="25000"/>
                      <a:lumOff val="75000"/>
                    </a:schemeClr>
                  </a:gs>
                  <a:gs pos="100000">
                    <a:schemeClr val="accent1">
                      <a:lumMod val="85000"/>
                    </a:schemeClr>
                  </a:gs>
                </a:gsLst>
                <a:lin ang="5400000" scaled="1"/>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60429" name="Group 48"/>
              <p:cNvGrpSpPr/>
              <p:nvPr/>
            </p:nvGrpSpPr>
            <p:grpSpPr>
              <a:xfrm>
                <a:off x="1669" y="3281"/>
                <a:ext cx="316" cy="316"/>
                <a:chOff x="1583" y="1494"/>
                <a:chExt cx="526" cy="526"/>
              </a:xfrm>
            </p:grpSpPr>
            <p:sp>
              <p:nvSpPr>
                <p:cNvPr id="60432" name="Oval 49"/>
                <p:cNvSpPr/>
                <p:nvPr>
                  <p:custDataLst>
                    <p:tags r:id="rId35"/>
                  </p:custDataLst>
                </p:nvPr>
              </p:nvSpPr>
              <p:spPr>
                <a:xfrm>
                  <a:off x="1583" y="1494"/>
                  <a:ext cx="526" cy="526"/>
                </a:xfrm>
                <a:prstGeom prst="ellipse">
                  <a:avLst/>
                </a:prstGeom>
                <a:solidFill>
                  <a:srgbClr val="00CCFF">
                    <a:alpha val="47842"/>
                  </a:srgbClr>
                </a:soli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33" name="Oval 50"/>
                <p:cNvSpPr/>
                <p:nvPr>
                  <p:custDataLst>
                    <p:tags r:id="rId36"/>
                  </p:custDataLst>
                </p:nvPr>
              </p:nvSpPr>
              <p:spPr>
                <a:xfrm>
                  <a:off x="1634" y="1547"/>
                  <a:ext cx="425" cy="425"/>
                </a:xfrm>
                <a:prstGeom prst="ellipse">
                  <a:avLst/>
                </a:prstGeom>
                <a:gradFill rotWithShape="1">
                  <a:gsLst>
                    <a:gs pos="0">
                      <a:srgbClr val="10E470">
                        <a:alpha val="48000"/>
                      </a:srgbClr>
                    </a:gs>
                    <a:gs pos="100000">
                      <a:srgbClr val="098340"/>
                    </a:gs>
                  </a:gsLst>
                  <a:path path="rect">
                    <a:fillToRect l="100000" t="100000"/>
                  </a:path>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34" name="Oval 51"/>
                <p:cNvSpPr/>
                <p:nvPr>
                  <p:custDataLst>
                    <p:tags r:id="rId37"/>
                  </p:custDataLst>
                </p:nvPr>
              </p:nvSpPr>
              <p:spPr>
                <a:xfrm>
                  <a:off x="1642" y="1557"/>
                  <a:ext cx="406" cy="406"/>
                </a:xfrm>
                <a:prstGeom prst="ellipse">
                  <a:avLst/>
                </a:prstGeom>
                <a:gradFill rotWithShape="1">
                  <a:gsLst>
                    <a:gs pos="0">
                      <a:srgbClr val="FFFF00">
                        <a:alpha val="48000"/>
                      </a:srgbClr>
                    </a:gs>
                    <a:gs pos="100000">
                      <a:srgbClr val="A2A200"/>
                    </a:gs>
                  </a:gsLst>
                  <a:lin ang="2700000" scaled="1"/>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35" name="Oval 52"/>
                <p:cNvSpPr/>
                <p:nvPr>
                  <p:custDataLst>
                    <p:tags r:id="rId38"/>
                  </p:custDataLst>
                </p:nvPr>
              </p:nvSpPr>
              <p:spPr>
                <a:xfrm>
                  <a:off x="1652" y="1582"/>
                  <a:ext cx="265" cy="266"/>
                </a:xfrm>
                <a:prstGeom prst="ellipse">
                  <a:avLst/>
                </a:prstGeom>
                <a:gradFill rotWithShape="1">
                  <a:gsLst>
                    <a:gs pos="0">
                      <a:srgbClr val="FFFFFF"/>
                    </a:gs>
                    <a:gs pos="100000">
                      <a:srgbClr val="E9940B">
                        <a:alpha val="48000"/>
                      </a:srgbClr>
                    </a:gs>
                  </a:gsLst>
                  <a:path path="shape">
                    <a:fillToRect l="50000" t="50000" r="50000" b="50000"/>
                  </a:path>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0436" name="Oval 53"/>
                <p:cNvSpPr/>
                <p:nvPr>
                  <p:custDataLst>
                    <p:tags r:id="rId39"/>
                  </p:custDataLst>
                </p:nvPr>
              </p:nvSpPr>
              <p:spPr>
                <a:xfrm>
                  <a:off x="1659" y="1571"/>
                  <a:ext cx="366" cy="366"/>
                </a:xfrm>
                <a:prstGeom prst="ellipse">
                  <a:avLst/>
                </a:prstGeom>
                <a:gradFill rotWithShape="1">
                  <a:gsLst>
                    <a:gs pos="0">
                      <a:srgbClr val="FFFF00">
                        <a:alpha val="48000"/>
                      </a:srgbClr>
                    </a:gs>
                    <a:gs pos="100000">
                      <a:srgbClr val="C2C200"/>
                    </a:gs>
                  </a:gsLst>
                  <a:lin ang="2700000" scaled="1"/>
                  <a:tileRect/>
                </a:gradFill>
                <a:ln w="9525">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60430" name="Text Box 54"/>
              <p:cNvSpPr txBox="1"/>
              <p:nvPr>
                <p:custDataLst>
                  <p:tags r:id="rId40"/>
                </p:custDataLst>
              </p:nvPr>
            </p:nvSpPr>
            <p:spPr>
              <a:xfrm>
                <a:off x="1722" y="3326"/>
                <a:ext cx="196" cy="205"/>
              </a:xfrm>
              <a:prstGeom prst="rect">
                <a:avLst/>
              </a:prstGeom>
              <a:noFill/>
              <a:ln w="9525">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1455" name="Text Box 55"/>
              <p:cNvSpPr txBox="1">
                <a:spLocks noChangeArrowheads="1"/>
              </p:cNvSpPr>
              <p:nvPr>
                <p:custDataLst>
                  <p:tags r:id="rId41"/>
                </p:custDataLst>
              </p:nvPr>
            </p:nvSpPr>
            <p:spPr bwMode="auto">
              <a:xfrm>
                <a:off x="2016" y="3330"/>
                <a:ext cx="1853" cy="236"/>
              </a:xfrm>
              <a:prstGeom prst="rect">
                <a:avLst/>
              </a:prstGeom>
              <a:noFill/>
              <a:ln w="9525">
                <a:noFill/>
                <a:miter lim="800000"/>
              </a:ln>
              <a:effectLst>
                <a:outerShdw dist="35921" dir="2700000" algn="ctr" rotWithShape="0">
                  <a:schemeClr val="bg2">
                    <a:alpha val="50000"/>
                  </a:schemeClr>
                </a:outerShdw>
              </a:effectLst>
            </p:spPr>
            <p:txBody>
              <a:bodyPr wrap="square">
                <a:spAutoFit/>
              </a:bodyPr>
              <a:lstStyle/>
              <a:p>
                <a:pPr marL="0" marR="0" lvl="0" indent="0" algn="l" defTabSz="914400" rtl="0" eaLnBrk="1" fontAlgn="base" latinLnBrk="0" hangingPunct="1">
                  <a:lnSpc>
                    <a:spcPct val="90000"/>
                  </a:lnSpc>
                  <a:spcBef>
                    <a:spcPct val="50000"/>
                  </a:spcBef>
                  <a:spcAft>
                    <a:spcPct val="20000"/>
                  </a:spcAft>
                  <a:buClr>
                    <a:srgbClr val="6600FF"/>
                  </a:buClr>
                  <a:buSzPct val="70000"/>
                  <a:buFontTx/>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污染状况和污染类型</a:t>
                </a:r>
                <a:endParaRPr kumimoji="0" lang="en-US" altLang="zh-CN"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grpSp>
      <p:sp>
        <p:nvSpPr>
          <p:cNvPr id="4" name="Text Box 4"/>
          <p:cNvSpPr txBox="1">
            <a:spLocks noChangeArrowheads="1"/>
          </p:cNvSpPr>
          <p:nvPr/>
        </p:nvSpPr>
        <p:spPr bwMode="auto">
          <a:xfrm>
            <a:off x="191344" y="234659"/>
            <a:ext cx="11566614"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kumimoji="0" lang="en-US" altLang="zh-CN" sz="28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Introduction</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6"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p:cNvSpPr>
          <p:nvPr>
            <p:ph type="body"/>
          </p:nvPr>
        </p:nvSpPr>
        <p:spPr>
          <a:xfrm>
            <a:off x="3423285" y="1776095"/>
            <a:ext cx="8763000" cy="4775835"/>
          </a:xfrm>
        </p:spPr>
        <p:txBody>
          <a:bodyPr vert="horz" wrap="square" lIns="91440" tIns="45720" rIns="91440" bIns="45720" anchor="t" anchorCtr="0"/>
          <a:lstStyle/>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uFill>
                  <a:solidFill>
                    <a:srgbClr val="FF0000"/>
                  </a:solidFill>
                </a:uFill>
                <a:latin typeface="微软雅黑" panose="020B0503020204020204" charset="-122"/>
                <a:ea typeface="微软雅黑" panose="020B0503020204020204" charset="-122"/>
                <a:cs typeface="Times New Roman" panose="02020603050405020304" pitchFamily="18" charset="0"/>
              </a:rPr>
              <a:t>一、概 述</a:t>
            </a:r>
            <a:endParaRPr lang="zh-CN" altLang="en-US" sz="3000" b="1" kern="1200" dirty="0">
              <a:solidFill>
                <a:srgbClr val="CCECFF">
                  <a:lumMod val="50000"/>
                </a:srgbClr>
              </a:solidFill>
              <a:effectLst/>
              <a:uFill>
                <a:solidFill>
                  <a:srgbClr val="FF0000"/>
                </a:solidFill>
              </a:uFill>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Introduction</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二、影响微生物修复效率的因素</a:t>
            </a:r>
            <a:endPar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Influencing Factors on the Remediation Efficiency</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三、强化生物修复的主要类型</a:t>
            </a:r>
            <a:endPar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Main Types of Enhanced Bioremediation</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四、生物修复的优缺点</a:t>
            </a:r>
            <a:endPar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Strengths and Weaknesses of Bioremediation</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0724" name="Rectangle 4"/>
          <p:cNvSpPr/>
          <p:nvPr/>
        </p:nvSpPr>
        <p:spPr>
          <a:xfrm>
            <a:off x="1492250" y="1026160"/>
            <a:ext cx="9144000" cy="797560"/>
          </a:xfrm>
          <a:prstGeom prst="rect">
            <a:avLst/>
          </a:prstGeom>
          <a:noFill/>
          <a:ln w="9525">
            <a:noFill/>
          </a:ln>
        </p:spPr>
        <p:txBody>
          <a:bodyPr anchor="ctr" anchorCtr="0"/>
          <a:lstStyle/>
          <a:p>
            <a:pPr marL="0" marR="0" lvl="0" indent="0" algn="ctr" defTabSz="914400" rtl="0" eaLnBrk="1" fontAlgn="base" latinLnBrk="0" hangingPunct="1">
              <a:lnSpc>
                <a:spcPct val="110000"/>
              </a:lnSpc>
              <a:spcBef>
                <a:spcPct val="0"/>
              </a:spcBef>
              <a:spcAft>
                <a:spcPct val="0"/>
              </a:spcAft>
              <a:buClrTx/>
              <a:buSzTx/>
              <a:buFontTx/>
              <a:buNone/>
              <a:defRPr/>
            </a:pPr>
            <a:r>
              <a:rPr kumimoji="0" lang="zh-CN" altLang="en-US" sz="4000" b="1" i="0" u="none" strike="noStrike" kern="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第一节 微生物修复技术</a:t>
            </a:r>
            <a:br>
              <a:rPr kumimoji="0" lang="zh-CN" altLang="en-US" sz="4800" b="1" i="0" u="none" strike="noStrike" kern="1200" cap="none" spc="0" normalizeH="0" baseline="0" noProof="0" dirty="0">
                <a:ln>
                  <a:noFill/>
                </a:ln>
                <a:solidFill>
                  <a:srgbClr val="FFFF00"/>
                </a:solidFill>
                <a:effectLst/>
                <a:uLnTx/>
                <a:uFillTx/>
                <a:latin typeface="隶书" panose="02010509060101010101" pitchFamily="49" charset="-122"/>
                <a:ea typeface="隶书" panose="02010509060101010101" pitchFamily="49" charset="-122"/>
                <a:cs typeface="+mn-cs"/>
              </a:rPr>
            </a:br>
            <a:r>
              <a:rPr lang="zh-CN" altLang="en-US" sz="3600" b="1" kern="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endParaRPr kumimoji="0" lang="zh-CN"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 action="ppaction://noaction"/>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2537" name="Line 9"/>
          <p:cNvSpPr>
            <a:spLocks noChangeShapeType="1"/>
          </p:cNvSpPr>
          <p:nvPr/>
        </p:nvSpPr>
        <p:spPr bwMode="auto">
          <a:xfrm>
            <a:off x="3503797" y="2493045"/>
            <a:ext cx="2502084" cy="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537"/>
                                        </p:tgtEl>
                                        <p:attrNameLst>
                                          <p:attrName>style.visibility</p:attrName>
                                        </p:attrNameLst>
                                      </p:cBhvr>
                                      <p:to>
                                        <p:strVal val="visible"/>
                                      </p:to>
                                    </p:set>
                                    <p:anim calcmode="lin" valueType="num">
                                      <p:cBhvr additive="base">
                                        <p:cTn id="7" dur="500" fill="hold"/>
                                        <p:tgtEl>
                                          <p:spTgt spid="22537"/>
                                        </p:tgtEl>
                                        <p:attrNameLst>
                                          <p:attrName>ppt_x</p:attrName>
                                        </p:attrNameLst>
                                      </p:cBhvr>
                                      <p:tavLst>
                                        <p:tav tm="0">
                                          <p:val>
                                            <p:strVal val="0-#ppt_w/2"/>
                                          </p:val>
                                        </p:tav>
                                        <p:tav tm="100000">
                                          <p:val>
                                            <p:strVal val="#ppt_x"/>
                                          </p:val>
                                        </p:tav>
                                      </p:tavLst>
                                    </p:anim>
                                    <p:anim calcmode="lin" valueType="num">
                                      <p:cBhvr additive="base">
                                        <p:cTn id="8"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13"/>
          <p:cNvSpPr/>
          <p:nvPr/>
        </p:nvSpPr>
        <p:spPr>
          <a:xfrm>
            <a:off x="2136140" y="2188210"/>
            <a:ext cx="8001000" cy="554990"/>
          </a:xfrm>
          <a:prstGeom prst="rect">
            <a:avLst/>
          </a:prstGeom>
          <a:noFill/>
          <a:ln w="9525">
            <a:noFill/>
          </a:ln>
        </p:spPr>
        <p:txBody>
          <a:bodyPr>
            <a:noAutofit/>
          </a:bodyPr>
          <a:lstStyle/>
          <a:p>
            <a:pPr marL="885825" marR="0" lvl="0" indent="-342900" algn="l" defTabSz="914400" rtl="0" eaLnBrk="1" fontAlgn="base" latinLnBrk="0" hangingPunct="1">
              <a:lnSpc>
                <a:spcPct val="105000"/>
              </a:lnSpc>
              <a:spcBef>
                <a:spcPct val="30000"/>
              </a:spcBef>
              <a:spcAft>
                <a:spcPct val="30000"/>
              </a:spcAft>
              <a:buClr>
                <a:srgbClr val="000000"/>
              </a:buClr>
              <a:buSzPct val="130000"/>
              <a:buFont typeface="Wingdings" panose="05000000000000000000" charset="0"/>
              <a:buChar char="Ø"/>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吸收到植物叶中的污染物会随落叶再次释放到环境</a:t>
            </a:r>
            <a:endPar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61444" name="Line 15"/>
          <p:cNvSpPr/>
          <p:nvPr/>
        </p:nvSpPr>
        <p:spPr>
          <a:xfrm>
            <a:off x="2895600" y="4572000"/>
            <a:ext cx="7086600" cy="0"/>
          </a:xfrm>
          <a:prstGeom prst="line">
            <a:avLst/>
          </a:prstGeom>
          <a:ln w="38100" cap="flat" cmpd="sng">
            <a:solidFill>
              <a:schemeClr val="accent1">
                <a:lumMod val="75000"/>
              </a:schemeClr>
            </a:solidFill>
            <a:prstDash val="solid"/>
            <a:headEnd type="none" w="med" len="med"/>
            <a:tailEnd type="none" w="med" len="med"/>
          </a:ln>
        </p:spPr>
        <p:txBody>
          <a:bodyPr/>
          <a:lstStyle/>
          <a:p>
            <a:endParaRPr lang="zh-CN" altLang="en-US"/>
          </a:p>
        </p:txBody>
      </p:sp>
      <p:sp>
        <p:nvSpPr>
          <p:cNvPr id="61445" name="Rectangle 3"/>
          <p:cNvSpPr>
            <a:spLocks noGrp="1"/>
          </p:cNvSpPr>
          <p:nvPr>
            <p:ph idx="1"/>
          </p:nvPr>
        </p:nvSpPr>
        <p:spPr>
          <a:xfrm>
            <a:off x="2279650" y="2331085"/>
            <a:ext cx="8229600" cy="2724785"/>
          </a:xfrm>
        </p:spPr>
        <p:txBody>
          <a:bodyPr vert="horz" wrap="square" lIns="91440" tIns="45720" rIns="91440" bIns="45720" numCol="1" anchor="t" anchorCtr="0" compatLnSpc="1">
            <a:noAutofit/>
          </a:bodyPr>
          <a:lstStyle/>
          <a:p>
            <a:pPr eaLnBrk="1" hangingPunct="1">
              <a:lnSpc>
                <a:spcPct val="150000"/>
              </a:lnSpc>
              <a:buClr>
                <a:srgbClr val="00CCFF"/>
              </a:buClr>
              <a:buSzPct val="120000"/>
              <a:buFont typeface="Wingdings" panose="05000000000000000000" charset="0"/>
              <a:buChar char="Ø"/>
            </a:pPr>
            <a:endParaRPr lang="zh-CN" altLang="en-US" sz="2400" b="1" dirty="0">
              <a:solidFill>
                <a:schemeClr val="tx1"/>
              </a:solidFill>
            </a:endParaRPr>
          </a:p>
          <a:p>
            <a:pPr lvl="1" eaLnBrk="1" hangingPunct="1">
              <a:lnSpc>
                <a:spcPct val="150000"/>
              </a:lnSpc>
              <a:buClr>
                <a:schemeClr val="tx1"/>
              </a:buClr>
              <a:buSzPct val="130000"/>
              <a:buFont typeface="Wingdings" panose="05000000000000000000" charset="0"/>
              <a:buChar char="Ø"/>
            </a:pPr>
            <a:r>
              <a:rPr lang="zh-CN" altLang="en-US" sz="2400" b="1" dirty="0">
                <a:effectLst/>
                <a:latin typeface="黑体" panose="02010609060101010101" pitchFamily="49" charset="-122"/>
                <a:ea typeface="黑体" panose="02010609060101010101" pitchFamily="49" charset="-122"/>
              </a:rPr>
              <a:t>污染物可能会积累在作为燃料的木材中</a:t>
            </a:r>
            <a:endParaRPr lang="zh-CN" altLang="en-US" sz="2400" b="1" dirty="0">
              <a:effectLst/>
              <a:latin typeface="黑体" panose="02010609060101010101" pitchFamily="49" charset="-122"/>
              <a:ea typeface="黑体" panose="02010609060101010101" pitchFamily="49" charset="-122"/>
            </a:endParaRPr>
          </a:p>
          <a:p>
            <a:pPr lvl="1" eaLnBrk="1" hangingPunct="1">
              <a:lnSpc>
                <a:spcPct val="150000"/>
              </a:lnSpc>
              <a:buClr>
                <a:srgbClr val="00CCFF"/>
              </a:buClr>
              <a:buSzPct val="130000"/>
              <a:buFont typeface="Wingdings" panose="05000000000000000000" charset="0"/>
              <a:buChar char="Ø"/>
            </a:pPr>
            <a:endParaRPr lang="zh-CN" altLang="en-US" sz="2400" b="1" dirty="0"/>
          </a:p>
          <a:p>
            <a:pPr lvl="1" eaLnBrk="1" hangingPunct="1">
              <a:spcBef>
                <a:spcPct val="0"/>
              </a:spcBef>
              <a:buClr>
                <a:schemeClr val="tx1"/>
              </a:buClr>
              <a:buSzPct val="130000"/>
              <a:buFont typeface="Wingdings" panose="05000000000000000000" charset="0"/>
              <a:buChar char="Ø"/>
            </a:pPr>
            <a:r>
              <a:rPr lang="zh-CN" altLang="en-US" sz="2400" b="1" dirty="0">
                <a:effectLst/>
                <a:latin typeface="黑体" panose="02010609060101010101" pitchFamily="49" charset="-122"/>
                <a:ea typeface="黑体" panose="02010609060101010101" pitchFamily="49" charset="-122"/>
              </a:rPr>
              <a:t>会提高某些污染物的溶解度</a:t>
            </a:r>
            <a:endParaRPr lang="zh-CN" altLang="en-US" sz="2400" b="1" dirty="0">
              <a:effectLst/>
              <a:latin typeface="黑体" panose="02010609060101010101" pitchFamily="49" charset="-122"/>
              <a:ea typeface="黑体" panose="02010609060101010101" pitchFamily="49" charset="-122"/>
            </a:endParaRPr>
          </a:p>
          <a:p>
            <a:pPr lvl="1" eaLnBrk="1" hangingPunct="1">
              <a:spcBef>
                <a:spcPct val="0"/>
              </a:spcBef>
              <a:buClr>
                <a:srgbClr val="00CCFF"/>
              </a:buClr>
              <a:buSzPct val="130000"/>
              <a:buFont typeface="Wingdings" panose="05000000000000000000" charset="0"/>
              <a:buChar char="Ø"/>
            </a:pPr>
            <a:endParaRPr lang="zh-CN" altLang="en-US" sz="2400" b="1" dirty="0">
              <a:effectLst/>
              <a:latin typeface="黑体" panose="02010609060101010101" pitchFamily="49" charset="-122"/>
              <a:ea typeface="黑体" panose="02010609060101010101" pitchFamily="49" charset="-122"/>
            </a:endParaRPr>
          </a:p>
          <a:p>
            <a:pPr lvl="1" eaLnBrk="1" hangingPunct="1">
              <a:spcBef>
                <a:spcPct val="0"/>
              </a:spcBef>
              <a:buClr>
                <a:srgbClr val="00CCFF"/>
              </a:buClr>
              <a:buSzPct val="130000"/>
              <a:buFont typeface="Wingdings" panose="05000000000000000000" charset="0"/>
              <a:buChar char="Ø"/>
            </a:pPr>
            <a:endParaRPr lang="zh-CN" altLang="en-US" sz="2400" b="1" dirty="0"/>
          </a:p>
          <a:p>
            <a:pPr lvl="1" eaLnBrk="1" hangingPunct="1">
              <a:spcBef>
                <a:spcPct val="0"/>
              </a:spcBef>
              <a:buClr>
                <a:schemeClr val="tx1"/>
              </a:buClr>
              <a:buSzPct val="130000"/>
              <a:buFont typeface="Wingdings" panose="05000000000000000000" charset="0"/>
              <a:buChar char="Ø"/>
            </a:pPr>
            <a:r>
              <a:rPr lang="zh-CN" altLang="en-US" sz="2400" b="1" dirty="0">
                <a:effectLst/>
                <a:latin typeface="黑体" panose="02010609060101010101" pitchFamily="49" charset="-122"/>
                <a:ea typeface="黑体" panose="02010609060101010101" pitchFamily="49" charset="-122"/>
              </a:rPr>
              <a:t>修复时间相对较长</a:t>
            </a:r>
            <a:endParaRPr lang="zh-CN" altLang="en-US" sz="2400" b="1" dirty="0">
              <a:effectLst/>
              <a:latin typeface="黑体" panose="02010609060101010101" pitchFamily="49" charset="-122"/>
              <a:ea typeface="黑体" panose="02010609060101010101" pitchFamily="49" charset="-122"/>
            </a:endParaRPr>
          </a:p>
        </p:txBody>
      </p:sp>
      <p:sp>
        <p:nvSpPr>
          <p:cNvPr id="61446" name="Rectangle 2"/>
          <p:cNvSpPr>
            <a:spLocks noGrp="1" noRot="1"/>
          </p:cNvSpPr>
          <p:nvPr>
            <p:ph type="title"/>
          </p:nvPr>
        </p:nvSpPr>
        <p:spPr>
          <a:xfrm>
            <a:off x="1524000" y="820420"/>
            <a:ext cx="9144000" cy="1143000"/>
          </a:xfrm>
        </p:spPr>
        <p:txBody>
          <a:bodyPr vert="horz" wrap="square" lIns="91440" tIns="45720" rIns="91440" bIns="45720" numCol="1" anchor="ctr" anchorCtr="0" compatLnSpc="1"/>
          <a:lstStyle/>
          <a:p>
            <a:pPr eaLnBrk="1" hangingPunct="1"/>
            <a:r>
              <a:rPr lang="zh-CN" altLang="en-US" sz="3000" dirty="0">
                <a:solidFill>
                  <a:srgbClr val="FF0000"/>
                </a:solidFill>
                <a:effectLst/>
                <a:latin typeface="微软雅黑" panose="020B0503020204020204" charset="-122"/>
                <a:ea typeface="微软雅黑" panose="020B0503020204020204" charset="-122"/>
              </a:rPr>
              <a:t>植物修复存在的主要问题</a:t>
            </a:r>
            <a:endParaRPr lang="zh-CN" altLang="en-US" sz="3000" dirty="0">
              <a:solidFill>
                <a:srgbClr val="FF0000"/>
              </a:solidFill>
              <a:effectLst/>
              <a:latin typeface="微软雅黑" panose="020B0503020204020204" charset="-122"/>
              <a:ea typeface="微软雅黑" panose="020B0503020204020204" charset="-122"/>
            </a:endParaRPr>
          </a:p>
        </p:txBody>
      </p:sp>
      <p:sp>
        <p:nvSpPr>
          <p:cNvPr id="61447" name="Line 7"/>
          <p:cNvSpPr/>
          <p:nvPr/>
        </p:nvSpPr>
        <p:spPr>
          <a:xfrm>
            <a:off x="2895600" y="2743200"/>
            <a:ext cx="7086600" cy="0"/>
          </a:xfrm>
          <a:prstGeom prst="line">
            <a:avLst/>
          </a:prstGeom>
          <a:ln w="38100" cap="flat" cmpd="sng">
            <a:solidFill>
              <a:schemeClr val="accent1">
                <a:lumMod val="75000"/>
              </a:schemeClr>
            </a:solidFill>
            <a:prstDash val="solid"/>
            <a:headEnd type="none" w="med" len="med"/>
            <a:tailEnd type="none" w="med" len="med"/>
          </a:ln>
        </p:spPr>
        <p:txBody>
          <a:bodyPr/>
          <a:lstStyle/>
          <a:p>
            <a:endParaRPr lang="zh-CN" altLang="en-US"/>
          </a:p>
        </p:txBody>
      </p:sp>
      <p:sp>
        <p:nvSpPr>
          <p:cNvPr id="61448" name="Line 14"/>
          <p:cNvSpPr/>
          <p:nvPr/>
        </p:nvSpPr>
        <p:spPr>
          <a:xfrm>
            <a:off x="2895600" y="3581400"/>
            <a:ext cx="7086600" cy="0"/>
          </a:xfrm>
          <a:prstGeom prst="line">
            <a:avLst/>
          </a:prstGeom>
          <a:ln w="38100" cap="flat" cmpd="sng">
            <a:solidFill>
              <a:schemeClr val="accent1">
                <a:lumMod val="75000"/>
              </a:schemeClr>
            </a:solidFill>
            <a:prstDash val="solid"/>
            <a:headEnd type="none" w="med" len="med"/>
            <a:tailEnd type="none" w="med" len="med"/>
          </a:ln>
        </p:spPr>
        <p:txBody>
          <a:bodyPr/>
          <a:lstStyle/>
          <a:p>
            <a:endParaRPr lang="zh-CN" altLang="en-US"/>
          </a:p>
        </p:txBody>
      </p:sp>
      <p:sp>
        <p:nvSpPr>
          <p:cNvPr id="61449" name="Line 16"/>
          <p:cNvSpPr/>
          <p:nvPr/>
        </p:nvSpPr>
        <p:spPr>
          <a:xfrm>
            <a:off x="2895600" y="5715000"/>
            <a:ext cx="7086600" cy="0"/>
          </a:xfrm>
          <a:prstGeom prst="line">
            <a:avLst/>
          </a:prstGeom>
          <a:ln w="38100" cap="flat" cmpd="sng">
            <a:solidFill>
              <a:schemeClr val="accent1">
                <a:lumMod val="75000"/>
              </a:schemeClr>
            </a:solidFill>
            <a:prstDash val="solid"/>
            <a:headEnd type="none" w="med" len="med"/>
            <a:tailEnd type="none" w="med" len="med"/>
          </a:ln>
        </p:spPr>
        <p:txBody>
          <a:bodyPr/>
          <a:lstStyle/>
          <a:p>
            <a:endParaRPr lang="zh-CN" altLang="en-US"/>
          </a:p>
        </p:txBody>
      </p:sp>
      <p:sp>
        <p:nvSpPr>
          <p:cNvPr id="4" name="Text Box 4"/>
          <p:cNvSpPr txBox="1">
            <a:spLocks noChangeArrowheads="1"/>
          </p:cNvSpPr>
          <p:nvPr/>
        </p:nvSpPr>
        <p:spPr bwMode="auto">
          <a:xfrm>
            <a:off x="191344" y="234659"/>
            <a:ext cx="11566614"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2.1</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kumimoji="0" lang="en-US" altLang="zh-CN" sz="28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Introduction</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3"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p:cNvSpPr>
          <p:nvPr>
            <p:ph idx="1"/>
          </p:nvPr>
        </p:nvSpPr>
        <p:spPr>
          <a:xfrm>
            <a:off x="2063552" y="1987281"/>
            <a:ext cx="8534400" cy="4273550"/>
          </a:xfrm>
        </p:spPr>
        <p:txBody>
          <a:bodyPr vert="horz" wrap="square" lIns="91440" tIns="45720" rIns="91440" bIns="45720" numCol="1" anchor="t" anchorCtr="0" compatLnSpc="1"/>
          <a:lstStyle/>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一、概述</a:t>
            </a:r>
            <a:endPar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400" b="1" dirty="0">
                <a:solidFill>
                  <a:schemeClr val="tx1"/>
                </a:solidFill>
              </a:rPr>
              <a:t>      </a:t>
            </a:r>
            <a:r>
              <a:rPr lang="zh-CN" altLang="en-US"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Introduction</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uFill>
                  <a:solidFill>
                    <a:srgbClr val="FF0000"/>
                  </a:solidFill>
                </a:uFill>
                <a:latin typeface="微软雅黑" panose="020B0503020204020204" charset="-122"/>
                <a:ea typeface="微软雅黑" panose="020B0503020204020204" charset="-122"/>
                <a:cs typeface="Times New Roman" panose="02020603050405020304" pitchFamily="18" charset="0"/>
              </a:rPr>
              <a:t>二、植物修复重金属污染的过程和机理</a:t>
            </a:r>
            <a:endParaRPr lang="zh-CN" altLang="en-US" sz="3000" b="1" kern="1200" dirty="0">
              <a:solidFill>
                <a:srgbClr val="CCECFF">
                  <a:lumMod val="50000"/>
                </a:srgbClr>
              </a:solidFill>
              <a:effectLst/>
              <a:uFill>
                <a:solidFill>
                  <a:srgbClr val="FF0000"/>
                </a:solidFill>
              </a:uFill>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4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The Process and Mechanism of Phytoremediation of Heavy Metal Contaminated Soil</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三、植物修复有机污染物的过程和机理</a:t>
            </a:r>
            <a:endPar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The Process and Mechanism of Phytoremediation of </a:t>
            </a:r>
            <a:r>
              <a:rPr lang="en-US" altLang="en-US"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Organic Contaminated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Soil</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5" name="Line 9"/>
          <p:cNvSpPr>
            <a:spLocks noChangeShapeType="1"/>
          </p:cNvSpPr>
          <p:nvPr/>
        </p:nvSpPr>
        <p:spPr bwMode="auto">
          <a:xfrm flipV="1">
            <a:off x="2136140" y="3888105"/>
            <a:ext cx="6529070" cy="1270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ectangle 3"/>
          <p:cNvSpPr/>
          <p:nvPr/>
        </p:nvSpPr>
        <p:spPr>
          <a:xfrm>
            <a:off x="1524000" y="810240"/>
            <a:ext cx="9144000" cy="1371600"/>
          </a:xfrm>
          <a:prstGeom prst="rect">
            <a:avLst/>
          </a:prstGeom>
          <a:noFill/>
          <a:ln w="9525">
            <a:noFill/>
          </a:ln>
        </p:spPr>
        <p:txBody>
          <a:bodyPr anchor="ctr" anchorCtr="0"/>
          <a:p>
            <a:pPr marL="0" marR="0" lvl="0" indent="0" algn="ctr" defTabSz="914400" rtl="0" eaLnBrk="1" fontAlgn="base" latinLnBrk="0" hangingPunct="1">
              <a:lnSpc>
                <a:spcPct val="110000"/>
              </a:lnSpc>
              <a:spcBef>
                <a:spcPct val="0"/>
              </a:spcBef>
              <a:spcAft>
                <a:spcPct val="0"/>
              </a:spcAft>
              <a:buClrTx/>
              <a:buSzTx/>
              <a:buFontTx/>
              <a:buNone/>
              <a:defRPr/>
            </a:pPr>
            <a:r>
              <a:rPr kumimoji="0" lang="zh-CN" altLang="en-US" sz="4000" b="1" i="0" u="none" strike="noStrike" kern="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第二节 植物修复技术</a:t>
            </a:r>
            <a:br>
              <a:rPr kumimoji="0" lang="zh-CN" altLang="en-US" sz="4000" b="1" i="0" u="none" strike="noStrike" kern="1200" cap="none" spc="0" normalizeH="0" baseline="0" noProof="0" dirty="0">
                <a:ln>
                  <a:noFill/>
                </a:ln>
                <a:solidFill>
                  <a:srgbClr val="FFFF00"/>
                </a:solidFill>
                <a:effectLst/>
                <a:uLnTx/>
                <a:uFillTx/>
                <a:latin typeface="隶书" panose="02010509060101010101" pitchFamily="49" charset="-122"/>
                <a:ea typeface="隶书" panose="02010509060101010101" pitchFamily="49" charset="-122"/>
                <a:cs typeface="+mn-cs"/>
              </a:rPr>
            </a:br>
            <a:r>
              <a:rPr lang="zh-CN" altLang="en-US" sz="3600" b="1" kern="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endPar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 action="ppaction://noaction"/>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431540" y="2345690"/>
            <a:ext cx="5207635" cy="4356100"/>
            <a:chOff x="9013" y="3133"/>
            <a:chExt cx="7085" cy="6723"/>
          </a:xfrm>
        </p:grpSpPr>
        <p:sp>
          <p:nvSpPr>
            <p:cNvPr id="49" name="Oval 3"/>
            <p:cNvSpPr>
              <a:spLocks noChangeArrowheads="1"/>
            </p:cNvSpPr>
            <p:nvPr/>
          </p:nvSpPr>
          <p:spPr bwMode="gray">
            <a:xfrm>
              <a:off x="9600" y="3960"/>
              <a:ext cx="5895" cy="5895"/>
            </a:xfrm>
            <a:prstGeom prst="ellipse">
              <a:avLst/>
            </a:prstGeom>
            <a:gradFill rotWithShape="1">
              <a:gsLst>
                <a:gs pos="0">
                  <a:srgbClr val="E6E6E6"/>
                </a:gs>
                <a:gs pos="14999">
                  <a:srgbClr val="7D8496"/>
                </a:gs>
                <a:gs pos="53000">
                  <a:srgbClr val="E6E6E6"/>
                </a:gs>
                <a:gs pos="67999">
                  <a:srgbClr val="7D8496"/>
                </a:gs>
                <a:gs pos="92999">
                  <a:srgbClr val="E6E6E6"/>
                </a:gs>
                <a:gs pos="100000">
                  <a:srgbClr val="FFFFFF"/>
                </a:gs>
              </a:gsLst>
              <a:lin ang="2700000" scaled="1"/>
            </a:gradFill>
            <a:ln w="9525">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6" name="组合 5"/>
            <p:cNvGrpSpPr/>
            <p:nvPr/>
          </p:nvGrpSpPr>
          <p:grpSpPr>
            <a:xfrm>
              <a:off x="9013" y="3133"/>
              <a:ext cx="7085" cy="6439"/>
              <a:chOff x="9013" y="3133"/>
              <a:chExt cx="7085" cy="6439"/>
            </a:xfrm>
          </p:grpSpPr>
          <p:sp>
            <p:nvSpPr>
              <p:cNvPr id="50" name="Oval 4"/>
              <p:cNvSpPr>
                <a:spLocks noChangeArrowheads="1"/>
              </p:cNvSpPr>
              <p:nvPr/>
            </p:nvSpPr>
            <p:spPr bwMode="gray">
              <a:xfrm>
                <a:off x="10378" y="4715"/>
                <a:ext cx="4330" cy="4325"/>
              </a:xfrm>
              <a:prstGeom prst="ellipse">
                <a:avLst/>
              </a:prstGeom>
              <a:gradFill rotWithShape="1">
                <a:gsLst>
                  <a:gs pos="0">
                    <a:srgbClr val="FFFFFF">
                      <a:gamma/>
                      <a:shade val="63137"/>
                      <a:invGamma/>
                    </a:srgbClr>
                  </a:gs>
                  <a:gs pos="50000">
                    <a:srgbClr val="FFFFFF"/>
                  </a:gs>
                  <a:gs pos="100000">
                    <a:srgbClr val="FFFFFF">
                      <a:gamma/>
                      <a:shade val="63137"/>
                      <a:invGamma/>
                    </a:srgbClr>
                  </a:gs>
                </a:gsLst>
                <a:lin ang="2700000" scaled="1"/>
              </a:gradFill>
              <a:ln w="9525">
                <a:noFill/>
                <a:round/>
              </a:ln>
              <a:effectLst>
                <a:prstShdw prst="shdw17" dist="17961" dir="2700000">
                  <a:srgbClr val="FFFFFF">
                    <a:gamma/>
                    <a:shade val="60000"/>
                    <a:invGamma/>
                  </a:srgbClr>
                </a:prst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3494" name="Text Box 5"/>
              <p:cNvSpPr txBox="1"/>
              <p:nvPr/>
            </p:nvSpPr>
            <p:spPr>
              <a:xfrm>
                <a:off x="11052" y="6000"/>
                <a:ext cx="2920" cy="1850"/>
              </a:xfrm>
              <a:prstGeom prst="rect">
                <a:avLst/>
              </a:prstGeom>
              <a:noFill/>
              <a:ln w="9525">
                <a:noFill/>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重金属污染土壤的植物修复技术类型</a:t>
                </a:r>
                <a:endParaRPr kumimoji="0" lang="en-US" altLang="zh-CN"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nvGrpSpPr>
              <p:cNvPr id="63495" name="Group 9"/>
              <p:cNvGrpSpPr/>
              <p:nvPr/>
            </p:nvGrpSpPr>
            <p:grpSpPr>
              <a:xfrm>
                <a:off x="11233" y="3133"/>
                <a:ext cx="2570" cy="2540"/>
                <a:chOff x="437" y="1700"/>
                <a:chExt cx="1110" cy="1096"/>
              </a:xfrm>
            </p:grpSpPr>
            <p:grpSp>
              <p:nvGrpSpPr>
                <p:cNvPr id="63526" name="Group 10"/>
                <p:cNvGrpSpPr/>
                <p:nvPr/>
              </p:nvGrpSpPr>
              <p:grpSpPr>
                <a:xfrm>
                  <a:off x="437" y="1700"/>
                  <a:ext cx="1110" cy="1096"/>
                  <a:chOff x="437" y="1700"/>
                  <a:chExt cx="1110" cy="1096"/>
                </a:xfrm>
              </p:grpSpPr>
              <p:sp>
                <p:nvSpPr>
                  <p:cNvPr id="60" name="Oval 11"/>
                  <p:cNvSpPr>
                    <a:spLocks noChangeArrowheads="1"/>
                  </p:cNvSpPr>
                  <p:nvPr/>
                </p:nvSpPr>
                <p:spPr bwMode="gray">
                  <a:xfrm>
                    <a:off x="437" y="1700"/>
                    <a:ext cx="1110" cy="1096"/>
                  </a:xfrm>
                  <a:prstGeom prst="ellipse">
                    <a:avLst/>
                  </a:prstGeom>
                  <a:solidFill>
                    <a:srgbClr val="3333CC">
                      <a:alpha val="10001"/>
                    </a:srgbClr>
                  </a:solidFill>
                  <a:ln w="5715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1" name="Oval 12"/>
                  <p:cNvSpPr>
                    <a:spLocks noChangeArrowheads="1"/>
                  </p:cNvSpPr>
                  <p:nvPr/>
                </p:nvSpPr>
                <p:spPr bwMode="gray">
                  <a:xfrm>
                    <a:off x="462" y="1725"/>
                    <a:ext cx="1062" cy="1050"/>
                  </a:xfrm>
                  <a:prstGeom prst="ellipse">
                    <a:avLst/>
                  </a:prstGeom>
                  <a:solidFill>
                    <a:srgbClr val="FF6161">
                      <a:alpha val="10001"/>
                    </a:srgbClr>
                  </a:solidFill>
                  <a:ln w="5715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63527" name="Group 13"/>
                <p:cNvGrpSpPr/>
                <p:nvPr/>
              </p:nvGrpSpPr>
              <p:grpSpPr>
                <a:xfrm>
                  <a:off x="486" y="1748"/>
                  <a:ext cx="1026" cy="1014"/>
                  <a:chOff x="437" y="1700"/>
                  <a:chExt cx="1110" cy="1096"/>
                </a:xfrm>
              </p:grpSpPr>
              <p:sp>
                <p:nvSpPr>
                  <p:cNvPr id="58" name="Oval 14"/>
                  <p:cNvSpPr>
                    <a:spLocks noChangeArrowheads="1"/>
                  </p:cNvSpPr>
                  <p:nvPr/>
                </p:nvSpPr>
                <p:spPr bwMode="gray">
                  <a:xfrm>
                    <a:off x="437" y="1698"/>
                    <a:ext cx="1112" cy="1096"/>
                  </a:xfrm>
                  <a:prstGeom prst="ellipse">
                    <a:avLst/>
                  </a:prstGeom>
                  <a:solidFill>
                    <a:srgbClr val="FF6161">
                      <a:alpha val="10001"/>
                    </a:srgbClr>
                  </a:solidFill>
                  <a:ln w="5715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9" name="Oval 15"/>
                  <p:cNvSpPr>
                    <a:spLocks noChangeArrowheads="1"/>
                  </p:cNvSpPr>
                  <p:nvPr/>
                </p:nvSpPr>
                <p:spPr bwMode="gray">
                  <a:xfrm>
                    <a:off x="461" y="1724"/>
                    <a:ext cx="1063" cy="1047"/>
                  </a:xfrm>
                  <a:prstGeom prst="ellipse">
                    <a:avLst/>
                  </a:prstGeom>
                  <a:solidFill>
                    <a:srgbClr val="3333CC">
                      <a:alpha val="10001"/>
                    </a:srgbClr>
                  </a:solidFill>
                  <a:ln w="5715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grpSp>
            <p:nvGrpSpPr>
              <p:cNvPr id="63496" name="Group 16"/>
              <p:cNvGrpSpPr/>
              <p:nvPr/>
            </p:nvGrpSpPr>
            <p:grpSpPr>
              <a:xfrm>
                <a:off x="9013" y="6918"/>
                <a:ext cx="2570" cy="2540"/>
                <a:chOff x="437" y="1700"/>
                <a:chExt cx="1110" cy="1096"/>
              </a:xfrm>
            </p:grpSpPr>
            <p:grpSp>
              <p:nvGrpSpPr>
                <p:cNvPr id="63520" name="Group 17"/>
                <p:cNvGrpSpPr/>
                <p:nvPr/>
              </p:nvGrpSpPr>
              <p:grpSpPr>
                <a:xfrm>
                  <a:off x="437" y="1700"/>
                  <a:ext cx="1110" cy="1096"/>
                  <a:chOff x="437" y="1700"/>
                  <a:chExt cx="1110" cy="1096"/>
                </a:xfrm>
              </p:grpSpPr>
              <p:sp>
                <p:nvSpPr>
                  <p:cNvPr id="67" name="Oval 18"/>
                  <p:cNvSpPr>
                    <a:spLocks noChangeArrowheads="1"/>
                  </p:cNvSpPr>
                  <p:nvPr/>
                </p:nvSpPr>
                <p:spPr bwMode="gray">
                  <a:xfrm>
                    <a:off x="437" y="1700"/>
                    <a:ext cx="1110" cy="1096"/>
                  </a:xfrm>
                  <a:prstGeom prst="ellipse">
                    <a:avLst/>
                  </a:prstGeom>
                  <a:solidFill>
                    <a:srgbClr val="FFC319">
                      <a:alpha val="10001"/>
                    </a:srgbClr>
                  </a:solidFill>
                  <a:ln w="5715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8" name="Oval 19"/>
                  <p:cNvSpPr>
                    <a:spLocks noChangeArrowheads="1"/>
                  </p:cNvSpPr>
                  <p:nvPr/>
                </p:nvSpPr>
                <p:spPr bwMode="gray">
                  <a:xfrm>
                    <a:off x="462" y="1725"/>
                    <a:ext cx="1062" cy="1050"/>
                  </a:xfrm>
                  <a:prstGeom prst="ellipse">
                    <a:avLst/>
                  </a:prstGeom>
                  <a:solidFill>
                    <a:srgbClr val="FFC319">
                      <a:alpha val="10001"/>
                    </a:srgbClr>
                  </a:solidFill>
                  <a:ln w="5715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63521" name="Group 20"/>
                <p:cNvGrpSpPr/>
                <p:nvPr/>
              </p:nvGrpSpPr>
              <p:grpSpPr>
                <a:xfrm>
                  <a:off x="486" y="1748"/>
                  <a:ext cx="1026" cy="1014"/>
                  <a:chOff x="437" y="1700"/>
                  <a:chExt cx="1110" cy="1096"/>
                </a:xfrm>
              </p:grpSpPr>
              <p:sp>
                <p:nvSpPr>
                  <p:cNvPr id="65" name="Oval 21"/>
                  <p:cNvSpPr>
                    <a:spLocks noChangeArrowheads="1"/>
                  </p:cNvSpPr>
                  <p:nvPr/>
                </p:nvSpPr>
                <p:spPr bwMode="gray">
                  <a:xfrm>
                    <a:off x="437" y="1698"/>
                    <a:ext cx="1112" cy="1096"/>
                  </a:xfrm>
                  <a:prstGeom prst="ellipse">
                    <a:avLst/>
                  </a:prstGeom>
                  <a:solidFill>
                    <a:srgbClr val="FFC319">
                      <a:alpha val="10001"/>
                    </a:srgbClr>
                  </a:solidFill>
                  <a:ln w="5715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6" name="Oval 22"/>
                  <p:cNvSpPr>
                    <a:spLocks noChangeArrowheads="1"/>
                  </p:cNvSpPr>
                  <p:nvPr/>
                </p:nvSpPr>
                <p:spPr bwMode="gray">
                  <a:xfrm>
                    <a:off x="461" y="1724"/>
                    <a:ext cx="1063" cy="1047"/>
                  </a:xfrm>
                  <a:prstGeom prst="ellipse">
                    <a:avLst/>
                  </a:prstGeom>
                  <a:solidFill>
                    <a:srgbClr val="FFC319">
                      <a:alpha val="10001"/>
                    </a:srgbClr>
                  </a:solidFill>
                  <a:ln w="5715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grpSp>
            <p:nvGrpSpPr>
              <p:cNvPr id="63497" name="Group 23"/>
              <p:cNvGrpSpPr/>
              <p:nvPr/>
            </p:nvGrpSpPr>
            <p:grpSpPr>
              <a:xfrm>
                <a:off x="13528" y="7031"/>
                <a:ext cx="2570" cy="2540"/>
                <a:chOff x="437" y="1700"/>
                <a:chExt cx="1110" cy="1096"/>
              </a:xfrm>
            </p:grpSpPr>
            <p:grpSp>
              <p:nvGrpSpPr>
                <p:cNvPr id="63514" name="Group 24"/>
                <p:cNvGrpSpPr/>
                <p:nvPr/>
              </p:nvGrpSpPr>
              <p:grpSpPr>
                <a:xfrm>
                  <a:off x="437" y="1700"/>
                  <a:ext cx="1110" cy="1096"/>
                  <a:chOff x="437" y="1700"/>
                  <a:chExt cx="1110" cy="1096"/>
                </a:xfrm>
              </p:grpSpPr>
              <p:sp>
                <p:nvSpPr>
                  <p:cNvPr id="74" name="Oval 25"/>
                  <p:cNvSpPr>
                    <a:spLocks noChangeArrowheads="1"/>
                  </p:cNvSpPr>
                  <p:nvPr/>
                </p:nvSpPr>
                <p:spPr bwMode="gray">
                  <a:xfrm>
                    <a:off x="437" y="1700"/>
                    <a:ext cx="1110" cy="1096"/>
                  </a:xfrm>
                  <a:prstGeom prst="ellipse">
                    <a:avLst/>
                  </a:prstGeom>
                  <a:solidFill>
                    <a:srgbClr val="A8D02A">
                      <a:alpha val="10001"/>
                    </a:srgbClr>
                  </a:solidFill>
                  <a:ln w="5715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5" name="Oval 26"/>
                  <p:cNvSpPr>
                    <a:spLocks noChangeArrowheads="1"/>
                  </p:cNvSpPr>
                  <p:nvPr/>
                </p:nvSpPr>
                <p:spPr bwMode="gray">
                  <a:xfrm>
                    <a:off x="462" y="1725"/>
                    <a:ext cx="1062" cy="1050"/>
                  </a:xfrm>
                  <a:prstGeom prst="ellipse">
                    <a:avLst/>
                  </a:prstGeom>
                  <a:solidFill>
                    <a:srgbClr val="817E00">
                      <a:alpha val="10001"/>
                    </a:srgbClr>
                  </a:solidFill>
                  <a:ln w="5715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63515" name="Group 27"/>
                <p:cNvGrpSpPr/>
                <p:nvPr/>
              </p:nvGrpSpPr>
              <p:grpSpPr>
                <a:xfrm>
                  <a:off x="486" y="1748"/>
                  <a:ext cx="1026" cy="1014"/>
                  <a:chOff x="437" y="1700"/>
                  <a:chExt cx="1110" cy="1096"/>
                </a:xfrm>
              </p:grpSpPr>
              <p:sp>
                <p:nvSpPr>
                  <p:cNvPr id="72" name="Oval 28"/>
                  <p:cNvSpPr>
                    <a:spLocks noChangeArrowheads="1"/>
                  </p:cNvSpPr>
                  <p:nvPr/>
                </p:nvSpPr>
                <p:spPr bwMode="gray">
                  <a:xfrm>
                    <a:off x="437" y="1698"/>
                    <a:ext cx="1112" cy="1096"/>
                  </a:xfrm>
                  <a:prstGeom prst="ellipse">
                    <a:avLst/>
                  </a:prstGeom>
                  <a:solidFill>
                    <a:srgbClr val="817E00">
                      <a:alpha val="10001"/>
                    </a:srgbClr>
                  </a:solidFill>
                  <a:ln w="5715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3" name="Oval 29"/>
                  <p:cNvSpPr>
                    <a:spLocks noChangeArrowheads="1"/>
                  </p:cNvSpPr>
                  <p:nvPr/>
                </p:nvSpPr>
                <p:spPr bwMode="gray">
                  <a:xfrm>
                    <a:off x="461" y="1724"/>
                    <a:ext cx="1063" cy="1047"/>
                  </a:xfrm>
                  <a:prstGeom prst="ellipse">
                    <a:avLst/>
                  </a:prstGeom>
                  <a:solidFill>
                    <a:srgbClr val="817E00">
                      <a:alpha val="10001"/>
                    </a:srgbClr>
                  </a:solidFill>
                  <a:ln w="57150">
                    <a:no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grpSp>
            <p:nvGrpSpPr>
              <p:cNvPr id="63498" name="Group 30"/>
              <p:cNvGrpSpPr/>
              <p:nvPr/>
            </p:nvGrpSpPr>
            <p:grpSpPr>
              <a:xfrm>
                <a:off x="11350" y="3213"/>
                <a:ext cx="2310" cy="2280"/>
                <a:chOff x="708" y="2203"/>
                <a:chExt cx="751" cy="741"/>
              </a:xfrm>
            </p:grpSpPr>
            <p:sp>
              <p:nvSpPr>
                <p:cNvPr id="77" name="Oval 31"/>
                <p:cNvSpPr>
                  <a:spLocks noChangeArrowheads="1"/>
                </p:cNvSpPr>
                <p:nvPr/>
              </p:nvSpPr>
              <p:spPr bwMode="gray">
                <a:xfrm>
                  <a:off x="728" y="2235"/>
                  <a:ext cx="716" cy="709"/>
                </a:xfrm>
                <a:prstGeom prst="ellipse">
                  <a:avLst/>
                </a:prstGeom>
                <a:gradFill rotWithShape="1">
                  <a:gsLst>
                    <a:gs pos="0">
                      <a:srgbClr val="FF6161"/>
                    </a:gs>
                    <a:gs pos="100000">
                      <a:srgbClr val="FF6161">
                        <a:gamma/>
                        <a:shade val="31765"/>
                        <a:invGamma/>
                      </a:srgbClr>
                    </a:gs>
                  </a:gsLst>
                  <a:lin ang="5400000" scaled="1"/>
                </a:gradFill>
                <a:ln w="38100" algn="ctr">
                  <a:solidFill>
                    <a:srgbClr val="F8F8F8">
                      <a:alpha val="80000"/>
                    </a:srgbClr>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63513" name="Picture 32" descr="cir_lighteffect0"/>
                <p:cNvPicPr>
                  <a:picLocks noChangeAspect="1"/>
                </p:cNvPicPr>
                <p:nvPr/>
              </p:nvPicPr>
              <p:blipFill>
                <a:blip r:embed="rId1">
                  <a:lum bright="17999" contrast="-12000"/>
                </a:blip>
                <a:stretch>
                  <a:fillRect/>
                </a:stretch>
              </p:blipFill>
              <p:spPr>
                <a:xfrm>
                  <a:off x="708" y="2203"/>
                  <a:ext cx="751" cy="644"/>
                </a:xfrm>
                <a:prstGeom prst="rect">
                  <a:avLst/>
                </a:prstGeom>
                <a:noFill/>
                <a:ln w="9525">
                  <a:noFill/>
                </a:ln>
              </p:spPr>
            </p:pic>
          </p:grpSp>
          <p:sp>
            <p:nvSpPr>
              <p:cNvPr id="65547" name="Rectangle 33"/>
              <p:cNvSpPr>
                <a:spLocks noChangeArrowheads="1"/>
              </p:cNvSpPr>
              <p:nvPr/>
            </p:nvSpPr>
            <p:spPr bwMode="gray">
              <a:xfrm>
                <a:off x="11344" y="4079"/>
                <a:ext cx="2285" cy="710"/>
              </a:xfrm>
              <a:prstGeom prst="rect">
                <a:avLst/>
              </a:prstGeom>
              <a:noFill/>
              <a:ln w="9525" algn="ctr">
                <a:noFill/>
                <a:miter lim="800000"/>
              </a:ln>
              <a:effectLst>
                <a:outerShdw dist="17961" dir="2700000" algn="ctr" rotWithShape="0">
                  <a:srgbClr val="000000">
                    <a:alpha val="50000"/>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植物提取</a:t>
                </a:r>
                <a:endPar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nvGrpSpPr>
              <p:cNvPr id="63500" name="Group 34"/>
              <p:cNvGrpSpPr/>
              <p:nvPr/>
            </p:nvGrpSpPr>
            <p:grpSpPr>
              <a:xfrm>
                <a:off x="9075" y="6990"/>
                <a:ext cx="2310" cy="2280"/>
                <a:chOff x="708" y="2203"/>
                <a:chExt cx="751" cy="741"/>
              </a:xfrm>
            </p:grpSpPr>
            <p:sp>
              <p:nvSpPr>
                <p:cNvPr id="81" name="Oval 35"/>
                <p:cNvSpPr>
                  <a:spLocks noChangeArrowheads="1"/>
                </p:cNvSpPr>
                <p:nvPr/>
              </p:nvSpPr>
              <p:spPr bwMode="gray">
                <a:xfrm>
                  <a:off x="728" y="2235"/>
                  <a:ext cx="716" cy="709"/>
                </a:xfrm>
                <a:prstGeom prst="ellipse">
                  <a:avLst/>
                </a:prstGeom>
                <a:gradFill rotWithShape="1">
                  <a:gsLst>
                    <a:gs pos="0">
                      <a:srgbClr val="FFC319"/>
                    </a:gs>
                    <a:gs pos="100000">
                      <a:srgbClr val="FFC319">
                        <a:gamma/>
                        <a:shade val="31765"/>
                        <a:invGamma/>
                      </a:srgbClr>
                    </a:gs>
                  </a:gsLst>
                  <a:lin ang="5400000" scaled="1"/>
                </a:gradFill>
                <a:ln w="38100" algn="ctr">
                  <a:solidFill>
                    <a:srgbClr val="F8F8F8">
                      <a:alpha val="80000"/>
                    </a:srgbClr>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63511" name="Picture 36" descr="cir_lighteffect0"/>
                <p:cNvPicPr>
                  <a:picLocks noChangeAspect="1"/>
                </p:cNvPicPr>
                <p:nvPr/>
              </p:nvPicPr>
              <p:blipFill>
                <a:blip r:embed="rId1">
                  <a:lum bright="17999" contrast="-12000"/>
                </a:blip>
                <a:stretch>
                  <a:fillRect/>
                </a:stretch>
              </p:blipFill>
              <p:spPr>
                <a:xfrm>
                  <a:off x="708" y="2203"/>
                  <a:ext cx="751" cy="644"/>
                </a:xfrm>
                <a:prstGeom prst="rect">
                  <a:avLst/>
                </a:prstGeom>
                <a:noFill/>
                <a:ln w="9525">
                  <a:noFill/>
                </a:ln>
              </p:spPr>
            </p:pic>
          </p:grpSp>
          <p:sp>
            <p:nvSpPr>
              <p:cNvPr id="65549" name="Rectangle 37"/>
              <p:cNvSpPr>
                <a:spLocks noChangeArrowheads="1"/>
              </p:cNvSpPr>
              <p:nvPr/>
            </p:nvSpPr>
            <p:spPr bwMode="gray">
              <a:xfrm>
                <a:off x="9120" y="7800"/>
                <a:ext cx="2285" cy="710"/>
              </a:xfrm>
              <a:prstGeom prst="rect">
                <a:avLst/>
              </a:prstGeom>
              <a:noFill/>
              <a:ln w="9525" algn="ctr">
                <a:noFill/>
                <a:miter lim="800000"/>
              </a:ln>
              <a:effectLst>
                <a:outerShdw dist="17961" dir="2700000" algn="ctr" rotWithShape="0">
                  <a:srgbClr val="000000">
                    <a:alpha val="50000"/>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植物稳定</a:t>
                </a:r>
                <a:endPar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nvGrpSpPr>
              <p:cNvPr id="63502" name="Group 38"/>
              <p:cNvGrpSpPr/>
              <p:nvPr/>
            </p:nvGrpSpPr>
            <p:grpSpPr>
              <a:xfrm>
                <a:off x="13688" y="7129"/>
                <a:ext cx="2310" cy="2280"/>
                <a:chOff x="708" y="2203"/>
                <a:chExt cx="751" cy="741"/>
              </a:xfrm>
            </p:grpSpPr>
            <p:sp>
              <p:nvSpPr>
                <p:cNvPr id="85" name="Oval 39"/>
                <p:cNvSpPr>
                  <a:spLocks noChangeArrowheads="1"/>
                </p:cNvSpPr>
                <p:nvPr/>
              </p:nvSpPr>
              <p:spPr bwMode="gray">
                <a:xfrm>
                  <a:off x="728" y="2235"/>
                  <a:ext cx="716" cy="709"/>
                </a:xfrm>
                <a:prstGeom prst="ellipse">
                  <a:avLst/>
                </a:prstGeom>
                <a:gradFill rotWithShape="1">
                  <a:gsLst>
                    <a:gs pos="0">
                      <a:srgbClr val="0099CC"/>
                    </a:gs>
                    <a:gs pos="100000">
                      <a:srgbClr val="0099CC">
                        <a:gamma/>
                        <a:shade val="31765"/>
                        <a:invGamma/>
                      </a:srgbClr>
                    </a:gs>
                  </a:gsLst>
                  <a:lin ang="5400000" scaled="1"/>
                </a:gradFill>
                <a:ln w="38100" algn="ctr">
                  <a:solidFill>
                    <a:srgbClr val="F8F8F8">
                      <a:alpha val="80000"/>
                    </a:srgbClr>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63509" name="Picture 40" descr="cir_lighteffect0"/>
                <p:cNvPicPr>
                  <a:picLocks noChangeAspect="1"/>
                </p:cNvPicPr>
                <p:nvPr/>
              </p:nvPicPr>
              <p:blipFill>
                <a:blip r:embed="rId1">
                  <a:lum bright="17999" contrast="-12000"/>
                </a:blip>
                <a:stretch>
                  <a:fillRect/>
                </a:stretch>
              </p:blipFill>
              <p:spPr>
                <a:xfrm>
                  <a:off x="708" y="2203"/>
                  <a:ext cx="751" cy="644"/>
                </a:xfrm>
                <a:prstGeom prst="rect">
                  <a:avLst/>
                </a:prstGeom>
                <a:noFill/>
                <a:ln w="9525">
                  <a:noFill/>
                </a:ln>
              </p:spPr>
            </p:pic>
          </p:grpSp>
          <p:grpSp>
            <p:nvGrpSpPr>
              <p:cNvPr id="63503" name="Group 41"/>
              <p:cNvGrpSpPr/>
              <p:nvPr/>
            </p:nvGrpSpPr>
            <p:grpSpPr>
              <a:xfrm>
                <a:off x="13660" y="7129"/>
                <a:ext cx="2310" cy="2280"/>
                <a:chOff x="708" y="2203"/>
                <a:chExt cx="751" cy="741"/>
              </a:xfrm>
            </p:grpSpPr>
            <p:sp>
              <p:nvSpPr>
                <p:cNvPr id="88" name="Oval 42"/>
                <p:cNvSpPr>
                  <a:spLocks noChangeArrowheads="1"/>
                </p:cNvSpPr>
                <p:nvPr/>
              </p:nvSpPr>
              <p:spPr bwMode="gray">
                <a:xfrm>
                  <a:off x="728" y="2235"/>
                  <a:ext cx="716" cy="709"/>
                </a:xfrm>
                <a:prstGeom prst="ellipse">
                  <a:avLst/>
                </a:prstGeom>
                <a:gradFill rotWithShape="1">
                  <a:gsLst>
                    <a:gs pos="0">
                      <a:srgbClr val="A8D02A"/>
                    </a:gs>
                    <a:gs pos="100000">
                      <a:srgbClr val="A8D02A">
                        <a:gamma/>
                        <a:shade val="31765"/>
                        <a:invGamma/>
                      </a:srgbClr>
                    </a:gs>
                  </a:gsLst>
                  <a:lin ang="5400000" scaled="1"/>
                </a:gradFill>
                <a:ln w="38100" algn="ctr">
                  <a:solidFill>
                    <a:srgbClr val="F8F8F8">
                      <a:alpha val="80000"/>
                    </a:srgbClr>
                  </a:solidFill>
                  <a:rou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63507" name="Picture 43" descr="cir_lighteffect0"/>
                <p:cNvPicPr>
                  <a:picLocks noChangeAspect="1"/>
                </p:cNvPicPr>
                <p:nvPr/>
              </p:nvPicPr>
              <p:blipFill>
                <a:blip r:embed="rId1">
                  <a:lum bright="17999" contrast="-12000"/>
                </a:blip>
                <a:stretch>
                  <a:fillRect/>
                </a:stretch>
              </p:blipFill>
              <p:spPr>
                <a:xfrm>
                  <a:off x="708" y="2203"/>
                  <a:ext cx="751" cy="644"/>
                </a:xfrm>
                <a:prstGeom prst="rect">
                  <a:avLst/>
                </a:prstGeom>
                <a:noFill/>
                <a:ln w="9525">
                  <a:noFill/>
                </a:ln>
              </p:spPr>
            </p:pic>
          </p:grpSp>
          <p:sp>
            <p:nvSpPr>
              <p:cNvPr id="65552" name="Rectangle 44"/>
              <p:cNvSpPr>
                <a:spLocks noChangeArrowheads="1"/>
              </p:cNvSpPr>
              <p:nvPr/>
            </p:nvSpPr>
            <p:spPr bwMode="gray">
              <a:xfrm>
                <a:off x="13670" y="7994"/>
                <a:ext cx="2285" cy="654"/>
              </a:xfrm>
              <a:prstGeom prst="rect">
                <a:avLst/>
              </a:prstGeom>
              <a:noFill/>
              <a:ln w="9525" algn="ctr">
                <a:noFill/>
                <a:miter lim="800000"/>
              </a:ln>
              <a:effectLst>
                <a:outerShdw dist="17961" dir="2700000" algn="ctr" rotWithShape="0">
                  <a:srgbClr val="000000">
                    <a:alpha val="50000"/>
                  </a:srgbClr>
                </a:outerShdw>
              </a:effectLst>
            </p:spPr>
            <p:txBody>
              <a:bodyPr>
                <a:spAutoFit/>
              </a:bodyPr>
              <a:lstStyle/>
              <a:p>
                <a:pPr marL="0" marR="0" lvl="0" indent="0" algn="ctr" defTabSz="914400" rtl="0" eaLnBrk="1" fontAlgn="base" latinLnBrk="0" hangingPunct="1">
                  <a:lnSpc>
                    <a:spcPct val="90000"/>
                  </a:lnSpc>
                  <a:spcBef>
                    <a:spcPct val="50000"/>
                  </a:spcBef>
                  <a:spcAft>
                    <a:spcPct val="20000"/>
                  </a:spcAft>
                  <a:buClr>
                    <a:srgbClr val="6600FF"/>
                  </a:buClr>
                  <a:buSzPct val="70000"/>
                  <a:buFontTx/>
                  <a:buNone/>
                  <a:defRPr/>
                </a:pP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植物挥发</a:t>
                </a:r>
                <a:endPar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grpSp>
      <p:sp>
        <p:nvSpPr>
          <p:cNvPr id="63505" name="Rectangle 3"/>
          <p:cNvSpPr/>
          <p:nvPr/>
        </p:nvSpPr>
        <p:spPr>
          <a:xfrm>
            <a:off x="911860" y="1701165"/>
            <a:ext cx="10006965" cy="645160"/>
          </a:xfrm>
          <a:prstGeom prst="rect">
            <a:avLst/>
          </a:prstGeom>
          <a:noFill/>
          <a:ln w="9525">
            <a:noFill/>
          </a:ln>
        </p:spPr>
        <p:txBody>
          <a:bodyPr wrap="square">
            <a:spAutoFit/>
          </a:bodyPr>
          <a:lstStyle/>
          <a:p>
            <a:pPr marL="0" marR="0" lvl="0" indent="0" algn="l" defTabSz="914400" rtl="0" eaLnBrk="1" fontAlgn="base" latinLnBrk="0" hangingPunct="1">
              <a:lnSpc>
                <a:spcPct val="150000"/>
              </a:lnSpc>
              <a:spcBef>
                <a:spcPct val="20000"/>
              </a:spcBef>
              <a:spcAft>
                <a:spcPct val="0"/>
              </a:spcAft>
              <a:buClr>
                <a:srgbClr val="6600FF"/>
              </a:buClr>
              <a:buSzPct val="70000"/>
              <a:buFont typeface="Wingdings" panose="05000000000000000000" pitchFamily="2" charset="2"/>
              <a:buNone/>
              <a:defRPr/>
            </a:pP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根据其作用过程和机理，重金属污染土壤的植物修复技术可分为</a:t>
            </a:r>
            <a:r>
              <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三种</a:t>
            </a: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类型</a:t>
            </a:r>
            <a:endPar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9" name="Text Box 4"/>
          <p:cNvSpPr txBox="1">
            <a:spLocks noChangeArrowheads="1"/>
          </p:cNvSpPr>
          <p:nvPr/>
        </p:nvSpPr>
        <p:spPr bwMode="auto">
          <a:xfrm>
            <a:off x="-24765" y="389890"/>
            <a:ext cx="11566525"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2.2</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植物修复重金属污染的过程和机理</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10" name="Rectangle 5"/>
          <p:cNvSpPr>
            <a:spLocks noGrp="1" noRot="1"/>
          </p:cNvSpPr>
          <p:nvPr/>
        </p:nvSpPr>
        <p:spPr>
          <a:xfrm>
            <a:off x="398145" y="645795"/>
            <a:ext cx="11221085" cy="1066800"/>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marL="352425" indent="-352425" algn="l" eaLnBrk="1" hangingPunct="1">
              <a:lnSpc>
                <a:spcPct val="105000"/>
              </a:lnSpc>
            </a:pPr>
            <a:r>
              <a:rPr lang="en-US" altLang="zh-CN" sz="2400" dirty="0">
                <a:solidFill>
                  <a:schemeClr val="tx1"/>
                </a:solidFill>
                <a:effectLst/>
                <a:latin typeface="Times New Roman" panose="02020603050405020304" pitchFamily="18" charset="0"/>
                <a:cs typeface="Times New Roman" panose="02020603050405020304" pitchFamily="18" charset="0"/>
              </a:rPr>
              <a:t>The Process and Mechanism of Phytoremediationof Heavy Metal Contaminated Soil</a:t>
            </a:r>
            <a:endParaRPr lang="en-US" altLang="zh-CN" sz="2400" dirty="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Rot="1"/>
          </p:cNvSpPr>
          <p:nvPr>
            <p:ph type="title"/>
          </p:nvPr>
        </p:nvSpPr>
        <p:spPr>
          <a:xfrm>
            <a:off x="4008120" y="1556703"/>
            <a:ext cx="2804160" cy="553085"/>
          </a:xfrm>
        </p:spPr>
        <p:txBody>
          <a:bodyPr vert="horz" wrap="square" lIns="91440" tIns="45720" rIns="91440" bIns="45720" numCol="1" anchor="ctr" anchorCtr="0" compatLnSpc="1">
            <a:spAutoFit/>
          </a:bodyPr>
          <a:lstStyle/>
          <a:p>
            <a:pPr eaLnBrk="1" hangingPunct="1"/>
            <a:r>
              <a:rPr lang="zh-CN" altLang="en-US" sz="3000" dirty="0">
                <a:solidFill>
                  <a:srgbClr val="FF0000"/>
                </a:solidFill>
                <a:effectLst/>
                <a:latin typeface="微软雅黑" panose="020B0503020204020204" charset="-122"/>
                <a:ea typeface="微软雅黑" panose="020B0503020204020204" charset="-122"/>
              </a:rPr>
              <a:t>植物提取</a:t>
            </a:r>
            <a:endParaRPr lang="zh-CN" altLang="en-US" sz="3000" dirty="0">
              <a:solidFill>
                <a:srgbClr val="FF0000"/>
              </a:solidFill>
              <a:effectLst/>
              <a:latin typeface="微软雅黑" panose="020B0503020204020204" charset="-122"/>
              <a:ea typeface="微软雅黑" panose="020B0503020204020204" charset="-122"/>
            </a:endParaRPr>
          </a:p>
        </p:txBody>
      </p:sp>
      <p:sp>
        <p:nvSpPr>
          <p:cNvPr id="64516" name="Rectangle 3"/>
          <p:cNvSpPr>
            <a:spLocks noGrp="1"/>
          </p:cNvSpPr>
          <p:nvPr>
            <p:ph idx="1"/>
          </p:nvPr>
        </p:nvSpPr>
        <p:spPr>
          <a:xfrm>
            <a:off x="1591072" y="2015668"/>
            <a:ext cx="6705600" cy="2861310"/>
          </a:xfrm>
        </p:spPr>
        <p:txBody>
          <a:bodyPr vert="horz" wrap="square" lIns="91440" tIns="45720" rIns="91440" bIns="45720" numCol="1" anchor="t" anchorCtr="0" compatLnSpc="1">
            <a:spAutoFit/>
          </a:bodyPr>
          <a:lstStyle/>
          <a:p>
            <a:pPr marL="0" indent="720090" eaLnBrk="1" latinLnBrk="0" hangingPunct="1">
              <a:lnSpc>
                <a:spcPct val="150000"/>
              </a:lnSpc>
              <a:spcBef>
                <a:spcPts val="0"/>
              </a:spcBef>
              <a:buNone/>
            </a:pPr>
            <a:r>
              <a:rPr lang="zh-CN" altLang="en-US" sz="2400" b="1" kern="1200" dirty="0">
                <a:solidFill>
                  <a:srgbClr val="FF0000"/>
                </a:solidFill>
                <a:effectLst/>
                <a:latin typeface="黑体" panose="02010609060101010101" pitchFamily="49" charset="-122"/>
                <a:ea typeface="黑体" panose="02010609060101010101" pitchFamily="49" charset="-122"/>
              </a:rPr>
              <a:t>植物提取</a:t>
            </a:r>
            <a:r>
              <a:rPr lang="zh-CN" altLang="en-US" sz="2400" dirty="0">
                <a:solidFill>
                  <a:schemeClr val="tx1"/>
                </a:solidFill>
                <a:effectLst/>
                <a:latin typeface="黑体" panose="02010609060101010101" pitchFamily="49" charset="-122"/>
                <a:ea typeface="黑体" panose="02010609060101010101" pitchFamily="49" charset="-122"/>
              </a:rPr>
              <a:t>是利用重金属超积累植物从土壤中吸取一种或几种重金属，并将其转移、储存到地上部分，随后收割地上部分并集中处理，连续种植这种植物，即可使土壤中重金属含量降低到可接受的水平</a:t>
            </a:r>
            <a:r>
              <a:rPr lang="zh-CN" altLang="en-US" sz="2400" b="1" dirty="0">
                <a:solidFill>
                  <a:schemeClr val="tx1"/>
                </a:solidFill>
                <a:effectLst/>
                <a:latin typeface="黑体" panose="02010609060101010101" pitchFamily="49" charset="-122"/>
                <a:ea typeface="黑体" panose="02010609060101010101" pitchFamily="49" charset="-122"/>
              </a:rPr>
              <a:t>。</a:t>
            </a:r>
            <a:endParaRPr lang="zh-CN" altLang="en-US" sz="2400" b="1" dirty="0">
              <a:solidFill>
                <a:schemeClr val="tx1"/>
              </a:solidFill>
              <a:effectLst/>
              <a:latin typeface="黑体" panose="02010609060101010101" pitchFamily="49" charset="-122"/>
              <a:ea typeface="黑体" panose="02010609060101010101" pitchFamily="49" charset="-122"/>
            </a:endParaRPr>
          </a:p>
        </p:txBody>
      </p:sp>
      <p:sp>
        <p:nvSpPr>
          <p:cNvPr id="64517" name="Rectangle 9"/>
          <p:cNvSpPr/>
          <p:nvPr/>
        </p:nvSpPr>
        <p:spPr>
          <a:xfrm>
            <a:off x="1507490" y="4973320"/>
            <a:ext cx="9507855" cy="1753235"/>
          </a:xfrm>
          <a:prstGeom prst="rect">
            <a:avLst/>
          </a:prstGeom>
          <a:noFill/>
          <a:ln w="9525">
            <a:noFill/>
          </a:ln>
        </p:spPr>
        <p:txBody>
          <a:bodyPr wrap="square">
            <a:spAutoFit/>
          </a:bodyPr>
          <a:lstStyle/>
          <a:p>
            <a:pPr marR="0" lvl="0" indent="720090" algn="l" rtl="0" eaLnBrk="1" hangingPunct="1">
              <a:lnSpc>
                <a:spcPct val="150000"/>
              </a:lnSpc>
              <a:spcBef>
                <a:spcPts val="0"/>
              </a:spcBef>
              <a:buClr>
                <a:schemeClr val="hlink"/>
              </a:buClr>
              <a:buSzPct val="70000"/>
              <a:buFont typeface="Wingdings" panose="05000000000000000000" pitchFamily="2" charset="2"/>
              <a:buNone/>
            </a:pPr>
            <a:r>
              <a:rPr kumimoji="0" lang="zh-CN" altLang="en-US" sz="2400" b="1" i="0" u="none" strike="noStrike" kern="1200" cap="none" spc="0" normalizeH="0" baseline="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超积累植物</a:t>
            </a:r>
            <a:r>
              <a:rPr kumimoji="0" lang="zh-CN" altLang="en-US" sz="2400" b="0" i="0" u="none" strike="noStrike" kern="1200" cap="none" spc="0" normalizeH="0" baseline="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指地上部分能富集重金属占干重的100 mg/kg  (Cu、Pb、Cd) 或10000 mg/kg (如Zn) 的一类植物。目前，世界上共发现有400 多种超富集植物。</a:t>
            </a:r>
            <a:endParaRPr kumimoji="0" lang="zh-CN" altLang="en-US" sz="2400" b="0" i="0" u="none" strike="noStrike" kern="1200" cap="none" spc="0" normalizeH="0" baseline="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64518" name="Picture 10"/>
          <p:cNvPicPr>
            <a:picLocks noChangeAspect="1"/>
          </p:cNvPicPr>
          <p:nvPr/>
        </p:nvPicPr>
        <p:blipFill>
          <a:blip r:embed="rId1"/>
          <a:stretch>
            <a:fillRect/>
          </a:stretch>
        </p:blipFill>
        <p:spPr>
          <a:xfrm>
            <a:off x="8598535" y="1515110"/>
            <a:ext cx="2967990" cy="3529965"/>
          </a:xfrm>
          <a:prstGeom prst="rect">
            <a:avLst/>
          </a:prstGeom>
          <a:noFill/>
          <a:ln w="9525">
            <a:noFill/>
          </a:ln>
        </p:spPr>
      </p:pic>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6" name="Text Box 4"/>
          <p:cNvSpPr txBox="1">
            <a:spLocks noChangeArrowheads="1"/>
          </p:cNvSpPr>
          <p:nvPr/>
        </p:nvSpPr>
        <p:spPr bwMode="auto">
          <a:xfrm>
            <a:off x="-24765" y="389890"/>
            <a:ext cx="11566525"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2.2</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植物修复重金属污染的过程和机理</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7" name="Rectangle 5"/>
          <p:cNvSpPr>
            <a:spLocks noGrp="1" noRot="1"/>
          </p:cNvSpPr>
          <p:nvPr/>
        </p:nvSpPr>
        <p:spPr>
          <a:xfrm>
            <a:off x="398145" y="645795"/>
            <a:ext cx="11221085" cy="1066800"/>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marL="352425" indent="-352425" algn="l" eaLnBrk="1" hangingPunct="1">
              <a:lnSpc>
                <a:spcPct val="105000"/>
              </a:lnSpc>
            </a:pPr>
            <a:r>
              <a:rPr lang="en-US" altLang="zh-CN" sz="2400" dirty="0">
                <a:solidFill>
                  <a:schemeClr val="tx1"/>
                </a:solidFill>
                <a:effectLst/>
                <a:latin typeface="Times New Roman" panose="02020603050405020304" pitchFamily="18" charset="0"/>
                <a:cs typeface="Times New Roman" panose="02020603050405020304" pitchFamily="18" charset="0"/>
              </a:rPr>
              <a:t>The Process and Mechanism of Phytoremediationof Heavy Metal Contaminated Soil</a:t>
            </a:r>
            <a:endParaRPr lang="en-US" altLang="zh-CN" sz="2400" dirty="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9" descr="图片4"/>
          <p:cNvPicPr>
            <a:picLocks noChangeAspect="1"/>
          </p:cNvPicPr>
          <p:nvPr/>
        </p:nvPicPr>
        <p:blipFill>
          <a:blip r:embed="rId1"/>
          <a:stretch>
            <a:fillRect/>
          </a:stretch>
        </p:blipFill>
        <p:spPr>
          <a:xfrm>
            <a:off x="2901950" y="1457960"/>
            <a:ext cx="6931660" cy="4593590"/>
          </a:xfrm>
          <a:prstGeom prst="rect">
            <a:avLst/>
          </a:prstGeom>
          <a:noFill/>
          <a:ln w="9525">
            <a:noFill/>
          </a:ln>
        </p:spPr>
      </p:pic>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8" name="Text Box 4"/>
          <p:cNvSpPr txBox="1">
            <a:spLocks noChangeArrowheads="1"/>
          </p:cNvSpPr>
          <p:nvPr/>
        </p:nvSpPr>
        <p:spPr bwMode="auto">
          <a:xfrm>
            <a:off x="-24765" y="389890"/>
            <a:ext cx="11566525"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2.2</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植物修复重金属污染的过程和机理</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9" name="Rectangle 5"/>
          <p:cNvSpPr>
            <a:spLocks noGrp="1" noRot="1"/>
          </p:cNvSpPr>
          <p:nvPr/>
        </p:nvSpPr>
        <p:spPr>
          <a:xfrm>
            <a:off x="398145" y="645795"/>
            <a:ext cx="11221085" cy="1066800"/>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marL="352425" indent="-352425" algn="l" eaLnBrk="1" hangingPunct="1">
              <a:lnSpc>
                <a:spcPct val="105000"/>
              </a:lnSpc>
            </a:pPr>
            <a:r>
              <a:rPr lang="en-US" altLang="zh-CN" sz="2400" dirty="0">
                <a:solidFill>
                  <a:schemeClr val="tx1"/>
                </a:solidFill>
                <a:effectLst/>
                <a:latin typeface="Times New Roman" panose="02020603050405020304" pitchFamily="18" charset="0"/>
                <a:cs typeface="Times New Roman" panose="02020603050405020304" pitchFamily="18" charset="0"/>
              </a:rPr>
              <a:t>The Process and Mechanism of Phytoremediationof Heavy Metal Contaminated Soil</a:t>
            </a:r>
            <a:endParaRPr lang="en-US" altLang="zh-CN" sz="2400" dirty="0">
              <a:solidFill>
                <a:schemeClr val="tx1"/>
              </a:solidFill>
              <a:effectLst/>
              <a:latin typeface="Times New Roman" panose="02020603050405020304" pitchFamily="18" charset="0"/>
              <a:cs typeface="Times New Roman" panose="02020603050405020304" pitchFamily="18" charset="0"/>
            </a:endParaRPr>
          </a:p>
        </p:txBody>
      </p:sp>
      <p:sp>
        <p:nvSpPr>
          <p:cNvPr id="65539" name="Text Box 5"/>
          <p:cNvSpPr txBox="1"/>
          <p:nvPr/>
        </p:nvSpPr>
        <p:spPr>
          <a:xfrm>
            <a:off x="1143000" y="5934711"/>
            <a:ext cx="9067800" cy="854075"/>
          </a:xfrm>
          <a:prstGeom prst="rect">
            <a:avLst/>
          </a:prstGeom>
          <a:noFill/>
          <a:ln w="9525">
            <a:noFill/>
          </a:ln>
        </p:spPr>
        <p:txBody>
          <a:bodyPr>
            <a:spAutoFit/>
          </a:bodyPr>
          <a:lstStyle/>
          <a:p>
            <a:pPr marL="0" marR="0" lvl="0" indent="628650" algn="ctr" defTabSz="621030" rtl="0" eaLnBrk="1" fontAlgn="base" latinLnBrk="0" hangingPunct="1">
              <a:lnSpc>
                <a:spcPct val="90000"/>
              </a:lnSpc>
              <a:spcBef>
                <a:spcPct val="50000"/>
              </a:spcBef>
              <a:spcAft>
                <a:spcPct val="20000"/>
              </a:spcAft>
              <a:buClr>
                <a:srgbClr val="6600FF"/>
              </a:buClr>
              <a:buSzPct val="70000"/>
              <a:buFont typeface="Wingdings" panose="05000000000000000000" pitchFamily="2" charset="2"/>
              <a:buNone/>
              <a:defRPr/>
            </a:pPr>
            <a:r>
              <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重金属超富集植物及植物修复技术研究进展</a:t>
            </a:r>
            <a:endParaRPr kumimoji="0" lang="en-US" altLang="zh-CN"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0" marR="0" lvl="0" indent="628650" algn="ctr" defTabSz="621030" rtl="0" eaLnBrk="1" fontAlgn="base" latinLnBrk="0" hangingPunct="1">
              <a:lnSpc>
                <a:spcPct val="90000"/>
              </a:lnSpc>
              <a:spcBef>
                <a:spcPct val="50000"/>
              </a:spcBef>
              <a:spcAft>
                <a:spcPct val="20000"/>
              </a:spcAft>
              <a:buClr>
                <a:srgbClr val="6600FF"/>
              </a:buClr>
              <a:buSzPct val="70000"/>
              <a:buFont typeface="Wingdings" panose="05000000000000000000" pitchFamily="2" charset="2"/>
              <a:buNone/>
              <a:defRPr/>
            </a:pPr>
            <a:r>
              <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生态学报</a:t>
            </a:r>
            <a:r>
              <a:rPr kumimoji="0" lang="en-US" altLang="zh-CN"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2001,21(7):1 196-1 203</a:t>
            </a:r>
            <a:endPar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4333" name="Group 381"/>
          <p:cNvGraphicFramePr>
            <a:graphicFrameLocks noGrp="1"/>
          </p:cNvGraphicFramePr>
          <p:nvPr/>
        </p:nvGraphicFramePr>
        <p:xfrm>
          <a:off x="2492375" y="2120265"/>
          <a:ext cx="8007350" cy="4173354"/>
        </p:xfrm>
        <a:graphic>
          <a:graphicData uri="http://schemas.openxmlformats.org/drawingml/2006/table">
            <a:tbl>
              <a:tblPr/>
              <a:tblGrid>
                <a:gridCol w="2234208"/>
                <a:gridCol w="1250355"/>
                <a:gridCol w="1130300"/>
                <a:gridCol w="1122362"/>
                <a:gridCol w="1143000"/>
                <a:gridCol w="1127125"/>
              </a:tblGrid>
              <a:tr h="40005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ctr" defTabSz="914400" rtl="0" eaLnBrk="0" fontAlgn="base" hangingPunct="0">
                        <a:lnSpc>
                          <a:spcPct val="150000"/>
                        </a:lnSpc>
                        <a:spcBef>
                          <a:spcPts val="0"/>
                        </a:spcBef>
                        <a:spcAft>
                          <a:spcPct val="0"/>
                        </a:spcAft>
                        <a:buClr>
                          <a:schemeClr val="hlink"/>
                        </a:buClr>
                        <a:buSzPct val="70000"/>
                        <a:buFont typeface="Wingdings" panose="05000000000000000000" pitchFamily="2" charset="2"/>
                        <a:buNone/>
                      </a:pPr>
                      <a:r>
                        <a:rPr kumimoji="0" lang="en-US" altLang="zh-CN" sz="22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Mn </a:t>
                      </a: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超积累植物</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ctr" defTabSz="914400" rtl="0" eaLnBrk="0" fontAlgn="base" hangingPunct="0">
                        <a:lnSpc>
                          <a:spcPct val="150000"/>
                        </a:lnSpc>
                        <a:spcBef>
                          <a:spcPts val="0"/>
                        </a:spcBef>
                        <a:spcAft>
                          <a:spcPct val="0"/>
                        </a:spcAft>
                        <a:buClr>
                          <a:schemeClr val="hlink"/>
                        </a:buClr>
                        <a:buSzPct val="70000"/>
                        <a:buFont typeface="Wingdings" panose="05000000000000000000" pitchFamily="2" charset="2"/>
                        <a:buNone/>
                      </a:pP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商陆</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cap="flat">
                      <a:noFill/>
                    </a:lnT>
                    <a:lnB w="12700" cap="flat" cmpd="sng" algn="ctr">
                      <a:solidFill>
                        <a:schemeClr val="bg2"/>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ctr" defTabSz="914400" rtl="0" eaLnBrk="0" fontAlgn="base" hangingPunct="0">
                        <a:lnSpc>
                          <a:spcPct val="150000"/>
                        </a:lnSpc>
                        <a:spcBef>
                          <a:spcPts val="0"/>
                        </a:spcBef>
                        <a:spcAft>
                          <a:spcPct val="0"/>
                        </a:spcAft>
                        <a:buClr>
                          <a:schemeClr val="hlink"/>
                        </a:buClr>
                        <a:buSzPct val="70000"/>
                        <a:buFont typeface="Wingdings" panose="05000000000000000000" pitchFamily="2" charset="2"/>
                        <a:buNone/>
                      </a:pP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狗牙根</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cap="flat">
                      <a:noFill/>
                    </a:lnT>
                    <a:lnB w="12700" cap="flat" cmpd="sng" algn="ctr">
                      <a:solidFill>
                        <a:schemeClr val="bg2"/>
                      </a:solidFill>
                      <a:prstDash val="solid"/>
                      <a:round/>
                      <a:headEnd type="none" w="med" len="med"/>
                      <a:tailEnd type="none" w="med" len="med"/>
                    </a:lnB>
                    <a:lnTlToBr>
                      <a:noFill/>
                    </a:lnTlToBr>
                    <a:lnBlToTr>
                      <a:noFill/>
                    </a:lnBlToTr>
                    <a:solidFill>
                      <a:schemeClr val="accent2">
                        <a:lumMod val="20000"/>
                        <a:lumOff val="80000"/>
                      </a:schemeClr>
                    </a:solidFill>
                  </a:tcPr>
                </a:tc>
                <a:tc gridSpan="3">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ctr" defTabSz="914400" rtl="0" eaLnBrk="0" fontAlgn="base" hangingPunct="0">
                        <a:lnSpc>
                          <a:spcPct val="150000"/>
                        </a:lnSpc>
                        <a:spcBef>
                          <a:spcPts val="0"/>
                        </a:spcBef>
                        <a:spcAft>
                          <a:spcPct val="0"/>
                        </a:spcAft>
                        <a:buClr>
                          <a:schemeClr val="hlink"/>
                        </a:buClr>
                        <a:buSzPct val="70000"/>
                        <a:buFont typeface="Wingdings" panose="05000000000000000000" pitchFamily="2" charset="2"/>
                        <a:buNone/>
                      </a:pP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香附子</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cap="flat">
                      <a:noFill/>
                    </a:lnT>
                    <a:lnB w="12700" cap="flat" cmpd="sng" algn="ctr">
                      <a:solidFill>
                        <a:schemeClr val="bg2"/>
                      </a:solidFill>
                      <a:prstDash val="solid"/>
                      <a:round/>
                      <a:headEnd type="none" w="med" len="med"/>
                      <a:tailEnd type="none" w="med" len="med"/>
                    </a:lnB>
                    <a:lnTlToBr>
                      <a:noFill/>
                    </a:lnTlToBr>
                    <a:lnBlToTr>
                      <a:noFill/>
                    </a:lnBlToTr>
                    <a:solidFill>
                      <a:schemeClr val="accent2">
                        <a:lumMod val="20000"/>
                        <a:lumOff val="80000"/>
                      </a:schemeClr>
                    </a:solidFill>
                  </a:tcPr>
                </a:tc>
                <a:tc hMerge="1">
                  <a:tcPr/>
                </a:tc>
                <a:tc hMerge="1">
                  <a:tcPr/>
                </a:tc>
              </a:tr>
              <a:tr h="446088">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ctr" defTabSz="914400" rtl="0" eaLnBrk="0" fontAlgn="base" hangingPunct="0">
                        <a:lnSpc>
                          <a:spcPct val="150000"/>
                        </a:lnSpc>
                        <a:spcBef>
                          <a:spcPts val="0"/>
                        </a:spcBef>
                        <a:spcAft>
                          <a:spcPct val="0"/>
                        </a:spcAft>
                        <a:buClr>
                          <a:schemeClr val="hlink"/>
                        </a:buClr>
                        <a:buSzPct val="70000"/>
                        <a:buFont typeface="Wingdings" panose="05000000000000000000" pitchFamily="2" charset="2"/>
                        <a:buNone/>
                      </a:pPr>
                      <a:r>
                        <a:rPr kumimoji="0" lang="en-US" altLang="zh-CN" sz="22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Cd </a:t>
                      </a: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超积累植物</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l" defTabSz="914400" rtl="0" eaLnBrk="1" fontAlgn="base" hangingPunct="1">
                        <a:lnSpc>
                          <a:spcPct val="150000"/>
                        </a:lnSpc>
                        <a:spcBef>
                          <a:spcPts val="0"/>
                        </a:spcBef>
                        <a:spcAft>
                          <a:spcPct val="0"/>
                        </a:spcAft>
                        <a:buClr>
                          <a:schemeClr val="hlink"/>
                        </a:buClr>
                        <a:buSzPct val="130000"/>
                        <a:buFont typeface="Wingdings" panose="05000000000000000000" pitchFamily="2" charset="2"/>
                        <a:buNone/>
                      </a:pP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龙葵</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ctr" defTabSz="914400" rtl="0" eaLnBrk="0" fontAlgn="base" hangingPunct="0">
                        <a:lnSpc>
                          <a:spcPct val="150000"/>
                        </a:lnSpc>
                        <a:spcBef>
                          <a:spcPts val="0"/>
                        </a:spcBef>
                        <a:spcAft>
                          <a:spcPct val="0"/>
                        </a:spcAft>
                        <a:buClr>
                          <a:schemeClr val="hlink"/>
                        </a:buClr>
                        <a:buSzPct val="70000"/>
                        <a:buFont typeface="Wingdings" panose="05000000000000000000" pitchFamily="2" charset="2"/>
                        <a:buNone/>
                      </a:pP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油菜</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gridSpan="3">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ctr" defTabSz="914400" rtl="0" eaLnBrk="1" fontAlgn="base" hangingPunct="1">
                        <a:lnSpc>
                          <a:spcPct val="150000"/>
                        </a:lnSpc>
                        <a:spcBef>
                          <a:spcPts val="0"/>
                        </a:spcBef>
                        <a:spcAft>
                          <a:spcPct val="0"/>
                        </a:spcAft>
                        <a:buClr>
                          <a:schemeClr val="hlink"/>
                        </a:buClr>
                        <a:buSzPct val="130000"/>
                        <a:buFont typeface="Wingdings" panose="05000000000000000000" pitchFamily="2" charset="2"/>
                        <a:buNone/>
                      </a:pP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宝山堇菜</a:t>
                      </a:r>
                      <a:endPar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hMerge="1">
                  <a:tcPr/>
                </a:tc>
                <a:tc hMerge="1">
                  <a:tcPr/>
                </a:tc>
              </a:tr>
              <a:tr h="447675">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ctr" defTabSz="914400" rtl="0" eaLnBrk="0" fontAlgn="base" hangingPunct="0">
                        <a:lnSpc>
                          <a:spcPct val="150000"/>
                        </a:lnSpc>
                        <a:spcBef>
                          <a:spcPts val="0"/>
                        </a:spcBef>
                        <a:spcAft>
                          <a:spcPct val="0"/>
                        </a:spcAft>
                        <a:buClr>
                          <a:schemeClr val="hlink"/>
                        </a:buClr>
                        <a:buSzPct val="70000"/>
                        <a:buFont typeface="Wingdings" panose="05000000000000000000" pitchFamily="2" charset="2"/>
                        <a:buNone/>
                      </a:pPr>
                      <a:r>
                        <a:rPr kumimoji="0" lang="en-US" altLang="zh-CN" sz="22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As </a:t>
                      </a: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超积累植物</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l" defTabSz="914400" rtl="0" eaLnBrk="1" fontAlgn="base" hangingPunct="1">
                        <a:lnSpc>
                          <a:spcPct val="150000"/>
                        </a:lnSpc>
                        <a:spcBef>
                          <a:spcPts val="0"/>
                        </a:spcBef>
                        <a:spcAft>
                          <a:spcPct val="0"/>
                        </a:spcAft>
                        <a:buClr>
                          <a:schemeClr val="hlink"/>
                        </a:buClr>
                        <a:buSzPct val="130000"/>
                        <a:buFont typeface="Wingdings" panose="05000000000000000000" pitchFamily="2" charset="2"/>
                        <a:buNone/>
                      </a:pP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蜈蚣草</a:t>
                      </a:r>
                      <a:endPar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ctr" defTabSz="914400" rtl="0" eaLnBrk="0" fontAlgn="base" hangingPunct="0">
                        <a:lnSpc>
                          <a:spcPct val="150000"/>
                        </a:lnSpc>
                        <a:spcBef>
                          <a:spcPts val="0"/>
                        </a:spcBef>
                        <a:spcAft>
                          <a:spcPct val="0"/>
                        </a:spcAft>
                        <a:buClr>
                          <a:schemeClr val="hlink"/>
                        </a:buClr>
                        <a:buSzPct val="70000"/>
                        <a:buFont typeface="Wingdings" panose="05000000000000000000" pitchFamily="2" charset="2"/>
                        <a:buNone/>
                      </a:pP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大叶井口边草</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ctr" defTabSz="914400" rtl="0" eaLnBrk="0" fontAlgn="base" hangingPunct="0">
                        <a:lnSpc>
                          <a:spcPct val="150000"/>
                        </a:lnSpc>
                        <a:spcBef>
                          <a:spcPts val="0"/>
                        </a:spcBef>
                        <a:spcAft>
                          <a:spcPct val="0"/>
                        </a:spcAft>
                        <a:buClr>
                          <a:schemeClr val="hlink"/>
                        </a:buClr>
                        <a:buSzPct val="70000"/>
                        <a:buFont typeface="Wingdings" panose="05000000000000000000" pitchFamily="2" charset="2"/>
                        <a:buNone/>
                      </a:pP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井栏边草</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ctr" defTabSz="914400" rtl="0" eaLnBrk="0" fontAlgn="base" hangingPunct="0">
                        <a:lnSpc>
                          <a:spcPct val="150000"/>
                        </a:lnSpc>
                        <a:spcBef>
                          <a:spcPts val="0"/>
                        </a:spcBef>
                        <a:spcAft>
                          <a:spcPct val="0"/>
                        </a:spcAft>
                        <a:buClr>
                          <a:schemeClr val="hlink"/>
                        </a:buClr>
                        <a:buSzPct val="70000"/>
                        <a:buFont typeface="Wingdings" panose="05000000000000000000" pitchFamily="2" charset="2"/>
                        <a:buNone/>
                      </a:pP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金钗凤尾蕨</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l" defTabSz="914400" rtl="0" eaLnBrk="1" fontAlgn="base" hangingPunct="1">
                        <a:lnSpc>
                          <a:spcPct val="150000"/>
                        </a:lnSpc>
                        <a:spcBef>
                          <a:spcPts val="0"/>
                        </a:spcBef>
                        <a:spcAft>
                          <a:spcPct val="0"/>
                        </a:spcAft>
                        <a:buClr>
                          <a:schemeClr val="hlink"/>
                        </a:buClr>
                        <a:buSzPct val="130000"/>
                        <a:buFont typeface="Wingdings" panose="05000000000000000000" pitchFamily="2" charset="2"/>
                        <a:buNone/>
                      </a:pP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斜羽凤尾蕨</a:t>
                      </a:r>
                      <a:endPar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2">
                        <a:lumMod val="20000"/>
                        <a:lumOff val="80000"/>
                      </a:schemeClr>
                    </a:solidFill>
                  </a:tcPr>
                </a:tc>
              </a:tr>
              <a:tr h="446088">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ctr" defTabSz="914400" rtl="0" eaLnBrk="0" fontAlgn="base" hangingPunct="0">
                        <a:lnSpc>
                          <a:spcPct val="150000"/>
                        </a:lnSpc>
                        <a:spcBef>
                          <a:spcPts val="0"/>
                        </a:spcBef>
                        <a:spcAft>
                          <a:spcPct val="0"/>
                        </a:spcAft>
                        <a:buClr>
                          <a:schemeClr val="hlink"/>
                        </a:buClr>
                        <a:buSzPct val="70000"/>
                        <a:buFont typeface="Wingdings" panose="05000000000000000000" pitchFamily="2" charset="2"/>
                        <a:buNone/>
                      </a:pPr>
                      <a:r>
                        <a:rPr kumimoji="0" lang="en-US" altLang="zh-CN" sz="22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Pb</a:t>
                      </a:r>
                      <a:r>
                        <a:rPr kumimoji="0" lang="en-US" altLang="zh-CN" sz="2200" b="0" i="0" u="none" strike="noStrike" cap="none" normalizeH="0" baseline="0" dirty="0">
                          <a:ln>
                            <a:noFill/>
                          </a:ln>
                          <a:solidFill>
                            <a:schemeClr val="tx1"/>
                          </a:solidFill>
                          <a:effectLst/>
                          <a:latin typeface="Arial" panose="020B0604020202020204" pitchFamily="34" charset="0"/>
                          <a:ea typeface="宋体" panose="02010600030101010101" pitchFamily="2" charset="-122"/>
                        </a:rPr>
                        <a:t> </a:t>
                      </a: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超积累植物</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l" defTabSz="914400" rtl="0" eaLnBrk="1" fontAlgn="base" hangingPunct="1">
                        <a:lnSpc>
                          <a:spcPct val="150000"/>
                        </a:lnSpc>
                        <a:spcBef>
                          <a:spcPts val="0"/>
                        </a:spcBef>
                        <a:spcAft>
                          <a:spcPct val="0"/>
                        </a:spcAft>
                        <a:buClr>
                          <a:schemeClr val="hlink"/>
                        </a:buClr>
                        <a:buSzPct val="130000"/>
                        <a:buFont typeface="Wingdings" panose="05000000000000000000" pitchFamily="2" charset="2"/>
                        <a:buNone/>
                      </a:pP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羽叶</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ctr" defTabSz="914400" rtl="0" eaLnBrk="0" fontAlgn="base" hangingPunct="0">
                        <a:lnSpc>
                          <a:spcPct val="150000"/>
                        </a:lnSpc>
                        <a:spcBef>
                          <a:spcPts val="0"/>
                        </a:spcBef>
                        <a:spcAft>
                          <a:spcPct val="0"/>
                        </a:spcAft>
                        <a:buClr>
                          <a:schemeClr val="hlink"/>
                        </a:buClr>
                        <a:buSzPct val="70000"/>
                        <a:buFont typeface="Wingdings" panose="05000000000000000000" pitchFamily="2" charset="2"/>
                        <a:buNone/>
                      </a:pP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鬼针草</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ctr" defTabSz="914400" rtl="0" eaLnBrk="0" fontAlgn="base" hangingPunct="0">
                        <a:lnSpc>
                          <a:spcPct val="150000"/>
                        </a:lnSpc>
                        <a:spcBef>
                          <a:spcPts val="0"/>
                        </a:spcBef>
                        <a:spcAft>
                          <a:spcPct val="0"/>
                        </a:spcAft>
                        <a:buClr>
                          <a:schemeClr val="hlink"/>
                        </a:buClr>
                        <a:buSzPct val="70000"/>
                        <a:buFont typeface="Wingdings" panose="05000000000000000000" pitchFamily="2" charset="2"/>
                        <a:buNone/>
                      </a:pP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紫穗槐</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ctr" defTabSz="914400" rtl="0" eaLnBrk="0" fontAlgn="base" hangingPunct="0">
                        <a:lnSpc>
                          <a:spcPct val="150000"/>
                        </a:lnSpc>
                        <a:spcBef>
                          <a:spcPts val="0"/>
                        </a:spcBef>
                        <a:spcAft>
                          <a:spcPct val="0"/>
                        </a:spcAft>
                        <a:buClr>
                          <a:schemeClr val="hlink"/>
                        </a:buClr>
                        <a:buSzPct val="70000"/>
                        <a:buFont typeface="Wingdings" panose="05000000000000000000" pitchFamily="2" charset="2"/>
                        <a:buNone/>
                      </a:pP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绿叶苋菜</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l" defTabSz="914400" rtl="0" eaLnBrk="1" fontAlgn="base" hangingPunct="1">
                        <a:lnSpc>
                          <a:spcPct val="150000"/>
                        </a:lnSpc>
                        <a:spcBef>
                          <a:spcPts val="0"/>
                        </a:spcBef>
                        <a:spcAft>
                          <a:spcPct val="0"/>
                        </a:spcAft>
                        <a:buClr>
                          <a:schemeClr val="hlink"/>
                        </a:buClr>
                        <a:buSzPct val="130000"/>
                        <a:buFont typeface="Wingdings" panose="05000000000000000000" pitchFamily="2" charset="2"/>
                        <a:buNone/>
                      </a:pP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土荆芥</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r>
              <a:tr h="446088">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ctr" defTabSz="914400" rtl="0" eaLnBrk="0" fontAlgn="base" hangingPunct="0">
                        <a:lnSpc>
                          <a:spcPct val="150000"/>
                        </a:lnSpc>
                        <a:spcBef>
                          <a:spcPts val="0"/>
                        </a:spcBef>
                        <a:spcAft>
                          <a:spcPct val="0"/>
                        </a:spcAft>
                        <a:buClr>
                          <a:schemeClr val="hlink"/>
                        </a:buClr>
                        <a:buSzPct val="70000"/>
                        <a:buFont typeface="Wingdings" panose="05000000000000000000" pitchFamily="2" charset="2"/>
                        <a:buNone/>
                      </a:pPr>
                      <a:r>
                        <a:rPr kumimoji="0" lang="en-US" altLang="zh-CN" sz="22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Cu </a:t>
                      </a: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超积累植物</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gridSpan="5">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l" defTabSz="914400" rtl="0" eaLnBrk="1" fontAlgn="base" hangingPunct="1">
                        <a:lnSpc>
                          <a:spcPct val="150000"/>
                        </a:lnSpc>
                        <a:spcBef>
                          <a:spcPts val="0"/>
                        </a:spcBef>
                        <a:spcAft>
                          <a:spcPct val="0"/>
                        </a:spcAft>
                        <a:buClr>
                          <a:schemeClr val="hlink"/>
                        </a:buClr>
                        <a:buSzPct val="130000"/>
                        <a:buFont typeface="Wingdings" panose="05000000000000000000" pitchFamily="2" charset="2"/>
                        <a:buNone/>
                      </a:pP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海州香薷</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accent2">
                        <a:lumMod val="20000"/>
                        <a:lumOff val="80000"/>
                      </a:schemeClr>
                    </a:solidFill>
                  </a:tcPr>
                </a:tc>
                <a:tc hMerge="1">
                  <a:tcPr/>
                </a:tc>
                <a:tc hMerge="1">
                  <a:tcPr/>
                </a:tc>
                <a:tc hMerge="1">
                  <a:tcPr/>
                </a:tc>
                <a:tc hMerge="1">
                  <a:tcPr/>
                </a:tc>
              </a:tr>
              <a:tr h="446088">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ctr" defTabSz="914400" rtl="0" eaLnBrk="0" fontAlgn="base" hangingPunct="0">
                        <a:lnSpc>
                          <a:spcPct val="150000"/>
                        </a:lnSpc>
                        <a:spcBef>
                          <a:spcPts val="0"/>
                        </a:spcBef>
                        <a:spcAft>
                          <a:spcPct val="0"/>
                        </a:spcAft>
                        <a:buClr>
                          <a:schemeClr val="hlink"/>
                        </a:buClr>
                        <a:buSzPct val="70000"/>
                        <a:buFont typeface="Wingdings" panose="05000000000000000000" pitchFamily="2" charset="2"/>
                        <a:buNone/>
                      </a:pPr>
                      <a:r>
                        <a:rPr kumimoji="0" lang="en-US" altLang="zh-CN" sz="22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Zn </a:t>
                      </a: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超积累植物</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gridSpan="5">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R="0" lvl="0" indent="0" algn="l" defTabSz="914400" rtl="0" eaLnBrk="1" fontAlgn="base" hangingPunct="1">
                        <a:lnSpc>
                          <a:spcPct val="150000"/>
                        </a:lnSpc>
                        <a:spcBef>
                          <a:spcPts val="0"/>
                        </a:spcBef>
                        <a:spcAft>
                          <a:spcPct val="0"/>
                        </a:spcAft>
                        <a:buClr>
                          <a:schemeClr val="hlink"/>
                        </a:buClr>
                        <a:buSzPct val="130000"/>
                        <a:buFont typeface="Wingdings" panose="05000000000000000000" pitchFamily="2" charset="2"/>
                        <a:buNone/>
                      </a:pPr>
                      <a:r>
                        <a:rPr kumimoji="0" lang="zh-CN" altLang="en-US"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东南景天</a:t>
                      </a:r>
                      <a:endParaRPr kumimoji="0" lang="en-US" altLang="zh-CN" sz="22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90000" marR="90000" marT="46800" marB="46800" anchor="ctr" anchorCtr="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lumMod val="95000"/>
                      </a:schemeClr>
                    </a:solidFill>
                  </a:tcPr>
                </a:tc>
                <a:tc hMerge="1">
                  <a:tcPr/>
                </a:tc>
                <a:tc hMerge="1">
                  <a:tcPr/>
                </a:tc>
                <a:tc hMerge="1">
                  <a:tcPr/>
                </a:tc>
                <a:tc hMerge="1">
                  <a:tcPr/>
                </a:tc>
              </a:tr>
            </a:tbl>
          </a:graphicData>
        </a:graphic>
      </p:graphicFrame>
      <p:sp>
        <p:nvSpPr>
          <p:cNvPr id="66601" name="Rectangle 2"/>
          <p:cNvSpPr>
            <a:spLocks noRot="1"/>
          </p:cNvSpPr>
          <p:nvPr/>
        </p:nvSpPr>
        <p:spPr>
          <a:xfrm>
            <a:off x="2613660" y="1523365"/>
            <a:ext cx="8018145" cy="684530"/>
          </a:xfrm>
          <a:prstGeom prst="rect">
            <a:avLst/>
          </a:prstGeom>
          <a:noFill/>
          <a:ln w="9525">
            <a:noFill/>
          </a:ln>
        </p:spPr>
        <p:txBody>
          <a:bodyPr anchor="ctr" anchorCtr="0"/>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一些常见的超积累植物</a:t>
            </a:r>
            <a:endParaRPr kumimoji="0" lang="zh-CN" altLang="en-US" sz="24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sp>
        <p:nvSpPr>
          <p:cNvPr id="3"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4" name="Text Box 4"/>
          <p:cNvSpPr txBox="1">
            <a:spLocks noChangeArrowheads="1"/>
          </p:cNvSpPr>
          <p:nvPr/>
        </p:nvSpPr>
        <p:spPr bwMode="auto">
          <a:xfrm>
            <a:off x="-24765" y="389890"/>
            <a:ext cx="11566525"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2.2</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植物修复重金属污染的过程和机理</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7" name="Rectangle 5"/>
          <p:cNvSpPr>
            <a:spLocks noGrp="1" noRot="1"/>
          </p:cNvSpPr>
          <p:nvPr/>
        </p:nvSpPr>
        <p:spPr>
          <a:xfrm>
            <a:off x="398145" y="645795"/>
            <a:ext cx="11221085" cy="1066800"/>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marL="352425" indent="-352425" algn="l" eaLnBrk="1" hangingPunct="1">
              <a:lnSpc>
                <a:spcPct val="105000"/>
              </a:lnSpc>
            </a:pPr>
            <a:r>
              <a:rPr lang="en-US" altLang="zh-CN" sz="2400" dirty="0">
                <a:solidFill>
                  <a:schemeClr val="tx1"/>
                </a:solidFill>
                <a:effectLst/>
                <a:latin typeface="Times New Roman" panose="02020603050405020304" pitchFamily="18" charset="0"/>
                <a:cs typeface="Times New Roman" panose="02020603050405020304" pitchFamily="18" charset="0"/>
              </a:rPr>
              <a:t>The Process and Mechanism of Phytoremediationof Heavy Metal Contaminated Soil</a:t>
            </a:r>
            <a:endParaRPr lang="en-US" altLang="zh-CN" sz="2400" dirty="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5"/>
          <p:cNvSpPr/>
          <p:nvPr/>
        </p:nvSpPr>
        <p:spPr>
          <a:xfrm>
            <a:off x="6003634" y="1920359"/>
            <a:ext cx="184731" cy="369332"/>
          </a:xfrm>
          <a:prstGeom prst="rect">
            <a:avLst/>
          </a:prstGeom>
          <a:noFill/>
          <a:ln w="9525">
            <a:noFill/>
          </a:ln>
        </p:spPr>
        <p:txBody>
          <a:bodyPr wrap="none"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pic>
        <p:nvPicPr>
          <p:cNvPr id="67588" name="Picture 4" descr="http://www.dost.moe.edu.cn/UserFiles/Image/1.png"/>
          <p:cNvPicPr>
            <a:picLocks noChangeAspect="1"/>
          </p:cNvPicPr>
          <p:nvPr/>
        </p:nvPicPr>
        <p:blipFill>
          <a:blip r:embed="rId1" r:link="rId2"/>
          <a:stretch>
            <a:fillRect/>
          </a:stretch>
        </p:blipFill>
        <p:spPr>
          <a:xfrm>
            <a:off x="2893695" y="1761490"/>
            <a:ext cx="6707505" cy="3572510"/>
          </a:xfrm>
          <a:prstGeom prst="rect">
            <a:avLst/>
          </a:prstGeom>
          <a:noFill/>
          <a:ln w="9525">
            <a:noFill/>
          </a:ln>
        </p:spPr>
      </p:pic>
      <p:sp>
        <p:nvSpPr>
          <p:cNvPr id="67589" name="Rectangle 6"/>
          <p:cNvSpPr/>
          <p:nvPr/>
        </p:nvSpPr>
        <p:spPr>
          <a:xfrm>
            <a:off x="2160379" y="5483410"/>
            <a:ext cx="8053808" cy="815608"/>
          </a:xfrm>
          <a:prstGeom prst="rect">
            <a:avLst/>
          </a:prstGeom>
          <a:noFill/>
          <a:ln w="9525">
            <a:noFill/>
          </a:ln>
        </p:spPr>
        <p:txBody>
          <a:bodyPr wrap="none" anchor="ctr" anchorCtr="0">
            <a:spAutoFit/>
          </a:bodyPr>
          <a:lstStyle/>
          <a:p>
            <a:pPr marL="0" marR="0" lvl="0" indent="0" algn="ctr" defTabSz="914400" rtl="0" eaLnBrk="0" fontAlgn="base" latinLnBrk="0" hangingPunct="0">
              <a:lnSpc>
                <a:spcPct val="105000"/>
              </a:lnSpc>
              <a:spcBef>
                <a:spcPct val="30000"/>
              </a:spcBef>
              <a:spcAft>
                <a:spcPct val="30000"/>
              </a:spcAft>
              <a:buClr>
                <a:srgbClr val="333399"/>
              </a:buClr>
              <a:buSzPct val="70000"/>
              <a:buFont typeface="Wingdings" panose="05000000000000000000" pitchFamily="2" charset="2"/>
              <a:buNone/>
              <a:defRPr/>
            </a:pPr>
            <a:r>
              <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 </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东南景天：</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Zn/Cd </a:t>
            </a:r>
            <a:r>
              <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共超积累及铅富集植物的野外鉴定及生物学特性</a:t>
            </a:r>
            <a:r>
              <a:rPr lang="zh-CN" altLang="en-US" sz="2000" b="1" dirty="0">
                <a:solidFill>
                  <a:srgbClr val="000000"/>
                </a:solidFill>
                <a:latin typeface="黑体" panose="02010609060101010101" pitchFamily="49" charset="-122"/>
                <a:ea typeface="黑体" panose="02010609060101010101" pitchFamily="49" charset="-122"/>
              </a:rPr>
              <a:t>图</a:t>
            </a:r>
            <a:endPar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000" b="1"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Plant and Soil</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2004, 259:181-189</a:t>
            </a:r>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4" name="Text Box 4"/>
          <p:cNvSpPr txBox="1">
            <a:spLocks noChangeArrowheads="1"/>
          </p:cNvSpPr>
          <p:nvPr/>
        </p:nvSpPr>
        <p:spPr bwMode="auto">
          <a:xfrm>
            <a:off x="-24765" y="389890"/>
            <a:ext cx="11566525"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2.2</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植物修复重金属污染的过程和机理</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7" name="Rectangle 5"/>
          <p:cNvSpPr>
            <a:spLocks noGrp="1" noRot="1"/>
          </p:cNvSpPr>
          <p:nvPr/>
        </p:nvSpPr>
        <p:spPr>
          <a:xfrm>
            <a:off x="398145" y="645795"/>
            <a:ext cx="11221085" cy="1066800"/>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marL="352425" indent="-352425" algn="l" eaLnBrk="1" hangingPunct="1">
              <a:lnSpc>
                <a:spcPct val="105000"/>
              </a:lnSpc>
            </a:pPr>
            <a:r>
              <a:rPr lang="en-US" altLang="zh-CN" sz="2400" dirty="0">
                <a:solidFill>
                  <a:schemeClr val="tx1"/>
                </a:solidFill>
                <a:effectLst/>
                <a:latin typeface="Times New Roman" panose="02020603050405020304" pitchFamily="18" charset="0"/>
                <a:cs typeface="Times New Roman" panose="02020603050405020304" pitchFamily="18" charset="0"/>
              </a:rPr>
              <a:t>The Process and Mechanism of Phytoremediationof Heavy Metal Contaminated Soil</a:t>
            </a:r>
            <a:endParaRPr lang="en-US" altLang="zh-CN" sz="2400" dirty="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9" descr="蜈蚣草"/>
          <p:cNvPicPr/>
          <p:nvPr/>
        </p:nvPicPr>
        <p:blipFill>
          <a:blip r:embed="rId1"/>
          <a:stretch>
            <a:fillRect/>
          </a:stretch>
        </p:blipFill>
        <p:spPr>
          <a:xfrm>
            <a:off x="2735580" y="1732915"/>
            <a:ext cx="3420000" cy="2844000"/>
          </a:xfrm>
          <a:prstGeom prst="rect">
            <a:avLst/>
          </a:prstGeom>
          <a:noFill/>
          <a:ln w="9525">
            <a:noFill/>
          </a:ln>
        </p:spPr>
      </p:pic>
      <p:sp>
        <p:nvSpPr>
          <p:cNvPr id="68612" name="Text Box 12"/>
          <p:cNvSpPr txBox="1"/>
          <p:nvPr/>
        </p:nvSpPr>
        <p:spPr>
          <a:xfrm>
            <a:off x="1362710" y="4724400"/>
            <a:ext cx="4495800" cy="420688"/>
          </a:xfrm>
          <a:prstGeom prst="rect">
            <a:avLst/>
          </a:prstGeom>
          <a:noFill/>
          <a:ln w="9525">
            <a:noFill/>
          </a:ln>
        </p:spPr>
        <p:txBody>
          <a:bodyPr>
            <a:spAutoFit/>
          </a:bodyPr>
          <a:lstStyle/>
          <a:p>
            <a:pPr marL="0" marR="0" lvl="0" indent="628650" algn="ctr" defTabSz="621030" rtl="0" eaLnBrk="1" fontAlgn="base" latinLnBrk="0" hangingPunct="1">
              <a:lnSpc>
                <a:spcPct val="90000"/>
              </a:lnSpc>
              <a:spcBef>
                <a:spcPct val="50000"/>
              </a:spcBef>
              <a:spcAft>
                <a:spcPct val="20000"/>
              </a:spcAft>
              <a:buClr>
                <a:srgbClr val="6600FF"/>
              </a:buClr>
              <a:buSzPct val="70000"/>
              <a:buFont typeface="Wingdings" panose="05000000000000000000" pitchFamily="2" charset="2"/>
              <a:buNone/>
              <a:defRPr/>
            </a:pP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Arial" panose="020B0604020202020204" pitchFamily="34" charset="0"/>
              </a:rPr>
              <a:t>蜈蚣草：</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As </a:t>
            </a: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超积累植物</a:t>
            </a:r>
            <a:endPar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68613" name="Text Box 13"/>
          <p:cNvSpPr txBox="1"/>
          <p:nvPr/>
        </p:nvSpPr>
        <p:spPr>
          <a:xfrm>
            <a:off x="5943600" y="2199005"/>
            <a:ext cx="4131310" cy="645160"/>
          </a:xfrm>
          <a:prstGeom prst="rect">
            <a:avLst/>
          </a:prstGeom>
          <a:noFill/>
          <a:ln w="9525">
            <a:noFill/>
          </a:ln>
        </p:spPr>
        <p:txBody>
          <a:bodyPr>
            <a:noAutofit/>
          </a:bodyPr>
          <a:lstStyle/>
          <a:p>
            <a:pPr marL="0" marR="0" lvl="0" indent="628650" algn="ctr" defTabSz="621030" rtl="0" eaLnBrk="1" fontAlgn="base" latinLnBrk="0" hangingPunct="1">
              <a:lnSpc>
                <a:spcPct val="90000"/>
              </a:lnSpc>
              <a:spcBef>
                <a:spcPct val="50000"/>
              </a:spcBef>
              <a:spcAft>
                <a:spcPct val="20000"/>
              </a:spcAft>
              <a:buClr>
                <a:srgbClr val="6600FF"/>
              </a:buClr>
              <a:buSzPct val="70000"/>
              <a:buFont typeface="Wingdings" panose="05000000000000000000" pitchFamily="2" charset="2"/>
              <a:buNone/>
              <a:defRPr/>
            </a:pP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Arial" panose="020B0604020202020204" pitchFamily="34" charset="0"/>
              </a:rPr>
              <a:t>龙葵：</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Cd</a:t>
            </a:r>
            <a:r>
              <a:rPr kumimoji="0" lang="en-US" altLang="zh-CN" sz="24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 </a:t>
            </a: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超积累植物</a:t>
            </a:r>
            <a:endParaRPr kumimoji="0" lang="en-US" altLang="zh-CN"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a:p>
            <a:pPr marL="0" marR="0" lvl="0" indent="628650" algn="ctr" defTabSz="621030" rtl="0" eaLnBrk="1" fontAlgn="base" latinLnBrk="0" hangingPunct="1">
              <a:lnSpc>
                <a:spcPct val="90000"/>
              </a:lnSpc>
              <a:spcBef>
                <a:spcPct val="50000"/>
              </a:spcBef>
              <a:spcAft>
                <a:spcPct val="20000"/>
              </a:spcAft>
              <a:buClr>
                <a:srgbClr val="6600FF"/>
              </a:buClr>
              <a:buSzPct val="70000"/>
              <a:buFont typeface="Wingdings" panose="05000000000000000000" pitchFamily="2" charset="2"/>
              <a:buNone/>
              <a:defRPr/>
            </a:pPr>
            <a:endParaRPr kumimoji="0" lang="zh-CN" altLang="en-US" sz="2400" b="0" i="0" u="none" strike="noStrike" kern="1200" cap="none" spc="0" normalizeH="0" baseline="0" noProof="0" dirty="0">
              <a:ln>
                <a:noFill/>
              </a:ln>
              <a:solidFill>
                <a:srgbClr val="FFFF00"/>
              </a:solidFill>
              <a:effectLst/>
              <a:uLnTx/>
              <a:uFillTx/>
              <a:latin typeface="Arial" panose="020B0604020202020204" pitchFamily="34" charset="0"/>
              <a:ea typeface="Arial" panose="020B0604020202020204" pitchFamily="34" charset="0"/>
              <a:cs typeface="+mn-cs"/>
            </a:endParaRPr>
          </a:p>
        </p:txBody>
      </p:sp>
      <p:pic>
        <p:nvPicPr>
          <p:cNvPr id="68614" name="Picture 9" descr="图片5"/>
          <p:cNvPicPr/>
          <p:nvPr/>
        </p:nvPicPr>
        <p:blipFill>
          <a:blip r:embed="rId2"/>
          <a:stretch>
            <a:fillRect/>
          </a:stretch>
        </p:blipFill>
        <p:spPr>
          <a:xfrm>
            <a:off x="6167755" y="3573145"/>
            <a:ext cx="3420000" cy="2844000"/>
          </a:xfrm>
          <a:prstGeom prst="rect">
            <a:avLst/>
          </a:prstGeom>
          <a:noFill/>
          <a:ln w="9525">
            <a:noFill/>
          </a:ln>
        </p:spPr>
      </p:pic>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8" name="Text Box 4"/>
          <p:cNvSpPr txBox="1">
            <a:spLocks noChangeArrowheads="1"/>
          </p:cNvSpPr>
          <p:nvPr/>
        </p:nvSpPr>
        <p:spPr bwMode="auto">
          <a:xfrm>
            <a:off x="-24765" y="389890"/>
            <a:ext cx="11566525"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2.2</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植物修复重金属污染的过程和机理</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9" name="Rectangle 5"/>
          <p:cNvSpPr>
            <a:spLocks noGrp="1" noRot="1"/>
          </p:cNvSpPr>
          <p:nvPr/>
        </p:nvSpPr>
        <p:spPr>
          <a:xfrm>
            <a:off x="398145" y="645795"/>
            <a:ext cx="11221085" cy="1066800"/>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marL="352425" indent="-352425" algn="l" eaLnBrk="1" hangingPunct="1">
              <a:lnSpc>
                <a:spcPct val="105000"/>
              </a:lnSpc>
            </a:pPr>
            <a:r>
              <a:rPr lang="en-US" altLang="zh-CN" sz="2400" dirty="0">
                <a:solidFill>
                  <a:schemeClr val="tx1"/>
                </a:solidFill>
                <a:effectLst/>
                <a:latin typeface="Times New Roman" panose="02020603050405020304" pitchFamily="18" charset="0"/>
                <a:cs typeface="Times New Roman" panose="02020603050405020304" pitchFamily="18" charset="0"/>
              </a:rPr>
              <a:t>The Process and Mechanism of Phytoremediationof Heavy Metal Contaminated Soil</a:t>
            </a:r>
            <a:endParaRPr lang="en-US" altLang="zh-CN" sz="2400" dirty="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7"/>
          <p:cNvSpPr txBox="1"/>
          <p:nvPr/>
        </p:nvSpPr>
        <p:spPr>
          <a:xfrm>
            <a:off x="1127760" y="5084445"/>
            <a:ext cx="4648200" cy="420688"/>
          </a:xfrm>
          <a:prstGeom prst="rect">
            <a:avLst/>
          </a:prstGeom>
          <a:noFill/>
          <a:ln w="9525">
            <a:noFill/>
          </a:ln>
        </p:spPr>
        <p:txBody>
          <a:bodyPr>
            <a:spAutoFit/>
          </a:bodyPr>
          <a:lstStyle/>
          <a:p>
            <a:pPr marL="0" marR="0" lvl="0" indent="628650" algn="ctr" defTabSz="621030" rtl="0" eaLnBrk="1" fontAlgn="base" latinLnBrk="0" hangingPunct="1">
              <a:lnSpc>
                <a:spcPct val="90000"/>
              </a:lnSpc>
              <a:spcBef>
                <a:spcPct val="50000"/>
              </a:spcBef>
              <a:spcAft>
                <a:spcPct val="20000"/>
              </a:spcAft>
              <a:buClr>
                <a:srgbClr val="6600FF"/>
              </a:buClr>
              <a:buSzPct val="70000"/>
              <a:buFont typeface="Wingdings" panose="05000000000000000000" pitchFamily="2" charset="2"/>
              <a:buNone/>
              <a:defRPr/>
            </a:pP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Arial" panose="020B0604020202020204" pitchFamily="34" charset="0"/>
              </a:rPr>
              <a:t>商陆：</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Mn</a:t>
            </a: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超积累植物	</a:t>
            </a:r>
            <a:endPar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sp>
        <p:nvSpPr>
          <p:cNvPr id="69636" name="Text Box 8"/>
          <p:cNvSpPr txBox="1"/>
          <p:nvPr/>
        </p:nvSpPr>
        <p:spPr>
          <a:xfrm>
            <a:off x="5015865" y="2204720"/>
            <a:ext cx="4876800" cy="420688"/>
          </a:xfrm>
          <a:prstGeom prst="rect">
            <a:avLst/>
          </a:prstGeom>
          <a:noFill/>
          <a:ln w="9525">
            <a:noFill/>
          </a:ln>
        </p:spPr>
        <p:txBody>
          <a:bodyPr>
            <a:spAutoFit/>
          </a:bodyPr>
          <a:lstStyle/>
          <a:p>
            <a:pPr marL="0" marR="0" lvl="0" indent="628650" algn="ctr" defTabSz="621030" rtl="0" eaLnBrk="1" fontAlgn="base" latinLnBrk="0" hangingPunct="1">
              <a:lnSpc>
                <a:spcPct val="90000"/>
              </a:lnSpc>
              <a:spcBef>
                <a:spcPct val="50000"/>
              </a:spcBef>
              <a:spcAft>
                <a:spcPct val="20000"/>
              </a:spcAft>
              <a:buClr>
                <a:srgbClr val="6600FF"/>
              </a:buClr>
              <a:buSzPct val="70000"/>
              <a:buFont typeface="Wingdings" panose="05000000000000000000" pitchFamily="2" charset="2"/>
              <a:buNone/>
              <a:defRPr/>
            </a:pP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Arial" panose="020B0604020202020204" pitchFamily="34" charset="0"/>
              </a:rPr>
              <a:t>海州香薷：</a:t>
            </a:r>
            <a:r>
              <a:rPr kumimoji="0" lang="en-US" altLang="zh-CN" sz="24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Cu</a:t>
            </a: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超积累植物</a:t>
            </a:r>
            <a:endPar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pic>
        <p:nvPicPr>
          <p:cNvPr id="69637" name="Picture 10" descr="图片7"/>
          <p:cNvPicPr/>
          <p:nvPr/>
        </p:nvPicPr>
        <p:blipFill>
          <a:blip r:embed="rId1"/>
          <a:stretch>
            <a:fillRect/>
          </a:stretch>
        </p:blipFill>
        <p:spPr>
          <a:xfrm>
            <a:off x="5486400" y="3181985"/>
            <a:ext cx="3924000" cy="3456000"/>
          </a:xfrm>
          <a:prstGeom prst="rect">
            <a:avLst/>
          </a:prstGeom>
          <a:noFill/>
          <a:ln w="9525">
            <a:noFill/>
          </a:ln>
        </p:spPr>
      </p:pic>
      <p:pic>
        <p:nvPicPr>
          <p:cNvPr id="69638" name="Picture 9" descr="图片6"/>
          <p:cNvPicPr/>
          <p:nvPr/>
        </p:nvPicPr>
        <p:blipFill>
          <a:blip r:embed="rId2"/>
          <a:stretch>
            <a:fillRect/>
          </a:stretch>
        </p:blipFill>
        <p:spPr>
          <a:xfrm>
            <a:off x="1541145" y="1772285"/>
            <a:ext cx="3924000" cy="3096000"/>
          </a:xfrm>
          <a:prstGeom prst="rect">
            <a:avLst/>
          </a:prstGeom>
          <a:noFill/>
          <a:ln w="9525">
            <a:noFill/>
          </a:ln>
        </p:spPr>
      </p:pic>
      <p:sp>
        <p:nvSpPr>
          <p:cNvPr id="8"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9" name="Text Box 4"/>
          <p:cNvSpPr txBox="1">
            <a:spLocks noChangeArrowheads="1"/>
          </p:cNvSpPr>
          <p:nvPr/>
        </p:nvSpPr>
        <p:spPr bwMode="auto">
          <a:xfrm>
            <a:off x="-24765" y="389890"/>
            <a:ext cx="11566525"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2.2</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植物修复重金属污染的过程和机理</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10" name="Rectangle 5"/>
          <p:cNvSpPr>
            <a:spLocks noGrp="1" noRot="1"/>
          </p:cNvSpPr>
          <p:nvPr/>
        </p:nvSpPr>
        <p:spPr>
          <a:xfrm>
            <a:off x="398145" y="645795"/>
            <a:ext cx="11221085" cy="1066800"/>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marL="352425" indent="-352425" algn="l" eaLnBrk="1" hangingPunct="1">
              <a:lnSpc>
                <a:spcPct val="105000"/>
              </a:lnSpc>
            </a:pPr>
            <a:r>
              <a:rPr lang="en-US" altLang="zh-CN" sz="2400" dirty="0">
                <a:solidFill>
                  <a:schemeClr val="tx1"/>
                </a:solidFill>
                <a:effectLst/>
                <a:latin typeface="Times New Roman" panose="02020603050405020304" pitchFamily="18" charset="0"/>
                <a:cs typeface="Times New Roman" panose="02020603050405020304" pitchFamily="18" charset="0"/>
              </a:rPr>
              <a:t>The Process and Mechanism of Phytoremediationof Heavy Metal Contaminated Soil</a:t>
            </a:r>
            <a:endParaRPr lang="en-US" altLang="zh-CN" sz="2400" dirty="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p:cNvSpPr>
          <p:nvPr>
            <p:ph type="title"/>
          </p:nvPr>
        </p:nvSpPr>
        <p:spPr>
          <a:xfrm>
            <a:off x="590550" y="1329840"/>
            <a:ext cx="10972800" cy="1143000"/>
          </a:xfrm>
        </p:spPr>
        <p:txBody>
          <a:bodyPr vert="horz" wrap="square" lIns="91440" tIns="45720" rIns="91440" bIns="45720" numCol="1" anchor="ctr" anchorCtr="0" compatLnSpc="1"/>
          <a:lstStyle/>
          <a:p>
            <a:pPr eaLnBrk="1" hangingPunct="1"/>
            <a:r>
              <a:rPr lang="zh-CN" altLang="en-US" sz="3000" dirty="0">
                <a:solidFill>
                  <a:srgbClr val="FF0000"/>
                </a:solidFill>
                <a:effectLst/>
                <a:latin typeface="微软雅黑" panose="020B0503020204020204" charset="-122"/>
                <a:ea typeface="微软雅黑" panose="020B0503020204020204" charset="-122"/>
              </a:rPr>
              <a:t>植物稳定</a:t>
            </a:r>
            <a:endParaRPr lang="zh-CN" altLang="en-US" sz="3000" dirty="0">
              <a:solidFill>
                <a:srgbClr val="FF0000"/>
              </a:solidFill>
              <a:effectLst/>
              <a:latin typeface="微软雅黑" panose="020B0503020204020204" charset="-122"/>
              <a:ea typeface="微软雅黑" panose="020B0503020204020204" charset="-122"/>
            </a:endParaRPr>
          </a:p>
        </p:txBody>
      </p:sp>
      <p:sp>
        <p:nvSpPr>
          <p:cNvPr id="70660" name="Rectangle 3"/>
          <p:cNvSpPr>
            <a:spLocks noGrp="1"/>
          </p:cNvSpPr>
          <p:nvPr>
            <p:ph idx="1"/>
          </p:nvPr>
        </p:nvSpPr>
        <p:spPr>
          <a:xfrm>
            <a:off x="1962150" y="2131379"/>
            <a:ext cx="8229600" cy="3931920"/>
          </a:xfrm>
        </p:spPr>
        <p:txBody>
          <a:bodyPr vert="horz" wrap="square" lIns="91440" tIns="45720" rIns="91440" bIns="45720" numCol="1" anchor="t" anchorCtr="0" compatLnSpc="1">
            <a:spAutoFit/>
          </a:bodyPr>
          <a:lstStyle/>
          <a:p>
            <a:pPr marL="0" indent="720090" eaLnBrk="1" latinLnBrk="0" hangingPunct="1">
              <a:lnSpc>
                <a:spcPct val="150000"/>
              </a:lnSpc>
              <a:spcBef>
                <a:spcPts val="0"/>
              </a:spcBef>
              <a:buNone/>
            </a:pPr>
            <a:r>
              <a:rPr lang="zh-CN" altLang="en-US" sz="2400" b="1" dirty="0">
                <a:solidFill>
                  <a:srgbClr val="FF0000"/>
                </a:solidFill>
                <a:effectLst/>
                <a:latin typeface="黑体" panose="02010609060101010101" pitchFamily="49" charset="-122"/>
                <a:ea typeface="黑体" panose="02010609060101010101" pitchFamily="49" charset="-122"/>
              </a:rPr>
              <a:t>植物稳定</a:t>
            </a:r>
            <a:r>
              <a:rPr lang="zh-CN" altLang="en-US" sz="2400" b="1" dirty="0">
                <a:solidFill>
                  <a:schemeClr val="tx1"/>
                </a:solidFill>
                <a:effectLst/>
                <a:latin typeface="黑体" panose="02010609060101010101" pitchFamily="49" charset="-122"/>
                <a:ea typeface="黑体" panose="02010609060101010101" pitchFamily="49" charset="-122"/>
              </a:rPr>
              <a:t>是利用耐重金属植物根际的一些分泌物，增加土壤中有毒金属的稳定性，从而减少金属向作物的迁移以及被淋滤到地下水或通过空气扩散进一步污染环境的可能性只是暂时将其固定，一旦环境条件发生改变，重金属的生物可利用性就会随之改变，故植物稳定并没有彻底解决重金属污染的问题。</a:t>
            </a:r>
            <a:endParaRPr lang="zh-CN" altLang="en-US" sz="2400" b="1" dirty="0">
              <a:solidFill>
                <a:schemeClr val="tx1"/>
              </a:solidFill>
              <a:effectLst/>
              <a:latin typeface="黑体" panose="02010609060101010101" pitchFamily="49" charset="-122"/>
              <a:ea typeface="黑体" panose="02010609060101010101" pitchFamily="49" charset="-122"/>
            </a:endParaRPr>
          </a:p>
          <a:p>
            <a:pPr eaLnBrk="1" hangingPunct="1">
              <a:lnSpc>
                <a:spcPct val="120000"/>
              </a:lnSpc>
              <a:buNone/>
            </a:pPr>
            <a:r>
              <a:rPr lang="zh-CN" altLang="en-US" sz="2400" b="1" dirty="0">
                <a:solidFill>
                  <a:schemeClr val="tx1"/>
                </a:solidFill>
                <a:latin typeface="黑体" panose="02010609060101010101" pitchFamily="49" charset="-122"/>
                <a:ea typeface="黑体" panose="02010609060101010101" pitchFamily="49" charset="-122"/>
              </a:rPr>
              <a:t>      </a:t>
            </a:r>
            <a:endParaRPr lang="zh-CN" altLang="en-US" sz="2400" b="1" dirty="0">
              <a:solidFill>
                <a:schemeClr val="tx1"/>
              </a:solidFill>
              <a:latin typeface="黑体" panose="02010609060101010101" pitchFamily="49" charset="-122"/>
              <a:ea typeface="黑体" panose="02010609060101010101" pitchFamily="49" charset="-122"/>
            </a:endParaRPr>
          </a:p>
        </p:txBody>
      </p:sp>
      <p:grpSp>
        <p:nvGrpSpPr>
          <p:cNvPr id="3" name="组合 2"/>
          <p:cNvGrpSpPr/>
          <p:nvPr/>
        </p:nvGrpSpPr>
        <p:grpSpPr>
          <a:xfrm>
            <a:off x="-24765" y="389890"/>
            <a:ext cx="11643995" cy="1322705"/>
            <a:chOff x="-39" y="501"/>
            <a:chExt cx="18337" cy="2083"/>
          </a:xfrm>
        </p:grpSpPr>
        <p:sp>
          <p:nvSpPr>
            <p:cNvPr id="4" name="Text Box 4"/>
            <p:cNvSpPr txBox="1">
              <a:spLocks noChangeArrowheads="1"/>
            </p:cNvSpPr>
            <p:nvPr/>
          </p:nvSpPr>
          <p:spPr bwMode="auto">
            <a:xfrm>
              <a:off x="-39" y="501"/>
              <a:ext cx="18215" cy="871"/>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2.2</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植物修复重金属污染的过程和机理</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5" name="Rectangle 5"/>
            <p:cNvSpPr>
              <a:spLocks noGrp="1" noRot="1"/>
            </p:cNvSpPr>
            <p:nvPr/>
          </p:nvSpPr>
          <p:spPr>
            <a:xfrm>
              <a:off x="627" y="904"/>
              <a:ext cx="17671" cy="1680"/>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marL="352425" indent="-352425" algn="l" eaLnBrk="1" hangingPunct="1">
                <a:lnSpc>
                  <a:spcPct val="105000"/>
                </a:lnSpc>
              </a:pPr>
              <a:r>
                <a:rPr lang="en-US" altLang="zh-CN" sz="2400" dirty="0">
                  <a:solidFill>
                    <a:schemeClr val="tx1"/>
                  </a:solidFill>
                  <a:effectLst/>
                  <a:latin typeface="Times New Roman" panose="02020603050405020304" pitchFamily="18" charset="0"/>
                  <a:cs typeface="Times New Roman" panose="02020603050405020304" pitchFamily="18" charset="0"/>
                </a:rPr>
                <a:t>The Process and Mechanism of Phytoremediationof Heavy Metal Contaminated Soil</a:t>
              </a:r>
              <a:endParaRPr lang="en-US" altLang="zh-CN" sz="2400" dirty="0">
                <a:solidFill>
                  <a:schemeClr val="tx1"/>
                </a:solidFill>
                <a:effectLst/>
                <a:latin typeface="Times New Roman" panose="02020603050405020304" pitchFamily="18" charset="0"/>
                <a:cs typeface="Times New Roman" panose="02020603050405020304" pitchFamily="18" charset="0"/>
              </a:endParaRPr>
            </a:p>
          </p:txBody>
        </p:sp>
      </p:grpSp>
      <p:sp>
        <p:nvSpPr>
          <p:cNvPr id="6"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p:cNvSpPr>
          <p:nvPr>
            <p:ph idx="1"/>
          </p:nvPr>
        </p:nvSpPr>
        <p:spPr>
          <a:xfrm>
            <a:off x="1905000" y="1295400"/>
            <a:ext cx="8320405" cy="1095375"/>
          </a:xfrm>
        </p:spPr>
        <p:txBody>
          <a:bodyPr vert="horz" wrap="square" lIns="91440" tIns="45720" rIns="91440" bIns="45720" numCol="1" anchor="t" anchorCtr="0" compatLnSpc="1"/>
          <a:lstStyle/>
          <a:p>
            <a:pPr marL="0" indent="720090" defTabSz="621030" eaLnBrk="1" latinLnBrk="0" hangingPunct="1">
              <a:lnSpc>
                <a:spcPct val="150000"/>
              </a:lnSpc>
              <a:spcBef>
                <a:spcPts val="0"/>
              </a:spcBef>
              <a:spcAft>
                <a:spcPts val="0"/>
              </a:spcAft>
              <a:buNone/>
            </a:pPr>
            <a:r>
              <a:rPr lang="zh-CN" altLang="en-US" sz="2400" b="1" dirty="0">
                <a:solidFill>
                  <a:srgbClr val="FF0000"/>
                </a:solidFill>
                <a:effectLst/>
                <a:latin typeface="黑体" panose="02010609060101010101" pitchFamily="49" charset="-122"/>
                <a:ea typeface="黑体" panose="02010609060101010101" pitchFamily="49" charset="-122"/>
                <a:cs typeface="Arial" panose="020B0604020202020204" pitchFamily="34" charset="0"/>
              </a:rPr>
              <a:t>微生物修复技术</a:t>
            </a:r>
            <a:r>
              <a:rPr lang="zh-CN" altLang="en-US" sz="2400" b="1" dirty="0">
                <a:solidFill>
                  <a:schemeClr val="tx1"/>
                </a:solidFill>
                <a:effectLst/>
                <a:latin typeface="黑体" panose="02010609060101010101" pitchFamily="49" charset="-122"/>
                <a:ea typeface="黑体" panose="02010609060101010101" pitchFamily="49" charset="-122"/>
                <a:cs typeface="Arial" panose="020B0604020202020204" pitchFamily="34" charset="0"/>
              </a:rPr>
              <a:t>是指通过微生物的作用清除土壤和水体中的污染物，或是使污染物无害化的过程。</a:t>
            </a:r>
            <a:endParaRPr lang="zh-CN" altLang="en-US" sz="2400" b="1" dirty="0">
              <a:solidFill>
                <a:schemeClr val="tx1"/>
              </a:solidFill>
              <a:effectLst/>
              <a:latin typeface="黑体" panose="02010609060101010101" pitchFamily="49" charset="-122"/>
              <a:ea typeface="黑体" panose="02010609060101010101" pitchFamily="49" charset="-122"/>
            </a:endParaRPr>
          </a:p>
        </p:txBody>
      </p:sp>
      <p:cxnSp>
        <p:nvCxnSpPr>
          <p:cNvPr id="31749" name="AutoShape 4"/>
          <p:cNvCxnSpPr/>
          <p:nvPr/>
        </p:nvCxnSpPr>
        <p:spPr>
          <a:xfrm>
            <a:off x="6864350" y="4362450"/>
            <a:ext cx="2328545" cy="1226820"/>
          </a:xfrm>
          <a:prstGeom prst="bentConnector3">
            <a:avLst>
              <a:gd name="adj1" fmla="val 50014"/>
            </a:avLst>
          </a:prstGeom>
          <a:ln w="76200" cap="flat" cmpd="sng">
            <a:solidFill>
              <a:schemeClr val="accent1">
                <a:lumMod val="50000"/>
              </a:schemeClr>
            </a:solidFill>
            <a:prstDash val="solid"/>
            <a:miter/>
            <a:headEnd type="none" w="med" len="med"/>
            <a:tailEnd type="stealth" w="med" len="med"/>
          </a:ln>
        </p:spPr>
      </p:cxnSp>
      <p:sp>
        <p:nvSpPr>
          <p:cNvPr id="18439" name="Oval 6"/>
          <p:cNvSpPr>
            <a:spLocks noChangeArrowheads="1"/>
          </p:cNvSpPr>
          <p:nvPr/>
        </p:nvSpPr>
        <p:spPr bwMode="auto">
          <a:xfrm>
            <a:off x="5334000" y="2895601"/>
            <a:ext cx="1568558" cy="2932113"/>
          </a:xfrm>
          <a:prstGeom prst="ellipse">
            <a:avLst/>
          </a:prstGeom>
          <a:solidFill>
            <a:schemeClr val="bg1"/>
          </a:solidFill>
          <a:ln w="38100" algn="ctr">
            <a:solidFill>
              <a:schemeClr val="accent1">
                <a:lumMod val="50000"/>
              </a:schemeClr>
            </a:solidFill>
            <a:round/>
          </a:ln>
        </p:spPr>
        <p:txBody>
          <a:bodyPr wrap="none" anchor="ctr"/>
          <a:lstStyle>
            <a:lvl1pPr indent="62865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1pPr>
            <a:lvl2pPr marL="742950" indent="-28575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2pPr>
            <a:lvl3pPr marL="1143000" indent="-2286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3pPr>
            <a:lvl4pPr marL="1600200" indent="-2286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4pPr>
            <a:lvl5pPr marL="2057400" indent="-2286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9pPr>
          </a:lstStyle>
          <a:p>
            <a:pPr marL="0" marR="0" lvl="0" indent="628650" algn="ctr" defTabSz="914400" rtl="0" eaLnBrk="1" fontAlgn="base" latinLnBrk="0" hangingPunct="1">
              <a:lnSpc>
                <a:spcPct val="100000"/>
              </a:lnSpc>
              <a:spcBef>
                <a:spcPct val="20000"/>
              </a:spcBef>
              <a:spcAft>
                <a:spcPct val="20000"/>
              </a:spcAft>
              <a:buClr>
                <a:srgbClr val="6600FF"/>
              </a:buClr>
              <a:buSzPct val="70000"/>
              <a:buFont typeface="Wingdings" panose="05000000000000000000" pitchFamily="2" charset="2"/>
              <a:buNone/>
              <a:defRPr/>
            </a:pPr>
            <a:r>
              <a:rPr kumimoji="0" lang="zh-CN" altLang="en-US" sz="2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微生物    </a:t>
            </a:r>
            <a:endParaRPr kumimoji="0" lang="zh-CN" altLang="en-US" sz="2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0" marR="0" lvl="0" indent="628650" algn="ctr" defTabSz="914400" rtl="0" eaLnBrk="1" fontAlgn="base" latinLnBrk="0" hangingPunct="1">
              <a:lnSpc>
                <a:spcPct val="100000"/>
              </a:lnSpc>
              <a:spcBef>
                <a:spcPct val="20000"/>
              </a:spcBef>
              <a:spcAft>
                <a:spcPct val="20000"/>
              </a:spcAft>
              <a:buClr>
                <a:srgbClr val="6600FF"/>
              </a:buClr>
              <a:buSzPct val="70000"/>
              <a:buFont typeface="Wingdings" panose="05000000000000000000" pitchFamily="2" charset="2"/>
              <a:buNone/>
              <a:defRPr/>
            </a:pPr>
            <a:r>
              <a:rPr kumimoji="0" lang="zh-CN" altLang="en-US" sz="2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     修复技术         </a:t>
            </a:r>
            <a:endParaRPr kumimoji="0" lang="zh-CN" altLang="en-US" sz="2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18442" name="AutoShape 9"/>
          <p:cNvSpPr>
            <a:spLocks noChangeArrowheads="1"/>
          </p:cNvSpPr>
          <p:nvPr/>
        </p:nvSpPr>
        <p:spPr bwMode="auto">
          <a:xfrm>
            <a:off x="9120506" y="2637156"/>
            <a:ext cx="1452563" cy="862013"/>
          </a:xfrm>
          <a:prstGeom prst="roundRect">
            <a:avLst>
              <a:gd name="adj" fmla="val 16667"/>
            </a:avLst>
          </a:prstGeom>
          <a:solidFill>
            <a:schemeClr val="bg1"/>
          </a:solidFill>
          <a:ln w="28575" algn="ctr">
            <a:solidFill>
              <a:schemeClr val="accent1">
                <a:lumMod val="50000"/>
              </a:schemeClr>
            </a:solidFill>
            <a:round/>
          </a:ln>
        </p:spPr>
        <p:txBody>
          <a:bodyPr wrap="none" anchor="ctr"/>
          <a:lstStyle>
            <a:lvl1pPr indent="62865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1pPr>
            <a:lvl2pPr marL="742950" indent="-28575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2pPr>
            <a:lvl3pPr marL="1143000" indent="-2286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3pPr>
            <a:lvl4pPr marL="1600200" indent="-2286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4pPr>
            <a:lvl5pPr marL="2057400" indent="-2286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9pPr>
          </a:lstStyle>
          <a:p>
            <a:pPr marL="0" marR="0" lvl="0" indent="628650" algn="ctr" defTabSz="914400" rtl="0" eaLnBrk="1" fontAlgn="base" latinLnBrk="0" hangingPunct="1">
              <a:lnSpc>
                <a:spcPct val="100000"/>
              </a:lnSpc>
              <a:spcBef>
                <a:spcPct val="20000"/>
              </a:spcBef>
              <a:spcAft>
                <a:spcPct val="20000"/>
              </a:spcAft>
              <a:buClr>
                <a:srgbClr val="6600FF"/>
              </a:buClr>
              <a:buSzPct val="70000"/>
              <a:buFont typeface="Wingdings" panose="05000000000000000000" pitchFamily="2" charset="2"/>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     原位生物         </a:t>
            </a:r>
            <a:endPar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0" marR="0" lvl="0" indent="628650" algn="ctr" defTabSz="914400" rtl="0" eaLnBrk="1" fontAlgn="base" latinLnBrk="0" hangingPunct="1">
              <a:lnSpc>
                <a:spcPct val="100000"/>
              </a:lnSpc>
              <a:spcBef>
                <a:spcPct val="20000"/>
              </a:spcBef>
              <a:spcAft>
                <a:spcPct val="20000"/>
              </a:spcAft>
              <a:buClr>
                <a:srgbClr val="6600FF"/>
              </a:buClr>
              <a:buSzPct val="70000"/>
              <a:buFont typeface="Wingdings" panose="05000000000000000000" pitchFamily="2" charset="2"/>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   修复       </a:t>
            </a:r>
            <a:endPar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18443" name="AutoShape 10"/>
          <p:cNvSpPr>
            <a:spLocks noChangeArrowheads="1"/>
          </p:cNvSpPr>
          <p:nvPr/>
        </p:nvSpPr>
        <p:spPr bwMode="auto">
          <a:xfrm>
            <a:off x="9192896" y="5157471"/>
            <a:ext cx="1452563" cy="862013"/>
          </a:xfrm>
          <a:prstGeom prst="roundRect">
            <a:avLst>
              <a:gd name="adj" fmla="val 16667"/>
            </a:avLst>
          </a:prstGeom>
          <a:solidFill>
            <a:schemeClr val="bg1"/>
          </a:solidFill>
          <a:ln w="28575" algn="ctr">
            <a:solidFill>
              <a:schemeClr val="accent1">
                <a:lumMod val="50000"/>
              </a:schemeClr>
            </a:solidFill>
            <a:round/>
          </a:ln>
        </p:spPr>
        <p:txBody>
          <a:bodyPr wrap="none" anchor="ctr"/>
          <a:lstStyle>
            <a:lvl1pPr indent="62865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1pPr>
            <a:lvl2pPr marL="742950" indent="-28575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2pPr>
            <a:lvl3pPr marL="1143000" indent="-2286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3pPr>
            <a:lvl4pPr marL="1600200" indent="-2286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4pPr>
            <a:lvl5pPr marL="2057400" indent="-2286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9pPr>
          </a:lstStyle>
          <a:p>
            <a:pPr marL="0" marR="0" lvl="0" indent="628650" algn="ctr" defTabSz="914400" rtl="0" eaLnBrk="1" fontAlgn="base" latinLnBrk="0" hangingPunct="1">
              <a:lnSpc>
                <a:spcPct val="100000"/>
              </a:lnSpc>
              <a:spcBef>
                <a:spcPct val="20000"/>
              </a:spcBef>
              <a:spcAft>
                <a:spcPct val="20000"/>
              </a:spcAft>
              <a:buClr>
                <a:srgbClr val="6600FF"/>
              </a:buClr>
              <a:buSzPct val="70000"/>
              <a:buFont typeface="Wingdings" panose="05000000000000000000" pitchFamily="2" charset="2"/>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     异位生物         </a:t>
            </a:r>
            <a:endPar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0" marR="0" lvl="0" indent="628650" algn="ctr" defTabSz="914400" rtl="0" eaLnBrk="1" fontAlgn="base" latinLnBrk="0" hangingPunct="1">
              <a:lnSpc>
                <a:spcPct val="100000"/>
              </a:lnSpc>
              <a:spcBef>
                <a:spcPct val="20000"/>
              </a:spcBef>
              <a:spcAft>
                <a:spcPct val="20000"/>
              </a:spcAft>
              <a:buClr>
                <a:srgbClr val="6600FF"/>
              </a:buClr>
              <a:buSzPct val="70000"/>
              <a:buFont typeface="Wingdings" panose="05000000000000000000" pitchFamily="2" charset="2"/>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  修复  </a:t>
            </a:r>
            <a:r>
              <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     </a:t>
            </a:r>
            <a:endPar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cxnSp>
        <p:nvCxnSpPr>
          <p:cNvPr id="31757" name="AutoShape 12"/>
          <p:cNvCxnSpPr/>
          <p:nvPr/>
        </p:nvCxnSpPr>
        <p:spPr>
          <a:xfrm flipV="1">
            <a:off x="6936105" y="3068955"/>
            <a:ext cx="2184400" cy="1293495"/>
          </a:xfrm>
          <a:prstGeom prst="bentConnector3">
            <a:avLst>
              <a:gd name="adj1" fmla="val 50029"/>
            </a:avLst>
          </a:prstGeom>
          <a:ln w="76200" cap="flat" cmpd="sng">
            <a:solidFill>
              <a:schemeClr val="accent1">
                <a:lumMod val="50000"/>
              </a:schemeClr>
            </a:solidFill>
            <a:prstDash val="solid"/>
            <a:miter/>
            <a:headEnd type="none" w="med" len="med"/>
            <a:tailEnd type="stealth" w="med" len="med"/>
          </a:ln>
        </p:spPr>
      </p:cxnSp>
      <p:sp>
        <p:nvSpPr>
          <p:cNvPr id="31758" name="Text Box 13"/>
          <p:cNvSpPr txBox="1"/>
          <p:nvPr/>
        </p:nvSpPr>
        <p:spPr>
          <a:xfrm>
            <a:off x="6864350" y="3789045"/>
            <a:ext cx="1401445" cy="1633220"/>
          </a:xfrm>
          <a:prstGeom prst="rect">
            <a:avLst/>
          </a:prstGeom>
          <a:noFill/>
          <a:ln w="76200">
            <a:noFill/>
          </a:ln>
        </p:spPr>
        <p:txBody>
          <a:bodyPr wrap="square">
            <a:noAutofit/>
          </a:bodyPr>
          <a:lstStyle/>
          <a:p>
            <a:pPr marR="0" lvl="0" algn="l" defTabSz="914400" rtl="0" eaLnBrk="1" hangingPunct="1">
              <a:lnSpc>
                <a:spcPct val="150000"/>
              </a:lnSpc>
              <a:spcBef>
                <a:spcPts val="0"/>
              </a:spcBef>
              <a:spcAft>
                <a:spcPts val="0"/>
              </a:spcAft>
              <a:buClr>
                <a:srgbClr val="6600FF"/>
              </a:buClr>
              <a:buSzPct val="70000"/>
              <a:buFont typeface="Wingdings" panose="05000000000000000000" pitchFamily="2" charset="2"/>
              <a:buNone/>
              <a:defRPr/>
            </a:pPr>
            <a:r>
              <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按修复</a:t>
            </a:r>
            <a:endPar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R="0" lvl="0" algn="l" defTabSz="914400" rtl="0" eaLnBrk="1" hangingPunct="1">
              <a:lnSpc>
                <a:spcPct val="150000"/>
              </a:lnSpc>
              <a:spcBef>
                <a:spcPts val="0"/>
              </a:spcBef>
              <a:spcAft>
                <a:spcPts val="0"/>
              </a:spcAft>
              <a:buClr>
                <a:srgbClr val="6600FF"/>
              </a:buClr>
              <a:buSzPct val="70000"/>
              <a:buFont typeface="Wingdings" panose="05000000000000000000" pitchFamily="2" charset="2"/>
              <a:buNone/>
              <a:defRPr/>
            </a:pPr>
            <a:r>
              <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实施场址</a:t>
            </a:r>
            <a:r>
              <a:rPr kumimoji="0" lang="en-US" altLang="zh-CN"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  </a:t>
            </a:r>
            <a:r>
              <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分类</a:t>
            </a:r>
            <a:endPar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grpSp>
        <p:nvGrpSpPr>
          <p:cNvPr id="4" name="组合 3"/>
          <p:cNvGrpSpPr/>
          <p:nvPr/>
        </p:nvGrpSpPr>
        <p:grpSpPr>
          <a:xfrm>
            <a:off x="1382395" y="2708910"/>
            <a:ext cx="3931285" cy="3239135"/>
            <a:chOff x="2177" y="4266"/>
            <a:chExt cx="6191" cy="5101"/>
          </a:xfrm>
        </p:grpSpPr>
        <p:cxnSp>
          <p:nvCxnSpPr>
            <p:cNvPr id="31750" name="AutoShape 5"/>
            <p:cNvCxnSpPr/>
            <p:nvPr/>
          </p:nvCxnSpPr>
          <p:spPr>
            <a:xfrm rot="10800000" flipV="1">
              <a:off x="4498" y="6868"/>
              <a:ext cx="3870" cy="1933"/>
            </a:xfrm>
            <a:prstGeom prst="bentConnector3">
              <a:avLst>
                <a:gd name="adj1" fmla="val 49974"/>
              </a:avLst>
            </a:prstGeom>
            <a:ln w="76200" cap="flat" cmpd="sng">
              <a:solidFill>
                <a:schemeClr val="accent1">
                  <a:lumMod val="50000"/>
                </a:schemeClr>
              </a:solidFill>
              <a:prstDash val="solid"/>
              <a:miter/>
              <a:headEnd type="none" w="med" len="med"/>
              <a:tailEnd type="stealth" w="med" len="med"/>
            </a:ln>
          </p:spPr>
        </p:cxnSp>
        <p:sp>
          <p:nvSpPr>
            <p:cNvPr id="18440" name="AutoShape 7"/>
            <p:cNvSpPr>
              <a:spLocks noChangeArrowheads="1"/>
            </p:cNvSpPr>
            <p:nvPr/>
          </p:nvSpPr>
          <p:spPr bwMode="auto">
            <a:xfrm>
              <a:off x="2178" y="8009"/>
              <a:ext cx="2288" cy="1358"/>
            </a:xfrm>
            <a:prstGeom prst="roundRect">
              <a:avLst>
                <a:gd name="adj" fmla="val 16667"/>
              </a:avLst>
            </a:prstGeom>
            <a:solidFill>
              <a:schemeClr val="bg1"/>
            </a:solidFill>
            <a:ln w="28575" algn="ctr">
              <a:solidFill>
                <a:schemeClr val="accent1">
                  <a:lumMod val="50000"/>
                </a:schemeClr>
              </a:solidFill>
              <a:round/>
            </a:ln>
          </p:spPr>
          <p:txBody>
            <a:bodyPr wrap="none" anchor="ctr"/>
            <a:lstStyle>
              <a:lvl1pPr indent="62865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1pPr>
              <a:lvl2pPr marL="742950" indent="-28575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2pPr>
              <a:lvl3pPr marL="1143000" indent="-2286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3pPr>
              <a:lvl4pPr marL="1600200" indent="-2286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4pPr>
              <a:lvl5pPr marL="2057400" indent="-2286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9pPr>
            </a:lstStyle>
            <a:p>
              <a:pPr marL="0" marR="0" lvl="0" indent="628650" algn="ctr" defTabSz="914400" rtl="0" eaLnBrk="1" fontAlgn="base" latinLnBrk="0" hangingPunct="1">
                <a:lnSpc>
                  <a:spcPct val="100000"/>
                </a:lnSpc>
                <a:spcBef>
                  <a:spcPct val="20000"/>
                </a:spcBef>
                <a:spcAft>
                  <a:spcPct val="20000"/>
                </a:spcAft>
                <a:buClr>
                  <a:srgbClr val="6600FF"/>
                </a:buClr>
                <a:buSzPct val="70000"/>
                <a:buFont typeface="Wingdings" panose="05000000000000000000" pitchFamily="2" charset="2"/>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     人为修复         </a:t>
              </a:r>
              <a:endPar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0" marR="0" lvl="0" indent="628650" algn="ctr" defTabSz="914400" rtl="0" eaLnBrk="1" fontAlgn="base" latinLnBrk="0" hangingPunct="1">
                <a:lnSpc>
                  <a:spcPct val="100000"/>
                </a:lnSpc>
                <a:spcBef>
                  <a:spcPct val="20000"/>
                </a:spcBef>
                <a:spcAft>
                  <a:spcPct val="20000"/>
                </a:spcAft>
                <a:buClr>
                  <a:srgbClr val="6600FF"/>
                </a:buClr>
                <a:buSzPct val="70000"/>
                <a:buFont typeface="Wingdings" panose="05000000000000000000" pitchFamily="2" charset="2"/>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     工程         </a:t>
              </a:r>
              <a:endPar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18441" name="AutoShape 8"/>
            <p:cNvSpPr>
              <a:spLocks noChangeArrowheads="1"/>
            </p:cNvSpPr>
            <p:nvPr/>
          </p:nvSpPr>
          <p:spPr bwMode="auto">
            <a:xfrm>
              <a:off x="2177" y="4266"/>
              <a:ext cx="2288" cy="1358"/>
            </a:xfrm>
            <a:prstGeom prst="roundRect">
              <a:avLst>
                <a:gd name="adj" fmla="val 16667"/>
              </a:avLst>
            </a:prstGeom>
            <a:solidFill>
              <a:schemeClr val="bg1"/>
            </a:solidFill>
            <a:ln w="28575" algn="ctr">
              <a:solidFill>
                <a:schemeClr val="accent1">
                  <a:lumMod val="50000"/>
                </a:schemeClr>
              </a:solidFill>
              <a:round/>
            </a:ln>
          </p:spPr>
          <p:txBody>
            <a:bodyPr wrap="none" anchor="ctr"/>
            <a:lstStyle>
              <a:lvl1pPr indent="62865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1pPr>
              <a:lvl2pPr marL="742950" indent="-28575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2pPr>
              <a:lvl3pPr marL="1143000" indent="-2286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3pPr>
              <a:lvl4pPr marL="1600200" indent="-2286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4pPr>
              <a:lvl5pPr marL="2057400" indent="-2286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9pPr>
            </a:lstStyle>
            <a:p>
              <a:pPr marL="0" marR="0" lvl="0" indent="628650" algn="ctr" defTabSz="914400" rtl="0" eaLnBrk="1" fontAlgn="base" latinLnBrk="0" hangingPunct="1">
                <a:lnSpc>
                  <a:spcPct val="100000"/>
                </a:lnSpc>
                <a:spcBef>
                  <a:spcPct val="20000"/>
                </a:spcBef>
                <a:spcAft>
                  <a:spcPct val="20000"/>
                </a:spcAft>
                <a:buClr>
                  <a:srgbClr val="6600FF"/>
                </a:buClr>
                <a:buSzPct val="70000"/>
                <a:buFont typeface="Wingdings" panose="05000000000000000000" pitchFamily="2" charset="2"/>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     自然修复         </a:t>
              </a:r>
              <a:endPar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L="0" marR="0" lvl="0" indent="628650" algn="ctr" defTabSz="914400" rtl="0" eaLnBrk="1" fontAlgn="base" latinLnBrk="0" hangingPunct="1">
                <a:lnSpc>
                  <a:spcPct val="100000"/>
                </a:lnSpc>
                <a:spcBef>
                  <a:spcPct val="20000"/>
                </a:spcBef>
                <a:spcAft>
                  <a:spcPct val="20000"/>
                </a:spcAft>
                <a:buClr>
                  <a:srgbClr val="6600FF"/>
                </a:buClr>
                <a:buSzPct val="70000"/>
                <a:buFont typeface="Wingdings" panose="05000000000000000000" pitchFamily="2" charset="2"/>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过程</a:t>
              </a:r>
              <a:r>
                <a:rPr kumimoji="0" lang="zh-CN" altLang="en-US" sz="2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rPr>
                <a:t>         </a:t>
              </a:r>
              <a:endParaRPr kumimoji="0" lang="zh-CN" altLang="en-US" sz="24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Arial" panose="020B0604020202020204" pitchFamily="34" charset="0"/>
              </a:endParaRPr>
            </a:p>
          </p:txBody>
        </p:sp>
      </p:grpSp>
      <p:cxnSp>
        <p:nvCxnSpPr>
          <p:cNvPr id="31756" name="AutoShape 11"/>
          <p:cNvCxnSpPr/>
          <p:nvPr/>
        </p:nvCxnSpPr>
        <p:spPr>
          <a:xfrm rot="10800000">
            <a:off x="2855595" y="3140710"/>
            <a:ext cx="2458085" cy="1221105"/>
          </a:xfrm>
          <a:prstGeom prst="bentConnector3">
            <a:avLst>
              <a:gd name="adj1" fmla="val 49987"/>
            </a:avLst>
          </a:prstGeom>
          <a:ln w="76200" cap="flat" cmpd="sng">
            <a:solidFill>
              <a:schemeClr val="accent1">
                <a:lumMod val="50000"/>
              </a:schemeClr>
            </a:solidFill>
            <a:prstDash val="solid"/>
            <a:miter/>
            <a:headEnd type="none" w="med" len="med"/>
            <a:tailEnd type="stealth" w="med" len="med"/>
          </a:ln>
        </p:spPr>
      </p:cxnSp>
      <p:sp>
        <p:nvSpPr>
          <p:cNvPr id="31759" name="Text Box 14"/>
          <p:cNvSpPr txBox="1"/>
          <p:nvPr/>
        </p:nvSpPr>
        <p:spPr>
          <a:xfrm>
            <a:off x="4152265" y="3860800"/>
            <a:ext cx="1066800" cy="923290"/>
          </a:xfrm>
          <a:prstGeom prst="rect">
            <a:avLst/>
          </a:prstGeom>
          <a:noFill/>
          <a:ln w="9525">
            <a:noFill/>
          </a:ln>
        </p:spPr>
        <p:txBody>
          <a:bodyPr lIns="0" tIns="0" rIns="0" bIns="0">
            <a:spAutoFit/>
          </a:bodyPr>
          <a:lstStyle/>
          <a:p>
            <a:pPr marR="0" lvl="0" algn="l" defTabSz="914400" rtl="0" eaLnBrk="1" hangingPunct="1">
              <a:lnSpc>
                <a:spcPct val="150000"/>
              </a:lnSpc>
              <a:spcBef>
                <a:spcPts val="0"/>
              </a:spcBef>
              <a:spcAft>
                <a:spcPts val="0"/>
              </a:spcAft>
              <a:buClr>
                <a:srgbClr val="6600FF"/>
              </a:buClr>
              <a:buSzPct val="70000"/>
              <a:buFont typeface="Wingdings" panose="05000000000000000000" pitchFamily="2" charset="2"/>
              <a:buNone/>
              <a:defRPr/>
            </a:pPr>
            <a:r>
              <a:rPr kumimoji="0" lang="en-US" altLang="zh-CN"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 </a:t>
            </a:r>
            <a:r>
              <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按控制</a:t>
            </a:r>
            <a:endPar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endParaRPr>
          </a:p>
          <a:p>
            <a:pPr marR="0" lvl="0" algn="l" defTabSz="914400" rtl="0" eaLnBrk="1" hangingPunct="1">
              <a:lnSpc>
                <a:spcPct val="150000"/>
              </a:lnSpc>
              <a:spcBef>
                <a:spcPts val="0"/>
              </a:spcBef>
              <a:spcAft>
                <a:spcPts val="0"/>
              </a:spcAft>
              <a:buClr>
                <a:srgbClr val="6600FF"/>
              </a:buClr>
              <a:buSzPct val="70000"/>
              <a:buFont typeface="Wingdings" panose="05000000000000000000" pitchFamily="2" charset="2"/>
              <a:buNone/>
              <a:defRPr/>
            </a:pPr>
            <a:r>
              <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条件分类</a:t>
            </a:r>
            <a:endParaRPr kumimoji="0" lang="zh-CN" altLang="en-US" sz="20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 name="Text Box 4"/>
          <p:cNvSpPr txBox="1">
            <a:spLocks noChangeArrowheads="1"/>
          </p:cNvSpPr>
          <p:nvPr/>
        </p:nvSpPr>
        <p:spPr bwMode="auto">
          <a:xfrm>
            <a:off x="120005" y="93408"/>
            <a:ext cx="8856984" cy="702949"/>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1.1 概 述   </a:t>
            </a: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Introduction</a:t>
            </a:r>
            <a:endPar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38423" y="6309360"/>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3"/>
          <p:cNvSpPr>
            <a:spLocks noGrp="1"/>
          </p:cNvSpPr>
          <p:nvPr>
            <p:ph idx="1"/>
          </p:nvPr>
        </p:nvSpPr>
        <p:spPr>
          <a:xfrm>
            <a:off x="841375" y="1989455"/>
            <a:ext cx="5858510" cy="4565650"/>
          </a:xfrm>
        </p:spPr>
        <p:txBody>
          <a:bodyPr vert="horz" wrap="square" lIns="91440" tIns="45720" rIns="91440" bIns="45720" numCol="1" anchor="t" anchorCtr="0" compatLnSpc="1">
            <a:noAutofit/>
          </a:bodyPr>
          <a:lstStyle/>
          <a:p>
            <a:pPr marL="0" lvl="1" indent="720090" eaLnBrk="1" latinLnBrk="0" hangingPunct="1">
              <a:lnSpc>
                <a:spcPct val="150000"/>
              </a:lnSpc>
              <a:spcBef>
                <a:spcPts val="0"/>
              </a:spcBef>
              <a:buClr>
                <a:schemeClr val="tx1"/>
              </a:buClr>
              <a:buSzTx/>
              <a:buNone/>
            </a:pPr>
            <a:r>
              <a:rPr lang="zh-CN" altLang="en-US" sz="2400" b="1" dirty="0">
                <a:effectLst/>
                <a:latin typeface="黑体" panose="02010609060101010101" pitchFamily="49" charset="-122"/>
                <a:ea typeface="黑体" panose="02010609060101010101" pitchFamily="49" charset="-122"/>
              </a:rPr>
              <a:t>植物挥发是利用植物的吸收、积累和挥发而减少土壤中一些挥发性污染物，即植物将污物吸收到体内后将其转化为气态物质，释放到大气中。</a:t>
            </a:r>
            <a:endParaRPr lang="zh-CN" altLang="en-US" sz="2400" b="1" dirty="0">
              <a:effectLst/>
              <a:latin typeface="黑体" panose="02010609060101010101" pitchFamily="49" charset="-122"/>
              <a:ea typeface="黑体" panose="02010609060101010101" pitchFamily="49" charset="-122"/>
            </a:endParaRPr>
          </a:p>
          <a:p>
            <a:pPr marL="0" lvl="1" indent="720090" algn="l" eaLnBrk="1" latinLnBrk="0" hangingPunct="1">
              <a:lnSpc>
                <a:spcPct val="150000"/>
              </a:lnSpc>
              <a:spcBef>
                <a:spcPts val="0"/>
              </a:spcBef>
              <a:buClr>
                <a:schemeClr val="tx1"/>
              </a:buClr>
              <a:buSzTx/>
              <a:buNone/>
            </a:pPr>
            <a:r>
              <a:rPr lang="zh-CN" altLang="en-US" sz="2400" b="1" dirty="0">
                <a:effectLst/>
                <a:latin typeface="黑体" panose="02010609060101010101" pitchFamily="49" charset="-122"/>
                <a:ea typeface="黑体" panose="02010609060101010101" pitchFamily="49" charset="-122"/>
                <a:cs typeface="+mn-ea"/>
              </a:rPr>
              <a:t>转基因作物拟南芥能将有机汞和无机汞盐转化为气态单质汞。但该方法将污染物转移到大气中，容易产生二次污染。</a:t>
            </a:r>
            <a:endParaRPr lang="zh-CN" altLang="en-US" sz="2400" b="1" dirty="0">
              <a:effectLst/>
              <a:latin typeface="黑体" panose="02010609060101010101" pitchFamily="49" charset="-122"/>
              <a:ea typeface="黑体" panose="02010609060101010101" pitchFamily="49" charset="-122"/>
              <a:cs typeface="+mn-ea"/>
            </a:endParaRPr>
          </a:p>
        </p:txBody>
      </p:sp>
      <p:pic>
        <p:nvPicPr>
          <p:cNvPr id="71685" name="Picture 7"/>
          <p:cNvPicPr>
            <a:picLocks noChangeAspect="1"/>
          </p:cNvPicPr>
          <p:nvPr/>
        </p:nvPicPr>
        <p:blipFill>
          <a:blip r:embed="rId1"/>
          <a:srcRect l="9836" t="15846"/>
          <a:stretch>
            <a:fillRect/>
          </a:stretch>
        </p:blipFill>
        <p:spPr>
          <a:xfrm>
            <a:off x="6811645" y="1564005"/>
            <a:ext cx="4721225" cy="4330700"/>
          </a:xfrm>
          <a:prstGeom prst="rect">
            <a:avLst/>
          </a:prstGeom>
          <a:noFill/>
          <a:ln w="9525">
            <a:noFill/>
          </a:ln>
        </p:spPr>
      </p:pic>
      <p:sp>
        <p:nvSpPr>
          <p:cNvPr id="71686" name="Rectangle 8"/>
          <p:cNvSpPr/>
          <p:nvPr/>
        </p:nvSpPr>
        <p:spPr>
          <a:xfrm>
            <a:off x="7176135" y="6019801"/>
            <a:ext cx="4572000" cy="393121"/>
          </a:xfrm>
          <a:prstGeom prst="rect">
            <a:avLst/>
          </a:prstGeom>
          <a:noFill/>
          <a:ln w="9525">
            <a:noFill/>
          </a:ln>
        </p:spPr>
        <p:txBody>
          <a:bodyPr>
            <a:spAutoFit/>
          </a:bodyPr>
          <a:lstStyle/>
          <a:p>
            <a:pPr marL="542925" marR="0" lvl="0" indent="0" algn="ctr" defTabSz="914400" rtl="0" eaLnBrk="1" fontAlgn="base" latinLnBrk="0" hangingPunct="1">
              <a:lnSpc>
                <a:spcPct val="105000"/>
              </a:lnSpc>
              <a:spcBef>
                <a:spcPct val="30000"/>
              </a:spcBef>
              <a:spcAft>
                <a:spcPct val="30000"/>
              </a:spcAft>
              <a:buClr>
                <a:srgbClr val="333399"/>
              </a:buClr>
              <a:buSzPct val="70000"/>
              <a:buFont typeface="Wingdings" panose="05000000000000000000" pitchFamily="2" charset="2"/>
              <a:buNone/>
              <a:defRPr/>
            </a:pPr>
            <a:r>
              <a:rPr kumimoji="0" lang="en-US" altLang="zh-CN" sz="2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Kelly E. BelzFall, 199</a:t>
            </a:r>
            <a:r>
              <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7</a:t>
            </a:r>
            <a:endParaRPr kumimoji="0" lang="en-US" altLang="zh-CN" sz="20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1683" name="Rectangle 2"/>
          <p:cNvSpPr>
            <a:spLocks noGrp="1" noRot="1"/>
          </p:cNvSpPr>
          <p:nvPr>
            <p:ph type="title"/>
          </p:nvPr>
        </p:nvSpPr>
        <p:spPr>
          <a:xfrm>
            <a:off x="5304155" y="1269365"/>
            <a:ext cx="2655570" cy="884555"/>
          </a:xfrm>
        </p:spPr>
        <p:txBody>
          <a:bodyPr vert="horz" wrap="square" lIns="91440" tIns="45720" rIns="91440" bIns="45720" numCol="1" anchor="ctr" anchorCtr="0" compatLnSpc="1"/>
          <a:lstStyle/>
          <a:p>
            <a:pPr marL="0" indent="0" algn="l" eaLnBrk="1" latinLnBrk="0" hangingPunct="1"/>
            <a:r>
              <a:rPr lang="zh-CN" altLang="en-US" sz="3200" dirty="0">
                <a:solidFill>
                  <a:srgbClr val="FF0000"/>
                </a:solidFill>
                <a:effectLst/>
                <a:latin typeface="微软雅黑" panose="020B0503020204020204" charset="-122"/>
                <a:ea typeface="微软雅黑" panose="020B0503020204020204" charset="-122"/>
              </a:rPr>
              <a:t>植物挥发</a:t>
            </a:r>
            <a:endParaRPr lang="zh-CN" altLang="en-US" sz="3200" dirty="0">
              <a:solidFill>
                <a:srgbClr val="FF0000"/>
              </a:solidFill>
              <a:effectLst/>
              <a:latin typeface="微软雅黑" panose="020B0503020204020204" charset="-122"/>
              <a:ea typeface="微软雅黑" panose="020B0503020204020204" charset="-122"/>
            </a:endParaRPr>
          </a:p>
        </p:txBody>
      </p:sp>
      <p:grpSp>
        <p:nvGrpSpPr>
          <p:cNvPr id="6" name="组合 5"/>
          <p:cNvGrpSpPr/>
          <p:nvPr/>
        </p:nvGrpSpPr>
        <p:grpSpPr>
          <a:xfrm>
            <a:off x="-24765" y="318135"/>
            <a:ext cx="11643995" cy="1322705"/>
            <a:chOff x="-39" y="501"/>
            <a:chExt cx="18337" cy="2083"/>
          </a:xfrm>
        </p:grpSpPr>
        <p:sp>
          <p:nvSpPr>
            <p:cNvPr id="7" name="Text Box 4"/>
            <p:cNvSpPr txBox="1">
              <a:spLocks noChangeArrowheads="1"/>
            </p:cNvSpPr>
            <p:nvPr/>
          </p:nvSpPr>
          <p:spPr bwMode="auto">
            <a:xfrm>
              <a:off x="-39" y="501"/>
              <a:ext cx="18215" cy="871"/>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2.2</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植物修复重金属污染的过程和机理</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8" name="Rectangle 5"/>
            <p:cNvSpPr>
              <a:spLocks noGrp="1" noRot="1"/>
            </p:cNvSpPr>
            <p:nvPr/>
          </p:nvSpPr>
          <p:spPr>
            <a:xfrm>
              <a:off x="627" y="904"/>
              <a:ext cx="17671" cy="1680"/>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marL="352425" indent="-352425" algn="l" eaLnBrk="1" hangingPunct="1">
                <a:lnSpc>
                  <a:spcPct val="105000"/>
                </a:lnSpc>
              </a:pPr>
              <a:r>
                <a:rPr lang="en-US" altLang="zh-CN" sz="2400" dirty="0">
                  <a:solidFill>
                    <a:schemeClr val="tx1"/>
                  </a:solidFill>
                  <a:effectLst/>
                  <a:latin typeface="Times New Roman" panose="02020603050405020304" pitchFamily="18" charset="0"/>
                  <a:cs typeface="Times New Roman" panose="02020603050405020304" pitchFamily="18" charset="0"/>
                </a:rPr>
                <a:t>The Process and Mechanism of Phytoremediationof Heavy Metal Contaminated Soil</a:t>
              </a:r>
              <a:endParaRPr lang="en-US" altLang="zh-CN" sz="2400" dirty="0">
                <a:solidFill>
                  <a:schemeClr val="tx1"/>
                </a:solidFill>
                <a:effectLst/>
                <a:latin typeface="Times New Roman" panose="02020603050405020304" pitchFamily="18" charset="0"/>
                <a:cs typeface="Times New Roman" panose="02020603050405020304" pitchFamily="18" charset="0"/>
              </a:endParaRPr>
            </a:p>
          </p:txBody>
        </p:sp>
      </p:gr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6"/>
          <p:cNvSpPr txBox="1"/>
          <p:nvPr/>
        </p:nvSpPr>
        <p:spPr>
          <a:xfrm>
            <a:off x="1752600" y="6468110"/>
            <a:ext cx="8305800" cy="363220"/>
          </a:xfrm>
          <a:prstGeom prst="rect">
            <a:avLst/>
          </a:prstGeom>
          <a:noFill/>
          <a:ln w="9525">
            <a:noFill/>
          </a:ln>
        </p:spPr>
        <p:txBody>
          <a:bodyPr>
            <a:spAutoFit/>
          </a:bodyPr>
          <a:lstStyle/>
          <a:p>
            <a:pPr marL="342900" marR="0" lvl="0" indent="-342900" algn="ctr" defTabSz="914400" rtl="0" eaLnBrk="1" fontAlgn="base" latinLnBrk="0" hangingPunct="1">
              <a:lnSpc>
                <a:spcPct val="105000"/>
              </a:lnSpc>
              <a:spcBef>
                <a:spcPct val="50000"/>
              </a:spcBef>
              <a:spcAft>
                <a:spcPct val="0"/>
              </a:spcAft>
              <a:buClr>
                <a:srgbClr val="0000CC"/>
              </a:buClr>
              <a:buSzPct val="90000"/>
              <a:buFont typeface="Wingdings" panose="05000000000000000000" pitchFamily="2" charset="2"/>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Mechanism of phytoremediation of heavy metal contaminated soil</a:t>
            </a: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11266" name="Object 9"/>
          <p:cNvGraphicFramePr>
            <a:graphicFrameLocks noChangeAspect="1"/>
          </p:cNvGraphicFramePr>
          <p:nvPr/>
        </p:nvGraphicFramePr>
        <p:xfrm>
          <a:off x="1703705" y="850265"/>
          <a:ext cx="8839200" cy="5638800"/>
        </p:xfrm>
        <a:graphic>
          <a:graphicData uri="http://schemas.openxmlformats.org/presentationml/2006/ole">
            <mc:AlternateContent xmlns:mc="http://schemas.openxmlformats.org/markup-compatibility/2006">
              <mc:Choice xmlns:v="urn:schemas-microsoft-com:vml" Requires="v">
                <p:oleObj spid="_x0000_s2" name="" r:id="rId1" imgW="17741900" imgH="10134600" progId="Photoshop.Image.11">
                  <p:embed/>
                </p:oleObj>
              </mc:Choice>
              <mc:Fallback>
                <p:oleObj name="" r:id="rId1" imgW="17741900" imgH="10134600" progId="Photoshop.Image.11">
                  <p:embed/>
                  <p:pic>
                    <p:nvPicPr>
                      <p:cNvPr id="0" name="Object 9"/>
                      <p:cNvPicPr/>
                      <p:nvPr/>
                    </p:nvPicPr>
                    <p:blipFill>
                      <a:blip r:embed="rId2"/>
                      <a:srcRect b="-11653"/>
                      <a:stretch>
                        <a:fillRect/>
                      </a:stretch>
                    </p:blipFill>
                    <p:spPr>
                      <a:xfrm>
                        <a:off x="1703705" y="850265"/>
                        <a:ext cx="8839200" cy="5638800"/>
                      </a:xfrm>
                      <a:prstGeom prst="rect">
                        <a:avLst/>
                      </a:prstGeom>
                      <a:solidFill>
                        <a:schemeClr val="bg1"/>
                      </a:solidFill>
                      <a:ln w="38100">
                        <a:noFill/>
                        <a:miter/>
                      </a:ln>
                    </p:spPr>
                  </p:pic>
                </p:oleObj>
              </mc:Fallback>
            </mc:AlternateContent>
          </a:graphicData>
        </a:graphic>
      </p:graphicFrame>
      <p:sp>
        <p:nvSpPr>
          <p:cNvPr id="11269" name="Text Box 10"/>
          <p:cNvSpPr txBox="1"/>
          <p:nvPr/>
        </p:nvSpPr>
        <p:spPr>
          <a:xfrm>
            <a:off x="335280" y="1455420"/>
            <a:ext cx="5755640" cy="521970"/>
          </a:xfrm>
          <a:prstGeom prst="rect">
            <a:avLst/>
          </a:prstGeom>
          <a:noFill/>
          <a:ln w="31750">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土壤重金属污染的植物修复原理</a:t>
            </a:r>
            <a:endParaRPr kumimoji="0" lang="zh-CN" altLang="en-US" sz="2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sp>
        <p:nvSpPr>
          <p:cNvPr id="11270" name="Text Box 11"/>
          <p:cNvSpPr txBox="1"/>
          <p:nvPr/>
        </p:nvSpPr>
        <p:spPr>
          <a:xfrm>
            <a:off x="5008880" y="2259965"/>
            <a:ext cx="1334770" cy="641350"/>
          </a:xfrm>
          <a:prstGeom prst="rect">
            <a:avLst/>
          </a:prstGeom>
          <a:noFill/>
          <a:ln w="317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地上部分</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金属的积累</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1271" name="Text Box 12"/>
          <p:cNvSpPr txBox="1"/>
          <p:nvPr/>
        </p:nvSpPr>
        <p:spPr>
          <a:xfrm>
            <a:off x="5521325" y="3809365"/>
            <a:ext cx="1565275" cy="641350"/>
          </a:xfrm>
          <a:prstGeom prst="rect">
            <a:avLst/>
          </a:prstGeom>
          <a:noFill/>
          <a:ln w="317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金属从根向</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地上部分转运</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1272" name="Text Box 13"/>
          <p:cNvSpPr txBox="1"/>
          <p:nvPr/>
        </p:nvSpPr>
        <p:spPr>
          <a:xfrm>
            <a:off x="4982210" y="4490720"/>
            <a:ext cx="1477645" cy="1465580"/>
          </a:xfrm>
          <a:prstGeom prst="rect">
            <a:avLst/>
          </a:prstGeom>
          <a:noFill/>
          <a:ln w="31750">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根际流出物</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或改良土壤</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提高了金属</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可用性及植</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物富集力</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1273" name="Text Box 14"/>
          <p:cNvSpPr txBox="1"/>
          <p:nvPr/>
        </p:nvSpPr>
        <p:spPr>
          <a:xfrm>
            <a:off x="8153400" y="1667510"/>
            <a:ext cx="1335405" cy="641350"/>
          </a:xfrm>
          <a:prstGeom prst="rect">
            <a:avLst/>
          </a:prstGeom>
          <a:noFill/>
          <a:ln w="317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收获含金属</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的地上部分</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1274" name="Text Box 17"/>
          <p:cNvSpPr txBox="1"/>
          <p:nvPr/>
        </p:nvSpPr>
        <p:spPr>
          <a:xfrm>
            <a:off x="8153400" y="2810510"/>
            <a:ext cx="2256155" cy="1190625"/>
          </a:xfrm>
          <a:prstGeom prst="rect">
            <a:avLst/>
          </a:prstGeom>
          <a:noFill/>
          <a:ln w="317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可能减少生物量</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（堆肥、热处理等）</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已处理或处理或回收</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金属</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1275" name="Text Box 18"/>
          <p:cNvSpPr txBox="1"/>
          <p:nvPr/>
        </p:nvSpPr>
        <p:spPr>
          <a:xfrm>
            <a:off x="8111490" y="5103495"/>
            <a:ext cx="2339340" cy="831215"/>
          </a:xfrm>
          <a:prstGeom prst="rect">
            <a:avLst/>
          </a:prstGeom>
          <a:noFill/>
          <a:ln w="31750">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mn-cs"/>
              </a:rPr>
              <a:t>植物从土壤中</a:t>
            </a:r>
            <a:endParaRPr kumimoji="0" lang="zh-CN" altLang="en-US" sz="2400" b="0"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mn-cs"/>
              </a:rPr>
              <a:t>富集金属示意图</a:t>
            </a:r>
            <a:endParaRPr kumimoji="0" lang="zh-CN" altLang="en-US" sz="2400" b="0"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mn-cs"/>
            </a:endParaRPr>
          </a:p>
        </p:txBody>
      </p:sp>
      <p:sp>
        <p:nvSpPr>
          <p:cNvPr id="11276" name="Oval 19"/>
          <p:cNvSpPr/>
          <p:nvPr/>
        </p:nvSpPr>
        <p:spPr>
          <a:xfrm>
            <a:off x="6553200" y="4944110"/>
            <a:ext cx="533400" cy="533400"/>
          </a:xfrm>
          <a:prstGeom prst="ellipse">
            <a:avLst/>
          </a:prstGeom>
          <a:solidFill>
            <a:srgbClr val="FF6600"/>
          </a:solidFill>
          <a:ln w="31750">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Cd</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277" name="Oval 22"/>
          <p:cNvSpPr/>
          <p:nvPr/>
        </p:nvSpPr>
        <p:spPr>
          <a:xfrm>
            <a:off x="7086600" y="4944110"/>
            <a:ext cx="533400" cy="533400"/>
          </a:xfrm>
          <a:prstGeom prst="ellipse">
            <a:avLst/>
          </a:prstGeom>
          <a:solidFill>
            <a:srgbClr val="FF0000"/>
          </a:solidFill>
          <a:ln w="31750">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Cu</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278" name="Oval 23"/>
          <p:cNvSpPr/>
          <p:nvPr/>
        </p:nvSpPr>
        <p:spPr>
          <a:xfrm>
            <a:off x="7620000" y="4944110"/>
            <a:ext cx="533400" cy="533400"/>
          </a:xfrm>
          <a:prstGeom prst="ellipse">
            <a:avLst/>
          </a:prstGeom>
          <a:solidFill>
            <a:srgbClr val="339966"/>
          </a:solidFill>
          <a:ln w="31750">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Ni</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279" name="Oval 24"/>
          <p:cNvSpPr/>
          <p:nvPr/>
        </p:nvSpPr>
        <p:spPr>
          <a:xfrm>
            <a:off x="6858000" y="5401310"/>
            <a:ext cx="533400" cy="533400"/>
          </a:xfrm>
          <a:prstGeom prst="ellipse">
            <a:avLst/>
          </a:prstGeom>
          <a:solidFill>
            <a:srgbClr val="800080"/>
          </a:solidFill>
          <a:ln w="31750">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Zn</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280" name="Oval 25"/>
          <p:cNvSpPr/>
          <p:nvPr/>
        </p:nvSpPr>
        <p:spPr>
          <a:xfrm>
            <a:off x="7391400" y="5401310"/>
            <a:ext cx="533400" cy="533400"/>
          </a:xfrm>
          <a:prstGeom prst="ellipse">
            <a:avLst/>
          </a:prstGeom>
          <a:solidFill>
            <a:schemeClr val="accent1"/>
          </a:solidFill>
          <a:ln w="31750">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As</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281" name="Oval 26"/>
          <p:cNvSpPr/>
          <p:nvPr/>
        </p:nvSpPr>
        <p:spPr>
          <a:xfrm>
            <a:off x="7101205" y="5858510"/>
            <a:ext cx="518795" cy="528955"/>
          </a:xfrm>
          <a:prstGeom prst="ellipse">
            <a:avLst/>
          </a:prstGeom>
          <a:solidFill>
            <a:srgbClr val="FF00FF"/>
          </a:solidFill>
          <a:ln w="31750">
            <a:noFill/>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Pb</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282" name="Rectangle 27"/>
          <p:cNvSpPr/>
          <p:nvPr/>
        </p:nvSpPr>
        <p:spPr>
          <a:xfrm>
            <a:off x="3276600" y="3039110"/>
            <a:ext cx="1676400" cy="838200"/>
          </a:xfrm>
          <a:prstGeom prst="rect">
            <a:avLst/>
          </a:prstGeom>
          <a:noFill/>
          <a:ln w="31750" cap="flat" cmpd="sng">
            <a:solidFill>
              <a:schemeClr val="bg2"/>
            </a:solidFill>
            <a:prstDash val="solid"/>
            <a:miter/>
            <a:headEnd type="none" w="med" len="med"/>
            <a:tailEnd type="none" w="med" len="med"/>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283" name="AutoShape 29"/>
          <p:cNvSpPr/>
          <p:nvPr/>
        </p:nvSpPr>
        <p:spPr>
          <a:xfrm>
            <a:off x="3733800" y="3191510"/>
            <a:ext cx="457200" cy="457200"/>
          </a:xfrm>
          <a:prstGeom prst="roundRect">
            <a:avLst>
              <a:gd name="adj" fmla="val 16667"/>
            </a:avLst>
          </a:prstGeom>
          <a:noFill/>
          <a:ln w="31750" cap="flat" cmpd="sng">
            <a:solidFill>
              <a:schemeClr val="bg2"/>
            </a:solidFill>
            <a:prstDash val="solid"/>
            <a:headEnd type="none" w="med" len="med"/>
            <a:tailEnd type="none" w="med" len="med"/>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284" name="Oval 30"/>
          <p:cNvSpPr/>
          <p:nvPr/>
        </p:nvSpPr>
        <p:spPr>
          <a:xfrm>
            <a:off x="3810000" y="3267710"/>
            <a:ext cx="304800" cy="304800"/>
          </a:xfrm>
          <a:prstGeom prst="ellipse">
            <a:avLst/>
          </a:prstGeom>
          <a:solidFill>
            <a:srgbClr val="C0C0C0"/>
          </a:solidFill>
          <a:ln w="12700" cap="flat" cmpd="sng">
            <a:solidFill>
              <a:schemeClr val="bg2"/>
            </a:solidFill>
            <a:prstDash val="solid"/>
            <a:headEnd type="none" w="med" len="med"/>
            <a:tailEnd type="none" w="med" len="med"/>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285" name="AutoShape 31"/>
          <p:cNvSpPr/>
          <p:nvPr/>
        </p:nvSpPr>
        <p:spPr>
          <a:xfrm>
            <a:off x="4191000" y="3191510"/>
            <a:ext cx="457200" cy="457200"/>
          </a:xfrm>
          <a:prstGeom prst="roundRect">
            <a:avLst>
              <a:gd name="adj" fmla="val 16667"/>
            </a:avLst>
          </a:prstGeom>
          <a:noFill/>
          <a:ln w="31750" cap="flat" cmpd="sng">
            <a:solidFill>
              <a:schemeClr val="bg2"/>
            </a:solidFill>
            <a:prstDash val="solid"/>
            <a:headEnd type="none" w="med" len="med"/>
            <a:tailEnd type="none" w="med" len="med"/>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286" name="Oval 32"/>
          <p:cNvSpPr/>
          <p:nvPr/>
        </p:nvSpPr>
        <p:spPr>
          <a:xfrm>
            <a:off x="4267200" y="3267710"/>
            <a:ext cx="304800" cy="304800"/>
          </a:xfrm>
          <a:prstGeom prst="ellipse">
            <a:avLst/>
          </a:prstGeom>
          <a:solidFill>
            <a:srgbClr val="C0C0C0"/>
          </a:solidFill>
          <a:ln w="12700" cap="flat" cmpd="sng">
            <a:solidFill>
              <a:schemeClr val="bg2"/>
            </a:solidFill>
            <a:prstDash val="solid"/>
            <a:headEnd type="none" w="med" len="med"/>
            <a:tailEnd type="none" w="med" len="med"/>
          </a:ln>
        </p:spPr>
        <p:txBody>
          <a:bodyPr wrap="none" anchor="ctr" anchorCtr="0"/>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287" name="Line 33"/>
          <p:cNvSpPr/>
          <p:nvPr/>
        </p:nvSpPr>
        <p:spPr>
          <a:xfrm>
            <a:off x="4667250" y="3102610"/>
            <a:ext cx="0" cy="685800"/>
          </a:xfrm>
          <a:prstGeom prst="line">
            <a:avLst/>
          </a:prstGeom>
          <a:ln w="19050" cap="flat" cmpd="sng">
            <a:solidFill>
              <a:schemeClr val="bg2"/>
            </a:solidFill>
            <a:prstDash val="solid"/>
            <a:headEnd type="none" w="med" len="med"/>
            <a:tailEnd type="none" w="med" len="med"/>
          </a:ln>
        </p:spPr>
        <p:txBody>
          <a:bodyPr/>
          <a:lstStyle/>
          <a:p>
            <a:endParaRPr lang="zh-CN" altLang="en-US"/>
          </a:p>
        </p:txBody>
      </p:sp>
      <p:sp>
        <p:nvSpPr>
          <p:cNvPr id="11288" name="Line 34"/>
          <p:cNvSpPr/>
          <p:nvPr/>
        </p:nvSpPr>
        <p:spPr>
          <a:xfrm>
            <a:off x="4889500" y="3102610"/>
            <a:ext cx="0" cy="685800"/>
          </a:xfrm>
          <a:prstGeom prst="line">
            <a:avLst/>
          </a:prstGeom>
          <a:ln w="19050" cap="flat" cmpd="sng">
            <a:solidFill>
              <a:schemeClr val="bg2"/>
            </a:solidFill>
            <a:prstDash val="solid"/>
            <a:headEnd type="none" w="med" len="med"/>
            <a:tailEnd type="none" w="med" len="med"/>
          </a:ln>
        </p:spPr>
        <p:txBody>
          <a:bodyPr/>
          <a:lstStyle/>
          <a:p>
            <a:endParaRPr lang="zh-CN" altLang="en-US"/>
          </a:p>
        </p:txBody>
      </p:sp>
      <p:sp>
        <p:nvSpPr>
          <p:cNvPr id="11289" name="Text Box 36"/>
          <p:cNvSpPr txBox="1"/>
          <p:nvPr/>
        </p:nvSpPr>
        <p:spPr>
          <a:xfrm>
            <a:off x="3952875" y="3274060"/>
            <a:ext cx="109220" cy="107950"/>
          </a:xfrm>
          <a:prstGeom prst="rect">
            <a:avLst/>
          </a:prstGeom>
          <a:noFill/>
          <a:ln w="31750">
            <a:noFill/>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Pb</a:t>
            </a:r>
            <a:endPar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290" name="Text Box 37"/>
          <p:cNvSpPr txBox="1"/>
          <p:nvPr/>
        </p:nvSpPr>
        <p:spPr>
          <a:xfrm>
            <a:off x="3903980" y="3039110"/>
            <a:ext cx="543560" cy="153670"/>
          </a:xfrm>
          <a:prstGeom prst="rect">
            <a:avLst/>
          </a:prstGeom>
          <a:noFill/>
          <a:ln w="31750">
            <a:noFill/>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0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Root Cells</a:t>
            </a:r>
            <a:endParaRPr kumimoji="0" lang="en-US" altLang="zh-CN" sz="10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291" name="Text Box 38"/>
          <p:cNvSpPr txBox="1"/>
          <p:nvPr/>
        </p:nvSpPr>
        <p:spPr>
          <a:xfrm>
            <a:off x="3869055" y="3439160"/>
            <a:ext cx="109220" cy="107950"/>
          </a:xfrm>
          <a:prstGeom prst="rect">
            <a:avLst/>
          </a:prstGeom>
          <a:noFill/>
          <a:ln w="31750">
            <a:noFill/>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Pb</a:t>
            </a:r>
            <a:endPar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292" name="Text Box 39"/>
          <p:cNvSpPr txBox="1"/>
          <p:nvPr/>
        </p:nvSpPr>
        <p:spPr>
          <a:xfrm>
            <a:off x="3970655" y="3394710"/>
            <a:ext cx="113665" cy="107950"/>
          </a:xfrm>
          <a:prstGeom prst="rect">
            <a:avLst/>
          </a:prstGeom>
          <a:noFill/>
          <a:ln w="31750">
            <a:noFill/>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Cd</a:t>
            </a:r>
            <a:endPar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293" name="Text Box 40"/>
          <p:cNvSpPr txBox="1"/>
          <p:nvPr/>
        </p:nvSpPr>
        <p:spPr>
          <a:xfrm>
            <a:off x="3850005" y="3326765"/>
            <a:ext cx="104140" cy="107950"/>
          </a:xfrm>
          <a:prstGeom prst="rect">
            <a:avLst/>
          </a:prstGeom>
          <a:noFill/>
          <a:ln w="31750">
            <a:noFill/>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Zn</a:t>
            </a:r>
            <a:endPar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294" name="Text Box 45"/>
          <p:cNvSpPr txBox="1"/>
          <p:nvPr/>
        </p:nvSpPr>
        <p:spPr>
          <a:xfrm>
            <a:off x="4421505" y="3382010"/>
            <a:ext cx="113665" cy="107950"/>
          </a:xfrm>
          <a:prstGeom prst="rect">
            <a:avLst/>
          </a:prstGeom>
          <a:noFill/>
          <a:ln w="31750">
            <a:noFill/>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Cd</a:t>
            </a:r>
            <a:endPar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295" name="Text Box 46"/>
          <p:cNvSpPr txBox="1"/>
          <p:nvPr/>
        </p:nvSpPr>
        <p:spPr>
          <a:xfrm>
            <a:off x="4327525" y="3439160"/>
            <a:ext cx="109220" cy="107950"/>
          </a:xfrm>
          <a:prstGeom prst="rect">
            <a:avLst/>
          </a:prstGeom>
          <a:noFill/>
          <a:ln w="31750">
            <a:noFill/>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Pb</a:t>
            </a:r>
            <a:endPar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296" name="Text Box 47"/>
          <p:cNvSpPr txBox="1"/>
          <p:nvPr/>
        </p:nvSpPr>
        <p:spPr>
          <a:xfrm>
            <a:off x="4745355" y="3426460"/>
            <a:ext cx="113665" cy="107950"/>
          </a:xfrm>
          <a:prstGeom prst="rect">
            <a:avLst/>
          </a:prstGeom>
          <a:noFill/>
          <a:ln w="31750">
            <a:noFill/>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Cd</a:t>
            </a:r>
            <a:endPar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297" name="Text Box 48"/>
          <p:cNvSpPr txBox="1"/>
          <p:nvPr/>
        </p:nvSpPr>
        <p:spPr>
          <a:xfrm>
            <a:off x="4692650" y="3540760"/>
            <a:ext cx="109220" cy="107950"/>
          </a:xfrm>
          <a:prstGeom prst="rect">
            <a:avLst/>
          </a:prstGeom>
          <a:noFill/>
          <a:ln w="31750">
            <a:noFill/>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Pb</a:t>
            </a:r>
            <a:endPar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298" name="Text Box 49"/>
          <p:cNvSpPr txBox="1"/>
          <p:nvPr/>
        </p:nvSpPr>
        <p:spPr>
          <a:xfrm>
            <a:off x="4719955" y="3235960"/>
            <a:ext cx="113665" cy="107950"/>
          </a:xfrm>
          <a:prstGeom prst="rect">
            <a:avLst/>
          </a:prstGeom>
          <a:noFill/>
          <a:ln w="31750">
            <a:noFill/>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Cd</a:t>
            </a:r>
            <a:endPar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299" name="Line 52"/>
          <p:cNvSpPr/>
          <p:nvPr/>
        </p:nvSpPr>
        <p:spPr>
          <a:xfrm>
            <a:off x="4419600" y="2886710"/>
            <a:ext cx="0" cy="533400"/>
          </a:xfrm>
          <a:prstGeom prst="line">
            <a:avLst/>
          </a:prstGeom>
          <a:ln w="12700" cap="flat" cmpd="sng">
            <a:solidFill>
              <a:schemeClr val="bg2"/>
            </a:solidFill>
            <a:prstDash val="solid"/>
            <a:headEnd type="none" w="med" len="med"/>
            <a:tailEnd type="triangle" w="med" len="med"/>
          </a:ln>
        </p:spPr>
        <p:txBody>
          <a:bodyPr/>
          <a:lstStyle/>
          <a:p>
            <a:endParaRPr lang="zh-CN" altLang="en-US"/>
          </a:p>
        </p:txBody>
      </p:sp>
      <p:sp>
        <p:nvSpPr>
          <p:cNvPr id="11300" name="Line 53"/>
          <p:cNvSpPr/>
          <p:nvPr/>
        </p:nvSpPr>
        <p:spPr>
          <a:xfrm>
            <a:off x="4648200" y="2886710"/>
            <a:ext cx="0" cy="152400"/>
          </a:xfrm>
          <a:prstGeom prst="line">
            <a:avLst/>
          </a:prstGeom>
          <a:ln w="12700" cap="flat" cmpd="sng">
            <a:solidFill>
              <a:schemeClr val="bg2"/>
            </a:solidFill>
            <a:prstDash val="solid"/>
            <a:headEnd type="none" w="med" len="med"/>
            <a:tailEnd type="triangle" w="med" len="med"/>
          </a:ln>
        </p:spPr>
        <p:txBody>
          <a:bodyPr/>
          <a:lstStyle/>
          <a:p>
            <a:endParaRPr lang="zh-CN" altLang="en-US"/>
          </a:p>
        </p:txBody>
      </p:sp>
      <p:sp>
        <p:nvSpPr>
          <p:cNvPr id="11301" name="Line 54"/>
          <p:cNvSpPr/>
          <p:nvPr/>
        </p:nvSpPr>
        <p:spPr>
          <a:xfrm>
            <a:off x="4876800" y="2886710"/>
            <a:ext cx="0" cy="152400"/>
          </a:xfrm>
          <a:prstGeom prst="line">
            <a:avLst/>
          </a:prstGeom>
          <a:ln w="12700" cap="flat" cmpd="sng">
            <a:solidFill>
              <a:schemeClr val="bg2"/>
            </a:solidFill>
            <a:prstDash val="solid"/>
            <a:headEnd type="none" w="med" len="med"/>
            <a:tailEnd type="triangle" w="med" len="med"/>
          </a:ln>
        </p:spPr>
        <p:txBody>
          <a:bodyPr/>
          <a:lstStyle/>
          <a:p>
            <a:endParaRPr lang="zh-CN" altLang="en-US"/>
          </a:p>
        </p:txBody>
      </p:sp>
      <p:sp>
        <p:nvSpPr>
          <p:cNvPr id="11302" name="Line 55"/>
          <p:cNvSpPr/>
          <p:nvPr/>
        </p:nvSpPr>
        <p:spPr>
          <a:xfrm>
            <a:off x="3429000" y="2886710"/>
            <a:ext cx="0" cy="304800"/>
          </a:xfrm>
          <a:prstGeom prst="line">
            <a:avLst/>
          </a:prstGeom>
          <a:ln w="12700" cap="flat" cmpd="sng">
            <a:solidFill>
              <a:schemeClr val="bg2"/>
            </a:solidFill>
            <a:prstDash val="solid"/>
            <a:headEnd type="none" w="med" len="med"/>
            <a:tailEnd type="triangle" w="med" len="med"/>
          </a:ln>
        </p:spPr>
        <p:txBody>
          <a:bodyPr/>
          <a:lstStyle/>
          <a:p>
            <a:endParaRPr lang="zh-CN" altLang="en-US"/>
          </a:p>
        </p:txBody>
      </p:sp>
      <p:grpSp>
        <p:nvGrpSpPr>
          <p:cNvPr id="11303" name="Group 62"/>
          <p:cNvGrpSpPr/>
          <p:nvPr/>
        </p:nvGrpSpPr>
        <p:grpSpPr>
          <a:xfrm>
            <a:off x="3429000" y="3197860"/>
            <a:ext cx="317500" cy="519430"/>
            <a:chOff x="2332" y="1761"/>
            <a:chExt cx="344" cy="567"/>
          </a:xfrm>
        </p:grpSpPr>
        <p:sp>
          <p:nvSpPr>
            <p:cNvPr id="11327" name="Freeform 58"/>
            <p:cNvSpPr/>
            <p:nvPr/>
          </p:nvSpPr>
          <p:spPr>
            <a:xfrm>
              <a:off x="2336" y="1761"/>
              <a:ext cx="336" cy="567"/>
            </a:xfrm>
            <a:custGeom>
              <a:avLst/>
              <a:gdLst>
                <a:gd name="txL" fmla="*/ 0 w 336"/>
                <a:gd name="txT" fmla="*/ 0 h 567"/>
                <a:gd name="txR" fmla="*/ 336 w 336"/>
                <a:gd name="txB" fmla="*/ 567 h 567"/>
              </a:gdLst>
              <a:ahLst/>
              <a:cxnLst>
                <a:cxn ang="0">
                  <a:pos x="0" y="35"/>
                </a:cxn>
                <a:cxn ang="0">
                  <a:pos x="120" y="11"/>
                </a:cxn>
                <a:cxn ang="0">
                  <a:pos x="144" y="7"/>
                </a:cxn>
                <a:cxn ang="0">
                  <a:pos x="276" y="31"/>
                </a:cxn>
                <a:cxn ang="0">
                  <a:pos x="324" y="35"/>
                </a:cxn>
                <a:cxn ang="0">
                  <a:pos x="320" y="87"/>
                </a:cxn>
                <a:cxn ang="0">
                  <a:pos x="336" y="431"/>
                </a:cxn>
                <a:cxn ang="0">
                  <a:pos x="328" y="467"/>
                </a:cxn>
                <a:cxn ang="0">
                  <a:pos x="252" y="499"/>
                </a:cxn>
                <a:cxn ang="0">
                  <a:pos x="84" y="511"/>
                </a:cxn>
                <a:cxn ang="0">
                  <a:pos x="28" y="539"/>
                </a:cxn>
                <a:cxn ang="0">
                  <a:pos x="12" y="567"/>
                </a:cxn>
              </a:cxnLst>
              <a:rect l="txL" t="txT" r="txR" b="txB"/>
              <a:pathLst>
                <a:path w="336" h="567">
                  <a:moveTo>
                    <a:pt x="0" y="35"/>
                  </a:moveTo>
                  <a:cubicBezTo>
                    <a:pt x="40" y="25"/>
                    <a:pt x="80" y="19"/>
                    <a:pt x="120" y="11"/>
                  </a:cubicBezTo>
                  <a:cubicBezTo>
                    <a:pt x="133" y="2"/>
                    <a:pt x="130" y="0"/>
                    <a:pt x="144" y="7"/>
                  </a:cubicBezTo>
                  <a:cubicBezTo>
                    <a:pt x="196" y="33"/>
                    <a:pt x="207" y="27"/>
                    <a:pt x="276" y="31"/>
                  </a:cubicBezTo>
                  <a:cubicBezTo>
                    <a:pt x="292" y="32"/>
                    <a:pt x="308" y="34"/>
                    <a:pt x="324" y="35"/>
                  </a:cubicBezTo>
                  <a:cubicBezTo>
                    <a:pt x="335" y="67"/>
                    <a:pt x="321" y="20"/>
                    <a:pt x="320" y="87"/>
                  </a:cubicBezTo>
                  <a:cubicBezTo>
                    <a:pt x="318" y="202"/>
                    <a:pt x="330" y="316"/>
                    <a:pt x="336" y="431"/>
                  </a:cubicBezTo>
                  <a:cubicBezTo>
                    <a:pt x="333" y="443"/>
                    <a:pt x="333" y="456"/>
                    <a:pt x="328" y="467"/>
                  </a:cubicBezTo>
                  <a:cubicBezTo>
                    <a:pt x="326" y="472"/>
                    <a:pt x="259" y="497"/>
                    <a:pt x="252" y="499"/>
                  </a:cubicBezTo>
                  <a:cubicBezTo>
                    <a:pt x="196" y="518"/>
                    <a:pt x="156" y="509"/>
                    <a:pt x="84" y="511"/>
                  </a:cubicBezTo>
                  <a:cubicBezTo>
                    <a:pt x="64" y="518"/>
                    <a:pt x="47" y="530"/>
                    <a:pt x="28" y="539"/>
                  </a:cubicBezTo>
                  <a:cubicBezTo>
                    <a:pt x="11" y="564"/>
                    <a:pt x="12" y="553"/>
                    <a:pt x="12" y="567"/>
                  </a:cubicBezTo>
                </a:path>
              </a:pathLst>
            </a:custGeom>
            <a:noFill/>
            <a:ln w="50800" cap="flat" cmpd="sng">
              <a:solidFill>
                <a:srgbClr val="FF9900"/>
              </a:solidFill>
              <a:prstDash val="solid"/>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328" name="Freeform 59"/>
            <p:cNvSpPr/>
            <p:nvPr/>
          </p:nvSpPr>
          <p:spPr>
            <a:xfrm>
              <a:off x="2336" y="1924"/>
              <a:ext cx="316" cy="56"/>
            </a:xfrm>
            <a:custGeom>
              <a:avLst/>
              <a:gdLst>
                <a:gd name="txL" fmla="*/ 0 w 316"/>
                <a:gd name="txT" fmla="*/ 0 h 56"/>
                <a:gd name="txR" fmla="*/ 316 w 316"/>
                <a:gd name="txB" fmla="*/ 56 h 56"/>
              </a:gdLst>
              <a:ahLst/>
              <a:cxnLst>
                <a:cxn ang="0">
                  <a:pos x="316" y="40"/>
                </a:cxn>
                <a:cxn ang="0">
                  <a:pos x="148" y="0"/>
                </a:cxn>
                <a:cxn ang="0">
                  <a:pos x="32" y="32"/>
                </a:cxn>
                <a:cxn ang="0">
                  <a:pos x="12" y="52"/>
                </a:cxn>
                <a:cxn ang="0">
                  <a:pos x="0" y="56"/>
                </a:cxn>
              </a:cxnLst>
              <a:rect l="txL" t="txT" r="txR" b="txB"/>
              <a:pathLst>
                <a:path w="316" h="56">
                  <a:moveTo>
                    <a:pt x="316" y="40"/>
                  </a:moveTo>
                  <a:cubicBezTo>
                    <a:pt x="229" y="32"/>
                    <a:pt x="217" y="28"/>
                    <a:pt x="148" y="0"/>
                  </a:cubicBezTo>
                  <a:cubicBezTo>
                    <a:pt x="106" y="3"/>
                    <a:pt x="67" y="8"/>
                    <a:pt x="32" y="32"/>
                  </a:cubicBezTo>
                  <a:cubicBezTo>
                    <a:pt x="24" y="44"/>
                    <a:pt x="25" y="45"/>
                    <a:pt x="12" y="52"/>
                  </a:cubicBezTo>
                  <a:cubicBezTo>
                    <a:pt x="8" y="54"/>
                    <a:pt x="0" y="56"/>
                    <a:pt x="0" y="56"/>
                  </a:cubicBezTo>
                </a:path>
              </a:pathLst>
            </a:custGeom>
            <a:noFill/>
            <a:ln w="50800" cap="flat" cmpd="sng">
              <a:solidFill>
                <a:srgbClr val="FF9900"/>
              </a:solidFill>
              <a:prstDash val="solid"/>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329" name="Freeform 60"/>
            <p:cNvSpPr/>
            <p:nvPr/>
          </p:nvSpPr>
          <p:spPr>
            <a:xfrm>
              <a:off x="2332" y="1992"/>
              <a:ext cx="316" cy="100"/>
            </a:xfrm>
            <a:custGeom>
              <a:avLst/>
              <a:gdLst>
                <a:gd name="txL" fmla="*/ 0 w 316"/>
                <a:gd name="txT" fmla="*/ 0 h 100"/>
                <a:gd name="txR" fmla="*/ 316 w 316"/>
                <a:gd name="txB" fmla="*/ 100 h 100"/>
              </a:gdLst>
              <a:ahLst/>
              <a:cxnLst>
                <a:cxn ang="0">
                  <a:pos x="316" y="40"/>
                </a:cxn>
                <a:cxn ang="0">
                  <a:pos x="228" y="16"/>
                </a:cxn>
                <a:cxn ang="0">
                  <a:pos x="196" y="0"/>
                </a:cxn>
                <a:cxn ang="0">
                  <a:pos x="120" y="20"/>
                </a:cxn>
                <a:cxn ang="0">
                  <a:pos x="76" y="48"/>
                </a:cxn>
                <a:cxn ang="0">
                  <a:pos x="68" y="60"/>
                </a:cxn>
                <a:cxn ang="0">
                  <a:pos x="48" y="64"/>
                </a:cxn>
                <a:cxn ang="0">
                  <a:pos x="0" y="100"/>
                </a:cxn>
              </a:cxnLst>
              <a:rect l="txL" t="txT" r="txR" b="txB"/>
              <a:pathLst>
                <a:path w="316" h="100">
                  <a:moveTo>
                    <a:pt x="316" y="40"/>
                  </a:moveTo>
                  <a:cubicBezTo>
                    <a:pt x="248" y="30"/>
                    <a:pt x="277" y="40"/>
                    <a:pt x="228" y="16"/>
                  </a:cubicBezTo>
                  <a:cubicBezTo>
                    <a:pt x="217" y="11"/>
                    <a:pt x="196" y="0"/>
                    <a:pt x="196" y="0"/>
                  </a:cubicBezTo>
                  <a:cubicBezTo>
                    <a:pt x="159" y="4"/>
                    <a:pt x="151" y="10"/>
                    <a:pt x="120" y="20"/>
                  </a:cubicBezTo>
                  <a:cubicBezTo>
                    <a:pt x="106" y="31"/>
                    <a:pt x="89" y="35"/>
                    <a:pt x="76" y="48"/>
                  </a:cubicBezTo>
                  <a:cubicBezTo>
                    <a:pt x="73" y="51"/>
                    <a:pt x="72" y="58"/>
                    <a:pt x="68" y="60"/>
                  </a:cubicBezTo>
                  <a:cubicBezTo>
                    <a:pt x="62" y="63"/>
                    <a:pt x="55" y="63"/>
                    <a:pt x="48" y="64"/>
                  </a:cubicBezTo>
                  <a:cubicBezTo>
                    <a:pt x="29" y="74"/>
                    <a:pt x="20" y="90"/>
                    <a:pt x="0" y="100"/>
                  </a:cubicBezTo>
                </a:path>
              </a:pathLst>
            </a:custGeom>
            <a:noFill/>
            <a:ln w="50800" cap="flat" cmpd="sng">
              <a:solidFill>
                <a:srgbClr val="FF9900"/>
              </a:solidFill>
              <a:prstDash val="solid"/>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330" name="Freeform 61"/>
            <p:cNvSpPr/>
            <p:nvPr/>
          </p:nvSpPr>
          <p:spPr>
            <a:xfrm>
              <a:off x="2356" y="2068"/>
              <a:ext cx="320" cy="112"/>
            </a:xfrm>
            <a:custGeom>
              <a:avLst/>
              <a:gdLst>
                <a:gd name="txL" fmla="*/ 0 w 320"/>
                <a:gd name="txT" fmla="*/ 0 h 112"/>
                <a:gd name="txR" fmla="*/ 320 w 320"/>
                <a:gd name="txB" fmla="*/ 112 h 112"/>
              </a:gdLst>
              <a:ahLst/>
              <a:cxnLst>
                <a:cxn ang="0">
                  <a:pos x="320" y="20"/>
                </a:cxn>
                <a:cxn ang="0">
                  <a:pos x="268" y="0"/>
                </a:cxn>
                <a:cxn ang="0">
                  <a:pos x="116" y="12"/>
                </a:cxn>
                <a:cxn ang="0">
                  <a:pos x="88" y="28"/>
                </a:cxn>
                <a:cxn ang="0">
                  <a:pos x="64" y="48"/>
                </a:cxn>
                <a:cxn ang="0">
                  <a:pos x="36" y="84"/>
                </a:cxn>
                <a:cxn ang="0">
                  <a:pos x="0" y="112"/>
                </a:cxn>
              </a:cxnLst>
              <a:rect l="txL" t="txT" r="txR" b="txB"/>
              <a:pathLst>
                <a:path w="320" h="112">
                  <a:moveTo>
                    <a:pt x="320" y="20"/>
                  </a:moveTo>
                  <a:cubicBezTo>
                    <a:pt x="300" y="14"/>
                    <a:pt x="285" y="11"/>
                    <a:pt x="268" y="0"/>
                  </a:cubicBezTo>
                  <a:cubicBezTo>
                    <a:pt x="220" y="3"/>
                    <a:pt x="164" y="0"/>
                    <a:pt x="116" y="12"/>
                  </a:cubicBezTo>
                  <a:cubicBezTo>
                    <a:pt x="107" y="18"/>
                    <a:pt x="96" y="21"/>
                    <a:pt x="88" y="28"/>
                  </a:cubicBezTo>
                  <a:cubicBezTo>
                    <a:pt x="54" y="56"/>
                    <a:pt x="112" y="24"/>
                    <a:pt x="64" y="48"/>
                  </a:cubicBezTo>
                  <a:cubicBezTo>
                    <a:pt x="56" y="60"/>
                    <a:pt x="46" y="74"/>
                    <a:pt x="36" y="84"/>
                  </a:cubicBezTo>
                  <a:cubicBezTo>
                    <a:pt x="24" y="96"/>
                    <a:pt x="7" y="97"/>
                    <a:pt x="0" y="112"/>
                  </a:cubicBezTo>
                </a:path>
              </a:pathLst>
            </a:custGeom>
            <a:noFill/>
            <a:ln w="50800" cap="flat" cmpd="sng">
              <a:solidFill>
                <a:srgbClr val="FF9900"/>
              </a:solidFill>
              <a:prstDash val="solid"/>
              <a:round/>
              <a:headEnd type="none" w="med" len="med"/>
              <a:tailEnd type="none"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11304" name="Line 56"/>
          <p:cNvSpPr/>
          <p:nvPr/>
        </p:nvSpPr>
        <p:spPr>
          <a:xfrm>
            <a:off x="3505200" y="3343910"/>
            <a:ext cx="304800" cy="0"/>
          </a:xfrm>
          <a:prstGeom prst="line">
            <a:avLst/>
          </a:prstGeom>
          <a:ln w="12700" cap="flat" cmpd="sng">
            <a:solidFill>
              <a:schemeClr val="bg2"/>
            </a:solidFill>
            <a:prstDash val="solid"/>
            <a:headEnd type="none" w="med" len="med"/>
            <a:tailEnd type="triangle" w="med" len="med"/>
          </a:ln>
        </p:spPr>
        <p:txBody>
          <a:bodyPr/>
          <a:lstStyle/>
          <a:p>
            <a:endParaRPr lang="zh-CN" altLang="en-US"/>
          </a:p>
        </p:txBody>
      </p:sp>
      <p:sp>
        <p:nvSpPr>
          <p:cNvPr id="11305" name="Line 51"/>
          <p:cNvSpPr/>
          <p:nvPr/>
        </p:nvSpPr>
        <p:spPr>
          <a:xfrm>
            <a:off x="3752850" y="2886710"/>
            <a:ext cx="0" cy="457200"/>
          </a:xfrm>
          <a:prstGeom prst="line">
            <a:avLst/>
          </a:prstGeom>
          <a:ln w="12700" cap="flat" cmpd="sng">
            <a:solidFill>
              <a:schemeClr val="bg2"/>
            </a:solidFill>
            <a:prstDash val="solid"/>
            <a:headEnd type="none" w="med" len="med"/>
            <a:tailEnd type="triangle" w="med" len="med"/>
          </a:ln>
        </p:spPr>
        <p:txBody>
          <a:bodyPr/>
          <a:lstStyle/>
          <a:p>
            <a:endParaRPr lang="zh-CN" altLang="en-US"/>
          </a:p>
        </p:txBody>
      </p:sp>
      <p:sp>
        <p:nvSpPr>
          <p:cNvPr id="11306" name="Text Box 41"/>
          <p:cNvSpPr txBox="1"/>
          <p:nvPr/>
        </p:nvSpPr>
        <p:spPr>
          <a:xfrm>
            <a:off x="3386455" y="3166110"/>
            <a:ext cx="104140" cy="107950"/>
          </a:xfrm>
          <a:prstGeom prst="rect">
            <a:avLst/>
          </a:prstGeom>
          <a:noFill/>
          <a:ln w="31750">
            <a:noFill/>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Zn</a:t>
            </a:r>
            <a:endPar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307" name="Text Box 42"/>
          <p:cNvSpPr txBox="1"/>
          <p:nvPr/>
        </p:nvSpPr>
        <p:spPr>
          <a:xfrm>
            <a:off x="3507105" y="3237865"/>
            <a:ext cx="109220" cy="107950"/>
          </a:xfrm>
          <a:prstGeom prst="rect">
            <a:avLst/>
          </a:prstGeom>
          <a:noFill/>
          <a:ln w="31750">
            <a:noFill/>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Pb</a:t>
            </a:r>
            <a:endPar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308" name="Text Box 43"/>
          <p:cNvSpPr txBox="1"/>
          <p:nvPr/>
        </p:nvSpPr>
        <p:spPr>
          <a:xfrm>
            <a:off x="3367405" y="3509010"/>
            <a:ext cx="109220" cy="107950"/>
          </a:xfrm>
          <a:prstGeom prst="rect">
            <a:avLst/>
          </a:prstGeom>
          <a:noFill/>
          <a:ln w="31750">
            <a:noFill/>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Pb</a:t>
            </a:r>
            <a:endPar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309" name="Text Box 44"/>
          <p:cNvSpPr txBox="1"/>
          <p:nvPr/>
        </p:nvSpPr>
        <p:spPr>
          <a:xfrm>
            <a:off x="3507105" y="3572510"/>
            <a:ext cx="113665" cy="107950"/>
          </a:xfrm>
          <a:prstGeom prst="rect">
            <a:avLst/>
          </a:prstGeom>
          <a:noFill/>
          <a:ln w="31750">
            <a:noFill/>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Cd</a:t>
            </a:r>
            <a:endPar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310" name="Text Box 63"/>
          <p:cNvSpPr txBox="1"/>
          <p:nvPr/>
        </p:nvSpPr>
        <p:spPr>
          <a:xfrm>
            <a:off x="3500755" y="3394710"/>
            <a:ext cx="113665" cy="107950"/>
          </a:xfrm>
          <a:prstGeom prst="rect">
            <a:avLst/>
          </a:prstGeom>
          <a:noFill/>
          <a:ln w="31750">
            <a:noFill/>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Cd</a:t>
            </a:r>
            <a:endParaRPr kumimoji="0" lang="en-US" altLang="zh-CN" sz="7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311" name="Line 65"/>
          <p:cNvSpPr/>
          <p:nvPr/>
        </p:nvSpPr>
        <p:spPr>
          <a:xfrm>
            <a:off x="4057650" y="3229610"/>
            <a:ext cx="76200" cy="107950"/>
          </a:xfrm>
          <a:prstGeom prst="line">
            <a:avLst/>
          </a:prstGeom>
          <a:ln w="12700" cap="flat" cmpd="sng">
            <a:solidFill>
              <a:schemeClr val="bg2"/>
            </a:solidFill>
            <a:prstDash val="solid"/>
            <a:headEnd type="none" w="med" len="med"/>
            <a:tailEnd type="stealth" w="med" len="med"/>
          </a:ln>
        </p:spPr>
        <p:txBody>
          <a:bodyPr/>
          <a:lstStyle/>
          <a:p>
            <a:endParaRPr lang="zh-CN" altLang="en-US"/>
          </a:p>
        </p:txBody>
      </p:sp>
      <p:sp>
        <p:nvSpPr>
          <p:cNvPr id="11312" name="Line 66"/>
          <p:cNvSpPr/>
          <p:nvPr/>
        </p:nvSpPr>
        <p:spPr>
          <a:xfrm>
            <a:off x="3867150" y="3242310"/>
            <a:ext cx="76200" cy="107950"/>
          </a:xfrm>
          <a:prstGeom prst="line">
            <a:avLst/>
          </a:prstGeom>
          <a:ln w="12700" cap="flat" cmpd="sng">
            <a:solidFill>
              <a:schemeClr val="bg2"/>
            </a:solidFill>
            <a:prstDash val="solid"/>
            <a:headEnd type="none" w="med" len="med"/>
            <a:tailEnd type="stealth" w="med" len="med"/>
          </a:ln>
        </p:spPr>
        <p:txBody>
          <a:bodyPr/>
          <a:lstStyle/>
          <a:p>
            <a:endParaRPr lang="zh-CN" altLang="en-US"/>
          </a:p>
        </p:txBody>
      </p:sp>
      <p:sp>
        <p:nvSpPr>
          <p:cNvPr id="11313" name="Line 67"/>
          <p:cNvSpPr/>
          <p:nvPr/>
        </p:nvSpPr>
        <p:spPr>
          <a:xfrm>
            <a:off x="3727450" y="3432810"/>
            <a:ext cx="133350" cy="0"/>
          </a:xfrm>
          <a:prstGeom prst="line">
            <a:avLst/>
          </a:prstGeom>
          <a:ln w="12700" cap="flat" cmpd="sng">
            <a:solidFill>
              <a:schemeClr val="bg2"/>
            </a:solidFill>
            <a:prstDash val="solid"/>
            <a:headEnd type="none" w="med" len="med"/>
            <a:tailEnd type="stealth" w="med" len="med"/>
          </a:ln>
        </p:spPr>
        <p:txBody>
          <a:bodyPr/>
          <a:lstStyle/>
          <a:p>
            <a:endParaRPr lang="zh-CN" altLang="en-US"/>
          </a:p>
        </p:txBody>
      </p:sp>
      <p:sp>
        <p:nvSpPr>
          <p:cNvPr id="11314" name="Line 68"/>
          <p:cNvSpPr/>
          <p:nvPr/>
        </p:nvSpPr>
        <p:spPr>
          <a:xfrm>
            <a:off x="3790950" y="3591560"/>
            <a:ext cx="133350" cy="0"/>
          </a:xfrm>
          <a:prstGeom prst="line">
            <a:avLst/>
          </a:prstGeom>
          <a:ln w="12700" cap="flat" cmpd="sng">
            <a:solidFill>
              <a:schemeClr val="bg2"/>
            </a:solidFill>
            <a:prstDash val="solid"/>
            <a:headEnd type="none" w="med" len="med"/>
            <a:tailEnd type="stealth" w="med" len="med"/>
          </a:ln>
        </p:spPr>
        <p:txBody>
          <a:bodyPr/>
          <a:lstStyle/>
          <a:p>
            <a:endParaRPr lang="zh-CN" altLang="en-US"/>
          </a:p>
        </p:txBody>
      </p:sp>
      <p:sp>
        <p:nvSpPr>
          <p:cNvPr id="11315" name="Line 69"/>
          <p:cNvSpPr/>
          <p:nvPr/>
        </p:nvSpPr>
        <p:spPr>
          <a:xfrm flipV="1">
            <a:off x="4000500" y="3578860"/>
            <a:ext cx="95250" cy="31750"/>
          </a:xfrm>
          <a:prstGeom prst="line">
            <a:avLst/>
          </a:prstGeom>
          <a:ln w="12700" cap="flat" cmpd="sng">
            <a:solidFill>
              <a:schemeClr val="bg2"/>
            </a:solidFill>
            <a:prstDash val="solid"/>
            <a:headEnd type="none" w="med" len="med"/>
            <a:tailEnd type="stealth" w="med" len="med"/>
          </a:ln>
        </p:spPr>
        <p:txBody>
          <a:bodyPr/>
          <a:lstStyle/>
          <a:p>
            <a:endParaRPr lang="zh-CN" altLang="en-US"/>
          </a:p>
        </p:txBody>
      </p:sp>
      <p:sp>
        <p:nvSpPr>
          <p:cNvPr id="11316" name="Line 70"/>
          <p:cNvSpPr/>
          <p:nvPr/>
        </p:nvSpPr>
        <p:spPr>
          <a:xfrm flipV="1">
            <a:off x="4133850" y="3458210"/>
            <a:ext cx="0" cy="107950"/>
          </a:xfrm>
          <a:prstGeom prst="line">
            <a:avLst/>
          </a:prstGeom>
          <a:ln w="12700" cap="flat" cmpd="sng">
            <a:solidFill>
              <a:schemeClr val="bg2"/>
            </a:solidFill>
            <a:prstDash val="solid"/>
            <a:headEnd type="none" w="med" len="med"/>
            <a:tailEnd type="stealth" w="med" len="med"/>
          </a:ln>
        </p:spPr>
        <p:txBody>
          <a:bodyPr/>
          <a:lstStyle/>
          <a:p>
            <a:endParaRPr lang="zh-CN" altLang="en-US"/>
          </a:p>
        </p:txBody>
      </p:sp>
      <p:sp>
        <p:nvSpPr>
          <p:cNvPr id="11317" name="Line 71"/>
          <p:cNvSpPr/>
          <p:nvPr/>
        </p:nvSpPr>
        <p:spPr>
          <a:xfrm flipV="1">
            <a:off x="4241800" y="3255010"/>
            <a:ext cx="95250" cy="31750"/>
          </a:xfrm>
          <a:prstGeom prst="line">
            <a:avLst/>
          </a:prstGeom>
          <a:ln w="12700" cap="flat" cmpd="sng">
            <a:solidFill>
              <a:schemeClr val="bg2"/>
            </a:solidFill>
            <a:prstDash val="solid"/>
            <a:headEnd type="none" w="med" len="med"/>
            <a:tailEnd type="stealth" w="med" len="med"/>
          </a:ln>
        </p:spPr>
        <p:txBody>
          <a:bodyPr/>
          <a:lstStyle/>
          <a:p>
            <a:endParaRPr lang="zh-CN" altLang="en-US"/>
          </a:p>
        </p:txBody>
      </p:sp>
      <p:sp>
        <p:nvSpPr>
          <p:cNvPr id="11318" name="Line 72"/>
          <p:cNvSpPr/>
          <p:nvPr/>
        </p:nvSpPr>
        <p:spPr>
          <a:xfrm flipV="1">
            <a:off x="4216400" y="3464560"/>
            <a:ext cx="95250" cy="31750"/>
          </a:xfrm>
          <a:prstGeom prst="line">
            <a:avLst/>
          </a:prstGeom>
          <a:ln w="12700" cap="flat" cmpd="sng">
            <a:solidFill>
              <a:schemeClr val="bg2"/>
            </a:solidFill>
            <a:prstDash val="solid"/>
            <a:headEnd type="none" w="med" len="med"/>
            <a:tailEnd type="stealth" w="med" len="med"/>
          </a:ln>
        </p:spPr>
        <p:txBody>
          <a:bodyPr/>
          <a:lstStyle/>
          <a:p>
            <a:endParaRPr lang="zh-CN" altLang="en-US"/>
          </a:p>
        </p:txBody>
      </p:sp>
      <p:sp>
        <p:nvSpPr>
          <p:cNvPr id="11319" name="Line 73"/>
          <p:cNvSpPr/>
          <p:nvPr/>
        </p:nvSpPr>
        <p:spPr>
          <a:xfrm>
            <a:off x="4241800" y="3521710"/>
            <a:ext cx="76200" cy="107950"/>
          </a:xfrm>
          <a:prstGeom prst="line">
            <a:avLst/>
          </a:prstGeom>
          <a:ln w="12700" cap="flat" cmpd="sng">
            <a:solidFill>
              <a:schemeClr val="bg2"/>
            </a:solidFill>
            <a:prstDash val="solid"/>
            <a:headEnd type="none" w="med" len="med"/>
            <a:tailEnd type="stealth" w="med" len="med"/>
          </a:ln>
        </p:spPr>
        <p:txBody>
          <a:bodyPr/>
          <a:lstStyle/>
          <a:p>
            <a:endParaRPr lang="zh-CN" altLang="en-US"/>
          </a:p>
        </p:txBody>
      </p:sp>
      <p:sp>
        <p:nvSpPr>
          <p:cNvPr id="11320" name="Line 74"/>
          <p:cNvSpPr/>
          <p:nvPr/>
        </p:nvSpPr>
        <p:spPr>
          <a:xfrm flipV="1">
            <a:off x="4483100" y="3559810"/>
            <a:ext cx="95250" cy="31750"/>
          </a:xfrm>
          <a:prstGeom prst="line">
            <a:avLst/>
          </a:prstGeom>
          <a:ln w="12700" cap="flat" cmpd="sng">
            <a:solidFill>
              <a:schemeClr val="bg2"/>
            </a:solidFill>
            <a:prstDash val="solid"/>
            <a:headEnd type="none" w="med" len="med"/>
            <a:tailEnd type="stealth" w="med" len="med"/>
          </a:ln>
        </p:spPr>
        <p:txBody>
          <a:bodyPr/>
          <a:lstStyle/>
          <a:p>
            <a:endParaRPr lang="zh-CN" altLang="en-US"/>
          </a:p>
        </p:txBody>
      </p:sp>
      <p:sp>
        <p:nvSpPr>
          <p:cNvPr id="11321" name="Line 75"/>
          <p:cNvSpPr/>
          <p:nvPr/>
        </p:nvSpPr>
        <p:spPr>
          <a:xfrm>
            <a:off x="4533900" y="3235960"/>
            <a:ext cx="76200" cy="107950"/>
          </a:xfrm>
          <a:prstGeom prst="line">
            <a:avLst/>
          </a:prstGeom>
          <a:ln w="12700" cap="flat" cmpd="sng">
            <a:solidFill>
              <a:schemeClr val="bg2"/>
            </a:solidFill>
            <a:prstDash val="solid"/>
            <a:headEnd type="none" w="med" len="med"/>
            <a:tailEnd type="stealth" w="med" len="med"/>
          </a:ln>
        </p:spPr>
        <p:txBody>
          <a:bodyPr/>
          <a:lstStyle/>
          <a:p>
            <a:endParaRPr lang="zh-CN" altLang="en-US"/>
          </a:p>
        </p:txBody>
      </p:sp>
      <p:sp>
        <p:nvSpPr>
          <p:cNvPr id="11322" name="Freeform 78"/>
          <p:cNvSpPr/>
          <p:nvPr/>
        </p:nvSpPr>
        <p:spPr>
          <a:xfrm>
            <a:off x="3348355" y="3521710"/>
            <a:ext cx="467995" cy="257175"/>
          </a:xfrm>
          <a:custGeom>
            <a:avLst/>
            <a:gdLst>
              <a:gd name="txL" fmla="*/ 0 w 295"/>
              <a:gd name="txT" fmla="*/ 0 h 162"/>
              <a:gd name="txR" fmla="*/ 295 w 295"/>
              <a:gd name="txB" fmla="*/ 162 h 162"/>
            </a:gdLst>
            <a:ahLst/>
            <a:cxnLst>
              <a:cxn ang="0">
                <a:pos x="0" y="408265258"/>
              </a:cxn>
              <a:cxn ang="0">
                <a:pos x="309978065" y="70564373"/>
              </a:cxn>
              <a:cxn ang="0">
                <a:pos x="743444397" y="0"/>
              </a:cxn>
            </a:cxnLst>
            <a:rect l="txL" t="txT" r="txR" b="txB"/>
            <a:pathLst>
              <a:path w="295" h="162">
                <a:moveTo>
                  <a:pt x="0" y="162"/>
                </a:moveTo>
                <a:cubicBezTo>
                  <a:pt x="21" y="140"/>
                  <a:pt x="74" y="55"/>
                  <a:pt x="123" y="28"/>
                </a:cubicBezTo>
                <a:cubicBezTo>
                  <a:pt x="172" y="1"/>
                  <a:pt x="259" y="6"/>
                  <a:pt x="295" y="0"/>
                </a:cubicBezTo>
              </a:path>
            </a:pathLst>
          </a:custGeom>
          <a:noFill/>
          <a:ln w="12700" cap="flat" cmpd="sng">
            <a:solidFill>
              <a:schemeClr val="bg2"/>
            </a:solidFill>
            <a:prstDash val="solid"/>
            <a:round/>
            <a:headEnd type="none" w="med" len="med"/>
            <a:tailEnd type="stealth"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323" name="Freeform 79"/>
          <p:cNvSpPr/>
          <p:nvPr/>
        </p:nvSpPr>
        <p:spPr>
          <a:xfrm>
            <a:off x="4596130" y="3102610"/>
            <a:ext cx="279400" cy="431800"/>
          </a:xfrm>
          <a:custGeom>
            <a:avLst/>
            <a:gdLst>
              <a:gd name="txL" fmla="*/ 0 w 176"/>
              <a:gd name="txT" fmla="*/ 0 h 272"/>
              <a:gd name="txR" fmla="*/ 176 w 176"/>
              <a:gd name="txB" fmla="*/ 272 h 272"/>
            </a:gdLst>
            <a:ahLst/>
            <a:cxnLst>
              <a:cxn ang="0">
                <a:pos x="0" y="685482391"/>
              </a:cxn>
              <a:cxn ang="0">
                <a:pos x="375504044" y="420866897"/>
              </a:cxn>
              <a:cxn ang="0">
                <a:pos x="405745909" y="0"/>
              </a:cxn>
            </a:cxnLst>
            <a:rect l="txL" t="txT" r="txR" b="txB"/>
            <a:pathLst>
              <a:path w="176" h="272">
                <a:moveTo>
                  <a:pt x="0" y="272"/>
                </a:moveTo>
                <a:cubicBezTo>
                  <a:pt x="25" y="254"/>
                  <a:pt x="122" y="212"/>
                  <a:pt x="149" y="167"/>
                </a:cubicBezTo>
                <a:cubicBezTo>
                  <a:pt x="176" y="122"/>
                  <a:pt x="159" y="35"/>
                  <a:pt x="161" y="0"/>
                </a:cubicBezTo>
              </a:path>
            </a:pathLst>
          </a:custGeom>
          <a:noFill/>
          <a:ln w="12700" cap="flat" cmpd="sng">
            <a:solidFill>
              <a:schemeClr val="bg2"/>
            </a:solidFill>
            <a:prstDash val="solid"/>
            <a:round/>
            <a:headEnd type="none" w="med" len="med"/>
            <a:tailEnd type="stealth"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324" name="Freeform 82"/>
          <p:cNvSpPr/>
          <p:nvPr/>
        </p:nvSpPr>
        <p:spPr>
          <a:xfrm>
            <a:off x="4533900" y="3108960"/>
            <a:ext cx="203200" cy="279400"/>
          </a:xfrm>
          <a:custGeom>
            <a:avLst/>
            <a:gdLst>
              <a:gd name="txL" fmla="*/ 0 w 176"/>
              <a:gd name="txT" fmla="*/ 0 h 272"/>
              <a:gd name="txR" fmla="*/ 176 w 176"/>
              <a:gd name="txB" fmla="*/ 272 h 272"/>
            </a:gdLst>
            <a:ahLst/>
            <a:cxnLst>
              <a:cxn ang="0">
                <a:pos x="0" y="287001323"/>
              </a:cxn>
              <a:cxn ang="0">
                <a:pos x="198612994" y="176209964"/>
              </a:cxn>
              <a:cxn ang="0">
                <a:pos x="214609216" y="0"/>
              </a:cxn>
            </a:cxnLst>
            <a:rect l="txL" t="txT" r="txR" b="txB"/>
            <a:pathLst>
              <a:path w="176" h="272">
                <a:moveTo>
                  <a:pt x="0" y="272"/>
                </a:moveTo>
                <a:cubicBezTo>
                  <a:pt x="25" y="254"/>
                  <a:pt x="122" y="212"/>
                  <a:pt x="149" y="167"/>
                </a:cubicBezTo>
                <a:cubicBezTo>
                  <a:pt x="176" y="122"/>
                  <a:pt x="159" y="35"/>
                  <a:pt x="161" y="0"/>
                </a:cubicBezTo>
              </a:path>
            </a:pathLst>
          </a:custGeom>
          <a:noFill/>
          <a:ln w="12700" cap="flat" cmpd="sng">
            <a:solidFill>
              <a:schemeClr val="bg2"/>
            </a:solidFill>
            <a:prstDash val="solid"/>
            <a:round/>
            <a:headEnd type="none" w="med" len="med"/>
            <a:tailEnd type="stealth" w="med" len="med"/>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325" name="Text Box 83"/>
          <p:cNvSpPr txBox="1"/>
          <p:nvPr/>
        </p:nvSpPr>
        <p:spPr>
          <a:xfrm>
            <a:off x="3168650" y="2799715"/>
            <a:ext cx="1760855" cy="274320"/>
          </a:xfrm>
          <a:prstGeom prst="rect">
            <a:avLst/>
          </a:prstGeom>
          <a:noFill/>
          <a:ln w="31750">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①</a:t>
            </a:r>
            <a:r>
              <a:rPr kumimoji="0" lang="zh-CN" altLang="en-US" sz="12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    </a:t>
            </a:r>
            <a:r>
              <a:rPr kumimoji="0" lang="zh-CN" alt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②</a:t>
            </a:r>
            <a:r>
              <a:rPr kumimoji="0" lang="zh-CN" altLang="en-US" sz="1200" b="0"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           </a:t>
            </a:r>
            <a:r>
              <a:rPr kumimoji="0" lang="zh-CN" alt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③  ④  ⑤</a:t>
            </a:r>
            <a:endParaRPr kumimoji="0" lang="zh-CN" alt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326" name="Text Box 84"/>
          <p:cNvSpPr txBox="1"/>
          <p:nvPr/>
        </p:nvSpPr>
        <p:spPr>
          <a:xfrm>
            <a:off x="4382135" y="3677285"/>
            <a:ext cx="497205" cy="153670"/>
          </a:xfrm>
          <a:prstGeom prst="rect">
            <a:avLst/>
          </a:prstGeom>
          <a:noFill/>
          <a:ln w="31750">
            <a:noFill/>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0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To leaves</a:t>
            </a:r>
            <a:endParaRPr kumimoji="0" lang="en-US" altLang="zh-CN" sz="10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grpSp>
        <p:nvGrpSpPr>
          <p:cNvPr id="12" name="组合 11"/>
          <p:cNvGrpSpPr/>
          <p:nvPr/>
        </p:nvGrpSpPr>
        <p:grpSpPr>
          <a:xfrm>
            <a:off x="-24765" y="318135"/>
            <a:ext cx="11643995" cy="1322705"/>
            <a:chOff x="-39" y="501"/>
            <a:chExt cx="18337" cy="2083"/>
          </a:xfrm>
        </p:grpSpPr>
        <p:sp>
          <p:nvSpPr>
            <p:cNvPr id="13" name="Text Box 4"/>
            <p:cNvSpPr txBox="1">
              <a:spLocks noChangeArrowheads="1"/>
            </p:cNvSpPr>
            <p:nvPr/>
          </p:nvSpPr>
          <p:spPr bwMode="auto">
            <a:xfrm>
              <a:off x="-39" y="501"/>
              <a:ext cx="18215" cy="871"/>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2.2</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植物修复重金属污染的过程和机理</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14" name="Rectangle 5"/>
            <p:cNvSpPr>
              <a:spLocks noGrp="1" noRot="1"/>
            </p:cNvSpPr>
            <p:nvPr/>
          </p:nvSpPr>
          <p:spPr>
            <a:xfrm>
              <a:off x="627" y="904"/>
              <a:ext cx="17671" cy="1680"/>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marL="352425" indent="-352425" algn="l" eaLnBrk="1" hangingPunct="1">
                <a:lnSpc>
                  <a:spcPct val="105000"/>
                </a:lnSpc>
              </a:pPr>
              <a:r>
                <a:rPr lang="en-US" altLang="zh-CN" sz="2400" dirty="0">
                  <a:solidFill>
                    <a:schemeClr val="tx1"/>
                  </a:solidFill>
                  <a:effectLst/>
                  <a:latin typeface="Times New Roman" panose="02020603050405020304" pitchFamily="18" charset="0"/>
                  <a:cs typeface="Times New Roman" panose="02020603050405020304" pitchFamily="18" charset="0"/>
                </a:rPr>
                <a:t>The Process and Mechanism of Phytoremediationof Heavy Metal Contaminated Soil</a:t>
              </a:r>
              <a:endParaRPr lang="en-US" altLang="zh-CN" sz="2400" dirty="0">
                <a:solidFill>
                  <a:schemeClr val="tx1"/>
                </a:solidFill>
                <a:effectLst/>
                <a:latin typeface="Times New Roman" panose="02020603050405020304" pitchFamily="18" charset="0"/>
                <a:cs typeface="Times New Roman" panose="02020603050405020304" pitchFamily="18" charset="0"/>
              </a:endParaRPr>
            </a:p>
          </p:txBody>
        </p:sp>
      </p:grpSp>
    </p:spTree>
  </p:cSld>
  <p:clrMapOvr>
    <a:masterClrMapping/>
  </p:clrMapOvr>
  <p:transition spd="slow">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p:cNvSpPr>
          <p:nvPr>
            <p:ph idx="1"/>
          </p:nvPr>
        </p:nvSpPr>
        <p:spPr>
          <a:xfrm>
            <a:off x="3503930" y="1555750"/>
            <a:ext cx="8046720" cy="5132070"/>
          </a:xfrm>
        </p:spPr>
        <p:txBody>
          <a:bodyPr vert="horz" wrap="square" lIns="91440" tIns="45720" rIns="91440" bIns="45720" numCol="1" anchor="t" anchorCtr="0" compatLnSpc="1"/>
          <a:lstStyle/>
          <a:p>
            <a:pPr marL="0" indent="0" eaLnBrk="1" hangingPunct="1">
              <a:lnSpc>
                <a:spcPct val="150000"/>
              </a:lnSpc>
              <a:buClr>
                <a:schemeClr val="tx1"/>
              </a:buClr>
              <a:buSzTx/>
              <a:buNone/>
            </a:pPr>
            <a:r>
              <a:rPr lang="zh-CN" altLang="en-US" sz="2400" b="1" dirty="0">
                <a:solidFill>
                  <a:schemeClr val="tx1"/>
                </a:solidFill>
                <a:effectLst/>
                <a:latin typeface="黑体" panose="02010609060101010101" pitchFamily="49" charset="-122"/>
                <a:ea typeface="黑体" panose="02010609060101010101" pitchFamily="49" charset="-122"/>
              </a:rPr>
              <a:t>植物耐金属毒害的机制复杂多样，包括：</a:t>
            </a:r>
            <a:endParaRPr lang="zh-CN" altLang="en-US" sz="2400" b="1" dirty="0">
              <a:solidFill>
                <a:schemeClr val="tx1"/>
              </a:solidFill>
              <a:effectLst/>
              <a:latin typeface="黑体" panose="02010609060101010101" pitchFamily="49" charset="-122"/>
              <a:ea typeface="黑体" panose="02010609060101010101" pitchFamily="49" charset="-122"/>
            </a:endParaRPr>
          </a:p>
          <a:p>
            <a:pPr marL="1071880" lvl="1" indent="-528955" eaLnBrk="1" hangingPunct="1">
              <a:lnSpc>
                <a:spcPct val="150000"/>
              </a:lnSpc>
              <a:buClr>
                <a:schemeClr val="tx1"/>
              </a:buClr>
              <a:buSzTx/>
              <a:buFont typeface="Wingdings" panose="05000000000000000000" charset="0"/>
              <a:buChar char="Ø"/>
            </a:pPr>
            <a:r>
              <a:rPr lang="zh-CN" altLang="en-US" sz="2400" b="1" dirty="0">
                <a:effectLst/>
                <a:latin typeface="黑体" panose="02010609060101010101" pitchFamily="49" charset="-122"/>
                <a:ea typeface="黑体" panose="02010609060101010101" pitchFamily="49" charset="-122"/>
              </a:rPr>
              <a:t>细胞壁钝化</a:t>
            </a:r>
            <a:endParaRPr lang="zh-CN" altLang="en-US" sz="2400" b="1" dirty="0">
              <a:effectLst/>
              <a:latin typeface="黑体" panose="02010609060101010101" pitchFamily="49" charset="-122"/>
              <a:ea typeface="黑体" panose="02010609060101010101" pitchFamily="49" charset="-122"/>
            </a:endParaRPr>
          </a:p>
          <a:p>
            <a:pPr marL="1071880" lvl="1" indent="-528955" eaLnBrk="1" hangingPunct="1">
              <a:lnSpc>
                <a:spcPct val="150000"/>
              </a:lnSpc>
              <a:buClr>
                <a:schemeClr val="tx1"/>
              </a:buClr>
              <a:buSzTx/>
              <a:buFont typeface="Wingdings" panose="05000000000000000000" charset="0"/>
              <a:buChar char="Ø"/>
            </a:pPr>
            <a:r>
              <a:rPr lang="zh-CN" altLang="en-US" sz="2400" b="1" dirty="0">
                <a:effectLst/>
                <a:latin typeface="黑体" panose="02010609060101010101" pitchFamily="49" charset="-122"/>
                <a:ea typeface="黑体" panose="02010609060101010101" pitchFamily="49" charset="-122"/>
              </a:rPr>
              <a:t>跨膜运输减少</a:t>
            </a:r>
            <a:endParaRPr lang="zh-CN" altLang="en-US" sz="2400" b="1" dirty="0">
              <a:effectLst/>
              <a:latin typeface="黑体" panose="02010609060101010101" pitchFamily="49" charset="-122"/>
              <a:ea typeface="黑体" panose="02010609060101010101" pitchFamily="49" charset="-122"/>
            </a:endParaRPr>
          </a:p>
          <a:p>
            <a:pPr marL="1071880" lvl="1" indent="-528955" eaLnBrk="1" hangingPunct="1">
              <a:lnSpc>
                <a:spcPct val="150000"/>
              </a:lnSpc>
              <a:buClr>
                <a:schemeClr val="tx1"/>
              </a:buClr>
              <a:buSzTx/>
              <a:buFont typeface="Wingdings" panose="05000000000000000000" charset="0"/>
              <a:buChar char="Ø"/>
            </a:pPr>
            <a:r>
              <a:rPr lang="zh-CN" altLang="en-US" sz="2400" b="1" dirty="0">
                <a:effectLst/>
                <a:latin typeface="黑体" panose="02010609060101010101" pitchFamily="49" charset="-122"/>
                <a:ea typeface="黑体" panose="02010609060101010101" pitchFamily="49" charset="-122"/>
              </a:rPr>
              <a:t>主动外排</a:t>
            </a:r>
            <a:endParaRPr lang="zh-CN" altLang="en-US" sz="2400" b="1" dirty="0">
              <a:effectLst/>
              <a:latin typeface="黑体" panose="02010609060101010101" pitchFamily="49" charset="-122"/>
              <a:ea typeface="黑体" panose="02010609060101010101" pitchFamily="49" charset="-122"/>
            </a:endParaRPr>
          </a:p>
          <a:p>
            <a:pPr marL="1071880" lvl="1" indent="-528955" eaLnBrk="1" hangingPunct="1">
              <a:lnSpc>
                <a:spcPct val="150000"/>
              </a:lnSpc>
              <a:buClr>
                <a:schemeClr val="tx1"/>
              </a:buClr>
              <a:buSzTx/>
              <a:buFont typeface="Wingdings" panose="05000000000000000000" charset="0"/>
              <a:buChar char="Ø"/>
            </a:pPr>
            <a:r>
              <a:rPr lang="zh-CN" altLang="en-US" sz="2400" b="1" dirty="0">
                <a:effectLst/>
                <a:latin typeface="黑体" panose="02010609060101010101" pitchFamily="49" charset="-122"/>
                <a:ea typeface="黑体" panose="02010609060101010101" pitchFamily="49" charset="-122"/>
              </a:rPr>
              <a:t>区域化分布</a:t>
            </a:r>
            <a:endParaRPr lang="zh-CN" altLang="en-US" sz="2400" b="1" dirty="0">
              <a:effectLst/>
              <a:latin typeface="黑体" panose="02010609060101010101" pitchFamily="49" charset="-122"/>
              <a:ea typeface="黑体" panose="02010609060101010101" pitchFamily="49" charset="-122"/>
            </a:endParaRPr>
          </a:p>
          <a:p>
            <a:pPr marL="1071880" lvl="1" indent="-528955" eaLnBrk="1" hangingPunct="1">
              <a:lnSpc>
                <a:spcPct val="150000"/>
              </a:lnSpc>
              <a:buClr>
                <a:schemeClr val="tx1"/>
              </a:buClr>
              <a:buSzTx/>
              <a:buFont typeface="Wingdings" panose="05000000000000000000" charset="0"/>
              <a:buChar char="Ø"/>
            </a:pPr>
            <a:r>
              <a:rPr lang="zh-CN" altLang="en-US" sz="2400" b="1" dirty="0">
                <a:effectLst/>
                <a:latin typeface="黑体" panose="02010609060101010101" pitchFamily="49" charset="-122"/>
                <a:ea typeface="黑体" panose="02010609060101010101" pitchFamily="49" charset="-122"/>
              </a:rPr>
              <a:t>螯合</a:t>
            </a:r>
            <a:endParaRPr lang="zh-CN" altLang="en-US" sz="2400" b="1" dirty="0">
              <a:effectLst/>
              <a:latin typeface="黑体" panose="02010609060101010101" pitchFamily="49" charset="-122"/>
              <a:ea typeface="黑体" panose="02010609060101010101" pitchFamily="49" charset="-122"/>
            </a:endParaRPr>
          </a:p>
          <a:p>
            <a:pPr marL="1071880" lvl="1" indent="-528955" eaLnBrk="1" hangingPunct="1">
              <a:lnSpc>
                <a:spcPct val="150000"/>
              </a:lnSpc>
              <a:buClr>
                <a:schemeClr val="tx1"/>
              </a:buClr>
              <a:buSzTx/>
              <a:buFont typeface="Wingdings" panose="05000000000000000000" charset="0"/>
              <a:buChar char="Ø"/>
            </a:pPr>
            <a:r>
              <a:rPr lang="zh-CN" altLang="en-US" sz="2400" b="1" dirty="0">
                <a:effectLst/>
                <a:latin typeface="黑体" panose="02010609060101010101" pitchFamily="49" charset="-122"/>
                <a:ea typeface="黑体" panose="02010609060101010101" pitchFamily="49" charset="-122"/>
              </a:rPr>
              <a:t>合成逆境蛋白</a:t>
            </a:r>
            <a:endParaRPr lang="zh-CN" altLang="en-US" sz="2400" b="1" dirty="0">
              <a:effectLst/>
              <a:latin typeface="黑体" panose="02010609060101010101" pitchFamily="49" charset="-122"/>
              <a:ea typeface="黑体" panose="02010609060101010101" pitchFamily="49" charset="-122"/>
            </a:endParaRPr>
          </a:p>
          <a:p>
            <a:pPr marL="1071880" lvl="1" indent="-528955" eaLnBrk="1" hangingPunct="1">
              <a:lnSpc>
                <a:spcPct val="150000"/>
              </a:lnSpc>
              <a:buClr>
                <a:schemeClr val="tx1"/>
              </a:buClr>
              <a:buSzTx/>
              <a:buFont typeface="Wingdings" panose="05000000000000000000" charset="0"/>
              <a:buChar char="Ø"/>
            </a:pPr>
            <a:r>
              <a:rPr lang="zh-CN" altLang="en-US" sz="2400" b="1" dirty="0">
                <a:effectLst/>
                <a:latin typeface="黑体" panose="02010609060101010101" pitchFamily="49" charset="-122"/>
                <a:ea typeface="黑体" panose="02010609060101010101" pitchFamily="49" charset="-122"/>
              </a:rPr>
              <a:t>产生乙烯</a:t>
            </a:r>
            <a:endParaRPr lang="zh-CN" altLang="en-US" sz="2400" b="1" dirty="0">
              <a:effectLst/>
              <a:latin typeface="黑体" panose="02010609060101010101" pitchFamily="49" charset="-122"/>
              <a:ea typeface="黑体" panose="02010609060101010101" pitchFamily="49" charset="-122"/>
            </a:endParaRPr>
          </a:p>
        </p:txBody>
      </p:sp>
      <p:sp>
        <p:nvSpPr>
          <p:cNvPr id="6"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7" name="Text Box 4"/>
          <p:cNvSpPr txBox="1">
            <a:spLocks noChangeArrowheads="1"/>
          </p:cNvSpPr>
          <p:nvPr/>
        </p:nvSpPr>
        <p:spPr bwMode="auto">
          <a:xfrm>
            <a:off x="-24765" y="389890"/>
            <a:ext cx="11566525"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2.2</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植物修复重金属污染的过程和机理</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8" name="Rectangle 5"/>
          <p:cNvSpPr>
            <a:spLocks noGrp="1" noRot="1"/>
          </p:cNvSpPr>
          <p:nvPr/>
        </p:nvSpPr>
        <p:spPr>
          <a:xfrm>
            <a:off x="398145" y="645795"/>
            <a:ext cx="11221085" cy="1066800"/>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marL="352425" indent="-352425" algn="l" eaLnBrk="1" hangingPunct="1">
              <a:lnSpc>
                <a:spcPct val="105000"/>
              </a:lnSpc>
            </a:pPr>
            <a:r>
              <a:rPr lang="en-US" altLang="zh-CN" sz="2400" dirty="0">
                <a:solidFill>
                  <a:schemeClr val="tx1"/>
                </a:solidFill>
                <a:effectLst/>
                <a:latin typeface="Times New Roman" panose="02020603050405020304" pitchFamily="18" charset="0"/>
                <a:cs typeface="Times New Roman" panose="02020603050405020304" pitchFamily="18" charset="0"/>
              </a:rPr>
              <a:t>The Process and Mechanism of Phytoremediationof Heavy Metal Contaminated Soil</a:t>
            </a:r>
            <a:endParaRPr lang="en-US" altLang="zh-CN" sz="2400" dirty="0">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p:cNvSpPr>
          <p:nvPr>
            <p:ph idx="1"/>
          </p:nvPr>
        </p:nvSpPr>
        <p:spPr>
          <a:xfrm>
            <a:off x="2063552" y="1987281"/>
            <a:ext cx="8534400" cy="4273550"/>
          </a:xfrm>
        </p:spPr>
        <p:txBody>
          <a:bodyPr vert="horz" wrap="square" lIns="91440" tIns="45720" rIns="91440" bIns="45720" numCol="1" anchor="t" anchorCtr="0" compatLnSpc="1"/>
          <a:lstStyle/>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一、概述</a:t>
            </a:r>
            <a:endPar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400" b="1" dirty="0">
                <a:solidFill>
                  <a:schemeClr val="tx1"/>
                </a:solidFill>
              </a:rPr>
              <a:t>      </a:t>
            </a:r>
            <a:r>
              <a:rPr lang="zh-CN" altLang="en-US" sz="28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Introduction</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rPr>
              <a:t>二、植物修复重金属污染的过程和机理</a:t>
            </a:r>
            <a:endParaRPr lang="zh-CN" altLang="en-US" sz="3000" b="1" kern="1200" dirty="0">
              <a:solidFill>
                <a:srgbClr val="CCECFF">
                  <a:lumMod val="50000"/>
                </a:srgbClr>
              </a:solidFill>
              <a:effectLst/>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400" b="1" dirty="0">
                <a:solidFill>
                  <a:schemeClr val="tx1"/>
                </a:solidFill>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The Process and Mechanism of Phytoremediation of Heavy Metal Contaminated Soil</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457200" indent="-457200" eaLnBrk="1" hangingPunct="1">
              <a:lnSpc>
                <a:spcPct val="150000"/>
              </a:lnSpc>
              <a:spcBef>
                <a:spcPct val="0"/>
              </a:spcBef>
              <a:buClrTx/>
              <a:buSzTx/>
              <a:buNone/>
              <a:defRPr/>
            </a:pPr>
            <a:r>
              <a:rPr lang="zh-CN" altLang="en-US" sz="3000" b="1" kern="1200" dirty="0">
                <a:solidFill>
                  <a:srgbClr val="CCECFF">
                    <a:lumMod val="50000"/>
                  </a:srgbClr>
                </a:solidFill>
                <a:effectLst/>
                <a:uFill>
                  <a:solidFill>
                    <a:srgbClr val="FF0000"/>
                  </a:solidFill>
                </a:uFill>
                <a:latin typeface="微软雅黑" panose="020B0503020204020204" charset="-122"/>
                <a:ea typeface="微软雅黑" panose="020B0503020204020204" charset="-122"/>
                <a:cs typeface="Times New Roman" panose="02020603050405020304" pitchFamily="18" charset="0"/>
              </a:rPr>
              <a:t>三、植物修复有机污染物的过程和机理</a:t>
            </a:r>
            <a:endParaRPr lang="zh-CN" altLang="en-US" sz="3000" b="1" kern="1200" dirty="0">
              <a:solidFill>
                <a:srgbClr val="CCECFF">
                  <a:lumMod val="50000"/>
                </a:srgbClr>
              </a:solidFill>
              <a:effectLst/>
              <a:uFill>
                <a:solidFill>
                  <a:srgbClr val="FF0000"/>
                </a:solidFill>
              </a:uFill>
              <a:latin typeface="微软雅黑" panose="020B0503020204020204" charset="-122"/>
              <a:ea typeface="微软雅黑" panose="020B0503020204020204" charset="-122"/>
              <a:cs typeface="Times New Roman" panose="02020603050405020304" pitchFamily="18" charset="0"/>
            </a:endParaRPr>
          </a:p>
          <a:p>
            <a:pPr marL="1082675" indent="-902970" eaLnBrk="1" hangingPunct="1">
              <a:lnSpc>
                <a:spcPct val="110000"/>
              </a:lnSpc>
              <a:spcBef>
                <a:spcPct val="0"/>
              </a:spcBef>
              <a:buClr>
                <a:srgbClr val="0000CC"/>
              </a:buClr>
              <a:buNone/>
            </a:pPr>
            <a:r>
              <a:rPr lang="zh-CN" altLang="en-US"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The Process and Mechanism of Phytoremediation of </a:t>
            </a:r>
            <a:r>
              <a:rPr lang="en-US" altLang="en-US"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Organic Contaminated </a:t>
            </a:r>
            <a:r>
              <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rPr>
              <a:t>Soil</a:t>
            </a:r>
            <a:endParaRPr lang="en-US" altLang="zh-CN" sz="2400" b="1" kern="1200" dirty="0">
              <a:solidFill>
                <a:srgbClr val="00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4" name="Line 9"/>
          <p:cNvSpPr>
            <a:spLocks noChangeShapeType="1"/>
          </p:cNvSpPr>
          <p:nvPr/>
        </p:nvSpPr>
        <p:spPr bwMode="auto">
          <a:xfrm flipV="1">
            <a:off x="2136140" y="5394960"/>
            <a:ext cx="6529070" cy="1270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ectangle 3"/>
          <p:cNvSpPr/>
          <p:nvPr/>
        </p:nvSpPr>
        <p:spPr>
          <a:xfrm>
            <a:off x="1524000" y="810240"/>
            <a:ext cx="9144000" cy="1371600"/>
          </a:xfrm>
          <a:prstGeom prst="rect">
            <a:avLst/>
          </a:prstGeom>
          <a:noFill/>
          <a:ln w="9525">
            <a:noFill/>
          </a:ln>
        </p:spPr>
        <p:txBody>
          <a:bodyPr anchor="ctr" anchorCtr="0"/>
          <a:lstStyle/>
          <a:p>
            <a:pPr marL="0" marR="0" lvl="0" indent="0" algn="ctr" defTabSz="914400" rtl="0" eaLnBrk="1" fontAlgn="base" latinLnBrk="0" hangingPunct="1">
              <a:lnSpc>
                <a:spcPct val="110000"/>
              </a:lnSpc>
              <a:spcBef>
                <a:spcPct val="0"/>
              </a:spcBef>
              <a:spcAft>
                <a:spcPct val="0"/>
              </a:spcAft>
              <a:buClrTx/>
              <a:buSzTx/>
              <a:buFontTx/>
              <a:buNone/>
              <a:defRPr/>
            </a:pPr>
            <a:r>
              <a:rPr kumimoji="0" lang="zh-CN" altLang="en-US" sz="4000" b="1" i="0" u="none" strike="noStrike" kern="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第二节 植物修复技术</a:t>
            </a:r>
            <a:br>
              <a:rPr kumimoji="0" lang="zh-CN" altLang="en-US" sz="4000" b="1" i="0" u="none" strike="noStrike" kern="1200" cap="none" spc="0" normalizeH="0" baseline="0" noProof="0" dirty="0">
                <a:ln>
                  <a:noFill/>
                </a:ln>
                <a:solidFill>
                  <a:srgbClr val="FFFF00"/>
                </a:solidFill>
                <a:effectLst/>
                <a:uLnTx/>
                <a:uFillTx/>
                <a:latin typeface="隶书" panose="02010509060101010101" pitchFamily="49" charset="-122"/>
                <a:ea typeface="隶书" panose="02010509060101010101" pitchFamily="49" charset="-122"/>
                <a:cs typeface="+mn-cs"/>
              </a:rPr>
            </a:br>
            <a:r>
              <a:rPr lang="zh-CN" altLang="en-US" sz="3600" b="1" kern="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endParaRPr kumimoji="0" lang="en-US" altLang="zh-CN" sz="32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 action="ppaction://noaction"/>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AutoShape 3"/>
          <p:cNvSpPr>
            <a:spLocks noChangeArrowheads="1"/>
          </p:cNvSpPr>
          <p:nvPr/>
        </p:nvSpPr>
        <p:spPr bwMode="gray">
          <a:xfrm>
            <a:off x="1905000" y="1905000"/>
            <a:ext cx="5499100" cy="4267200"/>
          </a:xfrm>
          <a:prstGeom prst="rightArrow">
            <a:avLst>
              <a:gd name="adj1" fmla="val 79306"/>
              <a:gd name="adj2" fmla="val 30296"/>
            </a:avLst>
          </a:prstGeom>
          <a:solidFill>
            <a:schemeClr val="accent1">
              <a:lumMod val="90000"/>
            </a:schemeClr>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57" name="AutoShape 5"/>
          <p:cNvSpPr/>
          <p:nvPr/>
        </p:nvSpPr>
        <p:spPr>
          <a:xfrm>
            <a:off x="2057400" y="3479800"/>
            <a:ext cx="4038600" cy="939800"/>
          </a:xfrm>
          <a:prstGeom prst="roundRect">
            <a:avLst>
              <a:gd name="adj" fmla="val 9106"/>
            </a:avLst>
          </a:prstGeom>
          <a:gradFill rotWithShape="1">
            <a:gsLst>
              <a:gs pos="0">
                <a:srgbClr val="3399FF"/>
              </a:gs>
              <a:gs pos="100000">
                <a:srgbClr val="8DC9FE"/>
              </a:gs>
            </a:gsLst>
            <a:lin ang="5400000" scaled="1"/>
            <a:tileRect/>
          </a:gradFill>
          <a:ln w="25400" cap="flat" cmpd="sng">
            <a:solidFill>
              <a:schemeClr val="bg1"/>
            </a:solidFill>
            <a:prstDash val="solid"/>
            <a:headEnd type="none" w="med" len="med"/>
            <a:tailEnd type="none" w="med" len="med"/>
          </a:ln>
        </p:spPr>
        <p:txBody>
          <a:bodyPr wrap="none" anchor="ctr" anchorCtr="0"/>
          <a:lstStyle/>
          <a:p>
            <a:pPr marL="0" marR="0" lvl="0" indent="0" algn="ctr" defTabSz="914400" rtl="0" eaLnBrk="1" fontAlgn="base" latinLnBrk="0" hangingPunct="1">
              <a:lnSpc>
                <a:spcPct val="105000"/>
              </a:lnSpc>
              <a:spcBef>
                <a:spcPct val="30000"/>
              </a:spcBef>
              <a:spcAft>
                <a:spcPct val="30000"/>
              </a:spcAft>
              <a:buClr>
                <a:srgbClr val="333399"/>
              </a:buClr>
              <a:buSzPct val="70000"/>
              <a:buFont typeface="Wingdings" panose="05000000000000000000" pitchFamily="2" charset="2"/>
              <a:buNone/>
              <a:defRPr/>
            </a:pPr>
            <a:r>
              <a:rPr kumimoji="0" lang="zh-CN" altLang="en-US" sz="2200" b="0" i="0" u="none" strike="noStrike" kern="1200" cap="none" spc="0" normalizeH="0" baseline="0" noProof="0" dirty="0">
                <a:ln>
                  <a:noFill/>
                </a:ln>
                <a:solidFill>
                  <a:srgbClr val="808080"/>
                </a:solidFill>
                <a:effectLst/>
                <a:uLnTx/>
                <a:uFillTx/>
                <a:latin typeface="Arial" panose="020B0604020202020204" pitchFamily="34" charset="0"/>
                <a:ea typeface="宋体" panose="02010600030101010101" pitchFamily="2" charset="-122"/>
                <a:cs typeface="+mn-cs"/>
              </a:rPr>
              <a:t>      </a:t>
            </a: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植物分泌物的降解作用</a:t>
            </a:r>
            <a:endParaRPr kumimoji="0" lang="en-US" altLang="zh-CN"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nvGrpSpPr>
          <p:cNvPr id="74759" name="Group 7"/>
          <p:cNvGrpSpPr/>
          <p:nvPr/>
        </p:nvGrpSpPr>
        <p:grpSpPr>
          <a:xfrm>
            <a:off x="7620000" y="2438401"/>
            <a:ext cx="2286000" cy="3141663"/>
            <a:chOff x="528" y="1392"/>
            <a:chExt cx="1158" cy="2085"/>
          </a:xfrm>
          <a:solidFill>
            <a:schemeClr val="accent2">
              <a:lumMod val="20000"/>
              <a:lumOff val="80000"/>
            </a:schemeClr>
          </a:solidFill>
        </p:grpSpPr>
        <p:sp>
          <p:nvSpPr>
            <p:cNvPr id="78888" name="AutoShape 8"/>
            <p:cNvSpPr>
              <a:spLocks noChangeArrowheads="1"/>
            </p:cNvSpPr>
            <p:nvPr/>
          </p:nvSpPr>
          <p:spPr bwMode="gray">
            <a:xfrm>
              <a:off x="528" y="1392"/>
              <a:ext cx="1158" cy="2085"/>
            </a:xfrm>
            <a:prstGeom prst="roundRect">
              <a:avLst>
                <a:gd name="adj" fmla="val 16667"/>
              </a:avLst>
            </a:prstGeom>
            <a:grpFill/>
            <a:ln w="38100">
              <a:solidFill>
                <a:schemeClr val="bg1"/>
              </a:solidFill>
              <a:round/>
            </a:ln>
            <a:effectLst>
              <a:outerShdw dist="107763" dir="2700000" algn="ctr" rotWithShape="0">
                <a:srgbClr val="808080">
                  <a:alpha val="50000"/>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93" name="AutoShape 9"/>
            <p:cNvSpPr/>
            <p:nvPr/>
          </p:nvSpPr>
          <p:spPr>
            <a:xfrm>
              <a:off x="576" y="1416"/>
              <a:ext cx="1063" cy="288"/>
            </a:xfrm>
            <a:prstGeom prst="roundRect">
              <a:avLst>
                <a:gd name="adj" fmla="val 50000"/>
              </a:avLst>
            </a:prstGeom>
            <a:grp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74760" name="Text Box 10"/>
          <p:cNvSpPr txBox="1"/>
          <p:nvPr/>
        </p:nvSpPr>
        <p:spPr>
          <a:xfrm>
            <a:off x="7906237" y="3564760"/>
            <a:ext cx="1888417" cy="769441"/>
          </a:xfrm>
          <a:prstGeom prst="rect">
            <a:avLst/>
          </a:prstGeom>
          <a:noFill/>
          <a:ln w="9525">
            <a:no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植物修复有机污染物的机理</a:t>
            </a:r>
            <a:endParaRPr kumimoji="0" lang="en-US" altLang="zh-CN"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nvGrpSpPr>
          <p:cNvPr id="74761" name="Group 11"/>
          <p:cNvGrpSpPr/>
          <p:nvPr/>
        </p:nvGrpSpPr>
        <p:grpSpPr>
          <a:xfrm>
            <a:off x="2209800" y="2540001"/>
            <a:ext cx="547688" cy="487363"/>
            <a:chOff x="5088" y="240"/>
            <a:chExt cx="384" cy="384"/>
          </a:xfrm>
        </p:grpSpPr>
        <p:sp>
          <p:nvSpPr>
            <p:cNvPr id="74783" name="Oval 12"/>
            <p:cNvSpPr/>
            <p:nvPr/>
          </p:nvSpPr>
          <p:spPr>
            <a:xfrm>
              <a:off x="5088" y="240"/>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84" name="Oval 13"/>
            <p:cNvSpPr/>
            <p:nvPr/>
          </p:nvSpPr>
          <p:spPr>
            <a:xfrm>
              <a:off x="5232" y="240"/>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85" name="Oval 14"/>
            <p:cNvSpPr/>
            <p:nvPr/>
          </p:nvSpPr>
          <p:spPr>
            <a:xfrm>
              <a:off x="5376" y="240"/>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86" name="Oval 15"/>
            <p:cNvSpPr/>
            <p:nvPr/>
          </p:nvSpPr>
          <p:spPr>
            <a:xfrm>
              <a:off x="5088" y="384"/>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87" name="Oval 16"/>
            <p:cNvSpPr/>
            <p:nvPr/>
          </p:nvSpPr>
          <p:spPr>
            <a:xfrm>
              <a:off x="5232" y="384"/>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88" name="Oval 17"/>
            <p:cNvSpPr/>
            <p:nvPr/>
          </p:nvSpPr>
          <p:spPr>
            <a:xfrm>
              <a:off x="5376" y="384"/>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89" name="Oval 18"/>
            <p:cNvSpPr/>
            <p:nvPr/>
          </p:nvSpPr>
          <p:spPr>
            <a:xfrm>
              <a:off x="5088" y="528"/>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90" name="Oval 19"/>
            <p:cNvSpPr/>
            <p:nvPr/>
          </p:nvSpPr>
          <p:spPr>
            <a:xfrm>
              <a:off x="5232" y="528"/>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91" name="Oval 20"/>
            <p:cNvSpPr/>
            <p:nvPr/>
          </p:nvSpPr>
          <p:spPr>
            <a:xfrm>
              <a:off x="5376" y="528"/>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74762" name="Group 21"/>
          <p:cNvGrpSpPr/>
          <p:nvPr/>
        </p:nvGrpSpPr>
        <p:grpSpPr>
          <a:xfrm>
            <a:off x="2209800" y="3683001"/>
            <a:ext cx="547688" cy="487363"/>
            <a:chOff x="5088" y="240"/>
            <a:chExt cx="384" cy="384"/>
          </a:xfrm>
        </p:grpSpPr>
        <p:sp>
          <p:nvSpPr>
            <p:cNvPr id="74774" name="Oval 22"/>
            <p:cNvSpPr/>
            <p:nvPr/>
          </p:nvSpPr>
          <p:spPr>
            <a:xfrm>
              <a:off x="5088" y="240"/>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75" name="Oval 23"/>
            <p:cNvSpPr/>
            <p:nvPr/>
          </p:nvSpPr>
          <p:spPr>
            <a:xfrm>
              <a:off x="5232" y="240"/>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76" name="Oval 24"/>
            <p:cNvSpPr/>
            <p:nvPr/>
          </p:nvSpPr>
          <p:spPr>
            <a:xfrm>
              <a:off x="5376" y="240"/>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77" name="Oval 25"/>
            <p:cNvSpPr/>
            <p:nvPr/>
          </p:nvSpPr>
          <p:spPr>
            <a:xfrm>
              <a:off x="5088" y="384"/>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78" name="Oval 26"/>
            <p:cNvSpPr/>
            <p:nvPr/>
          </p:nvSpPr>
          <p:spPr>
            <a:xfrm>
              <a:off x="5232" y="384"/>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79" name="Oval 27"/>
            <p:cNvSpPr/>
            <p:nvPr/>
          </p:nvSpPr>
          <p:spPr>
            <a:xfrm>
              <a:off x="5376" y="384"/>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80" name="Oval 28"/>
            <p:cNvSpPr/>
            <p:nvPr/>
          </p:nvSpPr>
          <p:spPr>
            <a:xfrm>
              <a:off x="5088" y="528"/>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81" name="Oval 29"/>
            <p:cNvSpPr/>
            <p:nvPr/>
          </p:nvSpPr>
          <p:spPr>
            <a:xfrm>
              <a:off x="5232" y="528"/>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82" name="Oval 30"/>
            <p:cNvSpPr/>
            <p:nvPr/>
          </p:nvSpPr>
          <p:spPr>
            <a:xfrm>
              <a:off x="5376" y="528"/>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74763" name="Group 31"/>
          <p:cNvGrpSpPr/>
          <p:nvPr/>
        </p:nvGrpSpPr>
        <p:grpSpPr>
          <a:xfrm>
            <a:off x="2209800" y="4826001"/>
            <a:ext cx="547688" cy="487363"/>
            <a:chOff x="5088" y="240"/>
            <a:chExt cx="384" cy="384"/>
          </a:xfrm>
        </p:grpSpPr>
        <p:sp>
          <p:nvSpPr>
            <p:cNvPr id="74765" name="Oval 32"/>
            <p:cNvSpPr/>
            <p:nvPr/>
          </p:nvSpPr>
          <p:spPr>
            <a:xfrm>
              <a:off x="5088" y="240"/>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66" name="Oval 33"/>
            <p:cNvSpPr/>
            <p:nvPr/>
          </p:nvSpPr>
          <p:spPr>
            <a:xfrm>
              <a:off x="5232" y="240"/>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67" name="Oval 34"/>
            <p:cNvSpPr/>
            <p:nvPr/>
          </p:nvSpPr>
          <p:spPr>
            <a:xfrm>
              <a:off x="5376" y="240"/>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68" name="Oval 35"/>
            <p:cNvSpPr/>
            <p:nvPr/>
          </p:nvSpPr>
          <p:spPr>
            <a:xfrm>
              <a:off x="5088" y="384"/>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69" name="Oval 36"/>
            <p:cNvSpPr/>
            <p:nvPr/>
          </p:nvSpPr>
          <p:spPr>
            <a:xfrm>
              <a:off x="5232" y="384"/>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70" name="Oval 37"/>
            <p:cNvSpPr/>
            <p:nvPr/>
          </p:nvSpPr>
          <p:spPr>
            <a:xfrm>
              <a:off x="5376" y="384"/>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71" name="Oval 38"/>
            <p:cNvSpPr/>
            <p:nvPr/>
          </p:nvSpPr>
          <p:spPr>
            <a:xfrm>
              <a:off x="5088" y="528"/>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72" name="Oval 39"/>
            <p:cNvSpPr/>
            <p:nvPr/>
          </p:nvSpPr>
          <p:spPr>
            <a:xfrm>
              <a:off x="5232" y="528"/>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4773" name="Oval 40"/>
            <p:cNvSpPr/>
            <p:nvPr/>
          </p:nvSpPr>
          <p:spPr>
            <a:xfrm>
              <a:off x="5376" y="528"/>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3" name="AutoShape 5"/>
          <p:cNvSpPr/>
          <p:nvPr/>
        </p:nvSpPr>
        <p:spPr>
          <a:xfrm>
            <a:off x="2057400" y="2325496"/>
            <a:ext cx="4038600" cy="939800"/>
          </a:xfrm>
          <a:prstGeom prst="roundRect">
            <a:avLst>
              <a:gd name="adj" fmla="val 9106"/>
            </a:avLst>
          </a:prstGeom>
          <a:gradFill rotWithShape="1">
            <a:gsLst>
              <a:gs pos="0">
                <a:srgbClr val="3399FF"/>
              </a:gs>
              <a:gs pos="100000">
                <a:srgbClr val="8DC9FE"/>
              </a:gs>
            </a:gsLst>
            <a:lin ang="5400000" scaled="1"/>
            <a:tileRect/>
          </a:gradFill>
          <a:ln w="25400" cap="flat" cmpd="sng">
            <a:solidFill>
              <a:schemeClr val="bg1"/>
            </a:solidFill>
            <a:prstDash val="solid"/>
            <a:headEnd type="none" w="med" len="med"/>
            <a:tailEnd type="none" w="med" len="med"/>
          </a:ln>
        </p:spPr>
        <p:txBody>
          <a:bodyPr wrap="none" anchor="ctr" anchorCtr="0"/>
          <a:lstStyle/>
          <a:p>
            <a:pPr marL="0" marR="0" lvl="0" indent="0" algn="ctr" defTabSz="914400" rtl="0" eaLnBrk="1" fontAlgn="base" latinLnBrk="0" hangingPunct="1">
              <a:lnSpc>
                <a:spcPct val="105000"/>
              </a:lnSpc>
              <a:spcBef>
                <a:spcPct val="30000"/>
              </a:spcBef>
              <a:spcAft>
                <a:spcPct val="30000"/>
              </a:spcAft>
              <a:buClr>
                <a:srgbClr val="333399"/>
              </a:buClr>
              <a:buSzPct val="70000"/>
              <a:buFont typeface="Wingdings" panose="05000000000000000000" pitchFamily="2" charset="2"/>
              <a:buNone/>
              <a:defRPr/>
            </a:pPr>
            <a:r>
              <a:rPr kumimoji="0" lang="zh-CN" altLang="en-US" sz="2200" b="0" i="0" u="none" strike="noStrike" kern="1200" cap="none" spc="0" normalizeH="0" baseline="0" noProof="0" dirty="0">
                <a:ln>
                  <a:noFill/>
                </a:ln>
                <a:solidFill>
                  <a:srgbClr val="808080"/>
                </a:solidFill>
                <a:effectLst/>
                <a:uLnTx/>
                <a:uFillTx/>
                <a:latin typeface="Arial" panose="020B0604020202020204" pitchFamily="34" charset="0"/>
                <a:ea typeface="宋体" panose="02010600030101010101" pitchFamily="2" charset="-122"/>
                <a:cs typeface="+mn-cs"/>
              </a:rPr>
              <a:t> </a:t>
            </a: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直接吸收</a:t>
            </a:r>
            <a:endParaRPr kumimoji="0" lang="en-US" altLang="zh-CN"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nvGrpSpPr>
          <p:cNvPr id="4" name="Group 21"/>
          <p:cNvGrpSpPr/>
          <p:nvPr/>
        </p:nvGrpSpPr>
        <p:grpSpPr>
          <a:xfrm>
            <a:off x="2236565" y="2551714"/>
            <a:ext cx="547688" cy="487363"/>
            <a:chOff x="5088" y="240"/>
            <a:chExt cx="384" cy="384"/>
          </a:xfrm>
        </p:grpSpPr>
        <p:sp>
          <p:nvSpPr>
            <p:cNvPr id="5" name="Oval 22"/>
            <p:cNvSpPr/>
            <p:nvPr/>
          </p:nvSpPr>
          <p:spPr>
            <a:xfrm>
              <a:off x="5088" y="240"/>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Oval 23"/>
            <p:cNvSpPr/>
            <p:nvPr/>
          </p:nvSpPr>
          <p:spPr>
            <a:xfrm>
              <a:off x="5232" y="240"/>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 name="Oval 24"/>
            <p:cNvSpPr/>
            <p:nvPr/>
          </p:nvSpPr>
          <p:spPr>
            <a:xfrm>
              <a:off x="5376" y="240"/>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Oval 25"/>
            <p:cNvSpPr/>
            <p:nvPr/>
          </p:nvSpPr>
          <p:spPr>
            <a:xfrm>
              <a:off x="5088" y="384"/>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Oval 26"/>
            <p:cNvSpPr/>
            <p:nvPr/>
          </p:nvSpPr>
          <p:spPr>
            <a:xfrm>
              <a:off x="5232" y="384"/>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 name="Oval 27"/>
            <p:cNvSpPr/>
            <p:nvPr/>
          </p:nvSpPr>
          <p:spPr>
            <a:xfrm>
              <a:off x="5376" y="384"/>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Oval 28"/>
            <p:cNvSpPr/>
            <p:nvPr/>
          </p:nvSpPr>
          <p:spPr>
            <a:xfrm>
              <a:off x="5088" y="528"/>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Oval 29"/>
            <p:cNvSpPr/>
            <p:nvPr/>
          </p:nvSpPr>
          <p:spPr>
            <a:xfrm>
              <a:off x="5232" y="528"/>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3" name="Oval 30"/>
            <p:cNvSpPr/>
            <p:nvPr/>
          </p:nvSpPr>
          <p:spPr>
            <a:xfrm>
              <a:off x="5376" y="528"/>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24" name="AutoShape 5"/>
          <p:cNvSpPr/>
          <p:nvPr/>
        </p:nvSpPr>
        <p:spPr>
          <a:xfrm>
            <a:off x="2057400" y="4737882"/>
            <a:ext cx="4038600" cy="939800"/>
          </a:xfrm>
          <a:prstGeom prst="roundRect">
            <a:avLst>
              <a:gd name="adj" fmla="val 9106"/>
            </a:avLst>
          </a:prstGeom>
          <a:gradFill rotWithShape="1">
            <a:gsLst>
              <a:gs pos="0">
                <a:srgbClr val="3399FF"/>
              </a:gs>
              <a:gs pos="100000">
                <a:srgbClr val="8DC9FE"/>
              </a:gs>
            </a:gsLst>
            <a:lin ang="5400000" scaled="1"/>
            <a:tileRect/>
          </a:gradFill>
          <a:ln w="25400" cap="flat" cmpd="sng">
            <a:solidFill>
              <a:schemeClr val="bg1"/>
            </a:solidFill>
            <a:prstDash val="solid"/>
            <a:headEnd type="none" w="med" len="med"/>
            <a:tailEnd type="none" w="med" len="med"/>
          </a:ln>
        </p:spPr>
        <p:txBody>
          <a:bodyPr wrap="none" anchor="ctr" anchorCtr="0"/>
          <a:lstStyle/>
          <a:p>
            <a:pPr marL="0" marR="0" lvl="0" indent="0" algn="ctr" defTabSz="914400" rtl="0" eaLnBrk="1" fontAlgn="base" latinLnBrk="0" hangingPunct="1">
              <a:lnSpc>
                <a:spcPct val="105000"/>
              </a:lnSpc>
              <a:spcBef>
                <a:spcPct val="30000"/>
              </a:spcBef>
              <a:spcAft>
                <a:spcPct val="30000"/>
              </a:spcAft>
              <a:buClr>
                <a:srgbClr val="333399"/>
              </a:buClr>
              <a:buSzPct val="70000"/>
              <a:buFont typeface="Wingdings" panose="05000000000000000000" pitchFamily="2" charset="2"/>
              <a:buNone/>
              <a:defRPr/>
            </a:pP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   增强根际微生物降解</a:t>
            </a:r>
            <a:endParaRPr kumimoji="0" lang="en-US" altLang="zh-CN"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nvGrpSpPr>
          <p:cNvPr id="25" name="Group 21"/>
          <p:cNvGrpSpPr/>
          <p:nvPr/>
        </p:nvGrpSpPr>
        <p:grpSpPr>
          <a:xfrm>
            <a:off x="2209800" y="4941083"/>
            <a:ext cx="547688" cy="487363"/>
            <a:chOff x="5088" y="240"/>
            <a:chExt cx="384" cy="384"/>
          </a:xfrm>
        </p:grpSpPr>
        <p:sp>
          <p:nvSpPr>
            <p:cNvPr id="26" name="Oval 22"/>
            <p:cNvSpPr/>
            <p:nvPr/>
          </p:nvSpPr>
          <p:spPr>
            <a:xfrm>
              <a:off x="5088" y="240"/>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7" name="Oval 23"/>
            <p:cNvSpPr/>
            <p:nvPr/>
          </p:nvSpPr>
          <p:spPr>
            <a:xfrm>
              <a:off x="5232" y="240"/>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8" name="Oval 24"/>
            <p:cNvSpPr/>
            <p:nvPr/>
          </p:nvSpPr>
          <p:spPr>
            <a:xfrm>
              <a:off x="5376" y="240"/>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9" name="Oval 25"/>
            <p:cNvSpPr/>
            <p:nvPr/>
          </p:nvSpPr>
          <p:spPr>
            <a:xfrm>
              <a:off x="5088" y="384"/>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0" name="Oval 26"/>
            <p:cNvSpPr/>
            <p:nvPr/>
          </p:nvSpPr>
          <p:spPr>
            <a:xfrm>
              <a:off x="5232" y="384"/>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1" name="Oval 27"/>
            <p:cNvSpPr/>
            <p:nvPr/>
          </p:nvSpPr>
          <p:spPr>
            <a:xfrm>
              <a:off x="5376" y="384"/>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3904" name="Oval 28"/>
            <p:cNvSpPr/>
            <p:nvPr/>
          </p:nvSpPr>
          <p:spPr>
            <a:xfrm>
              <a:off x="5088" y="528"/>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3905" name="Oval 29"/>
            <p:cNvSpPr/>
            <p:nvPr/>
          </p:nvSpPr>
          <p:spPr>
            <a:xfrm>
              <a:off x="5232" y="528"/>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3906" name="Oval 30"/>
            <p:cNvSpPr/>
            <p:nvPr/>
          </p:nvSpPr>
          <p:spPr>
            <a:xfrm>
              <a:off x="5376" y="528"/>
              <a:ext cx="96" cy="96"/>
            </a:xfrm>
            <a:prstGeom prst="ellipse">
              <a:avLst/>
            </a:prstGeom>
            <a:solidFill>
              <a:schemeClr val="bg1">
                <a:alpha val="50195"/>
              </a:schemeClr>
            </a:solidFill>
            <a:ln w="9525">
              <a:noFill/>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grpSp>
        <p:nvGrpSpPr>
          <p:cNvPr id="16" name="组合 15"/>
          <p:cNvGrpSpPr/>
          <p:nvPr/>
        </p:nvGrpSpPr>
        <p:grpSpPr>
          <a:xfrm>
            <a:off x="-24765" y="437515"/>
            <a:ext cx="12576810" cy="1040765"/>
            <a:chOff x="0" y="646"/>
            <a:chExt cx="19806" cy="1639"/>
          </a:xfrm>
        </p:grpSpPr>
        <p:sp>
          <p:nvSpPr>
            <p:cNvPr id="17" name="Rectangle 2"/>
            <p:cNvSpPr>
              <a:spLocks noRot="1"/>
            </p:cNvSpPr>
            <p:nvPr/>
          </p:nvSpPr>
          <p:spPr>
            <a:xfrm>
              <a:off x="857" y="1269"/>
              <a:ext cx="18949" cy="1016"/>
            </a:xfrm>
            <a:prstGeom prst="rect">
              <a:avLst/>
            </a:prstGeom>
            <a:noFill/>
            <a:ln w="9525">
              <a:noFill/>
            </a:ln>
          </p:spPr>
          <p:txBody>
            <a:bodyPr wrap="square" anchor="ctr" anchorCtr="0">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Process and Mechanism of Phytoremediation of </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Organic Contaminated </a:t>
              </a:r>
              <a:r>
                <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Soil</a:t>
              </a:r>
              <a:endPar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Text Box 4"/>
            <p:cNvSpPr txBox="1">
              <a:spLocks noChangeArrowheads="1"/>
            </p:cNvSpPr>
            <p:nvPr/>
          </p:nvSpPr>
          <p:spPr bwMode="auto">
            <a:xfrm>
              <a:off x="0" y="646"/>
              <a:ext cx="18215" cy="871"/>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2.3</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植物修复有机污染物的过程和机理</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sp>
        <p:nvSpPr>
          <p:cNvPr id="14"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9" name="Group 3"/>
          <p:cNvGrpSpPr/>
          <p:nvPr/>
        </p:nvGrpSpPr>
        <p:grpSpPr>
          <a:xfrm>
            <a:off x="1150938" y="1905002"/>
            <a:ext cx="9591675" cy="4310063"/>
            <a:chOff x="-62" y="1296"/>
            <a:chExt cx="6042" cy="2715"/>
          </a:xfrm>
        </p:grpSpPr>
        <p:sp>
          <p:nvSpPr>
            <p:cNvPr id="231428" name="Freeform 4"/>
            <p:cNvSpPr/>
            <p:nvPr/>
          </p:nvSpPr>
          <p:spPr bwMode="gray">
            <a:xfrm rot="-794496">
              <a:off x="2989" y="1859"/>
              <a:ext cx="725" cy="2089"/>
            </a:xfrm>
            <a:custGeom>
              <a:avLst/>
              <a:gdLst/>
              <a:ahLst/>
              <a:cxnLst>
                <a:cxn ang="0">
                  <a:pos x="0" y="0"/>
                </a:cxn>
                <a:cxn ang="0">
                  <a:pos x="48" y="14"/>
                </a:cxn>
                <a:cxn ang="0">
                  <a:pos x="98" y="32"/>
                </a:cxn>
                <a:cxn ang="0">
                  <a:pos x="147" y="54"/>
                </a:cxn>
                <a:cxn ang="0">
                  <a:pos x="195" y="81"/>
                </a:cxn>
                <a:cxn ang="0">
                  <a:pos x="242" y="111"/>
                </a:cxn>
                <a:cxn ang="0">
                  <a:pos x="288" y="147"/>
                </a:cxn>
                <a:cxn ang="0">
                  <a:pos x="333" y="185"/>
                </a:cxn>
                <a:cxn ang="0">
                  <a:pos x="377" y="228"/>
                </a:cxn>
                <a:cxn ang="0">
                  <a:pos x="418" y="275"/>
                </a:cxn>
                <a:cxn ang="0">
                  <a:pos x="457" y="325"/>
                </a:cxn>
                <a:cxn ang="0">
                  <a:pos x="493" y="379"/>
                </a:cxn>
                <a:cxn ang="0">
                  <a:pos x="526" y="437"/>
                </a:cxn>
                <a:cxn ang="0">
                  <a:pos x="555" y="497"/>
                </a:cxn>
                <a:cxn ang="0">
                  <a:pos x="582" y="562"/>
                </a:cxn>
                <a:cxn ang="0">
                  <a:pos x="604" y="630"/>
                </a:cxn>
                <a:cxn ang="0">
                  <a:pos x="621" y="700"/>
                </a:cxn>
                <a:cxn ang="0">
                  <a:pos x="634" y="774"/>
                </a:cxn>
                <a:cxn ang="0">
                  <a:pos x="642" y="851"/>
                </a:cxn>
                <a:cxn ang="0">
                  <a:pos x="646" y="930"/>
                </a:cxn>
                <a:cxn ang="0">
                  <a:pos x="643" y="1011"/>
                </a:cxn>
                <a:cxn ang="0">
                  <a:pos x="636" y="1086"/>
                </a:cxn>
                <a:cxn ang="0">
                  <a:pos x="623" y="1160"/>
                </a:cxn>
                <a:cxn ang="0">
                  <a:pos x="607" y="1230"/>
                </a:cxn>
                <a:cxn ang="0">
                  <a:pos x="585" y="1297"/>
                </a:cxn>
                <a:cxn ang="0">
                  <a:pos x="561" y="1361"/>
                </a:cxn>
                <a:cxn ang="0">
                  <a:pos x="533" y="1421"/>
                </a:cxn>
                <a:cxn ang="0">
                  <a:pos x="500" y="1478"/>
                </a:cxn>
                <a:cxn ang="0">
                  <a:pos x="466" y="1532"/>
                </a:cxn>
                <a:cxn ang="0">
                  <a:pos x="428" y="1582"/>
                </a:cxn>
                <a:cxn ang="0">
                  <a:pos x="388" y="1627"/>
                </a:cxn>
                <a:cxn ang="0">
                  <a:pos x="345" y="1670"/>
                </a:cxn>
                <a:cxn ang="0">
                  <a:pos x="301" y="1709"/>
                </a:cxn>
                <a:cxn ang="0">
                  <a:pos x="254" y="1744"/>
                </a:cxn>
                <a:cxn ang="0">
                  <a:pos x="205" y="1776"/>
                </a:cxn>
                <a:cxn ang="0">
                  <a:pos x="156" y="1803"/>
                </a:cxn>
                <a:cxn ang="0">
                  <a:pos x="104" y="1826"/>
                </a:cxn>
                <a:cxn ang="0">
                  <a:pos x="53" y="1846"/>
                </a:cxn>
                <a:cxn ang="0">
                  <a:pos x="0" y="1861"/>
                </a:cxn>
                <a:cxn ang="0">
                  <a:pos x="0" y="0"/>
                </a:cxn>
              </a:cxnLst>
              <a:rect l="0" t="0" r="r" b="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solidFill>
              <a:schemeClr val="accent2">
                <a:lumMod val="40000"/>
                <a:lumOff val="60000"/>
              </a:schemeClr>
            </a:solidFill>
            <a:ln w="6350">
              <a:noFill/>
              <a:prstDash val="solid"/>
              <a:roun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5782" name="Freeform 5"/>
            <p:cNvSpPr/>
            <p:nvPr/>
          </p:nvSpPr>
          <p:spPr>
            <a:xfrm rot="5461794">
              <a:off x="1859" y="1577"/>
              <a:ext cx="725" cy="2089"/>
            </a:xfrm>
            <a:custGeom>
              <a:avLst/>
              <a:gdLst>
                <a:gd name="txL" fmla="*/ 0 w 646"/>
                <a:gd name="txT" fmla="*/ 0 h 1861"/>
                <a:gd name="txR" fmla="*/ 646 w 646"/>
                <a:gd name="txB" fmla="*/ 1861 h 1861"/>
              </a:gdLst>
              <a:ahLst/>
              <a:cxnLst>
                <a:cxn ang="0">
                  <a:pos x="0" y="0"/>
                </a:cxn>
                <a:cxn ang="0">
                  <a:pos x="76" y="22"/>
                </a:cxn>
                <a:cxn ang="0">
                  <a:pos x="155" y="51"/>
                </a:cxn>
                <a:cxn ang="0">
                  <a:pos x="233" y="85"/>
                </a:cxn>
                <a:cxn ang="0">
                  <a:pos x="310" y="128"/>
                </a:cxn>
                <a:cxn ang="0">
                  <a:pos x="384" y="176"/>
                </a:cxn>
                <a:cxn ang="0">
                  <a:pos x="457" y="233"/>
                </a:cxn>
                <a:cxn ang="0">
                  <a:pos x="529" y="294"/>
                </a:cxn>
                <a:cxn ang="0">
                  <a:pos x="598" y="361"/>
                </a:cxn>
                <a:cxn ang="0">
                  <a:pos x="662" y="438"/>
                </a:cxn>
                <a:cxn ang="0">
                  <a:pos x="725" y="516"/>
                </a:cxn>
                <a:cxn ang="0">
                  <a:pos x="782" y="601"/>
                </a:cxn>
                <a:cxn ang="0">
                  <a:pos x="834" y="695"/>
                </a:cxn>
                <a:cxn ang="0">
                  <a:pos x="880" y="789"/>
                </a:cxn>
                <a:cxn ang="0">
                  <a:pos x="924" y="892"/>
                </a:cxn>
                <a:cxn ang="0">
                  <a:pos x="958" y="1000"/>
                </a:cxn>
                <a:cxn ang="0">
                  <a:pos x="985" y="1111"/>
                </a:cxn>
                <a:cxn ang="0">
                  <a:pos x="1007" y="1228"/>
                </a:cxn>
                <a:cxn ang="0">
                  <a:pos x="1019" y="1350"/>
                </a:cxn>
                <a:cxn ang="0">
                  <a:pos x="1026" y="1477"/>
                </a:cxn>
                <a:cxn ang="0">
                  <a:pos x="1020" y="1605"/>
                </a:cxn>
                <a:cxn ang="0">
                  <a:pos x="1009" y="1724"/>
                </a:cxn>
                <a:cxn ang="0">
                  <a:pos x="988" y="1842"/>
                </a:cxn>
                <a:cxn ang="0">
                  <a:pos x="962" y="1953"/>
                </a:cxn>
                <a:cxn ang="0">
                  <a:pos x="928" y="2059"/>
                </a:cxn>
                <a:cxn ang="0">
                  <a:pos x="890" y="2161"/>
                </a:cxn>
                <a:cxn ang="0">
                  <a:pos x="845" y="2255"/>
                </a:cxn>
                <a:cxn ang="0">
                  <a:pos x="793" y="2346"/>
                </a:cxn>
                <a:cxn ang="0">
                  <a:pos x="740" y="2434"/>
                </a:cxn>
                <a:cxn ang="0">
                  <a:pos x="679" y="2512"/>
                </a:cxn>
                <a:cxn ang="0">
                  <a:pos x="615" y="2583"/>
                </a:cxn>
                <a:cxn ang="0">
                  <a:pos x="547" y="2653"/>
                </a:cxn>
                <a:cxn ang="0">
                  <a:pos x="477" y="2713"/>
                </a:cxn>
                <a:cxn ang="0">
                  <a:pos x="403" y="2769"/>
                </a:cxn>
                <a:cxn ang="0">
                  <a:pos x="325" y="2820"/>
                </a:cxn>
                <a:cxn ang="0">
                  <a:pos x="247" y="2862"/>
                </a:cxn>
                <a:cxn ang="0">
                  <a:pos x="165" y="2899"/>
                </a:cxn>
                <a:cxn ang="0">
                  <a:pos x="83" y="2931"/>
                </a:cxn>
                <a:cxn ang="0">
                  <a:pos x="0" y="2954"/>
                </a:cxn>
                <a:cxn ang="0">
                  <a:pos x="0" y="0"/>
                </a:cxn>
              </a:cxnLst>
              <a:rect l="txL" t="txT" r="txR" b="tx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solidFill>
              <a:schemeClr val="accent2">
                <a:lumMod val="40000"/>
                <a:lumOff val="60000"/>
              </a:schemeClr>
            </a:solidFill>
            <a:ln w="6350">
              <a:noFill/>
            </a:ln>
          </p:spPr>
          <p:txBody>
            <a:bodyPr rot="10800000" vert="eaVert"/>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5783" name="Freeform 6"/>
            <p:cNvSpPr/>
            <p:nvPr/>
          </p:nvSpPr>
          <p:spPr>
            <a:xfrm rot="-7471624">
              <a:off x="3024" y="613"/>
              <a:ext cx="725" cy="2090"/>
            </a:xfrm>
            <a:custGeom>
              <a:avLst/>
              <a:gdLst>
                <a:gd name="txL" fmla="*/ 0 w 646"/>
                <a:gd name="txT" fmla="*/ 0 h 1861"/>
                <a:gd name="txR" fmla="*/ 646 w 646"/>
                <a:gd name="txB" fmla="*/ 1861 h 1861"/>
              </a:gdLst>
              <a:ahLst/>
              <a:cxnLst>
                <a:cxn ang="0">
                  <a:pos x="0" y="0"/>
                </a:cxn>
                <a:cxn ang="0">
                  <a:pos x="76" y="22"/>
                </a:cxn>
                <a:cxn ang="0">
                  <a:pos x="155" y="51"/>
                </a:cxn>
                <a:cxn ang="0">
                  <a:pos x="233" y="86"/>
                </a:cxn>
                <a:cxn ang="0">
                  <a:pos x="310" y="129"/>
                </a:cxn>
                <a:cxn ang="0">
                  <a:pos x="384" y="176"/>
                </a:cxn>
                <a:cxn ang="0">
                  <a:pos x="457" y="234"/>
                </a:cxn>
                <a:cxn ang="0">
                  <a:pos x="529" y="295"/>
                </a:cxn>
                <a:cxn ang="0">
                  <a:pos x="598" y="363"/>
                </a:cxn>
                <a:cxn ang="0">
                  <a:pos x="662" y="438"/>
                </a:cxn>
                <a:cxn ang="0">
                  <a:pos x="725" y="517"/>
                </a:cxn>
                <a:cxn ang="0">
                  <a:pos x="782" y="603"/>
                </a:cxn>
                <a:cxn ang="0">
                  <a:pos x="834" y="695"/>
                </a:cxn>
                <a:cxn ang="0">
                  <a:pos x="880" y="791"/>
                </a:cxn>
                <a:cxn ang="0">
                  <a:pos x="924" y="894"/>
                </a:cxn>
                <a:cxn ang="0">
                  <a:pos x="958" y="1003"/>
                </a:cxn>
                <a:cxn ang="0">
                  <a:pos x="985" y="1114"/>
                </a:cxn>
                <a:cxn ang="0">
                  <a:pos x="1007" y="1231"/>
                </a:cxn>
                <a:cxn ang="0">
                  <a:pos x="1019" y="1354"/>
                </a:cxn>
                <a:cxn ang="0">
                  <a:pos x="1026" y="1478"/>
                </a:cxn>
                <a:cxn ang="0">
                  <a:pos x="1020" y="1608"/>
                </a:cxn>
                <a:cxn ang="0">
                  <a:pos x="1009" y="1728"/>
                </a:cxn>
                <a:cxn ang="0">
                  <a:pos x="988" y="1845"/>
                </a:cxn>
                <a:cxn ang="0">
                  <a:pos x="962" y="1956"/>
                </a:cxn>
                <a:cxn ang="0">
                  <a:pos x="928" y="2063"/>
                </a:cxn>
                <a:cxn ang="0">
                  <a:pos x="890" y="2164"/>
                </a:cxn>
                <a:cxn ang="0">
                  <a:pos x="845" y="2261"/>
                </a:cxn>
                <a:cxn ang="0">
                  <a:pos x="793" y="2351"/>
                </a:cxn>
                <a:cxn ang="0">
                  <a:pos x="740" y="2438"/>
                </a:cxn>
                <a:cxn ang="0">
                  <a:pos x="679" y="2518"/>
                </a:cxn>
                <a:cxn ang="0">
                  <a:pos x="615" y="2589"/>
                </a:cxn>
                <a:cxn ang="0">
                  <a:pos x="547" y="2656"/>
                </a:cxn>
                <a:cxn ang="0">
                  <a:pos x="477" y="2718"/>
                </a:cxn>
                <a:cxn ang="0">
                  <a:pos x="403" y="2775"/>
                </a:cxn>
                <a:cxn ang="0">
                  <a:pos x="325" y="2826"/>
                </a:cxn>
                <a:cxn ang="0">
                  <a:pos x="247" y="2868"/>
                </a:cxn>
                <a:cxn ang="0">
                  <a:pos x="165" y="2904"/>
                </a:cxn>
                <a:cxn ang="0">
                  <a:pos x="83" y="2936"/>
                </a:cxn>
                <a:cxn ang="0">
                  <a:pos x="0" y="2960"/>
                </a:cxn>
                <a:cxn ang="0">
                  <a:pos x="0" y="0"/>
                </a:cxn>
              </a:cxnLst>
              <a:rect l="txL" t="txT" r="txR" b="tx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solidFill>
              <a:schemeClr val="accent2">
                <a:lumMod val="40000"/>
                <a:lumOff val="60000"/>
              </a:schemeClr>
            </a:solidFill>
            <a:ln w="6350">
              <a:noFill/>
            </a:ln>
          </p:spPr>
          <p:txBody>
            <a:bodyPr vert="eaVert"/>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75784" name="Group 7"/>
            <p:cNvGrpSpPr/>
            <p:nvPr/>
          </p:nvGrpSpPr>
          <p:grpSpPr>
            <a:xfrm>
              <a:off x="1177" y="1440"/>
              <a:ext cx="3335" cy="2571"/>
              <a:chOff x="768" y="1104"/>
              <a:chExt cx="3984" cy="3072"/>
            </a:xfrm>
          </p:grpSpPr>
          <p:sp>
            <p:nvSpPr>
              <p:cNvPr id="75792" name="Freeform 8"/>
              <p:cNvSpPr/>
              <p:nvPr/>
            </p:nvSpPr>
            <p:spPr>
              <a:xfrm>
                <a:off x="2784" y="1680"/>
                <a:ext cx="866" cy="2496"/>
              </a:xfrm>
              <a:custGeom>
                <a:avLst/>
                <a:gdLst>
                  <a:gd name="txL" fmla="*/ 0 w 646"/>
                  <a:gd name="txT" fmla="*/ 0 h 1861"/>
                  <a:gd name="txR" fmla="*/ 646 w 646"/>
                  <a:gd name="txB" fmla="*/ 1861 h 1861"/>
                </a:gdLst>
                <a:ahLst/>
                <a:cxnLst>
                  <a:cxn ang="0">
                    <a:pos x="0" y="0"/>
                  </a:cxn>
                  <a:cxn ang="0">
                    <a:pos x="154" y="46"/>
                  </a:cxn>
                  <a:cxn ang="0">
                    <a:pos x="316" y="105"/>
                  </a:cxn>
                  <a:cxn ang="0">
                    <a:pos x="475" y="174"/>
                  </a:cxn>
                  <a:cxn ang="0">
                    <a:pos x="629" y="263"/>
                  </a:cxn>
                  <a:cxn ang="0">
                    <a:pos x="780" y="359"/>
                  </a:cxn>
                  <a:cxn ang="0">
                    <a:pos x="929" y="475"/>
                  </a:cxn>
                  <a:cxn ang="0">
                    <a:pos x="1075" y="600"/>
                  </a:cxn>
                  <a:cxn ang="0">
                    <a:pos x="1217" y="738"/>
                  </a:cxn>
                  <a:cxn ang="0">
                    <a:pos x="1350" y="891"/>
                  </a:cxn>
                  <a:cxn ang="0">
                    <a:pos x="1477" y="1053"/>
                  </a:cxn>
                  <a:cxn ang="0">
                    <a:pos x="1593" y="1225"/>
                  </a:cxn>
                  <a:cxn ang="0">
                    <a:pos x="1698" y="1414"/>
                  </a:cxn>
                  <a:cxn ang="0">
                    <a:pos x="1792" y="1609"/>
                  </a:cxn>
                  <a:cxn ang="0">
                    <a:pos x="1879" y="1819"/>
                  </a:cxn>
                  <a:cxn ang="0">
                    <a:pos x="1952" y="2039"/>
                  </a:cxn>
                  <a:cxn ang="0">
                    <a:pos x="2004" y="2265"/>
                  </a:cxn>
                  <a:cxn ang="0">
                    <a:pos x="2047" y="2504"/>
                  </a:cxn>
                  <a:cxn ang="0">
                    <a:pos x="2074" y="2752"/>
                  </a:cxn>
                  <a:cxn ang="0">
                    <a:pos x="2086" y="3008"/>
                  </a:cxn>
                  <a:cxn ang="0">
                    <a:pos x="2078" y="3273"/>
                  </a:cxn>
                  <a:cxn ang="0">
                    <a:pos x="2054" y="3515"/>
                  </a:cxn>
                  <a:cxn ang="0">
                    <a:pos x="2011" y="3754"/>
                  </a:cxn>
                  <a:cxn ang="0">
                    <a:pos x="1961" y="3981"/>
                  </a:cxn>
                  <a:cxn ang="0">
                    <a:pos x="1889" y="4198"/>
                  </a:cxn>
                  <a:cxn ang="0">
                    <a:pos x="1811" y="4403"/>
                  </a:cxn>
                  <a:cxn ang="0">
                    <a:pos x="1721" y="4598"/>
                  </a:cxn>
                  <a:cxn ang="0">
                    <a:pos x="1614" y="4781"/>
                  </a:cxn>
                  <a:cxn ang="0">
                    <a:pos x="1505" y="4957"/>
                  </a:cxn>
                  <a:cxn ang="0">
                    <a:pos x="1382" y="5119"/>
                  </a:cxn>
                  <a:cxn ang="0">
                    <a:pos x="1252" y="5266"/>
                  </a:cxn>
                  <a:cxn ang="0">
                    <a:pos x="1113" y="5404"/>
                  </a:cxn>
                  <a:cxn ang="0">
                    <a:pos x="975" y="5530"/>
                  </a:cxn>
                  <a:cxn ang="0">
                    <a:pos x="822" y="5642"/>
                  </a:cxn>
                  <a:cxn ang="0">
                    <a:pos x="664" y="5747"/>
                  </a:cxn>
                  <a:cxn ang="0">
                    <a:pos x="503" y="5834"/>
                  </a:cxn>
                  <a:cxn ang="0">
                    <a:pos x="334" y="5909"/>
                  </a:cxn>
                  <a:cxn ang="0">
                    <a:pos x="170" y="5974"/>
                  </a:cxn>
                  <a:cxn ang="0">
                    <a:pos x="0" y="6022"/>
                  </a:cxn>
                  <a:cxn ang="0">
                    <a:pos x="0" y="0"/>
                  </a:cxn>
                </a:cxnLst>
                <a:rect l="txL" t="txT" r="txR" b="tx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chemeClr val="bg1"/>
                  </a:gs>
                  <a:gs pos="100000">
                    <a:srgbClr val="99CCFF"/>
                  </a:gs>
                </a:gsLst>
                <a:lin ang="0" scaled="1"/>
                <a:tileRect/>
              </a:gradFill>
              <a:ln w="6350">
                <a:noFill/>
              </a:ln>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5793" name="Freeform 9"/>
              <p:cNvSpPr/>
              <p:nvPr/>
            </p:nvSpPr>
            <p:spPr>
              <a:xfrm rot="6256290">
                <a:off x="1583" y="1153"/>
                <a:ext cx="866" cy="2496"/>
              </a:xfrm>
              <a:custGeom>
                <a:avLst/>
                <a:gdLst>
                  <a:gd name="txL" fmla="*/ 0 w 646"/>
                  <a:gd name="txT" fmla="*/ 0 h 1861"/>
                  <a:gd name="txR" fmla="*/ 646 w 646"/>
                  <a:gd name="txB" fmla="*/ 1861 h 1861"/>
                </a:gdLst>
                <a:ahLst/>
                <a:cxnLst>
                  <a:cxn ang="0">
                    <a:pos x="0" y="0"/>
                  </a:cxn>
                  <a:cxn ang="0">
                    <a:pos x="154" y="46"/>
                  </a:cxn>
                  <a:cxn ang="0">
                    <a:pos x="316" y="105"/>
                  </a:cxn>
                  <a:cxn ang="0">
                    <a:pos x="475" y="174"/>
                  </a:cxn>
                  <a:cxn ang="0">
                    <a:pos x="629" y="263"/>
                  </a:cxn>
                  <a:cxn ang="0">
                    <a:pos x="780" y="359"/>
                  </a:cxn>
                  <a:cxn ang="0">
                    <a:pos x="929" y="475"/>
                  </a:cxn>
                  <a:cxn ang="0">
                    <a:pos x="1075" y="600"/>
                  </a:cxn>
                  <a:cxn ang="0">
                    <a:pos x="1217" y="738"/>
                  </a:cxn>
                  <a:cxn ang="0">
                    <a:pos x="1350" y="891"/>
                  </a:cxn>
                  <a:cxn ang="0">
                    <a:pos x="1477" y="1053"/>
                  </a:cxn>
                  <a:cxn ang="0">
                    <a:pos x="1593" y="1225"/>
                  </a:cxn>
                  <a:cxn ang="0">
                    <a:pos x="1698" y="1414"/>
                  </a:cxn>
                  <a:cxn ang="0">
                    <a:pos x="1792" y="1609"/>
                  </a:cxn>
                  <a:cxn ang="0">
                    <a:pos x="1879" y="1819"/>
                  </a:cxn>
                  <a:cxn ang="0">
                    <a:pos x="1952" y="2039"/>
                  </a:cxn>
                  <a:cxn ang="0">
                    <a:pos x="2004" y="2265"/>
                  </a:cxn>
                  <a:cxn ang="0">
                    <a:pos x="2047" y="2504"/>
                  </a:cxn>
                  <a:cxn ang="0">
                    <a:pos x="2074" y="2752"/>
                  </a:cxn>
                  <a:cxn ang="0">
                    <a:pos x="2086" y="3008"/>
                  </a:cxn>
                  <a:cxn ang="0">
                    <a:pos x="2078" y="3273"/>
                  </a:cxn>
                  <a:cxn ang="0">
                    <a:pos x="2054" y="3515"/>
                  </a:cxn>
                  <a:cxn ang="0">
                    <a:pos x="2011" y="3754"/>
                  </a:cxn>
                  <a:cxn ang="0">
                    <a:pos x="1961" y="3981"/>
                  </a:cxn>
                  <a:cxn ang="0">
                    <a:pos x="1889" y="4198"/>
                  </a:cxn>
                  <a:cxn ang="0">
                    <a:pos x="1811" y="4403"/>
                  </a:cxn>
                  <a:cxn ang="0">
                    <a:pos x="1721" y="4598"/>
                  </a:cxn>
                  <a:cxn ang="0">
                    <a:pos x="1614" y="4781"/>
                  </a:cxn>
                  <a:cxn ang="0">
                    <a:pos x="1505" y="4957"/>
                  </a:cxn>
                  <a:cxn ang="0">
                    <a:pos x="1382" y="5119"/>
                  </a:cxn>
                  <a:cxn ang="0">
                    <a:pos x="1252" y="5266"/>
                  </a:cxn>
                  <a:cxn ang="0">
                    <a:pos x="1113" y="5404"/>
                  </a:cxn>
                  <a:cxn ang="0">
                    <a:pos x="975" y="5530"/>
                  </a:cxn>
                  <a:cxn ang="0">
                    <a:pos x="822" y="5642"/>
                  </a:cxn>
                  <a:cxn ang="0">
                    <a:pos x="664" y="5747"/>
                  </a:cxn>
                  <a:cxn ang="0">
                    <a:pos x="503" y="5834"/>
                  </a:cxn>
                  <a:cxn ang="0">
                    <a:pos x="334" y="5909"/>
                  </a:cxn>
                  <a:cxn ang="0">
                    <a:pos x="170" y="5974"/>
                  </a:cxn>
                  <a:cxn ang="0">
                    <a:pos x="0" y="6022"/>
                  </a:cxn>
                  <a:cxn ang="0">
                    <a:pos x="0" y="0"/>
                  </a:cxn>
                </a:cxnLst>
                <a:rect l="txL" t="txT" r="txR" b="tx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chemeClr val="bg1"/>
                  </a:gs>
                  <a:gs pos="100000">
                    <a:srgbClr val="99CCFF"/>
                  </a:gs>
                </a:gsLst>
                <a:lin ang="0" scaled="1"/>
                <a:tileRect/>
              </a:gradFill>
              <a:ln w="6350">
                <a:noFill/>
              </a:ln>
            </p:spPr>
            <p:txBody>
              <a:bodyPr rot="10800000" vert="eaVert"/>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5794" name="Freeform 10"/>
              <p:cNvSpPr/>
              <p:nvPr/>
            </p:nvSpPr>
            <p:spPr>
              <a:xfrm rot="-6677128">
                <a:off x="3071" y="289"/>
                <a:ext cx="866" cy="2496"/>
              </a:xfrm>
              <a:custGeom>
                <a:avLst/>
                <a:gdLst>
                  <a:gd name="txL" fmla="*/ 0 w 646"/>
                  <a:gd name="txT" fmla="*/ 0 h 1861"/>
                  <a:gd name="txR" fmla="*/ 646 w 646"/>
                  <a:gd name="txB" fmla="*/ 1861 h 1861"/>
                </a:gdLst>
                <a:ahLst/>
                <a:cxnLst>
                  <a:cxn ang="0">
                    <a:pos x="0" y="0"/>
                  </a:cxn>
                  <a:cxn ang="0">
                    <a:pos x="154" y="46"/>
                  </a:cxn>
                  <a:cxn ang="0">
                    <a:pos x="316" y="105"/>
                  </a:cxn>
                  <a:cxn ang="0">
                    <a:pos x="475" y="174"/>
                  </a:cxn>
                  <a:cxn ang="0">
                    <a:pos x="629" y="263"/>
                  </a:cxn>
                  <a:cxn ang="0">
                    <a:pos x="780" y="359"/>
                  </a:cxn>
                  <a:cxn ang="0">
                    <a:pos x="929" y="475"/>
                  </a:cxn>
                  <a:cxn ang="0">
                    <a:pos x="1075" y="600"/>
                  </a:cxn>
                  <a:cxn ang="0">
                    <a:pos x="1217" y="738"/>
                  </a:cxn>
                  <a:cxn ang="0">
                    <a:pos x="1350" y="891"/>
                  </a:cxn>
                  <a:cxn ang="0">
                    <a:pos x="1477" y="1053"/>
                  </a:cxn>
                  <a:cxn ang="0">
                    <a:pos x="1593" y="1225"/>
                  </a:cxn>
                  <a:cxn ang="0">
                    <a:pos x="1698" y="1414"/>
                  </a:cxn>
                  <a:cxn ang="0">
                    <a:pos x="1792" y="1609"/>
                  </a:cxn>
                  <a:cxn ang="0">
                    <a:pos x="1879" y="1819"/>
                  </a:cxn>
                  <a:cxn ang="0">
                    <a:pos x="1952" y="2039"/>
                  </a:cxn>
                  <a:cxn ang="0">
                    <a:pos x="2004" y="2265"/>
                  </a:cxn>
                  <a:cxn ang="0">
                    <a:pos x="2047" y="2504"/>
                  </a:cxn>
                  <a:cxn ang="0">
                    <a:pos x="2074" y="2752"/>
                  </a:cxn>
                  <a:cxn ang="0">
                    <a:pos x="2086" y="3008"/>
                  </a:cxn>
                  <a:cxn ang="0">
                    <a:pos x="2078" y="3273"/>
                  </a:cxn>
                  <a:cxn ang="0">
                    <a:pos x="2054" y="3515"/>
                  </a:cxn>
                  <a:cxn ang="0">
                    <a:pos x="2011" y="3754"/>
                  </a:cxn>
                  <a:cxn ang="0">
                    <a:pos x="1961" y="3981"/>
                  </a:cxn>
                  <a:cxn ang="0">
                    <a:pos x="1889" y="4198"/>
                  </a:cxn>
                  <a:cxn ang="0">
                    <a:pos x="1811" y="4403"/>
                  </a:cxn>
                  <a:cxn ang="0">
                    <a:pos x="1721" y="4598"/>
                  </a:cxn>
                  <a:cxn ang="0">
                    <a:pos x="1614" y="4781"/>
                  </a:cxn>
                  <a:cxn ang="0">
                    <a:pos x="1505" y="4957"/>
                  </a:cxn>
                  <a:cxn ang="0">
                    <a:pos x="1382" y="5119"/>
                  </a:cxn>
                  <a:cxn ang="0">
                    <a:pos x="1252" y="5266"/>
                  </a:cxn>
                  <a:cxn ang="0">
                    <a:pos x="1113" y="5404"/>
                  </a:cxn>
                  <a:cxn ang="0">
                    <a:pos x="975" y="5530"/>
                  </a:cxn>
                  <a:cxn ang="0">
                    <a:pos x="822" y="5642"/>
                  </a:cxn>
                  <a:cxn ang="0">
                    <a:pos x="664" y="5747"/>
                  </a:cxn>
                  <a:cxn ang="0">
                    <a:pos x="503" y="5834"/>
                  </a:cxn>
                  <a:cxn ang="0">
                    <a:pos x="334" y="5909"/>
                  </a:cxn>
                  <a:cxn ang="0">
                    <a:pos x="170" y="5974"/>
                  </a:cxn>
                  <a:cxn ang="0">
                    <a:pos x="0" y="6022"/>
                  </a:cxn>
                  <a:cxn ang="0">
                    <a:pos x="0" y="0"/>
                  </a:cxn>
                </a:cxnLst>
                <a:rect l="txL" t="txT" r="txR" b="txB"/>
                <a:pathLst>
                  <a:path w="646" h="1861">
                    <a:moveTo>
                      <a:pt x="0" y="0"/>
                    </a:moveTo>
                    <a:lnTo>
                      <a:pt x="48" y="14"/>
                    </a:lnTo>
                    <a:lnTo>
                      <a:pt x="98" y="32"/>
                    </a:lnTo>
                    <a:lnTo>
                      <a:pt x="147" y="54"/>
                    </a:lnTo>
                    <a:lnTo>
                      <a:pt x="195" y="81"/>
                    </a:lnTo>
                    <a:lnTo>
                      <a:pt x="242" y="111"/>
                    </a:lnTo>
                    <a:lnTo>
                      <a:pt x="288" y="147"/>
                    </a:lnTo>
                    <a:lnTo>
                      <a:pt x="333" y="185"/>
                    </a:lnTo>
                    <a:lnTo>
                      <a:pt x="377" y="228"/>
                    </a:lnTo>
                    <a:lnTo>
                      <a:pt x="418" y="275"/>
                    </a:lnTo>
                    <a:lnTo>
                      <a:pt x="457" y="325"/>
                    </a:lnTo>
                    <a:lnTo>
                      <a:pt x="493" y="379"/>
                    </a:lnTo>
                    <a:lnTo>
                      <a:pt x="526" y="437"/>
                    </a:lnTo>
                    <a:lnTo>
                      <a:pt x="555" y="497"/>
                    </a:lnTo>
                    <a:lnTo>
                      <a:pt x="582" y="562"/>
                    </a:lnTo>
                    <a:lnTo>
                      <a:pt x="604" y="630"/>
                    </a:lnTo>
                    <a:lnTo>
                      <a:pt x="621" y="700"/>
                    </a:lnTo>
                    <a:lnTo>
                      <a:pt x="634" y="774"/>
                    </a:lnTo>
                    <a:lnTo>
                      <a:pt x="642" y="851"/>
                    </a:lnTo>
                    <a:lnTo>
                      <a:pt x="646" y="930"/>
                    </a:lnTo>
                    <a:lnTo>
                      <a:pt x="643" y="1011"/>
                    </a:lnTo>
                    <a:lnTo>
                      <a:pt x="636" y="1086"/>
                    </a:lnTo>
                    <a:lnTo>
                      <a:pt x="623" y="1160"/>
                    </a:lnTo>
                    <a:lnTo>
                      <a:pt x="607" y="1230"/>
                    </a:lnTo>
                    <a:lnTo>
                      <a:pt x="585" y="1297"/>
                    </a:lnTo>
                    <a:lnTo>
                      <a:pt x="561" y="1361"/>
                    </a:lnTo>
                    <a:lnTo>
                      <a:pt x="533" y="1421"/>
                    </a:lnTo>
                    <a:lnTo>
                      <a:pt x="500" y="1478"/>
                    </a:lnTo>
                    <a:lnTo>
                      <a:pt x="466" y="1532"/>
                    </a:lnTo>
                    <a:lnTo>
                      <a:pt x="428" y="1582"/>
                    </a:lnTo>
                    <a:lnTo>
                      <a:pt x="388" y="1627"/>
                    </a:lnTo>
                    <a:lnTo>
                      <a:pt x="345" y="1670"/>
                    </a:lnTo>
                    <a:lnTo>
                      <a:pt x="301" y="1709"/>
                    </a:lnTo>
                    <a:lnTo>
                      <a:pt x="254" y="1744"/>
                    </a:lnTo>
                    <a:lnTo>
                      <a:pt x="205" y="1776"/>
                    </a:lnTo>
                    <a:lnTo>
                      <a:pt x="156" y="1803"/>
                    </a:lnTo>
                    <a:lnTo>
                      <a:pt x="104" y="1826"/>
                    </a:lnTo>
                    <a:lnTo>
                      <a:pt x="53" y="1846"/>
                    </a:lnTo>
                    <a:lnTo>
                      <a:pt x="0" y="1861"/>
                    </a:lnTo>
                    <a:lnTo>
                      <a:pt x="0" y="0"/>
                    </a:lnTo>
                  </a:path>
                </a:pathLst>
              </a:custGeom>
              <a:gradFill rotWithShape="1">
                <a:gsLst>
                  <a:gs pos="0">
                    <a:schemeClr val="bg1"/>
                  </a:gs>
                  <a:gs pos="100000">
                    <a:srgbClr val="99CCFF"/>
                  </a:gs>
                </a:gsLst>
                <a:lin ang="0" scaled="1"/>
                <a:tileRect/>
              </a:gradFill>
              <a:ln w="6350">
                <a:noFill/>
              </a:ln>
            </p:spPr>
            <p:txBody>
              <a:bodyPr vert="eaVert"/>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75790" name="Oval 12"/>
            <p:cNvSpPr/>
            <p:nvPr/>
          </p:nvSpPr>
          <p:spPr>
            <a:xfrm>
              <a:off x="2355" y="1796"/>
              <a:ext cx="1234" cy="1071"/>
            </a:xfrm>
            <a:prstGeom prst="ellipse">
              <a:avLst/>
            </a:prstGeom>
            <a:gradFill rotWithShape="1">
              <a:gsLst>
                <a:gs pos="50000">
                  <a:schemeClr val="accent5"/>
                </a:gs>
                <a:gs pos="0">
                  <a:schemeClr val="accent5">
                    <a:lumMod val="25000"/>
                    <a:lumOff val="75000"/>
                  </a:schemeClr>
                </a:gs>
                <a:gs pos="100000">
                  <a:schemeClr val="accent5">
                    <a:lumMod val="85000"/>
                  </a:schemeClr>
                </a:gs>
              </a:gsLst>
              <a:lin ang="5400000" scaled="1"/>
            </a:gradFill>
            <a:ln w="25400" cap="flat" cmpd="sng">
              <a:solidFill>
                <a:schemeClr val="bg1"/>
              </a:solidFill>
              <a:prstDash val="solid"/>
              <a:headEnd type="none" w="med" len="med"/>
              <a:tailEnd type="none" w="med" len="med"/>
            </a:ln>
          </p:spPr>
          <p:txBody>
            <a:bodyPr wrap="none" anchor="ctr" anchorCtr="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5786" name="Text Box 14"/>
            <p:cNvSpPr txBox="1"/>
            <p:nvPr/>
          </p:nvSpPr>
          <p:spPr>
            <a:xfrm>
              <a:off x="2043" y="2040"/>
              <a:ext cx="1886" cy="687"/>
            </a:xfrm>
            <a:prstGeom prst="rect">
              <a:avLst/>
            </a:prstGeom>
            <a:noFill/>
            <a:ln w="9525">
              <a:noFill/>
            </a:ln>
          </p:spPr>
          <p:txBody>
            <a:bodyPr>
              <a:spAutoFit/>
            </a:bodyPr>
            <a:lstStyle/>
            <a:p>
              <a:pPr marL="0" marR="0" lvl="0" indent="0" algn="ctr" defTabSz="914400" rtl="0" eaLnBrk="1" fontAlgn="base" latinLnBrk="0" hangingPunct="1">
                <a:lnSpc>
                  <a:spcPct val="105000"/>
                </a:lnSpc>
                <a:spcBef>
                  <a:spcPct val="30000"/>
                </a:spcBef>
                <a:spcAft>
                  <a:spcPct val="30000"/>
                </a:spcAft>
                <a:buClr>
                  <a:srgbClr val="333399"/>
                </a:buClr>
                <a:buSzPct val="70000"/>
                <a:buFont typeface="Wingdings" panose="05000000000000000000" pitchFamily="2" charset="2"/>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有机污染物</a:t>
              </a:r>
              <a:endPar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ctr" defTabSz="914400" rtl="0" eaLnBrk="1" fontAlgn="base" latinLnBrk="0" hangingPunct="1">
                <a:lnSpc>
                  <a:spcPct val="105000"/>
                </a:lnSpc>
                <a:spcBef>
                  <a:spcPct val="30000"/>
                </a:spcBef>
                <a:spcAft>
                  <a:spcPct val="30000"/>
                </a:spcAft>
                <a:buClr>
                  <a:srgbClr val="333399"/>
                </a:buClr>
                <a:buSzPct val="70000"/>
                <a:buFont typeface="Wingdings" panose="05000000000000000000" pitchFamily="2" charset="2"/>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被植物吸收</a:t>
              </a:r>
              <a:endPar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75787" name="Text Box 15"/>
            <p:cNvSpPr txBox="1"/>
            <p:nvPr/>
          </p:nvSpPr>
          <p:spPr>
            <a:xfrm>
              <a:off x="-62" y="1766"/>
              <a:ext cx="2198" cy="523"/>
            </a:xfrm>
            <a:prstGeom prst="rect">
              <a:avLst/>
            </a:prstGeom>
            <a:noFill/>
            <a:ln w="9525">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可以代谢或矿化为水</a:t>
              </a:r>
              <a:endParaRPr kumimoji="0" lang="en-US" altLang="zh-CN"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和二氧化碳等</a:t>
              </a: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         </a:t>
              </a: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        </a:t>
              </a:r>
              <a:endPar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75788" name="Text Box 16"/>
            <p:cNvSpPr txBox="1"/>
            <p:nvPr/>
          </p:nvSpPr>
          <p:spPr>
            <a:xfrm>
              <a:off x="3423" y="1783"/>
              <a:ext cx="2557" cy="523"/>
            </a:xfrm>
            <a:prstGeom prst="rect">
              <a:avLst/>
            </a:prstGeom>
            <a:noFill/>
            <a:ln w="9525">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AD6E6E"/>
                  </a:solidFill>
                  <a:effectLst/>
                  <a:uLnTx/>
                  <a:uFillTx/>
                  <a:latin typeface="Arial" panose="020B0604020202020204" pitchFamily="34" charset="0"/>
                  <a:ea typeface="宋体" panose="02010600030101010101" pitchFamily="2" charset="-122"/>
                  <a:cs typeface="+mn-cs"/>
                </a:rPr>
                <a:t>       </a:t>
              </a: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可以通过木质化作用在</a:t>
              </a:r>
              <a:endPar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   植物组织中贮藏</a:t>
              </a:r>
              <a:endPar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75789" name="Text Box 17"/>
            <p:cNvSpPr txBox="1"/>
            <p:nvPr/>
          </p:nvSpPr>
          <p:spPr>
            <a:xfrm>
              <a:off x="1509" y="3372"/>
              <a:ext cx="1727" cy="523"/>
            </a:xfrm>
            <a:prstGeom prst="rect">
              <a:avLst/>
            </a:prstGeom>
            <a:noFill/>
            <a:ln w="9525">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可以随植物的蒸腾</a:t>
              </a:r>
              <a:endPar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作用排出植物体 </a:t>
              </a:r>
              <a:r>
                <a:rPr kumimoji="0" lang="zh-CN" altLang="en-US"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   </a:t>
              </a:r>
              <a:endParaRPr kumimoji="0" lang="en-US" altLang="zh-CN" sz="2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sp>
        <p:nvSpPr>
          <p:cNvPr id="4" name="文本框 3"/>
          <p:cNvSpPr txBox="1"/>
          <p:nvPr/>
        </p:nvSpPr>
        <p:spPr>
          <a:xfrm>
            <a:off x="2927985" y="1568450"/>
            <a:ext cx="2211705" cy="55308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000" b="1" i="0" u="none" strike="noStrike" kern="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直接吸收</a:t>
            </a:r>
            <a:endParaRPr kumimoji="0" lang="zh-CN" altLang="en-US" sz="3000" b="0" i="0" u="none" strike="noStrike" kern="1200" cap="none" spc="0" normalizeH="0" baseline="0" noProof="0" dirty="0">
              <a:ln>
                <a:noFill/>
              </a:ln>
              <a:solidFill>
                <a:srgbClr val="FF0000"/>
              </a:solidFill>
              <a:effectLst/>
              <a:uLnTx/>
              <a:uFillTx/>
              <a:latin typeface="Garamond" panose="02020404030301010803" pitchFamily="18" charset="0"/>
              <a:ea typeface="宋体" panose="02010600030101010101" pitchFamily="2" charset="-122"/>
              <a:cs typeface="+mn-cs"/>
            </a:endParaRPr>
          </a:p>
        </p:txBody>
      </p:sp>
      <p:grpSp>
        <p:nvGrpSpPr>
          <p:cNvPr id="7" name="组合 6"/>
          <p:cNvGrpSpPr/>
          <p:nvPr/>
        </p:nvGrpSpPr>
        <p:grpSpPr>
          <a:xfrm>
            <a:off x="-24765" y="437515"/>
            <a:ext cx="12576810" cy="1040765"/>
            <a:chOff x="0" y="646"/>
            <a:chExt cx="19806" cy="1639"/>
          </a:xfrm>
        </p:grpSpPr>
        <p:sp>
          <p:nvSpPr>
            <p:cNvPr id="8" name="Rectangle 2"/>
            <p:cNvSpPr>
              <a:spLocks noRot="1"/>
            </p:cNvSpPr>
            <p:nvPr/>
          </p:nvSpPr>
          <p:spPr>
            <a:xfrm>
              <a:off x="857" y="1269"/>
              <a:ext cx="18949" cy="1016"/>
            </a:xfrm>
            <a:prstGeom prst="rect">
              <a:avLst/>
            </a:prstGeom>
            <a:noFill/>
            <a:ln w="9525">
              <a:noFill/>
            </a:ln>
          </p:spPr>
          <p:txBody>
            <a:bodyPr wrap="square" anchor="ctr" anchorCtr="0">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Process and Mechanism of Phytoremediation of </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Organic Contaminated </a:t>
              </a:r>
              <a:r>
                <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Soil</a:t>
              </a:r>
              <a:endPar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Text Box 4"/>
            <p:cNvSpPr txBox="1">
              <a:spLocks noChangeArrowheads="1"/>
            </p:cNvSpPr>
            <p:nvPr/>
          </p:nvSpPr>
          <p:spPr bwMode="auto">
            <a:xfrm>
              <a:off x="0" y="646"/>
              <a:ext cx="18215" cy="871"/>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2.3</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植物修复有机污染物的过程和机理</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p:nvPr/>
        </p:nvSpPr>
        <p:spPr>
          <a:xfrm>
            <a:off x="1559560" y="2792731"/>
            <a:ext cx="7620000" cy="2306955"/>
          </a:xfrm>
          <a:prstGeom prst="rect">
            <a:avLst/>
          </a:prstGeom>
          <a:noFill/>
          <a:ln w="9525">
            <a:noFill/>
          </a:ln>
        </p:spPr>
        <p:txBody>
          <a:bodyPr>
            <a:spAutoFit/>
          </a:bodyPr>
          <a:lstStyle/>
          <a:p>
            <a:pPr marL="0" marR="0" lvl="1" indent="720090" algn="l" defTabSz="914400" rtl="0" eaLnBrk="1" hangingPunct="1">
              <a:lnSpc>
                <a:spcPct val="150000"/>
              </a:lnSpc>
              <a:spcBef>
                <a:spcPts val="0"/>
              </a:spcBef>
              <a:spcAft>
                <a:spcPts val="0"/>
              </a:spcAft>
              <a:buClr>
                <a:srgbClr val="6600FF"/>
              </a:buClr>
              <a:buSzPct val="70000"/>
              <a:buFont typeface="Wingdings" panose="05000000000000000000" pitchFamily="2" charset="2"/>
              <a:buNone/>
              <a:defRPr/>
            </a:pP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植物的</a:t>
            </a: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Arial" panose="020B0604020202020204" pitchFamily="34" charset="0"/>
              </a:rPr>
              <a:t>根系</a:t>
            </a: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可向土壤环境释放大量分泌物，其数量约占植物年光合作用的</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10% </a:t>
            </a:r>
            <a:r>
              <a:rPr kumimoji="0" lang="zh-C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20 %</a:t>
            </a:r>
            <a:r>
              <a:rPr kumimoji="0" lang="zh-CN"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植物产生的各种</a:t>
            </a:r>
            <a:r>
              <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Arial" panose="020B0604020202020204" pitchFamily="34" charset="0"/>
              </a:rPr>
              <a:t>天然有机物或酶类</a:t>
            </a:r>
            <a:r>
              <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，可以促进有机污染物在植物体外发生生物降解。</a:t>
            </a:r>
            <a:endParaRPr kumimoji="0" lang="zh-CN" altLang="en-US" sz="24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4" name="文本框 3"/>
          <p:cNvSpPr txBox="1"/>
          <p:nvPr/>
        </p:nvSpPr>
        <p:spPr>
          <a:xfrm>
            <a:off x="2063944" y="1773208"/>
            <a:ext cx="6172200" cy="55399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000" b="1" i="0" u="none" strike="noStrike" kern="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植物分泌物的降解作用</a:t>
            </a:r>
            <a:endParaRPr kumimoji="0" lang="zh-CN" altLang="en-US" sz="3000" b="0" i="0" u="none" strike="noStrike" kern="1200" cap="none" spc="0" normalizeH="0" baseline="0" noProof="0" dirty="0">
              <a:ln>
                <a:noFill/>
              </a:ln>
              <a:solidFill>
                <a:srgbClr val="FF0000"/>
              </a:solidFill>
              <a:effectLst/>
              <a:uLnTx/>
              <a:uFillTx/>
              <a:latin typeface="Garamond" panose="02020404030301010803" pitchFamily="18" charset="0"/>
              <a:ea typeface="宋体" panose="02010600030101010101" pitchFamily="2" charset="-122"/>
              <a:cs typeface="+mn-cs"/>
            </a:endParaRPr>
          </a:p>
        </p:txBody>
      </p:sp>
      <p:grpSp>
        <p:nvGrpSpPr>
          <p:cNvPr id="3" name="组合 2"/>
          <p:cNvGrpSpPr/>
          <p:nvPr/>
        </p:nvGrpSpPr>
        <p:grpSpPr>
          <a:xfrm>
            <a:off x="-24765" y="437515"/>
            <a:ext cx="12576810" cy="1040765"/>
            <a:chOff x="0" y="646"/>
            <a:chExt cx="19806" cy="1639"/>
          </a:xfrm>
        </p:grpSpPr>
        <p:sp>
          <p:nvSpPr>
            <p:cNvPr id="5" name="Rectangle 2"/>
            <p:cNvSpPr>
              <a:spLocks noRot="1"/>
            </p:cNvSpPr>
            <p:nvPr/>
          </p:nvSpPr>
          <p:spPr>
            <a:xfrm>
              <a:off x="857" y="1269"/>
              <a:ext cx="18949" cy="1016"/>
            </a:xfrm>
            <a:prstGeom prst="rect">
              <a:avLst/>
            </a:prstGeom>
            <a:noFill/>
            <a:ln w="9525">
              <a:noFill/>
            </a:ln>
          </p:spPr>
          <p:txBody>
            <a:bodyPr wrap="square" anchor="ctr" anchorCtr="0">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Process and Mechanism of Phytoremediation of </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Organic Contaminated </a:t>
              </a:r>
              <a:r>
                <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Soil</a:t>
              </a:r>
              <a:endPar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ext Box 4"/>
            <p:cNvSpPr txBox="1">
              <a:spLocks noChangeArrowheads="1"/>
            </p:cNvSpPr>
            <p:nvPr/>
          </p:nvSpPr>
          <p:spPr bwMode="auto">
            <a:xfrm>
              <a:off x="0" y="646"/>
              <a:ext cx="18215" cy="871"/>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2.3</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植物修复有机污染物的过程和机理</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Rot="1" noChangeArrowheads="1"/>
          </p:cNvSpPr>
          <p:nvPr>
            <p:ph type="title"/>
          </p:nvPr>
        </p:nvSpPr>
        <p:spPr>
          <a:xfrm>
            <a:off x="4584065" y="1334770"/>
            <a:ext cx="3688432" cy="533400"/>
          </a:xfrm>
        </p:spPr>
        <p:txBody>
          <a:bodyPr vert="horz" wrap="square" lIns="91440" tIns="45720" rIns="91440" bIns="45720" numCol="1" anchor="ctr" anchorCtr="0" compatLnSpc="1"/>
          <a:lstStyle/>
          <a:p>
            <a:pPr eaLnBrk="1" hangingPunct="1">
              <a:defRPr/>
            </a:pPr>
            <a:r>
              <a:rPr lang="zh-CN" altLang="en-US" sz="2800" dirty="0">
                <a:solidFill>
                  <a:srgbClr val="FF0000"/>
                </a:solidFill>
                <a:effectLst/>
                <a:latin typeface="微软雅黑" panose="020B0503020204020204" charset="-122"/>
                <a:ea typeface="微软雅黑" panose="020B0503020204020204" charset="-122"/>
              </a:rPr>
              <a:t>植物根系分泌物</a:t>
            </a:r>
            <a:endParaRPr lang="zh-CN" altLang="en-US" sz="2800" dirty="0">
              <a:solidFill>
                <a:srgbClr val="FF0000"/>
              </a:solidFill>
              <a:effectLst/>
              <a:latin typeface="微软雅黑" panose="020B0503020204020204" charset="-122"/>
              <a:ea typeface="微软雅黑" panose="020B0503020204020204" charset="-122"/>
            </a:endParaRPr>
          </a:p>
        </p:txBody>
      </p:sp>
      <p:graphicFrame>
        <p:nvGraphicFramePr>
          <p:cNvPr id="71713" name="Group 33"/>
          <p:cNvGraphicFramePr>
            <a:graphicFrameLocks noGrp="1"/>
          </p:cNvGraphicFramePr>
          <p:nvPr>
            <p:custDataLst>
              <p:tags r:id="rId1"/>
            </p:custDataLst>
          </p:nvPr>
        </p:nvGraphicFramePr>
        <p:xfrm>
          <a:off x="1703705" y="1811655"/>
          <a:ext cx="9010650" cy="4973955"/>
        </p:xfrm>
        <a:graphic>
          <a:graphicData uri="http://schemas.openxmlformats.org/drawingml/2006/table">
            <a:tbl>
              <a:tblPr>
                <a:tableStyleId>{616DA210-FB5B-4158-B5E0-FEB733F419BA}</a:tableStyleId>
              </a:tblPr>
              <a:tblGrid>
                <a:gridCol w="1911350"/>
                <a:gridCol w="7099300"/>
              </a:tblGrid>
              <a:tr h="437515">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rPr>
                        <a:t>分泌物</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Arial" panose="020B0604020202020204" pitchFamily="34" charset="0"/>
                      </a:endParaRPr>
                    </a:p>
                  </a:txBody>
                  <a:tcPr marL="90000" marR="90000" marT="46800" marB="46800" anchor="ctr" anchorCtr="1" horzOverflow="overflow"/>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rPr>
                        <a:t>举例</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Arial" panose="020B0604020202020204" pitchFamily="34" charset="0"/>
                      </a:endParaRPr>
                    </a:p>
                  </a:txBody>
                  <a:tcPr marL="90000" marR="90000" marT="46800" marB="46800" anchor="ctr" anchorCtr="1" horzOverflow="overflow"/>
                </a:tc>
              </a:tr>
              <a:tr h="66929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rPr>
                        <a:t>糖</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Arial" panose="020B0604020202020204" pitchFamily="34" charset="0"/>
                      </a:endParaRPr>
                    </a:p>
                  </a:txBody>
                  <a:tcPr marL="90000" marR="90000" marT="46800" marB="46800" anchor="ctr" anchorCtr="1" horzOverflow="overflow"/>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70000"/>
                        <a:buFontTx/>
                        <a:buNone/>
                      </a:pP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rPr>
                        <a:t>葡萄糖、果糖、蔗糖、麦芽糖、半乳糖、木糖、低聚糖</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Arial" panose="020B0604020202020204" pitchFamily="34" charset="0"/>
                      </a:endParaRPr>
                    </a:p>
                  </a:txBody>
                  <a:tcPr marL="90000" marR="90000" marT="46800" marB="46800" anchor="ctr" anchorCtr="1" horzOverflow="overflow"/>
                </a:tc>
              </a:tr>
              <a:tr h="70358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rPr>
                        <a:t>氨基酸</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Arial" panose="020B0604020202020204" pitchFamily="34" charset="0"/>
                      </a:endParaRPr>
                    </a:p>
                  </a:txBody>
                  <a:tcPr marL="90000" marR="90000" marT="46800" marB="46800" anchor="ctr" anchorCtr="1" horzOverflow="overflow"/>
                </a:tc>
                <a:tc>
                  <a:txBody>
                    <a:bodyPr/>
                    <a:lstStyle>
                      <a:lvl1pPr indent="1270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127000" algn="l" defTabSz="914400" rtl="0" eaLnBrk="1" fontAlgn="base" latinLnBrk="0" hangingPunct="1">
                        <a:lnSpc>
                          <a:spcPct val="100000"/>
                        </a:lnSpc>
                        <a:spcBef>
                          <a:spcPct val="0"/>
                        </a:spcBef>
                        <a:spcAft>
                          <a:spcPct val="0"/>
                        </a:spcAft>
                        <a:buClrTx/>
                        <a:buSzPct val="70000"/>
                        <a:buFontTx/>
                        <a:buNone/>
                      </a:pP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甘氨酸、谷氨酸、天门冬氨酸、丝氨酸、丙氨酸、赖氨酸、精氨酸、苏氨酸、同丝氨酸</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90000" marR="90000" marT="46800" marB="46800" anchor="ctr" anchorCtr="1" horzOverflow="overflow"/>
                </a:tc>
              </a:tr>
              <a:tr h="66929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rPr>
                        <a:t>芳香化合物</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Arial" panose="020B0604020202020204" pitchFamily="34" charset="0"/>
                      </a:endParaRPr>
                    </a:p>
                  </a:txBody>
                  <a:tcPr marL="90000" marR="90000" marT="46800" marB="46800" anchor="ctr" anchorCtr="1" horzOverflow="overflow"/>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70000"/>
                        <a:buFontTx/>
                        <a:buNone/>
                      </a:pP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苯酚、</a:t>
                      </a:r>
                      <a:r>
                        <a:rPr kumimoji="0" lang="en-US" altLang="zh-CN"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a:t>
                      </a: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香芹酮、</a:t>
                      </a:r>
                      <a:r>
                        <a:rPr kumimoji="0" lang="en-US" altLang="zh-CN"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p-</a:t>
                      </a: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甲基异丙基苯、柠檬烯、异戊二烯</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90000" marR="90000" marT="46800" marB="46800" anchor="ctr" anchorCtr="1" horzOverflow="overflow"/>
                </a:tc>
              </a:tr>
              <a:tr h="41783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rPr>
                        <a:t>有机酸</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Arial" panose="020B0604020202020204" pitchFamily="34" charset="0"/>
                      </a:endParaRPr>
                    </a:p>
                  </a:txBody>
                  <a:tcPr marL="90000" marR="90000" marT="46800" marB="46800" anchor="ctr" anchorCtr="1" horzOverflow="overflow"/>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70000"/>
                        <a:buFontTx/>
                        <a:buNone/>
                      </a:pP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rPr>
                        <a:t>乙酸、丙酸、柠檬酸、丁酸、戊酸、苹果酸</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Arial" panose="020B0604020202020204" pitchFamily="34" charset="0"/>
                      </a:endParaRPr>
                    </a:p>
                  </a:txBody>
                  <a:tcPr marL="90000" marR="90000" marT="46800" marB="46800" anchor="ctr" anchorCtr="1" horzOverflow="overflow"/>
                </a:tc>
              </a:tr>
              <a:tr h="70358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rPr>
                        <a:t>挥发性化合物</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Arial" panose="020B0604020202020204" pitchFamily="34" charset="0"/>
                      </a:endParaRPr>
                    </a:p>
                  </a:txBody>
                  <a:tcPr marL="90000" marR="90000" marT="46800" marB="46800" anchor="ctr" anchorCtr="1" horzOverflow="overflow"/>
                </a:tc>
                <a:tc>
                  <a:txBody>
                    <a:bodyPr/>
                    <a:lstStyle>
                      <a:lvl1pPr indent="127000"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127000" algn="l" defTabSz="914400" rtl="0" eaLnBrk="1" fontAlgn="base" latinLnBrk="0" hangingPunct="1">
                        <a:lnSpc>
                          <a:spcPct val="100000"/>
                        </a:lnSpc>
                        <a:spcBef>
                          <a:spcPct val="0"/>
                        </a:spcBef>
                        <a:spcAft>
                          <a:spcPct val="0"/>
                        </a:spcAft>
                        <a:buClrTx/>
                        <a:buSzPct val="70000"/>
                        <a:buFontTx/>
                        <a:buNone/>
                      </a:pP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rPr>
                        <a:t>乙醇、甲醇、甲醛、丙酮、乙醛、丙醛、甲基硫醚、丙基硫醚、烯丙基硫醚</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Arial" panose="020B0604020202020204" pitchFamily="34" charset="0"/>
                      </a:endParaRPr>
                    </a:p>
                  </a:txBody>
                  <a:tcPr marL="90000" marR="90000" marT="46800" marB="46800" anchor="ctr" anchorCtr="1" horzOverflow="overflow"/>
                </a:tc>
              </a:tr>
              <a:tr h="66929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rPr>
                        <a:t>维生素</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Arial" panose="020B0604020202020204" pitchFamily="34" charset="0"/>
                      </a:endParaRPr>
                    </a:p>
                  </a:txBody>
                  <a:tcPr marL="90000" marR="90000" marT="46800" marB="46800" anchor="ctr" anchorCtr="1" horzOverflow="overflow"/>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70000"/>
                        <a:buFontTx/>
                        <a:buNone/>
                      </a:pP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维生素</a:t>
                      </a:r>
                      <a:r>
                        <a:rPr kumimoji="0" lang="en-US" altLang="zh-CN"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B</a:t>
                      </a:r>
                      <a:r>
                        <a:rPr kumimoji="0" lang="en-US" altLang="zh-CN" sz="2000" b="1" u="none" strike="noStrike" cap="none" normalizeH="0" baseline="-3000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a:t>
                      </a: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、维生素</a:t>
                      </a:r>
                      <a:r>
                        <a:rPr kumimoji="0" lang="en-US" altLang="zh-CN"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、烟酸、维生素</a:t>
                      </a:r>
                      <a:r>
                        <a:rPr kumimoji="0" lang="en-US" altLang="zh-CN"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B</a:t>
                      </a:r>
                      <a:r>
                        <a:rPr kumimoji="0" lang="en-US" altLang="zh-CN" sz="2000" b="1" u="none" strike="noStrike" cap="none" normalizeH="0" baseline="-3000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、维生素</a:t>
                      </a:r>
                      <a:r>
                        <a:rPr kumimoji="0" lang="en-US" altLang="zh-CN"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B</a:t>
                      </a:r>
                      <a:r>
                        <a:rPr kumimoji="0" lang="en-US" altLang="zh-CN" sz="2000" b="1" u="none" strike="noStrike" cap="none" normalizeH="0" baseline="-3000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6</a:t>
                      </a: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、泛酸</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90000" marR="90000" marT="46800" marB="46800" anchor="ctr" anchorCtr="1" horzOverflow="overflow"/>
                </a:tc>
              </a:tr>
              <a:tr h="70358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Pct val="70000"/>
                        <a:buFontTx/>
                        <a:buNone/>
                      </a:pP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rPr>
                        <a:t>酶</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Arial" panose="020B0604020202020204" pitchFamily="34" charset="0"/>
                      </a:endParaRPr>
                    </a:p>
                  </a:txBody>
                  <a:tcPr marL="90000" marR="90000" marT="46800" marB="46800" anchor="ctr" anchorCtr="1" horzOverflow="overflow"/>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marL="742950" indent="-285750"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marL="1143000" indent="-228600"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marL="1600200" indent="-228600"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marL="2057400" indent="-228600"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Pct val="70000"/>
                        <a:buFontTx/>
                        <a:buNone/>
                      </a:pPr>
                      <a:r>
                        <a:rPr kumimoji="0" lang="zh-CN" altLang="en-US" sz="2000" b="1"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磷酸酶、脱氢酶、过氧化物酶、脱卤酶、硝基还原酶、漆酶、腈水解酶</a:t>
                      </a:r>
                      <a:endParaRPr kumimoji="0" lang="zh-CN" altLang="en-US" sz="2000" b="1" i="0" u="none" strike="noStrike" cap="none" normalizeH="0" baseline="0" dirty="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marL="90000" marR="90000" marT="46800" marB="46800" anchor="ctr" anchorCtr="1" horzOverflow="overflow"/>
                </a:tc>
              </a:tr>
            </a:tbl>
          </a:graphicData>
        </a:graphic>
      </p:graphicFrame>
      <p:grpSp>
        <p:nvGrpSpPr>
          <p:cNvPr id="15" name="组合 14"/>
          <p:cNvGrpSpPr/>
          <p:nvPr/>
        </p:nvGrpSpPr>
        <p:grpSpPr>
          <a:xfrm>
            <a:off x="-24765" y="437515"/>
            <a:ext cx="12576810" cy="1040765"/>
            <a:chOff x="0" y="646"/>
            <a:chExt cx="19806" cy="1639"/>
          </a:xfrm>
        </p:grpSpPr>
        <p:sp>
          <p:nvSpPr>
            <p:cNvPr id="74764" name="Rectangle 2"/>
            <p:cNvSpPr>
              <a:spLocks noRot="1"/>
            </p:cNvSpPr>
            <p:nvPr/>
          </p:nvSpPr>
          <p:spPr>
            <a:xfrm>
              <a:off x="857" y="1269"/>
              <a:ext cx="18949" cy="1016"/>
            </a:xfrm>
            <a:prstGeom prst="rect">
              <a:avLst/>
            </a:prstGeom>
            <a:noFill/>
            <a:ln w="9525">
              <a:noFill/>
            </a:ln>
          </p:spPr>
          <p:txBody>
            <a:bodyPr wrap="square" anchor="ctr" anchorCtr="0">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Process and Mechanism of Phytoremediation of </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Organic Contaminated </a:t>
              </a:r>
              <a:r>
                <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Soil</a:t>
              </a:r>
              <a:endPar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Text Box 4"/>
            <p:cNvSpPr txBox="1">
              <a:spLocks noChangeArrowheads="1"/>
            </p:cNvSpPr>
            <p:nvPr/>
          </p:nvSpPr>
          <p:spPr bwMode="auto">
            <a:xfrm>
              <a:off x="0" y="646"/>
              <a:ext cx="18215" cy="871"/>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2.3</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植物修复有机污染物的过程和机理</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p:cNvSpPr>
          <p:nvPr>
            <p:ph idx="1"/>
          </p:nvPr>
        </p:nvSpPr>
        <p:spPr>
          <a:xfrm>
            <a:off x="1343660" y="2708910"/>
            <a:ext cx="4617085" cy="2384425"/>
          </a:xfrm>
        </p:spPr>
        <p:txBody>
          <a:bodyPr vert="horz" wrap="square" lIns="0" tIns="0" rIns="0" bIns="0" numCol="1" anchor="t" anchorCtr="0" compatLnSpc="1">
            <a:noAutofit/>
          </a:bodyPr>
          <a:lstStyle/>
          <a:p>
            <a:pPr marL="0" lvl="1" indent="720090" algn="l" eaLnBrk="1" latinLnBrk="0" hangingPunct="1">
              <a:lnSpc>
                <a:spcPct val="150000"/>
              </a:lnSpc>
              <a:spcBef>
                <a:spcPts val="0"/>
              </a:spcBef>
              <a:buClr>
                <a:schemeClr val="tx1"/>
              </a:buClr>
              <a:buSzTx/>
              <a:buNone/>
            </a:pPr>
            <a:r>
              <a:rPr lang="zh-CN" altLang="en-US" sz="3000" b="1" dirty="0">
                <a:solidFill>
                  <a:srgbClr val="FF0000"/>
                </a:solidFill>
                <a:effectLst/>
                <a:latin typeface="黑体" panose="02010609060101010101" pitchFamily="49" charset="-122"/>
                <a:ea typeface="黑体" panose="02010609060101010101" pitchFamily="49" charset="-122"/>
              </a:rPr>
              <a:t>根际</a:t>
            </a:r>
            <a:r>
              <a:rPr lang="zh-CN" altLang="en-US" sz="2400" b="1" dirty="0">
                <a:effectLst/>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400" b="1" i="0" u="none" strike="noStrike" kern="0" cap="none" spc="0" normalizeH="0" baseline="0" noProof="0" dirty="0">
                <a:ln>
                  <a:noFill/>
                </a:ln>
                <a:solidFill>
                  <a:srgbClr val="FFFF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400" b="1" i="0" u="none" strike="noStrike" kern="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Rhizosphere</a:t>
            </a:r>
            <a:r>
              <a:rPr lang="zh-CN" altLang="en-US" sz="2400" b="1" dirty="0">
                <a:effectLst/>
                <a:latin typeface="黑体" panose="02010609060101010101" pitchFamily="49" charset="-122"/>
                <a:ea typeface="黑体" panose="02010609060101010101" pitchFamily="49" charset="-122"/>
              </a:rPr>
              <a:t>）是指直接围绕在植物根周围的土壤环境，包括表面至几毫米的土壤区域。它是微生物和植物相互作用的界面。</a:t>
            </a:r>
            <a:endParaRPr lang="zh-CN" altLang="en-US" sz="2400" b="1" dirty="0">
              <a:effectLst/>
              <a:latin typeface="黑体" panose="02010609060101010101" pitchFamily="49" charset="-122"/>
              <a:ea typeface="黑体" panose="02010609060101010101" pitchFamily="49" charset="-122"/>
            </a:endParaRPr>
          </a:p>
        </p:txBody>
      </p:sp>
      <p:pic>
        <p:nvPicPr>
          <p:cNvPr id="78854" name="Picture 5"/>
          <p:cNvPicPr>
            <a:picLocks noChangeAspect="1"/>
          </p:cNvPicPr>
          <p:nvPr/>
        </p:nvPicPr>
        <p:blipFill>
          <a:blip r:embed="rId1"/>
          <a:srcRect l="-626" b="5357"/>
          <a:stretch>
            <a:fillRect/>
          </a:stretch>
        </p:blipFill>
        <p:spPr>
          <a:xfrm>
            <a:off x="7086600" y="2122170"/>
            <a:ext cx="3468370" cy="3327400"/>
          </a:xfrm>
          <a:prstGeom prst="rect">
            <a:avLst/>
          </a:prstGeom>
          <a:noFill/>
          <a:ln w="9525">
            <a:noFill/>
          </a:ln>
        </p:spPr>
      </p:pic>
      <p:sp>
        <p:nvSpPr>
          <p:cNvPr id="3" name="文本框 2"/>
          <p:cNvSpPr txBox="1"/>
          <p:nvPr/>
        </p:nvSpPr>
        <p:spPr>
          <a:xfrm>
            <a:off x="1631509" y="1630968"/>
            <a:ext cx="6172200" cy="55399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000" b="1" i="0" u="none" strike="noStrike" kern="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增强根际微生物降解</a:t>
            </a:r>
            <a:endParaRPr kumimoji="0" lang="zh-CN" altLang="en-US" sz="3000" b="0" i="0" u="none" strike="noStrike" kern="1200" cap="none" spc="0" normalizeH="0" baseline="0" noProof="0" dirty="0">
              <a:ln>
                <a:noFill/>
              </a:ln>
              <a:solidFill>
                <a:srgbClr val="FF0000"/>
              </a:solidFill>
              <a:effectLst/>
              <a:uLnTx/>
              <a:uFillTx/>
              <a:latin typeface="Garamond" panose="02020404030301010803" pitchFamily="18" charset="0"/>
              <a:ea typeface="宋体" panose="02010600030101010101" pitchFamily="2" charset="-122"/>
              <a:cs typeface="+mn-cs"/>
            </a:endParaRPr>
          </a:p>
        </p:txBody>
      </p:sp>
      <p:grpSp>
        <p:nvGrpSpPr>
          <p:cNvPr id="15" name="组合 14"/>
          <p:cNvGrpSpPr/>
          <p:nvPr/>
        </p:nvGrpSpPr>
        <p:grpSpPr>
          <a:xfrm>
            <a:off x="-24765" y="437515"/>
            <a:ext cx="12576810" cy="1040765"/>
            <a:chOff x="0" y="646"/>
            <a:chExt cx="19806" cy="1639"/>
          </a:xfrm>
        </p:grpSpPr>
        <p:sp>
          <p:nvSpPr>
            <p:cNvPr id="74764" name="Rectangle 2"/>
            <p:cNvSpPr>
              <a:spLocks noRot="1"/>
            </p:cNvSpPr>
            <p:nvPr/>
          </p:nvSpPr>
          <p:spPr>
            <a:xfrm>
              <a:off x="857" y="1269"/>
              <a:ext cx="18949" cy="1016"/>
            </a:xfrm>
            <a:prstGeom prst="rect">
              <a:avLst/>
            </a:prstGeom>
            <a:noFill/>
            <a:ln w="9525">
              <a:noFill/>
            </a:ln>
          </p:spPr>
          <p:txBody>
            <a:bodyPr wrap="square" anchor="ctr" anchorCtr="0">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Process and Mechanism of Phytoremediation of </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Organic Contaminated </a:t>
              </a:r>
              <a:r>
                <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Soil</a:t>
              </a:r>
              <a:endPar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Text Box 4"/>
            <p:cNvSpPr txBox="1">
              <a:spLocks noChangeArrowheads="1"/>
            </p:cNvSpPr>
            <p:nvPr/>
          </p:nvSpPr>
          <p:spPr bwMode="auto">
            <a:xfrm>
              <a:off x="0" y="646"/>
              <a:ext cx="18215" cy="871"/>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2.3</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植物修复有机污染物的过程和机理</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3"/>
          <p:cNvSpPr txBox="1"/>
          <p:nvPr/>
        </p:nvSpPr>
        <p:spPr>
          <a:xfrm>
            <a:off x="3431540" y="6093460"/>
            <a:ext cx="8839200" cy="349250"/>
          </a:xfrm>
          <a:prstGeom prst="rect">
            <a:avLst/>
          </a:prstGeom>
          <a:noFill/>
          <a:ln w="9525">
            <a:noFill/>
          </a:ln>
        </p:spPr>
        <p:txBody>
          <a:bodyPr>
            <a:spAutoFit/>
          </a:bodyPr>
          <a:lstStyle/>
          <a:p>
            <a:pPr marL="342900" marR="0" lvl="0" indent="-342900" algn="ctr" defTabSz="914400" rtl="0" eaLnBrk="1" fontAlgn="base" latinLnBrk="0" hangingPunct="1">
              <a:lnSpc>
                <a:spcPct val="105000"/>
              </a:lnSpc>
              <a:spcBef>
                <a:spcPct val="50000"/>
              </a:spcBef>
              <a:spcAft>
                <a:spcPct val="0"/>
              </a:spcAft>
              <a:buClr>
                <a:srgbClr val="0000CC"/>
              </a:buClr>
              <a:buSzPct val="90000"/>
              <a:buFont typeface="Wingdings" panose="05000000000000000000" pitchFamily="2" charset="2"/>
              <a:buNone/>
              <a:defRPr/>
            </a:pPr>
            <a:r>
              <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Enhanced Rhizosphere Degradation</a:t>
            </a:r>
            <a:endParaRPr kumimoji="0" lang="en-US" altLang="zh-CN" sz="16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293" name="Rectangle 4"/>
          <p:cNvSpPr/>
          <p:nvPr/>
        </p:nvSpPr>
        <p:spPr>
          <a:xfrm>
            <a:off x="263525" y="1988820"/>
            <a:ext cx="4799965" cy="3721735"/>
          </a:xfrm>
          <a:prstGeom prst="rect">
            <a:avLst/>
          </a:prstGeom>
          <a:noFill/>
          <a:ln w="9525">
            <a:noFill/>
          </a:ln>
        </p:spPr>
        <p:txBody>
          <a:bodyPr wrap="square" lIns="0" tIns="0" rIns="0" bIns="0">
            <a:noAutofit/>
          </a:bodyPr>
          <a:lstStyle/>
          <a:p>
            <a:pPr marL="0" marR="0" lvl="1" indent="720090" algn="l" rtl="0" eaLnBrk="1" hangingPunct="1">
              <a:lnSpc>
                <a:spcPct val="150000"/>
              </a:lnSpc>
              <a:spcBef>
                <a:spcPts val="0"/>
              </a:spcBef>
              <a:buClr>
                <a:schemeClr val="tx1"/>
              </a:buClr>
              <a:buSzTx/>
            </a:pPr>
            <a:r>
              <a:rPr kumimoji="0" lang="zh-CN" altLang="en-US" sz="2400" i="0" u="none" strike="noStrike" kern="0" cap="none" spc="0" normalizeH="0" baseline="0" dirty="0">
                <a:effectLst/>
                <a:latin typeface="黑体" panose="02010609060101010101" pitchFamily="49" charset="-122"/>
                <a:ea typeface="黑体" panose="02010609060101010101" pitchFamily="49" charset="-122"/>
                <a:cs typeface="+mn-ea"/>
              </a:rPr>
              <a:t>植物根系分泌的一些物质及酶进入土壤，不但可以降解有机污染物；还向生活在根际的微生物提供营养和能量，支持根际微生物的生长和活性，使根际环境的微生物数量明显高于非根际土壤，</a:t>
            </a:r>
            <a:r>
              <a:rPr kumimoji="0" lang="zh-CN" altLang="en-US" sz="2400" b="1" i="0" u="none" strike="noStrike" kern="0" cap="none" spc="0" normalizeH="0" baseline="0" dirty="0">
                <a:solidFill>
                  <a:srgbClr val="FF0000"/>
                </a:solidFill>
                <a:effectLst/>
                <a:latin typeface="黑体" panose="02010609060101010101" pitchFamily="49" charset="-122"/>
                <a:ea typeface="黑体" panose="02010609060101010101" pitchFamily="49" charset="-122"/>
                <a:cs typeface="+mn-ea"/>
              </a:rPr>
              <a:t>生物降解</a:t>
            </a:r>
            <a:r>
              <a:rPr kumimoji="0" lang="zh-CN" altLang="en-US" sz="2400" i="0" u="none" strike="noStrike" kern="0" cap="none" spc="0" normalizeH="0" baseline="0" dirty="0">
                <a:effectLst/>
                <a:latin typeface="黑体" panose="02010609060101010101" pitchFamily="49" charset="-122"/>
                <a:ea typeface="黑体" panose="02010609060101010101" pitchFamily="49" charset="-122"/>
                <a:cs typeface="+mn-ea"/>
              </a:rPr>
              <a:t>作用增强。</a:t>
            </a:r>
            <a:endParaRPr kumimoji="0" lang="zh-CN" altLang="en-US" sz="2400" i="0" u="none" strike="noStrike" kern="0" cap="none" spc="0" normalizeH="0" baseline="0" dirty="0">
              <a:effectLst/>
              <a:latin typeface="黑体" panose="02010609060101010101" pitchFamily="49" charset="-122"/>
              <a:ea typeface="黑体" panose="02010609060101010101" pitchFamily="49" charset="-122"/>
              <a:cs typeface="+mn-ea"/>
            </a:endParaRPr>
          </a:p>
        </p:txBody>
      </p:sp>
      <p:grpSp>
        <p:nvGrpSpPr>
          <p:cNvPr id="5" name="组合 4"/>
          <p:cNvGrpSpPr/>
          <p:nvPr/>
        </p:nvGrpSpPr>
        <p:grpSpPr>
          <a:xfrm>
            <a:off x="4944110" y="1917065"/>
            <a:ext cx="6934200" cy="4014470"/>
            <a:chOff x="4680" y="3600"/>
            <a:chExt cx="10920" cy="6322"/>
          </a:xfrm>
        </p:grpSpPr>
        <p:graphicFrame>
          <p:nvGraphicFramePr>
            <p:cNvPr id="12290" name="Object 8"/>
            <p:cNvGraphicFramePr>
              <a:graphicFrameLocks noChangeAspect="1"/>
            </p:cNvGraphicFramePr>
            <p:nvPr/>
          </p:nvGraphicFramePr>
          <p:xfrm>
            <a:off x="4680" y="3600"/>
            <a:ext cx="10920" cy="6323"/>
          </p:xfrm>
          <a:graphic>
            <a:graphicData uri="http://schemas.openxmlformats.org/presentationml/2006/ole">
              <mc:AlternateContent xmlns:mc="http://schemas.openxmlformats.org/markup-compatibility/2006">
                <mc:Choice xmlns:v="urn:schemas-microsoft-com:vml" Requires="v">
                  <p:oleObj spid="_x0000_s2" name="" r:id="rId1" imgW="13144500" imgH="9486900" progId="Photoshop.Image.11">
                    <p:embed/>
                  </p:oleObj>
                </mc:Choice>
                <mc:Fallback>
                  <p:oleObj name="" r:id="rId1" imgW="13144500" imgH="9486900" progId="Photoshop.Image.11">
                    <p:embed/>
                    <p:pic>
                      <p:nvPicPr>
                        <p:cNvPr id="0" name="Object 8"/>
                        <p:cNvPicPr/>
                        <p:nvPr/>
                      </p:nvPicPr>
                      <p:blipFill>
                        <a:blip r:embed="rId2"/>
                        <a:srcRect l="-9589" r="-15065"/>
                        <a:stretch>
                          <a:fillRect/>
                        </a:stretch>
                      </p:blipFill>
                      <p:spPr>
                        <a:xfrm>
                          <a:off x="4680" y="3600"/>
                          <a:ext cx="10920" cy="6323"/>
                        </a:xfrm>
                        <a:prstGeom prst="rect">
                          <a:avLst/>
                        </a:prstGeom>
                        <a:noFill/>
                        <a:ln w="38100">
                          <a:noFill/>
                          <a:miter/>
                        </a:ln>
                      </p:spPr>
                    </p:pic>
                  </p:oleObj>
                </mc:Fallback>
              </mc:AlternateContent>
            </a:graphicData>
          </a:graphic>
        </p:graphicFrame>
        <p:grpSp>
          <p:nvGrpSpPr>
            <p:cNvPr id="4" name="组合 3"/>
            <p:cNvGrpSpPr/>
            <p:nvPr/>
          </p:nvGrpSpPr>
          <p:grpSpPr>
            <a:xfrm>
              <a:off x="4948" y="3600"/>
              <a:ext cx="9698" cy="6240"/>
              <a:chOff x="4948" y="3600"/>
              <a:chExt cx="9698" cy="6240"/>
            </a:xfrm>
          </p:grpSpPr>
          <p:sp>
            <p:nvSpPr>
              <p:cNvPr id="83974" name="Text Box 9"/>
              <p:cNvSpPr txBox="1">
                <a:spLocks noChangeArrowheads="1"/>
              </p:cNvSpPr>
              <p:nvPr/>
            </p:nvSpPr>
            <p:spPr bwMode="auto">
              <a:xfrm>
                <a:off x="6493" y="3600"/>
                <a:ext cx="5784" cy="1890"/>
              </a:xfrm>
              <a:prstGeom prst="rect">
                <a:avLst/>
              </a:prstGeom>
              <a:noFill/>
              <a:ln w="12700" algn="ctr">
                <a:noFill/>
                <a:miter lim="800000"/>
              </a:ln>
              <a:effectLst>
                <a:outerShdw dist="35921" dir="2700000" sy="50000" kx="2115830" algn="bl" rotWithShape="0">
                  <a:srgbClr val="C0C0C0">
                    <a:alpha val="79999"/>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Enhanced rhizosphere biodegradation</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Supply of nutrients, cometabolites</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Transport and retention of water</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defRPr/>
                </a:pP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Aeration</a:t>
                </a:r>
                <a:endPar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3975" name="Text Box 10"/>
              <p:cNvSpPr txBox="1">
                <a:spLocks noChangeArrowheads="1"/>
              </p:cNvSpPr>
              <p:nvPr/>
            </p:nvSpPr>
            <p:spPr bwMode="auto">
              <a:xfrm>
                <a:off x="5400" y="5760"/>
                <a:ext cx="2121" cy="485"/>
              </a:xfrm>
              <a:prstGeom prst="rect">
                <a:avLst/>
              </a:prstGeom>
              <a:noFill/>
              <a:ln w="12700" algn="ctr">
                <a:noFill/>
                <a:miter lim="800000"/>
              </a:ln>
              <a:effectLst>
                <a:outerShdw dist="35921" dir="2700000" sy="50000" kx="2115830" algn="bl" rotWithShape="0">
                  <a:srgbClr val="C0C0C0">
                    <a:alpha val="79999"/>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Root </a:t>
                </a:r>
                <a:r>
                  <a:rPr kumimoji="0" lang="en-US" altLang="zh-CN" sz="1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respriation</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3976" name="Text Box 11"/>
              <p:cNvSpPr txBox="1">
                <a:spLocks noChangeArrowheads="1"/>
              </p:cNvSpPr>
              <p:nvPr/>
            </p:nvSpPr>
            <p:spPr bwMode="auto">
              <a:xfrm>
                <a:off x="10680" y="5280"/>
                <a:ext cx="2076" cy="485"/>
              </a:xfrm>
              <a:prstGeom prst="rect">
                <a:avLst/>
              </a:prstGeom>
              <a:noFill/>
              <a:ln w="12700" algn="ctr">
                <a:noFill/>
                <a:miter lim="800000"/>
              </a:ln>
              <a:effectLst>
                <a:outerShdw dist="35921" dir="2700000" sy="50000" kx="2115830" algn="bl" rotWithShape="0">
                  <a:srgbClr val="C0C0C0">
                    <a:alpha val="79999"/>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Soil </a:t>
                </a:r>
                <a:r>
                  <a:rPr kumimoji="0" lang="en-US" altLang="zh-CN" sz="1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dessication</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3977" name="Text Box 12"/>
              <p:cNvSpPr txBox="1">
                <a:spLocks noChangeArrowheads="1"/>
              </p:cNvSpPr>
              <p:nvPr/>
            </p:nvSpPr>
            <p:spPr bwMode="auto">
              <a:xfrm>
                <a:off x="12730" y="6743"/>
                <a:ext cx="1917" cy="485"/>
              </a:xfrm>
              <a:prstGeom prst="rect">
                <a:avLst/>
              </a:prstGeom>
              <a:noFill/>
              <a:ln w="12700" algn="ctr">
                <a:noFill/>
                <a:miter lim="800000"/>
              </a:ln>
              <a:effectLst>
                <a:outerShdw dist="35921" dir="2700000" sy="50000" kx="2115830" algn="bl" rotWithShape="0">
                  <a:srgbClr val="C0C0C0">
                    <a:alpha val="79999"/>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Root intrusion</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3978" name="Text Box 13"/>
              <p:cNvSpPr txBox="1">
                <a:spLocks noChangeArrowheads="1"/>
              </p:cNvSpPr>
              <p:nvPr/>
            </p:nvSpPr>
            <p:spPr bwMode="auto">
              <a:xfrm>
                <a:off x="12093" y="9360"/>
                <a:ext cx="1490" cy="480"/>
              </a:xfrm>
              <a:prstGeom prst="rect">
                <a:avLst/>
              </a:prstGeom>
              <a:noFill/>
              <a:ln w="12700" algn="ctr">
                <a:noFill/>
                <a:miter lim="800000"/>
              </a:ln>
              <a:effectLst>
                <a:outerShdw dist="35921" dir="2700000" sy="50000" kx="2115830" algn="bl" rotWithShape="0">
                  <a:srgbClr val="C0C0C0">
                    <a:alpha val="79999"/>
                  </a:srgb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Uptake</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3979" name="Text Box 14"/>
              <p:cNvSpPr txBox="1">
                <a:spLocks noChangeArrowheads="1"/>
              </p:cNvSpPr>
              <p:nvPr/>
            </p:nvSpPr>
            <p:spPr bwMode="auto">
              <a:xfrm>
                <a:off x="4948" y="7560"/>
                <a:ext cx="1452" cy="485"/>
              </a:xfrm>
              <a:prstGeom prst="rect">
                <a:avLst/>
              </a:prstGeom>
              <a:noFill/>
              <a:ln w="12700" algn="ctr">
                <a:noFill/>
                <a:miter lim="800000"/>
              </a:ln>
              <a:effectLst>
                <a:outerShdw dist="35921" dir="2700000" sy="50000" kx="2115830" algn="bl" rotWithShape="0">
                  <a:srgbClr val="C0C0C0">
                    <a:alpha val="79999"/>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Sloughing</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3980" name="Text Box 15"/>
              <p:cNvSpPr txBox="1">
                <a:spLocks noChangeArrowheads="1"/>
              </p:cNvSpPr>
              <p:nvPr/>
            </p:nvSpPr>
            <p:spPr bwMode="auto">
              <a:xfrm>
                <a:off x="5515" y="8570"/>
                <a:ext cx="1818" cy="1163"/>
              </a:xfrm>
              <a:prstGeom prst="rect">
                <a:avLst/>
              </a:prstGeom>
              <a:noFill/>
              <a:ln w="12700" algn="ctr">
                <a:noFill/>
                <a:miter lim="800000"/>
              </a:ln>
              <a:effectLst>
                <a:outerShdw dist="35921" dir="2700000" sy="50000" kx="2115830" algn="bl" rotWithShape="0">
                  <a:srgbClr val="C0C0C0">
                    <a:alpha val="79999"/>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Enzymes</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dehakigebase</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nitroductase</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grpSp>
        <p:nvGrpSpPr>
          <p:cNvPr id="15" name="组合 14"/>
          <p:cNvGrpSpPr/>
          <p:nvPr/>
        </p:nvGrpSpPr>
        <p:grpSpPr>
          <a:xfrm>
            <a:off x="-24765" y="437515"/>
            <a:ext cx="12576810" cy="1040765"/>
            <a:chOff x="0" y="646"/>
            <a:chExt cx="19806" cy="1639"/>
          </a:xfrm>
        </p:grpSpPr>
        <p:sp>
          <p:nvSpPr>
            <p:cNvPr id="74764" name="Rectangle 2"/>
            <p:cNvSpPr>
              <a:spLocks noRot="1"/>
            </p:cNvSpPr>
            <p:nvPr/>
          </p:nvSpPr>
          <p:spPr>
            <a:xfrm>
              <a:off x="857" y="1269"/>
              <a:ext cx="18949" cy="1016"/>
            </a:xfrm>
            <a:prstGeom prst="rect">
              <a:avLst/>
            </a:prstGeom>
            <a:noFill/>
            <a:ln w="9525">
              <a:noFill/>
            </a:ln>
          </p:spPr>
          <p:txBody>
            <a:bodyPr wrap="square" anchor="ctr" anchorCtr="0">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Process and Mechanism of Phytoremediation of </a:t>
              </a:r>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Organic Contaminated </a:t>
              </a:r>
              <a:r>
                <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Soil</a:t>
              </a:r>
              <a:endPar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Text Box 4"/>
            <p:cNvSpPr txBox="1">
              <a:spLocks noChangeArrowheads="1"/>
            </p:cNvSpPr>
            <p:nvPr/>
          </p:nvSpPr>
          <p:spPr bwMode="auto">
            <a:xfrm>
              <a:off x="0" y="646"/>
              <a:ext cx="18215" cy="871"/>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2.3</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植物修复有机污染物的过程和机理</a:t>
              </a:r>
              <a:endParaRPr kumimoji="0" lang="en-US" altLang="zh-CN" sz="2800" b="1" i="0" u="none" strike="noStrike" kern="1200" cap="none" spc="0" normalizeH="0" baseline="0" noProof="0" dirty="0">
                <a:ln>
                  <a:noFill/>
                </a:ln>
                <a:solidFill>
                  <a:srgbClr val="AA5C5C"/>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Rot="1"/>
          </p:cNvSpPr>
          <p:nvPr>
            <p:ph type="title"/>
          </p:nvPr>
        </p:nvSpPr>
        <p:spPr>
          <a:xfrm>
            <a:off x="3270920" y="1883295"/>
            <a:ext cx="3962400" cy="457200"/>
          </a:xfrm>
        </p:spPr>
        <p:txBody>
          <a:bodyPr vert="horz" wrap="square" lIns="91440" tIns="45720" rIns="91440" bIns="45720" numCol="1" anchor="ctr" anchorCtr="0" compatLnSpc="1">
            <a:spAutoFit/>
          </a:bodyPr>
          <a:lstStyle/>
          <a:p>
            <a:pPr algn="l" eaLnBrk="1" hangingPunct="1"/>
            <a:r>
              <a:rPr lang="zh-CN" altLang="en-US" sz="2400" dirty="0">
                <a:solidFill>
                  <a:schemeClr val="tx1"/>
                </a:solidFill>
                <a:effectLst/>
                <a:latin typeface="黑体" panose="02010609060101010101" pitchFamily="49" charset="-122"/>
                <a:ea typeface="黑体" panose="02010609060101010101" pitchFamily="49" charset="-122"/>
              </a:rPr>
              <a:t>自然修复需要的环境条件</a:t>
            </a:r>
            <a:endParaRPr lang="zh-CN" altLang="en-US" sz="2400" dirty="0">
              <a:solidFill>
                <a:schemeClr val="tx1"/>
              </a:solidFill>
              <a:effectLst/>
              <a:latin typeface="黑体" panose="02010609060101010101" pitchFamily="49" charset="-122"/>
              <a:ea typeface="黑体" panose="02010609060101010101" pitchFamily="49" charset="-122"/>
            </a:endParaRPr>
          </a:p>
        </p:txBody>
      </p:sp>
      <p:sp>
        <p:nvSpPr>
          <p:cNvPr id="32772" name="Rectangle 3"/>
          <p:cNvSpPr>
            <a:spLocks noGrp="1"/>
          </p:cNvSpPr>
          <p:nvPr>
            <p:ph idx="1"/>
          </p:nvPr>
        </p:nvSpPr>
        <p:spPr>
          <a:xfrm>
            <a:off x="3575685" y="2636520"/>
            <a:ext cx="5104130" cy="2762250"/>
          </a:xfrm>
        </p:spPr>
        <p:txBody>
          <a:bodyPr vert="horz" wrap="square" lIns="91440" tIns="45720" rIns="91440" bIns="45720" numCol="1" anchor="t" anchorCtr="0" compatLnSpc="1">
            <a:spAutoFit/>
          </a:bodyPr>
          <a:lstStyle/>
          <a:p>
            <a:pPr lvl="1" eaLnBrk="1" hangingPunct="1">
              <a:lnSpc>
                <a:spcPct val="150000"/>
              </a:lnSpc>
              <a:spcAft>
                <a:spcPct val="20000"/>
              </a:spcAft>
              <a:buClr>
                <a:schemeClr val="tx1"/>
              </a:buClr>
              <a:buSzPct val="112000"/>
              <a:buFont typeface="Wingdings" panose="05000000000000000000" pitchFamily="2" charset="2"/>
              <a:buChar char="Ø"/>
            </a:pPr>
            <a:r>
              <a:rPr lang="zh-CN" altLang="en-US" sz="2400" b="1" dirty="0">
                <a:effectLst/>
                <a:latin typeface="黑体" panose="02010609060101010101" pitchFamily="49" charset="-122"/>
                <a:ea typeface="黑体" panose="02010609060101010101" pitchFamily="49" charset="-122"/>
                <a:cs typeface="Arial" panose="020B0604020202020204" pitchFamily="34" charset="0"/>
              </a:rPr>
              <a:t>有充分和稳定的地下水流</a:t>
            </a:r>
            <a:endParaRPr lang="zh-CN" altLang="en-US" sz="2400" b="1" dirty="0">
              <a:effectLst/>
              <a:latin typeface="黑体" panose="02010609060101010101" pitchFamily="49" charset="-122"/>
              <a:ea typeface="黑体" panose="02010609060101010101" pitchFamily="49" charset="-122"/>
              <a:cs typeface="Arial" panose="020B0604020202020204" pitchFamily="34" charset="0"/>
            </a:endParaRPr>
          </a:p>
          <a:p>
            <a:pPr lvl="1" eaLnBrk="1" hangingPunct="1">
              <a:lnSpc>
                <a:spcPct val="150000"/>
              </a:lnSpc>
              <a:spcAft>
                <a:spcPct val="20000"/>
              </a:spcAft>
              <a:buClr>
                <a:schemeClr val="tx1"/>
              </a:buClr>
              <a:buSzPct val="112000"/>
              <a:buFont typeface="Wingdings" panose="05000000000000000000" pitchFamily="2" charset="2"/>
              <a:buChar char="Ø"/>
            </a:pPr>
            <a:r>
              <a:rPr lang="zh-CN" altLang="en-US" sz="2400" b="1" dirty="0">
                <a:effectLst/>
                <a:latin typeface="黑体" panose="02010609060101010101" pitchFamily="49" charset="-122"/>
                <a:ea typeface="黑体" panose="02010609060101010101" pitchFamily="49" charset="-122"/>
                <a:cs typeface="Arial" panose="020B0604020202020204" pitchFamily="34" charset="0"/>
              </a:rPr>
              <a:t>有微生物可利用的营养物</a:t>
            </a:r>
            <a:endParaRPr lang="zh-CN" altLang="en-US" sz="2400" b="1" dirty="0">
              <a:effectLst/>
              <a:latin typeface="黑体" panose="02010609060101010101" pitchFamily="49" charset="-122"/>
              <a:ea typeface="黑体" panose="02010609060101010101" pitchFamily="49" charset="-122"/>
              <a:cs typeface="Arial" panose="020B0604020202020204" pitchFamily="34" charset="0"/>
            </a:endParaRPr>
          </a:p>
          <a:p>
            <a:pPr lvl="1" eaLnBrk="1" hangingPunct="1">
              <a:lnSpc>
                <a:spcPct val="150000"/>
              </a:lnSpc>
              <a:spcAft>
                <a:spcPct val="20000"/>
              </a:spcAft>
              <a:buClr>
                <a:schemeClr val="tx1"/>
              </a:buClr>
              <a:buSzPct val="112000"/>
              <a:buFont typeface="Wingdings" panose="05000000000000000000" pitchFamily="2" charset="2"/>
              <a:buChar char="Ø"/>
            </a:pPr>
            <a:r>
              <a:rPr lang="zh-CN" altLang="en-US" sz="2400" b="1" dirty="0">
                <a:effectLst/>
                <a:latin typeface="黑体" panose="02010609060101010101" pitchFamily="49" charset="-122"/>
                <a:ea typeface="黑体" panose="02010609060101010101" pitchFamily="49" charset="-122"/>
                <a:cs typeface="Arial" panose="020B0604020202020204" pitchFamily="34" charset="0"/>
              </a:rPr>
              <a:t>有缓冲</a:t>
            </a:r>
            <a:r>
              <a:rPr lang="en-US" altLang="zh-CN" sz="2400" b="1" dirty="0">
                <a:effectLst/>
                <a:latin typeface="Times New Roman" panose="02020603050405020304" pitchFamily="18" charset="0"/>
                <a:ea typeface="黑体" panose="02010609060101010101" pitchFamily="49" charset="-122"/>
                <a:cs typeface="Times New Roman" panose="02020603050405020304" pitchFamily="18" charset="0"/>
              </a:rPr>
              <a:t>pH</a:t>
            </a:r>
            <a:r>
              <a:rPr lang="zh-CN" altLang="en-US" sz="2400" b="1" dirty="0">
                <a:effectLst/>
                <a:latin typeface="黑体" panose="02010609060101010101" pitchFamily="49" charset="-122"/>
                <a:ea typeface="黑体" panose="02010609060101010101" pitchFamily="49" charset="-122"/>
                <a:cs typeface="Arial" panose="020B0604020202020204" pitchFamily="34" charset="0"/>
              </a:rPr>
              <a:t>的能力</a:t>
            </a:r>
            <a:endParaRPr lang="zh-CN" altLang="en-US" sz="2400" b="1" dirty="0">
              <a:effectLst/>
              <a:latin typeface="黑体" panose="02010609060101010101" pitchFamily="49" charset="-122"/>
              <a:ea typeface="黑体" panose="02010609060101010101" pitchFamily="49" charset="-122"/>
              <a:cs typeface="Arial" panose="020B0604020202020204" pitchFamily="34" charset="0"/>
            </a:endParaRPr>
          </a:p>
          <a:p>
            <a:pPr lvl="1" eaLnBrk="1" hangingPunct="1">
              <a:lnSpc>
                <a:spcPct val="150000"/>
              </a:lnSpc>
              <a:spcAft>
                <a:spcPct val="20000"/>
              </a:spcAft>
              <a:buClr>
                <a:schemeClr val="tx1"/>
              </a:buClr>
              <a:buSzPct val="112000"/>
              <a:buFont typeface="Wingdings" panose="05000000000000000000" pitchFamily="2" charset="2"/>
              <a:buChar char="Ø"/>
            </a:pPr>
            <a:r>
              <a:rPr lang="zh-CN" altLang="en-US" sz="2400" b="1" dirty="0">
                <a:effectLst/>
                <a:latin typeface="黑体" panose="02010609060101010101" pitchFamily="49" charset="-122"/>
                <a:ea typeface="黑体" panose="02010609060101010101" pitchFamily="49" charset="-122"/>
                <a:cs typeface="Arial" panose="020B0604020202020204" pitchFamily="34" charset="0"/>
              </a:rPr>
              <a:t>有使代谢能够进行的电子受体</a:t>
            </a:r>
            <a:endParaRPr lang="zh-CN" altLang="en-US" sz="2400" b="1" dirty="0">
              <a:effectLst/>
              <a:latin typeface="黑体" panose="02010609060101010101" pitchFamily="49" charset="-122"/>
              <a:ea typeface="黑体" panose="02010609060101010101" pitchFamily="49" charset="-122"/>
            </a:endParaRPr>
          </a:p>
        </p:txBody>
      </p:sp>
      <p:sp>
        <p:nvSpPr>
          <p:cNvPr id="32773" name="矩形 4"/>
          <p:cNvSpPr/>
          <p:nvPr/>
        </p:nvSpPr>
        <p:spPr>
          <a:xfrm>
            <a:off x="3616153" y="998619"/>
            <a:ext cx="4572000" cy="553998"/>
          </a:xfrm>
          <a:prstGeom prst="rect">
            <a:avLst/>
          </a:prstGeom>
          <a:noFill/>
          <a:ln w="9525">
            <a:noFill/>
          </a:ln>
        </p:spPr>
        <p:txBody>
          <a:bodyPr>
            <a:spAutoFit/>
          </a:bodyPr>
          <a:lstStyle/>
          <a:p>
            <a:pPr marL="0" marR="0" lvl="0" indent="628650" algn="ctr" defTabSz="914400" rtl="0" eaLnBrk="1" fontAlgn="base" latinLnBrk="0" hangingPunct="1">
              <a:lnSpc>
                <a:spcPct val="100000"/>
              </a:lnSpc>
              <a:spcBef>
                <a:spcPct val="20000"/>
              </a:spcBef>
              <a:spcAft>
                <a:spcPct val="20000"/>
              </a:spcAft>
              <a:buClr>
                <a:srgbClr val="6600FF"/>
              </a:buClr>
              <a:buSzPct val="70000"/>
              <a:buFont typeface="Wingdings" panose="05000000000000000000" pitchFamily="2" charset="2"/>
              <a:buNone/>
              <a:defRPr/>
            </a:pPr>
            <a:r>
              <a:rPr kumimoji="0" lang="zh-CN" altLang="en-US" sz="3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rPr>
              <a:t>自然修复过程         </a:t>
            </a:r>
            <a:endParaRPr kumimoji="0" lang="zh-CN" altLang="en-US" sz="3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sp>
        <p:nvSpPr>
          <p:cNvPr id="3" name="Text Box 4"/>
          <p:cNvSpPr txBox="1">
            <a:spLocks noChangeArrowheads="1"/>
          </p:cNvSpPr>
          <p:nvPr/>
        </p:nvSpPr>
        <p:spPr bwMode="auto">
          <a:xfrm>
            <a:off x="120005" y="93408"/>
            <a:ext cx="8856984" cy="702949"/>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1.1 概 述   </a:t>
            </a: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Introduction</a:t>
            </a:r>
            <a:endPar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sz="quarter"/>
          </p:nvPr>
        </p:nvSpPr>
        <p:spPr>
          <a:xfrm>
            <a:off x="263736" y="718494"/>
            <a:ext cx="11664527" cy="1657152"/>
          </a:xfrm>
        </p:spPr>
        <p:txBody>
          <a:bodyPr vert="horz" wrap="square" lIns="91440" tIns="45720" rIns="91440" bIns="45720" numCol="1" anchor="ctr" anchorCtr="0" compatLnSpc="1"/>
          <a:lstStyle/>
          <a:p>
            <a:pPr lvl="0" eaLnBrk="1" hangingPunct="1">
              <a:lnSpc>
                <a:spcPct val="130000"/>
              </a:lnSpc>
              <a:spcBef>
                <a:spcPct val="20000"/>
              </a:spcBef>
              <a:defRPr/>
            </a:pPr>
            <a:r>
              <a:rPr kumimoji="0" lang="zh-CN" altLang="en-US" sz="4000" i="0" u="none" strike="noStrike" kern="0" cap="none" spc="0" normalizeH="0" baseline="0" noProof="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第三</a:t>
            </a:r>
            <a:r>
              <a:rPr lang="zh-CN" altLang="en-US" sz="400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节 化学氧化技术</a:t>
            </a:r>
            <a:br>
              <a:rPr kumimoji="0" lang="zh-CN" altLang="en-US" sz="4000" i="0" u="none" strike="noStrike" kern="0" cap="none" spc="0" normalizeH="0" baseline="0" noProof="0">
                <a:ln>
                  <a:noFill/>
                </a:ln>
                <a:solidFill>
                  <a:schemeClr val="accent1">
                    <a:lumMod val="50000"/>
                  </a:schemeClr>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br>
            <a:r>
              <a:rPr lang="zh-CN" altLang="en-US" sz="3200" noProof="0" dirty="0">
                <a:ln>
                  <a:noFill/>
                </a:ln>
                <a:solidFill>
                  <a:srgbClr val="FFFF00"/>
                </a:solidFill>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endParaRPr kumimoji="0" lang="en-US" altLang="zh-CN" sz="3200" b="1" i="0" u="none" strike="noStrike" kern="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2" name="Text Box 4"/>
          <p:cNvSpPr txBox="1">
            <a:spLocks noChangeArrowheads="1"/>
          </p:cNvSpPr>
          <p:nvPr/>
        </p:nvSpPr>
        <p:spPr bwMode="auto">
          <a:xfrm>
            <a:off x="2716530" y="1724660"/>
            <a:ext cx="888746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30000"/>
              </a:lnSpc>
              <a:spcBef>
                <a:spcPct val="0"/>
              </a:spcBef>
              <a:spcAft>
                <a:spcPct val="0"/>
              </a:spcAft>
              <a:buClrTx/>
              <a:buSzTx/>
              <a:buFontTx/>
              <a:buNone/>
              <a:defRPr/>
            </a:pPr>
            <a:r>
              <a:rPr kumimoji="0" lang="zh-CN" altLang="en-US" sz="3000" b="1" i="0" u="none" strike="noStrike" kern="1200" cap="none" spc="0" normalizeH="0" baseline="0" noProof="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 概述</a:t>
            </a:r>
            <a:endParaRPr kumimoji="0" lang="zh-CN" altLang="en-US" sz="3000" b="1" i="0" u="none" strike="noStrike" kern="1200" cap="none" spc="0" normalizeH="0" baseline="0" noProof="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lvl="0" eaLnBrk="1" hangingPunct="1">
              <a:lnSpc>
                <a:spcPct val="130000"/>
              </a:lnSpc>
              <a:defRPr/>
            </a:pPr>
            <a:r>
              <a:rPr kumimoji="0" lang="zh-CN" altLang="en-US" sz="3000" b="1"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2400" b="1"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Introduction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rId1" action="ppaction://hlinksldjump"/>
            </a:endParaRPr>
          </a:p>
          <a:p>
            <a:pPr lvl="0" eaLnBrk="1" hangingPunct="1">
              <a:lnSpc>
                <a:spcPct val="130000"/>
              </a:lnSpc>
              <a:defRPr/>
            </a:pPr>
            <a:r>
              <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二、过氧化氢及</a:t>
            </a:r>
            <a:r>
              <a:rPr lang="en-US" altLang="zh-CN" sz="3000" b="1">
                <a:solidFill>
                  <a:srgbClr val="CCECFF">
                    <a:lumMod val="50000"/>
                  </a:srgbClr>
                </a:solidFill>
                <a:latin typeface="Times New Roman" panose="02020603050405020304" pitchFamily="18" charset="0"/>
                <a:ea typeface="微软雅黑" panose="020B0503020204020204" charset="-122"/>
                <a:cs typeface="Times New Roman" panose="02020603050405020304" pitchFamily="18" charset="0"/>
              </a:rPr>
              <a:t>Fenton</a:t>
            </a:r>
            <a:r>
              <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氧化技术</a:t>
            </a:r>
            <a:endParaRPr lang="en-US" altLang="zh-CN"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30000"/>
              </a:lnSpc>
              <a:defRPr/>
            </a:pPr>
            <a:r>
              <a:rPr lang="en-US" altLang="zh-CN" sz="30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Potassium Permanganate Oxidation Method</a:t>
            </a:r>
            <a:endPar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30000"/>
              </a:lnSpc>
              <a:defRPr/>
            </a:pPr>
            <a:r>
              <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三、过硫酸盐氧化法</a:t>
            </a:r>
            <a:endPar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30000"/>
              </a:lnSpc>
              <a:defRPr/>
            </a:pPr>
            <a:r>
              <a:rPr lang="zh-CN" altLang="en-US" sz="30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Persulfate Oxidation Method</a:t>
            </a:r>
            <a:endPar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30000"/>
              </a:lnSpc>
              <a:defRPr/>
            </a:pPr>
            <a:r>
              <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四、臭氧氧化技术</a:t>
            </a:r>
            <a:endPar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30000"/>
              </a:lnSpc>
              <a:defRPr/>
            </a:pPr>
            <a:r>
              <a:rPr lang="zh-CN" altLang="en-US" sz="30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Ozonation Technology</a:t>
            </a:r>
            <a:endPar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2537" name="Line 9"/>
          <p:cNvSpPr>
            <a:spLocks noChangeShapeType="1"/>
          </p:cNvSpPr>
          <p:nvPr/>
        </p:nvSpPr>
        <p:spPr bwMode="auto">
          <a:xfrm flipV="1">
            <a:off x="2837815" y="2352040"/>
            <a:ext cx="2249805" cy="9525"/>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3732">
                                            <p:txEl>
                                              <p:pRg st="4" end="4"/>
                                            </p:txEl>
                                          </p:spTgt>
                                        </p:tgtEl>
                                        <p:attrNameLst>
                                          <p:attrName>style.visibility</p:attrName>
                                        </p:attrNameLst>
                                      </p:cBhvr>
                                      <p:to>
                                        <p:strVal val="visible"/>
                                      </p:to>
                                    </p:set>
                                    <p:anim calcmode="lin" valueType="num">
                                      <p:cBhvr additive="base">
                                        <p:cTn id="23" dur="500" fill="hold"/>
                                        <p:tgtEl>
                                          <p:spTgt spid="7373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373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3732">
                                            <p:txEl>
                                              <p:pRg st="5" end="5"/>
                                            </p:txEl>
                                          </p:spTgt>
                                        </p:tgtEl>
                                        <p:attrNameLst>
                                          <p:attrName>style.visibility</p:attrName>
                                        </p:attrNameLst>
                                      </p:cBhvr>
                                      <p:to>
                                        <p:strVal val="visible"/>
                                      </p:to>
                                    </p:set>
                                    <p:anim calcmode="lin" valueType="num">
                                      <p:cBhvr additive="base">
                                        <p:cTn id="27" dur="500" fill="hold"/>
                                        <p:tgtEl>
                                          <p:spTgt spid="7373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373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3732">
                                            <p:txEl>
                                              <p:pRg st="6" end="6"/>
                                            </p:txEl>
                                          </p:spTgt>
                                        </p:tgtEl>
                                        <p:attrNameLst>
                                          <p:attrName>style.visibility</p:attrName>
                                        </p:attrNameLst>
                                      </p:cBhvr>
                                      <p:to>
                                        <p:strVal val="visible"/>
                                      </p:to>
                                    </p:set>
                                    <p:anim calcmode="lin" valueType="num">
                                      <p:cBhvr additive="base">
                                        <p:cTn id="31" dur="500" fill="hold"/>
                                        <p:tgtEl>
                                          <p:spTgt spid="7373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373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3732">
                                            <p:txEl>
                                              <p:pRg st="7" end="7"/>
                                            </p:txEl>
                                          </p:spTgt>
                                        </p:tgtEl>
                                        <p:attrNameLst>
                                          <p:attrName>style.visibility</p:attrName>
                                        </p:attrNameLst>
                                      </p:cBhvr>
                                      <p:to>
                                        <p:strVal val="visible"/>
                                      </p:to>
                                    </p:set>
                                    <p:anim calcmode="lin" valueType="num">
                                      <p:cBhvr additive="base">
                                        <p:cTn id="35" dur="500" fill="hold"/>
                                        <p:tgtEl>
                                          <p:spTgt spid="7373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3732">
                                            <p:txEl>
                                              <p:pRg st="7" end="7"/>
                                            </p:txEl>
                                          </p:spTgt>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8" fill="hold" nodeType="afterEffect">
                                  <p:stCondLst>
                                    <p:cond delay="0"/>
                                  </p:stCondLst>
                                  <p:childTnLst>
                                    <p:set>
                                      <p:cBhvr>
                                        <p:cTn id="39" dur="1" fill="hold">
                                          <p:stCondLst>
                                            <p:cond delay="0"/>
                                          </p:stCondLst>
                                        </p:cTn>
                                        <p:tgtEl>
                                          <p:spTgt spid="22537"/>
                                        </p:tgtEl>
                                        <p:attrNameLst>
                                          <p:attrName>style.visibility</p:attrName>
                                        </p:attrNameLst>
                                      </p:cBhvr>
                                      <p:to>
                                        <p:strVal val="visible"/>
                                      </p:to>
                                    </p:set>
                                    <p:anim calcmode="lin" valueType="num">
                                      <p:cBhvr additive="base">
                                        <p:cTn id="40" dur="500" fill="hold"/>
                                        <p:tgtEl>
                                          <p:spTgt spid="22537"/>
                                        </p:tgtEl>
                                        <p:attrNameLst>
                                          <p:attrName>ppt_x</p:attrName>
                                        </p:attrNameLst>
                                      </p:cBhvr>
                                      <p:tavLst>
                                        <p:tav tm="0">
                                          <p:val>
                                            <p:strVal val="0-#ppt_w/2"/>
                                          </p:val>
                                        </p:tav>
                                        <p:tav tm="100000">
                                          <p:val>
                                            <p:strVal val="#ppt_x"/>
                                          </p:val>
                                        </p:tav>
                                      </p:tavLst>
                                    </p:anim>
                                    <p:anim calcmode="lin" valueType="num">
                                      <p:cBhvr additive="base">
                                        <p:cTn id="41"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smtClean="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623570" y="694690"/>
            <a:ext cx="3591560" cy="64516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zh-CN" altLang="en-US" sz="2400" b="1" i="0" u="none" strike="noStrike" kern="1200" cap="none" spc="0" normalizeH="0" baseline="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化学氧化修复技术</a:t>
            </a:r>
            <a:r>
              <a:rPr kumimoji="0" lang="zh-CN" altLang="en-US" sz="2400" i="0" u="none" strike="noStrike" kern="1200" cap="none" spc="0" normalizeH="0" baseline="0" noProof="0" dirty="0">
                <a:ln>
                  <a:noFill/>
                </a:ln>
                <a:solidFill>
                  <a:srgbClr val="FF0000"/>
                </a:solidFill>
                <a:uLnTx/>
                <a:uFillTx/>
                <a:latin typeface="黑体" panose="02010609060101010101" pitchFamily="49" charset="-122"/>
                <a:ea typeface="黑体" panose="02010609060101010101" pitchFamily="49" charset="-122"/>
                <a:cs typeface="黑体" panose="02010609060101010101" pitchFamily="49" charset="-122"/>
              </a:rPr>
              <a:t> </a:t>
            </a:r>
            <a:endParaRPr kumimoji="0" lang="zh-CN" altLang="en-US" sz="2400" i="0" u="none" strike="noStrike" kern="1200" cap="none" spc="0" normalizeH="0" baseline="0" noProof="0" dirty="0">
              <a:ln>
                <a:noFill/>
              </a:ln>
              <a:solidFill>
                <a:srgbClr val="FF0000"/>
              </a:solidFill>
              <a:uLnTx/>
              <a:uFillTx/>
              <a:latin typeface="黑体" panose="02010609060101010101" pitchFamily="49" charset="-122"/>
              <a:ea typeface="黑体" panose="02010609060101010101" pitchFamily="49" charset="-122"/>
              <a:cs typeface="黑体" panose="02010609060101010101" pitchFamily="49" charset="-122"/>
            </a:endParaRPr>
          </a:p>
        </p:txBody>
      </p:sp>
      <p:sp>
        <p:nvSpPr>
          <p:cNvPr id="21510" name="Text Box 8"/>
          <p:cNvSpPr txBox="1"/>
          <p:nvPr/>
        </p:nvSpPr>
        <p:spPr>
          <a:xfrm>
            <a:off x="287864" y="1186586"/>
            <a:ext cx="10945216" cy="1938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50000"/>
              </a:lnSpc>
              <a:spcBef>
                <a:spcPts val="0"/>
              </a:spcBef>
              <a:buClr>
                <a:schemeClr val="tx1"/>
              </a:buClr>
              <a:buSzPct val="80000"/>
              <a:buNone/>
            </a:pPr>
            <a:r>
              <a:rPr lang="zh-CN" altLang="en-US" sz="2000">
                <a:solidFill>
                  <a:srgbClr val="06071F"/>
                </a:solidFill>
                <a:latin typeface="黑体" panose="02010609060101010101" pitchFamily="49" charset="-122"/>
                <a:ea typeface="黑体" panose="02010609060101010101" pitchFamily="49" charset="-122"/>
              </a:rPr>
              <a:t>利用氧化剂的氧化性能</a:t>
            </a:r>
            <a:r>
              <a:rPr lang="en-US" altLang="zh-CN" sz="2000">
                <a:solidFill>
                  <a:srgbClr val="06071F"/>
                </a:solidFill>
                <a:latin typeface="黑体" panose="02010609060101010101" pitchFamily="49" charset="-122"/>
                <a:ea typeface="黑体" panose="02010609060101010101" pitchFamily="49" charset="-122"/>
              </a:rPr>
              <a:t>,</a:t>
            </a:r>
            <a:r>
              <a:rPr lang="zh-CN" altLang="en-US" sz="2000">
                <a:solidFill>
                  <a:srgbClr val="06071F"/>
                </a:solidFill>
                <a:latin typeface="黑体" panose="02010609060101010101" pitchFamily="49" charset="-122"/>
                <a:ea typeface="黑体" panose="02010609060101010101" pitchFamily="49" charset="-122"/>
              </a:rPr>
              <a:t>使污染物氧化分解</a:t>
            </a:r>
            <a:r>
              <a:rPr lang="en-US" altLang="zh-CN" sz="2000">
                <a:solidFill>
                  <a:srgbClr val="06071F"/>
                </a:solidFill>
                <a:latin typeface="黑体" panose="02010609060101010101" pitchFamily="49" charset="-122"/>
                <a:ea typeface="黑体" panose="02010609060101010101" pitchFamily="49" charset="-122"/>
              </a:rPr>
              <a:t>,</a:t>
            </a:r>
            <a:r>
              <a:rPr lang="zh-CN" altLang="en-US" sz="2000">
                <a:solidFill>
                  <a:srgbClr val="06071F"/>
                </a:solidFill>
                <a:latin typeface="黑体" panose="02010609060101010101" pitchFamily="49" charset="-122"/>
                <a:ea typeface="黑体" panose="02010609060101010101" pitchFamily="49" charset="-122"/>
              </a:rPr>
              <a:t>转变成无毒或毒性较小的物质</a:t>
            </a:r>
            <a:r>
              <a:rPr lang="en-US" altLang="zh-CN" sz="2000">
                <a:solidFill>
                  <a:srgbClr val="06071F"/>
                </a:solidFill>
                <a:latin typeface="黑体" panose="02010609060101010101" pitchFamily="49" charset="-122"/>
                <a:ea typeface="黑体" panose="02010609060101010101" pitchFamily="49" charset="-122"/>
              </a:rPr>
              <a:t>,</a:t>
            </a:r>
            <a:r>
              <a:rPr lang="zh-CN" altLang="en-US" sz="2000">
                <a:solidFill>
                  <a:srgbClr val="06071F"/>
                </a:solidFill>
                <a:latin typeface="黑体" panose="02010609060101010101" pitchFamily="49" charset="-122"/>
                <a:ea typeface="黑体" panose="02010609060101010101" pitchFamily="49" charset="-122"/>
              </a:rPr>
              <a:t>从而消除土壤和水体环境中的污染。</a:t>
            </a:r>
            <a:endParaRPr lang="zh-CN" altLang="en-US" sz="2000">
              <a:solidFill>
                <a:srgbClr val="06071F"/>
              </a:solidFill>
              <a:latin typeface="黑体" panose="02010609060101010101" pitchFamily="49" charset="-122"/>
              <a:ea typeface="黑体" panose="02010609060101010101" pitchFamily="49" charset="-122"/>
            </a:endParaRPr>
          </a:p>
          <a:p>
            <a:pPr marL="0" lvl="1" indent="720090">
              <a:lnSpc>
                <a:spcPct val="150000"/>
              </a:lnSpc>
              <a:spcBef>
                <a:spcPts val="0"/>
              </a:spcBef>
              <a:buClr>
                <a:schemeClr val="tx1"/>
              </a:buClr>
              <a:buSzPct val="80000"/>
              <a:buNone/>
            </a:pP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常用的化学氧化剂包括高锰酸钾、臭氧、过硫酸盐、 过氧化氢和 </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Fenton </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试剂等</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它们已在修复工程中被广泛应用。几种氧化剂的氧化还原电位列于表 </a:t>
            </a:r>
            <a:r>
              <a:rPr lang="en-US" altLang="zh-CN"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7-2 </a:t>
            </a:r>
            <a:r>
              <a:rPr lang="zh-CN" altLang="en-US" sz="200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中</a:t>
            </a:r>
            <a:r>
              <a:rPr lang="zh-CN" altLang="en-US" sz="2000">
                <a:solidFill>
                  <a:srgbClr val="06071F"/>
                </a:solidFill>
                <a:latin typeface="黑体" panose="02010609060101010101" pitchFamily="49" charset="-122"/>
                <a:ea typeface="黑体" panose="02010609060101010101" pitchFamily="49" charset="-122"/>
              </a:rPr>
              <a:t>。</a:t>
            </a:r>
            <a:endParaRPr lang="zh-CN" altLang="en-US" sz="2000" dirty="0">
              <a:solidFill>
                <a:srgbClr val="06071F"/>
              </a:solidFill>
              <a:latin typeface="黑体" panose="02010609060101010101" pitchFamily="49" charset="-122"/>
              <a:ea typeface="黑体" panose="02010609060101010101" pitchFamily="49" charset="-122"/>
            </a:endParaRPr>
          </a:p>
        </p:txBody>
      </p:sp>
      <p:graphicFrame>
        <p:nvGraphicFramePr>
          <p:cNvPr id="3" name="Group 51"/>
          <p:cNvGraphicFramePr>
            <a:graphicFrameLocks noGrp="1"/>
          </p:cNvGraphicFramePr>
          <p:nvPr>
            <p:custDataLst>
              <p:tags r:id="rId1"/>
            </p:custDataLst>
          </p:nvPr>
        </p:nvGraphicFramePr>
        <p:xfrm>
          <a:off x="2491105" y="3522980"/>
          <a:ext cx="7233285" cy="3239770"/>
        </p:xfrm>
        <a:graphic>
          <a:graphicData uri="http://schemas.openxmlformats.org/drawingml/2006/table">
            <a:tbl>
              <a:tblPr/>
              <a:tblGrid>
                <a:gridCol w="1750060"/>
                <a:gridCol w="2579370"/>
                <a:gridCol w="2903855"/>
              </a:tblGrid>
              <a:tr h="376555">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氧化剂</a:t>
                      </a:r>
                      <a:endParaRPr kumimoji="0" lang="zh-CN" altLang="en-US"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氧化电位</a:t>
                      </a:r>
                      <a:r>
                        <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氢标</a:t>
                      </a:r>
                      <a:r>
                        <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)/v</a:t>
                      </a:r>
                      <a:endPar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相对氯气氧化能力</a:t>
                      </a:r>
                      <a:endParaRPr kumimoji="0" lang="zh-CN" altLang="en-US"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19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氟气</a:t>
                      </a:r>
                      <a:endParaRPr kumimoji="0" lang="zh-CN" altLang="en-US"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3.06</a:t>
                      </a:r>
                      <a:endPar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2.25</a:t>
                      </a:r>
                      <a:endPar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7592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羟基自由基</a:t>
                      </a:r>
                      <a:endParaRPr kumimoji="0" lang="zh-CN" altLang="en-US"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2.80</a:t>
                      </a:r>
                      <a:endPar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2.05</a:t>
                      </a:r>
                      <a:endPar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603885">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硫酸根自由基</a:t>
                      </a:r>
                      <a:endParaRPr kumimoji="0" lang="zh-CN" altLang="en-US"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2.50</a:t>
                      </a:r>
                      <a:endPar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1.84</a:t>
                      </a:r>
                      <a:endPar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76555">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原子氧</a:t>
                      </a:r>
                      <a:endParaRPr kumimoji="0" lang="zh-CN" altLang="en-US"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2.42</a:t>
                      </a:r>
                      <a:endPar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1.78</a:t>
                      </a:r>
                      <a:endPar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7592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臭氧</a:t>
                      </a:r>
                      <a:endParaRPr kumimoji="0" lang="zh-CN" altLang="en-US"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2.07</a:t>
                      </a:r>
                      <a:endPar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1.52</a:t>
                      </a:r>
                      <a:endPar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77190">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双氧水</a:t>
                      </a:r>
                      <a:endParaRPr kumimoji="0" lang="zh-CN" altLang="en-US"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0.87</a:t>
                      </a:r>
                      <a:endPar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0.64</a:t>
                      </a:r>
                      <a:endParaRPr kumimoji="0" lang="en-US" altLang="zh-CN" sz="1800" b="0" i="0" u="none" strike="noStrike" cap="none" normalizeH="0" baseline="0">
                        <a:ln>
                          <a:noFill/>
                        </a:ln>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76555">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zh-CN" altLang="en-US"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氧气</a:t>
                      </a:r>
                      <a:endParaRPr kumimoji="0" lang="zh-CN" altLang="en-US"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0.40</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anose="05000000000000000000" pitchFamily="2" charset="2"/>
                        <a:defRPr sz="2800">
                          <a:solidFill>
                            <a:srgbClr val="FFFF00"/>
                          </a:solidFill>
                          <a:latin typeface="Arial" panose="020B0604020202020204" pitchFamily="34" charset="0"/>
                          <a:ea typeface="宋体" panose="02010600030101010101" pitchFamily="2" charset="-122"/>
                        </a:defRPr>
                      </a:lvl1pPr>
                      <a:lvl2pPr algn="l">
                        <a:spcBef>
                          <a:spcPct val="20000"/>
                        </a:spcBef>
                        <a:buClr>
                          <a:schemeClr val="accent2"/>
                        </a:buClr>
                        <a:buSzPct val="70000"/>
                        <a:buFont typeface="Wingdings" panose="05000000000000000000" pitchFamily="2" charset="2"/>
                        <a:defRPr sz="2400">
                          <a:solidFill>
                            <a:schemeClr val="tx1"/>
                          </a:solidFill>
                          <a:latin typeface="Arial" panose="020B0604020202020204" pitchFamily="34" charset="0"/>
                          <a:ea typeface="宋体" panose="02010600030101010101" pitchFamily="2" charset="-122"/>
                        </a:defRPr>
                      </a:lvl2pPr>
                      <a:lvl3pPr algn="l">
                        <a:spcBef>
                          <a:spcPct val="20000"/>
                        </a:spcBef>
                        <a:buClr>
                          <a:schemeClr val="tx2"/>
                        </a:buClr>
                        <a:buSzPct val="70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lgn="l">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lgn="l">
                        <a:spcBef>
                          <a:spcPct val="20000"/>
                        </a:spcBef>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anose="05000000000000000000" pitchFamily="2" charset="2"/>
                        <a:buNone/>
                      </a:pPr>
                      <a:r>
                        <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0.29</a:t>
                      </a:r>
                      <a:endParaRPr kumimoji="0" lang="en-US" altLang="zh-CN" sz="18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Text Box 5"/>
          <p:cNvSpPr txBox="1">
            <a:spLocks noChangeArrowheads="1"/>
          </p:cNvSpPr>
          <p:nvPr/>
        </p:nvSpPr>
        <p:spPr bwMode="auto">
          <a:xfrm>
            <a:off x="3359696" y="3123991"/>
            <a:ext cx="4800600" cy="368300"/>
          </a:xfrm>
          <a:prstGeom prst="rect">
            <a:avLst/>
          </a:prstGeom>
          <a:noFill/>
          <a:ln w="9525">
            <a:noFill/>
            <a:miter lim="800000"/>
          </a:ln>
          <a:effectLst/>
        </p:spPr>
        <p:txBody>
          <a:bodyPr>
            <a:spAutoFit/>
          </a:bodyPr>
          <a:lstStyle>
            <a:lvl1pPr>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1pPr>
            <a:lvl2pPr marL="742950" indent="-28575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2pPr>
            <a:lvl3pPr marL="1143000" indent="-2286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3pPr>
            <a:lvl4pPr marL="1600200" indent="-2286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4pPr>
            <a:lvl5pPr marL="2057400" indent="-22860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5pPr>
            <a:lvl6pPr marL="25146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6pPr>
            <a:lvl7pPr marL="29718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7pPr>
            <a:lvl8pPr marL="34290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8pPr>
            <a:lvl9pPr marL="3886200" indent="-228600" algn="ctr" eaLnBrk="0" fontAlgn="base" hangingPunct="0">
              <a:lnSpc>
                <a:spcPct val="105000"/>
              </a:lnSpc>
              <a:spcBef>
                <a:spcPct val="30000"/>
              </a:spcBef>
              <a:spcAft>
                <a:spcPct val="30000"/>
              </a:spcAft>
              <a:buClr>
                <a:schemeClr val="accent2"/>
              </a:buClr>
              <a:buSzPct val="70000"/>
              <a:buFont typeface="Wingdings" panose="05000000000000000000" pitchFamily="2" charset="2"/>
              <a:defRPr kumimoji="1" sz="2200">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50000"/>
              </a:spcBef>
              <a:spcAft>
                <a:spcPct val="0"/>
              </a:spcAft>
              <a:buClrTx/>
              <a:buSzTx/>
              <a:buFontTx/>
              <a:buNone/>
              <a:defRPr/>
            </a:pPr>
            <a:r>
              <a:rPr kumimoji="0" lang="zh-CN" altLang="en-US" sz="1800" b="1" i="0" u="none" strike="noStrike" kern="1200" cap="none" spc="0" normalizeH="0" baseline="0" noProof="0">
                <a:ln>
                  <a:noFill/>
                </a:ln>
                <a:uLnTx/>
                <a:uFillTx/>
                <a:latin typeface="Times New Roman" panose="02020603050405020304" pitchFamily="18" charset="0"/>
                <a:ea typeface="黑体" panose="02010609060101010101" pitchFamily="49" charset="-122"/>
                <a:cs typeface="Times New Roman" panose="02020603050405020304" pitchFamily="18" charset="0"/>
              </a:rPr>
              <a:t>表</a:t>
            </a:r>
            <a:r>
              <a:rPr kumimoji="0" lang="en-US" altLang="zh-CN" sz="1800" b="1" i="0" u="none" strike="noStrike" kern="1200" cap="none" spc="0" normalizeH="0" baseline="0" noProof="0">
                <a:ln>
                  <a:noFill/>
                </a:ln>
                <a:uLnTx/>
                <a:uFillTx/>
                <a:latin typeface="Times New Roman" panose="02020603050405020304" pitchFamily="18" charset="0"/>
                <a:ea typeface="黑体" panose="02010609060101010101" pitchFamily="49" charset="-122"/>
                <a:cs typeface="Times New Roman" panose="02020603050405020304" pitchFamily="18" charset="0"/>
              </a:rPr>
              <a:t>7-2</a:t>
            </a:r>
            <a:r>
              <a:rPr kumimoji="0" lang="zh-CN" altLang="en-US" sz="1800" b="1" i="0" u="none" strike="noStrike" kern="1200" cap="none" spc="0" normalizeH="0" baseline="0" noProof="0">
                <a:ln>
                  <a:noFill/>
                </a:ln>
                <a:uLnTx/>
                <a:uFillTx/>
                <a:latin typeface="Times New Roman" panose="02020603050405020304" pitchFamily="18" charset="0"/>
                <a:ea typeface="黑体" panose="02010609060101010101" pitchFamily="49" charset="-122"/>
                <a:cs typeface="Times New Roman" panose="02020603050405020304" pitchFamily="18" charset="0"/>
              </a:rPr>
              <a:t> 几种氧化剂的氧化还原电位</a:t>
            </a:r>
            <a:endParaRPr kumimoji="0" lang="zh-CN" altLang="en-US" sz="1800" b="1" i="0" u="none" strike="noStrike" kern="1200" cap="none" spc="0" normalizeH="0" baseline="0" noProof="0">
              <a:ln>
                <a:noFill/>
              </a:ln>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8" name="Text Box 4"/>
          <p:cNvSpPr txBox="1">
            <a:spLocks noChangeArrowheads="1"/>
          </p:cNvSpPr>
          <p:nvPr/>
        </p:nvSpPr>
        <p:spPr bwMode="auto">
          <a:xfrm>
            <a:off x="191344" y="234659"/>
            <a:ext cx="11566614"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3.1</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kumimoji="0" lang="en-US" altLang="zh-CN" sz="28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Introduction</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p:nvPr/>
        </p:nvSpPr>
        <p:spPr>
          <a:xfrm>
            <a:off x="2490022" y="3259178"/>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50000"/>
              </a:spcBef>
              <a:buClrTx/>
              <a:buSzTx/>
              <a:buFontTx/>
              <a:buNone/>
            </a:pPr>
            <a:endParaRPr lang="zh-CN" altLang="en-US" sz="1800" dirty="0">
              <a:solidFill>
                <a:schemeClr val="tx1"/>
              </a:solidFill>
              <a:ea typeface="宋体" panose="02010600030101010101" pitchFamily="2" charset="-122"/>
            </a:endParaRPr>
          </a:p>
        </p:txBody>
      </p:sp>
      <p:sp>
        <p:nvSpPr>
          <p:cNvPr id="8" name="Rectangle 2"/>
          <p:cNvSpPr txBox="1"/>
          <p:nvPr/>
        </p:nvSpPr>
        <p:spPr bwMode="auto">
          <a:xfrm>
            <a:off x="983615" y="1772920"/>
            <a:ext cx="10203180" cy="3231515"/>
          </a:xfrm>
          <a:prstGeom prst="rect">
            <a:avLst/>
          </a:prstGeom>
          <a:noFill/>
          <a:ln w="9525">
            <a:noFill/>
            <a:miter lim="800000"/>
          </a:ln>
          <a:effectLst/>
        </p:spPr>
        <p:txBody>
          <a:bodyPr vert="horz" wrap="square" lIns="91440" tIns="45720" rIns="91440" bIns="45720" numCol="1" anchor="t" anchorCtr="0" compatLnSpc="1">
            <a:no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indent="720090" algn="just" eaLnBrk="1" hangingPunct="1">
              <a:lnSpc>
                <a:spcPct val="150000"/>
              </a:lnSpc>
              <a:spcBef>
                <a:spcPct val="0"/>
              </a:spcBef>
              <a:buClr>
                <a:srgbClr val="00FF00"/>
              </a:buClr>
              <a:buSzPct val="130000"/>
            </a:pPr>
            <a:r>
              <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高级氧化技术（</a:t>
            </a:r>
            <a:r>
              <a:rPr lang="en-US" altLang="zh-CN"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Advanced Oxidation Process</a:t>
            </a:r>
            <a:r>
              <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AOP</a:t>
            </a:r>
            <a:r>
              <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）是指在体系中能产生具有高度反应活性的</a:t>
            </a:r>
            <a:r>
              <a:rPr lang="zh-CN" altLang="en-US"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自由基</a:t>
            </a:r>
            <a:r>
              <a:rPr lang="en-US" altLang="zh-CN"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如羟基自由基</a:t>
            </a:r>
            <a:r>
              <a:rPr lang="en-US" altLang="zh-CN"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a:t>
            </a:r>
            <a:r>
              <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、硫酸根自由基</a:t>
            </a:r>
            <a:r>
              <a:rPr lang="en-US" altLang="zh-CN"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(SO</a:t>
            </a:r>
            <a:r>
              <a:rPr lang="en-US" altLang="zh-CN" sz="24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4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，充分利用自由基的活性，快速彻底地氧化有机污染物的处理技术。</a:t>
            </a:r>
            <a:endPar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indent="720090" algn="just" eaLnBrk="1" hangingPunct="1">
              <a:lnSpc>
                <a:spcPct val="150000"/>
              </a:lnSpc>
              <a:spcBef>
                <a:spcPct val="0"/>
              </a:spcBef>
              <a:buClr>
                <a:srgbClr val="00FF00"/>
              </a:buClr>
              <a:buSzPct val="130000"/>
            </a:pPr>
            <a:r>
              <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sym typeface="+mn-ea"/>
              </a:rPr>
              <a:t>传统的 </a:t>
            </a:r>
            <a:r>
              <a:rPr lang="en-US" altLang="zh-CN"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sym typeface="+mn-ea"/>
              </a:rPr>
              <a:t>AOPs </a:t>
            </a:r>
            <a:r>
              <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sym typeface="+mn-ea"/>
              </a:rPr>
              <a:t>主要是指的是基于</a:t>
            </a:r>
            <a:r>
              <a:rPr lang="en-US" altLang="zh-CN"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sym typeface="+mn-ea"/>
              </a:rPr>
              <a:t>•OH </a:t>
            </a:r>
            <a:r>
              <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sym typeface="+mn-ea"/>
              </a:rPr>
              <a:t>的技术；由于技术的发展</a:t>
            </a:r>
            <a:r>
              <a:rPr lang="en-US" altLang="zh-CN"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sym typeface="+mn-ea"/>
              </a:rPr>
              <a:t>将以 </a:t>
            </a:r>
            <a:r>
              <a:rPr lang="en-US" altLang="zh-CN"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sym typeface="+mn-ea"/>
              </a:rPr>
              <a:t>SO</a:t>
            </a:r>
            <a:r>
              <a:rPr lang="en-US" altLang="zh-CN" sz="2400" b="1" kern="0" baseline="-2500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sym typeface="+mn-ea"/>
              </a:rPr>
              <a:t>4</a:t>
            </a:r>
            <a:r>
              <a:rPr lang="en-US" altLang="zh-CN" sz="2400" b="1" kern="0" baseline="3000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sym typeface="+mn-ea"/>
              </a:rPr>
              <a:t>为主要活性分子氧化降解有机物的技术也归为 </a:t>
            </a:r>
            <a:r>
              <a:rPr lang="en-US" altLang="zh-CN"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sym typeface="+mn-ea"/>
              </a:rPr>
              <a:t>AOPs</a:t>
            </a:r>
            <a:r>
              <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4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indent="720090" algn="l" eaLnBrk="1" hangingPunct="1">
              <a:lnSpc>
                <a:spcPct val="150000"/>
              </a:lnSpc>
              <a:spcBef>
                <a:spcPts val="0"/>
              </a:spcBef>
              <a:buClr>
                <a:schemeClr val="tx1"/>
              </a:buClr>
              <a:buSzPct val="80000"/>
            </a:pPr>
            <a:endPar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indent="720090" algn="l" eaLnBrk="1" hangingPunct="1">
              <a:lnSpc>
                <a:spcPct val="150000"/>
              </a:lnSpc>
              <a:spcBef>
                <a:spcPts val="0"/>
              </a:spcBef>
              <a:buClr>
                <a:schemeClr val="tx1"/>
              </a:buClr>
              <a:buSzPct val="80000"/>
            </a:pPr>
            <a:endParaRPr lang="zh-CN" altLang="en-US" sz="24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4" name="Text Box 4"/>
          <p:cNvSpPr txBox="1">
            <a:spLocks noChangeArrowheads="1"/>
          </p:cNvSpPr>
          <p:nvPr/>
        </p:nvSpPr>
        <p:spPr bwMode="auto">
          <a:xfrm>
            <a:off x="191344" y="234659"/>
            <a:ext cx="11566614"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3.1</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kumimoji="0" lang="en-US" altLang="zh-CN" sz="28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Introduction</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10" name="Text Box 4"/>
          <p:cNvSpPr txBox="1">
            <a:spLocks noChangeArrowheads="1"/>
          </p:cNvSpPr>
          <p:nvPr/>
        </p:nvSpPr>
        <p:spPr bwMode="auto">
          <a:xfrm>
            <a:off x="695960" y="840105"/>
            <a:ext cx="3591560" cy="64516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zh-CN" altLang="en-US" sz="2400" b="1" i="0" u="none" strike="noStrike" kern="1200" cap="none" spc="0" normalizeH="0" baseline="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高级氧化技术</a:t>
            </a:r>
            <a:r>
              <a:rPr kumimoji="0" lang="zh-CN" altLang="en-US" sz="2400" i="0" u="none" strike="noStrike" kern="1200" cap="none" spc="0" normalizeH="0" baseline="0" noProof="0" dirty="0">
                <a:ln>
                  <a:noFill/>
                </a:ln>
                <a:solidFill>
                  <a:srgbClr val="FF0000"/>
                </a:solidFill>
                <a:uLnTx/>
                <a:uFillTx/>
                <a:latin typeface="黑体" panose="02010609060101010101" pitchFamily="49" charset="-122"/>
                <a:ea typeface="黑体" panose="02010609060101010101" pitchFamily="49" charset="-122"/>
                <a:cs typeface="黑体" panose="02010609060101010101" pitchFamily="49" charset="-122"/>
              </a:rPr>
              <a:t> </a:t>
            </a:r>
            <a:endParaRPr kumimoji="0" lang="zh-CN" altLang="en-US" sz="2400" i="0" u="none" strike="noStrike" kern="1200" cap="none" spc="0" normalizeH="0" baseline="0" noProof="0" dirty="0">
              <a:ln>
                <a:noFill/>
              </a:ln>
              <a:solidFill>
                <a:srgbClr val="FF0000"/>
              </a:solidFill>
              <a:uLnTx/>
              <a:uFillTx/>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1507" name="Text Box 3"/>
          <p:cNvSpPr txBox="1"/>
          <p:nvPr/>
        </p:nvSpPr>
        <p:spPr>
          <a:xfrm>
            <a:off x="2490022" y="3015135"/>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50000"/>
              </a:spcBef>
              <a:buClrTx/>
              <a:buSzTx/>
              <a:buFontTx/>
              <a:buNone/>
            </a:pPr>
            <a:endParaRPr lang="zh-CN" altLang="en-US" sz="1800" dirty="0">
              <a:solidFill>
                <a:schemeClr val="tx1"/>
              </a:solidFill>
              <a:ea typeface="宋体" panose="02010600030101010101" pitchFamily="2" charset="-122"/>
            </a:endParaRPr>
          </a:p>
        </p:txBody>
      </p:sp>
      <p:sp>
        <p:nvSpPr>
          <p:cNvPr id="8" name="Rectangle 2"/>
          <p:cNvSpPr txBox="1"/>
          <p:nvPr/>
        </p:nvSpPr>
        <p:spPr bwMode="auto">
          <a:xfrm>
            <a:off x="911424" y="840164"/>
            <a:ext cx="2808312" cy="64516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600"/>
              </a:spcBef>
              <a:buClr>
                <a:schemeClr val="tx1"/>
              </a:buClr>
              <a:buSzPct val="80000"/>
            </a:pPr>
            <a:r>
              <a:rPr lang="en-US" altLang="zh-CN"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•OH</a:t>
            </a:r>
            <a:r>
              <a:rPr lang="zh-CN" altLang="en-US"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重要性质：</a:t>
            </a:r>
            <a:endParaRPr lang="zh-CN" altLang="en-US"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Rectangle 2"/>
          <p:cNvSpPr/>
          <p:nvPr/>
        </p:nvSpPr>
        <p:spPr>
          <a:xfrm>
            <a:off x="1343730" y="1413594"/>
            <a:ext cx="9557691" cy="5319395"/>
          </a:xfrm>
          <a:prstGeom prst="rect">
            <a:avLst/>
          </a:prstGeom>
          <a:noFill/>
          <a:ln w="9525">
            <a:noFill/>
          </a:ln>
        </p:spPr>
        <p:txBody>
          <a:bodyPr wrap="square">
            <a:spAutoFit/>
          </a:bodyPr>
          <a:lstStyle/>
          <a:p>
            <a:pPr marL="800100" lvl="1" indent="-342900" algn="just" eaLnBrk="1" hangingPunct="1">
              <a:lnSpc>
                <a:spcPct val="150000"/>
              </a:lnSpc>
              <a:spcAft>
                <a:spcPct val="40000"/>
              </a:spcAft>
              <a:buClr>
                <a:srgbClr val="000000"/>
              </a:buClr>
              <a:buFont typeface="Wingdings" panose="05000000000000000000" charset="0"/>
              <a:buChar char="Ø"/>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氧化性</a:t>
            </a:r>
            <a:r>
              <a:rPr lang="zh-CN" altLang="en-US"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强，氧化还原电位为 </a:t>
            </a:r>
            <a:r>
              <a:rPr lang="en-US" altLang="zh-CN"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2.80 V</a:t>
            </a:r>
            <a:r>
              <a:rPr lang="zh-CN" altLang="en-US"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，在</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已知氧化剂中</a:t>
            </a:r>
            <a:r>
              <a:rPr lang="zh-CN" altLang="en-US"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仅次于氟；</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800100" lvl="1" indent="-342900" eaLnBrk="1" hangingPunct="1">
              <a:lnSpc>
                <a:spcPct val="150000"/>
              </a:lnSpc>
              <a:buClr>
                <a:srgbClr val="000000"/>
              </a:buClr>
              <a:buFont typeface="Wingdings" panose="05000000000000000000" charset="0"/>
              <a:buChar char="Ø"/>
            </a:pPr>
            <a:r>
              <a:rPr lang="zh-CN" altLang="en-US"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能量 </a:t>
            </a:r>
            <a:r>
              <a:rPr lang="en-US" altLang="zh-CN"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(502 kJ/mol) </a:t>
            </a:r>
            <a:r>
              <a:rPr lang="zh-CN" altLang="en-US"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比</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构成有机物的主要化学键的能量均高，理论上可以彻底氧化（矿化）所有的</a:t>
            </a:r>
            <a:r>
              <a:rPr lang="zh-CN" altLang="en-US"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有机污染物；</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800100" lvl="1" indent="-342900" eaLnBrk="1" hangingPunct="1">
              <a:lnSpc>
                <a:spcPct val="150000"/>
              </a:lnSpc>
              <a:spcBef>
                <a:spcPct val="50000"/>
              </a:spcBef>
              <a:spcAft>
                <a:spcPct val="50000"/>
              </a:spcAft>
              <a:buClr>
                <a:srgbClr val="000000"/>
              </a:buClr>
              <a:buFont typeface="Wingdings" panose="05000000000000000000" charset="0"/>
              <a:buChar char="Ø"/>
            </a:pPr>
            <a:r>
              <a:rPr lang="zh-CN" altLang="en-US"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电负性较高 </a:t>
            </a:r>
            <a:r>
              <a:rPr lang="en-US" altLang="zh-CN"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(569.3 kJ) </a:t>
            </a:r>
            <a:r>
              <a:rPr lang="zh-CN" altLang="en-US"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易进攻高电子云密度点且</a:t>
            </a:r>
            <a:r>
              <a:rPr lang="zh-CN" altLang="en-US"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具有选择性；</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800100" lvl="1" indent="-342900" eaLnBrk="1" hangingPunct="1">
              <a:lnSpc>
                <a:spcPct val="150000"/>
              </a:lnSpc>
              <a:buClr>
                <a:srgbClr val="000000"/>
              </a:buClr>
              <a:buFont typeface="Wingdings" panose="05000000000000000000" charset="0"/>
              <a:buChar char="Ø"/>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当有碳碳双键</a:t>
            </a:r>
            <a:r>
              <a:rPr lang="zh-CN" altLang="en-US"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存在时 </a:t>
            </a:r>
            <a:r>
              <a:rPr lang="en-US" altLang="zh-CN"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除非</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被进攻分子有高度活泼的</a:t>
            </a:r>
            <a:r>
              <a:rPr lang="zh-CN" altLang="en-US"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碳氢键</a:t>
            </a:r>
            <a:r>
              <a:rPr lang="en-US" altLang="zh-CN"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将在双键处</a:t>
            </a:r>
            <a:r>
              <a:rPr lang="zh-CN" altLang="en-US"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发生加成反应；</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800100" lvl="1" indent="-342900" eaLnBrk="1" hangingPunct="1">
              <a:lnSpc>
                <a:spcPct val="150000"/>
              </a:lnSpc>
              <a:spcBef>
                <a:spcPct val="45000"/>
              </a:spcBef>
              <a:buClr>
                <a:srgbClr val="000000"/>
              </a:buClr>
              <a:buFont typeface="Wingdings" panose="05000000000000000000" charset="0"/>
              <a:buChar char="Ø"/>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是一种物理</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化学处理过程，易加以控制满足</a:t>
            </a:r>
            <a:r>
              <a:rPr lang="zh-CN" altLang="en-US"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处理需要；</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800100" lvl="1" indent="-342900" eaLnBrk="1" hangingPunct="1">
              <a:lnSpc>
                <a:spcPct val="150000"/>
              </a:lnSpc>
              <a:buClr>
                <a:srgbClr val="000000"/>
              </a:buClr>
              <a:buFont typeface="Wingdings" panose="05000000000000000000" charset="0"/>
              <a:buChar char="Ø"/>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既可作为单独处理，又可与其他处理过程</a:t>
            </a:r>
            <a:r>
              <a:rPr lang="zh-CN" altLang="en-US"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相匹配；</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marL="800100" lvl="1" indent="-342900" eaLnBrk="1" hangingPunct="1">
              <a:lnSpc>
                <a:spcPct val="150000"/>
              </a:lnSpc>
              <a:buClr>
                <a:srgbClr val="000000"/>
              </a:buClr>
              <a:buFont typeface="Wingdings" panose="05000000000000000000" charset="0"/>
              <a:buChar char="Ø"/>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以一种近似扩散的速率反应，彻底且不</a:t>
            </a:r>
            <a:r>
              <a:rPr lang="zh-CN" altLang="en-US" sz="22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产生副产物</a:t>
            </a:r>
            <a:r>
              <a:rPr lang="zh-CN" altLang="en-US" sz="220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0" name="Text Box 4"/>
          <p:cNvSpPr txBox="1">
            <a:spLocks noChangeArrowheads="1"/>
          </p:cNvSpPr>
          <p:nvPr/>
        </p:nvSpPr>
        <p:spPr bwMode="auto">
          <a:xfrm>
            <a:off x="191344" y="234659"/>
            <a:ext cx="11566614"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3.1</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kumimoji="0" lang="en-US" altLang="zh-CN" sz="28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Introduction</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1507" name="Text Box 3"/>
          <p:cNvSpPr txBox="1"/>
          <p:nvPr/>
        </p:nvSpPr>
        <p:spPr>
          <a:xfrm>
            <a:off x="2490022" y="279987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50000"/>
              </a:spcBef>
              <a:buClrTx/>
              <a:buSzTx/>
              <a:buFontTx/>
              <a:buNone/>
            </a:pPr>
            <a:endParaRPr lang="zh-CN" altLang="en-US" sz="1800" dirty="0">
              <a:solidFill>
                <a:schemeClr val="tx1"/>
              </a:solidFill>
              <a:ea typeface="宋体" panose="02010600030101010101" pitchFamily="2" charset="-122"/>
            </a:endParaRPr>
          </a:p>
        </p:txBody>
      </p:sp>
      <p:sp>
        <p:nvSpPr>
          <p:cNvPr id="8" name="Rectangle 2"/>
          <p:cNvSpPr txBox="1"/>
          <p:nvPr/>
        </p:nvSpPr>
        <p:spPr bwMode="auto">
          <a:xfrm>
            <a:off x="839471" y="933037"/>
            <a:ext cx="4248472" cy="64516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600"/>
              </a:spcBef>
              <a:buClr>
                <a:schemeClr val="tx1"/>
              </a:buClr>
              <a:buSzPct val="80000"/>
            </a:pPr>
            <a:r>
              <a:rPr lang="en-US" altLang="zh-CN"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SO</a:t>
            </a:r>
            <a:r>
              <a:rPr lang="en-US" altLang="zh-CN" sz="2400" b="1" kern="0" baseline="-2500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400" b="1" kern="0" baseline="3000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与</a:t>
            </a:r>
            <a:r>
              <a:rPr lang="en-US" altLang="zh-CN"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•OH</a:t>
            </a:r>
            <a:r>
              <a:rPr lang="zh-CN" altLang="en-US"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比较：</a:t>
            </a:r>
            <a:endParaRPr lang="zh-CN" altLang="en-US"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Rectangle 2"/>
          <p:cNvSpPr/>
          <p:nvPr/>
        </p:nvSpPr>
        <p:spPr>
          <a:xfrm>
            <a:off x="839416" y="1722600"/>
            <a:ext cx="9793088" cy="3204019"/>
          </a:xfrm>
          <a:prstGeom prst="rect">
            <a:avLst/>
          </a:prstGeom>
          <a:noFill/>
          <a:ln w="9525">
            <a:noFill/>
          </a:ln>
        </p:spPr>
        <p:txBody>
          <a:bodyPr wrap="square">
            <a:spAutoFit/>
          </a:bodyPr>
          <a:lstStyle/>
          <a:p>
            <a:pPr lvl="1" algn="just" eaLnBrk="1" hangingPunct="1">
              <a:lnSpc>
                <a:spcPct val="150000"/>
              </a:lnSpc>
              <a:spcAft>
                <a:spcPct val="40000"/>
              </a:spcAft>
              <a:buClr>
                <a:srgbClr val="FF0000"/>
              </a:buClr>
            </a:pPr>
            <a:r>
              <a:rPr lang="zh-CN" altLang="en-US" sz="2000" b="1">
                <a:solidFill>
                  <a:schemeClr val="tx1"/>
                </a:solidFill>
                <a:latin typeface="Times New Roman" panose="02020603050405020304" pitchFamily="18" charset="0"/>
                <a:ea typeface="黑体" panose="02010609060101010101" pitchFamily="49" charset="-122"/>
                <a:cs typeface="Times New Roman" panose="02020603050405020304" pitchFamily="18" charset="0"/>
              </a:rPr>
              <a:t>相似之处：</a:t>
            </a:r>
            <a:endParaRPr lang="en-US" altLang="zh-CN" sz="2000" b="1">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lvl="1" algn="just" eaLnBrk="1" hangingPunct="1">
              <a:lnSpc>
                <a:spcPct val="150000"/>
              </a:lnSpc>
              <a:spcAft>
                <a:spcPct val="40000"/>
              </a:spcAft>
              <a:buClr>
                <a:srgbClr val="FF0000"/>
              </a:buClr>
            </a:pP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作为一种亲电子试剂</a:t>
            </a: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具有与</a:t>
            </a: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•OH </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相近的氧化还原电位</a:t>
            </a: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(2.50 V)</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、高化学反应活性。</a:t>
            </a:r>
            <a:endParaRPr lang="zh-CN" altLang="en-US"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lvl="1" eaLnBrk="1" hangingPunct="1">
              <a:lnSpc>
                <a:spcPct val="150000"/>
              </a:lnSpc>
              <a:buClr>
                <a:srgbClr val="FF0000"/>
              </a:buClr>
            </a:pPr>
            <a:r>
              <a:rPr lang="zh-CN" altLang="en-US" sz="2000" b="1">
                <a:solidFill>
                  <a:schemeClr val="tx1"/>
                </a:solidFill>
                <a:latin typeface="Times New Roman" panose="02020603050405020304" pitchFamily="18" charset="0"/>
                <a:ea typeface="黑体" panose="02010609060101010101" pitchFamily="49" charset="-122"/>
                <a:cs typeface="Times New Roman" panose="02020603050405020304" pitchFamily="18" charset="0"/>
              </a:rPr>
              <a:t>具有的优势：</a:t>
            </a:r>
            <a:endParaRPr lang="en-US" altLang="zh-CN" sz="2000" b="1">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lvl="1" eaLnBrk="1" hangingPunct="1">
              <a:lnSpc>
                <a:spcPct val="150000"/>
              </a:lnSpc>
              <a:buClr>
                <a:srgbClr val="FF0000"/>
              </a:buClr>
            </a:pP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baseline="-25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aseline="30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有更长的半衰期</a:t>
            </a: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(30-40 μs, •OH= 20 ns)</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，可以长距离转移到目标污染物并彻底氧化降解污染物；</a:t>
            </a:r>
            <a:endParaRPr lang="zh-CN" altLang="en-US"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lvl="1" eaLnBrk="1" hangingPunct="1">
              <a:lnSpc>
                <a:spcPct val="150000"/>
              </a:lnSpc>
              <a:spcBef>
                <a:spcPct val="50000"/>
              </a:spcBef>
              <a:spcAft>
                <a:spcPct val="50000"/>
              </a:spcAft>
              <a:buClr>
                <a:srgbClr val="FF0000"/>
              </a:buClr>
            </a:pP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可以在较宽的 </a:t>
            </a: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值范围</a:t>
            </a: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(2-10)</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的水相体系中有效地进行</a:t>
            </a:r>
            <a:r>
              <a:rPr lang="en-US" altLang="zh-CN"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大大提高了其应用范围</a:t>
            </a:r>
            <a:r>
              <a:rPr lang="zh-CN" altLang="en-US" sz="200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矩形 3"/>
          <p:cNvSpPr/>
          <p:nvPr/>
        </p:nvSpPr>
        <p:spPr bwMode="auto">
          <a:xfrm>
            <a:off x="1343472" y="2349639"/>
            <a:ext cx="9145016" cy="535384"/>
          </a:xfrm>
          <a:prstGeom prst="rect">
            <a:avLst/>
          </a:prstGeom>
          <a:noFill/>
          <a:ln w="19050" cap="flat" cmpd="sng" algn="ctr">
            <a:solidFill>
              <a:schemeClr val="tx1"/>
            </a:solidFill>
            <a:prstDash val="sysDot"/>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5" name="矩形 4"/>
          <p:cNvSpPr/>
          <p:nvPr/>
        </p:nvSpPr>
        <p:spPr bwMode="auto">
          <a:xfrm>
            <a:off x="1341945" y="3446637"/>
            <a:ext cx="9145016" cy="1556790"/>
          </a:xfrm>
          <a:prstGeom prst="rect">
            <a:avLst/>
          </a:prstGeom>
          <a:noFill/>
          <a:ln w="19050" cap="flat" cmpd="sng" algn="ctr">
            <a:solidFill>
              <a:schemeClr val="tx1"/>
            </a:solidFill>
            <a:prstDash val="sysDot"/>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7" name="箭头: 下 6"/>
          <p:cNvSpPr/>
          <p:nvPr/>
        </p:nvSpPr>
        <p:spPr bwMode="auto">
          <a:xfrm>
            <a:off x="5768028" y="5089152"/>
            <a:ext cx="327600" cy="273836"/>
          </a:xfrm>
          <a:prstGeom prst="downArrow">
            <a:avLst/>
          </a:prstGeom>
          <a:noFill/>
          <a:ln w="19050" cap="flat" cmpd="sng" algn="ctr">
            <a:solidFill>
              <a:schemeClr val="tx1"/>
            </a:solidFill>
            <a:prstDash val="sysDot"/>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9" name="Rectangle 2"/>
          <p:cNvSpPr txBox="1"/>
          <p:nvPr/>
        </p:nvSpPr>
        <p:spPr bwMode="auto">
          <a:xfrm>
            <a:off x="236678" y="5282316"/>
            <a:ext cx="11593288" cy="49558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indent="457200" algn="just" eaLnBrk="1" hangingPunct="1">
              <a:lnSpc>
                <a:spcPct val="150000"/>
              </a:lnSpc>
              <a:spcBef>
                <a:spcPct val="0"/>
              </a:spcBef>
              <a:buClr>
                <a:srgbClr val="00FF00"/>
              </a:buClr>
              <a:buSzPct val="130000"/>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基于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AOPs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被越来越多的研究者认为是一种最有前途替代芬顿过程</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只产生</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的方法。</a:t>
            </a:r>
            <a:endPar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3" name="Text Box 4"/>
          <p:cNvSpPr txBox="1">
            <a:spLocks noChangeArrowheads="1"/>
          </p:cNvSpPr>
          <p:nvPr/>
        </p:nvSpPr>
        <p:spPr bwMode="auto">
          <a:xfrm>
            <a:off x="191344" y="234659"/>
            <a:ext cx="11566614"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3.1</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kumimoji="0" lang="en-US" altLang="zh-CN" sz="28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Introduction</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10" name="Rectangle 2"/>
          <p:cNvSpPr txBox="1"/>
          <p:nvPr/>
        </p:nvSpPr>
        <p:spPr bwMode="auto">
          <a:xfrm>
            <a:off x="911424" y="1686045"/>
            <a:ext cx="9937104" cy="119888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indent="720090" algn="just" eaLnBrk="1" hangingPunct="1">
              <a:lnSpc>
                <a:spcPct val="150000"/>
              </a:lnSpc>
              <a:spcBef>
                <a:spcPts val="0"/>
              </a:spcBef>
              <a:buClr>
                <a:schemeClr val="tx1"/>
              </a:buClr>
              <a:buSzPct val="80000"/>
            </a:pPr>
            <a:r>
              <a:rPr lang="zh-CN" altLang="en-US" sz="2400" kern="0">
                <a:solidFill>
                  <a:schemeClr val="tx1"/>
                </a:solidFill>
                <a:effectLst/>
                <a:latin typeface="黑体" panose="02010609060101010101" pitchFamily="49" charset="-122"/>
                <a:ea typeface="黑体" panose="02010609060101010101" pitchFamily="49" charset="-122"/>
              </a:rPr>
              <a:t>处理污染场地时不需开挖、运输受污染的土壤和地下水</a:t>
            </a:r>
            <a:r>
              <a:rPr lang="en-US" altLang="zh-CN" sz="2400" kern="0">
                <a:solidFill>
                  <a:schemeClr val="tx1"/>
                </a:solidFill>
                <a:effectLst/>
                <a:latin typeface="黑体" panose="02010609060101010101" pitchFamily="49" charset="-122"/>
                <a:ea typeface="黑体" panose="02010609060101010101" pitchFamily="49" charset="-122"/>
              </a:rPr>
              <a:t>,</a:t>
            </a:r>
            <a:r>
              <a:rPr lang="zh-CN" altLang="en-US" sz="2400" kern="0">
                <a:solidFill>
                  <a:schemeClr val="tx1"/>
                </a:solidFill>
                <a:effectLst/>
                <a:latin typeface="黑体" panose="02010609060101010101" pitchFamily="49" charset="-122"/>
                <a:ea typeface="黑体" panose="02010609060101010101" pitchFamily="49" charset="-122"/>
              </a:rPr>
              <a:t>在原来的位置就可进行的氧化处理操作技术。</a:t>
            </a:r>
            <a:endParaRPr lang="zh-CN" altLang="en-US" sz="2400" kern="0">
              <a:solidFill>
                <a:schemeClr val="tx1"/>
              </a:solidFill>
              <a:effectLst/>
              <a:latin typeface="黑体" panose="02010609060101010101" pitchFamily="49" charset="-122"/>
              <a:ea typeface="黑体" panose="02010609060101010101" pitchFamily="49" charset="-122"/>
            </a:endParaRPr>
          </a:p>
        </p:txBody>
      </p:sp>
      <p:sp>
        <p:nvSpPr>
          <p:cNvPr id="11" name="Rectangle 2"/>
          <p:cNvSpPr txBox="1"/>
          <p:nvPr/>
        </p:nvSpPr>
        <p:spPr bwMode="auto">
          <a:xfrm>
            <a:off x="911225" y="2948305"/>
            <a:ext cx="9937750" cy="261493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60045" algn="just" eaLnBrk="1" hangingPunct="1">
              <a:lnSpc>
                <a:spcPct val="150000"/>
              </a:lnSpc>
              <a:spcBef>
                <a:spcPts val="1200"/>
              </a:spcBef>
              <a:spcAft>
                <a:spcPts val="1200"/>
              </a:spcAft>
              <a:buClr>
                <a:schemeClr val="tx1"/>
              </a:buClr>
              <a:buSzPct val="80000"/>
            </a:pPr>
            <a:r>
              <a:rPr lang="zh-CN" altLang="en-US"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优势：</a:t>
            </a:r>
            <a:r>
              <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简单易行的污染处理方式，由于不需要挖掘污染的土壤和地下水，操作相对比较简单。</a:t>
            </a:r>
            <a:endParaRPr lang="zh-CN" altLang="en-US" sz="24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60045" algn="just" eaLnBrk="1" hangingPunct="1">
              <a:lnSpc>
                <a:spcPct val="150000"/>
              </a:lnSpc>
              <a:spcBef>
                <a:spcPts val="1200"/>
              </a:spcBef>
              <a:spcAft>
                <a:spcPts val="1200"/>
              </a:spcAft>
              <a:buClr>
                <a:schemeClr val="tx1"/>
              </a:buClr>
              <a:buSzPct val="80000"/>
            </a:pPr>
            <a:r>
              <a:rPr lang="zh-CN" altLang="en-US"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缺点：</a:t>
            </a:r>
            <a:r>
              <a:rPr lang="zh-CN" altLang="en-US" sz="2400" kern="0">
                <a:solidFill>
                  <a:schemeClr val="tx1"/>
                </a:solidFill>
                <a:effectLst/>
                <a:latin typeface="黑体" panose="02010609060101010101" pitchFamily="49" charset="-122"/>
                <a:ea typeface="黑体" panose="02010609060101010101" pitchFamily="49" charset="-122"/>
                <a:cs typeface="黑体" panose="02010609060101010101" pitchFamily="49" charset="-122"/>
              </a:rPr>
              <a:t>通常需要由不同深度的垂直灌注井和加压平流的喷射点构成氧化剂的传输系统</a:t>
            </a:r>
            <a:r>
              <a:rPr lang="en-US" altLang="zh-CN" sz="2400" kern="0">
                <a:solidFill>
                  <a:schemeClr val="tx1"/>
                </a:solidFill>
                <a:effectLst/>
                <a:latin typeface="黑体" panose="02010609060101010101" pitchFamily="49" charset="-122"/>
                <a:ea typeface="黑体" panose="02010609060101010101" pitchFamily="49" charset="-122"/>
                <a:cs typeface="黑体" panose="02010609060101010101" pitchFamily="49" charset="-122"/>
              </a:rPr>
              <a:t>,</a:t>
            </a:r>
            <a:r>
              <a:rPr lang="zh-CN" altLang="en-US" sz="2400" kern="0">
                <a:solidFill>
                  <a:schemeClr val="tx1"/>
                </a:solidFill>
                <a:effectLst/>
                <a:latin typeface="黑体" panose="02010609060101010101" pitchFamily="49" charset="-122"/>
                <a:ea typeface="黑体" panose="02010609060101010101" pitchFamily="49" charset="-122"/>
                <a:cs typeface="黑体" panose="02010609060101010101" pitchFamily="49" charset="-122"/>
              </a:rPr>
              <a:t>把氧化剂迅速地运送到地下，均匀分散。</a:t>
            </a:r>
            <a:endParaRPr lang="zh-CN" altLang="en-US" sz="2400" kern="0" dirty="0">
              <a:solidFill>
                <a:schemeClr val="tx1"/>
              </a:solidFill>
              <a:effectLst/>
              <a:latin typeface="黑体" panose="02010609060101010101" pitchFamily="49" charset="-122"/>
              <a:ea typeface="黑体" panose="02010609060101010101" pitchFamily="49" charset="-122"/>
              <a:cs typeface="黑体" panose="02010609060101010101" pitchFamily="49" charset="-122"/>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8" name="Text Box 4"/>
          <p:cNvSpPr txBox="1">
            <a:spLocks noChangeArrowheads="1"/>
          </p:cNvSpPr>
          <p:nvPr/>
        </p:nvSpPr>
        <p:spPr bwMode="auto">
          <a:xfrm>
            <a:off x="191344" y="234659"/>
            <a:ext cx="11566614"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3.1</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kumimoji="0" lang="en-US" altLang="zh-CN" sz="28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Introduction</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7" name="Text Box 4"/>
          <p:cNvSpPr txBox="1">
            <a:spLocks noChangeArrowheads="1"/>
          </p:cNvSpPr>
          <p:nvPr/>
        </p:nvSpPr>
        <p:spPr bwMode="auto">
          <a:xfrm>
            <a:off x="695960" y="840105"/>
            <a:ext cx="3591560" cy="64516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zh-CN" altLang="en-US" sz="2400" b="1" i="0" u="none" strike="noStrike" kern="1200" cap="none" spc="0" normalizeH="0" baseline="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原位化学氧化技术</a:t>
            </a:r>
            <a:r>
              <a:rPr kumimoji="0" lang="zh-CN" altLang="en-US" sz="2400" i="0" u="none" strike="noStrike" kern="1200" cap="none" spc="0" normalizeH="0" baseline="0" noProof="0" dirty="0">
                <a:ln>
                  <a:noFill/>
                </a:ln>
                <a:solidFill>
                  <a:srgbClr val="FF0000"/>
                </a:solidFill>
                <a:uLnTx/>
                <a:uFillTx/>
                <a:latin typeface="黑体" panose="02010609060101010101" pitchFamily="49" charset="-122"/>
                <a:ea typeface="黑体" panose="02010609060101010101" pitchFamily="49" charset="-122"/>
                <a:cs typeface="黑体" panose="02010609060101010101" pitchFamily="49" charset="-122"/>
              </a:rPr>
              <a:t> </a:t>
            </a:r>
            <a:endParaRPr kumimoji="0" lang="zh-CN" altLang="en-US" sz="2400" i="0" u="none" strike="noStrike" kern="1200" cap="none" spc="0" normalizeH="0" baseline="0" noProof="0" dirty="0">
              <a:ln>
                <a:noFill/>
              </a:ln>
              <a:solidFill>
                <a:srgbClr val="FF0000"/>
              </a:solidFill>
              <a:uLnTx/>
              <a:uFillTx/>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sz="quarter"/>
          </p:nvPr>
        </p:nvSpPr>
        <p:spPr>
          <a:xfrm>
            <a:off x="263736" y="718494"/>
            <a:ext cx="11664527" cy="1657152"/>
          </a:xfrm>
        </p:spPr>
        <p:txBody>
          <a:bodyPr vert="horz" wrap="square" lIns="91440" tIns="45720" rIns="91440" bIns="45720" numCol="1" anchor="ctr" anchorCtr="0" compatLnSpc="1"/>
          <a:lstStyle/>
          <a:p>
            <a:pPr lvl="0" eaLnBrk="1" hangingPunct="1">
              <a:lnSpc>
                <a:spcPct val="130000"/>
              </a:lnSpc>
              <a:spcBef>
                <a:spcPct val="20000"/>
              </a:spcBef>
              <a:defRPr/>
            </a:pPr>
            <a:r>
              <a:rPr kumimoji="0" lang="zh-CN" altLang="en-US" sz="4000" i="0" u="none" strike="noStrike" kern="0" cap="none" spc="0" normalizeH="0" baseline="0" noProof="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第三</a:t>
            </a:r>
            <a:r>
              <a:rPr lang="zh-CN" altLang="en-US" sz="400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节 化学氧化技术</a:t>
            </a:r>
            <a:br>
              <a:rPr kumimoji="0" lang="zh-CN" altLang="en-US" sz="4000" i="0" u="none" strike="noStrike" kern="0" cap="none" spc="0" normalizeH="0" baseline="0" noProof="0">
                <a:ln>
                  <a:noFill/>
                </a:ln>
                <a:solidFill>
                  <a:schemeClr val="accent1">
                    <a:lumMod val="50000"/>
                  </a:schemeClr>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br>
            <a:r>
              <a:rPr lang="zh-CN" altLang="en-US" sz="3200" noProof="0" dirty="0">
                <a:ln>
                  <a:noFill/>
                </a:ln>
                <a:solidFill>
                  <a:srgbClr val="FFFF00"/>
                </a:solidFill>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endParaRPr kumimoji="0" lang="en-US" altLang="zh-CN" sz="3200" b="1" i="0" u="none" strike="noStrike" kern="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2" name="Text Box 4"/>
          <p:cNvSpPr txBox="1">
            <a:spLocks noChangeArrowheads="1"/>
          </p:cNvSpPr>
          <p:nvPr/>
        </p:nvSpPr>
        <p:spPr bwMode="auto">
          <a:xfrm>
            <a:off x="2716530" y="1724660"/>
            <a:ext cx="888746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30000"/>
              </a:lnSpc>
              <a:spcBef>
                <a:spcPct val="0"/>
              </a:spcBef>
              <a:spcAft>
                <a:spcPct val="0"/>
              </a:spcAft>
              <a:buClrTx/>
              <a:buSzTx/>
              <a:buFontTx/>
              <a:buNone/>
              <a:defRPr/>
            </a:pPr>
            <a:r>
              <a:rPr kumimoji="0" lang="zh-CN" altLang="en-US" sz="3000" b="1" i="0" u="none" strike="noStrike" kern="1200" cap="none" spc="0" normalizeH="0" baseline="0" noProof="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 概述</a:t>
            </a:r>
            <a:endParaRPr kumimoji="0" lang="zh-CN" altLang="en-US" sz="3000" b="1" i="0" u="none" strike="noStrike" kern="1200" cap="none" spc="0" normalizeH="0" baseline="0" noProof="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lvl="0" eaLnBrk="1" hangingPunct="1">
              <a:lnSpc>
                <a:spcPct val="130000"/>
              </a:lnSpc>
              <a:defRPr/>
            </a:pPr>
            <a:r>
              <a:rPr kumimoji="0" lang="zh-CN" altLang="en-US" sz="3000" b="1"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Introduction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rId1" action="ppaction://hlinksldjump"/>
            </a:endParaRPr>
          </a:p>
          <a:p>
            <a:pPr lvl="0" eaLnBrk="1" hangingPunct="1">
              <a:lnSpc>
                <a:spcPct val="130000"/>
              </a:lnSpc>
              <a:defRPr/>
            </a:pPr>
            <a:r>
              <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二、过氧化氢及</a:t>
            </a:r>
            <a:r>
              <a:rPr lang="en-US" altLang="zh-CN" sz="3000" b="1">
                <a:solidFill>
                  <a:srgbClr val="CCECFF">
                    <a:lumMod val="50000"/>
                  </a:srgbClr>
                </a:solidFill>
                <a:latin typeface="Times New Roman" panose="02020603050405020304" pitchFamily="18" charset="0"/>
                <a:ea typeface="微软雅黑" panose="020B0503020204020204" charset="-122"/>
                <a:cs typeface="Times New Roman" panose="02020603050405020304" pitchFamily="18" charset="0"/>
              </a:rPr>
              <a:t>Fenton</a:t>
            </a:r>
            <a:r>
              <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氧化技术</a:t>
            </a:r>
            <a:endParaRPr lang="en-US" altLang="zh-CN"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30000"/>
              </a:lnSpc>
              <a:defRPr/>
            </a:pPr>
            <a:r>
              <a:rPr lang="en-US" altLang="zh-CN" sz="30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Potassium Permanganate Oxidation Method</a:t>
            </a:r>
            <a:endPar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30000"/>
              </a:lnSpc>
              <a:defRPr/>
            </a:pPr>
            <a:r>
              <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三、过硫酸盐氧化法</a:t>
            </a:r>
            <a:endPar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30000"/>
              </a:lnSpc>
              <a:defRPr/>
            </a:pPr>
            <a:r>
              <a:rPr lang="zh-CN" altLang="en-US" sz="30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Persulfate Oxidation Method</a:t>
            </a:r>
            <a:endPar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30000"/>
              </a:lnSpc>
              <a:defRPr/>
            </a:pPr>
            <a:r>
              <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四、臭氧氧化技术</a:t>
            </a:r>
            <a:endPar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30000"/>
              </a:lnSpc>
              <a:defRPr/>
            </a:pPr>
            <a:r>
              <a:rPr lang="zh-CN" altLang="en-US" sz="30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Ozonation Technology</a:t>
            </a:r>
            <a:endPar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 name="Line 9"/>
          <p:cNvSpPr>
            <a:spLocks noChangeShapeType="1"/>
          </p:cNvSpPr>
          <p:nvPr/>
        </p:nvSpPr>
        <p:spPr bwMode="auto">
          <a:xfrm>
            <a:off x="2731770" y="3573145"/>
            <a:ext cx="5164455" cy="17780"/>
          </a:xfrm>
          <a:prstGeom prst="line">
            <a:avLst/>
          </a:prstGeom>
          <a:noFill/>
          <a:ln w="38100">
            <a:solidFill>
              <a:srgbClr val="FF0000"/>
            </a:solidFill>
            <a:round/>
          </a:ln>
          <a:effectLst/>
        </p:spPr>
        <p:txBody>
          <a:bodyPr wrap="non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3732">
                                            <p:txEl>
                                              <p:pRg st="4" end="4"/>
                                            </p:txEl>
                                          </p:spTgt>
                                        </p:tgtEl>
                                        <p:attrNameLst>
                                          <p:attrName>style.visibility</p:attrName>
                                        </p:attrNameLst>
                                      </p:cBhvr>
                                      <p:to>
                                        <p:strVal val="visible"/>
                                      </p:to>
                                    </p:set>
                                    <p:anim calcmode="lin" valueType="num">
                                      <p:cBhvr additive="base">
                                        <p:cTn id="23" dur="500" fill="hold"/>
                                        <p:tgtEl>
                                          <p:spTgt spid="7373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373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3732">
                                            <p:txEl>
                                              <p:pRg st="5" end="5"/>
                                            </p:txEl>
                                          </p:spTgt>
                                        </p:tgtEl>
                                        <p:attrNameLst>
                                          <p:attrName>style.visibility</p:attrName>
                                        </p:attrNameLst>
                                      </p:cBhvr>
                                      <p:to>
                                        <p:strVal val="visible"/>
                                      </p:to>
                                    </p:set>
                                    <p:anim calcmode="lin" valueType="num">
                                      <p:cBhvr additive="base">
                                        <p:cTn id="27" dur="500" fill="hold"/>
                                        <p:tgtEl>
                                          <p:spTgt spid="7373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373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3732">
                                            <p:txEl>
                                              <p:pRg st="6" end="6"/>
                                            </p:txEl>
                                          </p:spTgt>
                                        </p:tgtEl>
                                        <p:attrNameLst>
                                          <p:attrName>style.visibility</p:attrName>
                                        </p:attrNameLst>
                                      </p:cBhvr>
                                      <p:to>
                                        <p:strVal val="visible"/>
                                      </p:to>
                                    </p:set>
                                    <p:anim calcmode="lin" valueType="num">
                                      <p:cBhvr additive="base">
                                        <p:cTn id="31" dur="500" fill="hold"/>
                                        <p:tgtEl>
                                          <p:spTgt spid="7373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373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3732">
                                            <p:txEl>
                                              <p:pRg st="7" end="7"/>
                                            </p:txEl>
                                          </p:spTgt>
                                        </p:tgtEl>
                                        <p:attrNameLst>
                                          <p:attrName>style.visibility</p:attrName>
                                        </p:attrNameLst>
                                      </p:cBhvr>
                                      <p:to>
                                        <p:strVal val="visible"/>
                                      </p:to>
                                    </p:set>
                                    <p:anim calcmode="lin" valueType="num">
                                      <p:cBhvr additive="base">
                                        <p:cTn id="35" dur="500" fill="hold"/>
                                        <p:tgtEl>
                                          <p:spTgt spid="7373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3732">
                                            <p:txEl>
                                              <p:pRg st="7" end="7"/>
                                            </p:txEl>
                                          </p:spTgt>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0-#ppt_w/2"/>
                                          </p:val>
                                        </p:tav>
                                        <p:tav tm="100000">
                                          <p:val>
                                            <p:strVal val="#ppt_x"/>
                                          </p:val>
                                        </p:tav>
                                      </p:tavLst>
                                    </p:anim>
                                    <p:anim calcmode="lin" valueType="num">
                                      <p:cBhvr additive="base">
                                        <p:cTn id="4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3" name="Text Box 4"/>
          <p:cNvSpPr txBox="1">
            <a:spLocks noChangeArrowheads="1"/>
          </p:cNvSpPr>
          <p:nvPr/>
        </p:nvSpPr>
        <p:spPr bwMode="auto">
          <a:xfrm>
            <a:off x="191344" y="-52361"/>
            <a:ext cx="11566614" cy="1476375"/>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过氧化氢及</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Fenton</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氧化技术</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endPar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endParaRPr>
          </a:p>
          <a:p>
            <a:pPr marL="457200" indent="-457200" eaLnBrk="1" hangingPunct="1">
              <a:lnSpc>
                <a:spcPct val="150000"/>
              </a:lnSpc>
              <a:spcBef>
                <a:spcPts val="0"/>
              </a:spcBef>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2800" b="1" dirty="0">
                <a:solidFill>
                  <a:srgbClr val="000000"/>
                </a:solidFill>
                <a:latin typeface="Times New Roman" panose="02020603050405020304" pitchFamily="18" charset="0"/>
                <a:cs typeface="Times New Roman" panose="02020603050405020304" pitchFamily="18" charset="0"/>
              </a:rPr>
              <a:t>Hydrogen Peroxide and Fenton Oxidation</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
        <p:nvSpPr>
          <p:cNvPr id="10" name="Rectangle 2"/>
          <p:cNvSpPr txBox="1"/>
          <p:nvPr/>
        </p:nvSpPr>
        <p:spPr bwMode="auto">
          <a:xfrm>
            <a:off x="683618" y="1369151"/>
            <a:ext cx="9937104" cy="332295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indent="720090" algn="just" eaLnBrk="1" hangingPunct="1">
              <a:lnSpc>
                <a:spcPct val="150000"/>
              </a:lnSpc>
              <a:spcBef>
                <a:spcPts val="0"/>
              </a:spcBef>
              <a:buClr>
                <a:schemeClr val="tx1"/>
              </a:buClr>
              <a:buSzPct val="80000"/>
            </a:pPr>
            <a:r>
              <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1"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b="1"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弱酸性的无色透明液体</a:t>
            </a:r>
            <a:r>
              <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许多物理性质与水相似</a:t>
            </a:r>
            <a:r>
              <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可与水以任意比例混合</a:t>
            </a:r>
            <a:r>
              <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H</a:t>
            </a:r>
            <a:r>
              <a:rPr lang="en-US" altLang="zh-CN" sz="2000" b="1"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b="1"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的水溶液也叫双氧水。</a:t>
            </a:r>
            <a:endPar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chemeClr val="tx1"/>
              </a:buClr>
              <a:buSzPct val="80000"/>
              <a:buFont typeface="Wingdings" panose="05000000000000000000" charset="0"/>
              <a:buChar char="Ø"/>
            </a:pP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当</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的质量分数达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86%</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时</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要进行适当的安全处理</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b="1" kern="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防止爆炸</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。在处理污染物时</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一般使用的是质量分数为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35%</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chemeClr val="tx1"/>
              </a:buClr>
              <a:buSzPct val="80000"/>
              <a:buFont typeface="Wingdings" panose="05000000000000000000" charset="0"/>
              <a:buChar char="Ø"/>
            </a:pP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具有氧化还原性</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氧的价态是</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既可以转化成</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价而表现出氧化性</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也可以转化成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0</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价态而表现出还原性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遇到如高锰酸根等更强的氧化剂时</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chemeClr val="tx1"/>
              </a:buClr>
              <a:buSzPct val="80000"/>
              <a:buFont typeface="Wingdings" panose="05000000000000000000" charset="0"/>
              <a:buChar char="Ø"/>
            </a:pP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绿色氧化剂：使用</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溶液作为氧化剂时，其分解产物为</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和</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不产生二次污染。</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Rectangle 2"/>
          <p:cNvSpPr txBox="1"/>
          <p:nvPr/>
        </p:nvSpPr>
        <p:spPr bwMode="auto">
          <a:xfrm>
            <a:off x="243750" y="4802617"/>
            <a:ext cx="9937104" cy="49558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60045" algn="just" eaLnBrk="1" hangingPunct="1">
              <a:lnSpc>
                <a:spcPct val="150000"/>
              </a:lnSpc>
              <a:spcBef>
                <a:spcPct val="0"/>
              </a:spcBef>
              <a:buClr>
                <a:srgbClr val="00FF00"/>
              </a:buClr>
              <a:buSzPct val="130000"/>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过氧化氢在水溶液中的</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氧化还原性</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由下列电位决定</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矩形 6"/>
          <p:cNvSpPr/>
          <p:nvPr/>
        </p:nvSpPr>
        <p:spPr bwMode="auto">
          <a:xfrm>
            <a:off x="718820" y="2355850"/>
            <a:ext cx="10182860" cy="2325370"/>
          </a:xfrm>
          <a:prstGeom prst="rect">
            <a:avLst/>
          </a:prstGeom>
          <a:noFill/>
          <a:ln w="19050" cap="flat" cmpd="sng" algn="ctr">
            <a:solidFill>
              <a:schemeClr val="tx1"/>
            </a:solidFill>
            <a:prstDash val="sysDot"/>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grpSp>
        <p:nvGrpSpPr>
          <p:cNvPr id="15" name="组合 14"/>
          <p:cNvGrpSpPr/>
          <p:nvPr/>
        </p:nvGrpSpPr>
        <p:grpSpPr>
          <a:xfrm>
            <a:off x="3016058" y="5397722"/>
            <a:ext cx="5917186" cy="923330"/>
            <a:chOff x="5291382" y="5675197"/>
            <a:chExt cx="5917186" cy="923330"/>
          </a:xfrm>
        </p:grpSpPr>
        <p:sp>
          <p:nvSpPr>
            <p:cNvPr id="8" name="文本框 7"/>
            <p:cNvSpPr txBox="1"/>
            <p:nvPr/>
          </p:nvSpPr>
          <p:spPr>
            <a:xfrm>
              <a:off x="5291382" y="5675197"/>
              <a:ext cx="5917186" cy="923330"/>
            </a:xfrm>
            <a:prstGeom prst="rect">
              <a:avLst/>
            </a:prstGeom>
            <a:noFill/>
          </p:spPr>
          <p:txBody>
            <a:bodyPr wrap="square" rtlCol="0">
              <a:spAutoFit/>
            </a:bodyPr>
            <a:lstStyle/>
            <a:p>
              <a:r>
                <a:rPr lang="pt-BR" altLang="zh-CN">
                  <a:latin typeface="Times New Roman" panose="02020603050405020304" pitchFamily="18" charset="0"/>
                  <a:cs typeface="Times New Roman" panose="02020603050405020304" pitchFamily="18" charset="0"/>
                </a:rPr>
                <a:t>H</a:t>
              </a:r>
              <a:r>
                <a:rPr lang="pt-BR" altLang="zh-CN" baseline="-25000">
                  <a:latin typeface="Times New Roman" panose="02020603050405020304" pitchFamily="18" charset="0"/>
                  <a:cs typeface="Times New Roman" panose="02020603050405020304" pitchFamily="18" charset="0"/>
                </a:rPr>
                <a:t>2</a:t>
              </a:r>
              <a:r>
                <a:rPr lang="pt-BR" altLang="zh-CN">
                  <a:latin typeface="Times New Roman" panose="02020603050405020304" pitchFamily="18" charset="0"/>
                  <a:cs typeface="Times New Roman" panose="02020603050405020304" pitchFamily="18" charset="0"/>
                </a:rPr>
                <a:t>O</a:t>
              </a:r>
              <a:r>
                <a:rPr lang="pt-BR" altLang="zh-CN" baseline="-25000">
                  <a:latin typeface="Times New Roman" panose="02020603050405020304" pitchFamily="18" charset="0"/>
                  <a:cs typeface="Times New Roman" panose="02020603050405020304" pitchFamily="18" charset="0"/>
                </a:rPr>
                <a:t>2 </a:t>
              </a:r>
              <a:r>
                <a:rPr lang="pt-BR" altLang="zh-CN">
                  <a:latin typeface="Times New Roman" panose="02020603050405020304" pitchFamily="18" charset="0"/>
                  <a:cs typeface="Times New Roman" panose="02020603050405020304" pitchFamily="18" charset="0"/>
                </a:rPr>
                <a:t>+ 2 H</a:t>
              </a:r>
              <a:r>
                <a:rPr lang="pt-BR" altLang="zh-CN" baseline="30000">
                  <a:latin typeface="Times New Roman" panose="02020603050405020304" pitchFamily="18" charset="0"/>
                  <a:cs typeface="Times New Roman" panose="02020603050405020304" pitchFamily="18" charset="0"/>
                </a:rPr>
                <a:t>+ </a:t>
              </a:r>
              <a:r>
                <a:rPr lang="pt-BR" altLang="zh-CN">
                  <a:latin typeface="Times New Roman" panose="02020603050405020304" pitchFamily="18" charset="0"/>
                  <a:cs typeface="Times New Roman" panose="02020603050405020304" pitchFamily="18" charset="0"/>
                </a:rPr>
                <a:t>+ 2 e</a:t>
              </a:r>
              <a:r>
                <a:rPr lang="pt-BR" altLang="zh-CN" baseline="30000">
                  <a:latin typeface="Times New Roman" panose="02020603050405020304" pitchFamily="18" charset="0"/>
                  <a:cs typeface="Times New Roman" panose="02020603050405020304" pitchFamily="18" charset="0"/>
                </a:rPr>
                <a:t>-</a:t>
              </a:r>
              <a:r>
                <a:rPr lang="en-US" altLang="zh-CN">
                  <a:latin typeface="Times New Roman" panose="02020603050405020304" pitchFamily="18" charset="0"/>
                  <a:cs typeface="Times New Roman" panose="02020603050405020304" pitchFamily="18" charset="0"/>
                </a:rPr>
                <a:t>            </a:t>
              </a:r>
              <a:r>
                <a:rPr lang="pt-BR" altLang="zh-CN">
                  <a:latin typeface="Times New Roman" panose="02020603050405020304" pitchFamily="18" charset="0"/>
                  <a:cs typeface="Times New Roman" panose="02020603050405020304" pitchFamily="18" charset="0"/>
                </a:rPr>
                <a:t>2 H</a:t>
              </a:r>
              <a:r>
                <a:rPr lang="pt-BR" altLang="zh-CN" baseline="-25000">
                  <a:latin typeface="Times New Roman" panose="02020603050405020304" pitchFamily="18" charset="0"/>
                  <a:cs typeface="Times New Roman" panose="02020603050405020304" pitchFamily="18" charset="0"/>
                </a:rPr>
                <a:t>2</a:t>
              </a:r>
              <a:r>
                <a:rPr lang="pt-BR" altLang="zh-CN">
                  <a:latin typeface="Times New Roman" panose="02020603050405020304" pitchFamily="18" charset="0"/>
                  <a:cs typeface="Times New Roman" panose="02020603050405020304" pitchFamily="18" charset="0"/>
                </a:rPr>
                <a:t>O         </a:t>
              </a:r>
              <a:r>
                <a:rPr lang="pt-BR" altLang="zh-CN" i="1">
                  <a:latin typeface="Times New Roman" panose="02020603050405020304" pitchFamily="18" charset="0"/>
                  <a:cs typeface="Times New Roman" panose="02020603050405020304" pitchFamily="18" charset="0"/>
                </a:rPr>
                <a:t>E </a:t>
              </a:r>
              <a:r>
                <a:rPr lang="pt-BR" altLang="zh-CN">
                  <a:latin typeface="Times New Roman" panose="02020603050405020304" pitchFamily="18" charset="0"/>
                  <a:cs typeface="Times New Roman" panose="02020603050405020304" pitchFamily="18" charset="0"/>
                </a:rPr>
                <a:t>= 1.77 V   (7-1)</a:t>
              </a:r>
              <a:endParaRPr lang="pt-BR" altLang="zh-CN">
                <a:latin typeface="Times New Roman" panose="02020603050405020304" pitchFamily="18" charset="0"/>
                <a:cs typeface="Times New Roman" panose="02020603050405020304" pitchFamily="18" charset="0"/>
              </a:endParaRPr>
            </a:p>
            <a:p>
              <a:r>
                <a:rPr lang="pt-BR" altLang="zh-CN">
                  <a:latin typeface="Times New Roman" panose="02020603050405020304" pitchFamily="18" charset="0"/>
                  <a:cs typeface="Times New Roman" panose="02020603050405020304" pitchFamily="18" charset="0"/>
                </a:rPr>
                <a:t>      O</a:t>
              </a:r>
              <a:r>
                <a:rPr lang="pt-BR" altLang="zh-CN" baseline="-25000">
                  <a:latin typeface="Times New Roman" panose="02020603050405020304" pitchFamily="18" charset="0"/>
                  <a:cs typeface="Times New Roman" panose="02020603050405020304" pitchFamily="18" charset="0"/>
                </a:rPr>
                <a:t>2 </a:t>
              </a:r>
              <a:r>
                <a:rPr lang="pt-BR" altLang="zh-CN">
                  <a:latin typeface="Times New Roman" panose="02020603050405020304" pitchFamily="18" charset="0"/>
                  <a:cs typeface="Times New Roman" panose="02020603050405020304" pitchFamily="18" charset="0"/>
                </a:rPr>
                <a:t>+ 2H</a:t>
              </a:r>
              <a:r>
                <a:rPr lang="pt-BR" altLang="zh-CN" baseline="30000">
                  <a:latin typeface="Times New Roman" panose="02020603050405020304" pitchFamily="18" charset="0"/>
                  <a:cs typeface="Times New Roman" panose="02020603050405020304" pitchFamily="18" charset="0"/>
                </a:rPr>
                <a:t>+ </a:t>
              </a:r>
              <a:r>
                <a:rPr lang="pt-BR" altLang="zh-CN">
                  <a:latin typeface="Times New Roman" panose="02020603050405020304" pitchFamily="18" charset="0"/>
                  <a:cs typeface="Times New Roman" panose="02020603050405020304" pitchFamily="18" charset="0"/>
                </a:rPr>
                <a:t>+ 2e</a:t>
              </a:r>
              <a:r>
                <a:rPr lang="pt-BR" altLang="zh-CN" baseline="30000">
                  <a:latin typeface="Times New Roman" panose="02020603050405020304" pitchFamily="18" charset="0"/>
                  <a:cs typeface="Times New Roman" panose="02020603050405020304" pitchFamily="18" charset="0"/>
                </a:rPr>
                <a:t>-</a:t>
              </a:r>
              <a:r>
                <a:rPr lang="pt-BR" altLang="zh-CN">
                  <a:latin typeface="Times New Roman" panose="02020603050405020304" pitchFamily="18" charset="0"/>
                  <a:cs typeface="Times New Roman" panose="02020603050405020304" pitchFamily="18" charset="0"/>
                </a:rPr>
                <a:t>            H</a:t>
              </a:r>
              <a:r>
                <a:rPr lang="pt-BR" altLang="zh-CN" baseline="-25000">
                  <a:latin typeface="Times New Roman" panose="02020603050405020304" pitchFamily="18" charset="0"/>
                  <a:cs typeface="Times New Roman" panose="02020603050405020304" pitchFamily="18" charset="0"/>
                </a:rPr>
                <a:t>2</a:t>
              </a:r>
              <a:r>
                <a:rPr lang="pt-BR" altLang="zh-CN">
                  <a:latin typeface="Times New Roman" panose="02020603050405020304" pitchFamily="18" charset="0"/>
                  <a:cs typeface="Times New Roman" panose="02020603050405020304" pitchFamily="18" charset="0"/>
                </a:rPr>
                <a:t>O</a:t>
              </a:r>
              <a:r>
                <a:rPr lang="pt-BR" altLang="zh-CN" baseline="-25000">
                  <a:latin typeface="Times New Roman" panose="02020603050405020304" pitchFamily="18" charset="0"/>
                  <a:cs typeface="Times New Roman" panose="02020603050405020304" pitchFamily="18" charset="0"/>
                </a:rPr>
                <a:t>2</a:t>
              </a:r>
              <a:r>
                <a:rPr lang="pt-BR" altLang="zh-CN">
                  <a:latin typeface="Times New Roman" panose="02020603050405020304" pitchFamily="18" charset="0"/>
                  <a:cs typeface="Times New Roman" panose="02020603050405020304" pitchFamily="18" charset="0"/>
                </a:rPr>
                <a:t>           </a:t>
              </a:r>
              <a:r>
                <a:rPr lang="pt-BR" altLang="zh-CN" i="1">
                  <a:latin typeface="Times New Roman" panose="02020603050405020304" pitchFamily="18" charset="0"/>
                  <a:cs typeface="Times New Roman" panose="02020603050405020304" pitchFamily="18" charset="0"/>
                </a:rPr>
                <a:t>E </a:t>
              </a:r>
              <a:r>
                <a:rPr lang="pt-BR" altLang="zh-CN">
                  <a:latin typeface="Times New Roman" panose="02020603050405020304" pitchFamily="18" charset="0"/>
                  <a:cs typeface="Times New Roman" panose="02020603050405020304" pitchFamily="18" charset="0"/>
                </a:rPr>
                <a:t>= 0.68 V   (7-2)</a:t>
              </a:r>
              <a:endParaRPr lang="pt-BR" altLang="zh-CN">
                <a:latin typeface="Times New Roman" panose="02020603050405020304" pitchFamily="18" charset="0"/>
                <a:cs typeface="Times New Roman" panose="02020603050405020304" pitchFamily="18" charset="0"/>
              </a:endParaRPr>
            </a:p>
            <a:p>
              <a:r>
                <a:rPr lang="pt-BR" altLang="zh-CN">
                  <a:latin typeface="Times New Roman" panose="02020603050405020304" pitchFamily="18" charset="0"/>
                  <a:cs typeface="Times New Roman" panose="02020603050405020304" pitchFamily="18" charset="0"/>
                </a:rPr>
                <a:t> HO</a:t>
              </a:r>
              <a:r>
                <a:rPr lang="pt-BR" altLang="zh-CN" baseline="-25000">
                  <a:latin typeface="Times New Roman" panose="02020603050405020304" pitchFamily="18" charset="0"/>
                  <a:cs typeface="Times New Roman" panose="02020603050405020304" pitchFamily="18" charset="0"/>
                </a:rPr>
                <a:t>2</a:t>
              </a:r>
              <a:r>
                <a:rPr lang="pt-BR" altLang="zh-CN" baseline="30000">
                  <a:latin typeface="Times New Roman" panose="02020603050405020304" pitchFamily="18" charset="0"/>
                  <a:cs typeface="Times New Roman" panose="02020603050405020304" pitchFamily="18" charset="0"/>
                </a:rPr>
                <a:t>-</a:t>
              </a:r>
              <a:r>
                <a:rPr lang="pt-BR" altLang="zh-CN">
                  <a:latin typeface="Times New Roman" panose="02020603050405020304" pitchFamily="18" charset="0"/>
                  <a:cs typeface="Times New Roman" panose="02020603050405020304" pitchFamily="18" charset="0"/>
                </a:rPr>
                <a:t> + H</a:t>
              </a:r>
              <a:r>
                <a:rPr lang="pt-BR" altLang="zh-CN" baseline="-25000">
                  <a:latin typeface="Times New Roman" panose="02020603050405020304" pitchFamily="18" charset="0"/>
                  <a:cs typeface="Times New Roman" panose="02020603050405020304" pitchFamily="18" charset="0"/>
                </a:rPr>
                <a:t>2</a:t>
              </a:r>
              <a:r>
                <a:rPr lang="pt-BR" altLang="zh-CN">
                  <a:latin typeface="Times New Roman" panose="02020603050405020304" pitchFamily="18" charset="0"/>
                  <a:cs typeface="Times New Roman" panose="02020603050405020304" pitchFamily="18" charset="0"/>
                </a:rPr>
                <a:t>O + 2e</a:t>
              </a:r>
              <a:r>
                <a:rPr lang="pt-BR" altLang="zh-CN" baseline="30000">
                  <a:latin typeface="Times New Roman" panose="02020603050405020304" pitchFamily="18" charset="0"/>
                  <a:cs typeface="Times New Roman" panose="02020603050405020304" pitchFamily="18" charset="0"/>
                </a:rPr>
                <a:t>-</a:t>
              </a:r>
              <a:r>
                <a:rPr lang="pt-BR" altLang="zh-CN">
                  <a:latin typeface="Times New Roman" panose="02020603050405020304" pitchFamily="18" charset="0"/>
                  <a:cs typeface="Times New Roman" panose="02020603050405020304" pitchFamily="18" charset="0"/>
                </a:rPr>
                <a:t>            3 OH</a:t>
              </a:r>
              <a:r>
                <a:rPr lang="pt-BR" altLang="zh-CN" baseline="30000">
                  <a:latin typeface="Times New Roman" panose="02020603050405020304" pitchFamily="18" charset="0"/>
                  <a:cs typeface="Times New Roman" panose="02020603050405020304" pitchFamily="18" charset="0"/>
                </a:rPr>
                <a:t>-</a:t>
              </a:r>
              <a:r>
                <a:rPr lang="pt-BR" altLang="zh-CN">
                  <a:latin typeface="Times New Roman" panose="02020603050405020304" pitchFamily="18" charset="0"/>
                  <a:cs typeface="Times New Roman" panose="02020603050405020304" pitchFamily="18" charset="0"/>
                </a:rPr>
                <a:t>          </a:t>
              </a:r>
              <a:r>
                <a:rPr lang="pt-BR" altLang="zh-CN" i="1">
                  <a:latin typeface="Times New Roman" panose="02020603050405020304" pitchFamily="18" charset="0"/>
                  <a:cs typeface="Times New Roman" panose="02020603050405020304" pitchFamily="18" charset="0"/>
                </a:rPr>
                <a:t>E </a:t>
              </a:r>
              <a:r>
                <a:rPr lang="pt-BR" altLang="zh-CN">
                  <a:latin typeface="Times New Roman" panose="02020603050405020304" pitchFamily="18" charset="0"/>
                  <a:cs typeface="Times New Roman" panose="02020603050405020304" pitchFamily="18" charset="0"/>
                </a:rPr>
                <a:t>= 0.87 V   (7-3)</a:t>
              </a:r>
              <a:endParaRPr lang="zh-CN" altLang="en-US">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nvPicPr>
          <p:blipFill>
            <a:blip r:embed="rId1"/>
            <a:srcRect r="87977" b="37704"/>
            <a:stretch>
              <a:fillRect/>
            </a:stretch>
          </p:blipFill>
          <p:spPr>
            <a:xfrm>
              <a:off x="7199594" y="5675197"/>
              <a:ext cx="576064" cy="247793"/>
            </a:xfrm>
            <a:prstGeom prst="rect">
              <a:avLst/>
            </a:prstGeom>
          </p:spPr>
        </p:pic>
        <p:pic>
          <p:nvPicPr>
            <p:cNvPr id="13" name="图片 12"/>
            <p:cNvPicPr>
              <a:picLocks noChangeAspect="1"/>
            </p:cNvPicPr>
            <p:nvPr/>
          </p:nvPicPr>
          <p:blipFill>
            <a:blip r:embed="rId1"/>
            <a:srcRect r="87977" b="37704"/>
            <a:stretch>
              <a:fillRect/>
            </a:stretch>
          </p:blipFill>
          <p:spPr>
            <a:xfrm>
              <a:off x="7199594" y="5950755"/>
              <a:ext cx="576064" cy="247793"/>
            </a:xfrm>
            <a:prstGeom prst="rect">
              <a:avLst/>
            </a:prstGeom>
          </p:spPr>
        </p:pic>
        <p:pic>
          <p:nvPicPr>
            <p:cNvPr id="14" name="图片 13"/>
            <p:cNvPicPr>
              <a:picLocks noChangeAspect="1"/>
            </p:cNvPicPr>
            <p:nvPr/>
          </p:nvPicPr>
          <p:blipFill>
            <a:blip r:embed="rId1"/>
            <a:srcRect r="87977" b="37704"/>
            <a:stretch>
              <a:fillRect/>
            </a:stretch>
          </p:blipFill>
          <p:spPr>
            <a:xfrm>
              <a:off x="7199594" y="6226313"/>
              <a:ext cx="576064" cy="247793"/>
            </a:xfrm>
            <a:prstGeom prst="rect">
              <a:avLst/>
            </a:prstGeom>
          </p:spPr>
        </p:pic>
      </p:grpSp>
      <p:sp>
        <p:nvSpPr>
          <p:cNvPr id="9"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10" name="Rectangle 2"/>
          <p:cNvSpPr txBox="1"/>
          <p:nvPr/>
        </p:nvSpPr>
        <p:spPr bwMode="auto">
          <a:xfrm>
            <a:off x="546456" y="1441396"/>
            <a:ext cx="10856390" cy="424624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indent="720090" algn="just" eaLnBrk="1" hangingPunct="1">
              <a:lnSpc>
                <a:spcPct val="150000"/>
              </a:lnSpc>
              <a:spcBef>
                <a:spcPts val="0"/>
              </a:spcBef>
              <a:buClr>
                <a:schemeClr val="tx1"/>
              </a:buClr>
              <a:buSzPct val="80000"/>
            </a:pPr>
            <a:r>
              <a:rPr lang="en-US" altLang="zh-CN" sz="2000" b="1" kern="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Fenton</a:t>
            </a:r>
            <a:r>
              <a:rPr lang="zh-CN" altLang="en-US" sz="2000" b="1" kern="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试剂</a:t>
            </a:r>
            <a:r>
              <a:rPr lang="zh-CN" altLang="en-US"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，指在天然或人为添加的亚铁离子</a:t>
            </a:r>
            <a:r>
              <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b="1" kern="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与</a:t>
            </a:r>
            <a:r>
              <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b="1"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b="1"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发生作用</a:t>
            </a:r>
            <a:r>
              <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能够产生高反应活性的</a:t>
            </a:r>
            <a:r>
              <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 </a:t>
            </a:r>
            <a:r>
              <a:rPr lang="zh-CN" altLang="en-US"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的试剂，</a:t>
            </a:r>
            <a:r>
              <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Fenton</a:t>
            </a:r>
            <a:r>
              <a:rPr lang="zh-CN" altLang="en-US"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氧化技术则是基于 </a:t>
            </a:r>
            <a:r>
              <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Fenton </a:t>
            </a:r>
            <a:r>
              <a:rPr lang="zh-CN" altLang="en-US"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试剂的使用的修复工艺。</a:t>
            </a:r>
            <a:endPar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600"/>
              </a:spcBef>
              <a:buClr>
                <a:schemeClr val="tx1"/>
              </a:buClr>
              <a:buSzPct val="80000"/>
              <a:buFont typeface="Wingdings" panose="05000000000000000000" charset="0"/>
              <a:buChar char="Ø"/>
            </a:pP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具有强氧化能力</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与污染物反应时具有快速、无选择性的特点；</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600"/>
              </a:spcBef>
              <a:buClr>
                <a:schemeClr val="tx1"/>
              </a:buClr>
              <a:buSzPct val="80000"/>
              <a:buFont typeface="Wingdings" panose="05000000000000000000" charset="0"/>
              <a:buChar char="Ø"/>
            </a:pP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是一种物理</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化学处理过程</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容易加以控制</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对操作设备要求不高；</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600"/>
              </a:spcBef>
              <a:buClr>
                <a:schemeClr val="tx1"/>
              </a:buClr>
              <a:buSzPct val="80000"/>
              <a:buFont typeface="Wingdings" panose="05000000000000000000" charset="0"/>
              <a:buChar char="Ø"/>
            </a:pP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既可作为单独处理单元</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又可与其他处理过程相匹配</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如作为生化处理的前处理；</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600"/>
              </a:spcBef>
              <a:buClr>
                <a:schemeClr val="tx1"/>
              </a:buClr>
              <a:buSzPct val="80000"/>
              <a:buFont typeface="Wingdings" panose="05000000000000000000" charset="0"/>
              <a:buChar char="Ø"/>
            </a:pP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反应需要在酸性条件下（</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pH=3</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）才能顺利进行</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这样会对环境带来一定的危害</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600"/>
              </a:spcBef>
              <a:buClr>
                <a:schemeClr val="tx1"/>
              </a:buClr>
              <a:buSzPct val="80000"/>
              <a:buFont typeface="Wingdings" panose="05000000000000000000" charset="0"/>
              <a:buChar char="Ø"/>
            </a:pP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Fenton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反应是放热反应会产生大量的热</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操作时要注意安全</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600"/>
              </a:spcBef>
              <a:buClr>
                <a:schemeClr val="tx1"/>
              </a:buClr>
              <a:buSzPct val="80000"/>
              <a:buFont typeface="Wingdings" panose="05000000000000000000" charset="0"/>
              <a:buChar char="Ø"/>
            </a:pP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对生物难降解的污染物具有极强的氧化能力</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而对于一些生物易降解的小分子反而不具备优势。</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矩形 3"/>
          <p:cNvSpPr/>
          <p:nvPr/>
        </p:nvSpPr>
        <p:spPr bwMode="auto">
          <a:xfrm>
            <a:off x="554896" y="2509259"/>
            <a:ext cx="11090648" cy="3240360"/>
          </a:xfrm>
          <a:prstGeom prst="rect">
            <a:avLst/>
          </a:prstGeom>
          <a:noFill/>
          <a:ln w="19050" cap="flat" cmpd="sng" algn="ctr">
            <a:solidFill>
              <a:schemeClr val="tx1"/>
            </a:solidFill>
            <a:prstDash val="sysDot"/>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2" name="Text Box 4"/>
          <p:cNvSpPr txBox="1">
            <a:spLocks noChangeArrowheads="1"/>
          </p:cNvSpPr>
          <p:nvPr/>
        </p:nvSpPr>
        <p:spPr bwMode="auto">
          <a:xfrm>
            <a:off x="191344" y="-52361"/>
            <a:ext cx="11566614" cy="1476375"/>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过氧化氢及</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Fenton</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氧化技术</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endPar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endParaRPr>
          </a:p>
          <a:p>
            <a:pPr marL="457200" indent="-457200" eaLnBrk="1" hangingPunct="1">
              <a:lnSpc>
                <a:spcPct val="150000"/>
              </a:lnSpc>
              <a:spcBef>
                <a:spcPts val="0"/>
              </a:spcBef>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2800" b="1" dirty="0">
                <a:solidFill>
                  <a:srgbClr val="000000"/>
                </a:solidFill>
                <a:latin typeface="Times New Roman" panose="02020603050405020304" pitchFamily="18" charset="0"/>
                <a:cs typeface="Times New Roman" panose="02020603050405020304" pitchFamily="18" charset="0"/>
              </a:rPr>
              <a:t>Hydrogen Peroxide and Fenton Oxidation</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graphicFrame>
        <p:nvGraphicFramePr>
          <p:cNvPr id="7" name="图示 6"/>
          <p:cNvGraphicFramePr/>
          <p:nvPr/>
        </p:nvGraphicFramePr>
        <p:xfrm>
          <a:off x="551384" y="1822821"/>
          <a:ext cx="3528392" cy="46805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1" name="箭头: 右 10"/>
          <p:cNvSpPr/>
          <p:nvPr/>
        </p:nvSpPr>
        <p:spPr bwMode="auto">
          <a:xfrm>
            <a:off x="4151784" y="3789040"/>
            <a:ext cx="1152129" cy="576064"/>
          </a:xfrm>
          <a:prstGeom prst="rightArrow">
            <a:avLst/>
          </a:prstGeom>
          <a:noFill/>
          <a:ln w="25400" cap="flat" cmpd="sng" algn="ctr">
            <a:solidFill>
              <a:schemeClr val="tx1"/>
            </a:solidFill>
            <a:prstDash val="solid"/>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3" name="Text Box 4"/>
          <p:cNvSpPr txBox="1">
            <a:spLocks noChangeArrowheads="1"/>
          </p:cNvSpPr>
          <p:nvPr/>
        </p:nvSpPr>
        <p:spPr bwMode="auto">
          <a:xfrm>
            <a:off x="191344" y="-52361"/>
            <a:ext cx="11566614" cy="1476375"/>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过氧化氢及</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Fenton</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氧化技术</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endPar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endParaRPr>
          </a:p>
          <a:p>
            <a:pPr marL="457200" indent="-457200" eaLnBrk="1" hangingPunct="1">
              <a:lnSpc>
                <a:spcPct val="150000"/>
              </a:lnSpc>
              <a:spcBef>
                <a:spcPts val="0"/>
              </a:spcBef>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2800" b="1" dirty="0">
                <a:solidFill>
                  <a:srgbClr val="000000"/>
                </a:solidFill>
                <a:latin typeface="Times New Roman" panose="02020603050405020304" pitchFamily="18" charset="0"/>
                <a:cs typeface="Times New Roman" panose="02020603050405020304" pitchFamily="18" charset="0"/>
              </a:rPr>
              <a:t>Hydrogen Peroxide and Fenton Oxidation</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grpSp>
        <p:nvGrpSpPr>
          <p:cNvPr id="2" name="组合 1"/>
          <p:cNvGrpSpPr/>
          <p:nvPr/>
        </p:nvGrpSpPr>
        <p:grpSpPr>
          <a:xfrm>
            <a:off x="8472264" y="1822821"/>
            <a:ext cx="2877147" cy="4680520"/>
            <a:chOff x="1277" y="0"/>
            <a:chExt cx="2877147" cy="4680520"/>
          </a:xfrm>
        </p:grpSpPr>
        <p:sp>
          <p:nvSpPr>
            <p:cNvPr id="18" name="矩形: 圆角 17"/>
            <p:cNvSpPr/>
            <p:nvPr/>
          </p:nvSpPr>
          <p:spPr bwMode="white">
            <a:xfrm>
              <a:off x="1277" y="0"/>
              <a:ext cx="2877147" cy="4680520"/>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1">
              <a:schemeClr val="accent2">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19" name="矩形: 圆角 4"/>
            <p:cNvSpPr txBox="1"/>
            <p:nvPr/>
          </p:nvSpPr>
          <p:spPr>
            <a:xfrm>
              <a:off x="1277" y="0"/>
              <a:ext cx="2877147" cy="14041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Times New Roman" panose="02020603050405020304" pitchFamily="18" charset="0"/>
                  <a:ea typeface="黑体" panose="02010609060101010101" pitchFamily="49" charset="-122"/>
                  <a:cs typeface="Times New Roman" panose="02020603050405020304" pitchFamily="18" charset="0"/>
                </a:rPr>
                <a:t>类</a:t>
              </a:r>
              <a:r>
                <a:rPr lang="en-US" altLang="zh-CN" sz="2000" b="1" kern="1200" dirty="0">
                  <a:latin typeface="Times New Roman" panose="02020603050405020304" pitchFamily="18" charset="0"/>
                  <a:ea typeface="黑体" panose="02010609060101010101" pitchFamily="49" charset="-122"/>
                  <a:cs typeface="Times New Roman" panose="02020603050405020304" pitchFamily="18" charset="0"/>
                </a:rPr>
                <a:t>Fenton</a:t>
              </a:r>
              <a:r>
                <a:rPr lang="zh-CN" altLang="en-US" sz="2000" b="1" kern="1200" dirty="0">
                  <a:latin typeface="Times New Roman" panose="02020603050405020304" pitchFamily="18" charset="0"/>
                  <a:ea typeface="黑体" panose="02010609060101010101" pitchFamily="49" charset="-122"/>
                  <a:cs typeface="Times New Roman" panose="02020603050405020304" pitchFamily="18" charset="0"/>
                </a:rPr>
                <a:t>技术：</a:t>
              </a:r>
              <a:endParaRPr lang="zh-CN" altLang="en-US" sz="2000" b="1" kern="12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3" name="组合 2"/>
          <p:cNvGrpSpPr/>
          <p:nvPr/>
        </p:nvGrpSpPr>
        <p:grpSpPr>
          <a:xfrm>
            <a:off x="8879558" y="2943740"/>
            <a:ext cx="2024729" cy="933268"/>
            <a:chOff x="408571" y="1120919"/>
            <a:chExt cx="2024729" cy="933268"/>
          </a:xfrm>
          <a:scene3d>
            <a:camera prst="orthographicFront"/>
            <a:lightRig rig="flat" dir="t"/>
          </a:scene3d>
        </p:grpSpPr>
        <p:sp>
          <p:nvSpPr>
            <p:cNvPr id="16" name="矩形: 圆角 15"/>
            <p:cNvSpPr/>
            <p:nvPr/>
          </p:nvSpPr>
          <p:spPr bwMode="white">
            <a:xfrm>
              <a:off x="408571" y="1120919"/>
              <a:ext cx="2024729" cy="933268"/>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endParaRPr lang="zh-CN" altLang="en-US"/>
            </a:p>
          </p:txBody>
        </p:sp>
        <p:sp>
          <p:nvSpPr>
            <p:cNvPr id="17" name="矩形: 圆角 6"/>
            <p:cNvSpPr txBox="1"/>
            <p:nvPr/>
          </p:nvSpPr>
          <p:spPr>
            <a:xfrm>
              <a:off x="435905" y="1148253"/>
              <a:ext cx="1970061" cy="87860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0640" tIns="30480" rIns="40640" bIns="30480" numCol="1" spcCol="1270" anchor="ctr" anchorCtr="0">
              <a:noAutofit/>
            </a:bodyPr>
            <a:lstStyle/>
            <a:p>
              <a:pPr marL="0" lvl="0" indent="0" algn="ctr" defTabSz="711200">
                <a:lnSpc>
                  <a:spcPct val="100000"/>
                </a:lnSpc>
                <a:spcBef>
                  <a:spcPct val="0"/>
                </a:spcBef>
                <a:spcAft>
                  <a:spcPts val="0"/>
                </a:spcAft>
                <a:buNone/>
              </a:pPr>
              <a:r>
                <a:rPr lang="zh-CN" altLang="zh-CN" sz="1600" b="1" kern="1200" dirty="0">
                  <a:latin typeface="Times New Roman" panose="02020603050405020304" pitchFamily="18" charset="0"/>
                  <a:ea typeface="黑体" panose="02010609060101010101" pitchFamily="49" charset="-122"/>
                  <a:cs typeface="Times New Roman" panose="02020603050405020304" pitchFamily="18" charset="0"/>
                </a:rPr>
                <a:t>利用额外添加的催</a:t>
              </a:r>
              <a:r>
                <a:rPr lang="zh-CN" altLang="en-US" sz="1600" b="1" kern="1200" dirty="0">
                  <a:latin typeface="Times New Roman" panose="02020603050405020304" pitchFamily="18" charset="0"/>
                  <a:ea typeface="黑体" panose="02010609060101010101" pitchFamily="49" charset="-122"/>
                  <a:cs typeface="Times New Roman" panose="02020603050405020304" pitchFamily="18" charset="0"/>
                </a:rPr>
                <a:t>化</a:t>
              </a:r>
              <a:r>
                <a:rPr lang="zh-CN" altLang="zh-CN" sz="1600" b="1" kern="1200" dirty="0">
                  <a:latin typeface="Times New Roman" panose="02020603050405020304" pitchFamily="18" charset="0"/>
                  <a:ea typeface="黑体" panose="02010609060101010101" pitchFamily="49" charset="-122"/>
                  <a:cs typeface="Times New Roman" panose="02020603050405020304" pitchFamily="18" charset="0"/>
                </a:rPr>
                <a:t>剂或介质所进行的均相和非均相芬顿反应</a:t>
              </a:r>
              <a:endParaRPr lang="zh-CN" altLang="en-US" sz="1600" b="1" kern="12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4" name="组合 3"/>
          <p:cNvGrpSpPr/>
          <p:nvPr/>
        </p:nvGrpSpPr>
        <p:grpSpPr>
          <a:xfrm>
            <a:off x="8879558" y="4131582"/>
            <a:ext cx="2024729" cy="914988"/>
            <a:chOff x="408571" y="2308761"/>
            <a:chExt cx="2024729" cy="914988"/>
          </a:xfrm>
          <a:scene3d>
            <a:camera prst="orthographicFront"/>
            <a:lightRig rig="flat" dir="t"/>
          </a:scene3d>
        </p:grpSpPr>
        <p:sp>
          <p:nvSpPr>
            <p:cNvPr id="14" name="矩形: 圆角 13"/>
            <p:cNvSpPr/>
            <p:nvPr/>
          </p:nvSpPr>
          <p:spPr bwMode="white">
            <a:xfrm>
              <a:off x="408571" y="2308761"/>
              <a:ext cx="2024729" cy="914988"/>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endParaRPr lang="zh-CN" altLang="en-US"/>
            </a:p>
          </p:txBody>
        </p:sp>
        <p:sp>
          <p:nvSpPr>
            <p:cNvPr id="15" name="矩形: 圆角 8"/>
            <p:cNvSpPr txBox="1"/>
            <p:nvPr/>
          </p:nvSpPr>
          <p:spPr>
            <a:xfrm>
              <a:off x="433766" y="2335560"/>
              <a:ext cx="1972736" cy="86139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0640" tIns="30480" rIns="40640" bIns="3048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金属离子</a:t>
              </a:r>
              <a:r>
                <a:rPr kumimoji="0" lang="en-US"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(Fe</a:t>
              </a:r>
              <a:r>
                <a:rPr kumimoji="0" lang="en-US" altLang="en-US" sz="1600" b="0" i="0" u="none" strike="noStrike" kern="0" cap="none" spc="0" normalizeH="0" baseline="3000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en-US"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,Cu</a:t>
              </a:r>
              <a:r>
                <a:rPr kumimoji="0" lang="en-US" altLang="en-US" sz="1600" b="0" i="0" u="none" strike="noStrike" kern="0" cap="none" spc="0" normalizeH="0" baseline="3000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r>
                <a:rPr kumimoji="0" lang="en-US"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、非金属、金属氧化物等</a:t>
              </a:r>
              <a:endParaRPr kumimoji="0" lang="zh-CN"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6" name="组合 5"/>
          <p:cNvGrpSpPr/>
          <p:nvPr/>
        </p:nvGrpSpPr>
        <p:grpSpPr>
          <a:xfrm>
            <a:off x="8879558" y="5241994"/>
            <a:ext cx="2049803" cy="860213"/>
            <a:chOff x="408571" y="3419173"/>
            <a:chExt cx="2049803" cy="860213"/>
          </a:xfrm>
          <a:scene3d>
            <a:camera prst="orthographicFront"/>
            <a:lightRig rig="flat" dir="t"/>
          </a:scene3d>
        </p:grpSpPr>
        <p:sp>
          <p:nvSpPr>
            <p:cNvPr id="10" name="矩形: 圆角 9"/>
            <p:cNvSpPr/>
            <p:nvPr/>
          </p:nvSpPr>
          <p:spPr bwMode="white">
            <a:xfrm>
              <a:off x="408571" y="3419173"/>
              <a:ext cx="2024608" cy="86021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endParaRPr lang="zh-CN" altLang="en-US"/>
            </a:p>
          </p:txBody>
        </p:sp>
        <p:sp>
          <p:nvSpPr>
            <p:cNvPr id="12" name="矩形: 圆角 10"/>
            <p:cNvSpPr txBox="1"/>
            <p:nvPr/>
          </p:nvSpPr>
          <p:spPr>
            <a:xfrm>
              <a:off x="433766" y="3444368"/>
              <a:ext cx="2024608" cy="80982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0640" tIns="30480" rIns="40640" bIns="3048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其他催化剂或介质，如 </a:t>
              </a:r>
              <a:r>
                <a:rPr kumimoji="0" lang="en-US"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Fe</a:t>
              </a:r>
              <a:r>
                <a:rPr kumimoji="0" lang="en-US" altLang="en-US" sz="1600" b="0" i="0" u="none" strike="noStrike" kern="0" cap="none" spc="0" normalizeH="0" baseline="3000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0</a:t>
              </a:r>
              <a:r>
                <a:rPr kumimoji="0" lang="zh-CN"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、紫外光、电、超声、微波等</a:t>
              </a:r>
              <a:endParaRPr kumimoji="0" lang="zh-CN" altLang="en-US" sz="16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20" name="组合 19"/>
          <p:cNvGrpSpPr/>
          <p:nvPr/>
        </p:nvGrpSpPr>
        <p:grpSpPr>
          <a:xfrm>
            <a:off x="5329108" y="1822821"/>
            <a:ext cx="2877147" cy="4680520"/>
            <a:chOff x="1277" y="0"/>
            <a:chExt cx="2877147" cy="4680520"/>
          </a:xfrm>
        </p:grpSpPr>
        <p:sp>
          <p:nvSpPr>
            <p:cNvPr id="30" name="矩形: 圆角 29"/>
            <p:cNvSpPr/>
            <p:nvPr/>
          </p:nvSpPr>
          <p:spPr bwMode="white">
            <a:xfrm>
              <a:off x="1277" y="0"/>
              <a:ext cx="2877147" cy="4680520"/>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1">
              <a:schemeClr val="accent2">
                <a:tint val="4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31" name="矩形: 圆角 4"/>
            <p:cNvSpPr txBox="1"/>
            <p:nvPr/>
          </p:nvSpPr>
          <p:spPr>
            <a:xfrm>
              <a:off x="1277" y="0"/>
              <a:ext cx="2877147" cy="14041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Times New Roman" panose="02020603050405020304" pitchFamily="18" charset="0"/>
                  <a:ea typeface="黑体" panose="02010609060101010101" pitchFamily="49" charset="-122"/>
                  <a:cs typeface="Times New Roman" panose="02020603050405020304" pitchFamily="18" charset="0"/>
                </a:rPr>
                <a:t>改性</a:t>
              </a:r>
              <a:r>
                <a:rPr lang="en-US" altLang="zh-CN" sz="2000" b="1" kern="1200" dirty="0">
                  <a:latin typeface="Times New Roman" panose="02020603050405020304" pitchFamily="18" charset="0"/>
                  <a:ea typeface="黑体" panose="02010609060101010101" pitchFamily="49" charset="-122"/>
                  <a:cs typeface="Times New Roman" panose="02020603050405020304" pitchFamily="18" charset="0"/>
                </a:rPr>
                <a:t>Fenton</a:t>
              </a:r>
              <a:r>
                <a:rPr lang="zh-CN" altLang="en-US" sz="2000" b="1" kern="1200" dirty="0">
                  <a:latin typeface="Times New Roman" panose="02020603050405020304" pitchFamily="18" charset="0"/>
                  <a:ea typeface="黑体" panose="02010609060101010101" pitchFamily="49" charset="-122"/>
                  <a:cs typeface="Times New Roman" panose="02020603050405020304" pitchFamily="18" charset="0"/>
                </a:rPr>
                <a:t>技术：</a:t>
              </a:r>
              <a:endParaRPr lang="zh-CN" altLang="en-US" sz="2000" b="1" kern="12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21" name="组合 20"/>
          <p:cNvGrpSpPr/>
          <p:nvPr/>
        </p:nvGrpSpPr>
        <p:grpSpPr>
          <a:xfrm>
            <a:off x="5736402" y="2943740"/>
            <a:ext cx="2024729" cy="933268"/>
            <a:chOff x="408571" y="1120919"/>
            <a:chExt cx="2024729" cy="933268"/>
          </a:xfrm>
          <a:scene3d>
            <a:camera prst="orthographicFront"/>
            <a:lightRig rig="flat" dir="t"/>
          </a:scene3d>
        </p:grpSpPr>
        <p:sp>
          <p:nvSpPr>
            <p:cNvPr id="28" name="矩形: 圆角 27"/>
            <p:cNvSpPr/>
            <p:nvPr/>
          </p:nvSpPr>
          <p:spPr bwMode="white">
            <a:xfrm>
              <a:off x="408571" y="1120919"/>
              <a:ext cx="2024729" cy="933268"/>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endParaRPr lang="zh-CN" altLang="en-US"/>
            </a:p>
          </p:txBody>
        </p:sp>
        <p:sp>
          <p:nvSpPr>
            <p:cNvPr id="29" name="矩形: 圆角 6"/>
            <p:cNvSpPr txBox="1"/>
            <p:nvPr/>
          </p:nvSpPr>
          <p:spPr>
            <a:xfrm>
              <a:off x="435905" y="1148253"/>
              <a:ext cx="1970061" cy="87860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0640" tIns="30480" rIns="40640" bIns="30480" numCol="1" spcCol="1270" anchor="ctr" anchorCtr="0">
              <a:noAutofit/>
            </a:bodyPr>
            <a:lstStyle/>
            <a:p>
              <a:pPr marL="0" lvl="0" indent="0" algn="ctr" defTabSz="711200">
                <a:lnSpc>
                  <a:spcPct val="100000"/>
                </a:lnSpc>
                <a:spcBef>
                  <a:spcPct val="0"/>
                </a:spcBef>
                <a:spcAft>
                  <a:spcPts val="0"/>
                </a:spcAft>
                <a:buNone/>
              </a:pPr>
              <a:r>
                <a:rPr lang="zh-CN" altLang="zh-CN" sz="1600" b="1" kern="1200" dirty="0">
                  <a:latin typeface="Times New Roman" panose="02020603050405020304" pitchFamily="18" charset="0"/>
                  <a:ea typeface="黑体" panose="02010609060101010101" pitchFamily="49" charset="-122"/>
                  <a:cs typeface="Times New Roman" panose="02020603050405020304" pitchFamily="18" charset="0"/>
                </a:rPr>
                <a:t>借助其他化学试剂对作为催化剂的 </a:t>
              </a:r>
              <a:r>
                <a:rPr lang="en-US" altLang="zh-CN" sz="1600" b="1" kern="1200" dirty="0">
                  <a:latin typeface="Times New Roman" panose="02020603050405020304" pitchFamily="18" charset="0"/>
                  <a:ea typeface="黑体" panose="02010609060101010101" pitchFamily="49" charset="-122"/>
                  <a:cs typeface="Times New Roman" panose="02020603050405020304" pitchFamily="18" charset="0"/>
                </a:rPr>
                <a:t>Fe</a:t>
              </a:r>
              <a:r>
                <a:rPr lang="en-US" altLang="zh-CN" sz="1600" b="1" kern="12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zh-CN" altLang="zh-CN" sz="1600" b="1" kern="1200" dirty="0">
                  <a:latin typeface="Times New Roman" panose="02020603050405020304" pitchFamily="18" charset="0"/>
                  <a:ea typeface="黑体" panose="02010609060101010101" pitchFamily="49" charset="-122"/>
                  <a:cs typeface="Times New Roman" panose="02020603050405020304" pitchFamily="18" charset="0"/>
                </a:rPr>
                <a:t>进行改性</a:t>
              </a:r>
              <a:endParaRPr lang="zh-CN" altLang="en-US" sz="1600" b="1" kern="12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22" name="组合 21"/>
          <p:cNvGrpSpPr/>
          <p:nvPr/>
        </p:nvGrpSpPr>
        <p:grpSpPr>
          <a:xfrm>
            <a:off x="5736402" y="4131582"/>
            <a:ext cx="2024729" cy="914988"/>
            <a:chOff x="408571" y="2308761"/>
            <a:chExt cx="2024729" cy="914988"/>
          </a:xfrm>
          <a:scene3d>
            <a:camera prst="orthographicFront"/>
            <a:lightRig rig="flat" dir="t"/>
          </a:scene3d>
        </p:grpSpPr>
        <p:sp>
          <p:nvSpPr>
            <p:cNvPr id="26" name="矩形: 圆角 25"/>
            <p:cNvSpPr/>
            <p:nvPr/>
          </p:nvSpPr>
          <p:spPr bwMode="white">
            <a:xfrm>
              <a:off x="408571" y="2308761"/>
              <a:ext cx="2024729" cy="914988"/>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endParaRPr lang="zh-CN" altLang="en-US"/>
            </a:p>
          </p:txBody>
        </p:sp>
        <p:sp>
          <p:nvSpPr>
            <p:cNvPr id="27" name="矩形: 圆角 8"/>
            <p:cNvSpPr txBox="1"/>
            <p:nvPr/>
          </p:nvSpPr>
          <p:spPr>
            <a:xfrm>
              <a:off x="435370" y="2335560"/>
              <a:ext cx="1971131" cy="86139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latin typeface="Times New Roman" panose="02020603050405020304" pitchFamily="18" charset="0"/>
                  <a:ea typeface="黑体" panose="02010609060101010101" pitchFamily="49" charset="-122"/>
                  <a:cs typeface="Times New Roman" panose="02020603050405020304" pitchFamily="18" charset="0"/>
                </a:rPr>
                <a:t>螯合剂：</a:t>
              </a:r>
              <a:r>
                <a:rPr lang="zh-CN" altLang="en-US" sz="1600" kern="1200" dirty="0">
                  <a:latin typeface="Times New Roman" panose="02020603050405020304" pitchFamily="18" charset="0"/>
                  <a:ea typeface="黑体" panose="02010609060101010101" pitchFamily="49" charset="-122"/>
                  <a:cs typeface="Times New Roman" panose="02020603050405020304" pitchFamily="18" charset="0"/>
                </a:rPr>
                <a:t>乙二胺四乙酸、乙二胺二琥珀酸</a:t>
              </a:r>
              <a:endParaRPr lang="zh-CN" altLang="en-US" sz="1600" kern="1200" dirty="0">
                <a:latin typeface="Times New Roman" panose="02020603050405020304" pitchFamily="18" charset="0"/>
                <a:ea typeface="黑体" panose="02010609060101010101" pitchFamily="49" charset="-122"/>
                <a:cs typeface="Times New Roman" panose="02020603050405020304" pitchFamily="18" charset="0"/>
              </a:endParaRPr>
            </a:p>
          </p:txBody>
        </p:sp>
      </p:grpSp>
      <p:grpSp>
        <p:nvGrpSpPr>
          <p:cNvPr id="23" name="组合 22"/>
          <p:cNvGrpSpPr/>
          <p:nvPr/>
        </p:nvGrpSpPr>
        <p:grpSpPr>
          <a:xfrm>
            <a:off x="5736402" y="5241994"/>
            <a:ext cx="2024608" cy="860213"/>
            <a:chOff x="408571" y="3419173"/>
            <a:chExt cx="2024608" cy="860213"/>
          </a:xfrm>
          <a:scene3d>
            <a:camera prst="orthographicFront"/>
            <a:lightRig rig="flat" dir="t"/>
          </a:scene3d>
        </p:grpSpPr>
        <p:sp>
          <p:nvSpPr>
            <p:cNvPr id="24" name="矩形: 圆角 23"/>
            <p:cNvSpPr/>
            <p:nvPr/>
          </p:nvSpPr>
          <p:spPr bwMode="white">
            <a:xfrm>
              <a:off x="408571" y="3419173"/>
              <a:ext cx="2024608" cy="86021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endParaRPr lang="zh-CN" altLang="en-US"/>
            </a:p>
          </p:txBody>
        </p:sp>
        <p:sp>
          <p:nvSpPr>
            <p:cNvPr id="25" name="矩形: 圆角 10"/>
            <p:cNvSpPr txBox="1"/>
            <p:nvPr/>
          </p:nvSpPr>
          <p:spPr>
            <a:xfrm>
              <a:off x="433766" y="3444368"/>
              <a:ext cx="1974218" cy="80982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latin typeface="Times New Roman" panose="02020603050405020304" pitchFamily="18" charset="0"/>
                  <a:ea typeface="黑体" panose="02010609060101010101" pitchFamily="49" charset="-122"/>
                  <a:cs typeface="Times New Roman" panose="02020603050405020304" pitchFamily="18" charset="0"/>
                </a:rPr>
                <a:t>还</a:t>
              </a:r>
              <a:r>
                <a:rPr lang="zh-CN" altLang="zh-CN" sz="1600" b="1" kern="1200" dirty="0">
                  <a:latin typeface="Times New Roman" panose="02020603050405020304" pitchFamily="18" charset="0"/>
                  <a:ea typeface="黑体" panose="02010609060101010101" pitchFamily="49" charset="-122"/>
                  <a:cs typeface="Times New Roman" panose="02020603050405020304" pitchFamily="18" charset="0"/>
                </a:rPr>
                <a:t>原剂</a:t>
              </a:r>
              <a:r>
                <a:rPr lang="zh-CN" altLang="en-US" sz="1600" b="1" kern="1200" dirty="0">
                  <a:latin typeface="Times New Roman" panose="02020603050405020304" pitchFamily="18" charset="0"/>
                  <a:ea typeface="黑体" panose="02010609060101010101" pitchFamily="49" charset="-122"/>
                  <a:cs typeface="Times New Roman" panose="02020603050405020304" pitchFamily="18" charset="0"/>
                </a:rPr>
                <a:t>：</a:t>
              </a:r>
              <a:r>
                <a:rPr lang="zh-CN" altLang="zh-CN" sz="1600" kern="1200" dirty="0">
                  <a:latin typeface="Times New Roman" panose="02020603050405020304" pitchFamily="18" charset="0"/>
                  <a:ea typeface="黑体" panose="02010609060101010101" pitchFamily="49" charset="-122"/>
                  <a:cs typeface="Times New Roman" panose="02020603050405020304" pitchFamily="18" charset="0"/>
                </a:rPr>
                <a:t>柠檬酸、没食子酸、羟胺等物质</a:t>
              </a:r>
              <a:endParaRPr lang="zh-CN" altLang="en-US" sz="1600" kern="1200" dirty="0">
                <a:latin typeface="Times New Roman" panose="02020603050405020304" pitchFamily="18" charset="0"/>
                <a:ea typeface="黑体" panose="02010609060101010101" pitchFamily="49" charset="-122"/>
                <a:cs typeface="Times New Roman" panose="02020603050405020304" pitchFamily="18" charset="0"/>
              </a:endParaRPr>
            </a:p>
          </p:txBody>
        </p:sp>
      </p:gr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p:cNvSpPr>
          <p:nvPr>
            <p:ph idx="1"/>
          </p:nvPr>
        </p:nvSpPr>
        <p:spPr>
          <a:xfrm>
            <a:off x="2019300" y="2116597"/>
            <a:ext cx="8153400" cy="4089400"/>
          </a:xfrm>
        </p:spPr>
        <p:txBody>
          <a:bodyPr vert="horz" wrap="square" lIns="0" tIns="45720" rIns="0" bIns="45720" numCol="1" anchor="t" anchorCtr="0" compatLnSpc="1">
            <a:spAutoFit/>
          </a:bodyPr>
          <a:lstStyle/>
          <a:p>
            <a:pPr marL="808355" lvl="1" indent="0" eaLnBrk="1" hangingPunct="1">
              <a:lnSpc>
                <a:spcPct val="150000"/>
              </a:lnSpc>
              <a:spcAft>
                <a:spcPct val="20000"/>
              </a:spcAft>
              <a:buClr>
                <a:srgbClr val="0090E5"/>
              </a:buClr>
              <a:buSzTx/>
              <a:buNone/>
            </a:pPr>
            <a:r>
              <a:rPr lang="zh-CN" altLang="en-US" b="1" dirty="0">
                <a:solidFill>
                  <a:srgbClr val="FF0000"/>
                </a:solidFill>
                <a:effectLst/>
                <a:latin typeface="黑体" panose="02010609060101010101" pitchFamily="49" charset="-122"/>
                <a:ea typeface="黑体" panose="02010609060101010101" pitchFamily="49" charset="-122"/>
                <a:cs typeface="Arial" panose="020B0604020202020204" pitchFamily="34" charset="0"/>
              </a:rPr>
              <a:t>生物刺激</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dirty="0">
                <a:effectLst/>
                <a:latin typeface="Times New Roman" panose="02020603050405020304" pitchFamily="18" charset="0"/>
                <a:ea typeface="黑体" panose="02010609060101010101" pitchFamily="49" charset="-122"/>
                <a:cs typeface="Times New Roman" panose="02020603050405020304" pitchFamily="18" charset="0"/>
              </a:rPr>
              <a:t>biostimulation</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a:p>
            <a:pPr marL="1171575" lvl="1" indent="-363220" eaLnBrk="1" hangingPunct="1">
              <a:lnSpc>
                <a:spcPct val="150000"/>
              </a:lnSpc>
              <a:spcAft>
                <a:spcPct val="20000"/>
              </a:spcAft>
              <a:buClr>
                <a:srgbClr val="00CC00"/>
              </a:buClr>
              <a:buSzTx/>
              <a:buNone/>
            </a:pPr>
            <a:r>
              <a:rPr lang="en-US" altLang="zh-CN" sz="2400" b="1" dirty="0">
                <a:effectLst/>
                <a:latin typeface="黑体" panose="02010609060101010101" pitchFamily="49" charset="-122"/>
                <a:ea typeface="黑体" panose="02010609060101010101" pitchFamily="49" charset="-122"/>
                <a:cs typeface="Arial" panose="020B0604020202020204" pitchFamily="34" charset="0"/>
              </a:rPr>
              <a:t>  </a:t>
            </a:r>
            <a:r>
              <a:rPr lang="zh-CN" altLang="en-US" sz="2400" b="1" dirty="0">
                <a:effectLst/>
                <a:latin typeface="黑体" panose="02010609060101010101" pitchFamily="49" charset="-122"/>
                <a:ea typeface="黑体" panose="02010609060101010101" pitchFamily="49" charset="-122"/>
                <a:cs typeface="Arial" panose="020B0604020202020204" pitchFamily="34" charset="0"/>
              </a:rPr>
              <a:t>满足土著微生物生长所必需的环境条件，诸如提供电子受体、供体、氧以及营养物等。</a:t>
            </a:r>
            <a:endParaRPr lang="zh-CN" altLang="en-US" sz="2400" b="1" dirty="0">
              <a:effectLst/>
              <a:latin typeface="黑体" panose="02010609060101010101" pitchFamily="49" charset="-122"/>
              <a:ea typeface="黑体" panose="02010609060101010101" pitchFamily="49" charset="-122"/>
              <a:cs typeface="Arial" panose="020B0604020202020204" pitchFamily="34" charset="0"/>
            </a:endParaRPr>
          </a:p>
          <a:p>
            <a:pPr marL="808355" lvl="1" indent="0" eaLnBrk="1" hangingPunct="1">
              <a:lnSpc>
                <a:spcPct val="150000"/>
              </a:lnSpc>
              <a:spcAft>
                <a:spcPct val="20000"/>
              </a:spcAft>
              <a:buClr>
                <a:srgbClr val="0090E5"/>
              </a:buClr>
              <a:buSzTx/>
              <a:buNone/>
            </a:pPr>
            <a:r>
              <a:rPr lang="zh-CN" altLang="en-US" b="1" dirty="0">
                <a:solidFill>
                  <a:srgbClr val="FF0000"/>
                </a:solidFill>
                <a:effectLst/>
                <a:latin typeface="黑体" panose="02010609060101010101" pitchFamily="49" charset="-122"/>
                <a:ea typeface="黑体" panose="02010609060101010101" pitchFamily="49" charset="-122"/>
                <a:cs typeface="Arial" panose="020B0604020202020204" pitchFamily="34" charset="0"/>
              </a:rPr>
              <a:t>生物强化</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dirty="0">
                <a:effectLst/>
                <a:latin typeface="Times New Roman" panose="02020603050405020304" pitchFamily="18" charset="0"/>
                <a:ea typeface="黑体" panose="02010609060101010101" pitchFamily="49" charset="-122"/>
                <a:cs typeface="Times New Roman" panose="02020603050405020304" pitchFamily="18" charset="0"/>
              </a:rPr>
              <a:t>bioaugmentation</a:t>
            </a:r>
            <a:r>
              <a:rPr lang="zh-CN" altLang="en-US" sz="2400" b="1"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400" b="1" dirty="0">
              <a:latin typeface="Times New Roman" panose="02020603050405020304" pitchFamily="18" charset="0"/>
              <a:ea typeface="黑体" panose="02010609060101010101" pitchFamily="49" charset="-122"/>
              <a:cs typeface="Times New Roman" panose="02020603050405020304" pitchFamily="18" charset="0"/>
            </a:endParaRPr>
          </a:p>
          <a:p>
            <a:pPr marL="1171575" lvl="1" indent="-363220" eaLnBrk="1" hangingPunct="1">
              <a:lnSpc>
                <a:spcPct val="150000"/>
              </a:lnSpc>
              <a:spcAft>
                <a:spcPct val="20000"/>
              </a:spcAft>
              <a:buClr>
                <a:srgbClr val="00CC00"/>
              </a:buClr>
              <a:buSzTx/>
              <a:buNone/>
            </a:pPr>
            <a:r>
              <a:rPr lang="zh-CN" altLang="en-US" sz="2400" dirty="0">
                <a:latin typeface="黑体" panose="02010609060101010101" pitchFamily="49" charset="-122"/>
                <a:ea typeface="黑体" panose="02010609060101010101" pitchFamily="49" charset="-122"/>
                <a:cs typeface="Arial" panose="020B0604020202020204" pitchFamily="34" charset="0"/>
              </a:rPr>
              <a:t>  </a:t>
            </a:r>
            <a:r>
              <a:rPr lang="zh-CN" altLang="en-US" sz="2400" b="1" dirty="0">
                <a:effectLst/>
                <a:latin typeface="黑体" panose="02010609060101010101" pitchFamily="49" charset="-122"/>
                <a:ea typeface="黑体" panose="02010609060101010101" pitchFamily="49" charset="-122"/>
                <a:cs typeface="Arial" panose="020B0604020202020204" pitchFamily="34" charset="0"/>
              </a:rPr>
              <a:t>不断向污染环境投入外源微生物、酶、其他生长基质或氮、磷无机盐。</a:t>
            </a:r>
            <a:endParaRPr lang="zh-CN" altLang="en-US" sz="2400" b="1" dirty="0">
              <a:effectLst/>
              <a:latin typeface="黑体" panose="02010609060101010101" pitchFamily="49" charset="-122"/>
              <a:ea typeface="黑体" panose="02010609060101010101" pitchFamily="49" charset="-122"/>
            </a:endParaRPr>
          </a:p>
        </p:txBody>
      </p:sp>
      <p:sp>
        <p:nvSpPr>
          <p:cNvPr id="33796" name="矩形 4"/>
          <p:cNvSpPr/>
          <p:nvPr/>
        </p:nvSpPr>
        <p:spPr>
          <a:xfrm>
            <a:off x="1295400" y="1447801"/>
            <a:ext cx="4820550" cy="574581"/>
          </a:xfrm>
          <a:prstGeom prst="rect">
            <a:avLst/>
          </a:prstGeom>
          <a:noFill/>
          <a:ln w="9525">
            <a:noFill/>
          </a:ln>
        </p:spPr>
        <p:txBody>
          <a:bodyPr wrap="none">
            <a:spAutoFit/>
          </a:bodyPr>
          <a:lstStyle/>
          <a:p>
            <a:pPr marL="0" marR="0" lvl="0" indent="628650" algn="l" defTabSz="914400" rtl="0" eaLnBrk="1" fontAlgn="base" latinLnBrk="0" hangingPunct="1">
              <a:lnSpc>
                <a:spcPct val="150000"/>
              </a:lnSpc>
              <a:spcBef>
                <a:spcPct val="30000"/>
              </a:spcBef>
              <a:spcAft>
                <a:spcPct val="20000"/>
              </a:spcAft>
              <a:buClr>
                <a:srgbClr val="333399"/>
              </a:buClr>
              <a:buSzPct val="70000"/>
              <a:buFont typeface="Wingdings" panose="05000000000000000000" pitchFamily="2" charset="2"/>
              <a:buNone/>
              <a:defRPr/>
            </a:pPr>
            <a:r>
              <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Arial" panose="020B0604020202020204" pitchFamily="34" charset="0"/>
              </a:rPr>
              <a:t>加强修复速率常用的两种手段</a:t>
            </a:r>
            <a:endParaRPr kumimoji="0" lang="zh-CN" altLang="en-US" sz="2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33797" name="矩形 5"/>
          <p:cNvSpPr/>
          <p:nvPr/>
        </p:nvSpPr>
        <p:spPr>
          <a:xfrm>
            <a:off x="4079776" y="580818"/>
            <a:ext cx="3810000" cy="703206"/>
          </a:xfrm>
          <a:prstGeom prst="rect">
            <a:avLst/>
          </a:prstGeom>
          <a:noFill/>
          <a:ln w="9525">
            <a:noFill/>
          </a:ln>
        </p:spPr>
        <p:txBody>
          <a:bodyPr>
            <a:spAutoFit/>
          </a:bodyPr>
          <a:lstStyle/>
          <a:p>
            <a:pPr marL="0" marR="0" lvl="0" indent="628650" algn="ctr" defTabSz="914400" rtl="0" eaLnBrk="1" fontAlgn="base" latinLnBrk="0" hangingPunct="1">
              <a:lnSpc>
                <a:spcPct val="150000"/>
              </a:lnSpc>
              <a:spcBef>
                <a:spcPct val="30000"/>
              </a:spcBef>
              <a:spcAft>
                <a:spcPct val="20000"/>
              </a:spcAft>
              <a:buClr>
                <a:srgbClr val="333399"/>
              </a:buClr>
              <a:buSzPct val="70000"/>
              <a:buFont typeface="Wingdings" panose="05000000000000000000" pitchFamily="2" charset="2"/>
              <a:buNone/>
              <a:defRPr/>
            </a:pPr>
            <a:r>
              <a:rPr kumimoji="0" lang="zh-CN" altLang="en-US" sz="3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rPr>
              <a:t>人工修复工程</a:t>
            </a:r>
            <a:endParaRPr kumimoji="0" lang="en-US" altLang="zh-CN" sz="30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sp>
        <p:nvSpPr>
          <p:cNvPr id="3" name="Text Box 4"/>
          <p:cNvSpPr txBox="1">
            <a:spLocks noChangeArrowheads="1"/>
          </p:cNvSpPr>
          <p:nvPr/>
        </p:nvSpPr>
        <p:spPr bwMode="auto">
          <a:xfrm>
            <a:off x="120005" y="93408"/>
            <a:ext cx="8856984" cy="702949"/>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1.1 概 述   </a:t>
            </a: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Introduction</a:t>
            </a:r>
            <a:endPar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Rectangle 2"/>
          <p:cNvSpPr txBox="1"/>
          <p:nvPr/>
        </p:nvSpPr>
        <p:spPr bwMode="auto">
          <a:xfrm>
            <a:off x="695400" y="1217646"/>
            <a:ext cx="9937104" cy="55308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42900" indent="-342900" algn="just" eaLnBrk="1" hangingPunct="1">
              <a:lnSpc>
                <a:spcPct val="150000"/>
              </a:lnSpc>
              <a:spcBef>
                <a:spcPts val="600"/>
              </a:spcBef>
              <a:buClr>
                <a:schemeClr val="tx1"/>
              </a:buClr>
              <a:buSzPct val="80000"/>
              <a:buFont typeface="Wingdings" panose="05000000000000000000" charset="0"/>
              <a:buChar char="Ø"/>
            </a:pP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Fenton </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反应体系中</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H</a:t>
            </a:r>
            <a:r>
              <a:rPr lang="en-US" altLang="zh-CN" sz="2000" b="1"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b="1"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产生</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的路径可由图表示</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 name="Picture 11"/>
          <p:cNvPicPr>
            <a:picLocks noChangeAspect="1"/>
          </p:cNvPicPr>
          <p:nvPr/>
        </p:nvPicPr>
        <p:blipFill>
          <a:blip r:embed="rId1"/>
          <a:stretch>
            <a:fillRect/>
          </a:stretch>
        </p:blipFill>
        <p:spPr>
          <a:xfrm>
            <a:off x="1156335" y="1900555"/>
            <a:ext cx="8581390" cy="1936750"/>
          </a:xfrm>
          <a:prstGeom prst="rect">
            <a:avLst/>
          </a:prstGeom>
          <a:noFill/>
          <a:ln w="12700">
            <a:noFill/>
          </a:ln>
        </p:spPr>
      </p:pic>
      <p:sp>
        <p:nvSpPr>
          <p:cNvPr id="5" name="Rectangle 2"/>
          <p:cNvSpPr txBox="1"/>
          <p:nvPr/>
        </p:nvSpPr>
        <p:spPr bwMode="auto">
          <a:xfrm>
            <a:off x="3080065" y="3861142"/>
            <a:ext cx="6031869" cy="46037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60045" algn="just" eaLnBrk="1" hangingPunct="1">
              <a:lnSpc>
                <a:spcPct val="150000"/>
              </a:lnSpc>
              <a:spcBef>
                <a:spcPct val="0"/>
              </a:spcBef>
              <a:buClr>
                <a:srgbClr val="00FF00"/>
              </a:buClr>
              <a:buSzPct val="130000"/>
            </a:pP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Fenton </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反应体系中</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16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16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产生自由基反应图</a:t>
            </a:r>
            <a:endPar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Rectangle 2"/>
          <p:cNvSpPr txBox="1"/>
          <p:nvPr/>
        </p:nvSpPr>
        <p:spPr bwMode="auto">
          <a:xfrm>
            <a:off x="739179" y="4485592"/>
            <a:ext cx="2025687" cy="49558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60045" algn="just" eaLnBrk="1" hangingPunct="1">
              <a:lnSpc>
                <a:spcPct val="150000"/>
              </a:lnSpc>
              <a:spcBef>
                <a:spcPct val="0"/>
              </a:spcBef>
              <a:buClr>
                <a:srgbClr val="00FF00"/>
              </a:buClr>
              <a:buSzPct val="130000"/>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总方程式为</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20" name="组合 19"/>
          <p:cNvGrpSpPr/>
          <p:nvPr/>
        </p:nvGrpSpPr>
        <p:grpSpPr>
          <a:xfrm>
            <a:off x="3137406" y="4488734"/>
            <a:ext cx="5917186" cy="492443"/>
            <a:chOff x="3016058" y="4648538"/>
            <a:chExt cx="5917186" cy="492443"/>
          </a:xfrm>
        </p:grpSpPr>
        <p:sp>
          <p:nvSpPr>
            <p:cNvPr id="13" name="文本框 12"/>
            <p:cNvSpPr txBox="1"/>
            <p:nvPr/>
          </p:nvSpPr>
          <p:spPr>
            <a:xfrm>
              <a:off x="3016058" y="4771649"/>
              <a:ext cx="5917186" cy="369332"/>
            </a:xfrm>
            <a:prstGeom prst="rect">
              <a:avLst/>
            </a:prstGeom>
            <a:noFill/>
          </p:spPr>
          <p:txBody>
            <a:bodyPr wrap="square" rtlCol="0">
              <a:spAutoFit/>
            </a:bodyPr>
            <a:lstStyle/>
            <a:p>
              <a:r>
                <a:rPr lang="pt-BR" altLang="zh-CN">
                  <a:latin typeface="Times New Roman" panose="02020603050405020304" pitchFamily="18" charset="0"/>
                  <a:cs typeface="Times New Roman" panose="02020603050405020304" pitchFamily="18" charset="0"/>
                </a:rPr>
                <a:t>Fe</a:t>
              </a:r>
              <a:r>
                <a:rPr lang="pt-BR" altLang="zh-CN" baseline="30000">
                  <a:latin typeface="Times New Roman" panose="02020603050405020304" pitchFamily="18" charset="0"/>
                  <a:cs typeface="Times New Roman" panose="02020603050405020304" pitchFamily="18" charset="0"/>
                </a:rPr>
                <a:t>2+ </a:t>
              </a:r>
              <a:r>
                <a:rPr lang="pt-BR" altLang="zh-CN">
                  <a:latin typeface="Times New Roman" panose="02020603050405020304" pitchFamily="18" charset="0"/>
                  <a:cs typeface="Times New Roman" panose="02020603050405020304" pitchFamily="18" charset="0"/>
                </a:rPr>
                <a:t>+ H</a:t>
              </a:r>
              <a:r>
                <a:rPr lang="pt-BR" altLang="zh-CN" baseline="-25000">
                  <a:latin typeface="Times New Roman" panose="02020603050405020304" pitchFamily="18" charset="0"/>
                  <a:cs typeface="Times New Roman" panose="02020603050405020304" pitchFamily="18" charset="0"/>
                </a:rPr>
                <a:t>2</a:t>
              </a:r>
              <a:r>
                <a:rPr lang="pt-BR" altLang="zh-CN">
                  <a:latin typeface="Times New Roman" panose="02020603050405020304" pitchFamily="18" charset="0"/>
                  <a:cs typeface="Times New Roman" panose="02020603050405020304" pitchFamily="18" charset="0"/>
                </a:rPr>
                <a:t>O</a:t>
              </a:r>
              <a:r>
                <a:rPr lang="pt-BR" altLang="zh-CN" baseline="-25000">
                  <a:latin typeface="Times New Roman" panose="02020603050405020304" pitchFamily="18" charset="0"/>
                  <a:cs typeface="Times New Roman" panose="02020603050405020304" pitchFamily="18" charset="0"/>
                </a:rPr>
                <a:t>2</a:t>
              </a:r>
              <a:r>
                <a:rPr lang="pt-BR" altLang="zh-CN">
                  <a:latin typeface="Times New Roman" panose="02020603050405020304" pitchFamily="18" charset="0"/>
                  <a:cs typeface="Times New Roman" panose="02020603050405020304" pitchFamily="18" charset="0"/>
                </a:rPr>
                <a:t>               Fe</a:t>
              </a:r>
              <a:r>
                <a:rPr lang="pt-BR" altLang="zh-CN" baseline="30000">
                  <a:latin typeface="Times New Roman" panose="02020603050405020304" pitchFamily="18" charset="0"/>
                  <a:cs typeface="Times New Roman" panose="02020603050405020304" pitchFamily="18" charset="0"/>
                </a:rPr>
                <a:t>3+ </a:t>
              </a:r>
              <a:r>
                <a:rPr lang="pt-BR" altLang="zh-CN">
                  <a:latin typeface="Times New Roman" panose="02020603050405020304" pitchFamily="18" charset="0"/>
                  <a:cs typeface="Times New Roman" panose="02020603050405020304" pitchFamily="18" charset="0"/>
                </a:rPr>
                <a:t>+ O</a:t>
              </a:r>
              <a:r>
                <a:rPr lang="pt-BR" altLang="zh-CN" baseline="-25000">
                  <a:latin typeface="Times New Roman" panose="02020603050405020304" pitchFamily="18" charset="0"/>
                  <a:cs typeface="Times New Roman" panose="02020603050405020304" pitchFamily="18" charset="0"/>
                </a:rPr>
                <a:t>2 </a:t>
              </a:r>
              <a:r>
                <a:rPr lang="pt-BR" altLang="zh-CN">
                  <a:latin typeface="Times New Roman" panose="02020603050405020304" pitchFamily="18" charset="0"/>
                  <a:cs typeface="Times New Roman" panose="02020603050405020304" pitchFamily="18" charset="0"/>
                </a:rPr>
                <a:t>+ •OH      </a:t>
              </a:r>
              <a:r>
                <a:rPr lang="en-US" altLang="zh-CN">
                  <a:latin typeface="Times New Roman" panose="02020603050405020304" pitchFamily="18" charset="0"/>
                  <a:cs typeface="Times New Roman" panose="02020603050405020304" pitchFamily="18" charset="0"/>
                </a:rPr>
                <a:t>(7-4)</a:t>
              </a:r>
              <a:endParaRPr lang="zh-CN" altLang="en-US">
                <a:latin typeface="Times New Roman" panose="02020603050405020304" pitchFamily="18" charset="0"/>
                <a:cs typeface="Times New Roman" panose="02020603050405020304" pitchFamily="18" charset="0"/>
              </a:endParaRPr>
            </a:p>
          </p:txBody>
        </p:sp>
        <p:cxnSp>
          <p:nvCxnSpPr>
            <p:cNvPr id="18" name="直接箭头连接符 17"/>
            <p:cNvCxnSpPr/>
            <p:nvPr/>
          </p:nvCxnSpPr>
          <p:spPr bwMode="auto">
            <a:xfrm>
              <a:off x="4295800" y="4956315"/>
              <a:ext cx="648072" cy="0"/>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9" name="文本框 18"/>
            <p:cNvSpPr txBox="1"/>
            <p:nvPr/>
          </p:nvSpPr>
          <p:spPr>
            <a:xfrm>
              <a:off x="4439816" y="4648538"/>
              <a:ext cx="504056" cy="307777"/>
            </a:xfrm>
            <a:prstGeom prst="rect">
              <a:avLst/>
            </a:prstGeom>
            <a:noFill/>
          </p:spPr>
          <p:txBody>
            <a:bodyPr wrap="square" rtlCol="0">
              <a:spAutoFit/>
            </a:bodyPr>
            <a:lstStyle/>
            <a:p>
              <a:r>
                <a:rPr lang="en-US" altLang="zh-CN" sz="1400">
                  <a:latin typeface="Times New Roman" panose="02020603050405020304" pitchFamily="18" charset="0"/>
                  <a:cs typeface="Times New Roman" panose="02020603050405020304" pitchFamily="18" charset="0"/>
                </a:rPr>
                <a:t>H</a:t>
              </a:r>
              <a:r>
                <a:rPr lang="en-US" altLang="zh-CN" sz="1400" baseline="30000">
                  <a:latin typeface="Times New Roman" panose="02020603050405020304" pitchFamily="18" charset="0"/>
                  <a:cs typeface="Times New Roman" panose="02020603050405020304" pitchFamily="18" charset="0"/>
                </a:rPr>
                <a:t>+</a:t>
              </a:r>
              <a:endParaRPr lang="zh-CN" altLang="en-US" sz="1400" baseline="30000">
                <a:latin typeface="Times New Roman" panose="02020603050405020304" pitchFamily="18" charset="0"/>
                <a:cs typeface="Times New Roman" panose="02020603050405020304" pitchFamily="18" charset="0"/>
              </a:endParaRPr>
            </a:p>
          </p:txBody>
        </p:sp>
      </p:grpSp>
      <p:sp>
        <p:nvSpPr>
          <p:cNvPr id="21" name="Rectangle 2"/>
          <p:cNvSpPr txBox="1"/>
          <p:nvPr/>
        </p:nvSpPr>
        <p:spPr bwMode="auto">
          <a:xfrm>
            <a:off x="1919536" y="5193847"/>
            <a:ext cx="8208912" cy="141891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42900" indent="-342900" algn="just" eaLnBrk="1" hangingPunct="1">
              <a:lnSpc>
                <a:spcPct val="150000"/>
              </a:lnSpc>
              <a:spcBef>
                <a:spcPts val="0"/>
              </a:spcBef>
              <a:buClr>
                <a:schemeClr val="tx1"/>
              </a:buClr>
              <a:buSzPct val="80000"/>
              <a:buFont typeface="Wingdings" panose="05000000000000000000" pitchFamily="2" charset="2"/>
              <a:buChar char="Ø"/>
            </a:pP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水溶液中的主要反应路径是生成具有</a:t>
            </a:r>
            <a:r>
              <a:rPr lang="zh-CN" altLang="en-US" sz="2000" b="1" kern="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高度氧化性和反应活性的</a:t>
            </a:r>
            <a:r>
              <a:rPr lang="en-US" altLang="zh-CN" sz="2000" b="1" kern="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•OH</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chemeClr val="tx1"/>
              </a:buClr>
              <a:buSzPct val="80000"/>
              <a:buFont typeface="Wingdings" panose="05000000000000000000" pitchFamily="2" charset="2"/>
              <a:buChar char="Ø"/>
            </a:pP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在</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过量情况下</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还可生成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HO</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等具有</a:t>
            </a:r>
            <a:r>
              <a:rPr lang="zh-CN" altLang="en-US" sz="2000" b="1" kern="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还原活性的自由基</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chemeClr val="tx1"/>
              </a:buClr>
              <a:buSzPct val="80000"/>
              <a:buFont typeface="Wingdings" panose="05000000000000000000" pitchFamily="2" charset="2"/>
              <a:buChar char="Ø"/>
            </a:pP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还可自行分解或直接发生</a:t>
            </a:r>
            <a:r>
              <a:rPr lang="zh-CN" altLang="en-US" sz="2000" b="1" kern="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氧化作用</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2" name="Text Box 4"/>
          <p:cNvSpPr txBox="1">
            <a:spLocks noChangeArrowheads="1"/>
          </p:cNvSpPr>
          <p:nvPr/>
        </p:nvSpPr>
        <p:spPr bwMode="auto">
          <a:xfrm>
            <a:off x="191344" y="-52361"/>
            <a:ext cx="11566614" cy="1476375"/>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过氧化氢及</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Fenton</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氧化技术</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endPar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endParaRPr>
          </a:p>
          <a:p>
            <a:pPr marL="457200" indent="-457200" eaLnBrk="1" hangingPunct="1">
              <a:lnSpc>
                <a:spcPct val="150000"/>
              </a:lnSpc>
              <a:spcBef>
                <a:spcPts val="0"/>
              </a:spcBef>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2800" b="1" dirty="0">
                <a:solidFill>
                  <a:srgbClr val="000000"/>
                </a:solidFill>
                <a:latin typeface="Times New Roman" panose="02020603050405020304" pitchFamily="18" charset="0"/>
                <a:cs typeface="Times New Roman" panose="02020603050405020304" pitchFamily="18" charset="0"/>
              </a:rPr>
              <a:t>Hydrogen Peroxide and Fenton Oxidation</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Rectangle 2"/>
          <p:cNvSpPr txBox="1"/>
          <p:nvPr/>
        </p:nvSpPr>
        <p:spPr bwMode="auto">
          <a:xfrm>
            <a:off x="695400" y="1576421"/>
            <a:ext cx="9937104" cy="119888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indent="720090" algn="just" eaLnBrk="1" hangingPunct="1">
              <a:lnSpc>
                <a:spcPct val="150000"/>
              </a:lnSpc>
              <a:spcBef>
                <a:spcPts val="0"/>
              </a:spcBef>
              <a:buClr>
                <a:schemeClr val="tx1"/>
              </a:buClr>
              <a:buSzPct val="80000"/>
            </a:pPr>
            <a:r>
              <a:rPr lang="en-US" altLang="zh-CN" sz="24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Fenton </a:t>
            </a:r>
            <a:r>
              <a:rPr lang="zh-CN" altLang="en-US" sz="24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试剂反应需在</a:t>
            </a:r>
            <a:r>
              <a:rPr lang="zh-CN" altLang="en-US"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酸性</a:t>
            </a:r>
            <a:r>
              <a:rPr lang="zh-CN" altLang="en-US" sz="24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条件下才能进行</a:t>
            </a:r>
            <a:r>
              <a:rPr lang="en-US" altLang="zh-CN" sz="24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因此对环境条件的要求比较苛刻。下面是影响 </a:t>
            </a:r>
            <a:r>
              <a:rPr lang="en-US" altLang="zh-CN" sz="24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Fenton </a:t>
            </a:r>
            <a:r>
              <a:rPr lang="zh-CN" altLang="en-US" sz="24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反应的主要条件：</a:t>
            </a:r>
            <a:endParaRPr lang="zh-CN" altLang="en-US" sz="24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47" name="图示 46"/>
          <p:cNvGraphicFramePr/>
          <p:nvPr/>
        </p:nvGraphicFramePr>
        <p:xfrm>
          <a:off x="1563370" y="2846705"/>
          <a:ext cx="9141460" cy="391033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9" name="Text Box 4"/>
          <p:cNvSpPr txBox="1">
            <a:spLocks noChangeArrowheads="1"/>
          </p:cNvSpPr>
          <p:nvPr/>
        </p:nvSpPr>
        <p:spPr bwMode="auto">
          <a:xfrm>
            <a:off x="695325" y="1196340"/>
            <a:ext cx="3591560" cy="64516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zh-CN" altLang="en-US" sz="2400" b="1" i="0" u="none" strike="noStrike" kern="1200" cap="none" spc="0" normalizeH="0" baseline="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影响因素</a:t>
            </a:r>
            <a:endParaRPr kumimoji="0" lang="zh-CN" altLang="en-US" sz="2400" b="1" i="0" u="none" strike="noStrike" kern="1200" cap="none" spc="0" normalizeH="0" baseline="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Text Box 4"/>
          <p:cNvSpPr txBox="1">
            <a:spLocks noChangeArrowheads="1"/>
          </p:cNvSpPr>
          <p:nvPr/>
        </p:nvSpPr>
        <p:spPr bwMode="auto">
          <a:xfrm>
            <a:off x="191344" y="-52361"/>
            <a:ext cx="11566614" cy="1476375"/>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过氧化氢及</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Fenton</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氧化技术</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endPar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endParaRPr>
          </a:p>
          <a:p>
            <a:pPr marL="457200" indent="-457200" eaLnBrk="1" hangingPunct="1">
              <a:lnSpc>
                <a:spcPct val="150000"/>
              </a:lnSpc>
              <a:spcBef>
                <a:spcPts val="0"/>
              </a:spcBef>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2800" b="1" dirty="0">
                <a:solidFill>
                  <a:srgbClr val="000000"/>
                </a:solidFill>
                <a:latin typeface="Times New Roman" panose="02020603050405020304" pitchFamily="18" charset="0"/>
                <a:cs typeface="Times New Roman" panose="02020603050405020304" pitchFamily="18" charset="0"/>
              </a:rPr>
              <a:t>Hydrogen Peroxide and Fenton Oxidation</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48" name="Rectangle 2"/>
          <p:cNvSpPr txBox="1"/>
          <p:nvPr/>
        </p:nvSpPr>
        <p:spPr bwMode="auto">
          <a:xfrm>
            <a:off x="839470" y="1282700"/>
            <a:ext cx="10918825" cy="141891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0"/>
              </a:spcBef>
              <a:buClr>
                <a:srgbClr val="AA5C5C"/>
              </a:buClr>
              <a:buSzPct val="80000"/>
            </a:pPr>
            <a:r>
              <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 </a:t>
            </a:r>
            <a:r>
              <a:rPr lang="en-US" altLang="zh-CN" sz="2000" b="1" kern="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pH</a:t>
            </a:r>
            <a:r>
              <a:rPr lang="zh-CN" altLang="en-US" sz="2000" b="1" kern="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的影响</a:t>
            </a:r>
            <a:r>
              <a:rPr lang="zh-CN" altLang="en-US"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中性和碱性的环境中</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kern="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不能催化</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产生</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chemeClr val="tx1"/>
              </a:buClr>
              <a:buSzPct val="80000"/>
              <a:buFont typeface="Wingdings" panose="05000000000000000000" charset="0"/>
              <a:buChar char="Ø"/>
            </a:pP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升高不仅抑制了</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的产生</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而且使溶液中的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kern="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以氢氧化物的形式沉淀而失去催化能力。</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chemeClr val="tx1"/>
              </a:buClr>
              <a:buSzPct val="80000"/>
              <a:buFont typeface="Wingdings" panose="05000000000000000000" charset="0"/>
              <a:buChar char="Ø"/>
            </a:pP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当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低于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时</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溶液中的</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kern="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浓度过高</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kern="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不能顺利地被还原为</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kern="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催化反应受阻。</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855595" y="2975610"/>
            <a:ext cx="4238625" cy="3255645"/>
          </a:xfrm>
          <a:prstGeom prst="rect">
            <a:avLst/>
          </a:prstGeom>
        </p:spPr>
      </p:pic>
      <p:sp>
        <p:nvSpPr>
          <p:cNvPr id="7" name="Rectangle 2"/>
          <p:cNvSpPr txBox="1"/>
          <p:nvPr/>
        </p:nvSpPr>
        <p:spPr bwMode="auto">
          <a:xfrm>
            <a:off x="1950680" y="6143594"/>
            <a:ext cx="5472608" cy="70675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60045" eaLnBrk="1" hangingPunct="1">
              <a:lnSpc>
                <a:spcPct val="125000"/>
              </a:lnSpc>
              <a:spcBef>
                <a:spcPct val="0"/>
              </a:spcBef>
              <a:buClr>
                <a:srgbClr val="00FF00"/>
              </a:buClr>
              <a:buSzPct val="130000"/>
            </a:pP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16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16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用量</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1000 mg/L</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16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16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与</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16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摩尔比为</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4:1</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条件下，</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pH</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值对</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TOC</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去除率的影响图</a:t>
            </a:r>
            <a:endPar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文本框 7"/>
          <p:cNvSpPr txBox="1"/>
          <p:nvPr/>
        </p:nvSpPr>
        <p:spPr>
          <a:xfrm>
            <a:off x="7536160" y="6528865"/>
            <a:ext cx="3888818" cy="307777"/>
          </a:xfrm>
          <a:prstGeom prst="rect">
            <a:avLst/>
          </a:prstGeom>
          <a:noFill/>
        </p:spPr>
        <p:txBody>
          <a:bodyPr wrap="square" rtlCol="0">
            <a:spAutoFit/>
          </a:bodyPr>
          <a:lstStyle/>
          <a:p>
            <a:r>
              <a:rPr lang="en-US" altLang="zh-CN" sz="1400" i="1">
                <a:latin typeface="Times New Roman" panose="02020603050405020304" pitchFamily="18" charset="0"/>
                <a:cs typeface="Times New Roman" panose="02020603050405020304" pitchFamily="18" charset="0"/>
              </a:rPr>
              <a:t>Chemical Engineering Journal 516 (2025) 164133</a:t>
            </a:r>
            <a:endParaRPr lang="zh-CN" altLang="en-US" sz="1400" i="1">
              <a:latin typeface="Times New Roman" panose="02020603050405020304" pitchFamily="18" charset="0"/>
              <a:cs typeface="Times New Roman" panose="02020603050405020304" pitchFamily="18" charset="0"/>
            </a:endParaRPr>
          </a:p>
        </p:txBody>
      </p:sp>
      <p:sp>
        <p:nvSpPr>
          <p:cNvPr id="9"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1" name="Text Box 4"/>
          <p:cNvSpPr txBox="1">
            <a:spLocks noChangeArrowheads="1"/>
          </p:cNvSpPr>
          <p:nvPr/>
        </p:nvSpPr>
        <p:spPr bwMode="auto">
          <a:xfrm>
            <a:off x="191344" y="-52361"/>
            <a:ext cx="11566614" cy="1476375"/>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过氧化氢及</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Fenton</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氧化技术</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endPar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endParaRPr>
          </a:p>
          <a:p>
            <a:pPr marL="457200" indent="-457200" eaLnBrk="1" hangingPunct="1">
              <a:lnSpc>
                <a:spcPct val="150000"/>
              </a:lnSpc>
              <a:spcBef>
                <a:spcPts val="0"/>
              </a:spcBef>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2800" b="1" dirty="0">
                <a:solidFill>
                  <a:srgbClr val="000000"/>
                </a:solidFill>
                <a:latin typeface="Times New Roman" panose="02020603050405020304" pitchFamily="18" charset="0"/>
                <a:cs typeface="Times New Roman" panose="02020603050405020304" pitchFamily="18" charset="0"/>
              </a:rPr>
              <a:t>Hydrogen Peroxide and Fenton Oxidation</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48" name="Rectangle 2"/>
          <p:cNvSpPr txBox="1"/>
          <p:nvPr/>
        </p:nvSpPr>
        <p:spPr bwMode="auto">
          <a:xfrm>
            <a:off x="839416" y="1195550"/>
            <a:ext cx="9721080" cy="193802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0"/>
              </a:spcBef>
              <a:buClr>
                <a:srgbClr val="AA5C5C"/>
              </a:buClr>
              <a:buSzPct val="80000"/>
            </a:pPr>
            <a:r>
              <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1" kern="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 H</a:t>
            </a:r>
            <a:r>
              <a:rPr lang="en-US" altLang="zh-CN" sz="2000" b="1" kern="0" baseline="-2500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1" kern="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b="1" kern="0" baseline="-2500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b="1" kern="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浓度的影响</a:t>
            </a:r>
            <a:r>
              <a:rPr lang="zh-CN" altLang="en-US"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随着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用量的增加</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,COD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的去除首先增大</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而后出现下降。</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chemeClr val="tx1"/>
              </a:buClr>
              <a:buSzPct val="80000"/>
              <a:buFont typeface="Wingdings" panose="05000000000000000000" charset="0"/>
              <a:buChar char="Ø"/>
            </a:pP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在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的浓度较低时</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H</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的浓度增加</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产生的</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量增加</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chemeClr val="tx1"/>
              </a:buClr>
              <a:buSzPct val="80000"/>
              <a:buFont typeface="Wingdings" panose="05000000000000000000" charset="0"/>
              <a:buChar char="Ø"/>
            </a:pP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当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的浓度过高时</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过量的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不但不能通过分解产生更多的自由基</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反而在反应一开始就把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kern="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迅速氧化为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kern="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并且过量的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自身会分解。</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856865" y="3140710"/>
            <a:ext cx="4113530" cy="3162300"/>
          </a:xfrm>
          <a:prstGeom prst="rect">
            <a:avLst/>
          </a:prstGeom>
        </p:spPr>
      </p:pic>
      <p:sp>
        <p:nvSpPr>
          <p:cNvPr id="7" name="Rectangle 2"/>
          <p:cNvSpPr txBox="1"/>
          <p:nvPr/>
        </p:nvSpPr>
        <p:spPr bwMode="auto">
          <a:xfrm>
            <a:off x="1919537" y="6167619"/>
            <a:ext cx="5472608" cy="70675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60045" eaLnBrk="1" hangingPunct="1">
              <a:lnSpc>
                <a:spcPct val="125000"/>
              </a:lnSpc>
              <a:spcBef>
                <a:spcPct val="0"/>
              </a:spcBef>
              <a:buClr>
                <a:srgbClr val="00FF00"/>
              </a:buClr>
              <a:buSzPct val="130000"/>
            </a:pP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pH </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值固为 </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3.00</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16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16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与 </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16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摩尔比为 </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4:1 </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条件下</a:t>
            </a:r>
            <a:endPar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60045" eaLnBrk="1" hangingPunct="1">
              <a:lnSpc>
                <a:spcPct val="125000"/>
              </a:lnSpc>
              <a:spcBef>
                <a:spcPct val="0"/>
              </a:spcBef>
              <a:buClr>
                <a:srgbClr val="00FF00"/>
              </a:buClr>
              <a:buSzPct val="130000"/>
            </a:pP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16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16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用量对</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TOC</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去除率的影响图</a:t>
            </a:r>
            <a:endPar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文本框 7"/>
          <p:cNvSpPr txBox="1"/>
          <p:nvPr/>
        </p:nvSpPr>
        <p:spPr>
          <a:xfrm>
            <a:off x="7536160" y="6528865"/>
            <a:ext cx="3888818" cy="307777"/>
          </a:xfrm>
          <a:prstGeom prst="rect">
            <a:avLst/>
          </a:prstGeom>
          <a:noFill/>
        </p:spPr>
        <p:txBody>
          <a:bodyPr wrap="square" rtlCol="0">
            <a:spAutoFit/>
          </a:bodyPr>
          <a:lstStyle/>
          <a:p>
            <a:r>
              <a:rPr lang="en-US" altLang="zh-CN" sz="1400" i="1">
                <a:latin typeface="Times New Roman" panose="02020603050405020304" pitchFamily="18" charset="0"/>
                <a:cs typeface="Times New Roman" panose="02020603050405020304" pitchFamily="18" charset="0"/>
              </a:rPr>
              <a:t>Chemical Engineering Journal 516 (2025) 164133</a:t>
            </a:r>
            <a:endParaRPr lang="zh-CN" altLang="en-US" sz="1400" i="1">
              <a:latin typeface="Times New Roman" panose="02020603050405020304" pitchFamily="18" charset="0"/>
              <a:cs typeface="Times New Roman" panose="02020603050405020304" pitchFamily="18" charset="0"/>
            </a:endParaRPr>
          </a:p>
        </p:txBody>
      </p:sp>
      <p:sp>
        <p:nvSpPr>
          <p:cNvPr id="9"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2" name="Text Box 4"/>
          <p:cNvSpPr txBox="1">
            <a:spLocks noChangeArrowheads="1"/>
          </p:cNvSpPr>
          <p:nvPr/>
        </p:nvSpPr>
        <p:spPr bwMode="auto">
          <a:xfrm>
            <a:off x="191344" y="-52361"/>
            <a:ext cx="11566614" cy="1476375"/>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过氧化氢及</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Fenton</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氧化技术</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endPar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endParaRPr>
          </a:p>
          <a:p>
            <a:pPr marL="457200" indent="-457200" eaLnBrk="1" hangingPunct="1">
              <a:lnSpc>
                <a:spcPct val="150000"/>
              </a:lnSpc>
              <a:spcBef>
                <a:spcPts val="0"/>
              </a:spcBef>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2800" b="1" dirty="0">
                <a:solidFill>
                  <a:srgbClr val="000000"/>
                </a:solidFill>
                <a:latin typeface="Times New Roman" panose="02020603050405020304" pitchFamily="18" charset="0"/>
                <a:cs typeface="Times New Roman" panose="02020603050405020304" pitchFamily="18" charset="0"/>
              </a:rPr>
              <a:t>Hydrogen Peroxide and Fenton Oxidation</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48" name="Rectangle 2"/>
          <p:cNvSpPr txBox="1"/>
          <p:nvPr/>
        </p:nvSpPr>
        <p:spPr bwMode="auto">
          <a:xfrm>
            <a:off x="839416" y="1196185"/>
            <a:ext cx="9721080" cy="193802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0"/>
              </a:spcBef>
              <a:buClr>
                <a:srgbClr val="AA5C5C"/>
              </a:buClr>
              <a:buSzPct val="80000"/>
            </a:pPr>
            <a:r>
              <a:rPr lang="en-US" altLang="zh-CN"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1" kern="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b="1" kern="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催化剂</a:t>
            </a:r>
            <a:r>
              <a:rPr lang="en-US" altLang="zh-CN" sz="2000" b="1" kern="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b="1" kern="0" baseline="3000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1" kern="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dirty="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浓度的影响</a:t>
            </a:r>
            <a:r>
              <a:rPr lang="zh-CN" altLang="en-US" sz="2000" b="1"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kern="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是催化产生自由基的必要条件。</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chemeClr val="tx1"/>
              </a:buClr>
              <a:buSzPct val="80000"/>
              <a:buFont typeface="Wingdings" panose="05000000000000000000" charset="0"/>
              <a:buChar char="Ø"/>
            </a:pP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在无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kern="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条件下</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H</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难以分解产生自由基；</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chemeClr val="tx1"/>
              </a:buClr>
              <a:buSzPct val="80000"/>
              <a:buFont typeface="Wingdings" panose="05000000000000000000" charset="0"/>
              <a:buChar char="Ø"/>
            </a:pP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当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kern="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的浓度过低时</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自由基的产生量和产生速率都很小</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降解过程受到抑制</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chemeClr val="tx1"/>
              </a:buClr>
              <a:buSzPct val="80000"/>
              <a:buFont typeface="Wingdings" panose="05000000000000000000" charset="0"/>
              <a:buChar char="Ø"/>
            </a:pP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当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kern="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过量时</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它还原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且自身氧化为 </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kern="0" baseline="300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消耗药剂的同时增加出水色度。</a:t>
            </a:r>
            <a:endParaRPr lang="en-US" altLang="zh-CN" sz="2000" kern="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971165" y="3027045"/>
            <a:ext cx="3996055" cy="3275965"/>
          </a:xfrm>
          <a:prstGeom prst="rect">
            <a:avLst/>
          </a:prstGeom>
        </p:spPr>
      </p:pic>
      <p:sp>
        <p:nvSpPr>
          <p:cNvPr id="7" name="Rectangle 2"/>
          <p:cNvSpPr txBox="1"/>
          <p:nvPr/>
        </p:nvSpPr>
        <p:spPr bwMode="auto">
          <a:xfrm>
            <a:off x="1919537" y="6167619"/>
            <a:ext cx="5472608" cy="70675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60045" eaLnBrk="1" hangingPunct="1">
              <a:lnSpc>
                <a:spcPct val="125000"/>
              </a:lnSpc>
              <a:spcBef>
                <a:spcPct val="0"/>
              </a:spcBef>
              <a:buClr>
                <a:srgbClr val="00FF00"/>
              </a:buClr>
              <a:buSzPct val="130000"/>
            </a:pP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不同</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Fe</a:t>
            </a:r>
            <a:r>
              <a:rPr lang="en-US" altLang="zh-CN" sz="16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与 </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16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16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摩尔比条件下 </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Fenton </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处理制药废水时</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COD </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去除率图</a:t>
            </a:r>
            <a:endPar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文本框 7"/>
          <p:cNvSpPr txBox="1"/>
          <p:nvPr/>
        </p:nvSpPr>
        <p:spPr>
          <a:xfrm>
            <a:off x="7536160" y="6528865"/>
            <a:ext cx="3888818" cy="307777"/>
          </a:xfrm>
          <a:prstGeom prst="rect">
            <a:avLst/>
          </a:prstGeom>
          <a:noFill/>
        </p:spPr>
        <p:txBody>
          <a:bodyPr wrap="square" rtlCol="0">
            <a:spAutoFit/>
          </a:bodyPr>
          <a:lstStyle/>
          <a:p>
            <a:r>
              <a:rPr lang="en-US" altLang="zh-CN" sz="1400" i="1">
                <a:latin typeface="Times New Roman" panose="02020603050405020304" pitchFamily="18" charset="0"/>
                <a:cs typeface="Times New Roman" panose="02020603050405020304" pitchFamily="18" charset="0"/>
              </a:rPr>
              <a:t>Journal of Hazardous Materials 492 (2025) 138247</a:t>
            </a:r>
            <a:endParaRPr lang="zh-CN" altLang="en-US" sz="1400" i="1">
              <a:latin typeface="Times New Roman" panose="02020603050405020304" pitchFamily="18" charset="0"/>
              <a:cs typeface="Times New Roman" panose="02020603050405020304" pitchFamily="18" charset="0"/>
            </a:endParaRPr>
          </a:p>
        </p:txBody>
      </p:sp>
      <p:sp>
        <p:nvSpPr>
          <p:cNvPr id="9"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1" name="Text Box 4"/>
          <p:cNvSpPr txBox="1">
            <a:spLocks noChangeArrowheads="1"/>
          </p:cNvSpPr>
          <p:nvPr/>
        </p:nvSpPr>
        <p:spPr bwMode="auto">
          <a:xfrm>
            <a:off x="191344" y="-52361"/>
            <a:ext cx="11566614" cy="1476375"/>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过氧化氢及</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Fenton</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氧化技术</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endPar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endParaRPr>
          </a:p>
          <a:p>
            <a:pPr marL="457200" indent="-457200" eaLnBrk="1" hangingPunct="1">
              <a:lnSpc>
                <a:spcPct val="150000"/>
              </a:lnSpc>
              <a:spcBef>
                <a:spcPts val="0"/>
              </a:spcBef>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2800" b="1" dirty="0">
                <a:solidFill>
                  <a:srgbClr val="000000"/>
                </a:solidFill>
                <a:latin typeface="Times New Roman" panose="02020603050405020304" pitchFamily="18" charset="0"/>
                <a:cs typeface="Times New Roman" panose="02020603050405020304" pitchFamily="18" charset="0"/>
              </a:rPr>
              <a:t>Hydrogen Peroxide and Fenton Oxidation</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48" name="Rectangle 2"/>
          <p:cNvSpPr txBox="1"/>
          <p:nvPr/>
        </p:nvSpPr>
        <p:spPr bwMode="auto">
          <a:xfrm>
            <a:off x="623707" y="1339797"/>
            <a:ext cx="10585176" cy="286131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0"/>
              </a:spcBef>
              <a:buClr>
                <a:srgbClr val="AA5C5C"/>
              </a:buClr>
              <a:buSzPct val="80000"/>
            </a:pP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 </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反应温度的影响</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对于一般的化学反应随反应温度的升高反应物分子平均动能增大</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反应速率加快；</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对于一个复杂的反应体系</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温度升高不仅加速主反应的进行</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同时也加速副反应和相关逆反应的进行</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其量化研究非常困难</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针对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Fenton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试剂反应体系</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适当的温度激活了自由基</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而过高温度就会出现</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分解为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和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Rectangle 2"/>
          <p:cNvSpPr txBox="1"/>
          <p:nvPr/>
        </p:nvSpPr>
        <p:spPr bwMode="auto">
          <a:xfrm>
            <a:off x="803412" y="4193831"/>
            <a:ext cx="10585176" cy="193802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0"/>
              </a:spcBef>
              <a:buClr>
                <a:srgbClr val="AA5C5C"/>
              </a:buClr>
              <a:buSzPct val="80000"/>
            </a:pP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(5) </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土壤中腐殖质的影响</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土壤是含多种成分的非均相多介质体系，土壤修复中</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Fenton</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反应的影响因素更复杂。</a:t>
            </a:r>
            <a:endPar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很多成分会通过影响</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的分解路径和</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产生效率，及污染物的结合状态而影响被吸附污染物的</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Fenton</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氧化效率。</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9" name="Text Box 4"/>
          <p:cNvSpPr txBox="1">
            <a:spLocks noChangeArrowheads="1"/>
          </p:cNvSpPr>
          <p:nvPr/>
        </p:nvSpPr>
        <p:spPr bwMode="auto">
          <a:xfrm>
            <a:off x="191344" y="-52361"/>
            <a:ext cx="11566614" cy="1476375"/>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过氧化氢及</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Fenton</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氧化技术</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endPar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endParaRPr>
          </a:p>
          <a:p>
            <a:pPr marL="457200" indent="-457200" eaLnBrk="1" hangingPunct="1">
              <a:lnSpc>
                <a:spcPct val="150000"/>
              </a:lnSpc>
              <a:spcBef>
                <a:spcPts val="0"/>
              </a:spcBef>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2800" b="1" dirty="0">
                <a:solidFill>
                  <a:srgbClr val="000000"/>
                </a:solidFill>
                <a:latin typeface="Times New Roman" panose="02020603050405020304" pitchFamily="18" charset="0"/>
                <a:cs typeface="Times New Roman" panose="02020603050405020304" pitchFamily="18" charset="0"/>
              </a:rPr>
              <a:t>Hydrogen Peroxide and Fenton Oxidation</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graphicFrame>
        <p:nvGraphicFramePr>
          <p:cNvPr id="5" name="图示 4"/>
          <p:cNvGraphicFramePr/>
          <p:nvPr/>
        </p:nvGraphicFramePr>
        <p:xfrm>
          <a:off x="2032000" y="1334900"/>
          <a:ext cx="8128000" cy="541866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9" name="Text Box 4"/>
          <p:cNvSpPr txBox="1">
            <a:spLocks noChangeArrowheads="1"/>
          </p:cNvSpPr>
          <p:nvPr/>
        </p:nvSpPr>
        <p:spPr bwMode="auto">
          <a:xfrm>
            <a:off x="191344" y="-52361"/>
            <a:ext cx="11566614" cy="1476375"/>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过氧化氢及</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Fenton</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氧化技术</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endPar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endParaRPr>
          </a:p>
          <a:p>
            <a:pPr marL="457200" indent="-457200" eaLnBrk="1" hangingPunct="1">
              <a:lnSpc>
                <a:spcPct val="150000"/>
              </a:lnSpc>
              <a:spcBef>
                <a:spcPts val="0"/>
              </a:spcBef>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2800" b="1" dirty="0">
                <a:solidFill>
                  <a:srgbClr val="000000"/>
                </a:solidFill>
                <a:latin typeface="Times New Roman" panose="02020603050405020304" pitchFamily="18" charset="0"/>
                <a:cs typeface="Times New Roman" panose="02020603050405020304" pitchFamily="18" charset="0"/>
              </a:rPr>
              <a:t>Hydrogen Peroxide and Fenton Oxidation</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sz="quarter"/>
          </p:nvPr>
        </p:nvSpPr>
        <p:spPr>
          <a:xfrm>
            <a:off x="263736" y="718494"/>
            <a:ext cx="11664527" cy="1657152"/>
          </a:xfrm>
        </p:spPr>
        <p:txBody>
          <a:bodyPr vert="horz" wrap="square" lIns="91440" tIns="45720" rIns="91440" bIns="45720" numCol="1" anchor="ctr" anchorCtr="0" compatLnSpc="1"/>
          <a:lstStyle/>
          <a:p>
            <a:pPr lvl="0" eaLnBrk="1" hangingPunct="1">
              <a:lnSpc>
                <a:spcPct val="130000"/>
              </a:lnSpc>
              <a:spcBef>
                <a:spcPct val="20000"/>
              </a:spcBef>
              <a:defRPr/>
            </a:pPr>
            <a:r>
              <a:rPr kumimoji="0" lang="zh-CN" altLang="en-US" sz="4000" i="0" u="none" strike="noStrike" kern="0" cap="none" spc="0" normalizeH="0" baseline="0" noProof="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第三</a:t>
            </a:r>
            <a:r>
              <a:rPr lang="zh-CN" altLang="en-US" sz="400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节 化学氧化技术</a:t>
            </a:r>
            <a:br>
              <a:rPr kumimoji="0" lang="zh-CN" altLang="en-US" sz="4000" i="0" u="none" strike="noStrike" kern="0" cap="none" spc="0" normalizeH="0" baseline="0" noProof="0">
                <a:ln>
                  <a:noFill/>
                </a:ln>
                <a:solidFill>
                  <a:schemeClr val="accent1">
                    <a:lumMod val="50000"/>
                  </a:schemeClr>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br>
            <a:r>
              <a:rPr lang="zh-CN" altLang="en-US" sz="3200" noProof="0" dirty="0">
                <a:ln>
                  <a:noFill/>
                </a:ln>
                <a:solidFill>
                  <a:srgbClr val="FFFF00"/>
                </a:solidFill>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endParaRPr kumimoji="0" lang="en-US" altLang="zh-CN" sz="3200" b="1" i="0" u="none" strike="noStrike" kern="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2" name="Text Box 4"/>
          <p:cNvSpPr txBox="1">
            <a:spLocks noChangeArrowheads="1"/>
          </p:cNvSpPr>
          <p:nvPr/>
        </p:nvSpPr>
        <p:spPr bwMode="auto">
          <a:xfrm>
            <a:off x="2716530" y="1724660"/>
            <a:ext cx="888746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30000"/>
              </a:lnSpc>
              <a:spcBef>
                <a:spcPct val="0"/>
              </a:spcBef>
              <a:spcAft>
                <a:spcPct val="0"/>
              </a:spcAft>
              <a:buClrTx/>
              <a:buSzTx/>
              <a:buFontTx/>
              <a:buNone/>
              <a:defRPr/>
            </a:pPr>
            <a:r>
              <a:rPr kumimoji="0" lang="zh-CN" altLang="en-US" sz="3000" b="1" i="0" u="none" strike="noStrike" kern="1200" cap="none" spc="0" normalizeH="0" baseline="0" noProof="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 概述</a:t>
            </a:r>
            <a:endParaRPr kumimoji="0" lang="zh-CN" altLang="en-US" sz="3000" b="1" i="0" u="none" strike="noStrike" kern="1200" cap="none" spc="0" normalizeH="0" baseline="0" noProof="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lvl="0" eaLnBrk="1" hangingPunct="1">
              <a:lnSpc>
                <a:spcPct val="130000"/>
              </a:lnSpc>
              <a:defRPr/>
            </a:pPr>
            <a:r>
              <a:rPr kumimoji="0" lang="zh-CN" altLang="en-US" sz="3000" b="1"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Introduction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rId1" action="ppaction://hlinksldjump"/>
            </a:endParaRPr>
          </a:p>
          <a:p>
            <a:pPr lvl="0" eaLnBrk="1" hangingPunct="1">
              <a:lnSpc>
                <a:spcPct val="130000"/>
              </a:lnSpc>
              <a:defRPr/>
            </a:pPr>
            <a:r>
              <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二、过氧化氢及</a:t>
            </a:r>
            <a:r>
              <a:rPr lang="en-US" altLang="zh-CN" sz="3000" b="1">
                <a:solidFill>
                  <a:srgbClr val="CCECFF">
                    <a:lumMod val="50000"/>
                  </a:srgbClr>
                </a:solidFill>
                <a:latin typeface="Times New Roman" panose="02020603050405020304" pitchFamily="18" charset="0"/>
                <a:ea typeface="微软雅黑" panose="020B0503020204020204" charset="-122"/>
                <a:cs typeface="Times New Roman" panose="02020603050405020304" pitchFamily="18" charset="0"/>
              </a:rPr>
              <a:t>Fenton</a:t>
            </a:r>
            <a:r>
              <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氧化技术</a:t>
            </a:r>
            <a:endParaRPr lang="en-US" altLang="zh-CN"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30000"/>
              </a:lnSpc>
              <a:defRPr/>
            </a:pPr>
            <a:r>
              <a:rPr lang="en-US" altLang="zh-CN" sz="30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Potassium Permanganate Oxidation Method</a:t>
            </a:r>
            <a:endPar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30000"/>
              </a:lnSpc>
              <a:defRPr/>
            </a:pPr>
            <a:r>
              <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三、过硫酸盐氧化法</a:t>
            </a:r>
            <a:endPar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30000"/>
              </a:lnSpc>
              <a:defRPr/>
            </a:pPr>
            <a:r>
              <a:rPr lang="zh-CN" altLang="en-US" sz="30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Persulfate Oxidation Method</a:t>
            </a:r>
            <a:endPar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30000"/>
              </a:lnSpc>
              <a:defRPr/>
            </a:pPr>
            <a:r>
              <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四、臭氧氧化技术</a:t>
            </a:r>
            <a:endPar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30000"/>
              </a:lnSpc>
              <a:defRPr/>
            </a:pPr>
            <a:r>
              <a:rPr lang="zh-CN" altLang="en-US" sz="30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Ozonation Technology</a:t>
            </a:r>
            <a:endPar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3" name="Line 9"/>
          <p:cNvSpPr>
            <a:spLocks noChangeShapeType="1"/>
          </p:cNvSpPr>
          <p:nvPr/>
        </p:nvSpPr>
        <p:spPr bwMode="auto">
          <a:xfrm>
            <a:off x="2820035" y="4721225"/>
            <a:ext cx="3564255" cy="17145"/>
          </a:xfrm>
          <a:prstGeom prst="line">
            <a:avLst/>
          </a:prstGeom>
          <a:noFill/>
          <a:ln w="38100">
            <a:solidFill>
              <a:srgbClr val="FF0000"/>
            </a:solidFill>
            <a:round/>
          </a:ln>
          <a:effectLst/>
        </p:spPr>
        <p:txBody>
          <a:bodyPr wrap="non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3732">
                                            <p:txEl>
                                              <p:pRg st="4" end="4"/>
                                            </p:txEl>
                                          </p:spTgt>
                                        </p:tgtEl>
                                        <p:attrNameLst>
                                          <p:attrName>style.visibility</p:attrName>
                                        </p:attrNameLst>
                                      </p:cBhvr>
                                      <p:to>
                                        <p:strVal val="visible"/>
                                      </p:to>
                                    </p:set>
                                    <p:anim calcmode="lin" valueType="num">
                                      <p:cBhvr additive="base">
                                        <p:cTn id="23" dur="500" fill="hold"/>
                                        <p:tgtEl>
                                          <p:spTgt spid="7373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373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3732">
                                            <p:txEl>
                                              <p:pRg st="5" end="5"/>
                                            </p:txEl>
                                          </p:spTgt>
                                        </p:tgtEl>
                                        <p:attrNameLst>
                                          <p:attrName>style.visibility</p:attrName>
                                        </p:attrNameLst>
                                      </p:cBhvr>
                                      <p:to>
                                        <p:strVal val="visible"/>
                                      </p:to>
                                    </p:set>
                                    <p:anim calcmode="lin" valueType="num">
                                      <p:cBhvr additive="base">
                                        <p:cTn id="27" dur="500" fill="hold"/>
                                        <p:tgtEl>
                                          <p:spTgt spid="7373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373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3732">
                                            <p:txEl>
                                              <p:pRg st="6" end="6"/>
                                            </p:txEl>
                                          </p:spTgt>
                                        </p:tgtEl>
                                        <p:attrNameLst>
                                          <p:attrName>style.visibility</p:attrName>
                                        </p:attrNameLst>
                                      </p:cBhvr>
                                      <p:to>
                                        <p:strVal val="visible"/>
                                      </p:to>
                                    </p:set>
                                    <p:anim calcmode="lin" valueType="num">
                                      <p:cBhvr additive="base">
                                        <p:cTn id="31" dur="500" fill="hold"/>
                                        <p:tgtEl>
                                          <p:spTgt spid="7373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373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3732">
                                            <p:txEl>
                                              <p:pRg st="7" end="7"/>
                                            </p:txEl>
                                          </p:spTgt>
                                        </p:tgtEl>
                                        <p:attrNameLst>
                                          <p:attrName>style.visibility</p:attrName>
                                        </p:attrNameLst>
                                      </p:cBhvr>
                                      <p:to>
                                        <p:strVal val="visible"/>
                                      </p:to>
                                    </p:set>
                                    <p:anim calcmode="lin" valueType="num">
                                      <p:cBhvr additive="base">
                                        <p:cTn id="35" dur="500" fill="hold"/>
                                        <p:tgtEl>
                                          <p:spTgt spid="7373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3732">
                                            <p:txEl>
                                              <p:pRg st="7" end="7"/>
                                            </p:txEl>
                                          </p:spTgt>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8"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0-#ppt_w/2"/>
                                          </p:val>
                                        </p:tav>
                                        <p:tav tm="100000">
                                          <p:val>
                                            <p:strVal val="#ppt_x"/>
                                          </p:val>
                                        </p:tav>
                                      </p:tavLst>
                                    </p:anim>
                                    <p:anim calcmode="lin" valueType="num">
                                      <p:cBhvr additive="base">
                                        <p:cTn id="4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3" name="Text Box 4"/>
          <p:cNvSpPr txBox="1">
            <a:spLocks noChangeArrowheads="1"/>
          </p:cNvSpPr>
          <p:nvPr/>
        </p:nvSpPr>
        <p:spPr bwMode="auto">
          <a:xfrm>
            <a:off x="119589" y="306414"/>
            <a:ext cx="11566614" cy="553085"/>
          </a:xfrm>
          <a:prstGeom prst="rect">
            <a:avLst/>
          </a:prstGeom>
          <a:noFill/>
          <a:ln w="9525">
            <a:noFill/>
            <a:miter lim="800000"/>
          </a:ln>
          <a:effectLst/>
        </p:spPr>
        <p:txBody>
          <a:bodyPr wrap="square">
            <a:spAutoFit/>
          </a:bodyPr>
          <a:lstStyle/>
          <a:p>
            <a:pPr marL="457200" indent="-457200" eaLnBrk="1" hangingPunct="1">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过硫酸盐氧化法</a:t>
            </a:r>
            <a:r>
              <a:rPr kumimoji="0" lang="zh-CN" altLang="en-US" sz="3000" b="1" i="0" u="none" strike="noStrike" kern="1200" cap="none" spc="0" normalizeH="0" baseline="0" noProof="0" dirty="0">
                <a:ln>
                  <a:noFill/>
                </a:ln>
                <a:solidFill>
                  <a:srgbClr val="AA5C5C"/>
                </a:solidFill>
                <a:uLnTx/>
                <a:uFillTx/>
                <a:latin typeface="微软雅黑" panose="020B0503020204020204" charset="-122"/>
                <a:ea typeface="微软雅黑" panose="020B0503020204020204" charset="-122"/>
                <a:cs typeface="+mn-cs"/>
              </a:rPr>
              <a:t> </a:t>
            </a:r>
            <a:r>
              <a:rPr kumimoji="0" lang="en-US" altLang="zh-CN" sz="2800" b="1" i="0" u="none" strike="noStrike" kern="1200" cap="none" spc="0" normalizeH="0" baseline="0" noProof="0" dirty="0">
                <a:ln>
                  <a:noFill/>
                </a:ln>
                <a:uLnTx/>
                <a:uFillTx/>
                <a:latin typeface="Times New Roman" panose="02020603050405020304" pitchFamily="18" charset="0"/>
                <a:ea typeface="微软雅黑" panose="020B0503020204020204" charset="-122"/>
                <a:cs typeface="Times New Roman" panose="02020603050405020304" pitchFamily="18" charset="0"/>
              </a:rPr>
              <a:t>Persulfate Oxidation Method</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2" name="Rectangle 2"/>
          <p:cNvSpPr txBox="1"/>
          <p:nvPr/>
        </p:nvSpPr>
        <p:spPr bwMode="auto">
          <a:xfrm>
            <a:off x="695400" y="941704"/>
            <a:ext cx="9937104" cy="109156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42900" indent="-342900" algn="just" eaLnBrk="1" hangingPunct="1">
              <a:lnSpc>
                <a:spcPct val="150000"/>
              </a:lnSpc>
              <a:spcBef>
                <a:spcPts val="600"/>
              </a:spcBef>
              <a:buClr>
                <a:schemeClr val="tx1"/>
              </a:buClr>
              <a:buSzPct val="80000"/>
              <a:buFont typeface="Wingdings" panose="05000000000000000000" charset="0"/>
              <a:buChar char="Ø"/>
            </a:pP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基于</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b="1"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1"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的过</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硫酸盐</a:t>
            </a:r>
            <a:r>
              <a:rPr lang="en-US" altLang="zh-CN"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(S</a:t>
            </a:r>
            <a:r>
              <a:rPr lang="en-US" altLang="zh-CN" sz="2000" b="1" kern="0" baseline="-2500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b="1" kern="0" baseline="-2500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8</a:t>
            </a:r>
            <a:r>
              <a:rPr lang="en-US" altLang="zh-CN" sz="2000" b="1" kern="0" baseline="3000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氧化技术</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是近期发展又被广泛应用的一种高级氧化技术。</a:t>
            </a:r>
            <a:endPar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600"/>
              </a:spcBef>
              <a:buClr>
                <a:schemeClr val="tx1"/>
              </a:buClr>
              <a:buSzPct val="80000"/>
              <a:buFont typeface="Wingdings" panose="05000000000000000000" charset="0"/>
              <a:buChar char="Ø"/>
            </a:pP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过硫酸盐是一类无色或白色的结晶颗粒</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可溶于水</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无臭</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具有较好稳定性的酸性氧化剂。</a:t>
            </a:r>
            <a:endPar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5" name="图片 14"/>
          <p:cNvPicPr>
            <a:picLocks noChangeAspect="1"/>
          </p:cNvPicPr>
          <p:nvPr/>
        </p:nvPicPr>
        <p:blipFill>
          <a:blip r:embed="rId1"/>
          <a:stretch>
            <a:fillRect/>
          </a:stretch>
        </p:blipFill>
        <p:spPr>
          <a:xfrm>
            <a:off x="1273120" y="2558736"/>
            <a:ext cx="4701531" cy="1653588"/>
          </a:xfrm>
          <a:prstGeom prst="rect">
            <a:avLst/>
          </a:prstGeom>
        </p:spPr>
      </p:pic>
      <p:pic>
        <p:nvPicPr>
          <p:cNvPr id="16" name="图片 15"/>
          <p:cNvPicPr>
            <a:picLocks noChangeAspect="1"/>
          </p:cNvPicPr>
          <p:nvPr/>
        </p:nvPicPr>
        <p:blipFill>
          <a:blip r:embed="rId2"/>
          <a:stretch>
            <a:fillRect/>
          </a:stretch>
        </p:blipFill>
        <p:spPr>
          <a:xfrm>
            <a:off x="1354949" y="4299045"/>
            <a:ext cx="1874875" cy="1318051"/>
          </a:xfrm>
          <a:prstGeom prst="rect">
            <a:avLst/>
          </a:prstGeom>
        </p:spPr>
      </p:pic>
      <p:pic>
        <p:nvPicPr>
          <p:cNvPr id="17" name="图片 16"/>
          <p:cNvPicPr>
            <a:picLocks noChangeAspect="1"/>
          </p:cNvPicPr>
          <p:nvPr/>
        </p:nvPicPr>
        <p:blipFill>
          <a:blip r:embed="rId3"/>
          <a:stretch>
            <a:fillRect/>
          </a:stretch>
        </p:blipFill>
        <p:spPr>
          <a:xfrm>
            <a:off x="3463959" y="4335001"/>
            <a:ext cx="2251109" cy="1360682"/>
          </a:xfrm>
          <a:prstGeom prst="rect">
            <a:avLst/>
          </a:prstGeom>
        </p:spPr>
      </p:pic>
      <p:sp>
        <p:nvSpPr>
          <p:cNvPr id="18" name="矩形 17"/>
          <p:cNvSpPr/>
          <p:nvPr/>
        </p:nvSpPr>
        <p:spPr>
          <a:xfrm>
            <a:off x="1184126" y="2413669"/>
            <a:ext cx="5061572" cy="3384375"/>
          </a:xfrm>
          <a:prstGeom prst="rect">
            <a:avLst/>
          </a:prstGeom>
          <a:noFill/>
          <a:ln w="25400">
            <a:solidFill>
              <a:schemeClr val="tx1">
                <a:lumMod val="95000"/>
                <a:lumOff val="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Rectangle 2"/>
          <p:cNvSpPr txBox="1"/>
          <p:nvPr/>
        </p:nvSpPr>
        <p:spPr bwMode="auto">
          <a:xfrm>
            <a:off x="6592721" y="2351522"/>
            <a:ext cx="4415153" cy="332295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过硫酸盐一经活化</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,O-O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键断裂将在体系中产生氧化还原电位更高的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和</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。由于</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具有较高的氧化还原电位</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强于臭氧</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但略低于氟</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几乎与</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有等同的氧化能力</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因此</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在理想的条件下可以氧化绝大多数的有机物。</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Rectangle 2"/>
          <p:cNvSpPr txBox="1"/>
          <p:nvPr/>
        </p:nvSpPr>
        <p:spPr bwMode="auto">
          <a:xfrm>
            <a:off x="727655" y="5936429"/>
            <a:ext cx="5472608" cy="39878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60045" eaLnBrk="1" hangingPunct="1">
              <a:lnSpc>
                <a:spcPct val="125000"/>
              </a:lnSpc>
              <a:spcBef>
                <a:spcPct val="0"/>
              </a:spcBef>
              <a:buClr>
                <a:srgbClr val="00FF00"/>
              </a:buClr>
              <a:buSzPct val="130000"/>
            </a:pP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基于过硫酸盐的高级氧化技术图</a:t>
            </a:r>
            <a:endPar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4" name="Rectangle 2"/>
          <p:cNvSpPr txBox="1"/>
          <p:nvPr/>
        </p:nvSpPr>
        <p:spPr bwMode="auto">
          <a:xfrm>
            <a:off x="1199563" y="3213368"/>
            <a:ext cx="2087846" cy="64516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600"/>
              </a:spcBef>
              <a:buClr>
                <a:schemeClr val="tx1"/>
              </a:buClr>
              <a:buSzPct val="80000"/>
            </a:pPr>
            <a:r>
              <a:rPr lang="en-US" altLang="zh-CN"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SO</a:t>
            </a:r>
            <a:r>
              <a:rPr lang="en-US" altLang="zh-CN" sz="2400" b="1" kern="0" baseline="-2500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400" b="1" kern="0" baseline="3000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重要性质：</a:t>
            </a:r>
            <a:endParaRPr lang="zh-CN" altLang="en-US" sz="24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7" name="图示 6"/>
          <p:cNvGraphicFramePr/>
          <p:nvPr/>
        </p:nvGraphicFramePr>
        <p:xfrm>
          <a:off x="3071278" y="1141393"/>
          <a:ext cx="7924338" cy="477486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8" name="文本框 7"/>
          <p:cNvSpPr txBox="1"/>
          <p:nvPr/>
        </p:nvSpPr>
        <p:spPr>
          <a:xfrm>
            <a:off x="3359799" y="1485388"/>
            <a:ext cx="504056" cy="460375"/>
          </a:xfrm>
          <a:prstGeom prst="rect">
            <a:avLst/>
          </a:prstGeom>
          <a:noFill/>
        </p:spPr>
        <p:txBody>
          <a:bodyPr wrap="square" rtlCol="0">
            <a:spAutoFit/>
          </a:bodyPr>
          <a:lstStyle/>
          <a:p>
            <a:r>
              <a:rPr lang="en-US" altLang="zh-CN" sz="2400" b="1">
                <a:latin typeface="Times New Roman" panose="02020603050405020304" pitchFamily="18" charset="0"/>
                <a:cs typeface="Times New Roman" panose="02020603050405020304" pitchFamily="18" charset="0"/>
              </a:rPr>
              <a:t>1</a:t>
            </a:r>
            <a:endParaRPr lang="en-US" altLang="zh-CN" sz="2400" b="1">
              <a:latin typeface="Times New Roman" panose="02020603050405020304" pitchFamily="18" charset="0"/>
              <a:cs typeface="Times New Roman" panose="02020603050405020304" pitchFamily="18" charset="0"/>
            </a:endParaRPr>
          </a:p>
        </p:txBody>
      </p:sp>
      <p:sp>
        <p:nvSpPr>
          <p:cNvPr id="9" name="文本框 8"/>
          <p:cNvSpPr txBox="1"/>
          <p:nvPr/>
        </p:nvSpPr>
        <p:spPr>
          <a:xfrm>
            <a:off x="3792198" y="2417053"/>
            <a:ext cx="504056" cy="460375"/>
          </a:xfrm>
          <a:prstGeom prst="rect">
            <a:avLst/>
          </a:prstGeom>
          <a:noFill/>
        </p:spPr>
        <p:txBody>
          <a:bodyPr wrap="square" rtlCol="0">
            <a:spAutoFit/>
          </a:bodyPr>
          <a:lstStyle/>
          <a:p>
            <a:r>
              <a:rPr lang="en-US" altLang="zh-CN" sz="2400" b="1">
                <a:latin typeface="Times New Roman" panose="02020603050405020304" pitchFamily="18" charset="0"/>
                <a:cs typeface="Times New Roman" panose="02020603050405020304" pitchFamily="18" charset="0"/>
              </a:rPr>
              <a:t>2</a:t>
            </a:r>
            <a:endParaRPr lang="en-US" altLang="zh-CN" sz="2400" b="1">
              <a:latin typeface="Times New Roman" panose="02020603050405020304" pitchFamily="18" charset="0"/>
              <a:cs typeface="Times New Roman" panose="02020603050405020304" pitchFamily="18" charset="0"/>
            </a:endParaRPr>
          </a:p>
        </p:txBody>
      </p:sp>
      <p:sp>
        <p:nvSpPr>
          <p:cNvPr id="10" name="文本框 9"/>
          <p:cNvSpPr txBox="1"/>
          <p:nvPr/>
        </p:nvSpPr>
        <p:spPr>
          <a:xfrm>
            <a:off x="3936368" y="3300458"/>
            <a:ext cx="504056" cy="460375"/>
          </a:xfrm>
          <a:prstGeom prst="rect">
            <a:avLst/>
          </a:prstGeom>
          <a:noFill/>
        </p:spPr>
        <p:txBody>
          <a:bodyPr wrap="square" rtlCol="0">
            <a:spAutoFit/>
          </a:bodyPr>
          <a:lstStyle/>
          <a:p>
            <a:r>
              <a:rPr lang="en-US" altLang="zh-CN" sz="2400" b="1">
                <a:latin typeface="Times New Roman" panose="02020603050405020304" pitchFamily="18" charset="0"/>
                <a:cs typeface="Times New Roman" panose="02020603050405020304" pitchFamily="18" charset="0"/>
              </a:rPr>
              <a:t>3</a:t>
            </a:r>
            <a:endParaRPr lang="en-US" altLang="zh-CN" sz="2400" b="1">
              <a:latin typeface="Times New Roman" panose="02020603050405020304" pitchFamily="18" charset="0"/>
              <a:cs typeface="Times New Roman" panose="02020603050405020304" pitchFamily="18" charset="0"/>
            </a:endParaRPr>
          </a:p>
        </p:txBody>
      </p:sp>
      <p:sp>
        <p:nvSpPr>
          <p:cNvPr id="12" name="文本框 11"/>
          <p:cNvSpPr txBox="1"/>
          <p:nvPr/>
        </p:nvSpPr>
        <p:spPr>
          <a:xfrm>
            <a:off x="3792198" y="4184925"/>
            <a:ext cx="504056" cy="460375"/>
          </a:xfrm>
          <a:prstGeom prst="rect">
            <a:avLst/>
          </a:prstGeom>
          <a:noFill/>
        </p:spPr>
        <p:txBody>
          <a:bodyPr wrap="square" rtlCol="0">
            <a:spAutoFit/>
          </a:bodyPr>
          <a:lstStyle/>
          <a:p>
            <a:r>
              <a:rPr lang="en-US" altLang="zh-CN" sz="2400" b="1">
                <a:latin typeface="Times New Roman" panose="02020603050405020304" pitchFamily="18" charset="0"/>
                <a:cs typeface="Times New Roman" panose="02020603050405020304" pitchFamily="18" charset="0"/>
              </a:rPr>
              <a:t>4</a:t>
            </a:r>
            <a:endParaRPr lang="en-US" altLang="zh-CN" sz="2400" b="1">
              <a:latin typeface="Times New Roman" panose="02020603050405020304" pitchFamily="18" charset="0"/>
              <a:cs typeface="Times New Roman" panose="02020603050405020304" pitchFamily="18" charset="0"/>
            </a:endParaRPr>
          </a:p>
        </p:txBody>
      </p:sp>
      <p:sp>
        <p:nvSpPr>
          <p:cNvPr id="13" name="文本框 12"/>
          <p:cNvSpPr txBox="1"/>
          <p:nvPr/>
        </p:nvSpPr>
        <p:spPr>
          <a:xfrm>
            <a:off x="3432175" y="5085080"/>
            <a:ext cx="504190" cy="554355"/>
          </a:xfrm>
          <a:prstGeom prst="rect">
            <a:avLst/>
          </a:prstGeom>
          <a:noFill/>
        </p:spPr>
        <p:txBody>
          <a:bodyPr wrap="square" rtlCol="0">
            <a:noAutofit/>
          </a:bodyPr>
          <a:lstStyle/>
          <a:p>
            <a:r>
              <a:rPr lang="en-US" altLang="zh-CN" sz="2400" b="1">
                <a:latin typeface="Times New Roman" panose="02020603050405020304" pitchFamily="18" charset="0"/>
                <a:cs typeface="Times New Roman" panose="02020603050405020304" pitchFamily="18" charset="0"/>
              </a:rPr>
              <a:t>5</a:t>
            </a:r>
            <a:endParaRPr lang="en-US" altLang="zh-CN" sz="2400" b="1">
              <a:latin typeface="Times New Roman" panose="02020603050405020304" pitchFamily="18" charset="0"/>
              <a:cs typeface="Times New Roman" panose="02020603050405020304" pitchFamily="18" charset="0"/>
            </a:endParaRPr>
          </a:p>
        </p:txBody>
      </p:sp>
      <p:sp>
        <p:nvSpPr>
          <p:cNvPr id="11"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4" name="Text Box 4"/>
          <p:cNvSpPr txBox="1">
            <a:spLocks noChangeArrowheads="1"/>
          </p:cNvSpPr>
          <p:nvPr/>
        </p:nvSpPr>
        <p:spPr bwMode="auto">
          <a:xfrm>
            <a:off x="119589" y="306414"/>
            <a:ext cx="11566614" cy="553085"/>
          </a:xfrm>
          <a:prstGeom prst="rect">
            <a:avLst/>
          </a:prstGeom>
          <a:noFill/>
          <a:ln w="9525">
            <a:noFill/>
            <a:miter lim="800000"/>
          </a:ln>
          <a:effectLst/>
        </p:spPr>
        <p:txBody>
          <a:bodyPr wrap="square">
            <a:spAutoFit/>
          </a:bodyPr>
          <a:lstStyle/>
          <a:p>
            <a:pPr marL="457200" indent="-457200" eaLnBrk="1" hangingPunct="1">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过硫酸盐氧化法</a:t>
            </a:r>
            <a:r>
              <a:rPr kumimoji="0" lang="zh-CN" altLang="en-US" sz="3000" b="1" i="0" u="none" strike="noStrike" kern="1200" cap="none" spc="0" normalizeH="0" baseline="0" noProof="0" dirty="0">
                <a:ln>
                  <a:noFill/>
                </a:ln>
                <a:solidFill>
                  <a:srgbClr val="AA5C5C"/>
                </a:solidFill>
                <a:uLnTx/>
                <a:uFillTx/>
                <a:latin typeface="微软雅黑" panose="020B0503020204020204" charset="-122"/>
                <a:ea typeface="微软雅黑" panose="020B0503020204020204" charset="-122"/>
                <a:cs typeface="+mn-cs"/>
              </a:rPr>
              <a:t> </a:t>
            </a:r>
            <a:r>
              <a:rPr kumimoji="0" lang="en-US" altLang="zh-CN" sz="2800" b="1" i="0" u="none" strike="noStrike" kern="1200" cap="none" spc="0" normalizeH="0" baseline="0" noProof="0" dirty="0">
                <a:ln>
                  <a:noFill/>
                </a:ln>
                <a:uLnTx/>
                <a:uFillTx/>
                <a:latin typeface="Times New Roman" panose="02020603050405020304" pitchFamily="18" charset="0"/>
                <a:ea typeface="微软雅黑" panose="020B0503020204020204" charset="-122"/>
                <a:cs typeface="Times New Roman" panose="02020603050405020304" pitchFamily="18" charset="0"/>
              </a:rPr>
              <a:t>Persulfate Oxidation Method</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标题 5"/>
          <p:cNvSpPr>
            <a:spLocks noGrp="1"/>
          </p:cNvSpPr>
          <p:nvPr>
            <p:ph type="title"/>
          </p:nvPr>
        </p:nvSpPr>
        <p:spPr>
          <a:xfrm>
            <a:off x="2077879" y="1313057"/>
            <a:ext cx="8037512" cy="1014730"/>
          </a:xfrm>
        </p:spPr>
        <p:txBody>
          <a:bodyPr vert="horz" wrap="square" lIns="91440" tIns="45720" rIns="91440" bIns="45720" anchor="ctr" anchorCtr="0">
            <a:spAutoFit/>
          </a:bodyPr>
          <a:lstStyle/>
          <a:p>
            <a:pPr marL="630555" indent="-630555" eaLnBrk="1" hangingPunct="1">
              <a:spcAft>
                <a:spcPct val="20000"/>
              </a:spcAft>
            </a:pPr>
            <a:r>
              <a:rPr lang="zh-CN" altLang="en-US" sz="3000" dirty="0">
                <a:solidFill>
                  <a:srgbClr val="FF0000"/>
                </a:solidFill>
                <a:effectLst/>
                <a:latin typeface="微软雅黑" panose="020B0503020204020204" charset="-122"/>
                <a:ea typeface="微软雅黑" panose="020B0503020204020204" charset="-122"/>
                <a:cs typeface="Arial" panose="020B0604020202020204" pitchFamily="34" charset="0"/>
              </a:rPr>
              <a:t>原位生物修复 </a:t>
            </a:r>
            <a:br>
              <a:rPr lang="en-US" altLang="zh-CN" sz="3000" dirty="0">
                <a:cs typeface="Arial" panose="020B0604020202020204" pitchFamily="34" charset="0"/>
              </a:rPr>
            </a:br>
            <a:endParaRPr lang="zh-CN" altLang="en-US" sz="3000" dirty="0">
              <a:solidFill>
                <a:schemeClr val="tx1"/>
              </a:solidFill>
              <a:effectLst/>
              <a:latin typeface="Times New Roman" panose="02020603050405020304" pitchFamily="18" charset="0"/>
              <a:cs typeface="Times New Roman" panose="02020603050405020304" pitchFamily="18" charset="0"/>
            </a:endParaRPr>
          </a:p>
        </p:txBody>
      </p:sp>
      <p:sp>
        <p:nvSpPr>
          <p:cNvPr id="1029" name="Rectangle 3"/>
          <p:cNvSpPr>
            <a:spLocks noGrp="1"/>
          </p:cNvSpPr>
          <p:nvPr>
            <p:ph idx="1"/>
          </p:nvPr>
        </p:nvSpPr>
        <p:spPr>
          <a:xfrm>
            <a:off x="1716088" y="2156301"/>
            <a:ext cx="3276600" cy="3378200"/>
          </a:xfrm>
        </p:spPr>
        <p:txBody>
          <a:bodyPr vert="horz" wrap="square" lIns="91440" tIns="45720" rIns="91440" bIns="45720" anchor="t" anchorCtr="0">
            <a:spAutoFit/>
          </a:bodyPr>
          <a:lstStyle/>
          <a:p>
            <a:pPr marL="0" indent="720090" eaLnBrk="1" latinLnBrk="0" hangingPunct="1">
              <a:lnSpc>
                <a:spcPct val="150000"/>
              </a:lnSpc>
              <a:spcBef>
                <a:spcPct val="0"/>
              </a:spcBef>
              <a:buNone/>
            </a:pPr>
            <a:r>
              <a:rPr lang="zh-CN" altLang="en-US" sz="2400" b="1" dirty="0">
                <a:solidFill>
                  <a:schemeClr val="tx1"/>
                </a:solidFill>
                <a:effectLst/>
                <a:latin typeface="黑体" panose="02010609060101010101" pitchFamily="49" charset="-122"/>
                <a:ea typeface="黑体" panose="02010609060101010101" pitchFamily="49" charset="-122"/>
                <a:cs typeface="Arial" panose="020B0604020202020204" pitchFamily="34" charset="0"/>
              </a:rPr>
              <a:t>在污染的原地点进 行，不挖出或抽取需要修复的土壤及地下水，采用一定的工程措施，利用生物通气、生物冲淋等一些方式进行。</a:t>
            </a:r>
            <a:endParaRPr lang="en-US" altLang="zh-CN" sz="2400" b="1" dirty="0">
              <a:solidFill>
                <a:schemeClr val="tx1"/>
              </a:solidFill>
              <a:effectLst/>
              <a:latin typeface="黑体" panose="02010609060101010101" pitchFamily="49" charset="-122"/>
              <a:ea typeface="黑体" panose="02010609060101010101" pitchFamily="49" charset="-122"/>
            </a:endParaRPr>
          </a:p>
        </p:txBody>
      </p:sp>
      <p:sp>
        <p:nvSpPr>
          <p:cNvPr id="1030" name="Rectangle 4"/>
          <p:cNvSpPr/>
          <p:nvPr/>
        </p:nvSpPr>
        <p:spPr>
          <a:xfrm>
            <a:off x="5181601" y="5338094"/>
            <a:ext cx="5486400" cy="381635"/>
          </a:xfrm>
          <a:prstGeom prst="rect">
            <a:avLst/>
          </a:prstGeom>
          <a:noFill/>
          <a:ln w="9525">
            <a:noFill/>
          </a:ln>
        </p:spPr>
        <p:txBody>
          <a:bodyPr>
            <a:spAutoFit/>
          </a:bodyPr>
          <a:lstStyle/>
          <a:p>
            <a:pPr marL="542925" marR="0" lvl="0" indent="0" algn="ctr" defTabSz="914400" rtl="0" eaLnBrk="1" fontAlgn="base" latinLnBrk="0" hangingPunct="1">
              <a:lnSpc>
                <a:spcPct val="105000"/>
              </a:lnSpc>
              <a:spcBef>
                <a:spcPct val="30000"/>
              </a:spcBef>
              <a:spcAft>
                <a:spcPct val="30000"/>
              </a:spcAft>
              <a:buClr>
                <a:srgbClr val="333399"/>
              </a:buClr>
              <a:buSzPct val="70000"/>
              <a:buFont typeface="Wingdings" panose="05000000000000000000" pitchFamily="2" charset="2"/>
              <a:buNone/>
              <a:defRPr/>
            </a:pPr>
            <a:r>
              <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渗透反应墙修复地下水硝酸盐污染示意图</a:t>
            </a:r>
            <a:endPar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1031" name="Rectangle 5"/>
          <p:cNvSpPr/>
          <p:nvPr/>
        </p:nvSpPr>
        <p:spPr>
          <a:xfrm>
            <a:off x="4872489" y="5833987"/>
            <a:ext cx="6096000" cy="566309"/>
          </a:xfrm>
          <a:prstGeom prst="rect">
            <a:avLst/>
          </a:prstGeom>
          <a:noFill/>
          <a:ln w="9525">
            <a:noFill/>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defRPr/>
            </a:pPr>
            <a:r>
              <a:rPr kumimoji="0" lang="zh-CN" altLang="zh-CN" sz="1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地下水硝酸盐污染原位微生物修复技术研究进展</a:t>
            </a:r>
            <a:r>
              <a:rPr kumimoji="0" lang="zh-CN" altLang="en-US" sz="1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,水资源保护</a:t>
            </a:r>
            <a:r>
              <a:rPr kumimoji="0" lang="en-US" altLang="zh-CN" sz="1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a:t>
            </a:r>
            <a:endParaRPr kumimoji="0" lang="en-US" altLang="zh-CN" sz="14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ctr" defTabSz="914400" rtl="0" eaLnBrk="1" fontAlgn="base" latinLnBrk="0" hangingPunct="1">
              <a:lnSpc>
                <a:spcPct val="100000"/>
              </a:lnSpc>
              <a:spcBef>
                <a:spcPct val="20000"/>
              </a:spcBef>
              <a:spcAft>
                <a:spcPct val="0"/>
              </a:spcAft>
              <a:buClrTx/>
              <a:buSzTx/>
              <a:buFontTx/>
              <a:buNone/>
              <a:defRPr/>
            </a:pPr>
            <a:r>
              <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2009,25(3):1-5</a:t>
            </a:r>
            <a:endParaRPr kumimoji="0" lang="en-US" altLang="zh-CN" sz="1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032" name="Group 6"/>
          <p:cNvGrpSpPr/>
          <p:nvPr/>
        </p:nvGrpSpPr>
        <p:grpSpPr>
          <a:xfrm>
            <a:off x="5591810" y="2156460"/>
            <a:ext cx="5179060" cy="2995295"/>
            <a:chOff x="2496" y="1248"/>
            <a:chExt cx="3264" cy="1776"/>
          </a:xfrm>
        </p:grpSpPr>
        <p:graphicFrame>
          <p:nvGraphicFramePr>
            <p:cNvPr id="1026" name="Object 7"/>
            <p:cNvGraphicFramePr>
              <a:graphicFrameLocks noChangeAspect="1"/>
            </p:cNvGraphicFramePr>
            <p:nvPr/>
          </p:nvGraphicFramePr>
          <p:xfrm>
            <a:off x="2496" y="1248"/>
            <a:ext cx="3264" cy="1776"/>
          </p:xfrm>
          <a:graphic>
            <a:graphicData uri="http://schemas.openxmlformats.org/presentationml/2006/ole">
              <mc:AlternateContent xmlns:mc="http://schemas.openxmlformats.org/markup-compatibility/2006">
                <mc:Choice xmlns:v="urn:schemas-microsoft-com:vml" Requires="v">
                  <p:oleObj spid="_x0000_s2" name="" r:id="rId1" imgW="6108700" imgH="3365500" progId="Photoshop.Image.11">
                    <p:embed/>
                  </p:oleObj>
                </mc:Choice>
                <mc:Fallback>
                  <p:oleObj name="" r:id="rId1" imgW="6108700" imgH="3365500" progId="Photoshop.Image.11">
                    <p:embed/>
                    <p:pic>
                      <p:nvPicPr>
                        <p:cNvPr id="0" name="Object 7"/>
                        <p:cNvPicPr/>
                        <p:nvPr/>
                      </p:nvPicPr>
                      <p:blipFill>
                        <a:blip r:embed="rId2"/>
                        <a:stretch>
                          <a:fillRect/>
                        </a:stretch>
                      </p:blipFill>
                      <p:spPr>
                        <a:xfrm>
                          <a:off x="2496" y="1248"/>
                          <a:ext cx="3264" cy="1776"/>
                        </a:xfrm>
                        <a:prstGeom prst="rect">
                          <a:avLst/>
                        </a:prstGeom>
                        <a:noFill/>
                        <a:ln w="38100">
                          <a:noFill/>
                          <a:miter/>
                        </a:ln>
                      </p:spPr>
                    </p:pic>
                  </p:oleObj>
                </mc:Fallback>
              </mc:AlternateContent>
            </a:graphicData>
          </a:graphic>
        </p:graphicFrame>
        <p:sp>
          <p:nvSpPr>
            <p:cNvPr id="20489" name="Text Box 8"/>
            <p:cNvSpPr txBox="1">
              <a:spLocks noChangeArrowheads="1"/>
            </p:cNvSpPr>
            <p:nvPr/>
          </p:nvSpPr>
          <p:spPr bwMode="auto">
            <a:xfrm>
              <a:off x="2781" y="2414"/>
              <a:ext cx="548" cy="218"/>
            </a:xfrm>
            <a:prstGeom prst="rect">
              <a:avLst/>
            </a:prstGeom>
            <a:noFill/>
            <a:ln w="12700" algn="ctr">
              <a:noFill/>
              <a:miter lim="800000"/>
            </a:ln>
            <a:effectLst>
              <a:outerShdw dist="35921" dir="2700000" sy="50000" kx="2115830" algn="bl" rotWithShape="0">
                <a:srgbClr val="C0C0C0">
                  <a:alpha val="79999"/>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污染源</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0490" name="Text Box 9"/>
            <p:cNvSpPr txBox="1">
              <a:spLocks noChangeArrowheads="1"/>
            </p:cNvSpPr>
            <p:nvPr/>
          </p:nvSpPr>
          <p:spPr bwMode="auto">
            <a:xfrm>
              <a:off x="4472" y="1656"/>
              <a:ext cx="692" cy="383"/>
            </a:xfrm>
            <a:prstGeom prst="rect">
              <a:avLst/>
            </a:prstGeom>
            <a:noFill/>
            <a:ln w="12700" algn="ctr">
              <a:noFill/>
              <a:miter lim="800000"/>
            </a:ln>
            <a:effectLst>
              <a:outerShdw dist="35921" dir="2700000" sy="50000" kx="2115830" algn="bl" rotWithShape="0">
                <a:srgbClr val="C0C0C0">
                  <a:alpha val="79999"/>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t>▽</a:t>
              </a: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地下水位</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0491" name="Text Box 10"/>
            <p:cNvSpPr txBox="1">
              <a:spLocks noChangeArrowheads="1"/>
            </p:cNvSpPr>
            <p:nvPr/>
          </p:nvSpPr>
          <p:spPr bwMode="auto">
            <a:xfrm>
              <a:off x="4428" y="2495"/>
              <a:ext cx="836" cy="218"/>
            </a:xfrm>
            <a:prstGeom prst="rect">
              <a:avLst/>
            </a:prstGeom>
            <a:noFill/>
            <a:ln w="12700" algn="ctr">
              <a:noFill/>
              <a:miter lim="800000"/>
            </a:ln>
            <a:effectLst>
              <a:outerShdw dist="35921" dir="2700000" sy="50000" kx="2115830" algn="bl" rotWithShape="0">
                <a:srgbClr val="C0C0C0">
                  <a:alpha val="79999"/>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地下水流向</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0492" name="Text Box 11"/>
            <p:cNvSpPr txBox="1">
              <a:spLocks noChangeArrowheads="1"/>
            </p:cNvSpPr>
            <p:nvPr/>
          </p:nvSpPr>
          <p:spPr bwMode="auto">
            <a:xfrm>
              <a:off x="4043" y="1851"/>
              <a:ext cx="244" cy="875"/>
            </a:xfrm>
            <a:prstGeom prst="rect">
              <a:avLst/>
            </a:prstGeom>
            <a:noFill/>
            <a:ln w="12700" algn="ctr">
              <a:noFill/>
              <a:miter lim="800000"/>
            </a:ln>
            <a:effectLst>
              <a:outerShdw dist="35921" dir="2700000" sy="50000" kx="2115830" algn="bl" rotWithShape="0">
                <a:srgbClr val="C0C0C0">
                  <a:alpha val="79999"/>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渗透反应墙</a:t>
              </a:r>
              <a:endParaRPr kumimoji="0" lang="zh-CN" altLang="en-US" sz="18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pSp>
      <p:sp>
        <p:nvSpPr>
          <p:cNvPr id="4" name="Text Box 4"/>
          <p:cNvSpPr txBox="1">
            <a:spLocks noChangeArrowheads="1"/>
          </p:cNvSpPr>
          <p:nvPr/>
        </p:nvSpPr>
        <p:spPr bwMode="auto">
          <a:xfrm>
            <a:off x="120005" y="93408"/>
            <a:ext cx="8856984" cy="702949"/>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1.1 概 述   </a:t>
            </a: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Introduction</a:t>
            </a:r>
            <a:endPar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Rectangle 2"/>
          <p:cNvSpPr txBox="1"/>
          <p:nvPr/>
        </p:nvSpPr>
        <p:spPr bwMode="auto">
          <a:xfrm>
            <a:off x="695400" y="1443989"/>
            <a:ext cx="9937104" cy="147637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indent="720090" algn="l" eaLnBrk="1" hangingPunct="1">
              <a:lnSpc>
                <a:spcPct val="150000"/>
              </a:lnSpc>
              <a:spcBef>
                <a:spcPts val="0"/>
              </a:spcBef>
              <a:buClr>
                <a:schemeClr val="tx1"/>
              </a:buClr>
              <a:buSzPct val="80000"/>
            </a:pP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过硫酸盐需要活化生成</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b="1"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1"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等活性物种</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其活化方式主要包括热活化、碱活化、微波活化、电活化、超声波活化</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以及各种均相和异相活化剂等一种或多种相结合的方式。其产生机理过程如下式所示</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5" name="组合 4"/>
          <p:cNvGrpSpPr/>
          <p:nvPr/>
        </p:nvGrpSpPr>
        <p:grpSpPr>
          <a:xfrm>
            <a:off x="3137407" y="2936557"/>
            <a:ext cx="5917186" cy="491411"/>
            <a:chOff x="3016058" y="4648538"/>
            <a:chExt cx="5917186" cy="491411"/>
          </a:xfrm>
        </p:grpSpPr>
        <p:sp>
          <p:nvSpPr>
            <p:cNvPr id="11" name="文本框 10"/>
            <p:cNvSpPr txBox="1"/>
            <p:nvPr/>
          </p:nvSpPr>
          <p:spPr>
            <a:xfrm>
              <a:off x="3016058" y="4771649"/>
              <a:ext cx="5917186" cy="368300"/>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rPr>
                <a:t>S</a:t>
              </a:r>
              <a:r>
                <a:rPr lang="en-US" altLang="zh-CN" baseline="-25000">
                  <a:latin typeface="Times New Roman" panose="02020603050405020304" pitchFamily="18" charset="0"/>
                  <a:cs typeface="Times New Roman" panose="02020603050405020304" pitchFamily="18" charset="0"/>
                </a:rPr>
                <a:t>2</a:t>
              </a:r>
              <a:r>
                <a:rPr lang="en-US" altLang="zh-CN">
                  <a:latin typeface="Times New Roman" panose="02020603050405020304" pitchFamily="18" charset="0"/>
                  <a:cs typeface="Times New Roman" panose="02020603050405020304" pitchFamily="18" charset="0"/>
                </a:rPr>
                <a:t>O</a:t>
              </a:r>
              <a:r>
                <a:rPr lang="en-US" altLang="zh-CN" baseline="-25000">
                  <a:latin typeface="Times New Roman" panose="02020603050405020304" pitchFamily="18" charset="0"/>
                  <a:cs typeface="Times New Roman" panose="02020603050405020304" pitchFamily="18" charset="0"/>
                </a:rPr>
                <a:t>8</a:t>
              </a:r>
              <a:r>
                <a:rPr lang="pt-BR" altLang="zh-CN" baseline="30000">
                  <a:latin typeface="Times New Roman" panose="02020603050405020304" pitchFamily="18" charset="0"/>
                  <a:cs typeface="Times New Roman" panose="02020603050405020304" pitchFamily="18" charset="0"/>
                </a:rPr>
                <a:t>2- </a:t>
              </a:r>
              <a:r>
                <a:rPr lang="pt-BR" altLang="zh-CN">
                  <a:latin typeface="Times New Roman" panose="02020603050405020304" pitchFamily="18" charset="0"/>
                  <a:cs typeface="Times New Roman" panose="02020603050405020304" pitchFamily="18" charset="0"/>
                </a:rPr>
                <a:t>                SO</a:t>
              </a:r>
              <a:r>
                <a:rPr lang="pt-BR" altLang="zh-CN" baseline="-25000">
                  <a:latin typeface="Times New Roman" panose="02020603050405020304" pitchFamily="18" charset="0"/>
                  <a:cs typeface="Times New Roman" panose="02020603050405020304" pitchFamily="18" charset="0"/>
                </a:rPr>
                <a:t>4</a:t>
              </a:r>
              <a:r>
                <a:rPr lang="pt-BR" altLang="zh-CN" baseline="30000">
                  <a:latin typeface="Times New Roman" panose="02020603050405020304" pitchFamily="18" charset="0"/>
                  <a:cs typeface="Times New Roman" panose="02020603050405020304" pitchFamily="18" charset="0"/>
                </a:rPr>
                <a:t>•- </a:t>
              </a:r>
              <a:r>
                <a:rPr lang="pt-BR" altLang="zh-CN">
                  <a:latin typeface="Times New Roman" panose="02020603050405020304" pitchFamily="18" charset="0"/>
                  <a:cs typeface="Times New Roman" panose="02020603050405020304" pitchFamily="18" charset="0"/>
                </a:rPr>
                <a:t>+ SO</a:t>
              </a:r>
              <a:r>
                <a:rPr lang="pt-BR" altLang="zh-CN" baseline="-25000">
                  <a:latin typeface="Times New Roman" panose="02020603050405020304" pitchFamily="18" charset="0"/>
                  <a:cs typeface="Times New Roman" panose="02020603050405020304" pitchFamily="18" charset="0"/>
                </a:rPr>
                <a:t>4</a:t>
              </a:r>
              <a:r>
                <a:rPr lang="pt-BR" altLang="zh-CN" baseline="30000">
                  <a:latin typeface="Times New Roman" panose="02020603050405020304" pitchFamily="18" charset="0"/>
                  <a:cs typeface="Times New Roman" panose="02020603050405020304" pitchFamily="18" charset="0"/>
                </a:rPr>
                <a:t>2-                          </a:t>
              </a:r>
              <a:r>
                <a:rPr lang="en-US" altLang="pt-BR" baseline="30000">
                  <a:latin typeface="Times New Roman" panose="02020603050405020304" pitchFamily="18" charset="0"/>
                  <a:cs typeface="Times New Roman" panose="02020603050405020304" pitchFamily="18" charset="0"/>
                </a:rPr>
                <a:t> </a:t>
              </a:r>
              <a:r>
                <a:rPr lang="pt-BR" altLang="zh-CN">
                  <a:latin typeface="Times New Roman" panose="02020603050405020304" pitchFamily="18" charset="0"/>
                  <a:cs typeface="Times New Roman" panose="02020603050405020304" pitchFamily="18" charset="0"/>
                </a:rPr>
                <a:t>(7-5)</a:t>
              </a:r>
              <a:r>
                <a:rPr lang="pt-BR" altLang="zh-CN" baseline="30000">
                  <a:latin typeface="Times New Roman" panose="02020603050405020304" pitchFamily="18" charset="0"/>
                  <a:cs typeface="Times New Roman" panose="02020603050405020304" pitchFamily="18" charset="0"/>
                </a:rPr>
                <a:t> </a:t>
              </a:r>
              <a:endParaRPr lang="zh-CN" altLang="en-US">
                <a:latin typeface="Times New Roman" panose="02020603050405020304" pitchFamily="18" charset="0"/>
                <a:cs typeface="Times New Roman" panose="02020603050405020304" pitchFamily="18" charset="0"/>
              </a:endParaRPr>
            </a:p>
          </p:txBody>
        </p:sp>
        <p:cxnSp>
          <p:nvCxnSpPr>
            <p:cNvPr id="14" name="直接箭头连接符 13"/>
            <p:cNvCxnSpPr/>
            <p:nvPr/>
          </p:nvCxnSpPr>
          <p:spPr bwMode="auto">
            <a:xfrm>
              <a:off x="3886419" y="4956315"/>
              <a:ext cx="648072" cy="0"/>
            </a:xfrm>
            <a:prstGeom prst="straightConnector1">
              <a:avLst/>
            </a:prstGeom>
            <a:solidFill>
              <a:schemeClr val="accent1"/>
            </a:solidFill>
            <a:ln w="9525" cap="flat" cmpd="sng" algn="ctr">
              <a:solidFill>
                <a:schemeClr val="tx1"/>
              </a:solidFill>
              <a:prstDash val="solid"/>
              <a:round/>
              <a:headEnd type="none" w="med" len="med"/>
              <a:tailEnd type="triangle"/>
            </a:ln>
          </p:spPr>
        </p:cxnSp>
        <p:sp>
          <p:nvSpPr>
            <p:cNvPr id="15" name="文本框 14"/>
            <p:cNvSpPr txBox="1"/>
            <p:nvPr/>
          </p:nvSpPr>
          <p:spPr>
            <a:xfrm>
              <a:off x="4001115" y="4648538"/>
              <a:ext cx="504056" cy="276999"/>
            </a:xfrm>
            <a:prstGeom prst="rect">
              <a:avLst/>
            </a:prstGeom>
            <a:noFill/>
          </p:spPr>
          <p:txBody>
            <a:bodyPr wrap="square" rtlCol="0">
              <a:spAutoFit/>
            </a:bodyPr>
            <a:lstStyle/>
            <a:p>
              <a:r>
                <a:rPr lang="zh-CN" altLang="en-US" b="1" baseline="-25000">
                  <a:latin typeface="黑体" panose="02010609060101010101" pitchFamily="49" charset="-122"/>
                  <a:ea typeface="黑体" panose="02010609060101010101" pitchFamily="49" charset="-122"/>
                  <a:cs typeface="Times New Roman" panose="02020603050405020304" pitchFamily="18" charset="0"/>
                </a:rPr>
                <a:t>活化</a:t>
              </a:r>
              <a:endParaRPr lang="zh-CN" altLang="en-US" b="1" baseline="-25000">
                <a:latin typeface="黑体" panose="02010609060101010101" pitchFamily="49" charset="-122"/>
                <a:ea typeface="黑体" panose="02010609060101010101" pitchFamily="49" charset="-122"/>
                <a:cs typeface="Times New Roman" panose="02020603050405020304" pitchFamily="18" charset="0"/>
              </a:endParaRPr>
            </a:p>
          </p:txBody>
        </p:sp>
      </p:grpSp>
      <p:sp>
        <p:nvSpPr>
          <p:cNvPr id="16" name="Rectangle 2"/>
          <p:cNvSpPr txBox="1"/>
          <p:nvPr/>
        </p:nvSpPr>
        <p:spPr bwMode="auto">
          <a:xfrm>
            <a:off x="695400" y="3625764"/>
            <a:ext cx="9937104" cy="147637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indent="720090" algn="l" eaLnBrk="1" hangingPunct="1">
              <a:lnSpc>
                <a:spcPct val="150000"/>
              </a:lnSpc>
              <a:spcBef>
                <a:spcPts val="0"/>
              </a:spcBef>
              <a:buClr>
                <a:schemeClr val="tx1"/>
              </a:buClr>
              <a:buSzPct val="80000"/>
            </a:pP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活化过硫酸盐高级氧化技术一直被默认是基于SO4•-的,但体系中主要活性物种不仅有SO4•-还包括•OH、超氧自由基等其他活性物种,这取决于具体的活化方式及pH值等环境条件(如下式)。</a:t>
            </a:r>
            <a:endPar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7" name="组合 16"/>
          <p:cNvGrpSpPr/>
          <p:nvPr/>
        </p:nvGrpSpPr>
        <p:grpSpPr>
          <a:xfrm>
            <a:off x="3137407" y="5290900"/>
            <a:ext cx="5917186" cy="369332"/>
            <a:chOff x="3016058" y="4771649"/>
            <a:chExt cx="5917186" cy="369332"/>
          </a:xfrm>
        </p:grpSpPr>
        <p:sp>
          <p:nvSpPr>
            <p:cNvPr id="18" name="文本框 17"/>
            <p:cNvSpPr txBox="1"/>
            <p:nvPr/>
          </p:nvSpPr>
          <p:spPr>
            <a:xfrm>
              <a:off x="3016058" y="4771649"/>
              <a:ext cx="5917186" cy="369332"/>
            </a:xfrm>
            <a:prstGeom prst="rect">
              <a:avLst/>
            </a:prstGeom>
            <a:noFill/>
          </p:spPr>
          <p:txBody>
            <a:bodyPr wrap="square" rtlCol="0">
              <a:spAutoFit/>
            </a:bodyPr>
            <a:lstStyle/>
            <a:p>
              <a:r>
                <a:rPr lang="pt-BR" altLang="zh-CN">
                  <a:latin typeface="Times New Roman" panose="02020603050405020304" pitchFamily="18" charset="0"/>
                  <a:cs typeface="Times New Roman" panose="02020603050405020304" pitchFamily="18" charset="0"/>
                </a:rPr>
                <a:t>SO</a:t>
              </a:r>
              <a:r>
                <a:rPr lang="pt-BR" altLang="zh-CN" baseline="-25000">
                  <a:latin typeface="Times New Roman" panose="02020603050405020304" pitchFamily="18" charset="0"/>
                  <a:cs typeface="Times New Roman" panose="02020603050405020304" pitchFamily="18" charset="0"/>
                </a:rPr>
                <a:t>4</a:t>
              </a:r>
              <a:r>
                <a:rPr lang="pt-BR" altLang="zh-CN" baseline="30000">
                  <a:latin typeface="Times New Roman" panose="02020603050405020304" pitchFamily="18" charset="0"/>
                  <a:cs typeface="Times New Roman" panose="02020603050405020304" pitchFamily="18" charset="0"/>
                </a:rPr>
                <a:t>•- </a:t>
              </a:r>
              <a:r>
                <a:rPr lang="pt-BR" altLang="zh-CN">
                  <a:latin typeface="Times New Roman" panose="02020603050405020304" pitchFamily="18" charset="0"/>
                  <a:cs typeface="Times New Roman" panose="02020603050405020304" pitchFamily="18" charset="0"/>
                </a:rPr>
                <a:t>+ H</a:t>
              </a:r>
              <a:r>
                <a:rPr lang="pt-BR" altLang="zh-CN" baseline="-25000">
                  <a:latin typeface="Times New Roman" panose="02020603050405020304" pitchFamily="18" charset="0"/>
                  <a:cs typeface="Times New Roman" panose="02020603050405020304" pitchFamily="18" charset="0"/>
                </a:rPr>
                <a:t>2</a:t>
              </a:r>
              <a:r>
                <a:rPr lang="pt-BR" altLang="zh-CN">
                  <a:latin typeface="Times New Roman" panose="02020603050405020304" pitchFamily="18" charset="0"/>
                  <a:cs typeface="Times New Roman" panose="02020603050405020304" pitchFamily="18" charset="0"/>
                </a:rPr>
                <a:t>O</a:t>
              </a:r>
              <a:r>
                <a:rPr lang="pt-BR" altLang="zh-CN" baseline="30000">
                  <a:latin typeface="Times New Roman" panose="02020603050405020304" pitchFamily="18" charset="0"/>
                  <a:cs typeface="Times New Roman" panose="02020603050405020304" pitchFamily="18" charset="0"/>
                </a:rPr>
                <a:t> </a:t>
              </a:r>
              <a:r>
                <a:rPr lang="pt-BR" altLang="zh-CN">
                  <a:latin typeface="Times New Roman" panose="02020603050405020304" pitchFamily="18" charset="0"/>
                  <a:cs typeface="Times New Roman" panose="02020603050405020304" pitchFamily="18" charset="0"/>
                </a:rPr>
                <a:t>                HSO</a:t>
              </a:r>
              <a:r>
                <a:rPr lang="pt-BR" altLang="zh-CN" baseline="-25000">
                  <a:latin typeface="Times New Roman" panose="02020603050405020304" pitchFamily="18" charset="0"/>
                  <a:cs typeface="Times New Roman" panose="02020603050405020304" pitchFamily="18" charset="0"/>
                </a:rPr>
                <a:t>4</a:t>
              </a:r>
              <a:r>
                <a:rPr lang="pt-BR" altLang="zh-CN" baseline="30000">
                  <a:latin typeface="Times New Roman" panose="02020603050405020304" pitchFamily="18" charset="0"/>
                  <a:cs typeface="Times New Roman" panose="02020603050405020304" pitchFamily="18" charset="0"/>
                </a:rPr>
                <a:t>- </a:t>
              </a:r>
              <a:r>
                <a:rPr lang="pt-BR" altLang="zh-CN">
                  <a:latin typeface="Times New Roman" panose="02020603050405020304" pitchFamily="18" charset="0"/>
                  <a:cs typeface="Times New Roman" panose="02020603050405020304" pitchFamily="18" charset="0"/>
                </a:rPr>
                <a:t>+ •OH</a:t>
              </a:r>
              <a:r>
                <a:rPr lang="pt-BR" altLang="zh-CN" baseline="30000">
                  <a:latin typeface="Times New Roman" panose="02020603050405020304" pitchFamily="18" charset="0"/>
                  <a:cs typeface="Times New Roman" panose="02020603050405020304" pitchFamily="18" charset="0"/>
                </a:rPr>
                <a:t>               </a:t>
              </a:r>
              <a:r>
                <a:rPr lang="pt-BR" altLang="zh-CN">
                  <a:latin typeface="Times New Roman" panose="02020603050405020304" pitchFamily="18" charset="0"/>
                  <a:cs typeface="Times New Roman" panose="02020603050405020304" pitchFamily="18" charset="0"/>
                </a:rPr>
                <a:t>(7-6)</a:t>
              </a:r>
              <a:r>
                <a:rPr lang="pt-BR" altLang="zh-CN" baseline="30000">
                  <a:latin typeface="Times New Roman" panose="02020603050405020304" pitchFamily="18" charset="0"/>
                  <a:cs typeface="Times New Roman" panose="02020603050405020304" pitchFamily="18" charset="0"/>
                </a:rPr>
                <a:t> </a:t>
              </a:r>
              <a:endParaRPr lang="zh-CN" altLang="en-US">
                <a:latin typeface="Times New Roman" panose="02020603050405020304" pitchFamily="18" charset="0"/>
                <a:cs typeface="Times New Roman" panose="02020603050405020304" pitchFamily="18" charset="0"/>
              </a:endParaRPr>
            </a:p>
          </p:txBody>
        </p:sp>
        <p:cxnSp>
          <p:nvCxnSpPr>
            <p:cNvPr id="19" name="直接箭头连接符 18"/>
            <p:cNvCxnSpPr/>
            <p:nvPr/>
          </p:nvCxnSpPr>
          <p:spPr bwMode="auto">
            <a:xfrm>
              <a:off x="4390475" y="4956315"/>
              <a:ext cx="648072" cy="0"/>
            </a:xfrm>
            <a:prstGeom prst="straightConnector1">
              <a:avLst/>
            </a:prstGeom>
            <a:solidFill>
              <a:schemeClr val="accent1"/>
            </a:solidFill>
            <a:ln w="9525" cap="flat" cmpd="sng" algn="ctr">
              <a:solidFill>
                <a:schemeClr val="tx1"/>
              </a:solidFill>
              <a:prstDash val="solid"/>
              <a:round/>
              <a:headEnd type="none" w="med" len="med"/>
              <a:tailEnd type="triangle"/>
            </a:ln>
          </p:spPr>
        </p:cxnSp>
      </p:grpSp>
      <p:grpSp>
        <p:nvGrpSpPr>
          <p:cNvPr id="21" name="组合 20"/>
          <p:cNvGrpSpPr/>
          <p:nvPr/>
        </p:nvGrpSpPr>
        <p:grpSpPr>
          <a:xfrm>
            <a:off x="3137407" y="5906453"/>
            <a:ext cx="5917186" cy="369332"/>
            <a:chOff x="3016058" y="4771649"/>
            <a:chExt cx="5917186" cy="369332"/>
          </a:xfrm>
        </p:grpSpPr>
        <p:sp>
          <p:nvSpPr>
            <p:cNvPr id="22" name="文本框 21"/>
            <p:cNvSpPr txBox="1"/>
            <p:nvPr/>
          </p:nvSpPr>
          <p:spPr>
            <a:xfrm>
              <a:off x="3016058" y="4771649"/>
              <a:ext cx="5917186" cy="369332"/>
            </a:xfrm>
            <a:prstGeom prst="rect">
              <a:avLst/>
            </a:prstGeom>
            <a:noFill/>
          </p:spPr>
          <p:txBody>
            <a:bodyPr wrap="square" rtlCol="0">
              <a:spAutoFit/>
            </a:bodyPr>
            <a:lstStyle/>
            <a:p>
              <a:r>
                <a:rPr lang="pt-BR" altLang="zh-CN">
                  <a:latin typeface="Times New Roman" panose="02020603050405020304" pitchFamily="18" charset="0"/>
                  <a:cs typeface="Times New Roman" panose="02020603050405020304" pitchFamily="18" charset="0"/>
                </a:rPr>
                <a:t>SO</a:t>
              </a:r>
              <a:r>
                <a:rPr lang="pt-BR" altLang="zh-CN" baseline="-25000">
                  <a:latin typeface="Times New Roman" panose="02020603050405020304" pitchFamily="18" charset="0"/>
                  <a:cs typeface="Times New Roman" panose="02020603050405020304" pitchFamily="18" charset="0"/>
                </a:rPr>
                <a:t>4</a:t>
              </a:r>
              <a:r>
                <a:rPr lang="pt-BR" altLang="zh-CN" baseline="30000">
                  <a:latin typeface="Times New Roman" panose="02020603050405020304" pitchFamily="18" charset="0"/>
                  <a:cs typeface="Times New Roman" panose="02020603050405020304" pitchFamily="18" charset="0"/>
                </a:rPr>
                <a:t>•- </a:t>
              </a:r>
              <a:r>
                <a:rPr lang="pt-BR" altLang="zh-CN">
                  <a:latin typeface="Times New Roman" panose="02020603050405020304" pitchFamily="18" charset="0"/>
                  <a:cs typeface="Times New Roman" panose="02020603050405020304" pitchFamily="18" charset="0"/>
                </a:rPr>
                <a:t>+ OH</a:t>
              </a:r>
              <a:r>
                <a:rPr lang="pt-BR" altLang="zh-CN" baseline="30000">
                  <a:latin typeface="Times New Roman" panose="02020603050405020304" pitchFamily="18" charset="0"/>
                  <a:cs typeface="Times New Roman" panose="02020603050405020304" pitchFamily="18" charset="0"/>
                </a:rPr>
                <a:t>- </a:t>
              </a:r>
              <a:r>
                <a:rPr lang="pt-BR" altLang="zh-CN">
                  <a:latin typeface="Times New Roman" panose="02020603050405020304" pitchFamily="18" charset="0"/>
                  <a:cs typeface="Times New Roman" panose="02020603050405020304" pitchFamily="18" charset="0"/>
                </a:rPr>
                <a:t>                SO</a:t>
              </a:r>
              <a:r>
                <a:rPr lang="pt-BR" altLang="zh-CN" baseline="-25000">
                  <a:latin typeface="Times New Roman" panose="02020603050405020304" pitchFamily="18" charset="0"/>
                  <a:cs typeface="Times New Roman" panose="02020603050405020304" pitchFamily="18" charset="0"/>
                </a:rPr>
                <a:t>4</a:t>
              </a:r>
              <a:r>
                <a:rPr lang="pt-BR" altLang="zh-CN" baseline="30000">
                  <a:latin typeface="Times New Roman" panose="02020603050405020304" pitchFamily="18" charset="0"/>
                  <a:cs typeface="Times New Roman" panose="02020603050405020304" pitchFamily="18" charset="0"/>
                </a:rPr>
                <a:t>2- </a:t>
              </a:r>
              <a:r>
                <a:rPr lang="pt-BR" altLang="zh-CN">
                  <a:latin typeface="Times New Roman" panose="02020603050405020304" pitchFamily="18" charset="0"/>
                  <a:cs typeface="Times New Roman" panose="02020603050405020304" pitchFamily="18" charset="0"/>
                </a:rPr>
                <a:t>+ •OH</a:t>
              </a:r>
              <a:r>
                <a:rPr lang="pt-BR" altLang="zh-CN" baseline="30000">
                  <a:latin typeface="Times New Roman" panose="02020603050405020304" pitchFamily="18" charset="0"/>
                  <a:cs typeface="Times New Roman" panose="02020603050405020304" pitchFamily="18" charset="0"/>
                </a:rPr>
                <a:t>                  </a:t>
              </a:r>
              <a:r>
                <a:rPr lang="pt-BR" altLang="zh-CN">
                  <a:latin typeface="Times New Roman" panose="02020603050405020304" pitchFamily="18" charset="0"/>
                  <a:cs typeface="Times New Roman" panose="02020603050405020304" pitchFamily="18" charset="0"/>
                </a:rPr>
                <a:t>(7-7)</a:t>
              </a:r>
              <a:r>
                <a:rPr lang="pt-BR" altLang="zh-CN" baseline="30000">
                  <a:latin typeface="Times New Roman" panose="02020603050405020304" pitchFamily="18" charset="0"/>
                  <a:cs typeface="Times New Roman" panose="02020603050405020304" pitchFamily="18" charset="0"/>
                </a:rPr>
                <a:t> </a:t>
              </a:r>
              <a:endParaRPr lang="zh-CN" altLang="en-US">
                <a:latin typeface="Times New Roman" panose="02020603050405020304" pitchFamily="18" charset="0"/>
                <a:cs typeface="Times New Roman" panose="02020603050405020304" pitchFamily="18" charset="0"/>
              </a:endParaRPr>
            </a:p>
          </p:txBody>
        </p:sp>
        <p:cxnSp>
          <p:nvCxnSpPr>
            <p:cNvPr id="23" name="直接箭头连接符 22"/>
            <p:cNvCxnSpPr/>
            <p:nvPr/>
          </p:nvCxnSpPr>
          <p:spPr bwMode="auto">
            <a:xfrm>
              <a:off x="4390475" y="4956315"/>
              <a:ext cx="648072" cy="0"/>
            </a:xfrm>
            <a:prstGeom prst="straightConnector1">
              <a:avLst/>
            </a:prstGeom>
            <a:solidFill>
              <a:schemeClr val="accent1"/>
            </a:solidFill>
            <a:ln w="9525" cap="flat" cmpd="sng" algn="ctr">
              <a:solidFill>
                <a:schemeClr val="tx1"/>
              </a:solidFill>
              <a:prstDash val="solid"/>
              <a:round/>
              <a:headEnd type="none" w="med" len="med"/>
              <a:tailEnd type="triangle"/>
            </a:ln>
          </p:spPr>
        </p:cxnSp>
      </p:grpSp>
      <p:sp>
        <p:nvSpPr>
          <p:cNvPr id="8"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9" name="Text Box 4"/>
          <p:cNvSpPr txBox="1">
            <a:spLocks noChangeArrowheads="1"/>
          </p:cNvSpPr>
          <p:nvPr/>
        </p:nvSpPr>
        <p:spPr bwMode="auto">
          <a:xfrm>
            <a:off x="119589" y="306414"/>
            <a:ext cx="11566614" cy="553085"/>
          </a:xfrm>
          <a:prstGeom prst="rect">
            <a:avLst/>
          </a:prstGeom>
          <a:noFill/>
          <a:ln w="9525">
            <a:noFill/>
            <a:miter lim="800000"/>
          </a:ln>
          <a:effectLst/>
        </p:spPr>
        <p:txBody>
          <a:bodyPr wrap="square">
            <a:spAutoFit/>
          </a:bodyPr>
          <a:lstStyle/>
          <a:p>
            <a:pPr marL="457200" indent="-457200" eaLnBrk="1" hangingPunct="1">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过硫酸盐氧化法</a:t>
            </a:r>
            <a:r>
              <a:rPr kumimoji="0" lang="zh-CN" altLang="en-US" sz="3000" b="1" i="0" u="none" strike="noStrike" kern="1200" cap="none" spc="0" normalizeH="0" baseline="0" noProof="0" dirty="0">
                <a:ln>
                  <a:noFill/>
                </a:ln>
                <a:solidFill>
                  <a:srgbClr val="AA5C5C"/>
                </a:solidFill>
                <a:uLnTx/>
                <a:uFillTx/>
                <a:latin typeface="微软雅黑" panose="020B0503020204020204" charset="-122"/>
                <a:ea typeface="微软雅黑" panose="020B0503020204020204" charset="-122"/>
                <a:cs typeface="+mn-cs"/>
              </a:rPr>
              <a:t> </a:t>
            </a:r>
            <a:r>
              <a:rPr kumimoji="0" lang="en-US" altLang="zh-CN" sz="2800" b="1" i="0" u="none" strike="noStrike" kern="1200" cap="none" spc="0" normalizeH="0" baseline="0" noProof="0" dirty="0">
                <a:ln>
                  <a:noFill/>
                </a:ln>
                <a:uLnTx/>
                <a:uFillTx/>
                <a:latin typeface="Times New Roman" panose="02020603050405020304" pitchFamily="18" charset="0"/>
                <a:ea typeface="微软雅黑" panose="020B0503020204020204" charset="-122"/>
                <a:cs typeface="Times New Roman" panose="02020603050405020304" pitchFamily="18" charset="0"/>
              </a:rPr>
              <a:t>Persulfate Oxidation Method</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10" name="Text Box 4"/>
          <p:cNvSpPr txBox="1">
            <a:spLocks noChangeArrowheads="1"/>
          </p:cNvSpPr>
          <p:nvPr/>
        </p:nvSpPr>
        <p:spPr bwMode="auto">
          <a:xfrm>
            <a:off x="695325" y="836930"/>
            <a:ext cx="3591560" cy="64516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zh-CN" altLang="en-US" sz="2400" b="1" i="0" u="none" strike="noStrike" kern="1200" cap="none" spc="0" normalizeH="0" baseline="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氧化催化机理</a:t>
            </a:r>
            <a:endParaRPr kumimoji="0" lang="zh-CN" altLang="en-US" sz="2400" b="1" i="0" u="none" strike="noStrike" kern="1200" cap="none" spc="0" normalizeH="0" baseline="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pic>
        <p:nvPicPr>
          <p:cNvPr id="7" name="图片 6"/>
          <p:cNvPicPr>
            <a:picLocks noChangeAspect="1"/>
          </p:cNvPicPr>
          <p:nvPr/>
        </p:nvPicPr>
        <p:blipFill>
          <a:blip r:embed="rId1"/>
          <a:stretch>
            <a:fillRect/>
          </a:stretch>
        </p:blipFill>
        <p:spPr>
          <a:xfrm>
            <a:off x="263525" y="2853055"/>
            <a:ext cx="7221855" cy="2498090"/>
          </a:xfrm>
          <a:prstGeom prst="rect">
            <a:avLst/>
          </a:prstGeom>
        </p:spPr>
      </p:pic>
      <p:sp>
        <p:nvSpPr>
          <p:cNvPr id="8" name="Rectangle 2"/>
          <p:cNvSpPr txBox="1"/>
          <p:nvPr/>
        </p:nvSpPr>
        <p:spPr bwMode="auto">
          <a:xfrm>
            <a:off x="983432" y="5516279"/>
            <a:ext cx="5472608" cy="70675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60045" eaLnBrk="1" hangingPunct="1">
              <a:lnSpc>
                <a:spcPct val="125000"/>
              </a:lnSpc>
              <a:spcBef>
                <a:spcPct val="0"/>
              </a:spcBef>
              <a:buClr>
                <a:srgbClr val="00FF00"/>
              </a:buClr>
              <a:buSzPct val="130000"/>
            </a:pP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羟基自由基和硫酸根自由基降解脂肪烃和芳香烃类有机污染物的基本过程图</a:t>
            </a:r>
            <a:endPar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Rectangle 2"/>
          <p:cNvSpPr txBox="1"/>
          <p:nvPr/>
        </p:nvSpPr>
        <p:spPr bwMode="auto">
          <a:xfrm>
            <a:off x="547256" y="1125344"/>
            <a:ext cx="6662305" cy="147637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indent="720090" algn="l" eaLnBrk="1" hangingPunct="1">
              <a:lnSpc>
                <a:spcPct val="150000"/>
              </a:lnSpc>
              <a:spcBef>
                <a:spcPts val="0"/>
              </a:spcBef>
              <a:buClr>
                <a:schemeClr val="tx1"/>
              </a:buClr>
              <a:buSzPct val="80000"/>
            </a:pP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b="1"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1"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和</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与有机物的作用机理不完全相同。在</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b="1"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1"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和</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与有机物作用机理研究中逐步形成了电子转移、夺氢过程以及自由基加成三种基本观点</a:t>
            </a:r>
            <a:endPar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Rectangle 2"/>
          <p:cNvSpPr txBox="1"/>
          <p:nvPr/>
        </p:nvSpPr>
        <p:spPr bwMode="auto">
          <a:xfrm>
            <a:off x="7464152" y="1361156"/>
            <a:ext cx="4415153" cy="470789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与芳香类化合物反应主要是通过电子转移方式进行</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与醇、醚、脂类化合物的反应主要是夺氢反应</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与烯烃类化合物主要是通过加成的反应方式；</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en-US" altLang="zh-CN"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•OH </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更倾向于通过与碳碳双键加成或夺氢反应来实现氧化</a:t>
            </a:r>
            <a:r>
              <a:rPr lang="en-US" altLang="zh-CN"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而</a:t>
            </a:r>
            <a:r>
              <a:rPr lang="en-US" altLang="zh-CN"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b="1" kern="0" baseline="-2500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1" kern="0" baseline="3000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更倾向于通过电子转移形成有机自由基来实现氧化过程。</a:t>
            </a:r>
            <a:endParaRPr lang="en-US" altLang="zh-CN"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1" name="Text Box 4"/>
          <p:cNvSpPr txBox="1">
            <a:spLocks noChangeArrowheads="1"/>
          </p:cNvSpPr>
          <p:nvPr/>
        </p:nvSpPr>
        <p:spPr bwMode="auto">
          <a:xfrm>
            <a:off x="119589" y="306414"/>
            <a:ext cx="11566614" cy="553085"/>
          </a:xfrm>
          <a:prstGeom prst="rect">
            <a:avLst/>
          </a:prstGeom>
          <a:noFill/>
          <a:ln w="9525">
            <a:noFill/>
            <a:miter lim="800000"/>
          </a:ln>
          <a:effectLst/>
        </p:spPr>
        <p:txBody>
          <a:bodyPr wrap="square">
            <a:spAutoFit/>
          </a:bodyPr>
          <a:lstStyle/>
          <a:p>
            <a:pPr marL="457200" indent="-457200" eaLnBrk="1" hangingPunct="1">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过硫酸盐氧化法</a:t>
            </a:r>
            <a:r>
              <a:rPr kumimoji="0" lang="zh-CN" altLang="en-US" sz="3000" b="1" i="0" u="none" strike="noStrike" kern="1200" cap="none" spc="0" normalizeH="0" baseline="0" noProof="0" dirty="0">
                <a:ln>
                  <a:noFill/>
                </a:ln>
                <a:solidFill>
                  <a:srgbClr val="AA5C5C"/>
                </a:solidFill>
                <a:uLnTx/>
                <a:uFillTx/>
                <a:latin typeface="微软雅黑" panose="020B0503020204020204" charset="-122"/>
                <a:ea typeface="微软雅黑" panose="020B0503020204020204" charset="-122"/>
                <a:cs typeface="+mn-cs"/>
              </a:rPr>
              <a:t> </a:t>
            </a:r>
            <a:r>
              <a:rPr kumimoji="0" lang="en-US" altLang="zh-CN" sz="2800" b="1" i="0" u="none" strike="noStrike" kern="1200" cap="none" spc="0" normalizeH="0" baseline="0" noProof="0" dirty="0">
                <a:ln>
                  <a:noFill/>
                </a:ln>
                <a:uLnTx/>
                <a:uFillTx/>
                <a:latin typeface="Times New Roman" panose="02020603050405020304" pitchFamily="18" charset="0"/>
                <a:ea typeface="微软雅黑" panose="020B0503020204020204" charset="-122"/>
                <a:cs typeface="Times New Roman" panose="02020603050405020304" pitchFamily="18" charset="0"/>
              </a:rPr>
              <a:t>Persulfate Oxidation Method</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Rectangle 2"/>
          <p:cNvSpPr txBox="1"/>
          <p:nvPr/>
        </p:nvSpPr>
        <p:spPr bwMode="auto">
          <a:xfrm>
            <a:off x="839416" y="1702073"/>
            <a:ext cx="9721080" cy="147637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0"/>
              </a:spcBef>
              <a:buClr>
                <a:srgbClr val="AA5C5C"/>
              </a:buClr>
              <a:buSzPct val="80000"/>
            </a:pP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 </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热活化：</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过硫酸盐中的</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O-O</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键能为</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140 kJ/mol,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在高温</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(&gt;50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热辐射下会发生断裂产生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其活化机理如下式所示：</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50000"/>
              </a:lnSpc>
              <a:spcBef>
                <a:spcPts val="0"/>
              </a:spcBef>
              <a:buClr>
                <a:srgbClr val="AA5C5C"/>
              </a:buClr>
              <a:buSzPct val="80000"/>
            </a:pP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8</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heat → 2 SO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(7-8)</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Rectangle 2"/>
          <p:cNvSpPr txBox="1"/>
          <p:nvPr/>
        </p:nvSpPr>
        <p:spPr bwMode="auto">
          <a:xfrm>
            <a:off x="695400" y="1228724"/>
            <a:ext cx="9937104" cy="55308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42900" indent="-342900" algn="just" eaLnBrk="1" hangingPunct="1">
              <a:lnSpc>
                <a:spcPct val="150000"/>
              </a:lnSpc>
              <a:spcBef>
                <a:spcPts val="600"/>
              </a:spcBef>
              <a:buClr>
                <a:schemeClr val="tx1"/>
              </a:buClr>
              <a:buSzPct val="80000"/>
              <a:buFont typeface="Wingdings" panose="05000000000000000000" charset="0"/>
              <a:buChar char="Ø"/>
            </a:pP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过硫酸盐的活化方式主要有</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热活化</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碱活化</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光活化</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和</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过渡金属离子活化</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等。</a:t>
            </a:r>
            <a:endPar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7" name="组合 6"/>
          <p:cNvGrpSpPr/>
          <p:nvPr/>
        </p:nvGrpSpPr>
        <p:grpSpPr>
          <a:xfrm>
            <a:off x="1127760" y="3172460"/>
            <a:ext cx="3671570" cy="2776220"/>
            <a:chOff x="1776" y="5674"/>
            <a:chExt cx="5782" cy="4372"/>
          </a:xfrm>
        </p:grpSpPr>
        <p:pic>
          <p:nvPicPr>
            <p:cNvPr id="5" name="图片 4"/>
            <p:cNvPicPr>
              <a:picLocks noChangeAspect="1"/>
            </p:cNvPicPr>
            <p:nvPr/>
          </p:nvPicPr>
          <p:blipFill>
            <a:blip r:embed="rId1"/>
            <a:stretch>
              <a:fillRect/>
            </a:stretch>
          </p:blipFill>
          <p:spPr>
            <a:xfrm>
              <a:off x="1859" y="5885"/>
              <a:ext cx="5660" cy="4128"/>
            </a:xfrm>
            <a:prstGeom prst="rect">
              <a:avLst/>
            </a:prstGeom>
          </p:spPr>
        </p:pic>
        <p:sp>
          <p:nvSpPr>
            <p:cNvPr id="11" name="矩形 10"/>
            <p:cNvSpPr/>
            <p:nvPr/>
          </p:nvSpPr>
          <p:spPr>
            <a:xfrm>
              <a:off x="1776" y="5674"/>
              <a:ext cx="5783" cy="4373"/>
            </a:xfrm>
            <a:prstGeom prst="rect">
              <a:avLst/>
            </a:prstGeom>
            <a:noFill/>
            <a:ln w="25400">
              <a:solidFill>
                <a:schemeClr val="tx1">
                  <a:lumMod val="95000"/>
                  <a:lumOff val="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Rectangle 2"/>
          <p:cNvSpPr txBox="1"/>
          <p:nvPr/>
        </p:nvSpPr>
        <p:spPr bwMode="auto">
          <a:xfrm>
            <a:off x="823840" y="6076087"/>
            <a:ext cx="3888432" cy="39878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60045" eaLnBrk="1" hangingPunct="1">
              <a:lnSpc>
                <a:spcPct val="125000"/>
              </a:lnSpc>
              <a:spcBef>
                <a:spcPct val="0"/>
              </a:spcBef>
              <a:buClr>
                <a:srgbClr val="00FF00"/>
              </a:buClr>
              <a:buSzPct val="130000"/>
            </a:pPr>
            <a:r>
              <a:rPr lang="en-US" altLang="zh-CN"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过硫酸盐的热活化图</a:t>
            </a:r>
            <a:endPar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Rectangle 2"/>
          <p:cNvSpPr txBox="1"/>
          <p:nvPr/>
        </p:nvSpPr>
        <p:spPr bwMode="auto">
          <a:xfrm>
            <a:off x="5303296" y="3172187"/>
            <a:ext cx="5922075" cy="286131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42900" indent="-342900" algn="just" eaLnBrk="1" hangingPunct="1">
              <a:lnSpc>
                <a:spcPct val="150000"/>
              </a:lnSpc>
              <a:spcBef>
                <a:spcPts val="0"/>
              </a:spcBef>
              <a:buClr>
                <a:srgbClr val="AA5C5C"/>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在控制温度范围内</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污染物的反应速率随温度的升高而增大</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AA5C5C"/>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能耗问题限制了其在修复工程中的大规模应用</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AA5C5C"/>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除温度之外</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pH</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值以及土壤中含有的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Cl</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HCO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NO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和溶解性有机物等都会影响热活化过硫酸盐降解污染物的效果。</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4" name="Text Box 4"/>
          <p:cNvSpPr txBox="1">
            <a:spLocks noChangeArrowheads="1"/>
          </p:cNvSpPr>
          <p:nvPr/>
        </p:nvSpPr>
        <p:spPr bwMode="auto">
          <a:xfrm>
            <a:off x="119589" y="306414"/>
            <a:ext cx="11566614" cy="553085"/>
          </a:xfrm>
          <a:prstGeom prst="rect">
            <a:avLst/>
          </a:prstGeom>
          <a:noFill/>
          <a:ln w="9525">
            <a:noFill/>
            <a:miter lim="800000"/>
          </a:ln>
          <a:effectLst/>
        </p:spPr>
        <p:txBody>
          <a:bodyPr wrap="square">
            <a:spAutoFit/>
          </a:bodyPr>
          <a:lstStyle/>
          <a:p>
            <a:pPr marL="457200" indent="-457200" eaLnBrk="1" hangingPunct="1">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过硫酸盐氧化法</a:t>
            </a:r>
            <a:r>
              <a:rPr kumimoji="0" lang="zh-CN" altLang="en-US" sz="3000" b="1" i="0" u="none" strike="noStrike" kern="1200" cap="none" spc="0" normalizeH="0" baseline="0" noProof="0" dirty="0">
                <a:ln>
                  <a:noFill/>
                </a:ln>
                <a:solidFill>
                  <a:srgbClr val="AA5C5C"/>
                </a:solidFill>
                <a:uLnTx/>
                <a:uFillTx/>
                <a:latin typeface="微软雅黑" panose="020B0503020204020204" charset="-122"/>
                <a:ea typeface="微软雅黑" panose="020B0503020204020204" charset="-122"/>
                <a:cs typeface="+mn-cs"/>
              </a:rPr>
              <a:t> </a:t>
            </a:r>
            <a:r>
              <a:rPr kumimoji="0" lang="en-US" altLang="zh-CN" sz="2800" b="1" i="0" u="none" strike="noStrike" kern="1200" cap="none" spc="0" normalizeH="0" baseline="0" noProof="0" dirty="0">
                <a:ln>
                  <a:noFill/>
                </a:ln>
                <a:uLnTx/>
                <a:uFillTx/>
                <a:latin typeface="Times New Roman" panose="02020603050405020304" pitchFamily="18" charset="0"/>
                <a:ea typeface="微软雅黑" panose="020B0503020204020204" charset="-122"/>
                <a:cs typeface="Times New Roman" panose="02020603050405020304" pitchFamily="18" charset="0"/>
              </a:rPr>
              <a:t>Persulfate Oxidation Method</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15" name="Text Box 4"/>
          <p:cNvSpPr txBox="1">
            <a:spLocks noChangeArrowheads="1"/>
          </p:cNvSpPr>
          <p:nvPr/>
        </p:nvSpPr>
        <p:spPr bwMode="auto">
          <a:xfrm>
            <a:off x="695325" y="765175"/>
            <a:ext cx="3591560" cy="64516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zh-CN" altLang="en-US" sz="2400" b="1" i="0" u="none" strike="noStrike" kern="1200" cap="none" spc="0" normalizeH="0" baseline="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活化方式</a:t>
            </a:r>
            <a:endParaRPr kumimoji="0" lang="zh-CN" altLang="en-US" sz="2400" b="1" i="0" u="none" strike="noStrike" kern="1200" cap="none" spc="0" normalizeH="0" baseline="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Rectangle 2"/>
          <p:cNvSpPr txBox="1"/>
          <p:nvPr/>
        </p:nvSpPr>
        <p:spPr bwMode="auto">
          <a:xfrm>
            <a:off x="823839" y="1231412"/>
            <a:ext cx="10401531" cy="101473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0"/>
              </a:spcBef>
              <a:buClr>
                <a:srgbClr val="AA5C5C"/>
              </a:buClr>
              <a:buSzPct val="80000"/>
            </a:pP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 </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光活化：</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波长小于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270 nm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的紫外光照射能破坏过硫酸盐中的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O-O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键</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使其发生断裂。</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50000"/>
              </a:lnSpc>
              <a:spcBef>
                <a:spcPts val="0"/>
              </a:spcBef>
              <a:buClr>
                <a:srgbClr val="AA5C5C"/>
              </a:buClr>
              <a:buSzPct val="80000"/>
            </a:pP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8</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UV → 2 SO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(7-9)</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Rectangle 2"/>
          <p:cNvSpPr txBox="1"/>
          <p:nvPr/>
        </p:nvSpPr>
        <p:spPr bwMode="auto">
          <a:xfrm>
            <a:off x="823839" y="2708920"/>
            <a:ext cx="8784590" cy="239966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太阳光中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UV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约占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5%,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足够活化过硫酸盐产生一系列自由基</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基于太阳能催化过硫酸盐的高级氧化技术处理饮用水与微污染水已日趋成熟</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经济安全无二次污染</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特别适用于安装有紫外消毒系统的污水处理厂</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光活化方法比较适用于处理色度低、透光率高的污水</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对于污染土壤和地下水由于光照深度限制难以达到预期的处理效果。</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9" name="Text Box 4"/>
          <p:cNvSpPr txBox="1">
            <a:spLocks noChangeArrowheads="1"/>
          </p:cNvSpPr>
          <p:nvPr/>
        </p:nvSpPr>
        <p:spPr bwMode="auto">
          <a:xfrm>
            <a:off x="119589" y="306414"/>
            <a:ext cx="11566614" cy="553085"/>
          </a:xfrm>
          <a:prstGeom prst="rect">
            <a:avLst/>
          </a:prstGeom>
          <a:noFill/>
          <a:ln w="9525">
            <a:noFill/>
            <a:miter lim="800000"/>
          </a:ln>
          <a:effectLst/>
        </p:spPr>
        <p:txBody>
          <a:bodyPr wrap="square">
            <a:spAutoFit/>
          </a:bodyPr>
          <a:lstStyle/>
          <a:p>
            <a:pPr marL="457200" indent="-457200" eaLnBrk="1" hangingPunct="1">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过硫酸盐氧化法</a:t>
            </a:r>
            <a:r>
              <a:rPr kumimoji="0" lang="zh-CN" altLang="en-US" sz="3000" b="1" i="0" u="none" strike="noStrike" kern="1200" cap="none" spc="0" normalizeH="0" baseline="0" noProof="0" dirty="0">
                <a:ln>
                  <a:noFill/>
                </a:ln>
                <a:solidFill>
                  <a:srgbClr val="AA5C5C"/>
                </a:solidFill>
                <a:uLnTx/>
                <a:uFillTx/>
                <a:latin typeface="微软雅黑" panose="020B0503020204020204" charset="-122"/>
                <a:ea typeface="微软雅黑" panose="020B0503020204020204" charset="-122"/>
                <a:cs typeface="+mn-cs"/>
              </a:rPr>
              <a:t> </a:t>
            </a:r>
            <a:r>
              <a:rPr kumimoji="0" lang="en-US" altLang="zh-CN" sz="2800" b="1" i="0" u="none" strike="noStrike" kern="1200" cap="none" spc="0" normalizeH="0" baseline="0" noProof="0" dirty="0">
                <a:ln>
                  <a:noFill/>
                </a:ln>
                <a:uLnTx/>
                <a:uFillTx/>
                <a:latin typeface="Times New Roman" panose="02020603050405020304" pitchFamily="18" charset="0"/>
                <a:ea typeface="微软雅黑" panose="020B0503020204020204" charset="-122"/>
                <a:cs typeface="Times New Roman" panose="02020603050405020304" pitchFamily="18" charset="0"/>
              </a:rPr>
              <a:t>Persulfate Oxidation Method</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Rectangle 2"/>
          <p:cNvSpPr txBox="1"/>
          <p:nvPr/>
        </p:nvSpPr>
        <p:spPr bwMode="auto">
          <a:xfrm>
            <a:off x="823839" y="1159657"/>
            <a:ext cx="10401531" cy="1883657"/>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0"/>
              </a:spcBef>
              <a:buClr>
                <a:srgbClr val="AA5C5C"/>
              </a:buClr>
              <a:buSzPct val="80000"/>
            </a:pP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 </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碱活化：</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高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值</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(&gt;11)</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也会活化过硫酸盐生成强氧化性自由基</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其反应机理如下式所示：</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algn="just" eaLnBrk="1" hangingPunct="1">
              <a:lnSpc>
                <a:spcPct val="150000"/>
              </a:lnSpc>
              <a:spcBef>
                <a:spcPts val="0"/>
              </a:spcBef>
              <a:buClr>
                <a:srgbClr val="AA5C5C"/>
              </a:buClr>
              <a:buSzPct val="80000"/>
            </a:pP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2S</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8</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+ 2 H</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 (OH</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 3 SO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+ 4 H</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(7-10)</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algn="just" eaLnBrk="1" hangingPunct="1">
              <a:lnSpc>
                <a:spcPct val="150000"/>
              </a:lnSpc>
              <a:spcBef>
                <a:spcPts val="0"/>
              </a:spcBef>
              <a:buClr>
                <a:srgbClr val="AA5C5C"/>
              </a:buClr>
              <a:buSzPct val="80000"/>
            </a:pP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S</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8</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H</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 (OH</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 2 SO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HO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H</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(7-11)</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algn="just" eaLnBrk="1" hangingPunct="1">
              <a:lnSpc>
                <a:spcPct val="150000"/>
              </a:lnSpc>
              <a:spcBef>
                <a:spcPts val="0"/>
              </a:spcBef>
              <a:buClr>
                <a:srgbClr val="AA5C5C"/>
              </a:buClr>
              <a:buSzPct val="80000"/>
            </a:pP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SO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1"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OH</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 SO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                      (7-12)</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Rectangle 2"/>
          <p:cNvSpPr txBox="1"/>
          <p:nvPr/>
        </p:nvSpPr>
        <p:spPr bwMode="auto">
          <a:xfrm>
            <a:off x="1271464" y="3213735"/>
            <a:ext cx="8784590" cy="286131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碱活化过程中产生</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和微量还原剂</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当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值</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&gt;12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时，</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是主要的活性氧物种</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加入的碱性物质一般为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KOH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或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NaOH, KOH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容易与过硫酸盐反应形成水溶性较低的</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K</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8</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会减弱活性物种在污染区域的传递效率</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故常选用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NaOH</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随着碱性物质浓度增大</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污染物的降解速率也会随之增大</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碱活化与其它活化方法联用</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可显著提高污染物的降解效果。</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9" name="Text Box 4"/>
          <p:cNvSpPr txBox="1">
            <a:spLocks noChangeArrowheads="1"/>
          </p:cNvSpPr>
          <p:nvPr/>
        </p:nvSpPr>
        <p:spPr bwMode="auto">
          <a:xfrm>
            <a:off x="119589" y="306414"/>
            <a:ext cx="11566614" cy="553085"/>
          </a:xfrm>
          <a:prstGeom prst="rect">
            <a:avLst/>
          </a:prstGeom>
          <a:noFill/>
          <a:ln w="9525">
            <a:noFill/>
            <a:miter lim="800000"/>
          </a:ln>
          <a:effectLst/>
        </p:spPr>
        <p:txBody>
          <a:bodyPr wrap="square">
            <a:spAutoFit/>
          </a:bodyPr>
          <a:lstStyle/>
          <a:p>
            <a:pPr marL="457200" indent="-457200" eaLnBrk="1" hangingPunct="1">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过硫酸盐氧化法</a:t>
            </a:r>
            <a:r>
              <a:rPr kumimoji="0" lang="zh-CN" altLang="en-US" sz="3000" b="1" i="0" u="none" strike="noStrike" kern="1200" cap="none" spc="0" normalizeH="0" baseline="0" noProof="0" dirty="0">
                <a:ln>
                  <a:noFill/>
                </a:ln>
                <a:solidFill>
                  <a:srgbClr val="AA5C5C"/>
                </a:solidFill>
                <a:uLnTx/>
                <a:uFillTx/>
                <a:latin typeface="微软雅黑" panose="020B0503020204020204" charset="-122"/>
                <a:ea typeface="微软雅黑" panose="020B0503020204020204" charset="-122"/>
                <a:cs typeface="+mn-cs"/>
              </a:rPr>
              <a:t> </a:t>
            </a:r>
            <a:r>
              <a:rPr kumimoji="0" lang="en-US" altLang="zh-CN" sz="2800" b="1" i="0" u="none" strike="noStrike" kern="1200" cap="none" spc="0" normalizeH="0" baseline="0" noProof="0" dirty="0">
                <a:ln>
                  <a:noFill/>
                </a:ln>
                <a:uLnTx/>
                <a:uFillTx/>
                <a:latin typeface="Times New Roman" panose="02020603050405020304" pitchFamily="18" charset="0"/>
                <a:ea typeface="微软雅黑" panose="020B0503020204020204" charset="-122"/>
                <a:cs typeface="Times New Roman" panose="02020603050405020304" pitchFamily="18" charset="0"/>
              </a:rPr>
              <a:t>Persulfate Oxidation Method</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Rectangle 2"/>
          <p:cNvSpPr txBox="1"/>
          <p:nvPr/>
        </p:nvSpPr>
        <p:spPr bwMode="auto">
          <a:xfrm>
            <a:off x="823839" y="1374922"/>
            <a:ext cx="10401531" cy="1883657"/>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0"/>
              </a:spcBef>
              <a:buClr>
                <a:srgbClr val="AA5C5C"/>
              </a:buClr>
              <a:buSzPct val="80000"/>
            </a:pP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 </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过渡金属离子活化：</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过渡金属离子如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Ag</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Cu</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Zn</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Co</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和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Mn</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可以有效地活化过硫酸盐</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通过电子转移便可产生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algn="l" eaLnBrk="1" hangingPunct="1">
              <a:lnSpc>
                <a:spcPct val="150000"/>
              </a:lnSpc>
              <a:spcBef>
                <a:spcPts val="0"/>
              </a:spcBef>
              <a:buClr>
                <a:srgbClr val="AA5C5C"/>
              </a:buClr>
              <a:buSzPct val="80000"/>
            </a:pP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8</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Me</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n+</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Me</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(n+1)+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SO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1"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SO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(7-13)</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algn="l" eaLnBrk="1" hangingPunct="1">
              <a:lnSpc>
                <a:spcPct val="150000"/>
              </a:lnSpc>
              <a:spcBef>
                <a:spcPts val="0"/>
              </a:spcBef>
              <a:buClr>
                <a:srgbClr val="AA5C5C"/>
              </a:buClr>
              <a:buSzPct val="80000"/>
            </a:pP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b="1"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Me</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n+</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 Me</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(n+1)+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SO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(7-14)</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Rectangle 2"/>
          <p:cNvSpPr txBox="1"/>
          <p:nvPr/>
        </p:nvSpPr>
        <p:spPr bwMode="auto">
          <a:xfrm>
            <a:off x="767715" y="3573145"/>
            <a:ext cx="9396095" cy="193802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常温下即可快速进行</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无需额外的能量输入</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实际工程应用方面具有很大优势</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由于其成本低、环境友好等优点</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应用最广泛；</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常添加螯合剂</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如乙二胺四乙酸盐、柠檬酸钠、草酸和草酸钠等</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以提高</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的利用率和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SO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en-US" altLang="zh-CN" sz="2000" kern="0" baseline="30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对污染物的氧化效果。</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4" name="Text Box 4"/>
          <p:cNvSpPr txBox="1">
            <a:spLocks noChangeArrowheads="1"/>
          </p:cNvSpPr>
          <p:nvPr/>
        </p:nvSpPr>
        <p:spPr bwMode="auto">
          <a:xfrm>
            <a:off x="119589" y="306414"/>
            <a:ext cx="11566614" cy="553085"/>
          </a:xfrm>
          <a:prstGeom prst="rect">
            <a:avLst/>
          </a:prstGeom>
          <a:noFill/>
          <a:ln w="9525">
            <a:noFill/>
            <a:miter lim="800000"/>
          </a:ln>
          <a:effectLst/>
        </p:spPr>
        <p:txBody>
          <a:bodyPr wrap="square">
            <a:spAutoFit/>
          </a:bodyPr>
          <a:lstStyle/>
          <a:p>
            <a:pPr marL="457200" indent="-457200" eaLnBrk="1" hangingPunct="1">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过硫酸盐氧化法</a:t>
            </a:r>
            <a:r>
              <a:rPr kumimoji="0" lang="zh-CN" altLang="en-US" sz="3000" b="1" i="0" u="none" strike="noStrike" kern="1200" cap="none" spc="0" normalizeH="0" baseline="0" noProof="0" dirty="0">
                <a:ln>
                  <a:noFill/>
                </a:ln>
                <a:solidFill>
                  <a:srgbClr val="AA5C5C"/>
                </a:solidFill>
                <a:uLnTx/>
                <a:uFillTx/>
                <a:latin typeface="微软雅黑" panose="020B0503020204020204" charset="-122"/>
                <a:ea typeface="微软雅黑" panose="020B0503020204020204" charset="-122"/>
                <a:cs typeface="+mn-cs"/>
              </a:rPr>
              <a:t> </a:t>
            </a:r>
            <a:r>
              <a:rPr kumimoji="0" lang="en-US" altLang="zh-CN" sz="2800" b="1" i="0" u="none" strike="noStrike" kern="1200" cap="none" spc="0" normalizeH="0" baseline="0" noProof="0" dirty="0">
                <a:ln>
                  <a:noFill/>
                </a:ln>
                <a:uLnTx/>
                <a:uFillTx/>
                <a:latin typeface="Times New Roman" panose="02020603050405020304" pitchFamily="18" charset="0"/>
                <a:ea typeface="微软雅黑" panose="020B0503020204020204" charset="-122"/>
                <a:cs typeface="Times New Roman" panose="02020603050405020304" pitchFamily="18" charset="0"/>
              </a:rPr>
              <a:t>Persulfate Oxidation Method</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Rectangle 2"/>
          <p:cNvSpPr txBox="1"/>
          <p:nvPr/>
        </p:nvSpPr>
        <p:spPr bwMode="auto">
          <a:xfrm>
            <a:off x="823839" y="1231412"/>
            <a:ext cx="10401531" cy="49558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0"/>
              </a:spcBef>
              <a:buClr>
                <a:srgbClr val="AA5C5C"/>
              </a:buClr>
              <a:buSzPct val="80000"/>
            </a:pP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(5) </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其他活化方法：</a:t>
            </a:r>
            <a:endPar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8" name="图示 7"/>
          <p:cNvGraphicFramePr/>
          <p:nvPr/>
        </p:nvGraphicFramePr>
        <p:xfrm>
          <a:off x="2711624" y="2031373"/>
          <a:ext cx="6296248" cy="426782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0" name="Text Box 4"/>
          <p:cNvSpPr txBox="1">
            <a:spLocks noChangeArrowheads="1"/>
          </p:cNvSpPr>
          <p:nvPr/>
        </p:nvSpPr>
        <p:spPr bwMode="auto">
          <a:xfrm>
            <a:off x="119589" y="306414"/>
            <a:ext cx="11566614" cy="553085"/>
          </a:xfrm>
          <a:prstGeom prst="rect">
            <a:avLst/>
          </a:prstGeom>
          <a:noFill/>
          <a:ln w="9525">
            <a:noFill/>
            <a:miter lim="800000"/>
          </a:ln>
          <a:effectLst/>
        </p:spPr>
        <p:txBody>
          <a:bodyPr wrap="square">
            <a:spAutoFit/>
          </a:bodyPr>
          <a:lstStyle/>
          <a:p>
            <a:pPr marL="457200" indent="-457200" eaLnBrk="1" hangingPunct="1">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过硫酸盐氧化法</a:t>
            </a:r>
            <a:r>
              <a:rPr kumimoji="0" lang="zh-CN" altLang="en-US" sz="3000" b="1" i="0" u="none" strike="noStrike" kern="1200" cap="none" spc="0" normalizeH="0" baseline="0" noProof="0" dirty="0">
                <a:ln>
                  <a:noFill/>
                </a:ln>
                <a:solidFill>
                  <a:srgbClr val="AA5C5C"/>
                </a:solidFill>
                <a:uLnTx/>
                <a:uFillTx/>
                <a:latin typeface="微软雅黑" panose="020B0503020204020204" charset="-122"/>
                <a:ea typeface="微软雅黑" panose="020B0503020204020204" charset="-122"/>
                <a:cs typeface="+mn-cs"/>
              </a:rPr>
              <a:t> </a:t>
            </a:r>
            <a:r>
              <a:rPr kumimoji="0" lang="en-US" altLang="zh-CN" sz="2800" b="1" i="0" u="none" strike="noStrike" kern="1200" cap="none" spc="0" normalizeH="0" baseline="0" noProof="0" dirty="0">
                <a:ln>
                  <a:noFill/>
                </a:ln>
                <a:uLnTx/>
                <a:uFillTx/>
                <a:latin typeface="Times New Roman" panose="02020603050405020304" pitchFamily="18" charset="0"/>
                <a:ea typeface="微软雅黑" panose="020B0503020204020204" charset="-122"/>
                <a:cs typeface="Times New Roman" panose="02020603050405020304" pitchFamily="18" charset="0"/>
              </a:rPr>
              <a:t>Persulfate Oxidation Method</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sz="quarter"/>
          </p:nvPr>
        </p:nvSpPr>
        <p:spPr>
          <a:xfrm>
            <a:off x="263736" y="718494"/>
            <a:ext cx="11664527" cy="1657152"/>
          </a:xfrm>
        </p:spPr>
        <p:txBody>
          <a:bodyPr vert="horz" wrap="square" lIns="91440" tIns="45720" rIns="91440" bIns="45720" numCol="1" anchor="ctr" anchorCtr="0" compatLnSpc="1"/>
          <a:lstStyle/>
          <a:p>
            <a:pPr lvl="0" eaLnBrk="1" hangingPunct="1">
              <a:lnSpc>
                <a:spcPct val="130000"/>
              </a:lnSpc>
              <a:spcBef>
                <a:spcPct val="20000"/>
              </a:spcBef>
              <a:defRPr/>
            </a:pPr>
            <a:r>
              <a:rPr kumimoji="0" lang="zh-CN" altLang="en-US" sz="4000" i="0" u="none" strike="noStrike" kern="0" cap="none" spc="0" normalizeH="0" baseline="0" noProof="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第三</a:t>
            </a:r>
            <a:r>
              <a:rPr lang="zh-CN" altLang="en-US" sz="400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节 化学氧化技术</a:t>
            </a:r>
            <a:br>
              <a:rPr kumimoji="0" lang="zh-CN" altLang="en-US" sz="4000" i="0" u="none" strike="noStrike" kern="0" cap="none" spc="0" normalizeH="0" baseline="0" noProof="0">
                <a:ln>
                  <a:noFill/>
                </a:ln>
                <a:solidFill>
                  <a:schemeClr val="accent1">
                    <a:lumMod val="50000"/>
                  </a:schemeClr>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br>
            <a:r>
              <a:rPr lang="zh-CN" altLang="en-US" sz="3200" noProof="0" dirty="0">
                <a:ln>
                  <a:noFill/>
                </a:ln>
                <a:solidFill>
                  <a:srgbClr val="FFFF00"/>
                </a:solidFill>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endParaRPr kumimoji="0" lang="en-US" altLang="zh-CN" sz="3200" b="1" i="0" u="none" strike="noStrike" kern="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2" name="Text Box 4"/>
          <p:cNvSpPr txBox="1">
            <a:spLocks noChangeArrowheads="1"/>
          </p:cNvSpPr>
          <p:nvPr/>
        </p:nvSpPr>
        <p:spPr bwMode="auto">
          <a:xfrm>
            <a:off x="2716530" y="1724660"/>
            <a:ext cx="888746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30000"/>
              </a:lnSpc>
              <a:spcBef>
                <a:spcPct val="0"/>
              </a:spcBef>
              <a:spcAft>
                <a:spcPct val="0"/>
              </a:spcAft>
              <a:buClrTx/>
              <a:buSzTx/>
              <a:buFontTx/>
              <a:buNone/>
              <a:defRPr/>
            </a:pPr>
            <a:r>
              <a:rPr kumimoji="0" lang="zh-CN" altLang="en-US" sz="3000" b="1" i="0" u="none" strike="noStrike" kern="1200" cap="none" spc="0" normalizeH="0" baseline="0" noProof="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 概述</a:t>
            </a:r>
            <a:endParaRPr kumimoji="0" lang="zh-CN" altLang="en-US" sz="3000" b="1" i="0" u="none" strike="noStrike" kern="1200" cap="none" spc="0" normalizeH="0" baseline="0" noProof="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lvl="0" eaLnBrk="1" hangingPunct="1">
              <a:lnSpc>
                <a:spcPct val="130000"/>
              </a:lnSpc>
              <a:defRPr/>
            </a:pPr>
            <a:r>
              <a:rPr kumimoji="0" lang="zh-CN" altLang="en-US" sz="3000" b="1" i="0" u="none" strike="noStrike" kern="1200" cap="none" spc="0" normalizeH="0" baseline="0" noProof="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Introduction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hlinkClick r:id="rId1" action="ppaction://hlinksldjump"/>
            </a:endParaRPr>
          </a:p>
          <a:p>
            <a:pPr lvl="0" eaLnBrk="1" hangingPunct="1">
              <a:lnSpc>
                <a:spcPct val="130000"/>
              </a:lnSpc>
              <a:defRPr/>
            </a:pPr>
            <a:r>
              <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二、过氧化氢及</a:t>
            </a:r>
            <a:r>
              <a:rPr lang="en-US" altLang="zh-CN" sz="3000" b="1">
                <a:solidFill>
                  <a:srgbClr val="CCECFF">
                    <a:lumMod val="50000"/>
                  </a:srgbClr>
                </a:solidFill>
                <a:latin typeface="Times New Roman" panose="02020603050405020304" pitchFamily="18" charset="0"/>
                <a:ea typeface="微软雅黑" panose="020B0503020204020204" charset="-122"/>
                <a:cs typeface="Times New Roman" panose="02020603050405020304" pitchFamily="18" charset="0"/>
              </a:rPr>
              <a:t>Fenton</a:t>
            </a:r>
            <a:r>
              <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氧化技术</a:t>
            </a:r>
            <a:endParaRPr lang="en-US" altLang="zh-CN"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30000"/>
              </a:lnSpc>
              <a:defRPr/>
            </a:pPr>
            <a:r>
              <a:rPr lang="en-US" altLang="zh-CN" sz="30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Potassium Permanganate Oxidation Method</a:t>
            </a:r>
            <a:endPar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lvl="0" eaLnBrk="1" hangingPunct="1">
              <a:lnSpc>
                <a:spcPct val="130000"/>
              </a:lnSpc>
              <a:defRPr/>
            </a:pPr>
            <a:r>
              <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三、过硫酸盐氧化法</a:t>
            </a:r>
            <a:endPar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30000"/>
              </a:lnSpc>
              <a:defRPr/>
            </a:pPr>
            <a:r>
              <a:rPr lang="zh-CN" altLang="en-US" sz="30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Persulfate Oxidation Method</a:t>
            </a:r>
            <a:endPar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a:p>
            <a:pPr eaLnBrk="1" hangingPunct="1">
              <a:lnSpc>
                <a:spcPct val="130000"/>
              </a:lnSpc>
              <a:defRPr/>
            </a:pPr>
            <a:r>
              <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四、臭氧氧化技术</a:t>
            </a:r>
            <a:endParaRPr lang="zh-CN" altLang="en-US" sz="3000" b="1">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lvl="0" eaLnBrk="1" hangingPunct="1">
              <a:lnSpc>
                <a:spcPct val="130000"/>
              </a:lnSpc>
              <a:defRPr/>
            </a:pPr>
            <a:r>
              <a:rPr lang="zh-CN" altLang="en-US" sz="30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rPr>
              <a:t>Ozonation Technology</a:t>
            </a:r>
            <a:endParaRPr lang="en-US" altLang="zh-CN" sz="2400" b="1">
              <a:solidFill>
                <a:srgbClr val="0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 name="Line 9"/>
          <p:cNvSpPr>
            <a:spLocks noChangeShapeType="1"/>
          </p:cNvSpPr>
          <p:nvPr/>
        </p:nvSpPr>
        <p:spPr bwMode="auto">
          <a:xfrm>
            <a:off x="2881630" y="5935980"/>
            <a:ext cx="3529965" cy="13335"/>
          </a:xfrm>
          <a:prstGeom prst="line">
            <a:avLst/>
          </a:prstGeom>
          <a:noFill/>
          <a:ln w="38100">
            <a:solidFill>
              <a:srgbClr val="FF0000"/>
            </a:solidFill>
            <a:round/>
          </a:ln>
          <a:effectLst/>
        </p:spPr>
        <p:txBody>
          <a:bodyPr wrap="non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3732">
                                            <p:txEl>
                                              <p:pRg st="4" end="4"/>
                                            </p:txEl>
                                          </p:spTgt>
                                        </p:tgtEl>
                                        <p:attrNameLst>
                                          <p:attrName>style.visibility</p:attrName>
                                        </p:attrNameLst>
                                      </p:cBhvr>
                                      <p:to>
                                        <p:strVal val="visible"/>
                                      </p:to>
                                    </p:set>
                                    <p:anim calcmode="lin" valueType="num">
                                      <p:cBhvr additive="base">
                                        <p:cTn id="23" dur="500" fill="hold"/>
                                        <p:tgtEl>
                                          <p:spTgt spid="7373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373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3732">
                                            <p:txEl>
                                              <p:pRg st="5" end="5"/>
                                            </p:txEl>
                                          </p:spTgt>
                                        </p:tgtEl>
                                        <p:attrNameLst>
                                          <p:attrName>style.visibility</p:attrName>
                                        </p:attrNameLst>
                                      </p:cBhvr>
                                      <p:to>
                                        <p:strVal val="visible"/>
                                      </p:to>
                                    </p:set>
                                    <p:anim calcmode="lin" valueType="num">
                                      <p:cBhvr additive="base">
                                        <p:cTn id="27" dur="500" fill="hold"/>
                                        <p:tgtEl>
                                          <p:spTgt spid="7373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373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3732">
                                            <p:txEl>
                                              <p:pRg st="6" end="6"/>
                                            </p:txEl>
                                          </p:spTgt>
                                        </p:tgtEl>
                                        <p:attrNameLst>
                                          <p:attrName>style.visibility</p:attrName>
                                        </p:attrNameLst>
                                      </p:cBhvr>
                                      <p:to>
                                        <p:strVal val="visible"/>
                                      </p:to>
                                    </p:set>
                                    <p:anim calcmode="lin" valueType="num">
                                      <p:cBhvr additive="base">
                                        <p:cTn id="31" dur="500" fill="hold"/>
                                        <p:tgtEl>
                                          <p:spTgt spid="7373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373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3732">
                                            <p:txEl>
                                              <p:pRg st="7" end="7"/>
                                            </p:txEl>
                                          </p:spTgt>
                                        </p:tgtEl>
                                        <p:attrNameLst>
                                          <p:attrName>style.visibility</p:attrName>
                                        </p:attrNameLst>
                                      </p:cBhvr>
                                      <p:to>
                                        <p:strVal val="visible"/>
                                      </p:to>
                                    </p:set>
                                    <p:anim calcmode="lin" valueType="num">
                                      <p:cBhvr additive="base">
                                        <p:cTn id="35" dur="500" fill="hold"/>
                                        <p:tgtEl>
                                          <p:spTgt spid="7373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3732">
                                            <p:txEl>
                                              <p:pRg st="7" end="7"/>
                                            </p:txEl>
                                          </p:spTgt>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0-#ppt_w/2"/>
                                          </p:val>
                                        </p:tav>
                                        <p:tav tm="100000">
                                          <p:val>
                                            <p:strVal val="#ppt_x"/>
                                          </p:val>
                                        </p:tav>
                                      </p:tavLst>
                                    </p:anim>
                                    <p:anim calcmode="lin" valueType="num">
                                      <p:cBhvr additive="base">
                                        <p:cTn id="41"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3" name="Text Box 4"/>
          <p:cNvSpPr txBox="1">
            <a:spLocks noChangeArrowheads="1"/>
          </p:cNvSpPr>
          <p:nvPr/>
        </p:nvSpPr>
        <p:spPr bwMode="auto">
          <a:xfrm>
            <a:off x="191344" y="449924"/>
            <a:ext cx="11566614" cy="553085"/>
          </a:xfrm>
          <a:prstGeom prst="rect">
            <a:avLst/>
          </a:prstGeom>
          <a:noFill/>
          <a:ln w="9525">
            <a:noFill/>
            <a:miter lim="800000"/>
          </a:ln>
          <a:effectLst/>
        </p:spPr>
        <p:txBody>
          <a:bodyPr wrap="square">
            <a:spAutoFit/>
          </a:bodyPr>
          <a:lstStyle/>
          <a:p>
            <a:pPr marL="457200" indent="-457200" eaLnBrk="1" hangingPunct="1">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臭氧氧化技术</a:t>
            </a:r>
            <a:r>
              <a:rPr lang="zh-CN" altLang="en-US" sz="3000" b="1" dirty="0">
                <a:solidFill>
                  <a:srgbClr val="AA5C5C"/>
                </a:solidFill>
                <a:latin typeface="Times New Roman" panose="02020603050405020304" pitchFamily="18" charset="0"/>
                <a:ea typeface="微软雅黑" panose="020B0503020204020204" charset="-122"/>
                <a:cs typeface="Times New Roman" panose="02020603050405020304" pitchFamily="18" charset="0"/>
              </a:rPr>
              <a:t> </a:t>
            </a:r>
            <a:r>
              <a:rPr kumimoji="0" lang="en-US" altLang="zh-CN" sz="2800" b="1" i="0" u="none" strike="noStrike" kern="1200" cap="none" spc="0" normalizeH="0" baseline="0" noProof="0" dirty="0">
                <a:ln>
                  <a:noFill/>
                </a:ln>
                <a:uLnTx/>
                <a:uFillTx/>
                <a:latin typeface="Times New Roman" panose="02020603050405020304" pitchFamily="18" charset="0"/>
                <a:ea typeface="微软雅黑" panose="020B0503020204020204" charset="-122"/>
                <a:cs typeface="Times New Roman" panose="02020603050405020304" pitchFamily="18" charset="0"/>
              </a:rPr>
              <a:t>Ozonation Technology</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
        <p:nvSpPr>
          <p:cNvPr id="13" name="Rectangle 2"/>
          <p:cNvSpPr txBox="1"/>
          <p:nvPr/>
        </p:nvSpPr>
        <p:spPr bwMode="auto">
          <a:xfrm>
            <a:off x="1127701" y="4221647"/>
            <a:ext cx="9072622" cy="193802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42900" indent="-342900" algn="just" eaLnBrk="1" hangingPunct="1">
              <a:lnSpc>
                <a:spcPct val="150000"/>
              </a:lnSpc>
              <a:spcBef>
                <a:spcPts val="0"/>
              </a:spcBef>
              <a:buClr>
                <a:srgbClr val="000000"/>
              </a:buClr>
              <a:buSzPct val="80000"/>
              <a:buFont typeface="Wingdings" panose="05000000000000000000" charset="0"/>
              <a:buChar char="Ø"/>
            </a:pP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的水溶解度比</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大</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12</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倍</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使之很容易溶解在土壤溶液中</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在土壤体系中得到传输</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有利于与污染物充分接触</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有利于反应的进行</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臭氧可以现场生产</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避免了运输和储存过程所遇到的问题</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分解产生</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从而可以提高土壤中氧气的浓度。</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Rectangle 2"/>
          <p:cNvSpPr txBox="1"/>
          <p:nvPr/>
        </p:nvSpPr>
        <p:spPr bwMode="auto">
          <a:xfrm>
            <a:off x="695960" y="1484630"/>
            <a:ext cx="8146415" cy="147637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indent="720090" algn="l" eaLnBrk="1" hangingPunct="1">
              <a:lnSpc>
                <a:spcPct val="150000"/>
              </a:lnSpc>
              <a:spcBef>
                <a:spcPts val="0"/>
              </a:spcBef>
              <a:buClr>
                <a:schemeClr val="tx1"/>
              </a:buClr>
              <a:buSzPct val="100000"/>
            </a:pP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臭氧</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b="1"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在常温常压下是一种不稳定、具有特殊刺激性气味的浅蓝色气体</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臭氧具有极强的氧化性能</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在酸性介质中氧化还原电位为 </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2.07 V,</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在碱性介质中为 </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1.27 V,</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其氧化能力仅次于氟</a:t>
            </a: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高于氯和高锰酸钾。</a:t>
            </a:r>
            <a:endPar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Rectangle 2"/>
          <p:cNvSpPr txBox="1"/>
          <p:nvPr/>
        </p:nvSpPr>
        <p:spPr bwMode="auto">
          <a:xfrm>
            <a:off x="983814" y="3645366"/>
            <a:ext cx="2448272" cy="49558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600"/>
              </a:spcBef>
              <a:buClr>
                <a:schemeClr val="tx1"/>
              </a:buClr>
              <a:buSzPct val="80000"/>
            </a:pPr>
            <a:r>
              <a:rPr lang="en-US" altLang="zh-CN"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b="1" kern="0" baseline="-2500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氧化技术优势：</a:t>
            </a:r>
            <a:endPar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pic>
        <p:nvPicPr>
          <p:cNvPr id="10" name="图片 9"/>
          <p:cNvPicPr/>
          <p:nvPr/>
        </p:nvPicPr>
        <p:blipFill>
          <a:blip r:embed="rId1"/>
          <a:srcRect b="45527"/>
          <a:stretch>
            <a:fillRect/>
          </a:stretch>
        </p:blipFill>
        <p:spPr>
          <a:xfrm>
            <a:off x="9192895" y="981075"/>
            <a:ext cx="2395855" cy="2594610"/>
          </a:xfrm>
          <a:prstGeom prst="rect">
            <a:avLst/>
          </a:prstGeom>
        </p:spPr>
      </p:pic>
      <p:sp>
        <p:nvSpPr>
          <p:cNvPr id="11" name="Rectangle 2"/>
          <p:cNvSpPr txBox="1"/>
          <p:nvPr/>
        </p:nvSpPr>
        <p:spPr bwMode="auto">
          <a:xfrm>
            <a:off x="8867775" y="3690620"/>
            <a:ext cx="2948305" cy="398780"/>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60045" eaLnBrk="1" hangingPunct="1">
              <a:lnSpc>
                <a:spcPct val="125000"/>
              </a:lnSpc>
              <a:spcBef>
                <a:spcPct val="0"/>
              </a:spcBef>
              <a:buClr>
                <a:srgbClr val="00FF00"/>
              </a:buClr>
              <a:buSzPct val="130000"/>
            </a:pPr>
            <a:r>
              <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臭氧分子结构示意图</a:t>
            </a:r>
            <a:endParaRPr lang="zh-CN" altLang="en-US" sz="16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文本框 3"/>
          <p:cNvSpPr txBox="1"/>
          <p:nvPr/>
        </p:nvSpPr>
        <p:spPr>
          <a:xfrm>
            <a:off x="3067334" y="3261393"/>
            <a:ext cx="6134668" cy="369332"/>
          </a:xfrm>
          <a:prstGeom prst="rect">
            <a:avLst/>
          </a:prstGeom>
          <a:noFill/>
        </p:spPr>
        <p:txBody>
          <a:bodyPr wrap="square">
            <a:spAutoFit/>
          </a:bodyPr>
          <a:lstStyle/>
          <a:p>
            <a:pPr lvl="0"/>
            <a:r>
              <a:rPr lang="zh-CN" altLang="en-US" sz="1800" b="0" dirty="0">
                <a:latin typeface="Times New Roman" panose="02020603050405020304" pitchFamily="18" charset="0"/>
                <a:ea typeface="黑体" panose="02010609060101010101" pitchFamily="49" charset="-122"/>
                <a:cs typeface="Times New Roman" panose="02020603050405020304" pitchFamily="18" charset="0"/>
              </a:rPr>
              <a:t>金属离子</a:t>
            </a:r>
            <a:r>
              <a:rPr lang="en-US" altLang="en-US" sz="1800" b="0" dirty="0">
                <a:latin typeface="Times New Roman" panose="02020603050405020304" pitchFamily="18" charset="0"/>
                <a:ea typeface="黑体" panose="02010609060101010101" pitchFamily="49" charset="-122"/>
                <a:cs typeface="Times New Roman" panose="02020603050405020304" pitchFamily="18" charset="0"/>
              </a:rPr>
              <a:t>(Fe</a:t>
            </a:r>
            <a:r>
              <a:rPr lang="en-US" altLang="en-US" sz="1800" b="0" baseline="30000" dirty="0">
                <a:latin typeface="Times New Roman" panose="02020603050405020304" pitchFamily="18" charset="0"/>
                <a:ea typeface="黑体" panose="02010609060101010101" pitchFamily="49" charset="-122"/>
                <a:cs typeface="Times New Roman" panose="02020603050405020304" pitchFamily="18" charset="0"/>
              </a:rPr>
              <a:t>3+</a:t>
            </a:r>
            <a:r>
              <a:rPr lang="en-US" altLang="en-US" sz="1800" b="0" dirty="0">
                <a:latin typeface="Times New Roman" panose="02020603050405020304" pitchFamily="18" charset="0"/>
                <a:ea typeface="黑体" panose="02010609060101010101" pitchFamily="49" charset="-122"/>
                <a:cs typeface="Times New Roman" panose="02020603050405020304" pitchFamily="18" charset="0"/>
              </a:rPr>
              <a:t>,Cu</a:t>
            </a:r>
            <a:r>
              <a:rPr lang="en-US" altLang="en-US" sz="1800" b="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en-US" sz="1800" b="0"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1800" b="0" dirty="0">
                <a:latin typeface="Times New Roman" panose="02020603050405020304" pitchFamily="18" charset="0"/>
                <a:ea typeface="黑体" panose="02010609060101010101" pitchFamily="49" charset="-122"/>
                <a:cs typeface="Times New Roman" panose="02020603050405020304" pitchFamily="18" charset="0"/>
              </a:rPr>
              <a:t>、非金属、金属氧化物等</a:t>
            </a:r>
            <a:endParaRPr lang="zh-CN" altLang="en-US" sz="1800" b="0"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9" name="Rectangle 2"/>
          <p:cNvSpPr txBox="1"/>
          <p:nvPr/>
        </p:nvSpPr>
        <p:spPr bwMode="auto">
          <a:xfrm>
            <a:off x="767408" y="1254270"/>
            <a:ext cx="4392489" cy="49558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600"/>
              </a:spcBef>
              <a:buClr>
                <a:schemeClr val="tx1"/>
              </a:buClr>
              <a:buSzPct val="80000"/>
            </a:pPr>
            <a:r>
              <a:rPr lang="en-US" altLang="zh-CN"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b="1" kern="0" baseline="-2500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应用于污染处理中的问题：</a:t>
            </a:r>
            <a:endPar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10" name="图示 9"/>
          <p:cNvGraphicFramePr/>
          <p:nvPr/>
        </p:nvGraphicFramePr>
        <p:xfrm>
          <a:off x="-409400" y="2061354"/>
          <a:ext cx="12601400" cy="409229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1" name="文本框 10"/>
          <p:cNvSpPr txBox="1"/>
          <p:nvPr/>
        </p:nvSpPr>
        <p:spPr>
          <a:xfrm>
            <a:off x="1703512" y="2175753"/>
            <a:ext cx="432048" cy="461665"/>
          </a:xfrm>
          <a:prstGeom prst="rect">
            <a:avLst/>
          </a:prstGeom>
          <a:noFill/>
        </p:spPr>
        <p:txBody>
          <a:bodyPr wrap="square" rtlCol="0">
            <a:spAutoFit/>
          </a:bodyPr>
          <a:lstStyle/>
          <a:p>
            <a:r>
              <a:rPr lang="en-US" altLang="zh-CN" sz="2400">
                <a:latin typeface="Times New Roman" panose="02020603050405020304" pitchFamily="18" charset="0"/>
                <a:cs typeface="Times New Roman" panose="02020603050405020304" pitchFamily="18" charset="0"/>
              </a:rPr>
              <a:t>1</a:t>
            </a:r>
            <a:endParaRPr lang="zh-CN" altLang="en-US" sz="2400">
              <a:latin typeface="Times New Roman" panose="02020603050405020304" pitchFamily="18" charset="0"/>
              <a:cs typeface="Times New Roman" panose="02020603050405020304" pitchFamily="18" charset="0"/>
            </a:endParaRPr>
          </a:p>
        </p:txBody>
      </p:sp>
      <p:sp>
        <p:nvSpPr>
          <p:cNvPr id="12" name="文本框 11"/>
          <p:cNvSpPr txBox="1"/>
          <p:nvPr/>
        </p:nvSpPr>
        <p:spPr>
          <a:xfrm>
            <a:off x="1703512" y="3046304"/>
            <a:ext cx="432048" cy="461665"/>
          </a:xfrm>
          <a:prstGeom prst="rect">
            <a:avLst/>
          </a:prstGeom>
          <a:noFill/>
        </p:spPr>
        <p:txBody>
          <a:bodyPr wrap="square" rtlCol="0">
            <a:spAutoFit/>
          </a:bodyPr>
          <a:lstStyle/>
          <a:p>
            <a:r>
              <a:rPr lang="en-US" altLang="zh-CN" sz="2400">
                <a:latin typeface="Times New Roman" panose="02020603050405020304" pitchFamily="18" charset="0"/>
                <a:cs typeface="Times New Roman" panose="02020603050405020304" pitchFamily="18" charset="0"/>
              </a:rPr>
              <a:t>2</a:t>
            </a:r>
            <a:endParaRPr lang="zh-CN" altLang="en-US" sz="2400">
              <a:latin typeface="Times New Roman" panose="02020603050405020304" pitchFamily="18" charset="0"/>
              <a:cs typeface="Times New Roman" panose="02020603050405020304" pitchFamily="18" charset="0"/>
            </a:endParaRPr>
          </a:p>
        </p:txBody>
      </p:sp>
      <p:sp>
        <p:nvSpPr>
          <p:cNvPr id="14" name="文本框 13"/>
          <p:cNvSpPr txBox="1"/>
          <p:nvPr/>
        </p:nvSpPr>
        <p:spPr>
          <a:xfrm>
            <a:off x="1703512" y="3876667"/>
            <a:ext cx="432048" cy="461665"/>
          </a:xfrm>
          <a:prstGeom prst="rect">
            <a:avLst/>
          </a:prstGeom>
          <a:noFill/>
        </p:spPr>
        <p:txBody>
          <a:bodyPr wrap="square" rtlCol="0">
            <a:spAutoFit/>
          </a:bodyPr>
          <a:lstStyle/>
          <a:p>
            <a:r>
              <a:rPr lang="en-US" altLang="zh-CN" sz="2400">
                <a:latin typeface="Times New Roman" panose="02020603050405020304" pitchFamily="18" charset="0"/>
                <a:cs typeface="Times New Roman" panose="02020603050405020304" pitchFamily="18" charset="0"/>
              </a:rPr>
              <a:t>3</a:t>
            </a:r>
            <a:endParaRPr lang="zh-CN" altLang="en-US" sz="2400">
              <a:latin typeface="Times New Roman" panose="02020603050405020304" pitchFamily="18" charset="0"/>
              <a:cs typeface="Times New Roman" panose="02020603050405020304" pitchFamily="18" charset="0"/>
            </a:endParaRPr>
          </a:p>
        </p:txBody>
      </p:sp>
      <p:sp>
        <p:nvSpPr>
          <p:cNvPr id="15" name="文本框 14"/>
          <p:cNvSpPr txBox="1"/>
          <p:nvPr/>
        </p:nvSpPr>
        <p:spPr>
          <a:xfrm>
            <a:off x="1703512" y="4727948"/>
            <a:ext cx="432048"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4</a:t>
            </a:r>
            <a:endParaRPr lang="zh-CN" altLang="en-US" sz="24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1703512" y="5586500"/>
            <a:ext cx="432048" cy="461665"/>
          </a:xfrm>
          <a:prstGeom prst="rect">
            <a:avLst/>
          </a:prstGeom>
          <a:noFill/>
        </p:spPr>
        <p:txBody>
          <a:bodyPr wrap="square" rtlCol="0">
            <a:spAutoFit/>
          </a:bodyPr>
          <a:lstStyle/>
          <a:p>
            <a:r>
              <a:rPr lang="en-US" altLang="zh-CN" sz="2400">
                <a:latin typeface="Times New Roman" panose="02020603050405020304" pitchFamily="18" charset="0"/>
                <a:cs typeface="Times New Roman" panose="02020603050405020304" pitchFamily="18" charset="0"/>
              </a:rPr>
              <a:t>5</a:t>
            </a:r>
            <a:endParaRPr lang="zh-CN" altLang="en-US" sz="2400">
              <a:latin typeface="Times New Roman" panose="02020603050405020304" pitchFamily="18" charset="0"/>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8" name="Text Box 4"/>
          <p:cNvSpPr txBox="1">
            <a:spLocks noChangeArrowheads="1"/>
          </p:cNvSpPr>
          <p:nvPr/>
        </p:nvSpPr>
        <p:spPr bwMode="auto">
          <a:xfrm>
            <a:off x="191344" y="449924"/>
            <a:ext cx="11566614" cy="553085"/>
          </a:xfrm>
          <a:prstGeom prst="rect">
            <a:avLst/>
          </a:prstGeom>
          <a:noFill/>
          <a:ln w="9525">
            <a:noFill/>
            <a:miter lim="800000"/>
          </a:ln>
          <a:effectLst/>
        </p:spPr>
        <p:txBody>
          <a:bodyPr wrap="square">
            <a:spAutoFit/>
          </a:bodyPr>
          <a:lstStyle/>
          <a:p>
            <a:pPr marL="457200" indent="-457200" eaLnBrk="1" hangingPunct="1">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臭氧氧化技术</a:t>
            </a:r>
            <a:r>
              <a:rPr lang="zh-CN" altLang="en-US" sz="3000" b="1" dirty="0">
                <a:solidFill>
                  <a:srgbClr val="AA5C5C"/>
                </a:solidFill>
                <a:latin typeface="Times New Roman" panose="02020603050405020304" pitchFamily="18" charset="0"/>
                <a:ea typeface="微软雅黑" panose="020B0503020204020204" charset="-122"/>
                <a:cs typeface="Times New Roman" panose="02020603050405020304" pitchFamily="18" charset="0"/>
              </a:rPr>
              <a:t> </a:t>
            </a:r>
            <a:r>
              <a:rPr kumimoji="0" lang="en-US" altLang="zh-CN" sz="2800" b="1" i="0" u="none" strike="noStrike" kern="1200" cap="none" spc="0" normalizeH="0" baseline="0" noProof="0" dirty="0">
                <a:ln>
                  <a:noFill/>
                </a:ln>
                <a:uLnTx/>
                <a:uFillTx/>
                <a:latin typeface="Times New Roman" panose="02020603050405020304" pitchFamily="18" charset="0"/>
                <a:ea typeface="微软雅黑" panose="020B0503020204020204" charset="-122"/>
                <a:cs typeface="Times New Roman" panose="02020603050405020304" pitchFamily="18" charset="0"/>
              </a:rPr>
              <a:t>Ozonation Technology</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标题 6"/>
          <p:cNvSpPr>
            <a:spLocks noGrp="1"/>
          </p:cNvSpPr>
          <p:nvPr>
            <p:ph type="title"/>
          </p:nvPr>
        </p:nvSpPr>
        <p:spPr>
          <a:xfrm>
            <a:off x="1524001" y="951492"/>
            <a:ext cx="9144000" cy="969010"/>
          </a:xfrm>
        </p:spPr>
        <p:txBody>
          <a:bodyPr vert="horz" wrap="square" lIns="0" tIns="45720" rIns="0" bIns="0" numCol="1" anchor="ctr" anchorCtr="0" compatLnSpc="1">
            <a:spAutoFit/>
          </a:bodyPr>
          <a:lstStyle/>
          <a:p>
            <a:r>
              <a:rPr lang="zh-CN" altLang="en-US" sz="3000" dirty="0">
                <a:solidFill>
                  <a:srgbClr val="FF0000"/>
                </a:solidFill>
                <a:effectLst/>
                <a:latin typeface="微软雅黑" panose="020B0503020204020204" charset="-122"/>
                <a:ea typeface="微软雅黑" panose="020B0503020204020204" charset="-122"/>
                <a:cs typeface="Arial" panose="020B0604020202020204" pitchFamily="34" charset="0"/>
              </a:rPr>
              <a:t>异位生物修复</a:t>
            </a:r>
            <a:br>
              <a:rPr lang="zh-CN" altLang="en-US" sz="3000" dirty="0">
                <a:latin typeface="微软雅黑" panose="020B0503020204020204" charset="-122"/>
                <a:ea typeface="微软雅黑" panose="020B0503020204020204" charset="-122"/>
                <a:cs typeface="Arial" panose="020B0604020202020204" pitchFamily="34" charset="0"/>
              </a:rPr>
            </a:br>
            <a:endParaRPr lang="zh-CN" altLang="en-US" sz="3000" dirty="0">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2053" name="内容占位符 7"/>
          <p:cNvSpPr>
            <a:spLocks noGrp="1"/>
          </p:cNvSpPr>
          <p:nvPr>
            <p:ph idx="1"/>
          </p:nvPr>
        </p:nvSpPr>
        <p:spPr>
          <a:xfrm>
            <a:off x="1343660" y="1485265"/>
            <a:ext cx="10292715" cy="1198880"/>
          </a:xfrm>
        </p:spPr>
        <p:txBody>
          <a:bodyPr vert="horz" wrap="square" lIns="91440" tIns="45720" rIns="91440" bIns="45720" numCol="1" anchor="t" anchorCtr="0" compatLnSpc="1">
            <a:spAutoFit/>
          </a:bodyPr>
          <a:lstStyle/>
          <a:p>
            <a:pPr marL="0" indent="720090" eaLnBrk="1" latinLnBrk="0" hangingPunct="1">
              <a:lnSpc>
                <a:spcPct val="150000"/>
              </a:lnSpc>
              <a:spcBef>
                <a:spcPts val="0"/>
              </a:spcBef>
              <a:spcAft>
                <a:spcPts val="0"/>
              </a:spcAft>
              <a:buClr>
                <a:srgbClr val="FF6600"/>
              </a:buClr>
              <a:buSzPct val="100000"/>
              <a:buNone/>
            </a:pPr>
            <a:r>
              <a:rPr lang="zh-CN" altLang="en-US" sz="2400" b="1" dirty="0">
                <a:solidFill>
                  <a:schemeClr val="tx1"/>
                </a:solidFill>
                <a:effectLst/>
                <a:latin typeface="黑体" panose="02010609060101010101" pitchFamily="49" charset="-122"/>
                <a:ea typeface="黑体" panose="02010609060101010101" pitchFamily="49" charset="-122"/>
                <a:cs typeface="Arial" panose="020B0604020202020204" pitchFamily="34" charset="0"/>
              </a:rPr>
              <a:t>需要挖掘土壤或抽取地下水，将污染物移动到邻近地点或反应器内进行。其过程更好控制、结果容易预测、技术难度较低，但投资成本较大。</a:t>
            </a:r>
            <a:endParaRPr lang="zh-CN" altLang="en-US" sz="2400" b="1" dirty="0">
              <a:solidFill>
                <a:schemeClr val="tx1"/>
              </a:solidFill>
              <a:effectLst/>
              <a:latin typeface="黑体" panose="02010609060101010101" pitchFamily="49" charset="-122"/>
              <a:ea typeface="黑体" panose="02010609060101010101" pitchFamily="49" charset="-122"/>
              <a:cs typeface="Arial" panose="020B0604020202020204" pitchFamily="34" charset="0"/>
            </a:endParaRPr>
          </a:p>
        </p:txBody>
      </p:sp>
      <p:sp>
        <p:nvSpPr>
          <p:cNvPr id="2054" name="Rectangle 4"/>
          <p:cNvSpPr/>
          <p:nvPr/>
        </p:nvSpPr>
        <p:spPr>
          <a:xfrm>
            <a:off x="4620896" y="6172201"/>
            <a:ext cx="3401060" cy="368300"/>
          </a:xfrm>
          <a:prstGeom prst="rect">
            <a:avLst/>
          </a:prstGeom>
          <a:noFill/>
          <a:ln w="9525">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生物滴滤池异位生物修复示意图</a:t>
            </a:r>
            <a:endPar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graphicFrame>
        <p:nvGraphicFramePr>
          <p:cNvPr id="2050" name="Object 5"/>
          <p:cNvGraphicFramePr>
            <a:graphicFrameLocks noGrp="1" noChangeAspect="1"/>
          </p:cNvGraphicFramePr>
          <p:nvPr>
            <p:ph sz="half" idx="2"/>
          </p:nvPr>
        </p:nvGraphicFramePr>
        <p:xfrm>
          <a:off x="2595020" y="2934142"/>
          <a:ext cx="7772400" cy="3309938"/>
        </p:xfrm>
        <a:graphic>
          <a:graphicData uri="http://schemas.openxmlformats.org/presentationml/2006/ole">
            <mc:AlternateContent xmlns:mc="http://schemas.openxmlformats.org/markup-compatibility/2006">
              <mc:Choice xmlns:v="urn:schemas-microsoft-com:vml" Requires="v">
                <p:oleObj spid="_x0000_s2" name="" r:id="rId1" imgW="6350000" imgH="2705100" progId="Photoshop.Image.11">
                  <p:embed/>
                </p:oleObj>
              </mc:Choice>
              <mc:Fallback>
                <p:oleObj name="" r:id="rId1" imgW="6350000" imgH="2705100" progId="Photoshop.Image.11">
                  <p:embed/>
                  <p:pic>
                    <p:nvPicPr>
                      <p:cNvPr id="0" name="Object 5"/>
                      <p:cNvPicPr/>
                      <p:nvPr/>
                    </p:nvPicPr>
                    <p:blipFill>
                      <a:blip r:embed="rId2"/>
                      <a:srcRect/>
                      <a:stretch>
                        <a:fillRect/>
                      </a:stretch>
                    </p:blipFill>
                    <p:spPr>
                      <a:xfrm>
                        <a:off x="2595020" y="2934142"/>
                        <a:ext cx="7772400" cy="3309938"/>
                      </a:xfrm>
                      <a:prstGeom prst="rect">
                        <a:avLst/>
                      </a:prstGeom>
                      <a:noFill/>
                      <a:ln w="38100">
                        <a:miter/>
                      </a:ln>
                    </p:spPr>
                  </p:pic>
                </p:oleObj>
              </mc:Fallback>
            </mc:AlternateContent>
          </a:graphicData>
        </a:graphic>
      </p:graphicFrame>
      <p:sp>
        <p:nvSpPr>
          <p:cNvPr id="21511" name="Text Box 6"/>
          <p:cNvSpPr txBox="1">
            <a:spLocks noChangeArrowheads="1"/>
          </p:cNvSpPr>
          <p:nvPr/>
        </p:nvSpPr>
        <p:spPr bwMode="auto">
          <a:xfrm>
            <a:off x="2518185" y="4843588"/>
            <a:ext cx="642620" cy="368300"/>
          </a:xfrm>
          <a:prstGeom prst="rect">
            <a:avLst/>
          </a:prstGeom>
          <a:noFill/>
          <a:ln w="12700" algn="ctr">
            <a:noFill/>
            <a:miter lim="800000"/>
          </a:ln>
          <a:effectLst>
            <a:outerShdw dist="35921" dir="2700000" sy="50000" kx="2115830" algn="bl" rotWithShape="0">
              <a:srgbClr val="C0C0C0">
                <a:alpha val="79999"/>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水位</a:t>
            </a:r>
            <a:endPar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1512" name="Text Box 7"/>
          <p:cNvSpPr txBox="1">
            <a:spLocks noChangeArrowheads="1"/>
          </p:cNvSpPr>
          <p:nvPr/>
        </p:nvSpPr>
        <p:spPr bwMode="auto">
          <a:xfrm>
            <a:off x="3698650" y="4538788"/>
            <a:ext cx="872490" cy="368300"/>
          </a:xfrm>
          <a:prstGeom prst="rect">
            <a:avLst/>
          </a:prstGeom>
          <a:noFill/>
          <a:ln w="12700" algn="ctr">
            <a:noFill/>
            <a:miter lim="800000"/>
          </a:ln>
          <a:effectLst>
            <a:outerShdw dist="35921" dir="2700000" sy="50000" kx="2115830" algn="bl" rotWithShape="0">
              <a:srgbClr val="C0C0C0">
                <a:alpha val="79999"/>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抽水井</a:t>
            </a:r>
            <a:endPar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1513" name="Text Box 8"/>
          <p:cNvSpPr txBox="1">
            <a:spLocks noChangeArrowheads="1"/>
          </p:cNvSpPr>
          <p:nvPr/>
        </p:nvSpPr>
        <p:spPr bwMode="auto">
          <a:xfrm>
            <a:off x="2593750" y="3700588"/>
            <a:ext cx="872490" cy="368300"/>
          </a:xfrm>
          <a:prstGeom prst="rect">
            <a:avLst/>
          </a:prstGeom>
          <a:noFill/>
          <a:ln w="12700" algn="ctr">
            <a:noFill/>
            <a:miter lim="800000"/>
          </a:ln>
          <a:effectLst>
            <a:outerShdw dist="35921" dir="2700000" sy="50000" kx="2115830" algn="bl" rotWithShape="0">
              <a:srgbClr val="C0C0C0">
                <a:alpha val="79999"/>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地表面</a:t>
            </a:r>
            <a:endPar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1514" name="Text Box 9"/>
          <p:cNvSpPr txBox="1">
            <a:spLocks noChangeArrowheads="1"/>
          </p:cNvSpPr>
          <p:nvPr/>
        </p:nvSpPr>
        <p:spPr bwMode="auto">
          <a:xfrm>
            <a:off x="2715035" y="2938588"/>
            <a:ext cx="642620" cy="368300"/>
          </a:xfrm>
          <a:prstGeom prst="rect">
            <a:avLst/>
          </a:prstGeom>
          <a:noFill/>
          <a:ln w="12700" algn="ctr">
            <a:noFill/>
            <a:miter lim="800000"/>
          </a:ln>
          <a:effectLst>
            <a:outerShdw dist="35921" dir="2700000" sy="50000" kx="2115830" algn="bl" rotWithShape="0">
              <a:srgbClr val="C0C0C0">
                <a:alpha val="79999"/>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营养</a:t>
            </a:r>
            <a:endPar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1515" name="Text Box 10"/>
          <p:cNvSpPr txBox="1">
            <a:spLocks noChangeArrowheads="1"/>
          </p:cNvSpPr>
          <p:nvPr/>
        </p:nvSpPr>
        <p:spPr bwMode="auto">
          <a:xfrm>
            <a:off x="4392070" y="3238626"/>
            <a:ext cx="412750" cy="368300"/>
          </a:xfrm>
          <a:prstGeom prst="rect">
            <a:avLst/>
          </a:prstGeom>
          <a:noFill/>
          <a:ln w="12700" algn="ctr">
            <a:noFill/>
            <a:miter lim="800000"/>
          </a:ln>
          <a:effectLst>
            <a:outerShdw dist="35921" dir="2700000" sy="50000" kx="2115830" algn="bl" rotWithShape="0">
              <a:srgbClr val="C0C0C0">
                <a:alpha val="79999"/>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泵</a:t>
            </a:r>
            <a:endPar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1516" name="Text Box 11"/>
          <p:cNvSpPr txBox="1">
            <a:spLocks noChangeArrowheads="1"/>
          </p:cNvSpPr>
          <p:nvPr/>
        </p:nvSpPr>
        <p:spPr bwMode="auto">
          <a:xfrm>
            <a:off x="5259480" y="2938588"/>
            <a:ext cx="1332230" cy="368300"/>
          </a:xfrm>
          <a:prstGeom prst="rect">
            <a:avLst/>
          </a:prstGeom>
          <a:noFill/>
          <a:ln w="12700" algn="ctr">
            <a:noFill/>
            <a:miter lim="800000"/>
          </a:ln>
          <a:effectLst>
            <a:outerShdw dist="35921" dir="2700000" sy="50000" kx="2115830" algn="bl" rotWithShape="0">
              <a:srgbClr val="C0C0C0">
                <a:alpha val="79999"/>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生物滴滤池</a:t>
            </a:r>
            <a:endPar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1517" name="Text Box 12"/>
          <p:cNvSpPr txBox="1">
            <a:spLocks noChangeArrowheads="1"/>
          </p:cNvSpPr>
          <p:nvPr/>
        </p:nvSpPr>
        <p:spPr bwMode="auto">
          <a:xfrm>
            <a:off x="6890795" y="3348163"/>
            <a:ext cx="412750" cy="368300"/>
          </a:xfrm>
          <a:prstGeom prst="rect">
            <a:avLst/>
          </a:prstGeom>
          <a:noFill/>
          <a:ln w="12700" algn="ctr">
            <a:noFill/>
            <a:miter lim="800000"/>
          </a:ln>
          <a:effectLst>
            <a:outerShdw dist="35921" dir="2700000" sy="50000" kx="2115830" algn="bl" rotWithShape="0">
              <a:srgbClr val="C0C0C0">
                <a:alpha val="79999"/>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泵</a:t>
            </a:r>
            <a:endPar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1518" name="AutoShape 13"/>
          <p:cNvSpPr/>
          <p:nvPr/>
        </p:nvSpPr>
        <p:spPr bwMode="auto">
          <a:xfrm>
            <a:off x="9584783" y="5605587"/>
            <a:ext cx="838200" cy="342900"/>
          </a:xfrm>
          <a:prstGeom prst="callout1">
            <a:avLst>
              <a:gd name="adj1" fmla="val 33333"/>
              <a:gd name="adj2" fmla="val -9093"/>
              <a:gd name="adj3" fmla="val -131481"/>
              <a:gd name="adj4" fmla="val -120454"/>
            </a:avLst>
          </a:prstGeom>
          <a:noFill/>
          <a:ln w="38100">
            <a:solidFill>
              <a:schemeClr val="bg2"/>
            </a:solidFill>
            <a:miter lim="800000"/>
          </a:ln>
          <a:effectLst>
            <a:outerShdw dist="35921" dir="2700000" sy="50000" kx="2115830" algn="bl" rotWithShape="0">
              <a:srgbClr val="C0C0C0">
                <a:alpha val="79999"/>
              </a:srgbClr>
            </a:outerShdw>
          </a:effectLst>
        </p:spPr>
        <p:txBody>
          <a:bodyPr lIns="0" rIns="0"/>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污染区</a:t>
            </a:r>
            <a:endParaRPr kumimoji="0" lang="zh-CN" altLang="en-US" sz="18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4" name="Text Box 4"/>
          <p:cNvSpPr txBox="1">
            <a:spLocks noChangeArrowheads="1"/>
          </p:cNvSpPr>
          <p:nvPr/>
        </p:nvSpPr>
        <p:spPr bwMode="auto">
          <a:xfrm>
            <a:off x="120005" y="93408"/>
            <a:ext cx="8856984" cy="702949"/>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1.1 概 述   </a:t>
            </a: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Introduction</a:t>
            </a:r>
            <a:endPar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Rectangle 2"/>
          <p:cNvSpPr txBox="1"/>
          <p:nvPr/>
        </p:nvSpPr>
        <p:spPr bwMode="auto">
          <a:xfrm>
            <a:off x="707292" y="1639349"/>
            <a:ext cx="6662305" cy="201485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600"/>
              </a:spcBef>
              <a:buClr>
                <a:schemeClr val="tx1"/>
              </a:buClr>
              <a:buSzPct val="80000"/>
            </a:pP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 O</a:t>
            </a:r>
            <a:r>
              <a:rPr lang="en-US" altLang="zh-CN" sz="2000" b="1"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分子的直接氧化反应：</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600"/>
              </a:spcBef>
              <a:buClr>
                <a:srgbClr val="000000"/>
              </a:buClr>
              <a:buSzPct val="80000"/>
              <a:buFont typeface="Wingdings" panose="05000000000000000000" charset="0"/>
              <a:buChar char="Ø"/>
            </a:pP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分子结构呈三角形，中心氧原子与其他两个氧原子间的距离相等，在分子中有一个</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离域</a:t>
            </a:r>
            <a:r>
              <a:rPr lang="en-US" altLang="zh-CN"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π</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键</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。臭氧分子的特殊结构使得它可以作为偶极试剂、亲电试剂和亲核试剂。</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4" name="Object 12"/>
          <p:cNvGraphicFramePr>
            <a:graphicFrameLocks noChangeAspect="1"/>
          </p:cNvGraphicFramePr>
          <p:nvPr/>
        </p:nvGraphicFramePr>
        <p:xfrm>
          <a:off x="8040370" y="1052830"/>
          <a:ext cx="3395345" cy="2898775"/>
        </p:xfrm>
        <a:graphic>
          <a:graphicData uri="http://schemas.openxmlformats.org/presentationml/2006/ole">
            <mc:AlternateContent xmlns:mc="http://schemas.openxmlformats.org/markup-compatibility/2006">
              <mc:Choice xmlns:v="urn:schemas-microsoft-com:vml" Requires="v">
                <p:oleObj spid="_x0000_s3" name="" r:id="rId1" imgW="4775200" imgH="4076700" progId="Photoshop.Image.11">
                  <p:embed/>
                </p:oleObj>
              </mc:Choice>
              <mc:Fallback>
                <p:oleObj name="" r:id="rId1" imgW="4775200" imgH="4076700" progId="Photoshop.Image.11">
                  <p:embed/>
                  <p:pic>
                    <p:nvPicPr>
                      <p:cNvPr id="0" name="Object 12"/>
                      <p:cNvPicPr/>
                      <p:nvPr/>
                    </p:nvPicPr>
                    <p:blipFill>
                      <a:blip r:embed="rId2"/>
                      <a:stretch>
                        <a:fillRect/>
                      </a:stretch>
                    </p:blipFill>
                    <p:spPr>
                      <a:xfrm>
                        <a:off x="8040370" y="1052830"/>
                        <a:ext cx="3395345" cy="2898775"/>
                      </a:xfrm>
                      <a:prstGeom prst="rect">
                        <a:avLst/>
                      </a:prstGeom>
                      <a:noFill/>
                      <a:ln w="38100">
                        <a:noFill/>
                        <a:miter/>
                      </a:ln>
                    </p:spPr>
                  </p:pic>
                </p:oleObj>
              </mc:Fallback>
            </mc:AlternateContent>
          </a:graphicData>
        </a:graphic>
      </p:graphicFrame>
      <p:sp>
        <p:nvSpPr>
          <p:cNvPr id="17" name="Rectangle 2"/>
          <p:cNvSpPr txBox="1"/>
          <p:nvPr/>
        </p:nvSpPr>
        <p:spPr bwMode="auto">
          <a:xfrm>
            <a:off x="932727" y="4421871"/>
            <a:ext cx="9072622" cy="1883657"/>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0"/>
              </a:spcBef>
              <a:buClr>
                <a:srgbClr val="AA5C5C"/>
              </a:buClr>
              <a:buSzPct val="80000"/>
            </a:pP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① 打开双键发生加成反应：</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由于臭氧具有一种偶极结构</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因此可以同有机物的不饱和键发生</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1,3-</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偶极环加成反应</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形成臭氧化的中间产物</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并进一步分解形成醛、酮等羰基化合物和水</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algn="just" eaLnBrk="1" hangingPunct="1">
              <a:lnSpc>
                <a:spcPct val="150000"/>
              </a:lnSpc>
              <a:spcBef>
                <a:spcPts val="0"/>
              </a:spcBef>
              <a:buClr>
                <a:srgbClr val="AA5C5C"/>
              </a:buClr>
              <a:buSzPct val="80000"/>
            </a:pPr>
            <a:r>
              <a:rPr lang="pt-BR"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R</a:t>
            </a:r>
            <a:r>
              <a:rPr lang="pt-BR"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a:t>
            </a:r>
            <a:r>
              <a:rPr lang="pt-BR"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R</a:t>
            </a:r>
            <a:r>
              <a:rPr lang="pt-BR"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pt-BR"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C=CR</a:t>
            </a:r>
            <a:r>
              <a:rPr lang="pt-BR"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pt-BR"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R</a:t>
            </a:r>
            <a:r>
              <a:rPr lang="pt-BR"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 </a:t>
            </a:r>
            <a:r>
              <a:rPr lang="pt-BR"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O</a:t>
            </a:r>
            <a:r>
              <a:rPr lang="pt-BR"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 </a:t>
            </a:r>
            <a:r>
              <a:rPr lang="pt-BR"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R</a:t>
            </a:r>
            <a:r>
              <a:rPr lang="pt-BR"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1</a:t>
            </a:r>
            <a:r>
              <a:rPr lang="pt-BR"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COOR</a:t>
            </a:r>
            <a:r>
              <a:rPr lang="pt-BR"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 </a:t>
            </a:r>
            <a:r>
              <a:rPr lang="pt-BR"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R</a:t>
            </a:r>
            <a:r>
              <a:rPr lang="pt-BR"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pt-BR"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R</a:t>
            </a:r>
            <a:r>
              <a:rPr lang="pt-BR"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4</a:t>
            </a:r>
            <a:r>
              <a:rPr lang="pt-BR"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C=O       (7-15)</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8" name="Rectangle 2"/>
          <p:cNvSpPr txBox="1"/>
          <p:nvPr/>
        </p:nvSpPr>
        <p:spPr bwMode="auto">
          <a:xfrm>
            <a:off x="767408" y="3745594"/>
            <a:ext cx="4392489" cy="49558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600"/>
              </a:spcBef>
              <a:buClr>
                <a:schemeClr val="tx1"/>
              </a:buClr>
              <a:buSzPct val="80000"/>
            </a:pP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直接氧化反应机理：</a:t>
            </a:r>
            <a:endPar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5" name="Text Box 4"/>
          <p:cNvSpPr txBox="1">
            <a:spLocks noChangeArrowheads="1"/>
          </p:cNvSpPr>
          <p:nvPr/>
        </p:nvSpPr>
        <p:spPr bwMode="auto">
          <a:xfrm>
            <a:off x="707390" y="981075"/>
            <a:ext cx="3591560" cy="64516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zh-CN" altLang="en-US" sz="2400" b="1" i="0" u="none" strike="noStrike" kern="1200" cap="none" spc="0" normalizeH="0" baseline="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氧化机理</a:t>
            </a:r>
            <a:endParaRPr kumimoji="0" lang="zh-CN" altLang="en-US" sz="2400" b="1" i="0" u="none" strike="noStrike" kern="1200" cap="none" spc="0" normalizeH="0" baseline="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Text Box 4"/>
          <p:cNvSpPr txBox="1">
            <a:spLocks noChangeArrowheads="1"/>
          </p:cNvSpPr>
          <p:nvPr/>
        </p:nvSpPr>
        <p:spPr bwMode="auto">
          <a:xfrm>
            <a:off x="191344" y="449924"/>
            <a:ext cx="11566614" cy="553085"/>
          </a:xfrm>
          <a:prstGeom prst="rect">
            <a:avLst/>
          </a:prstGeom>
          <a:noFill/>
          <a:ln w="9525">
            <a:noFill/>
            <a:miter lim="800000"/>
          </a:ln>
          <a:effectLst/>
        </p:spPr>
        <p:txBody>
          <a:bodyPr wrap="square">
            <a:spAutoFit/>
          </a:bodyPr>
          <a:lstStyle/>
          <a:p>
            <a:pPr marL="457200" indent="-457200" eaLnBrk="1" hangingPunct="1">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臭氧氧化技术</a:t>
            </a:r>
            <a:r>
              <a:rPr lang="zh-CN" altLang="en-US" sz="3000" b="1" dirty="0">
                <a:solidFill>
                  <a:srgbClr val="AA5C5C"/>
                </a:solidFill>
                <a:latin typeface="Times New Roman" panose="02020603050405020304" pitchFamily="18" charset="0"/>
                <a:ea typeface="微软雅黑" panose="020B0503020204020204" charset="-122"/>
                <a:cs typeface="Times New Roman" panose="02020603050405020304" pitchFamily="18" charset="0"/>
              </a:rPr>
              <a:t> </a:t>
            </a:r>
            <a:r>
              <a:rPr kumimoji="0" lang="en-US" altLang="zh-CN" sz="2800" b="1" i="0" u="none" strike="noStrike" kern="1200" cap="none" spc="0" normalizeH="0" baseline="0" noProof="0" dirty="0">
                <a:ln>
                  <a:noFill/>
                </a:ln>
                <a:uLnTx/>
                <a:uFillTx/>
                <a:latin typeface="Times New Roman" panose="02020603050405020304" pitchFamily="18" charset="0"/>
                <a:ea typeface="微软雅黑" panose="020B0503020204020204" charset="-122"/>
                <a:cs typeface="Times New Roman" panose="02020603050405020304" pitchFamily="18" charset="0"/>
              </a:rPr>
              <a:t>Ozonation Technology</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17" name="Rectangle 2"/>
          <p:cNvSpPr txBox="1"/>
          <p:nvPr/>
        </p:nvSpPr>
        <p:spPr bwMode="auto">
          <a:xfrm>
            <a:off x="1270705" y="1496844"/>
            <a:ext cx="9072622" cy="391190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0"/>
              </a:spcBef>
              <a:buClr>
                <a:srgbClr val="AA5C5C"/>
              </a:buClr>
              <a:buSzPct val="80000"/>
            </a:pPr>
            <a:r>
              <a:rPr lang="zh-CN" altLang="en-US"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② </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亲电反应：</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亲电反应发生在分子中电子云密度高的点，对于芳香族化合物</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当取代基为给电子基团</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(—OH,—NH</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等</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时</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它与邻位或对位碳具有高的电子云密度</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化反应发生在这些位置上</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当取代基是吸电子基团</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如</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—COOH,—NO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等</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时</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化反应比较弱</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反应发生在这类取代基的间位碳原子上</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进一步与</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反应则形成醌</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打开芳环</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形成带有羰基的脂肪族化合物</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algn="just" eaLnBrk="1" hangingPunct="1">
              <a:lnSpc>
                <a:spcPct val="150000"/>
              </a:lnSpc>
              <a:spcBef>
                <a:spcPts val="0"/>
              </a:spcBef>
              <a:buClr>
                <a:srgbClr val="AA5C5C"/>
              </a:buClr>
              <a:buSzPct val="80000"/>
            </a:pPr>
            <a:endParaRPr lang="en-US" altLang="zh-CN" sz="8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algn="just" eaLnBrk="1" hangingPunct="1">
              <a:lnSpc>
                <a:spcPct val="150000"/>
              </a:lnSpc>
              <a:spcBef>
                <a:spcPts val="0"/>
              </a:spcBef>
              <a:buClr>
                <a:srgbClr val="AA5C5C"/>
              </a:buClr>
              <a:buSzPct val="80000"/>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③</a:t>
            </a:r>
            <a:r>
              <a:rPr lang="zh-CN" altLang="en-US" sz="2000"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亲核反应：</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亲核反应只发生在带有吸电子基团的碳原子上。分子</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的反应具有极强的选择性</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仅限于同不饱和芳香族或脂肪族化合物或某些特殊基团发生反应。</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8" name="Text Box 4"/>
          <p:cNvSpPr txBox="1">
            <a:spLocks noChangeArrowheads="1"/>
          </p:cNvSpPr>
          <p:nvPr/>
        </p:nvSpPr>
        <p:spPr bwMode="auto">
          <a:xfrm>
            <a:off x="191344" y="449924"/>
            <a:ext cx="11566614" cy="553085"/>
          </a:xfrm>
          <a:prstGeom prst="rect">
            <a:avLst/>
          </a:prstGeom>
          <a:noFill/>
          <a:ln w="9525">
            <a:noFill/>
            <a:miter lim="800000"/>
          </a:ln>
          <a:effectLst/>
        </p:spPr>
        <p:txBody>
          <a:bodyPr wrap="square">
            <a:spAutoFit/>
          </a:bodyPr>
          <a:lstStyle/>
          <a:p>
            <a:pPr marL="457200" indent="-457200" eaLnBrk="1" hangingPunct="1">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臭氧氧化技术</a:t>
            </a:r>
            <a:r>
              <a:rPr lang="zh-CN" altLang="en-US" sz="3000" b="1" dirty="0">
                <a:solidFill>
                  <a:srgbClr val="AA5C5C"/>
                </a:solidFill>
                <a:latin typeface="Times New Roman" panose="02020603050405020304" pitchFamily="18" charset="0"/>
                <a:ea typeface="微软雅黑" panose="020B0503020204020204" charset="-122"/>
                <a:cs typeface="Times New Roman" panose="02020603050405020304" pitchFamily="18" charset="0"/>
              </a:rPr>
              <a:t> </a:t>
            </a:r>
            <a:r>
              <a:rPr kumimoji="0" lang="en-US" altLang="zh-CN" sz="2800" b="1" i="0" u="none" strike="noStrike" kern="1200" cap="none" spc="0" normalizeH="0" baseline="0" noProof="0" dirty="0">
                <a:ln>
                  <a:noFill/>
                </a:ln>
                <a:uLnTx/>
                <a:uFillTx/>
                <a:latin typeface="Times New Roman" panose="02020603050405020304" pitchFamily="18" charset="0"/>
                <a:ea typeface="微软雅黑" panose="020B0503020204020204" charset="-122"/>
                <a:cs typeface="Times New Roman" panose="02020603050405020304" pitchFamily="18" charset="0"/>
              </a:rPr>
              <a:t>Ozonation Technology</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sz="1800">
                <a:solidFill>
                  <a:srgbClr val="4D4D4D"/>
                </a:solidFill>
                <a:effectLst/>
                <a:latin typeface="Arial" panose="020B0604020202020204" pitchFamily="34" charset="0"/>
                <a:ea typeface="宋体" panose="02010600030101010101" pitchFamily="2" charset="-122"/>
                <a:cs typeface="+mn-cs"/>
              </a:rPr>
              <a:t>7-</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 name="Rectangle 2"/>
          <p:cNvSpPr txBox="1"/>
          <p:nvPr/>
        </p:nvSpPr>
        <p:spPr bwMode="auto">
          <a:xfrm>
            <a:off x="707292" y="1208819"/>
            <a:ext cx="10069228" cy="109156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just" eaLnBrk="1" hangingPunct="1">
              <a:lnSpc>
                <a:spcPct val="150000"/>
              </a:lnSpc>
              <a:spcBef>
                <a:spcPts val="600"/>
              </a:spcBef>
              <a:buClr>
                <a:schemeClr val="tx1"/>
              </a:buClr>
              <a:buSzPct val="80000"/>
            </a:pPr>
            <a:r>
              <a:rPr lang="en-US" altLang="zh-CN" sz="2000" b="1"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自由基的反应：</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algn="just" eaLnBrk="1" hangingPunct="1">
              <a:lnSpc>
                <a:spcPct val="150000"/>
              </a:lnSpc>
              <a:spcBef>
                <a:spcPts val="600"/>
              </a:spcBef>
              <a:buClr>
                <a:srgbClr val="DD8D77"/>
              </a:buClr>
              <a:buSzPct val="80000"/>
            </a:pP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在</a:t>
            </a:r>
            <a:r>
              <a:rPr lang="zh-CN" altLang="en-US" sz="2000" b="1" kern="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碱性</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环境等因素作用下</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产生活泼的自由基</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主要是羟基自由基</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与污染物反应。</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 name="Rectangle 2"/>
          <p:cNvSpPr txBox="1"/>
          <p:nvPr/>
        </p:nvSpPr>
        <p:spPr bwMode="auto">
          <a:xfrm>
            <a:off x="1055440" y="2421900"/>
            <a:ext cx="9721080" cy="3322955"/>
          </a:xfrm>
          <a:prstGeom prst="rect">
            <a:avLst/>
          </a:prstGeom>
          <a:noFill/>
          <a:ln w="9525">
            <a:noFill/>
            <a:miter lim="800000"/>
          </a:ln>
          <a:effectLst/>
        </p:spPr>
        <p:txBody>
          <a:bodyPr vert="horz" wrap="square" lIns="91440" tIns="45720" rIns="91440" bIns="45720" numCol="1" anchor="t" anchorCtr="0" compatLnSpc="1">
            <a:spAutoFit/>
          </a:bodyPr>
          <a:lstStyle>
            <a:lvl1pPr marL="0" indent="0" algn="ctr" rtl="0" eaLnBrk="0" fontAlgn="base" hangingPunct="0">
              <a:spcBef>
                <a:spcPct val="20000"/>
              </a:spcBef>
              <a:spcAft>
                <a:spcPct val="0"/>
              </a:spcAft>
              <a:buClr>
                <a:schemeClr val="hlink"/>
              </a:buClr>
              <a:buSzPct val="70000"/>
              <a:buFont typeface="Wingdings" panose="05000000000000000000" pitchFamily="2" charset="2"/>
              <a:buNone/>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342900" indent="-342900" algn="just" eaLnBrk="1" hangingPunct="1">
              <a:lnSpc>
                <a:spcPct val="150000"/>
              </a:lnSpc>
              <a:spcBef>
                <a:spcPts val="0"/>
              </a:spcBef>
              <a:buClr>
                <a:srgbClr val="000000"/>
              </a:buClr>
              <a:buSzPct val="80000"/>
              <a:buFont typeface="Wingdings" panose="05000000000000000000" charset="0"/>
              <a:buChar char="Ø"/>
            </a:pP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在催化条件下易于分解形成</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土壤中天然存在的金属氧化物</a:t>
            </a:r>
            <a:r>
              <a:rPr lang="el-GR"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α-</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Fe</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,MnO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和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Al</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通常可以作为这种催化反应的活性位点</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气体能直接或通过在土壤中形成</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•OH</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迅速氧化土壤中的许多有害污染物</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使它们变得易于生物降解或者变成亲水性的无害化合物</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O</a:t>
            </a:r>
            <a:r>
              <a:rPr lang="en-US" altLang="zh-CN" sz="2000" kern="0" baseline="-2500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的氧化作用可以增大土壤中的小分子酸的比例和有机质的亲水性</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并通过改变土壤颗粒的结构</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促进有机污染物从土壤的脱附</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从而提高有机物被生物降解的可能性。</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gn="just" eaLnBrk="1" hangingPunct="1">
              <a:lnSpc>
                <a:spcPct val="150000"/>
              </a:lnSpc>
              <a:spcBef>
                <a:spcPts val="0"/>
              </a:spcBef>
              <a:buClr>
                <a:srgbClr val="000000"/>
              </a:buClr>
              <a:buSzPct val="80000"/>
              <a:buFont typeface="Wingdings" panose="05000000000000000000" charset="0"/>
              <a:buChar char="Ø"/>
            </a:pP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限制因素：如土壤有机质的竞争反应、土壤湿度、渗透性和 </a:t>
            </a:r>
            <a:r>
              <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pH </a:t>
            </a:r>
            <a:r>
              <a:rPr lang="zh-CN" altLang="en-US"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rPr>
              <a:t>等。</a:t>
            </a:r>
            <a:endParaRPr lang="en-US" altLang="zh-CN" sz="2000" kern="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0" name="Text Box 4"/>
          <p:cNvSpPr txBox="1">
            <a:spLocks noChangeArrowheads="1"/>
          </p:cNvSpPr>
          <p:nvPr/>
        </p:nvSpPr>
        <p:spPr bwMode="auto">
          <a:xfrm>
            <a:off x="191344" y="449924"/>
            <a:ext cx="11566614" cy="553085"/>
          </a:xfrm>
          <a:prstGeom prst="rect">
            <a:avLst/>
          </a:prstGeom>
          <a:noFill/>
          <a:ln w="9525">
            <a:noFill/>
            <a:miter lim="800000"/>
          </a:ln>
          <a:effectLst/>
        </p:spPr>
        <p:txBody>
          <a:bodyPr wrap="square">
            <a:spAutoFit/>
          </a:bodyPr>
          <a:lstStyle/>
          <a:p>
            <a:pPr marL="457200" indent="-457200" eaLnBrk="1" hangingPunct="1">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3.</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臭氧氧化技术</a:t>
            </a:r>
            <a:r>
              <a:rPr lang="zh-CN" altLang="en-US" sz="3000" b="1" dirty="0">
                <a:solidFill>
                  <a:srgbClr val="AA5C5C"/>
                </a:solidFill>
                <a:latin typeface="Times New Roman" panose="02020603050405020304" pitchFamily="18" charset="0"/>
                <a:ea typeface="微软雅黑" panose="020B0503020204020204" charset="-122"/>
                <a:cs typeface="Times New Roman" panose="02020603050405020304" pitchFamily="18" charset="0"/>
              </a:rPr>
              <a:t> </a:t>
            </a:r>
            <a:r>
              <a:rPr kumimoji="0" lang="en-US" altLang="zh-CN" sz="2800" b="1" i="0" u="none" strike="noStrike" kern="1200" cap="none" spc="0" normalizeH="0" baseline="0" noProof="0" dirty="0">
                <a:ln>
                  <a:noFill/>
                </a:ln>
                <a:uLnTx/>
                <a:uFillTx/>
                <a:latin typeface="Times New Roman" panose="02020603050405020304" pitchFamily="18" charset="0"/>
                <a:ea typeface="微软雅黑" panose="020B0503020204020204" charset="-122"/>
                <a:cs typeface="Times New Roman" panose="02020603050405020304" pitchFamily="18" charset="0"/>
              </a:rPr>
              <a:t>Ozonation Technology</a:t>
            </a:r>
            <a:endParaRPr lang="en-US" altLang="zh-CN" sz="2800" b="1" dirty="0">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rand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5"/>
          <p:cNvSpPr txBox="1">
            <a:spLocks noGrp="1"/>
          </p:cNvSpPr>
          <p:nvPr>
            <p:ph type="sldNum" sz="quarter" idx="4"/>
          </p:nvPr>
        </p:nvSpPr>
        <p:spPr>
          <a:xfrm>
            <a:off x="10285413" y="6399223"/>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latin typeface="Times New Roman" panose="02020603050405020304" pitchFamily="18" charset="0"/>
                <a:cs typeface="Times New Roman" panose="02020603050405020304" pitchFamily="18" charset="0"/>
              </a:rPr>
              <a:t>7</a:t>
            </a:r>
            <a:r>
              <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fld id="{9A0DB2DC-4C9A-4742-B13C-FB6460FD3503}" type="slidenum">
              <a:rPr kumimoji="0" lang="en-US" altLang="zh-CN" sz="1800" b="0" i="0" u="none" strike="noStrike" kern="1200" cap="none" spc="0" normalizeH="0" baseline="0" noProof="1" smtClean="0">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0" name="Rectangle 2"/>
          <p:cNvSpPr>
            <a:spLocks noGrp="1" noChangeArrowheads="1"/>
          </p:cNvSpPr>
          <p:nvPr>
            <p:ph type="ctrTitle" sz="quarter"/>
          </p:nvPr>
        </p:nvSpPr>
        <p:spPr>
          <a:xfrm>
            <a:off x="911424" y="1160263"/>
            <a:ext cx="10369152" cy="1081088"/>
          </a:xfrm>
        </p:spPr>
        <p:txBody>
          <a:bodyPr vert="horz" wrap="square" lIns="91440" tIns="45720" rIns="91440" bIns="45720" numCol="1" anchor="ctr" anchorCtr="0" compatLnSpc="1"/>
          <a:lstStyle/>
          <a:p>
            <a:pPr lvl="0" algn="l" eaLnBrk="1" hangingPunct="1">
              <a:lnSpc>
                <a:spcPct val="110000"/>
              </a:lnSpc>
              <a:spcBef>
                <a:spcPct val="20000"/>
              </a:spcBef>
              <a:defRPr/>
            </a:pPr>
            <a:r>
              <a:rPr kumimoji="0" lang="zh-CN" altLang="en-US"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4000" i="0" u="none" strike="noStrike" kern="0" cap="none" spc="0" normalizeH="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4000" i="0" u="none" strike="noStrike" kern="0" cap="none" spc="0" normalizeH="0" baseline="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a:t>
            </a: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四节 热脱附技术</a:t>
            </a:r>
            <a:br>
              <a:rPr kumimoji="0" lang="zh-CN" altLang="en-US" sz="4000" i="0" u="none" strike="noStrike" kern="0" cap="none" spc="0" normalizeH="0" baseline="0" noProof="0" dirty="0">
                <a:ln>
                  <a:noFill/>
                </a:ln>
                <a:solidFill>
                  <a:schemeClr val="accent1">
                    <a:lumMod val="50000"/>
                  </a:schemeClr>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br>
            <a:r>
              <a:rPr kumimoji="0" lang="zh-CN" altLang="en-US"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zh-CN" altLang="en-US" sz="4400" noProof="0" dirty="0">
                <a:ln>
                  <a:noFill/>
                </a:ln>
                <a:solidFill>
                  <a:srgbClr val="FFFF00"/>
                </a:solidFill>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lang="zh-CN" altLang="en-US" sz="3600" noProof="0" dirty="0">
                <a:ln>
                  <a:noFill/>
                </a:ln>
                <a:solidFill>
                  <a:srgbClr val="FFFF00"/>
                </a:solidFill>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endParaRPr kumimoji="0" lang="en-US" altLang="zh-CN" sz="3600" b="1" i="0" u="none" strike="noStrike" kern="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2" name="Text Box 4"/>
          <p:cNvSpPr txBox="1">
            <a:spLocks noChangeArrowheads="1"/>
          </p:cNvSpPr>
          <p:nvPr/>
        </p:nvSpPr>
        <p:spPr bwMode="auto">
          <a:xfrm>
            <a:off x="3181834" y="1979881"/>
            <a:ext cx="8027988" cy="447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50000"/>
              </a:lnSpc>
              <a:spcBef>
                <a:spcPct val="0"/>
              </a:spcBef>
              <a:spcAft>
                <a:spcPct val="0"/>
              </a:spcAft>
              <a:buClrTx/>
              <a:buSzTx/>
              <a:buFontTx/>
              <a:buNone/>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一、 概述</a:t>
            </a:r>
            <a:endPar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kern="0" noProof="0" dirty="0">
                <a:ln>
                  <a:noFill/>
                </a:ln>
                <a:solidFill>
                  <a:srgbClr val="000000"/>
                </a:solidFill>
                <a:effectLst/>
                <a:uLnTx/>
                <a:uFillTx/>
                <a:latin typeface="Times New Roman" panose="02020603050405020304" pitchFamily="18" charset="0"/>
                <a:cs typeface="Times New Roman" panose="02020603050405020304" pitchFamily="18" charset="0"/>
                <a:sym typeface="+mn-ea"/>
              </a:rPr>
              <a:t>Introduction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 热脱附技术分类</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Classification of Thermal Desorption Technology</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三、 热脱附效率影响因素</a:t>
            </a:r>
            <a:endPar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Influencing factors of Thermal Desorption Efficiency</a:t>
            </a:r>
            <a:endPar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Line 9"/>
          <p:cNvSpPr>
            <a:spLocks noChangeShapeType="1"/>
          </p:cNvSpPr>
          <p:nvPr/>
        </p:nvSpPr>
        <p:spPr bwMode="auto">
          <a:xfrm>
            <a:off x="3289712" y="2710691"/>
            <a:ext cx="1728192" cy="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3732">
                                            <p:txEl>
                                              <p:pRg st="4" end="4"/>
                                            </p:txEl>
                                          </p:spTgt>
                                        </p:tgtEl>
                                        <p:attrNameLst>
                                          <p:attrName>style.visibility</p:attrName>
                                        </p:attrNameLst>
                                      </p:cBhvr>
                                      <p:to>
                                        <p:strVal val="visible"/>
                                      </p:to>
                                    </p:set>
                                    <p:anim calcmode="lin" valueType="num">
                                      <p:cBhvr additive="base">
                                        <p:cTn id="23" dur="500" fill="hold"/>
                                        <p:tgtEl>
                                          <p:spTgt spid="7373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373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3732">
                                            <p:txEl>
                                              <p:pRg st="5" end="5"/>
                                            </p:txEl>
                                          </p:spTgt>
                                        </p:tgtEl>
                                        <p:attrNameLst>
                                          <p:attrName>style.visibility</p:attrName>
                                        </p:attrNameLst>
                                      </p:cBhvr>
                                      <p:to>
                                        <p:strVal val="visible"/>
                                      </p:to>
                                    </p:set>
                                    <p:anim calcmode="lin" valueType="num">
                                      <p:cBhvr additive="base">
                                        <p:cTn id="27" dur="500" fill="hold"/>
                                        <p:tgtEl>
                                          <p:spTgt spid="7373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3732">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0-#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t>7</a:t>
            </a: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a:t>
            </a:r>
            <a:fld id="{9A0DB2DC-4C9A-4742-B13C-FB6460FD3503}" type="slidenum">
              <a:rPr kumimoji="0" lang="en-US" altLang="zh-CN" sz="1800" b="0" i="0" u="none" strike="noStrike" kern="1200" cap="none" spc="0" normalizeH="0" baseline="0" noProof="1" smtClean="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1510" name="Text Box 8"/>
          <p:cNvSpPr txBox="1"/>
          <p:nvPr/>
        </p:nvSpPr>
        <p:spPr>
          <a:xfrm>
            <a:off x="695960" y="1845310"/>
            <a:ext cx="10425430" cy="338455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720090">
              <a:lnSpc>
                <a:spcPct val="150000"/>
              </a:lnSpc>
              <a:spcBef>
                <a:spcPts val="0"/>
              </a:spcBef>
              <a:buClrTx/>
              <a:buSzPct val="100000"/>
              <a:buNone/>
            </a:pPr>
            <a:r>
              <a:rPr lang="zh-CN" altLang="en-US"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热脱附技术</a:t>
            </a:r>
            <a:r>
              <a:rPr lang="zh-CN" altLang="en-US" sz="2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 Thermal Desorption </a:t>
            </a:r>
            <a:r>
              <a:rPr lang="zh-CN" altLang="en-US" sz="2000"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是指在真空条件下或通入载气时</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通过直接或间接热交换</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将土壤加热到足够的温度</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使土壤中的有机污染物转化为气相从土壤表面或孔隙中挥发或分离出来</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进入气体处理系统的过程。</a:t>
            </a:r>
            <a:endPar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a:p>
            <a:pPr marL="0" indent="0">
              <a:lnSpc>
                <a:spcPct val="150000"/>
              </a:lnSpc>
              <a:buClrTx/>
              <a:buSzPct val="100000"/>
              <a:buNone/>
            </a:pPr>
            <a:r>
              <a:rPr lang="en-US" altLang="zh-CN" sz="2000" b="1" dirty="0">
                <a:solidFill>
                  <a:srgbClr val="06071F"/>
                </a:solidFill>
                <a:latin typeface="Times New Roman" panose="02020603050405020304" pitchFamily="18" charset="0"/>
                <a:ea typeface="黑体" panose="02010609060101010101" pitchFamily="49" charset="-122"/>
              </a:rPr>
              <a:t> </a:t>
            </a:r>
            <a:r>
              <a:rPr lang="zh-CN" altLang="en-US" sz="2000" b="1" dirty="0">
                <a:solidFill>
                  <a:srgbClr val="FF0000"/>
                </a:solidFill>
                <a:latin typeface="Times New Roman" panose="02020603050405020304" pitchFamily="18" charset="0"/>
                <a:ea typeface="黑体" panose="02010609060101010101" pitchFamily="49" charset="-122"/>
              </a:rPr>
              <a:t>技术原理</a:t>
            </a:r>
            <a:endParaRPr lang="en-US" altLang="zh-CN" sz="2000" b="1" dirty="0">
              <a:solidFill>
                <a:srgbClr val="06071F"/>
              </a:solidFill>
              <a:latin typeface="Times New Roman" panose="02020603050405020304" pitchFamily="18" charset="0"/>
              <a:ea typeface="黑体" panose="02010609060101010101" pitchFamily="49" charset="-122"/>
            </a:endParaRPr>
          </a:p>
          <a:p>
            <a:pPr marL="0" indent="720090">
              <a:lnSpc>
                <a:spcPct val="150000"/>
              </a:lnSpc>
              <a:spcBef>
                <a:spcPts val="0"/>
              </a:spcBef>
              <a:buClrTx/>
              <a:buSzPct val="100000"/>
              <a:buNone/>
            </a:pP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rPr>
              <a:t>热脱附是将污染物从一相转化为另一相的物理分离过程</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rPr>
              <a:t>在修复过程中并不出现对有机污染物的破坏作用。通过控制热脱附系统的温度和污染土壤停留时间有选择的使污染物得以挥发</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rPr>
              <a:t>并不发生氧化、分解等化学反应。</a:t>
            </a:r>
            <a:endPar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5" name="Text Box 4"/>
          <p:cNvSpPr txBox="1">
            <a:spLocks noChangeArrowheads="1"/>
          </p:cNvSpPr>
          <p:nvPr/>
        </p:nvSpPr>
        <p:spPr bwMode="auto">
          <a:xfrm>
            <a:off x="707390" y="981075"/>
            <a:ext cx="3591560" cy="645160"/>
          </a:xfrm>
          <a:prstGeom prst="rect">
            <a:avLst/>
          </a:prstGeom>
          <a:noFill/>
          <a:ln w="9525">
            <a:noFill/>
            <a:miter lim="800000"/>
          </a:ln>
          <a:effectLst/>
        </p:spPr>
        <p:txBody>
          <a:bodyPr wrap="square">
            <a:spAutoFit/>
          </a:bodyPr>
          <a:lstStyle/>
          <a:p>
            <a:pPr marL="457200" indent="-457200" eaLnBrk="1" hangingPunct="1">
              <a:lnSpc>
                <a:spcPct val="150000"/>
              </a:lnSpc>
              <a:spcBef>
                <a:spcPct val="50000"/>
              </a:spcBef>
              <a:defRPr/>
            </a:pPr>
            <a:r>
              <a:rPr kumimoji="0" lang="zh-CN" altLang="en-US" sz="2400" b="1" i="0" u="none" strike="noStrike" kern="1200" cap="none" spc="0" normalizeH="0" baseline="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rPr>
              <a:t>热脱附技术定义</a:t>
            </a:r>
            <a:endParaRPr kumimoji="0" lang="zh-CN" altLang="en-US" sz="2400" b="1" i="0" u="none" strike="noStrike" kern="1200" cap="none" spc="0" normalizeH="0" baseline="0">
              <a:solidFill>
                <a:srgbClr val="FF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Text Box 4"/>
          <p:cNvSpPr txBox="1">
            <a:spLocks noChangeArrowheads="1"/>
          </p:cNvSpPr>
          <p:nvPr/>
        </p:nvSpPr>
        <p:spPr bwMode="auto">
          <a:xfrm>
            <a:off x="191344" y="234659"/>
            <a:ext cx="11566614"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4.1</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kumimoji="0" lang="en-US" altLang="zh-CN" sz="28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Introduction</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1251585" y="522605"/>
            <a:ext cx="9361170" cy="5438140"/>
          </a:xfrm>
          <a:prstGeom prst="rect">
            <a:avLst/>
          </a:prstGeom>
        </p:spPr>
      </p:pic>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t>7</a:t>
            </a: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a:t>
            </a:r>
            <a:fld id="{9A0DB2DC-4C9A-4742-B13C-FB6460FD3503}" type="slidenum">
              <a:rPr kumimoji="0" lang="en-US" altLang="zh-CN" sz="1800" b="0" i="0" u="none" strike="noStrike" kern="1200" cap="none" spc="0" normalizeH="0" baseline="0" noProof="1" smtClean="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1510" name="Text Box 8"/>
          <p:cNvSpPr txBox="1"/>
          <p:nvPr/>
        </p:nvSpPr>
        <p:spPr>
          <a:xfrm>
            <a:off x="911245" y="6093685"/>
            <a:ext cx="10945216" cy="40011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gn="ctr">
              <a:buNone/>
            </a:pPr>
            <a:r>
              <a:rPr lang="zh-CN" altLang="zh-CN" sz="2000" dirty="0">
                <a:solidFill>
                  <a:schemeClr val="tx1"/>
                </a:solidFill>
                <a:latin typeface="黑体" panose="02010609060101010101" pitchFamily="49" charset="-122"/>
                <a:ea typeface="黑体" panose="02010609060101010101" pitchFamily="49" charset="-122"/>
              </a:rPr>
              <a:t>污染土壤热脱附示意图</a:t>
            </a:r>
            <a:endParaRPr lang="zh-CN" altLang="zh-CN" sz="2000" dirty="0">
              <a:solidFill>
                <a:schemeClr val="tx1"/>
              </a:solidFill>
              <a:latin typeface="黑体" panose="02010609060101010101" pitchFamily="49" charset="-122"/>
              <a:ea typeface="黑体" panose="02010609060101010101" pitchFamily="49" charset="-122"/>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8" name="Text Box 4"/>
          <p:cNvSpPr txBox="1">
            <a:spLocks noChangeArrowheads="1"/>
          </p:cNvSpPr>
          <p:nvPr/>
        </p:nvSpPr>
        <p:spPr bwMode="auto">
          <a:xfrm>
            <a:off x="191344" y="234659"/>
            <a:ext cx="11566614"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4.1</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kumimoji="0" lang="en-US" altLang="zh-CN" sz="28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Introduction</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4" name="矩形 3"/>
          <p:cNvSpPr/>
          <p:nvPr/>
        </p:nvSpPr>
        <p:spPr>
          <a:xfrm>
            <a:off x="4779645" y="3644900"/>
            <a:ext cx="812165" cy="431800"/>
          </a:xfrm>
          <a:prstGeom prst="rect">
            <a:avLst/>
          </a:prstGeom>
          <a:solidFill>
            <a:schemeClr val="bg1"/>
          </a:solidFill>
          <a:ln w="9525" cap="flat" cmpd="sng" algn="ctr">
            <a:noFill/>
            <a:prstDash val="solid"/>
            <a:round/>
            <a:headEnd type="none" w="med" len="med"/>
            <a:tailEnd type="none" w="med" len="med"/>
          </a:ln>
        </p:spPr>
        <p:txBody>
          <a:bodyPr vert="horz" wrap="non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a:ln>
                <a:noFill/>
              </a:ln>
              <a:solidFill>
                <a:schemeClr val="bg1"/>
              </a:solidFill>
              <a:effectLst/>
              <a:latin typeface="Garamond" panose="02020404030301010803" pitchFamily="18" charset="0"/>
              <a:ea typeface="宋体" panose="02010600030101010101" pitchFamily="2" charset="-122"/>
            </a:endParaRPr>
          </a:p>
        </p:txBody>
      </p:sp>
      <p:sp>
        <p:nvSpPr>
          <p:cNvPr id="6" name="文本框 5"/>
          <p:cNvSpPr txBox="1"/>
          <p:nvPr/>
        </p:nvSpPr>
        <p:spPr>
          <a:xfrm>
            <a:off x="4367530" y="3716655"/>
            <a:ext cx="1636395" cy="368300"/>
          </a:xfrm>
          <a:prstGeom prst="rect">
            <a:avLst/>
          </a:prstGeom>
        </p:spPr>
        <p:txBody>
          <a:bodyPr wrap="square">
            <a:spAutoFit/>
            <a:extLst>
              <a:ext uri="{4A0BC546-FE56-4ADE-93B0-CB8AF2F6F144}">
                <wpsdc:textFrameExt xmlns:wpsdc="http://www.wps.cn/officeDocument/2022/drawingmlCustomData" type="text"/>
              </a:ext>
            </a:extLst>
          </a:bodyPr>
          <a:lstStyle/>
          <a:p>
            <a:pPr algn="l"/>
            <a:r>
              <a:rPr lang="zh-CN" altLang="en-US" sz="1800" b="1">
                <a:latin typeface="黑体" panose="02010609060101010101" pitchFamily="49" charset="-122"/>
                <a:ea typeface="黑体" panose="02010609060101010101" pitchFamily="49" charset="-122"/>
              </a:rPr>
              <a:t>热脱附反应器</a:t>
            </a:r>
            <a:endParaRPr lang="zh-CN" altLang="en-US" sz="1800" b="1">
              <a:latin typeface="黑体" panose="02010609060101010101" pitchFamily="49" charset="-122"/>
              <a:ea typeface="黑体" panose="02010609060101010101" pitchFamily="49" charset="-122"/>
            </a:endParaRPr>
          </a:p>
        </p:txBody>
      </p:sp>
    </p:spTree>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t>7</a:t>
            </a: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a:t>
            </a:r>
            <a:fld id="{9A0DB2DC-4C9A-4742-B13C-FB6460FD3503}" type="slidenum">
              <a:rPr kumimoji="0" lang="en-US" altLang="zh-CN" sz="1800" b="0" i="0" u="none" strike="noStrike" kern="1200" cap="none" spc="0" normalizeH="0" baseline="0" noProof="1" smtClean="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4005580" y="2144401"/>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3" name="组合 2"/>
          <p:cNvGrpSpPr/>
          <p:nvPr>
            <p:custDataLst>
              <p:tags r:id="rId1"/>
            </p:custDataLst>
          </p:nvPr>
        </p:nvGrpSpPr>
        <p:grpSpPr>
          <a:xfrm>
            <a:off x="2710180" y="1077601"/>
            <a:ext cx="6771640" cy="5028565"/>
            <a:chOff x="550" y="2562"/>
            <a:chExt cx="7971" cy="5965"/>
          </a:xfrm>
        </p:grpSpPr>
        <p:sp>
          <p:nvSpPr>
            <p:cNvPr id="4" name="AutoShape 7"/>
            <p:cNvSpPr>
              <a:spLocks noChangeArrowheads="1"/>
            </p:cNvSpPr>
            <p:nvPr>
              <p:custDataLst>
                <p:tags r:id="rId2"/>
              </p:custDataLst>
            </p:nvPr>
          </p:nvSpPr>
          <p:spPr bwMode="gray">
            <a:xfrm flipV="1">
              <a:off x="639" y="2562"/>
              <a:ext cx="7680" cy="786"/>
            </a:xfrm>
            <a:custGeom>
              <a:avLst/>
              <a:gdLst>
                <a:gd name="G0" fmla="+- 3813 0 0"/>
                <a:gd name="G1" fmla="+- 21600 0 3813"/>
                <a:gd name="G2" fmla="*/ 3813 1 2"/>
                <a:gd name="G3" fmla="+- 21600 0 G2"/>
                <a:gd name="G4" fmla="+/ 3813 21600 2"/>
                <a:gd name="G5" fmla="+/ G1 0 2"/>
                <a:gd name="G6" fmla="*/ 21600 21600 3813"/>
                <a:gd name="G7" fmla="*/ G6 1 2"/>
                <a:gd name="G8" fmla="+- 21600 0 G7"/>
                <a:gd name="G9" fmla="*/ 21600 1 2"/>
                <a:gd name="G10" fmla="+- 3813 0 G9"/>
                <a:gd name="G11" fmla="?: G10 G8 0"/>
                <a:gd name="G12" fmla="?: G10 G7 21600"/>
                <a:gd name="T0" fmla="*/ 19693 w 21600"/>
                <a:gd name="T1" fmla="*/ 10800 h 21600"/>
                <a:gd name="T2" fmla="*/ 10800 w 21600"/>
                <a:gd name="T3" fmla="*/ 21600 h 21600"/>
                <a:gd name="T4" fmla="*/ 1907 w 21600"/>
                <a:gd name="T5" fmla="*/ 10800 h 21600"/>
                <a:gd name="T6" fmla="*/ 10800 w 21600"/>
                <a:gd name="T7" fmla="*/ 0 h 21600"/>
                <a:gd name="T8" fmla="*/ 3707 w 21600"/>
                <a:gd name="T9" fmla="*/ 3707 h 21600"/>
                <a:gd name="T10" fmla="*/ 17893 w 21600"/>
                <a:gd name="T11" fmla="*/ 17893 h 21600"/>
              </a:gdLst>
              <a:ahLst/>
              <a:cxnLst>
                <a:cxn ang="0">
                  <a:pos x="T0" y="T1"/>
                </a:cxn>
                <a:cxn ang="0">
                  <a:pos x="T2" y="T3"/>
                </a:cxn>
                <a:cxn ang="0">
                  <a:pos x="T4" y="T5"/>
                </a:cxn>
                <a:cxn ang="0">
                  <a:pos x="T6" y="T7"/>
                </a:cxn>
              </a:cxnLst>
              <a:rect l="T8" t="T9" r="T10" b="T11"/>
              <a:pathLst>
                <a:path w="21600" h="21600">
                  <a:moveTo>
                    <a:pt x="0" y="0"/>
                  </a:moveTo>
                  <a:lnTo>
                    <a:pt x="3813" y="21600"/>
                  </a:lnTo>
                  <a:lnTo>
                    <a:pt x="17787" y="21600"/>
                  </a:lnTo>
                  <a:lnTo>
                    <a:pt x="21600" y="0"/>
                  </a:lnTo>
                  <a:close/>
                </a:path>
              </a:pathLst>
            </a:custGeom>
            <a:gradFill rotWithShape="1">
              <a:gsLst>
                <a:gs pos="0">
                  <a:srgbClr val="0099CC">
                    <a:alpha val="39999"/>
                  </a:srgbClr>
                </a:gs>
                <a:gs pos="100000">
                  <a:srgbClr val="0099CC">
                    <a:gamma/>
                    <a:tint val="0"/>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4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5" name="AutoShape 12"/>
            <p:cNvSpPr>
              <a:spLocks noChangeArrowheads="1"/>
            </p:cNvSpPr>
            <p:nvPr>
              <p:custDataLst>
                <p:tags r:id="rId3"/>
              </p:custDataLst>
            </p:nvPr>
          </p:nvSpPr>
          <p:spPr bwMode="gray">
            <a:xfrm>
              <a:off x="1110" y="2808"/>
              <a:ext cx="6840" cy="540"/>
            </a:xfrm>
            <a:prstGeom prst="roundRect">
              <a:avLst>
                <a:gd name="adj" fmla="val 16667"/>
              </a:avLst>
            </a:prstGeom>
            <a:solidFill>
              <a:srgbClr val="FEFFFF"/>
            </a:solidFill>
            <a:ln w="28575">
              <a:solidFill>
                <a:srgbClr val="0099CC"/>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4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6" name="Rectangle 18"/>
            <p:cNvSpPr>
              <a:spLocks noChangeArrowheads="1"/>
            </p:cNvSpPr>
            <p:nvPr>
              <p:custDataLst>
                <p:tags r:id="rId4"/>
              </p:custDataLst>
            </p:nvPr>
          </p:nvSpPr>
          <p:spPr bwMode="gray">
            <a:xfrm>
              <a:off x="1560" y="2795"/>
              <a:ext cx="5940" cy="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80808">
                        <a:alpha val="50000"/>
                      </a:srgbClr>
                    </a:outerShdw>
                  </a:effectLst>
                </a14:hiddenEffects>
              </a:ext>
            </a:extLst>
          </p:spPr>
          <p:txBody>
            <a:bodyPr>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000" b="1" i="0" u="none" strike="noStrike" kern="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rPr>
                <a:t>热脱附技术优势</a:t>
              </a:r>
              <a:endParaRPr kumimoji="0" lang="zh-CN" altLang="en-US" sz="2000" b="1" i="0" u="none" strike="noStrike" kern="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endParaRPr>
            </a:p>
          </p:txBody>
        </p:sp>
        <p:sp>
          <p:nvSpPr>
            <p:cNvPr id="7" name="AutoShape 3"/>
            <p:cNvSpPr>
              <a:spLocks noChangeArrowheads="1"/>
            </p:cNvSpPr>
            <p:nvPr>
              <p:custDataLst>
                <p:tags r:id="rId5"/>
              </p:custDataLst>
            </p:nvPr>
          </p:nvSpPr>
          <p:spPr bwMode="gray">
            <a:xfrm>
              <a:off x="550" y="3519"/>
              <a:ext cx="7858" cy="1990"/>
            </a:xfrm>
            <a:prstGeom prst="roundRect">
              <a:avLst>
                <a:gd name="adj" fmla="val 11921"/>
              </a:avLst>
            </a:prstGeom>
            <a:solidFill>
              <a:schemeClr val="accent1">
                <a:lumMod val="90000"/>
              </a:schemeClr>
            </a:solidFill>
            <a:ln w="25400">
              <a:solidFill>
                <a:srgbClr val="FEFFFF"/>
              </a:solidFill>
              <a:round/>
            </a:ln>
            <a:effectLst>
              <a:outerShdw dist="53882" dir="2700000" algn="ctr" rotWithShape="0">
                <a:srgbClr val="000000">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400" b="1"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8" name="Text Box 15"/>
            <p:cNvSpPr txBox="1">
              <a:spLocks noChangeArrowheads="1"/>
            </p:cNvSpPr>
            <p:nvPr>
              <p:custDataLst>
                <p:tags r:id="rId6"/>
              </p:custDataLst>
            </p:nvPr>
          </p:nvSpPr>
          <p:spPr bwMode="gray">
            <a:xfrm>
              <a:off x="1059" y="4097"/>
              <a:ext cx="7110" cy="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lang="zh-CN" altLang="zh-CN" sz="2000" b="1" kern="0" dirty="0">
                  <a:solidFill>
                    <a:srgbClr val="003399">
                      <a:lumMod val="50000"/>
                    </a:srgbClr>
                  </a:solidFill>
                  <a:latin typeface="黑体" panose="02010609060101010101" pitchFamily="49" charset="-122"/>
                  <a:ea typeface="黑体" panose="02010609060101010101" pitchFamily="49" charset="-122"/>
                </a:rPr>
                <a:t>修复周期短、成本低、污染物处理范围宽、设备可移动、修复后土壤可再利用</a:t>
              </a:r>
              <a:endParaRPr lang="en-US" altLang="zh-CN" sz="2000" b="1" kern="0" dirty="0">
                <a:solidFill>
                  <a:srgbClr val="003399">
                    <a:lumMod val="50000"/>
                  </a:srgbClr>
                </a:solidFill>
                <a:latin typeface="黑体" panose="02010609060101010101" pitchFamily="49" charset="-122"/>
                <a:ea typeface="黑体" panose="02010609060101010101" pitchFamily="49" charset="-122"/>
              </a:endParaRPr>
            </a:p>
          </p:txBody>
        </p:sp>
        <p:sp>
          <p:nvSpPr>
            <p:cNvPr id="9" name="AutoShape 6"/>
            <p:cNvSpPr>
              <a:spLocks noChangeArrowheads="1"/>
            </p:cNvSpPr>
            <p:nvPr>
              <p:custDataLst>
                <p:tags r:id="rId7"/>
              </p:custDataLst>
            </p:nvPr>
          </p:nvSpPr>
          <p:spPr bwMode="gray">
            <a:xfrm flipV="1">
              <a:off x="701" y="5545"/>
              <a:ext cx="7556" cy="782"/>
            </a:xfrm>
            <a:custGeom>
              <a:avLst/>
              <a:gdLst>
                <a:gd name="G0" fmla="+- 3813 0 0"/>
                <a:gd name="G1" fmla="+- 21600 0 3813"/>
                <a:gd name="G2" fmla="*/ 3813 1 2"/>
                <a:gd name="G3" fmla="+- 21600 0 G2"/>
                <a:gd name="G4" fmla="+/ 3813 21600 2"/>
                <a:gd name="G5" fmla="+/ G1 0 2"/>
                <a:gd name="G6" fmla="*/ 21600 21600 3813"/>
                <a:gd name="G7" fmla="*/ G6 1 2"/>
                <a:gd name="G8" fmla="+- 21600 0 G7"/>
                <a:gd name="G9" fmla="*/ 21600 1 2"/>
                <a:gd name="G10" fmla="+- 3813 0 G9"/>
                <a:gd name="G11" fmla="?: G10 G8 0"/>
                <a:gd name="G12" fmla="?: G10 G7 21600"/>
                <a:gd name="T0" fmla="*/ 19693 w 21600"/>
                <a:gd name="T1" fmla="*/ 10800 h 21600"/>
                <a:gd name="T2" fmla="*/ 10800 w 21600"/>
                <a:gd name="T3" fmla="*/ 21600 h 21600"/>
                <a:gd name="T4" fmla="*/ 1907 w 21600"/>
                <a:gd name="T5" fmla="*/ 10800 h 21600"/>
                <a:gd name="T6" fmla="*/ 10800 w 21600"/>
                <a:gd name="T7" fmla="*/ 0 h 21600"/>
                <a:gd name="T8" fmla="*/ 3707 w 21600"/>
                <a:gd name="T9" fmla="*/ 3707 h 21600"/>
                <a:gd name="T10" fmla="*/ 17893 w 21600"/>
                <a:gd name="T11" fmla="*/ 17893 h 21600"/>
              </a:gdLst>
              <a:ahLst/>
              <a:cxnLst>
                <a:cxn ang="0">
                  <a:pos x="T0" y="T1"/>
                </a:cxn>
                <a:cxn ang="0">
                  <a:pos x="T2" y="T3"/>
                </a:cxn>
                <a:cxn ang="0">
                  <a:pos x="T4" y="T5"/>
                </a:cxn>
                <a:cxn ang="0">
                  <a:pos x="T6" y="T7"/>
                </a:cxn>
              </a:cxnLst>
              <a:rect l="T8" t="T9" r="T10" b="T11"/>
              <a:pathLst>
                <a:path w="21600" h="21600">
                  <a:moveTo>
                    <a:pt x="0" y="0"/>
                  </a:moveTo>
                  <a:lnTo>
                    <a:pt x="3813" y="21600"/>
                  </a:lnTo>
                  <a:lnTo>
                    <a:pt x="17787" y="21600"/>
                  </a:lnTo>
                  <a:lnTo>
                    <a:pt x="21600" y="0"/>
                  </a:lnTo>
                  <a:close/>
                </a:path>
              </a:pathLst>
            </a:custGeom>
            <a:gradFill rotWithShape="1">
              <a:gsLst>
                <a:gs pos="0">
                  <a:srgbClr val="A886E0">
                    <a:alpha val="39999"/>
                  </a:srgbClr>
                </a:gs>
                <a:gs pos="100000">
                  <a:srgbClr val="A886E0">
                    <a:gamma/>
                    <a:tint val="0"/>
                    <a:invGamma/>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292929"/>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4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10" name="AutoShape 13"/>
            <p:cNvSpPr>
              <a:spLocks noChangeArrowheads="1"/>
            </p:cNvSpPr>
            <p:nvPr>
              <p:custDataLst>
                <p:tags r:id="rId8"/>
              </p:custDataLst>
            </p:nvPr>
          </p:nvSpPr>
          <p:spPr bwMode="gray">
            <a:xfrm>
              <a:off x="1059" y="5936"/>
              <a:ext cx="6840" cy="540"/>
            </a:xfrm>
            <a:prstGeom prst="roundRect">
              <a:avLst>
                <a:gd name="adj" fmla="val 16667"/>
              </a:avLst>
            </a:prstGeom>
            <a:solidFill>
              <a:srgbClr val="FEFFFF"/>
            </a:solidFill>
            <a:ln w="28575">
              <a:solidFill>
                <a:srgbClr val="A886E0"/>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4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11" name="Rectangle 19"/>
            <p:cNvSpPr>
              <a:spLocks noChangeArrowheads="1"/>
            </p:cNvSpPr>
            <p:nvPr>
              <p:custDataLst>
                <p:tags r:id="rId9"/>
              </p:custDataLst>
            </p:nvPr>
          </p:nvSpPr>
          <p:spPr bwMode="gray">
            <a:xfrm>
              <a:off x="1509" y="5973"/>
              <a:ext cx="5940" cy="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80808">
                        <a:alpha val="50000"/>
                      </a:srgbClr>
                    </a:outerShdw>
                  </a:effectLst>
                </a14:hiddenEffects>
              </a:ext>
            </a:extLst>
          </p:spPr>
          <p:txBody>
            <a:bodyPr>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lang="zh-CN" altLang="en-US" sz="2000" b="1" kern="0" dirty="0">
                  <a:solidFill>
                    <a:srgbClr val="FF0000"/>
                  </a:solidFill>
                  <a:latin typeface="黑体" panose="02010609060101010101" pitchFamily="49" charset="-122"/>
                  <a:ea typeface="黑体" panose="02010609060101010101" pitchFamily="49" charset="-122"/>
                </a:rPr>
                <a:t>热脱附技术应用范围</a:t>
              </a:r>
              <a:endParaRPr lang="zh-CN" altLang="en-US" sz="2000" b="1" kern="0" dirty="0">
                <a:solidFill>
                  <a:srgbClr val="FF0000"/>
                </a:solidFill>
                <a:latin typeface="黑体" panose="02010609060101010101" pitchFamily="49" charset="-122"/>
                <a:ea typeface="黑体" panose="02010609060101010101" pitchFamily="49" charset="-122"/>
              </a:endParaRPr>
            </a:p>
          </p:txBody>
        </p:sp>
        <p:sp>
          <p:nvSpPr>
            <p:cNvPr id="12" name="AutoShape 4"/>
            <p:cNvSpPr>
              <a:spLocks noChangeArrowheads="1"/>
            </p:cNvSpPr>
            <p:nvPr>
              <p:custDataLst>
                <p:tags r:id="rId10"/>
              </p:custDataLst>
            </p:nvPr>
          </p:nvSpPr>
          <p:spPr bwMode="gray">
            <a:xfrm>
              <a:off x="550" y="6513"/>
              <a:ext cx="7971" cy="1622"/>
            </a:xfrm>
            <a:prstGeom prst="roundRect">
              <a:avLst>
                <a:gd name="adj" fmla="val 11921"/>
              </a:avLst>
            </a:prstGeom>
            <a:solidFill>
              <a:schemeClr val="accent6">
                <a:lumMod val="20000"/>
                <a:lumOff val="80000"/>
              </a:schemeClr>
            </a:solidFill>
            <a:ln w="25400">
              <a:solidFill>
                <a:srgbClr val="FEFFFF"/>
              </a:solidFill>
              <a:round/>
            </a:ln>
            <a:effectLst>
              <a:outerShdw dist="53882" dir="2700000" algn="ctr" rotWithShape="0">
                <a:srgbClr val="000000">
                  <a:alpha val="50000"/>
                </a:srgbClr>
              </a:outerShdw>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4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13" name="Text Box 16"/>
            <p:cNvSpPr txBox="1">
              <a:spLocks noChangeArrowheads="1"/>
            </p:cNvSpPr>
            <p:nvPr>
              <p:custDataLst>
                <p:tags r:id="rId11"/>
              </p:custDataLst>
            </p:nvPr>
          </p:nvSpPr>
          <p:spPr bwMode="gray">
            <a:xfrm>
              <a:off x="1059" y="6906"/>
              <a:ext cx="7110" cy="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zh-CN" sz="2000" b="1" kern="0" dirty="0">
                  <a:solidFill>
                    <a:schemeClr val="tx1"/>
                  </a:solidFill>
                  <a:latin typeface="黑体" panose="02010609060101010101" pitchFamily="49" charset="-122"/>
                  <a:ea typeface="黑体" panose="02010609060101010101" pitchFamily="49" charset="-122"/>
                </a:rPr>
                <a:t>石油（包括汽油，柴油，润滑油等）、氯化溶剂、挥发性有机物、半挥发性有机物污染土壤的修复</a:t>
              </a:r>
              <a:endParaRPr lang="zh-CN" altLang="zh-CN" sz="2000" b="1" kern="0" dirty="0">
                <a:solidFill>
                  <a:schemeClr val="tx1"/>
                </a:solidFill>
                <a:latin typeface="黑体" panose="02010609060101010101" pitchFamily="49" charset="-122"/>
                <a:ea typeface="黑体" panose="02010609060101010101" pitchFamily="49" charset="-122"/>
              </a:endParaRPr>
            </a:p>
          </p:txBody>
        </p:sp>
        <p:pic>
          <p:nvPicPr>
            <p:cNvPr id="14" name="图片 13"/>
            <p:cNvPicPr>
              <a:picLocks noChangeAspect="1"/>
            </p:cNvPicPr>
            <p:nvPr>
              <p:custDataLst>
                <p:tags r:id="rId12"/>
              </p:custDataLst>
            </p:nvPr>
          </p:nvPicPr>
          <p:blipFill>
            <a:blip r:embed="rId13"/>
            <a:stretch>
              <a:fillRect/>
            </a:stretch>
          </p:blipFill>
          <p:spPr>
            <a:xfrm>
              <a:off x="759" y="7742"/>
              <a:ext cx="7553" cy="785"/>
            </a:xfrm>
            <a:prstGeom prst="rect">
              <a:avLst/>
            </a:prstGeom>
          </p:spPr>
        </p:pic>
        <p:pic>
          <p:nvPicPr>
            <p:cNvPr id="15" name="图片 14"/>
            <p:cNvPicPr>
              <a:picLocks noChangeAspect="1"/>
            </p:cNvPicPr>
            <p:nvPr>
              <p:custDataLst>
                <p:tags r:id="rId14"/>
              </p:custDataLst>
            </p:nvPr>
          </p:nvPicPr>
          <p:blipFill>
            <a:blip r:embed="rId13"/>
            <a:stretch>
              <a:fillRect/>
            </a:stretch>
          </p:blipFill>
          <p:spPr>
            <a:xfrm>
              <a:off x="639" y="5003"/>
              <a:ext cx="7553" cy="785"/>
            </a:xfrm>
            <a:prstGeom prst="rect">
              <a:avLst/>
            </a:prstGeom>
            <a:noFill/>
          </p:spPr>
        </p:pic>
      </p:grpSp>
      <p:sp>
        <p:nvSpPr>
          <p:cNvPr id="17" name="文本框 16"/>
          <p:cNvSpPr txBox="1"/>
          <p:nvPr/>
        </p:nvSpPr>
        <p:spPr>
          <a:xfrm>
            <a:off x="1991544" y="6147179"/>
            <a:ext cx="9899617" cy="481863"/>
          </a:xfrm>
          <a:prstGeom prst="rect">
            <a:avLst/>
          </a:prstGeom>
          <a:noFill/>
        </p:spPr>
        <p:txBody>
          <a:bodyPr wrap="square">
            <a:spAutoFit/>
          </a:bodyPr>
          <a:lstStyle/>
          <a:p>
            <a:pPr>
              <a:lnSpc>
                <a:spcPct val="150000"/>
              </a:lnSpc>
            </a:pPr>
            <a:r>
              <a:rPr lang="zh-CN" altLang="en-US" sz="2000" b="1" kern="0" dirty="0">
                <a:solidFill>
                  <a:schemeClr val="tx1"/>
                </a:solidFill>
                <a:latin typeface="黑体" panose="02010609060101010101" pitchFamily="49" charset="-122"/>
                <a:ea typeface="黑体" panose="02010609060101010101" pitchFamily="49" charset="-122"/>
              </a:rPr>
              <a:t>作为一种非燃烧技术，这种非氧化燃烧的处理方式可以显著减少二噁英生成</a:t>
            </a:r>
            <a:endParaRPr lang="zh-CN" altLang="en-US" sz="2000" b="1" kern="0" dirty="0">
              <a:solidFill>
                <a:schemeClr val="tx1"/>
              </a:solidFill>
              <a:latin typeface="黑体" panose="02010609060101010101" pitchFamily="49" charset="-122"/>
              <a:ea typeface="黑体" panose="02010609060101010101" pitchFamily="49" charset="-122"/>
            </a:endParaRPr>
          </a:p>
        </p:txBody>
      </p:sp>
      <p:sp>
        <p:nvSpPr>
          <p:cNvPr id="18"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9" name="Text Box 4"/>
          <p:cNvSpPr txBox="1">
            <a:spLocks noChangeArrowheads="1"/>
          </p:cNvSpPr>
          <p:nvPr/>
        </p:nvSpPr>
        <p:spPr bwMode="auto">
          <a:xfrm>
            <a:off x="191344" y="234659"/>
            <a:ext cx="11566614"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4.1</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kumimoji="0" lang="en-US" altLang="zh-CN" sz="28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Introduction</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indent="0" algn="r" eaLnBrk="1" hangingPunct="1">
              <a:spcBef>
                <a:spcPct val="0"/>
              </a:spcBef>
              <a:buClrTx/>
              <a:buSzTx/>
              <a:buFontTx/>
              <a:buNone/>
            </a:pPr>
            <a:r>
              <a:rPr lang="en-US" altLang="zh-CN" dirty="0"/>
              <a:t>7</a:t>
            </a:r>
            <a:r>
              <a:rPr lang="en-US" altLang="zh-CN" sz="1800" dirty="0">
                <a:solidFill>
                  <a:srgbClr val="4D4D4D"/>
                </a:solidFill>
                <a:effectLst/>
                <a:latin typeface="Arial" panose="020B0604020202020204" pitchFamily="34" charset="0"/>
                <a:ea typeface="宋体" panose="02010600030101010101" pitchFamily="2" charset="-122"/>
                <a:cs typeface="+mn-cs"/>
              </a:rPr>
              <a:t>-</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1507" name="Text Box 3"/>
          <p:cNvSpPr txBox="1"/>
          <p:nvPr/>
        </p:nvSpPr>
        <p:spPr>
          <a:xfrm>
            <a:off x="2490022" y="3015135"/>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50000"/>
              </a:spcBef>
              <a:buClrTx/>
              <a:buSzTx/>
              <a:buFontTx/>
              <a:buNone/>
            </a:pPr>
            <a:endParaRPr lang="zh-CN" altLang="en-US" sz="1800" dirty="0">
              <a:solidFill>
                <a:schemeClr val="tx1"/>
              </a:solidFill>
              <a:ea typeface="宋体" panose="02010600030101010101" pitchFamily="2" charset="-122"/>
            </a:endParaRPr>
          </a:p>
        </p:txBody>
      </p:sp>
      <p:sp>
        <p:nvSpPr>
          <p:cNvPr id="21510" name="Text Box 8"/>
          <p:cNvSpPr txBox="1"/>
          <p:nvPr/>
        </p:nvSpPr>
        <p:spPr>
          <a:xfrm>
            <a:off x="288948" y="1626863"/>
            <a:ext cx="5982069" cy="286131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720090">
              <a:lnSpc>
                <a:spcPct val="150000"/>
              </a:lnSpc>
              <a:spcBef>
                <a:spcPct val="0"/>
              </a:spcBef>
              <a:buClrTx/>
              <a:buSzTx/>
              <a:buNone/>
            </a:pP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rPr>
              <a:t>多环芳烃、其他非卤代的半挥发性有机物、苯系物、其他非卤代挥发性有机物、有机农药和除草剂、其他卤代的半挥发性有机物、卤代挥发性有机物、多氯联苯。可以清楚地看到</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rPr>
              <a:t>热脱附技术的主要适用范围是</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rPr>
              <a:t>半挥发性和挥发性的有机污染物</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rPr>
              <a:t>包括</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rPr>
              <a:t>多环芳烃</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rPr>
              <a:t>、</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rPr>
              <a:t>有机农药</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rPr>
              <a:t>、</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rPr>
              <a:t>多氯联苯</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rPr>
              <a:t>等。</a:t>
            </a:r>
            <a:endPar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endParaRPr>
          </a:p>
        </p:txBody>
      </p:sp>
      <p:sp>
        <p:nvSpPr>
          <p:cNvPr id="4" name="矩形 3"/>
          <p:cNvSpPr/>
          <p:nvPr/>
        </p:nvSpPr>
        <p:spPr>
          <a:xfrm>
            <a:off x="-146348" y="4737679"/>
            <a:ext cx="6752006" cy="1014730"/>
          </a:xfrm>
          <a:prstGeom prst="rect">
            <a:avLst/>
          </a:prstGeom>
        </p:spPr>
        <p:txBody>
          <a:bodyPr wrap="square">
            <a:spAutoFit/>
          </a:bodyPr>
          <a:lstStyle/>
          <a:p>
            <a:pPr lvl="1">
              <a:lnSpc>
                <a:spcPct val="150000"/>
              </a:lnSpc>
            </a:pP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信息来源于美国环保署</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(EPA)</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最新发布的</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场地清理处理技术</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年度状态报告</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第 </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12 </a:t>
            </a:r>
            <a:r>
              <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版</a:t>
            </a:r>
            <a:r>
              <a:rPr lang="en-US" altLang="zh-CN"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矩形 4"/>
          <p:cNvSpPr/>
          <p:nvPr/>
        </p:nvSpPr>
        <p:spPr bwMode="auto">
          <a:xfrm>
            <a:off x="184339" y="4737909"/>
            <a:ext cx="6318967" cy="940439"/>
          </a:xfrm>
          <a:prstGeom prst="rect">
            <a:avLst/>
          </a:prstGeom>
          <a:noFill/>
          <a:ln w="28575" cap="flat" cmpd="sng" algn="ctr">
            <a:solidFill>
              <a:srgbClr val="7030A0"/>
            </a:solidFill>
            <a:prstDash val="dash"/>
            <a:round/>
            <a:headEnd type="none" w="med" len="med"/>
            <a:tailEnd type="none" w="med" len="med"/>
          </a:ln>
        </p:spPr>
        <p:txBody>
          <a:bodyPr vert="horz" wrap="non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pic>
        <p:nvPicPr>
          <p:cNvPr id="7" name="图片 6"/>
          <p:cNvPicPr>
            <a:picLocks noChangeAspect="1"/>
          </p:cNvPicPr>
          <p:nvPr/>
        </p:nvPicPr>
        <p:blipFill>
          <a:blip r:embed="rId1"/>
          <a:stretch>
            <a:fillRect/>
          </a:stretch>
        </p:blipFill>
        <p:spPr>
          <a:xfrm>
            <a:off x="6711959" y="963617"/>
            <a:ext cx="3287208" cy="2187487"/>
          </a:xfrm>
          <a:prstGeom prst="rect">
            <a:avLst/>
          </a:prstGeom>
        </p:spPr>
      </p:pic>
      <p:pic>
        <p:nvPicPr>
          <p:cNvPr id="8" name="图片 7"/>
          <p:cNvPicPr>
            <a:picLocks noChangeAspect="1"/>
          </p:cNvPicPr>
          <p:nvPr/>
        </p:nvPicPr>
        <p:blipFill>
          <a:blip r:embed="rId2"/>
          <a:stretch>
            <a:fillRect/>
          </a:stretch>
        </p:blipFill>
        <p:spPr>
          <a:xfrm>
            <a:off x="8604638" y="2718386"/>
            <a:ext cx="3403023" cy="2274243"/>
          </a:xfrm>
          <a:prstGeom prst="rect">
            <a:avLst/>
          </a:prstGeom>
        </p:spPr>
      </p:pic>
      <p:pic>
        <p:nvPicPr>
          <p:cNvPr id="10" name="图片 9"/>
          <p:cNvPicPr>
            <a:picLocks noChangeAspect="1"/>
          </p:cNvPicPr>
          <p:nvPr/>
        </p:nvPicPr>
        <p:blipFill>
          <a:blip r:embed="rId3"/>
          <a:stretch>
            <a:fillRect/>
          </a:stretch>
        </p:blipFill>
        <p:spPr>
          <a:xfrm>
            <a:off x="6711959" y="4604957"/>
            <a:ext cx="3499811" cy="1999892"/>
          </a:xfrm>
          <a:prstGeom prst="rect">
            <a:avLst/>
          </a:prstGeom>
        </p:spPr>
      </p:pic>
      <p:sp>
        <p:nvSpPr>
          <p:cNvPr id="16" name="文本框 15"/>
          <p:cNvSpPr txBox="1"/>
          <p:nvPr/>
        </p:nvSpPr>
        <p:spPr>
          <a:xfrm>
            <a:off x="263124" y="1052865"/>
            <a:ext cx="6230566" cy="460375"/>
          </a:xfrm>
          <a:prstGeom prst="rect">
            <a:avLst/>
          </a:prstGeom>
          <a:noFill/>
        </p:spPr>
        <p:txBody>
          <a:bodyPr wrap="square">
            <a:spAutoFit/>
          </a:bodyPr>
          <a:lstStyle/>
          <a:p>
            <a:r>
              <a:rPr lang="zh-CN" altLang="en-US" sz="2400" b="1" dirty="0">
                <a:solidFill>
                  <a:srgbClr val="FF0000"/>
                </a:solidFill>
                <a:latin typeface="黑体" panose="02010609060101010101" pitchFamily="49" charset="-122"/>
                <a:ea typeface="黑体" panose="02010609060101010101" pitchFamily="49" charset="-122"/>
              </a:rPr>
              <a:t>具体有机污染物的类别</a:t>
            </a:r>
            <a:endParaRPr lang="zh-CN" altLang="en-US" sz="2400" b="1" dirty="0">
              <a:solidFill>
                <a:srgbClr val="FF0000"/>
              </a:solidFill>
              <a:latin typeface="黑体" panose="02010609060101010101" pitchFamily="49" charset="-122"/>
              <a:ea typeface="黑体" panose="02010609060101010101" pitchFamily="49" charset="-122"/>
            </a:endParaRPr>
          </a:p>
        </p:txBody>
      </p:sp>
      <p:sp>
        <p:nvSpPr>
          <p:cNvPr id="6"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9" name="Text Box 4"/>
          <p:cNvSpPr txBox="1">
            <a:spLocks noChangeArrowheads="1"/>
          </p:cNvSpPr>
          <p:nvPr/>
        </p:nvSpPr>
        <p:spPr bwMode="auto">
          <a:xfrm>
            <a:off x="191344" y="234659"/>
            <a:ext cx="11566614" cy="553085"/>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00000"/>
              </a:lnSpc>
              <a:spcBef>
                <a:spcPts val="0"/>
              </a:spcBef>
              <a:spcAft>
                <a:spcPct val="0"/>
              </a:spcAft>
              <a:buClrTx/>
              <a:buSzTx/>
              <a:buFontTx/>
              <a:buNone/>
              <a:defRPr/>
            </a:pP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4.1</a:t>
            </a:r>
            <a:r>
              <a:rPr kumimoji="0" lang="en-US" altLang="zh-CN"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kumimoji="0" lang="en-US" altLang="zh-CN" sz="28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Introduction</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5"/>
          <p:cNvSpPr txBox="1">
            <a:spLocks noGrp="1"/>
          </p:cNvSpPr>
          <p:nvPr>
            <p:ph type="sldNum" sz="quarter" idx="4"/>
          </p:nvPr>
        </p:nvSpPr>
        <p:spPr>
          <a:xfrm>
            <a:off x="10285413" y="6399223"/>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latin typeface="Times New Roman" panose="02020603050405020304" pitchFamily="18" charset="0"/>
                <a:cs typeface="Times New Roman" panose="02020603050405020304" pitchFamily="18" charset="0"/>
              </a:rPr>
              <a:t>7</a:t>
            </a:r>
            <a:r>
              <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fld id="{9A0DB2DC-4C9A-4742-B13C-FB6460FD3503}" type="slidenum">
              <a:rPr kumimoji="0" lang="en-US" altLang="zh-CN" sz="1800" b="0" i="0" u="none" strike="noStrike" kern="1200" cap="none" spc="0" normalizeH="0" baseline="0" noProof="1" smtClean="0">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2" name="Text Box 4"/>
          <p:cNvSpPr txBox="1">
            <a:spLocks noChangeArrowheads="1"/>
          </p:cNvSpPr>
          <p:nvPr/>
        </p:nvSpPr>
        <p:spPr bwMode="auto">
          <a:xfrm>
            <a:off x="3181834" y="1836371"/>
            <a:ext cx="8027988" cy="441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 概述</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Overview</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二、 热脱附技术分类</a:t>
            </a:r>
            <a:endPar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Classification of Thermal Desorption Technology</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三、 热脱附效率影响因素</a:t>
            </a:r>
            <a:endParaRPr kumimoji="0" lang="en-US" altLang="zh-CN"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Influencing factors of Thermal Desorption Efficiency</a:t>
            </a:r>
            <a:endPar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Line 9"/>
          <p:cNvSpPr>
            <a:spLocks noChangeShapeType="1"/>
          </p:cNvSpPr>
          <p:nvPr/>
        </p:nvSpPr>
        <p:spPr bwMode="auto">
          <a:xfrm>
            <a:off x="3253709" y="3935080"/>
            <a:ext cx="3816424" cy="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6" name="Rectangle 2"/>
          <p:cNvSpPr>
            <a:spLocks noGrp="1" noChangeArrowheads="1"/>
          </p:cNvSpPr>
          <p:nvPr>
            <p:ph type="ctrTitle" sz="quarter"/>
          </p:nvPr>
        </p:nvSpPr>
        <p:spPr>
          <a:xfrm>
            <a:off x="911424" y="1160263"/>
            <a:ext cx="10369152" cy="1081088"/>
          </a:xfrm>
        </p:spPr>
        <p:txBody>
          <a:bodyPr vert="horz" wrap="square" lIns="91440" tIns="45720" rIns="91440" bIns="45720" numCol="1" anchor="ctr" anchorCtr="0" compatLnSpc="1"/>
          <a:lstStyle/>
          <a:p>
            <a:pPr lvl="0" algn="l" eaLnBrk="1" hangingPunct="1">
              <a:lnSpc>
                <a:spcPct val="110000"/>
              </a:lnSpc>
              <a:spcBef>
                <a:spcPct val="20000"/>
              </a:spcBef>
              <a:defRPr/>
            </a:pPr>
            <a:r>
              <a:rPr kumimoji="0" lang="zh-CN" altLang="en-US"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4000" i="0" u="none" strike="noStrike" kern="0" cap="none" spc="0" normalizeH="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4000" i="0" u="none" strike="noStrike" kern="0" cap="none" spc="0" normalizeH="0" baseline="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a:t>
            </a: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四节 热脱附技术</a:t>
            </a:r>
            <a:br>
              <a:rPr kumimoji="0" lang="zh-CN" altLang="en-US" sz="4000" i="0" u="none" strike="noStrike" kern="0" cap="none" spc="0" normalizeH="0" baseline="0" noProof="0" dirty="0">
                <a:ln>
                  <a:noFill/>
                </a:ln>
                <a:solidFill>
                  <a:schemeClr val="accent1">
                    <a:lumMod val="50000"/>
                  </a:schemeClr>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br>
            <a:r>
              <a:rPr kumimoji="0" lang="zh-CN" altLang="en-US"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zh-CN" altLang="en-US" sz="4400" noProof="0" dirty="0">
                <a:ln>
                  <a:noFill/>
                </a:ln>
                <a:solidFill>
                  <a:srgbClr val="FFFF00"/>
                </a:solidFill>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lang="zh-CN" altLang="en-US" sz="3600" noProof="0" dirty="0">
                <a:ln>
                  <a:noFill/>
                </a:ln>
                <a:solidFill>
                  <a:srgbClr val="FFFF00"/>
                </a:solidFill>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endParaRPr kumimoji="0" lang="en-US" altLang="zh-CN" sz="3600" b="1" i="0" u="none" strike="noStrike" kern="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3732">
                                            <p:txEl>
                                              <p:pRg st="4" end="4"/>
                                            </p:txEl>
                                          </p:spTgt>
                                        </p:tgtEl>
                                        <p:attrNameLst>
                                          <p:attrName>style.visibility</p:attrName>
                                        </p:attrNameLst>
                                      </p:cBhvr>
                                      <p:to>
                                        <p:strVal val="visible"/>
                                      </p:to>
                                    </p:set>
                                    <p:anim calcmode="lin" valueType="num">
                                      <p:cBhvr additive="base">
                                        <p:cTn id="23" dur="500" fill="hold"/>
                                        <p:tgtEl>
                                          <p:spTgt spid="7373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373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3732">
                                            <p:txEl>
                                              <p:pRg st="5" end="5"/>
                                            </p:txEl>
                                          </p:spTgt>
                                        </p:tgtEl>
                                        <p:attrNameLst>
                                          <p:attrName>style.visibility</p:attrName>
                                        </p:attrNameLst>
                                      </p:cBhvr>
                                      <p:to>
                                        <p:strVal val="visible"/>
                                      </p:to>
                                    </p:set>
                                    <p:anim calcmode="lin" valueType="num">
                                      <p:cBhvr additive="base">
                                        <p:cTn id="27" dur="500" fill="hold"/>
                                        <p:tgtEl>
                                          <p:spTgt spid="7373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3732">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0-#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t>7</a:t>
            </a: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a:t>
            </a:r>
            <a:fld id="{9A0DB2DC-4C9A-4742-B13C-FB6460FD3503}" type="slidenum">
              <a:rPr kumimoji="0" lang="en-US" altLang="zh-CN" sz="1800" b="0" i="0" u="none" strike="noStrike" kern="1200" cap="none" spc="0" normalizeH="0" baseline="0" noProof="1" smtClean="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4" name="Text Box 8"/>
          <p:cNvSpPr txBox="1"/>
          <p:nvPr/>
        </p:nvSpPr>
        <p:spPr>
          <a:xfrm>
            <a:off x="480695" y="1341120"/>
            <a:ext cx="10945495" cy="5152390"/>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50000"/>
              </a:lnSpc>
              <a:buClrTx/>
              <a:buSzPct val="100000"/>
              <a:buNone/>
            </a:pPr>
            <a:r>
              <a:rPr lang="zh-CN" altLang="en-US" sz="2400" b="1" dirty="0">
                <a:solidFill>
                  <a:srgbClr val="FF0000"/>
                </a:solidFill>
                <a:latin typeface="黑体" panose="02010609060101010101" pitchFamily="49" charset="-122"/>
                <a:ea typeface="黑体" panose="02010609060101010101" pitchFamily="49" charset="-122"/>
              </a:rPr>
              <a:t>不同热脱附技术的处理单元</a:t>
            </a:r>
            <a:endParaRPr lang="zh-CN" altLang="en-US" sz="2400" dirty="0">
              <a:solidFill>
                <a:srgbClr val="FF0000"/>
              </a:solidFill>
              <a:latin typeface="黑体" panose="02010609060101010101" pitchFamily="49" charset="-122"/>
              <a:ea typeface="黑体" panose="02010609060101010101" pitchFamily="49" charset="-122"/>
            </a:endParaRPr>
          </a:p>
          <a:p>
            <a:pPr marL="0" lvl="1" indent="720090">
              <a:lnSpc>
                <a:spcPct val="150000"/>
              </a:lnSpc>
              <a:spcBef>
                <a:spcPts val="0"/>
              </a:spcBef>
              <a:buNone/>
            </a:pPr>
            <a:r>
              <a:rPr lang="zh-CN" altLang="en-US" sz="2000" dirty="0">
                <a:solidFill>
                  <a:srgbClr val="06071F"/>
                </a:solidFill>
                <a:latin typeface="黑体" panose="02010609060101010101" pitchFamily="49" charset="-122"/>
                <a:ea typeface="黑体" panose="02010609060101010101" pitchFamily="49" charset="-122"/>
              </a:rPr>
              <a:t>不同热脱附技术原理相同</a:t>
            </a:r>
            <a:r>
              <a:rPr lang="en-US" altLang="zh-CN" sz="2000" dirty="0">
                <a:solidFill>
                  <a:srgbClr val="06071F"/>
                </a:solidFill>
                <a:latin typeface="黑体" panose="02010609060101010101" pitchFamily="49" charset="-122"/>
                <a:ea typeface="黑体" panose="02010609060101010101" pitchFamily="49" charset="-122"/>
              </a:rPr>
              <a:t>,</a:t>
            </a:r>
            <a:r>
              <a:rPr lang="zh-CN" altLang="en-US" sz="2000" dirty="0">
                <a:solidFill>
                  <a:srgbClr val="06071F"/>
                </a:solidFill>
                <a:latin typeface="黑体" panose="02010609060101010101" pitchFamily="49" charset="-122"/>
                <a:ea typeface="黑体" panose="02010609060101010101" pitchFamily="49" charset="-122"/>
              </a:rPr>
              <a:t>设备的处理单元主要包括两个</a:t>
            </a:r>
            <a:r>
              <a:rPr lang="en-US" altLang="zh-CN" sz="2000" dirty="0">
                <a:solidFill>
                  <a:srgbClr val="06071F"/>
                </a:solidFill>
                <a:latin typeface="黑体" panose="02010609060101010101" pitchFamily="49" charset="-122"/>
                <a:ea typeface="黑体" panose="02010609060101010101" pitchFamily="49" charset="-122"/>
              </a:rPr>
              <a:t>:</a:t>
            </a:r>
            <a:r>
              <a:rPr lang="zh-CN" altLang="en-US" sz="2000" dirty="0">
                <a:solidFill>
                  <a:srgbClr val="06071F"/>
                </a:solidFill>
                <a:latin typeface="黑体" panose="02010609060101010101" pitchFamily="49" charset="-122"/>
                <a:ea typeface="黑体" panose="02010609060101010101" pitchFamily="49" charset="-122"/>
              </a:rPr>
              <a:t>第一个单元为</a:t>
            </a:r>
            <a:r>
              <a:rPr lang="zh-CN" altLang="en-US" sz="2000" b="1" dirty="0">
                <a:solidFill>
                  <a:srgbClr val="FF0000"/>
                </a:solidFill>
                <a:latin typeface="黑体" panose="02010609060101010101" pitchFamily="49" charset="-122"/>
                <a:ea typeface="黑体" panose="02010609060101010101" pitchFamily="49" charset="-122"/>
              </a:rPr>
              <a:t>加热单元</a:t>
            </a:r>
            <a:r>
              <a:rPr lang="zh-CN" altLang="en-US" sz="2000" dirty="0">
                <a:solidFill>
                  <a:srgbClr val="06071F"/>
                </a:solidFill>
                <a:latin typeface="黑体" panose="02010609060101010101" pitchFamily="49" charset="-122"/>
                <a:ea typeface="黑体" panose="02010609060101010101" pitchFamily="49" charset="-122"/>
              </a:rPr>
              <a:t>，用来对待处理污染物进行加热</a:t>
            </a:r>
            <a:r>
              <a:rPr lang="en-US" altLang="zh-CN" sz="2000" dirty="0">
                <a:solidFill>
                  <a:srgbClr val="06071F"/>
                </a:solidFill>
                <a:latin typeface="黑体" panose="02010609060101010101" pitchFamily="49" charset="-122"/>
                <a:ea typeface="黑体" panose="02010609060101010101" pitchFamily="49" charset="-122"/>
              </a:rPr>
              <a:t>,</a:t>
            </a:r>
            <a:r>
              <a:rPr lang="zh-CN" altLang="en-US" sz="2000" dirty="0">
                <a:solidFill>
                  <a:srgbClr val="06071F"/>
                </a:solidFill>
                <a:latin typeface="黑体" panose="02010609060101010101" pitchFamily="49" charset="-122"/>
                <a:ea typeface="黑体" panose="02010609060101010101" pitchFamily="49" charset="-122"/>
              </a:rPr>
              <a:t>使其中的有机污染物挥发成气态后分离</a:t>
            </a:r>
            <a:r>
              <a:rPr lang="en-US" altLang="zh-CN" sz="2000" dirty="0">
                <a:solidFill>
                  <a:srgbClr val="06071F"/>
                </a:solidFill>
                <a:latin typeface="黑体" panose="02010609060101010101" pitchFamily="49" charset="-122"/>
                <a:ea typeface="黑体" panose="02010609060101010101" pitchFamily="49" charset="-122"/>
              </a:rPr>
              <a:t>;</a:t>
            </a:r>
            <a:r>
              <a:rPr lang="zh-CN" altLang="en-US" sz="2000" dirty="0">
                <a:solidFill>
                  <a:srgbClr val="06071F"/>
                </a:solidFill>
                <a:latin typeface="黑体" panose="02010609060101010101" pitchFamily="49" charset="-122"/>
                <a:ea typeface="黑体" panose="02010609060101010101" pitchFamily="49" charset="-122"/>
              </a:rPr>
              <a:t>另一个单元为</a:t>
            </a:r>
            <a:r>
              <a:rPr lang="zh-CN" altLang="en-US" sz="2000" b="1" dirty="0">
                <a:solidFill>
                  <a:srgbClr val="FF0000"/>
                </a:solidFill>
                <a:latin typeface="黑体" panose="02010609060101010101" pitchFamily="49" charset="-122"/>
                <a:ea typeface="黑体" panose="02010609060101010101" pitchFamily="49" charset="-122"/>
              </a:rPr>
              <a:t>气态污染物处理单元</a:t>
            </a:r>
            <a:r>
              <a:rPr lang="en-US" altLang="zh-CN" sz="2000" dirty="0">
                <a:solidFill>
                  <a:srgbClr val="06071F"/>
                </a:solidFill>
                <a:latin typeface="黑体" panose="02010609060101010101" pitchFamily="49" charset="-122"/>
                <a:ea typeface="黑体" panose="02010609060101010101" pitchFamily="49" charset="-122"/>
              </a:rPr>
              <a:t>,</a:t>
            </a:r>
            <a:r>
              <a:rPr lang="zh-CN" altLang="en-US" sz="2000" dirty="0">
                <a:solidFill>
                  <a:srgbClr val="06071F"/>
                </a:solidFill>
                <a:latin typeface="黑体" panose="02010609060101010101" pitchFamily="49" charset="-122"/>
                <a:ea typeface="黑体" panose="02010609060101010101" pitchFamily="49" charset="-122"/>
              </a:rPr>
              <a:t>含有污染物的气体经过该单元的处理后需达到法定标准</a:t>
            </a:r>
            <a:r>
              <a:rPr lang="en-US" altLang="zh-CN" sz="2000" dirty="0">
                <a:solidFill>
                  <a:srgbClr val="06071F"/>
                </a:solidFill>
                <a:latin typeface="黑体" panose="02010609060101010101" pitchFamily="49" charset="-122"/>
                <a:ea typeface="黑体" panose="02010609060101010101" pitchFamily="49" charset="-122"/>
              </a:rPr>
              <a:t>,</a:t>
            </a:r>
            <a:r>
              <a:rPr lang="zh-CN" altLang="en-US" sz="2000" dirty="0">
                <a:solidFill>
                  <a:srgbClr val="06071F"/>
                </a:solidFill>
                <a:latin typeface="黑体" panose="02010609060101010101" pitchFamily="49" charset="-122"/>
                <a:ea typeface="黑体" panose="02010609060101010101" pitchFamily="49" charset="-122"/>
              </a:rPr>
              <a:t>然后才能排放至大气</a:t>
            </a:r>
            <a:r>
              <a:rPr lang="en-US" altLang="zh-CN" sz="2000" dirty="0">
                <a:solidFill>
                  <a:srgbClr val="06071F"/>
                </a:solidFill>
                <a:latin typeface="黑体" panose="02010609060101010101" pitchFamily="49" charset="-122"/>
                <a:ea typeface="黑体" panose="02010609060101010101" pitchFamily="49" charset="-122"/>
              </a:rPr>
              <a:t>,</a:t>
            </a:r>
            <a:r>
              <a:rPr lang="zh-CN" altLang="en-US" sz="2000" dirty="0">
                <a:solidFill>
                  <a:srgbClr val="06071F"/>
                </a:solidFill>
                <a:latin typeface="黑体" panose="02010609060101010101" pitchFamily="49" charset="-122"/>
                <a:ea typeface="黑体" panose="02010609060101010101" pitchFamily="49" charset="-122"/>
              </a:rPr>
              <a:t>其相互之间的差别仅在于污染物加热方式</a:t>
            </a:r>
            <a:r>
              <a:rPr lang="en-US" altLang="zh-CN" sz="2000" dirty="0">
                <a:solidFill>
                  <a:srgbClr val="06071F"/>
                </a:solidFill>
                <a:latin typeface="黑体" panose="02010609060101010101" pitchFamily="49" charset="-122"/>
                <a:ea typeface="黑体" panose="02010609060101010101" pitchFamily="49" charset="-122"/>
              </a:rPr>
              <a:t>,</a:t>
            </a:r>
            <a:r>
              <a:rPr lang="zh-CN" altLang="en-US" sz="2000" dirty="0">
                <a:solidFill>
                  <a:srgbClr val="06071F"/>
                </a:solidFill>
                <a:latin typeface="黑体" panose="02010609060101010101" pitchFamily="49" charset="-122"/>
                <a:ea typeface="黑体" panose="02010609060101010101" pitchFamily="49" charset="-122"/>
              </a:rPr>
              <a:t>及烟气处理系统设计。</a:t>
            </a:r>
            <a:endParaRPr lang="en-US" altLang="zh-CN" sz="2000" dirty="0">
              <a:solidFill>
                <a:srgbClr val="06071F"/>
              </a:solidFill>
              <a:latin typeface="黑体" panose="02010609060101010101" pitchFamily="49" charset="-122"/>
              <a:ea typeface="黑体" panose="02010609060101010101" pitchFamily="49" charset="-122"/>
            </a:endParaRPr>
          </a:p>
          <a:p>
            <a:pPr marL="0" lvl="1" indent="0">
              <a:lnSpc>
                <a:spcPct val="150000"/>
              </a:lnSpc>
              <a:buClrTx/>
              <a:buSzPct val="100000"/>
              <a:buNone/>
            </a:pPr>
            <a:r>
              <a:rPr lang="zh-CN" altLang="en-US" sz="2400" b="1" dirty="0">
                <a:solidFill>
                  <a:srgbClr val="FF0000"/>
                </a:solidFill>
                <a:latin typeface="黑体" panose="02010609060101010101" pitchFamily="49" charset="-122"/>
                <a:ea typeface="黑体" panose="02010609060101010101" pitchFamily="49" charset="-122"/>
              </a:rPr>
              <a:t>分类依据</a:t>
            </a:r>
            <a:endParaRPr lang="en-US" altLang="zh-CN" sz="2400" b="1" dirty="0">
              <a:solidFill>
                <a:srgbClr val="FF0000"/>
              </a:solidFill>
              <a:latin typeface="黑体" panose="02010609060101010101" pitchFamily="49" charset="-122"/>
              <a:ea typeface="黑体" panose="02010609060101010101" pitchFamily="49" charset="-122"/>
            </a:endParaRPr>
          </a:p>
          <a:p>
            <a:pPr marL="0" lvl="1" indent="720090">
              <a:lnSpc>
                <a:spcPct val="150000"/>
              </a:lnSpc>
              <a:spcBef>
                <a:spcPts val="0"/>
              </a:spcBef>
              <a:buNone/>
            </a:pPr>
            <a:r>
              <a:rPr lang="zh-CN" altLang="en-US" sz="2000" dirty="0">
                <a:solidFill>
                  <a:srgbClr val="06071F"/>
                </a:solidFill>
                <a:latin typeface="黑体" panose="02010609060101010101" pitchFamily="49" charset="-122"/>
                <a:ea typeface="黑体" panose="02010609060101010101" pitchFamily="49" charset="-122"/>
              </a:rPr>
              <a:t>根据是否需要挖掘土壤、物料加热方式、物料加热温度、催化剂的引入</a:t>
            </a:r>
            <a:r>
              <a:rPr lang="en-US" altLang="zh-CN" sz="2000" dirty="0">
                <a:solidFill>
                  <a:srgbClr val="06071F"/>
                </a:solidFill>
                <a:latin typeface="黑体" panose="02010609060101010101" pitchFamily="49" charset="-122"/>
                <a:ea typeface="黑体" panose="02010609060101010101" pitchFamily="49" charset="-122"/>
              </a:rPr>
              <a:t>,</a:t>
            </a:r>
            <a:r>
              <a:rPr lang="zh-CN" altLang="en-US" sz="2000" dirty="0">
                <a:solidFill>
                  <a:srgbClr val="06071F"/>
                </a:solidFill>
                <a:latin typeface="黑体" panose="02010609060101010101" pitchFamily="49" charset="-122"/>
                <a:ea typeface="黑体" panose="02010609060101010101" pitchFamily="49" charset="-122"/>
              </a:rPr>
              <a:t>热脱附技术大致分为以下几种</a:t>
            </a:r>
            <a:r>
              <a:rPr lang="en-US" altLang="zh-CN" sz="2000" dirty="0">
                <a:solidFill>
                  <a:srgbClr val="06071F"/>
                </a:solidFill>
                <a:latin typeface="黑体" panose="02010609060101010101" pitchFamily="49" charset="-122"/>
                <a:ea typeface="黑体" panose="02010609060101010101" pitchFamily="49" charset="-122"/>
              </a:rPr>
              <a:t>:</a:t>
            </a:r>
            <a:endParaRPr lang="en-US" altLang="zh-CN" sz="2000" dirty="0">
              <a:solidFill>
                <a:srgbClr val="06071F"/>
              </a:solidFill>
              <a:latin typeface="黑体" panose="02010609060101010101" pitchFamily="49" charset="-122"/>
              <a:ea typeface="黑体" panose="02010609060101010101" pitchFamily="49" charset="-122"/>
            </a:endParaRPr>
          </a:p>
          <a:p>
            <a:pPr marL="457200" lvl="1" indent="0">
              <a:lnSpc>
                <a:spcPct val="150000"/>
              </a:lnSpc>
              <a:buNone/>
            </a:pPr>
            <a:r>
              <a:rPr lang="zh-CN" altLang="en-US" sz="2000" dirty="0">
                <a:solidFill>
                  <a:srgbClr val="06071F"/>
                </a:solidFill>
                <a:latin typeface="黑体" panose="02010609060101010101" pitchFamily="49" charset="-122"/>
                <a:ea typeface="黑体" panose="02010609060101010101" pitchFamily="49" charset="-122"/>
              </a:rPr>
              <a:t>① </a:t>
            </a:r>
            <a:r>
              <a:rPr lang="zh-CN" altLang="en-US" sz="2000" b="1" dirty="0">
                <a:solidFill>
                  <a:srgbClr val="FF0000"/>
                </a:solidFill>
                <a:latin typeface="黑体" panose="02010609060101010101" pitchFamily="49" charset="-122"/>
                <a:ea typeface="黑体" panose="02010609060101010101" pitchFamily="49" charset="-122"/>
              </a:rPr>
              <a:t>低温热脱附和高温热脱附</a:t>
            </a:r>
            <a:r>
              <a:rPr lang="zh-CN" altLang="en-US" sz="2000" dirty="0">
                <a:solidFill>
                  <a:srgbClr val="06071F"/>
                </a:solidFill>
                <a:latin typeface="黑体" panose="02010609060101010101" pitchFamily="49" charset="-122"/>
                <a:ea typeface="黑体" panose="02010609060101010101" pitchFamily="49" charset="-122"/>
              </a:rPr>
              <a:t>；② </a:t>
            </a:r>
            <a:r>
              <a:rPr lang="zh-CN" altLang="en-US" sz="2000" b="1" dirty="0">
                <a:solidFill>
                  <a:srgbClr val="FF0000"/>
                </a:solidFill>
                <a:latin typeface="黑体" panose="02010609060101010101" pitchFamily="49" charset="-122"/>
                <a:ea typeface="黑体" panose="02010609060101010101" pitchFamily="49" charset="-122"/>
              </a:rPr>
              <a:t>异位修复和原位修复</a:t>
            </a:r>
            <a:r>
              <a:rPr lang="zh-CN" altLang="en-US" sz="2000" dirty="0">
                <a:solidFill>
                  <a:srgbClr val="06071F"/>
                </a:solidFill>
                <a:latin typeface="黑体" panose="02010609060101010101" pitchFamily="49" charset="-122"/>
                <a:ea typeface="黑体" panose="02010609060101010101" pitchFamily="49" charset="-122"/>
              </a:rPr>
              <a:t>；</a:t>
            </a:r>
            <a:endParaRPr lang="en-US" altLang="zh-CN" sz="2000" dirty="0">
              <a:solidFill>
                <a:srgbClr val="06071F"/>
              </a:solidFill>
              <a:latin typeface="黑体" panose="02010609060101010101" pitchFamily="49" charset="-122"/>
              <a:ea typeface="黑体" panose="02010609060101010101" pitchFamily="49" charset="-122"/>
            </a:endParaRPr>
          </a:p>
          <a:p>
            <a:pPr marL="457200" lvl="1" indent="0">
              <a:lnSpc>
                <a:spcPct val="150000"/>
              </a:lnSpc>
              <a:buNone/>
            </a:pPr>
            <a:r>
              <a:rPr lang="zh-CN" altLang="en-US" sz="2000" dirty="0">
                <a:solidFill>
                  <a:srgbClr val="06071F"/>
                </a:solidFill>
                <a:latin typeface="黑体" panose="02010609060101010101" pitchFamily="49" charset="-122"/>
                <a:ea typeface="黑体" panose="02010609060101010101" pitchFamily="49" charset="-122"/>
              </a:rPr>
              <a:t>③ </a:t>
            </a:r>
            <a:r>
              <a:rPr lang="zh-CN" altLang="en-US" sz="2000" b="1" dirty="0">
                <a:solidFill>
                  <a:srgbClr val="FF0000"/>
                </a:solidFill>
                <a:latin typeface="黑体" panose="02010609060101010101" pitchFamily="49" charset="-122"/>
                <a:ea typeface="黑体" panose="02010609060101010101" pitchFamily="49" charset="-122"/>
              </a:rPr>
              <a:t>直接加热热脱附和间接加热热脱附</a:t>
            </a:r>
            <a:r>
              <a:rPr lang="zh-CN" altLang="en-US" sz="2000" dirty="0">
                <a:solidFill>
                  <a:srgbClr val="06071F"/>
                </a:solidFill>
                <a:latin typeface="黑体" panose="02010609060101010101" pitchFamily="49" charset="-122"/>
                <a:ea typeface="黑体" panose="02010609060101010101" pitchFamily="49" charset="-122"/>
              </a:rPr>
              <a:t>；④ </a:t>
            </a:r>
            <a:r>
              <a:rPr lang="zh-CN" altLang="en-US" sz="2000" b="1" dirty="0">
                <a:solidFill>
                  <a:srgbClr val="FF0000"/>
                </a:solidFill>
                <a:latin typeface="黑体" panose="02010609060101010101" pitchFamily="49" charset="-122"/>
                <a:ea typeface="黑体" panose="02010609060101010101" pitchFamily="49" charset="-122"/>
              </a:rPr>
              <a:t>催化协同热脱附</a:t>
            </a:r>
            <a:r>
              <a:rPr lang="zh-CN" altLang="en-US" sz="2000" dirty="0">
                <a:solidFill>
                  <a:srgbClr val="06071F"/>
                </a:solidFill>
                <a:latin typeface="黑体" panose="02010609060101010101" pitchFamily="49" charset="-122"/>
                <a:ea typeface="黑体" panose="02010609060101010101" pitchFamily="49" charset="-122"/>
              </a:rPr>
              <a:t>。</a:t>
            </a:r>
            <a:endParaRPr lang="en-US" altLang="zh-CN" sz="2000" dirty="0">
              <a:solidFill>
                <a:srgbClr val="06071F"/>
              </a:solidFill>
              <a:latin typeface="黑体" panose="02010609060101010101" pitchFamily="49" charset="-122"/>
              <a:ea typeface="黑体" panose="02010609060101010101" pitchFamily="49" charset="-122"/>
            </a:endParaRPr>
          </a:p>
          <a:p>
            <a:pPr marL="457200" lvl="1" indent="0">
              <a:buNone/>
            </a:pPr>
            <a:endParaRPr lang="zh-CN" altLang="en-US" sz="2000" dirty="0">
              <a:solidFill>
                <a:srgbClr val="06071F"/>
              </a:solidFill>
              <a:latin typeface="黑体" panose="02010609060101010101" pitchFamily="49" charset="-122"/>
              <a:ea typeface="黑体" panose="02010609060101010101" pitchFamily="49" charset="-122"/>
            </a:endParaRPr>
          </a:p>
        </p:txBody>
      </p:sp>
      <p:sp>
        <p:nvSpPr>
          <p:cNvPr id="6"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8" name="Text Box 4"/>
          <p:cNvSpPr txBox="1">
            <a:spLocks noChangeArrowheads="1"/>
          </p:cNvSpPr>
          <p:nvPr/>
        </p:nvSpPr>
        <p:spPr bwMode="auto">
          <a:xfrm>
            <a:off x="191344" y="162904"/>
            <a:ext cx="11566614" cy="1906905"/>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热脱附技术分类</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endPar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endParaRPr>
          </a:p>
          <a:p>
            <a:pPr marL="457200" indent="-457200" eaLnBrk="1" hangingPunct="1">
              <a:lnSpc>
                <a:spcPct val="150000"/>
              </a:lnSpc>
              <a:spcBef>
                <a:spcPts val="0"/>
              </a:spcBef>
              <a:defRPr/>
            </a:pPr>
            <a:r>
              <a:rPr lang="en-US" altLang="zh-CN" sz="3000" b="1" dirty="0">
                <a:solidFill>
                  <a:srgbClr val="000000"/>
                </a:solidFill>
                <a:latin typeface="Times New Roman" panose="02020603050405020304" pitchFamily="18" charset="0"/>
                <a:cs typeface="Times New Roman" panose="02020603050405020304" pitchFamily="18" charset="0"/>
              </a:rPr>
              <a:t>     </a:t>
            </a:r>
            <a:r>
              <a:rPr lang="en-US" altLang="zh-CN" sz="28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Classification of Thermal Desorption Technology</a:t>
            </a:r>
            <a:r>
              <a:rPr lang="zh-CN" altLang="en-US" sz="28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sym typeface="+mn-ea"/>
              </a:rPr>
              <a:t> </a:t>
            </a:r>
            <a:endParaRPr kumimoji="0" lang="en-US" altLang="zh-CN" sz="28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endParaRPr>
          </a:p>
          <a:p>
            <a:pPr marL="457200" indent="-457200" eaLnBrk="1" hangingPunct="1">
              <a:spcBef>
                <a:spcPts val="0"/>
              </a:spcBef>
              <a:defRPr/>
            </a:pP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2"/>
          <p:cNvSpPr txBox="1"/>
          <p:nvPr/>
        </p:nvSpPr>
        <p:spPr>
          <a:xfrm>
            <a:off x="3051810" y="662940"/>
            <a:ext cx="6800850" cy="659765"/>
          </a:xfrm>
          <a:prstGeom prst="rect">
            <a:avLst/>
          </a:prstGeom>
          <a:noFill/>
          <a:ln w="9525">
            <a:noFill/>
          </a:ln>
        </p:spPr>
        <p:txBody>
          <a:bodyPr>
            <a:noAutofit/>
          </a:bodyPr>
          <a:lstStyle/>
          <a:p>
            <a:pPr marL="342900" marR="0" lvl="0" indent="-342900" algn="ctr" defTabSz="914400" rtl="0" eaLnBrk="1" hangingPunct="1">
              <a:lnSpc>
                <a:spcPct val="100000"/>
              </a:lnSpc>
              <a:spcBef>
                <a:spcPts val="0"/>
              </a:spcBef>
              <a:spcAft>
                <a:spcPct val="0"/>
              </a:spcAft>
              <a:buClr>
                <a:srgbClr val="0000CC"/>
              </a:buClr>
              <a:buSzPct val="90000"/>
              <a:buFont typeface="Wingdings" panose="05000000000000000000" pitchFamily="2" charset="2"/>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Consideration of typical factors relating to in-situ or </a:t>
            </a:r>
            <a:endPar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ctr" defTabSz="914400" rtl="0" eaLnBrk="1" hangingPunct="1">
              <a:lnSpc>
                <a:spcPct val="100000"/>
              </a:lnSpc>
              <a:spcBef>
                <a:spcPts val="0"/>
              </a:spcBef>
              <a:spcAft>
                <a:spcPct val="0"/>
              </a:spcAft>
              <a:buClr>
                <a:srgbClr val="0000CC"/>
              </a:buClr>
              <a:buSzPct val="90000"/>
              <a:buFont typeface="Wingdings" panose="05000000000000000000" pitchFamily="2" charset="2"/>
              <a:buNone/>
              <a:defRPr/>
            </a:pP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ex-situ treatment of contaminated land</a:t>
            </a:r>
            <a:endPar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aphicFrame>
        <p:nvGraphicFramePr>
          <p:cNvPr id="34820" name="表格 34819"/>
          <p:cNvGraphicFramePr/>
          <p:nvPr>
            <p:custDataLst>
              <p:tags r:id="rId1"/>
            </p:custDataLst>
          </p:nvPr>
        </p:nvGraphicFramePr>
        <p:xfrm>
          <a:off x="2286001" y="1395095"/>
          <a:ext cx="7788275" cy="3322320"/>
        </p:xfrm>
        <a:graphic>
          <a:graphicData uri="http://schemas.openxmlformats.org/drawingml/2006/table">
            <a:tbl>
              <a:tblPr>
                <a:tableStyleId>{793D81CF-94F2-401A-BA57-92F5A7B2D0C5}</a:tableStyleId>
              </a:tblPr>
              <a:tblGrid>
                <a:gridCol w="4114800"/>
                <a:gridCol w="3673475"/>
              </a:tblGrid>
              <a:tr h="365760">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5pPr>
                    </a:lstStyle>
                    <a:p>
                      <a:pPr lvl="0" eaLnBrk="1" hangingPunct="1">
                        <a:lnSpc>
                          <a:spcPct val="100000"/>
                        </a:lnSpc>
                        <a:buNone/>
                      </a:pPr>
                      <a:r>
                        <a:rPr lang="en-US" altLang="zh-CN" sz="2000" dirty="0">
                          <a:solidFill>
                            <a:srgbClr val="FF0000"/>
                          </a:solidFill>
                          <a:latin typeface="Times New Roman" panose="02020603050405020304" pitchFamily="18" charset="0"/>
                          <a:cs typeface="Times New Roman" panose="02020603050405020304" pitchFamily="18" charset="0"/>
                        </a:rPr>
                        <a:t>in-situ</a:t>
                      </a:r>
                      <a:endParaRPr lang="en-US" altLang="zh-CN" sz="2000" b="0" dirty="0">
                        <a:solidFill>
                          <a:srgbClr val="FF0000"/>
                        </a:solidFill>
                        <a:latin typeface="Times New Roman" panose="02020603050405020304" pitchFamily="18" charset="0"/>
                        <a:cs typeface="Times New Roman" panose="02020603050405020304" pitchFamily="18" charset="0"/>
                      </a:endParaRPr>
                    </a:p>
                  </a:txBody>
                  <a:tcP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5pPr>
                    </a:lstStyle>
                    <a:p>
                      <a:pPr lvl="0" eaLnBrk="1" hangingPunct="1">
                        <a:lnSpc>
                          <a:spcPct val="100000"/>
                        </a:lnSpc>
                        <a:buNone/>
                      </a:pPr>
                      <a:r>
                        <a:rPr lang="en-US" altLang="zh-CN" sz="2000" dirty="0">
                          <a:solidFill>
                            <a:srgbClr val="FF0000"/>
                          </a:solidFill>
                          <a:latin typeface="Times New Roman" panose="02020603050405020304" pitchFamily="18" charset="0"/>
                          <a:cs typeface="Times New Roman" panose="02020603050405020304" pitchFamily="18" charset="0"/>
                        </a:rPr>
                        <a:t>ex-situ</a:t>
                      </a:r>
                      <a:endParaRPr lang="en-US" altLang="zh-CN" sz="2000" b="0" dirty="0">
                        <a:solidFill>
                          <a:srgbClr val="FF0000"/>
                        </a:solidFill>
                        <a:latin typeface="Times New Roman" panose="02020603050405020304" pitchFamily="18" charset="0"/>
                        <a:cs typeface="Times New Roman" panose="02020603050405020304" pitchFamily="18" charset="0"/>
                      </a:endParaRPr>
                    </a:p>
                  </a:txBody>
                  <a:tcPr/>
                </a:tc>
              </a:tr>
              <a:tr h="1496060">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5pPr>
                    </a:lstStyle>
                    <a:p>
                      <a:pPr lvl="0" indent="174625" eaLnBrk="1" hangingPunct="1">
                        <a:lnSpc>
                          <a:spcPct val="100000"/>
                        </a:lnSpc>
                        <a:buNone/>
                      </a:pPr>
                      <a:r>
                        <a:rPr lang="en-US" altLang="zh-CN" sz="1800" b="1" dirty="0">
                          <a:solidFill>
                            <a:srgbClr val="0090E5"/>
                          </a:solidFill>
                          <a:latin typeface="Times New Roman" panose="02020603050405020304" pitchFamily="18" charset="0"/>
                          <a:cs typeface="Times New Roman" panose="02020603050405020304" pitchFamily="18" charset="0"/>
                        </a:rPr>
                        <a:t>For</a:t>
                      </a:r>
                      <a:endParaRPr lang="en-US" altLang="zh-CN" sz="1800" b="1" dirty="0">
                        <a:solidFill>
                          <a:srgbClr val="0090E5"/>
                        </a:solidFill>
                        <a:latin typeface="Times New Roman" panose="02020603050405020304" pitchFamily="18" charset="0"/>
                        <a:cs typeface="Times New Roman" panose="02020603050405020304" pitchFamily="18" charset="0"/>
                      </a:endParaRPr>
                    </a:p>
                    <a:p>
                      <a:pPr lvl="0" indent="174625">
                        <a:lnSpc>
                          <a:spcPct val="100000"/>
                        </a:lnSpc>
                        <a:buNone/>
                      </a:pPr>
                      <a:r>
                        <a:rPr lang="en-US" altLang="zh-CN" sz="1600" b="1" dirty="0">
                          <a:solidFill>
                            <a:schemeClr val="tx1"/>
                          </a:solidFill>
                          <a:latin typeface="Times New Roman" panose="02020603050405020304" pitchFamily="18" charset="0"/>
                          <a:cs typeface="Times New Roman" panose="02020603050405020304" pitchFamily="18" charset="0"/>
                        </a:rPr>
                        <a:t>Less expensive</a:t>
                      </a:r>
                      <a:endParaRPr lang="en-US" altLang="zh-CN" sz="1600" b="1" dirty="0">
                        <a:solidFill>
                          <a:schemeClr val="tx1"/>
                        </a:solidFill>
                        <a:latin typeface="Times New Roman" panose="02020603050405020304" pitchFamily="18" charset="0"/>
                        <a:cs typeface="Times New Roman" panose="02020603050405020304" pitchFamily="18" charset="0"/>
                      </a:endParaRPr>
                    </a:p>
                    <a:p>
                      <a:pPr lvl="0" indent="174625">
                        <a:lnSpc>
                          <a:spcPct val="100000"/>
                        </a:lnSpc>
                        <a:buNone/>
                      </a:pPr>
                      <a:r>
                        <a:rPr lang="en-US" altLang="zh-CN" sz="1600" b="1" dirty="0">
                          <a:solidFill>
                            <a:schemeClr val="tx1"/>
                          </a:solidFill>
                          <a:latin typeface="Times New Roman" panose="02020603050405020304" pitchFamily="18" charset="0"/>
                          <a:cs typeface="Times New Roman" panose="02020603050405020304" pitchFamily="18" charset="0"/>
                        </a:rPr>
                        <a:t>Creates less dust </a:t>
                      </a:r>
                      <a:endParaRPr lang="en-US" altLang="zh-CN" sz="1600" b="1" dirty="0">
                        <a:solidFill>
                          <a:schemeClr val="tx1"/>
                        </a:solidFill>
                        <a:latin typeface="Times New Roman" panose="02020603050405020304" pitchFamily="18" charset="0"/>
                        <a:cs typeface="Times New Roman" panose="02020603050405020304" pitchFamily="18" charset="0"/>
                      </a:endParaRPr>
                    </a:p>
                    <a:p>
                      <a:pPr lvl="0" indent="174625">
                        <a:lnSpc>
                          <a:spcPct val="100000"/>
                        </a:lnSpc>
                        <a:buNone/>
                      </a:pPr>
                      <a:r>
                        <a:rPr lang="en-US" altLang="zh-CN" sz="1600" b="1" dirty="0">
                          <a:solidFill>
                            <a:schemeClr val="tx1"/>
                          </a:solidFill>
                          <a:latin typeface="Times New Roman" panose="02020603050405020304" pitchFamily="18" charset="0"/>
                          <a:cs typeface="Times New Roman" panose="02020603050405020304" pitchFamily="18" charset="0"/>
                        </a:rPr>
                        <a:t>Causes less release of contaminants </a:t>
                      </a:r>
                      <a:endParaRPr lang="en-US" altLang="zh-CN" sz="1600" b="1" dirty="0">
                        <a:solidFill>
                          <a:schemeClr val="tx1"/>
                        </a:solidFill>
                        <a:latin typeface="Times New Roman" panose="02020603050405020304" pitchFamily="18" charset="0"/>
                        <a:cs typeface="Times New Roman" panose="02020603050405020304" pitchFamily="18" charset="0"/>
                      </a:endParaRPr>
                    </a:p>
                    <a:p>
                      <a:pPr lvl="0" indent="174625">
                        <a:lnSpc>
                          <a:spcPct val="100000"/>
                        </a:lnSpc>
                        <a:buNone/>
                      </a:pPr>
                      <a:r>
                        <a:rPr lang="en-US" altLang="zh-CN" sz="1600" b="1" dirty="0">
                          <a:solidFill>
                            <a:schemeClr val="tx1"/>
                          </a:solidFill>
                          <a:latin typeface="Times New Roman" panose="02020603050405020304" pitchFamily="18" charset="0"/>
                          <a:cs typeface="Times New Roman" panose="02020603050405020304" pitchFamily="18" charset="0"/>
                        </a:rPr>
                        <a:t>Treats larger volumes of soil </a:t>
                      </a:r>
                      <a:endParaRPr lang="en-US" altLang="zh-CN" sz="1600" b="1" dirty="0">
                        <a:solidFill>
                          <a:schemeClr val="tx1"/>
                        </a:solidFill>
                        <a:latin typeface="Times New Roman" panose="02020603050405020304" pitchFamily="18" charset="0"/>
                        <a:cs typeface="Times New Roman" panose="02020603050405020304" pitchFamily="18" charset="0"/>
                      </a:endParaRPr>
                    </a:p>
                  </a:txBody>
                  <a:tcP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5pPr>
                    </a:lstStyle>
                    <a:p>
                      <a:pPr lvl="0" indent="173355" eaLnBrk="1" hangingPunct="1">
                        <a:lnSpc>
                          <a:spcPct val="100000"/>
                        </a:lnSpc>
                        <a:buNone/>
                      </a:pPr>
                      <a:r>
                        <a:rPr lang="en-US" altLang="zh-CN" sz="1800" b="1" u="none" kern="1200" baseline="0" dirty="0">
                          <a:solidFill>
                            <a:srgbClr val="0090E5"/>
                          </a:solidFill>
                          <a:latin typeface="Times New Roman" panose="02020603050405020304" pitchFamily="18" charset="0"/>
                          <a:cs typeface="Times New Roman" panose="02020603050405020304" pitchFamily="18" charset="0"/>
                        </a:rPr>
                        <a:t>Against</a:t>
                      </a:r>
                      <a:endParaRPr lang="en-US" altLang="zh-CN" sz="1800" b="1" u="none" kern="1200" baseline="0" dirty="0">
                        <a:solidFill>
                          <a:srgbClr val="0090E5"/>
                        </a:solidFill>
                        <a:latin typeface="Times New Roman" panose="02020603050405020304" pitchFamily="18" charset="0"/>
                        <a:cs typeface="Times New Roman" panose="02020603050405020304" pitchFamily="18" charset="0"/>
                      </a:endParaRPr>
                    </a:p>
                    <a:p>
                      <a:pPr lvl="0" indent="173355">
                        <a:lnSpc>
                          <a:spcPct val="100000"/>
                        </a:lnSpc>
                        <a:buNone/>
                      </a:pPr>
                      <a:r>
                        <a:rPr lang="en-US" altLang="zh-CN" sz="1600" b="1" dirty="0">
                          <a:solidFill>
                            <a:schemeClr val="tx1"/>
                          </a:solidFill>
                          <a:latin typeface="Times New Roman" panose="02020603050405020304" pitchFamily="18" charset="0"/>
                          <a:cs typeface="Times New Roman" panose="02020603050405020304" pitchFamily="18" charset="0"/>
                        </a:rPr>
                        <a:t>More expensive</a:t>
                      </a:r>
                      <a:endParaRPr lang="en-US" altLang="zh-CN" sz="1600" b="1" dirty="0">
                        <a:solidFill>
                          <a:schemeClr val="tx1"/>
                        </a:solidFill>
                        <a:latin typeface="Times New Roman" panose="02020603050405020304" pitchFamily="18" charset="0"/>
                        <a:cs typeface="Times New Roman" panose="02020603050405020304" pitchFamily="18" charset="0"/>
                      </a:endParaRPr>
                    </a:p>
                    <a:p>
                      <a:pPr lvl="0" indent="173355">
                        <a:lnSpc>
                          <a:spcPct val="100000"/>
                        </a:lnSpc>
                        <a:buNone/>
                      </a:pPr>
                      <a:r>
                        <a:rPr lang="en-US" altLang="zh-CN" sz="1600" b="1" dirty="0">
                          <a:solidFill>
                            <a:schemeClr val="tx1"/>
                          </a:solidFill>
                          <a:latin typeface="Times New Roman" panose="02020603050405020304" pitchFamily="18" charset="0"/>
                          <a:cs typeface="Times New Roman" panose="02020603050405020304" pitchFamily="18" charset="0"/>
                        </a:rPr>
                        <a:t>Creates dust during excavation</a:t>
                      </a:r>
                      <a:endParaRPr lang="en-US" altLang="zh-CN" sz="1600" b="1" dirty="0">
                        <a:solidFill>
                          <a:schemeClr val="tx1"/>
                        </a:solidFill>
                        <a:latin typeface="Times New Roman" panose="02020603050405020304" pitchFamily="18" charset="0"/>
                        <a:cs typeface="Times New Roman" panose="02020603050405020304" pitchFamily="18" charset="0"/>
                      </a:endParaRPr>
                    </a:p>
                    <a:p>
                      <a:pPr lvl="0" indent="173355">
                        <a:lnSpc>
                          <a:spcPct val="100000"/>
                        </a:lnSpc>
                        <a:buNone/>
                      </a:pPr>
                      <a:r>
                        <a:rPr lang="en-US" altLang="zh-CN" sz="1600" b="1" dirty="0">
                          <a:solidFill>
                            <a:schemeClr val="tx1"/>
                          </a:solidFill>
                          <a:latin typeface="Times New Roman" panose="02020603050405020304" pitchFamily="18" charset="0"/>
                          <a:cs typeface="Times New Roman" panose="02020603050405020304" pitchFamily="18" charset="0"/>
                        </a:rPr>
                        <a:t>May disperse contaminants</a:t>
                      </a:r>
                      <a:endParaRPr lang="en-US" altLang="zh-CN" sz="1600" b="1" dirty="0">
                        <a:solidFill>
                          <a:schemeClr val="tx1"/>
                        </a:solidFill>
                        <a:latin typeface="Times New Roman" panose="02020603050405020304" pitchFamily="18" charset="0"/>
                        <a:cs typeface="Times New Roman" panose="02020603050405020304" pitchFamily="18" charset="0"/>
                      </a:endParaRPr>
                    </a:p>
                    <a:p>
                      <a:pPr lvl="0" indent="173355">
                        <a:lnSpc>
                          <a:spcPct val="100000"/>
                        </a:lnSpc>
                        <a:buNone/>
                      </a:pPr>
                      <a:r>
                        <a:rPr lang="en-US" altLang="zh-CN" sz="1600" b="1" dirty="0">
                          <a:solidFill>
                            <a:schemeClr val="tx1"/>
                          </a:solidFill>
                          <a:latin typeface="Times New Roman" panose="02020603050405020304" pitchFamily="18" charset="0"/>
                          <a:cs typeface="Times New Roman" panose="02020603050405020304" pitchFamily="18" charset="0"/>
                        </a:rPr>
                        <a:t>Limited in scale-batches treated      </a:t>
                      </a:r>
                      <a:endParaRPr lang="en-US" altLang="zh-CN" sz="1600" b="1" dirty="0">
                        <a:solidFill>
                          <a:schemeClr val="tx1"/>
                        </a:solidFill>
                        <a:latin typeface="Times New Roman" panose="02020603050405020304" pitchFamily="18" charset="0"/>
                        <a:cs typeface="Times New Roman" panose="02020603050405020304" pitchFamily="18" charset="0"/>
                      </a:endParaRPr>
                    </a:p>
                    <a:p>
                      <a:pPr lvl="0" indent="173355">
                        <a:lnSpc>
                          <a:spcPct val="100000"/>
                        </a:lnSpc>
                        <a:buNone/>
                      </a:pPr>
                      <a:r>
                        <a:rPr lang="en-US" altLang="zh-CN" sz="1600" b="1" dirty="0">
                          <a:solidFill>
                            <a:schemeClr val="tx1"/>
                          </a:solidFill>
                          <a:latin typeface="Times New Roman" panose="02020603050405020304" pitchFamily="18" charset="0"/>
                          <a:cs typeface="Times New Roman" panose="02020603050405020304" pitchFamily="18" charset="0"/>
                        </a:rPr>
                        <a:t>individually</a:t>
                      </a:r>
                      <a:endParaRPr lang="en-US" altLang="zh-CN" sz="1600" b="1" dirty="0">
                        <a:solidFill>
                          <a:schemeClr val="tx1"/>
                        </a:solidFill>
                        <a:latin typeface="Times New Roman" panose="02020603050405020304" pitchFamily="18" charset="0"/>
                        <a:cs typeface="Times New Roman" panose="02020603050405020304" pitchFamily="18" charset="0"/>
                      </a:endParaRPr>
                    </a:p>
                  </a:txBody>
                  <a:tcPr/>
                </a:tc>
              </a:tr>
              <a:tr h="1258570">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5pPr>
                    </a:lstStyle>
                    <a:p>
                      <a:pPr lvl="0" indent="174625" eaLnBrk="1" hangingPunct="1">
                        <a:lnSpc>
                          <a:spcPct val="100000"/>
                        </a:lnSpc>
                        <a:buNone/>
                      </a:pPr>
                      <a:r>
                        <a:rPr lang="en-US" altLang="zh-CN" sz="1800" b="1" u="none" kern="1200" baseline="0" dirty="0">
                          <a:solidFill>
                            <a:srgbClr val="0090E5"/>
                          </a:solidFill>
                          <a:latin typeface="Times New Roman" panose="02020603050405020304" pitchFamily="18" charset="0"/>
                          <a:cs typeface="Times New Roman" panose="02020603050405020304" pitchFamily="18" charset="0"/>
                        </a:rPr>
                        <a:t>Against</a:t>
                      </a:r>
                      <a:endParaRPr lang="en-US" altLang="zh-CN" sz="1800" b="1" u="none" kern="1200" baseline="0" dirty="0">
                        <a:solidFill>
                          <a:srgbClr val="0090E5"/>
                        </a:solidFill>
                        <a:latin typeface="Times New Roman" panose="02020603050405020304" pitchFamily="18" charset="0"/>
                        <a:cs typeface="Times New Roman" panose="02020603050405020304" pitchFamily="18" charset="0"/>
                      </a:endParaRPr>
                    </a:p>
                    <a:p>
                      <a:pPr lvl="0" indent="174625">
                        <a:lnSpc>
                          <a:spcPct val="100000"/>
                        </a:lnSpc>
                        <a:buNone/>
                      </a:pPr>
                      <a:r>
                        <a:rPr lang="en-US" altLang="zh-CN" sz="1600" b="1" dirty="0">
                          <a:solidFill>
                            <a:schemeClr val="tx1"/>
                          </a:solidFill>
                          <a:latin typeface="Times New Roman" panose="02020603050405020304" pitchFamily="18" charset="0"/>
                          <a:cs typeface="Times New Roman" panose="02020603050405020304" pitchFamily="18" charset="0"/>
                        </a:rPr>
                        <a:t>Slower</a:t>
                      </a:r>
                      <a:endParaRPr lang="en-US" altLang="zh-CN" sz="1600" b="1" dirty="0">
                        <a:solidFill>
                          <a:schemeClr val="tx1"/>
                        </a:solidFill>
                        <a:latin typeface="Times New Roman" panose="02020603050405020304" pitchFamily="18" charset="0"/>
                        <a:cs typeface="Times New Roman" panose="02020603050405020304" pitchFamily="18" charset="0"/>
                      </a:endParaRPr>
                    </a:p>
                    <a:p>
                      <a:pPr lvl="0" indent="174625">
                        <a:lnSpc>
                          <a:spcPct val="100000"/>
                        </a:lnSpc>
                        <a:buNone/>
                      </a:pPr>
                      <a:r>
                        <a:rPr lang="en-US" altLang="zh-CN" sz="1600" b="1" dirty="0">
                          <a:solidFill>
                            <a:schemeClr val="tx1"/>
                          </a:solidFill>
                          <a:latin typeface="Times New Roman" panose="02020603050405020304" pitchFamily="18" charset="0"/>
                          <a:cs typeface="Times New Roman" panose="02020603050405020304" pitchFamily="18" charset="0"/>
                        </a:rPr>
                        <a:t>Difficult to manage</a:t>
                      </a:r>
                      <a:endParaRPr lang="en-US" altLang="zh-CN" sz="1600" b="1" dirty="0">
                        <a:solidFill>
                          <a:schemeClr val="tx1"/>
                        </a:solidFill>
                        <a:latin typeface="Times New Roman" panose="02020603050405020304" pitchFamily="18" charset="0"/>
                        <a:cs typeface="Times New Roman" panose="02020603050405020304" pitchFamily="18" charset="0"/>
                      </a:endParaRPr>
                    </a:p>
                    <a:p>
                      <a:pPr lvl="0" indent="174625">
                        <a:lnSpc>
                          <a:spcPct val="100000"/>
                        </a:lnSpc>
                        <a:buNone/>
                      </a:pPr>
                      <a:r>
                        <a:rPr lang="en-US" altLang="zh-CN" sz="1600" b="1" dirty="0">
                          <a:solidFill>
                            <a:schemeClr val="tx1"/>
                          </a:solidFill>
                          <a:latin typeface="Times New Roman" panose="02020603050405020304" pitchFamily="18" charset="0"/>
                          <a:cs typeface="Times New Roman" panose="02020603050405020304" pitchFamily="18" charset="0"/>
                        </a:rPr>
                        <a:t>Not suited to high clay soils or</a:t>
                      </a:r>
                      <a:endParaRPr lang="en-US" altLang="zh-CN" sz="1600" b="1" dirty="0">
                        <a:solidFill>
                          <a:schemeClr val="tx1"/>
                        </a:solidFill>
                        <a:latin typeface="Times New Roman" panose="02020603050405020304" pitchFamily="18" charset="0"/>
                        <a:cs typeface="Times New Roman" panose="02020603050405020304" pitchFamily="18" charset="0"/>
                      </a:endParaRPr>
                    </a:p>
                    <a:p>
                      <a:pPr lvl="0" indent="174625">
                        <a:lnSpc>
                          <a:spcPct val="100000"/>
                        </a:lnSpc>
                        <a:buNone/>
                      </a:pPr>
                      <a:r>
                        <a:rPr lang="en-US" altLang="zh-CN" sz="1600" b="1" dirty="0">
                          <a:solidFill>
                            <a:schemeClr val="tx1"/>
                          </a:solidFill>
                          <a:latin typeface="Times New Roman" panose="02020603050405020304" pitchFamily="18" charset="0"/>
                          <a:cs typeface="Times New Roman" panose="02020603050405020304" pitchFamily="18" charset="0"/>
                        </a:rPr>
                        <a:t>compacted sites</a:t>
                      </a:r>
                      <a:endParaRPr lang="en-US" altLang="zh-CN" sz="1600" b="1" dirty="0">
                        <a:solidFill>
                          <a:schemeClr val="tx1"/>
                        </a:solidFill>
                        <a:latin typeface="Times New Roman" panose="02020603050405020304" pitchFamily="18" charset="0"/>
                        <a:cs typeface="Times New Roman" panose="02020603050405020304" pitchFamily="18" charset="0"/>
                      </a:endParaRPr>
                    </a:p>
                  </a:txBody>
                  <a:tcPr/>
                </a:tc>
                <a:tc>
                  <a:txBody>
                    <a:bodyPr/>
                    <a:lstStyle>
                      <a:lvl1pPr marL="0" lvl="0" indent="0" algn="l" defTabSz="914400" rtl="0" eaLnBrk="0" fontAlgn="base" latinLnBrk="0" hangingPunct="0">
                        <a:lnSpc>
                          <a:spcPct val="100000"/>
                        </a:lnSpc>
                        <a:spcBef>
                          <a:spcPct val="0"/>
                        </a:spcBef>
                        <a:spcAft>
                          <a:spcPct val="0"/>
                        </a:spcAft>
                        <a:buNone/>
                        <a:defRPr sz="1800" b="1" i="0" u="none" kern="1200" baseline="0">
                          <a:solidFill>
                            <a:srgbClr val="000000"/>
                          </a:solidFill>
                          <a:latin typeface="Arial" panose="020B0604020202020204" pitchFamily="34" charset="0"/>
                          <a:ea typeface="宋体" panose="02010600030101010101" pitchFamily="2" charset="-122"/>
                        </a:defRPr>
                      </a:lvl1pPr>
                      <a:lvl2pPr marL="457200" lvl="1"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rgbClr val="000000"/>
                          </a:solidFill>
                          <a:latin typeface="Arial" panose="020B0604020202020204" pitchFamily="34" charset="0"/>
                          <a:ea typeface="宋体" panose="02010600030101010101" pitchFamily="2" charset="-122"/>
                          <a:cs typeface="+mn-cs"/>
                        </a:defRPr>
                      </a:lvl5pPr>
                    </a:lstStyle>
                    <a:p>
                      <a:pPr lvl="0" indent="174625" eaLnBrk="1" hangingPunct="1">
                        <a:lnSpc>
                          <a:spcPct val="100000"/>
                        </a:lnSpc>
                        <a:buNone/>
                      </a:pPr>
                      <a:r>
                        <a:rPr lang="en-US" altLang="zh-CN" sz="1800" b="1" u="none" kern="1200" baseline="0" dirty="0">
                          <a:solidFill>
                            <a:srgbClr val="0090E5"/>
                          </a:solidFill>
                          <a:latin typeface="Times New Roman" panose="02020603050405020304" pitchFamily="18" charset="0"/>
                          <a:cs typeface="Times New Roman" panose="02020603050405020304" pitchFamily="18" charset="0"/>
                        </a:rPr>
                        <a:t>For</a:t>
                      </a:r>
                      <a:endParaRPr lang="en-US" altLang="zh-CN" sz="1800" b="1" u="none" kern="1200" baseline="0" dirty="0">
                        <a:solidFill>
                          <a:srgbClr val="0090E5"/>
                        </a:solidFill>
                        <a:latin typeface="Times New Roman" panose="02020603050405020304" pitchFamily="18" charset="0"/>
                        <a:cs typeface="Times New Roman" panose="02020603050405020304" pitchFamily="18" charset="0"/>
                      </a:endParaRPr>
                    </a:p>
                    <a:p>
                      <a:pPr lvl="0" indent="174625">
                        <a:lnSpc>
                          <a:spcPct val="100000"/>
                        </a:lnSpc>
                        <a:buNone/>
                      </a:pPr>
                      <a:r>
                        <a:rPr lang="en-US" altLang="zh-CN" sz="1600" b="1" dirty="0">
                          <a:solidFill>
                            <a:schemeClr val="tx1"/>
                          </a:solidFill>
                          <a:latin typeface="Times New Roman" panose="02020603050405020304" pitchFamily="18" charset="0"/>
                          <a:cs typeface="Times New Roman" panose="02020603050405020304" pitchFamily="18" charset="0"/>
                        </a:rPr>
                        <a:t>Faster</a:t>
                      </a:r>
                      <a:endParaRPr lang="en-US" altLang="zh-CN" sz="1600" b="1" dirty="0">
                        <a:solidFill>
                          <a:schemeClr val="tx1"/>
                        </a:solidFill>
                        <a:latin typeface="Times New Roman" panose="02020603050405020304" pitchFamily="18" charset="0"/>
                        <a:cs typeface="Times New Roman" panose="02020603050405020304" pitchFamily="18" charset="0"/>
                      </a:endParaRPr>
                    </a:p>
                    <a:p>
                      <a:pPr lvl="0" indent="174625">
                        <a:lnSpc>
                          <a:spcPct val="100000"/>
                        </a:lnSpc>
                        <a:buNone/>
                      </a:pPr>
                      <a:r>
                        <a:rPr lang="en-US" altLang="zh-CN" sz="1600" b="1" dirty="0">
                          <a:solidFill>
                            <a:schemeClr val="tx1"/>
                          </a:solidFill>
                          <a:latin typeface="Times New Roman" panose="02020603050405020304" pitchFamily="18" charset="0"/>
                          <a:cs typeface="Times New Roman" panose="02020603050405020304" pitchFamily="18" charset="0"/>
                        </a:rPr>
                        <a:t>Easier to manage-ensure results</a:t>
                      </a:r>
                      <a:endParaRPr lang="en-US" altLang="zh-CN" sz="1600" b="1" dirty="0">
                        <a:solidFill>
                          <a:schemeClr val="tx1"/>
                        </a:solidFill>
                        <a:latin typeface="Times New Roman" panose="02020603050405020304" pitchFamily="18" charset="0"/>
                        <a:cs typeface="Times New Roman" panose="02020603050405020304" pitchFamily="18" charset="0"/>
                      </a:endParaRPr>
                    </a:p>
                    <a:p>
                      <a:pPr lvl="0" indent="174625">
                        <a:lnSpc>
                          <a:spcPct val="100000"/>
                        </a:lnSpc>
                        <a:buNone/>
                      </a:pPr>
                      <a:r>
                        <a:rPr lang="en-US" altLang="zh-CN" sz="1600" b="1" dirty="0">
                          <a:solidFill>
                            <a:schemeClr val="tx1"/>
                          </a:solidFill>
                          <a:latin typeface="Times New Roman" panose="02020603050405020304" pitchFamily="18" charset="0"/>
                          <a:cs typeface="Times New Roman" panose="02020603050405020304" pitchFamily="18" charset="0"/>
                        </a:rPr>
                        <a:t>Suited to a variety of sites including </a:t>
                      </a:r>
                      <a:endParaRPr lang="en-US" altLang="zh-CN" sz="1600" b="1" dirty="0">
                        <a:solidFill>
                          <a:schemeClr val="tx1"/>
                        </a:solidFill>
                        <a:latin typeface="Times New Roman" panose="02020603050405020304" pitchFamily="18" charset="0"/>
                        <a:cs typeface="Times New Roman" panose="02020603050405020304" pitchFamily="18" charset="0"/>
                      </a:endParaRPr>
                    </a:p>
                    <a:p>
                      <a:pPr lvl="0" indent="174625">
                        <a:lnSpc>
                          <a:spcPct val="100000"/>
                        </a:lnSpc>
                        <a:buNone/>
                      </a:pPr>
                      <a:r>
                        <a:rPr lang="en-US" altLang="zh-CN" sz="1600" b="1" dirty="0">
                          <a:solidFill>
                            <a:schemeClr val="tx1"/>
                          </a:solidFill>
                          <a:latin typeface="Times New Roman" panose="02020603050405020304" pitchFamily="18" charset="0"/>
                          <a:cs typeface="Times New Roman" panose="02020603050405020304" pitchFamily="18" charset="0"/>
                        </a:rPr>
                        <a:t>high clay and compacted sites</a:t>
                      </a:r>
                      <a:endParaRPr lang="en-US" altLang="zh-CN" sz="1600" b="1" dirty="0">
                        <a:solidFill>
                          <a:schemeClr val="tx1"/>
                        </a:solidFill>
                        <a:latin typeface="Times New Roman" panose="02020603050405020304" pitchFamily="18" charset="0"/>
                        <a:cs typeface="Times New Roman" panose="02020603050405020304" pitchFamily="18" charset="0"/>
                      </a:endParaRPr>
                    </a:p>
                  </a:txBody>
                  <a:tcPr/>
                </a:tc>
              </a:tr>
            </a:tbl>
          </a:graphicData>
        </a:graphic>
      </p:graphicFrame>
      <p:pic>
        <p:nvPicPr>
          <p:cNvPr id="35846" name="Picture 5" descr="392KDM(Q)D_N2LEYL{~~O$D"/>
          <p:cNvPicPr/>
          <p:nvPr/>
        </p:nvPicPr>
        <p:blipFill>
          <a:blip r:embed="rId2"/>
          <a:stretch>
            <a:fillRect/>
          </a:stretch>
        </p:blipFill>
        <p:spPr>
          <a:xfrm>
            <a:off x="3001010" y="4724400"/>
            <a:ext cx="2700000" cy="1834515"/>
          </a:xfrm>
          <a:prstGeom prst="rect">
            <a:avLst/>
          </a:prstGeom>
          <a:noFill/>
          <a:ln w="9525">
            <a:noFill/>
          </a:ln>
        </p:spPr>
      </p:pic>
      <p:pic>
        <p:nvPicPr>
          <p:cNvPr id="35844" name="Picture 4" descr="http://www.ozoneapplications.com/images/soil_remediation2.jpg"/>
          <p:cNvPicPr/>
          <p:nvPr/>
        </p:nvPicPr>
        <p:blipFill>
          <a:blip r:embed="rId3" r:link="rId4"/>
          <a:stretch>
            <a:fillRect/>
          </a:stretch>
        </p:blipFill>
        <p:spPr>
          <a:xfrm>
            <a:off x="6980555" y="4783455"/>
            <a:ext cx="2700000" cy="1836000"/>
          </a:xfrm>
          <a:prstGeom prst="rect">
            <a:avLst/>
          </a:prstGeom>
          <a:noFill/>
          <a:ln w="9525">
            <a:noFill/>
          </a:ln>
        </p:spPr>
      </p:pic>
      <p:sp>
        <p:nvSpPr>
          <p:cNvPr id="35847" name="Text Box 5"/>
          <p:cNvSpPr txBox="1"/>
          <p:nvPr/>
        </p:nvSpPr>
        <p:spPr>
          <a:xfrm>
            <a:off x="2667000" y="6477001"/>
            <a:ext cx="3429000" cy="364267"/>
          </a:xfrm>
          <a:prstGeom prst="rect">
            <a:avLst/>
          </a:prstGeom>
          <a:noFill/>
          <a:ln w="9525">
            <a:noFill/>
          </a:ln>
        </p:spPr>
        <p:txBody>
          <a:bodyPr>
            <a:spAutoFit/>
          </a:bodyPr>
          <a:lstStyle/>
          <a:p>
            <a:pPr marL="342900" marR="0" lvl="0" indent="-342900" algn="ctr" defTabSz="914400" rtl="0" eaLnBrk="1" fontAlgn="base" latinLnBrk="0" hangingPunct="1">
              <a:lnSpc>
                <a:spcPct val="105000"/>
              </a:lnSpc>
              <a:spcBef>
                <a:spcPct val="50000"/>
              </a:spcBef>
              <a:spcAft>
                <a:spcPct val="0"/>
              </a:spcAft>
              <a:buClr>
                <a:srgbClr val="0000CC"/>
              </a:buClr>
              <a:buSzPct val="90000"/>
              <a:buFont typeface="Wingdings" panose="05000000000000000000" pitchFamily="2" charset="2"/>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Excavation of Contaminated Soil</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5845" name="Text Box 5"/>
          <p:cNvSpPr txBox="1"/>
          <p:nvPr/>
        </p:nvSpPr>
        <p:spPr>
          <a:xfrm>
            <a:off x="7010401" y="6529071"/>
            <a:ext cx="2652395" cy="354965"/>
          </a:xfrm>
          <a:prstGeom prst="rect">
            <a:avLst/>
          </a:prstGeom>
          <a:noFill/>
          <a:ln w="9525">
            <a:noFill/>
          </a:ln>
        </p:spPr>
        <p:txBody>
          <a:bodyPr>
            <a:noAutofit/>
          </a:bodyPr>
          <a:lstStyle/>
          <a:p>
            <a:pPr marL="342900" marR="0" lvl="0" indent="-342900" algn="ctr" defTabSz="914400" rtl="0" eaLnBrk="1" fontAlgn="base" latinLnBrk="0" hangingPunct="1">
              <a:lnSpc>
                <a:spcPct val="105000"/>
              </a:lnSpc>
              <a:spcBef>
                <a:spcPct val="50000"/>
              </a:spcBef>
              <a:spcAft>
                <a:spcPct val="0"/>
              </a:spcAft>
              <a:buClr>
                <a:srgbClr val="0000CC"/>
              </a:buClr>
              <a:buSzPct val="90000"/>
              <a:buFont typeface="Wingdings" panose="05000000000000000000" pitchFamily="2" charset="2"/>
              <a:buNone/>
              <a:defRPr/>
            </a:pPr>
            <a:r>
              <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In-situ remediation</a:t>
            </a:r>
            <a:endParaRPr kumimoji="0" lang="en-US"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Text Box 4"/>
          <p:cNvSpPr txBox="1">
            <a:spLocks noChangeArrowheads="1"/>
          </p:cNvSpPr>
          <p:nvPr/>
        </p:nvSpPr>
        <p:spPr bwMode="auto">
          <a:xfrm>
            <a:off x="120005" y="93408"/>
            <a:ext cx="8856984" cy="702949"/>
          </a:xfrm>
          <a:prstGeom prst="rect">
            <a:avLst/>
          </a:prstGeom>
          <a:noFill/>
          <a:ln w="9525">
            <a:noFill/>
            <a:miter lim="800000"/>
          </a:ln>
          <a:effectLst/>
        </p:spPr>
        <p:txBody>
          <a:bodyPr wrap="square">
            <a:spAutoFit/>
          </a:bodyPr>
          <a:lstStyle/>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1.1 概 述   </a:t>
            </a: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charset="-122"/>
                <a:cs typeface="Times New Roman" panose="02020603050405020304" pitchFamily="18" charset="0"/>
              </a:rPr>
              <a:t>Introduction</a:t>
            </a:r>
            <a:endPar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Text Box 5"/>
          <p:cNvSpPr txBox="1"/>
          <p:nvPr/>
        </p:nvSpPr>
        <p:spPr>
          <a:xfrm>
            <a:off x="4872117" y="71755"/>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8434" name="Rectangle 15"/>
          <p:cNvSpPr txBox="1">
            <a:spLocks noGrp="1"/>
          </p:cNvSpPr>
          <p:nvPr/>
        </p:nvSpPr>
        <p:spPr>
          <a:xfrm>
            <a:off x="10272078" y="6381115"/>
            <a:ext cx="1906587" cy="476250"/>
          </a:xfrm>
          <a:prstGeom prst="rect">
            <a:avLst/>
          </a:prstGeom>
          <a:noFill/>
          <a:ln>
            <a:noFill/>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t>7</a:t>
            </a: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a:t>
            </a:r>
            <a:fld id="{9A0DB2DC-4C9A-4742-B13C-FB6460FD3503}" type="slidenum">
              <a:rPr kumimoji="0" lang="en-US" altLang="zh-CN" sz="1800" b="0" i="0" u="none" strike="noStrike" kern="1200" cap="none" spc="0" normalizeH="0" baseline="0" noProof="1" smtClean="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8" name="文本框 27"/>
          <p:cNvSpPr txBox="1"/>
          <p:nvPr/>
        </p:nvSpPr>
        <p:spPr>
          <a:xfrm>
            <a:off x="518795" y="1291590"/>
            <a:ext cx="1496695" cy="645160"/>
          </a:xfrm>
          <a:prstGeom prst="rect">
            <a:avLst/>
          </a:prstGeom>
          <a:noFill/>
        </p:spPr>
        <p:txBody>
          <a:bodyPr wrap="square">
            <a:spAutoFit/>
          </a:bodyPr>
          <a:lstStyle/>
          <a:p>
            <a:pPr marL="0" marR="0" lvl="1" indent="0" algn="l" defTabSz="914400" rtl="0" eaLnBrk="0" fontAlgn="base" latinLnBrk="0" hangingPunct="0">
              <a:lnSpc>
                <a:spcPct val="150000"/>
              </a:lnSpc>
              <a:spcBef>
                <a:spcPct val="0"/>
              </a:spcBef>
              <a:spcAft>
                <a:spcPct val="0"/>
              </a:spcAft>
              <a:buClrTx/>
              <a:buSzPct val="100000"/>
              <a:buFontTx/>
              <a:buNone/>
              <a:defRPr/>
            </a:pPr>
            <a:r>
              <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分类依据</a:t>
            </a:r>
            <a:endPar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p:txBody>
      </p:sp>
      <p:grpSp>
        <p:nvGrpSpPr>
          <p:cNvPr id="29" name="组合 28"/>
          <p:cNvGrpSpPr/>
          <p:nvPr/>
        </p:nvGrpSpPr>
        <p:grpSpPr>
          <a:xfrm>
            <a:off x="1764912" y="1570523"/>
            <a:ext cx="8447220" cy="5086378"/>
            <a:chOff x="1096541" y="1570523"/>
            <a:chExt cx="9115592" cy="5086378"/>
          </a:xfrm>
        </p:grpSpPr>
        <p:grpSp>
          <p:nvGrpSpPr>
            <p:cNvPr id="18" name="组合 17"/>
            <p:cNvGrpSpPr/>
            <p:nvPr/>
          </p:nvGrpSpPr>
          <p:grpSpPr>
            <a:xfrm>
              <a:off x="1096541" y="1570523"/>
              <a:ext cx="9115592" cy="5086378"/>
              <a:chOff x="1096541" y="1570523"/>
              <a:chExt cx="9115592" cy="5086378"/>
            </a:xfrm>
          </p:grpSpPr>
          <p:grpSp>
            <p:nvGrpSpPr>
              <p:cNvPr id="37" name="组合 36"/>
              <p:cNvGrpSpPr/>
              <p:nvPr/>
            </p:nvGrpSpPr>
            <p:grpSpPr>
              <a:xfrm>
                <a:off x="1096541" y="1570523"/>
                <a:ext cx="9115592" cy="5086378"/>
                <a:chOff x="1029893" y="1493412"/>
                <a:chExt cx="9115592" cy="5086378"/>
              </a:xfrm>
            </p:grpSpPr>
            <p:grpSp>
              <p:nvGrpSpPr>
                <p:cNvPr id="2" name="组合 1"/>
                <p:cNvGrpSpPr/>
                <p:nvPr/>
              </p:nvGrpSpPr>
              <p:grpSpPr>
                <a:xfrm>
                  <a:off x="1029893" y="1493412"/>
                  <a:ext cx="9115592" cy="3663053"/>
                  <a:chOff x="-564" y="4075"/>
                  <a:chExt cx="11008" cy="4354"/>
                </a:xfrm>
              </p:grpSpPr>
              <p:sp>
                <p:nvSpPr>
                  <p:cNvPr id="8" name="AutoShape 12"/>
                  <p:cNvSpPr>
                    <a:spLocks noChangeArrowheads="1"/>
                  </p:cNvSpPr>
                  <p:nvPr/>
                </p:nvSpPr>
                <p:spPr bwMode="ltGray">
                  <a:xfrm>
                    <a:off x="4952" y="4075"/>
                    <a:ext cx="5492" cy="1076"/>
                  </a:xfrm>
                  <a:prstGeom prst="roundRect">
                    <a:avLst>
                      <a:gd name="adj" fmla="val 11505"/>
                    </a:avLst>
                  </a:prstGeom>
                  <a:gradFill>
                    <a:gsLst>
                      <a:gs pos="50000">
                        <a:schemeClr val="accent1"/>
                      </a:gs>
                      <a:gs pos="0">
                        <a:schemeClr val="accent1">
                          <a:lumMod val="25000"/>
                          <a:lumOff val="75000"/>
                        </a:schemeClr>
                      </a:gs>
                      <a:gs pos="100000">
                        <a:schemeClr val="accent1">
                          <a:lumMod val="85000"/>
                        </a:schemeClr>
                      </a:gs>
                    </a:gsLst>
                    <a:lin ang="5400000" scaled="0"/>
                  </a:gradFill>
                  <a:ln>
                    <a:noFill/>
                  </a:ln>
                  <a:effectLst/>
                  <a:extLst>
                    <a:ext uri="{91240B29-F687-4F45-9708-019B960494DF}">
                      <a14:hiddenLine xmlns:a14="http://schemas.microsoft.com/office/drawing/2010/main" w="6350">
                        <a:solidFill>
                          <a:schemeClr val="tx1"/>
                        </a:solidFill>
                        <a:prstDash val="sysDot"/>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AutoShape 17"/>
                  <p:cNvSpPr>
                    <a:spLocks noChangeArrowheads="1"/>
                  </p:cNvSpPr>
                  <p:nvPr/>
                </p:nvSpPr>
                <p:spPr bwMode="gray">
                  <a:xfrm>
                    <a:off x="4952" y="5696"/>
                    <a:ext cx="5492" cy="1076"/>
                  </a:xfrm>
                  <a:prstGeom prst="roundRect">
                    <a:avLst>
                      <a:gd name="adj" fmla="val 11505"/>
                    </a:avLst>
                  </a:prstGeom>
                  <a:gradFill>
                    <a:gsLst>
                      <a:gs pos="50000">
                        <a:schemeClr val="accent1"/>
                      </a:gs>
                      <a:gs pos="0">
                        <a:schemeClr val="accent1">
                          <a:lumMod val="25000"/>
                          <a:lumOff val="75000"/>
                        </a:schemeClr>
                      </a:gs>
                      <a:gs pos="100000">
                        <a:schemeClr val="accent1">
                          <a:lumMod val="85000"/>
                        </a:schemeClr>
                      </a:gs>
                    </a:gsLst>
                    <a:lin ang="5400000" scaled="0"/>
                  </a:gradFill>
                  <a:ln>
                    <a:noFill/>
                  </a:ln>
                  <a:effectLst/>
                  <a:extLst>
                    <a:ext uri="{91240B29-F687-4F45-9708-019B960494DF}">
                      <a14:hiddenLine xmlns:a14="http://schemas.microsoft.com/office/drawing/2010/main" w="6350">
                        <a:solidFill>
                          <a:schemeClr val="tx1"/>
                        </a:solidFill>
                        <a:prstDash val="sysDot"/>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0" name="AutoShape 19"/>
                  <p:cNvSpPr>
                    <a:spLocks noChangeArrowheads="1"/>
                  </p:cNvSpPr>
                  <p:nvPr/>
                </p:nvSpPr>
                <p:spPr bwMode="gray">
                  <a:xfrm>
                    <a:off x="4952" y="7353"/>
                    <a:ext cx="5492" cy="1076"/>
                  </a:xfrm>
                  <a:prstGeom prst="roundRect">
                    <a:avLst>
                      <a:gd name="adj" fmla="val 11505"/>
                    </a:avLst>
                  </a:prstGeom>
                  <a:gradFill>
                    <a:gsLst>
                      <a:gs pos="50000">
                        <a:schemeClr val="accent1"/>
                      </a:gs>
                      <a:gs pos="0">
                        <a:schemeClr val="accent1">
                          <a:lumMod val="25000"/>
                          <a:lumOff val="75000"/>
                        </a:schemeClr>
                      </a:gs>
                      <a:gs pos="100000">
                        <a:schemeClr val="accent1">
                          <a:lumMod val="85000"/>
                        </a:schemeClr>
                      </a:gs>
                    </a:gsLst>
                    <a:lin ang="5400000" scaled="0"/>
                  </a:gradFill>
                  <a:ln>
                    <a:noFill/>
                  </a:ln>
                  <a:effectLst/>
                  <a:extLst>
                    <a:ext uri="{91240B29-F687-4F45-9708-019B960494DF}">
                      <a14:hiddenLine xmlns:a14="http://schemas.microsoft.com/office/drawing/2010/main" w="6350">
                        <a:solidFill>
                          <a:schemeClr val="tx1"/>
                        </a:solidFill>
                        <a:prstDash val="sysDot"/>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 name="AutoShape 21"/>
                  <p:cNvSpPr>
                    <a:spLocks noChangeArrowheads="1"/>
                  </p:cNvSpPr>
                  <p:nvPr/>
                </p:nvSpPr>
                <p:spPr bwMode="gray">
                  <a:xfrm>
                    <a:off x="3568" y="4371"/>
                    <a:ext cx="630" cy="450"/>
                  </a:xfrm>
                  <a:prstGeom prst="rightArrow">
                    <a:avLst>
                      <a:gd name="adj1" fmla="val 50000"/>
                      <a:gd name="adj2" fmla="val 58333"/>
                    </a:avLst>
                  </a:prstGeom>
                  <a:solidFill>
                    <a:schemeClr val="accent1">
                      <a:lumMod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2" name="AutoShape 21"/>
                  <p:cNvSpPr>
                    <a:spLocks noChangeArrowheads="1"/>
                  </p:cNvSpPr>
                  <p:nvPr/>
                </p:nvSpPr>
                <p:spPr bwMode="gray">
                  <a:xfrm>
                    <a:off x="3568" y="5966"/>
                    <a:ext cx="630" cy="450"/>
                  </a:xfrm>
                  <a:prstGeom prst="rightArrow">
                    <a:avLst>
                      <a:gd name="adj1" fmla="val 50000"/>
                      <a:gd name="adj2" fmla="val 58333"/>
                    </a:avLst>
                  </a:prstGeom>
                  <a:solidFill>
                    <a:schemeClr val="accent1">
                      <a:lumMod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3" name="AutoShape 21"/>
                  <p:cNvSpPr>
                    <a:spLocks noChangeArrowheads="1"/>
                  </p:cNvSpPr>
                  <p:nvPr/>
                </p:nvSpPr>
                <p:spPr bwMode="gray">
                  <a:xfrm>
                    <a:off x="3569" y="7689"/>
                    <a:ext cx="630" cy="450"/>
                  </a:xfrm>
                  <a:prstGeom prst="rightArrow">
                    <a:avLst>
                      <a:gd name="adj1" fmla="val 50000"/>
                      <a:gd name="adj2" fmla="val 58333"/>
                    </a:avLst>
                  </a:prstGeom>
                  <a:solidFill>
                    <a:schemeClr val="accent1">
                      <a:lumMod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4" name="Text Box 14"/>
                  <p:cNvSpPr txBox="1">
                    <a:spLocks noChangeArrowheads="1"/>
                  </p:cNvSpPr>
                  <p:nvPr/>
                </p:nvSpPr>
                <p:spPr bwMode="gray">
                  <a:xfrm>
                    <a:off x="5454" y="4095"/>
                    <a:ext cx="4230" cy="1024"/>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Char char="•"/>
                      <a:defRPr/>
                    </a:pPr>
                    <a:r>
                      <a:rPr kumimoji="0" lang="zh-CN" altLang="en-US" sz="2000" b="1" i="0" u="none" strike="noStrike" kern="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mn-cs"/>
                      </a:rPr>
                      <a:t>低温热脱附</a:t>
                    </a:r>
                    <a:r>
                      <a:rPr kumimoji="0" lang="en-US" altLang="zh-CN" sz="2000" b="1" i="0" u="none" strike="noStrike" kern="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(90-320 </a:t>
                    </a:r>
                    <a:r>
                      <a:rPr kumimoji="0" lang="zh-CN" altLang="en-US" sz="2000" b="1" i="0" u="none" strike="noStrike" kern="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1" i="0" u="none" strike="noStrike" kern="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en-US" altLang="zh-CN" sz="2000" b="1" i="0" u="none" strike="noStrike" kern="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ct val="50000"/>
                      </a:spcBef>
                      <a:spcAft>
                        <a:spcPts val="0"/>
                      </a:spcAft>
                      <a:buClrTx/>
                      <a:buSzTx/>
                      <a:buFontTx/>
                      <a:buChar char="•"/>
                      <a:defRPr/>
                    </a:pPr>
                    <a:r>
                      <a:rPr kumimoji="0" lang="zh-CN" altLang="en-US" sz="2000" b="1" i="0" u="none" strike="noStrike" kern="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mn-cs"/>
                      </a:rPr>
                      <a:t>高温热脱附</a:t>
                    </a:r>
                    <a:r>
                      <a:rPr kumimoji="0" lang="en-US" altLang="zh-CN" sz="2000" b="1" i="0" u="none" strike="noStrike" kern="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mn-cs"/>
                      </a:rPr>
                      <a:t>(</a:t>
                    </a:r>
                    <a:r>
                      <a:rPr kumimoji="0" lang="en-US" altLang="zh-CN" sz="2000" b="1" i="0" u="none" strike="noStrike" kern="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320-560 </a:t>
                    </a:r>
                    <a:r>
                      <a:rPr kumimoji="0" lang="zh-CN" altLang="en-US" sz="2000" b="1" i="0" u="none" strike="noStrike" kern="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2000" b="1" i="0" u="none" strike="noStrike" kern="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mn-cs"/>
                      </a:rPr>
                      <a:t>)</a:t>
                    </a:r>
                    <a:endParaRPr kumimoji="0" lang="en-US" altLang="zh-CN" sz="2000" b="1" i="0" u="none" strike="noStrike" kern="0" cap="none" spc="0" normalizeH="0" noProof="0" dirty="0">
                      <a:ln>
                        <a:noFill/>
                      </a:ln>
                      <a:solidFill>
                        <a:srgbClr val="000000"/>
                      </a:solidFill>
                      <a:effectLst/>
                      <a:uLnTx/>
                      <a:uFillTx/>
                      <a:latin typeface="Times New Roman" panose="02020603050405020304" pitchFamily="18" charset="0"/>
                      <a:ea typeface="黑体" panose="02010609060101010101" pitchFamily="49" charset="-122"/>
                      <a:cs typeface="+mn-cs"/>
                    </a:endParaRPr>
                  </a:p>
                </p:txBody>
              </p:sp>
              <p:sp>
                <p:nvSpPr>
                  <p:cNvPr id="15" name="Text Box 18"/>
                  <p:cNvSpPr txBox="1">
                    <a:spLocks noChangeArrowheads="1"/>
                  </p:cNvSpPr>
                  <p:nvPr/>
                </p:nvSpPr>
                <p:spPr bwMode="gray">
                  <a:xfrm>
                    <a:off x="5548" y="5719"/>
                    <a:ext cx="4254" cy="1024"/>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Char char="•"/>
                      <a:defRPr/>
                    </a:pPr>
                    <a:r>
                      <a:rPr kumimoji="0" lang="zh-CN" altLang="en-US" sz="2000" b="1"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异位修复</a:t>
                    </a:r>
                    <a:endParaRPr kumimoji="0" lang="en-US" altLang="zh-CN" sz="2000" b="1"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a:p>
                    <a:pPr marL="0" marR="0" lvl="0" indent="0" algn="l" defTabSz="914400" rtl="0" eaLnBrk="1" fontAlgn="auto" latinLnBrk="0" hangingPunct="1">
                      <a:lnSpc>
                        <a:spcPct val="100000"/>
                      </a:lnSpc>
                      <a:spcBef>
                        <a:spcPct val="50000"/>
                      </a:spcBef>
                      <a:spcAft>
                        <a:spcPts val="0"/>
                      </a:spcAft>
                      <a:buClrTx/>
                      <a:buSzTx/>
                      <a:buFontTx/>
                      <a:buChar char="•"/>
                      <a:defRPr/>
                    </a:pPr>
                    <a:r>
                      <a:rPr kumimoji="0" lang="zh-CN" altLang="en-US" sz="2000" b="1"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原位修复</a:t>
                    </a:r>
                    <a:endParaRPr kumimoji="0" lang="zh-CN" altLang="en-US" sz="2000" b="1"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p:txBody>
              </p:sp>
              <p:sp>
                <p:nvSpPr>
                  <p:cNvPr id="16" name="Text Box 20"/>
                  <p:cNvSpPr txBox="1">
                    <a:spLocks noChangeArrowheads="1"/>
                  </p:cNvSpPr>
                  <p:nvPr/>
                </p:nvSpPr>
                <p:spPr bwMode="gray">
                  <a:xfrm>
                    <a:off x="5548" y="7379"/>
                    <a:ext cx="4142" cy="1024"/>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Char char="•"/>
                      <a:defRPr/>
                    </a:pPr>
                    <a:r>
                      <a:rPr kumimoji="0" lang="zh-CN" altLang="en-US" sz="2000" b="1"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直接加热热脱附</a:t>
                    </a:r>
                    <a:endParaRPr kumimoji="0" lang="en-US" altLang="zh-CN" sz="2000" b="1"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a:p>
                    <a:pPr marL="0" marR="0" lvl="0" indent="0" algn="l" defTabSz="914400" rtl="0" eaLnBrk="1" fontAlgn="auto" latinLnBrk="0" hangingPunct="1">
                      <a:lnSpc>
                        <a:spcPct val="100000"/>
                      </a:lnSpc>
                      <a:spcBef>
                        <a:spcPct val="50000"/>
                      </a:spcBef>
                      <a:spcAft>
                        <a:spcPts val="0"/>
                      </a:spcAft>
                      <a:buClrTx/>
                      <a:buSzTx/>
                      <a:buFontTx/>
                      <a:buChar char="•"/>
                      <a:defRPr/>
                    </a:pPr>
                    <a:r>
                      <a:rPr kumimoji="0" lang="zh-CN" altLang="en-US" sz="2000" b="1"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间接加热热脱附</a:t>
                    </a:r>
                    <a:endParaRPr kumimoji="0" lang="zh-CN" altLang="en-US" sz="2000" b="1"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p:txBody>
              </p:sp>
              <p:sp>
                <p:nvSpPr>
                  <p:cNvPr id="17" name="Text Box 13"/>
                  <p:cNvSpPr txBox="1">
                    <a:spLocks noChangeArrowheads="1"/>
                  </p:cNvSpPr>
                  <p:nvPr/>
                </p:nvSpPr>
                <p:spPr bwMode="white">
                  <a:xfrm>
                    <a:off x="243" y="4355"/>
                    <a:ext cx="2514" cy="474"/>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zh-CN" altLang="en-US" sz="2000" b="1"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加热温度</a:t>
                    </a:r>
                    <a:endParaRPr kumimoji="0" lang="zh-CN" altLang="en-US" sz="2000" b="1"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p:txBody>
              </p:sp>
              <p:sp>
                <p:nvSpPr>
                  <p:cNvPr id="19" name="Text Box 15"/>
                  <p:cNvSpPr txBox="1">
                    <a:spLocks noChangeArrowheads="1"/>
                  </p:cNvSpPr>
                  <p:nvPr/>
                </p:nvSpPr>
                <p:spPr bwMode="white">
                  <a:xfrm>
                    <a:off x="-564" y="5953"/>
                    <a:ext cx="3926" cy="476"/>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zh-CN" altLang="zh-CN" sz="2000" b="1"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是否需要挖掘和运输土壤</a:t>
                    </a:r>
                    <a:endParaRPr kumimoji="0" lang="zh-CN" altLang="zh-CN" sz="2000" b="1"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endParaRPr>
                  </a:p>
                </p:txBody>
              </p:sp>
              <p:sp>
                <p:nvSpPr>
                  <p:cNvPr id="20" name="Text Box 16"/>
                  <p:cNvSpPr txBox="1">
                    <a:spLocks noChangeArrowheads="1"/>
                  </p:cNvSpPr>
                  <p:nvPr/>
                </p:nvSpPr>
                <p:spPr bwMode="white">
                  <a:xfrm>
                    <a:off x="243" y="7654"/>
                    <a:ext cx="2514" cy="474"/>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zh-CN" altLang="en-US" sz="2000" b="1"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热量提供方式</a:t>
                    </a:r>
                    <a:endParaRPr kumimoji="0" lang="zh-CN" altLang="en-US" sz="2000" b="1"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p:txBody>
              </p:sp>
            </p:grpSp>
            <p:sp>
              <p:nvSpPr>
                <p:cNvPr id="32" name="AutoShape 19"/>
                <p:cNvSpPr>
                  <a:spLocks noChangeArrowheads="1"/>
                </p:cNvSpPr>
                <p:nvPr/>
              </p:nvSpPr>
              <p:spPr bwMode="gray">
                <a:xfrm>
                  <a:off x="5597304" y="5674543"/>
                  <a:ext cx="4547858" cy="905247"/>
                </a:xfrm>
                <a:prstGeom prst="roundRect">
                  <a:avLst>
                    <a:gd name="adj" fmla="val 11505"/>
                  </a:avLst>
                </a:prstGeom>
                <a:gradFill>
                  <a:gsLst>
                    <a:gs pos="50000">
                      <a:schemeClr val="accent1"/>
                    </a:gs>
                    <a:gs pos="0">
                      <a:schemeClr val="accent1">
                        <a:lumMod val="25000"/>
                        <a:lumOff val="75000"/>
                      </a:schemeClr>
                    </a:gs>
                    <a:gs pos="100000">
                      <a:schemeClr val="accent1">
                        <a:lumMod val="85000"/>
                      </a:schemeClr>
                    </a:gs>
                  </a:gsLst>
                  <a:lin ang="5400000" scaled="0"/>
                </a:gradFill>
                <a:ln>
                  <a:noFill/>
                </a:ln>
                <a:effectLst/>
                <a:extLst>
                  <a:ext uri="{91240B29-F687-4F45-9708-019B960494DF}">
                    <a14:hiddenLine xmlns:a14="http://schemas.microsoft.com/office/drawing/2010/main" w="6350">
                      <a:solidFill>
                        <a:schemeClr val="tx1"/>
                      </a:solidFill>
                      <a:prstDash val="sysDot"/>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00" b="1"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4" name="Text Box 16"/>
                <p:cNvSpPr txBox="1">
                  <a:spLocks noChangeArrowheads="1"/>
                </p:cNvSpPr>
                <p:nvPr/>
              </p:nvSpPr>
              <p:spPr bwMode="white">
                <a:xfrm>
                  <a:off x="1585280" y="5902292"/>
                  <a:ext cx="2183794" cy="40011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3300">
                            <a:alpha val="50000"/>
                          </a:srgbClr>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zh-CN" altLang="en-US" sz="2000" b="1"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是否使用催化剂</a:t>
                  </a:r>
                  <a:endParaRPr kumimoji="0" lang="zh-CN" altLang="en-US" sz="2000" b="1"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p:txBody>
            </p:sp>
          </p:grpSp>
          <p:sp>
            <p:nvSpPr>
              <p:cNvPr id="4" name="AutoShape 21"/>
              <p:cNvSpPr>
                <a:spLocks noChangeArrowheads="1"/>
              </p:cNvSpPr>
              <p:nvPr/>
            </p:nvSpPr>
            <p:spPr bwMode="gray">
              <a:xfrm>
                <a:off x="4517879" y="6030380"/>
                <a:ext cx="521695" cy="378588"/>
              </a:xfrm>
              <a:prstGeom prst="rightArrow">
                <a:avLst>
                  <a:gd name="adj1" fmla="val 50000"/>
                  <a:gd name="adj2" fmla="val 58333"/>
                </a:avLst>
              </a:prstGeom>
              <a:solidFill>
                <a:schemeClr val="accent1">
                  <a:lumMod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00" b="1"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sp>
          <p:nvSpPr>
            <p:cNvPr id="27" name="Text Box 20"/>
            <p:cNvSpPr txBox="1">
              <a:spLocks noChangeArrowheads="1"/>
            </p:cNvSpPr>
            <p:nvPr/>
          </p:nvSpPr>
          <p:spPr bwMode="gray">
            <a:xfrm>
              <a:off x="6157492" y="5993845"/>
              <a:ext cx="3429940" cy="40011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Char char="•"/>
                <a:defRPr/>
              </a:pPr>
              <a:r>
                <a:rPr kumimoji="0" lang="zh-CN" altLang="en-US" sz="2000" b="1"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rPr>
                <a:t>催化协同热脱附</a:t>
              </a:r>
              <a:endParaRPr kumimoji="0" lang="zh-CN" altLang="en-US" sz="2000" b="1"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p:txBody>
        </p:sp>
      </p:grpSp>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4" name="Text Box 4"/>
          <p:cNvSpPr txBox="1">
            <a:spLocks noChangeArrowheads="1"/>
          </p:cNvSpPr>
          <p:nvPr/>
        </p:nvSpPr>
        <p:spPr bwMode="auto">
          <a:xfrm>
            <a:off x="191135" y="163195"/>
            <a:ext cx="11566525" cy="948055"/>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热脱附技术分类</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Classification of Thermal Desorption Technology</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sym typeface="+mn-ea"/>
              </a:rPr>
              <a:t> </a:t>
            </a:r>
            <a:endPar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endParaRPr>
          </a:p>
          <a:p>
            <a:pPr marL="457200" indent="-457200" eaLnBrk="1" hangingPunct="1">
              <a:lnSpc>
                <a:spcPct val="150000"/>
              </a:lnSpc>
              <a:spcBef>
                <a:spcPts val="0"/>
              </a:spcBef>
              <a:defRPr/>
            </a:pPr>
            <a:endPar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endParaRPr>
          </a:p>
          <a:p>
            <a:pPr marL="457200" indent="-457200" eaLnBrk="1" hangingPunct="1">
              <a:lnSpc>
                <a:spcPct val="150000"/>
              </a:lnSpc>
              <a:spcBef>
                <a:spcPts val="0"/>
              </a:spcBef>
              <a:defRPr/>
            </a:pPr>
            <a:r>
              <a:rPr lang="en-US" altLang="zh-CN" sz="3000" b="1" dirty="0">
                <a:solidFill>
                  <a:srgbClr val="000000"/>
                </a:solidFill>
                <a:latin typeface="Times New Roman" panose="02020603050405020304" pitchFamily="18" charset="0"/>
                <a:cs typeface="Times New Roman" panose="02020603050405020304" pitchFamily="18" charset="0"/>
              </a:rPr>
              <a:t>    </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smtClean="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4" name="Text Box 4"/>
          <p:cNvSpPr txBox="1">
            <a:spLocks noChangeArrowheads="1"/>
          </p:cNvSpPr>
          <p:nvPr/>
        </p:nvSpPr>
        <p:spPr bwMode="auto">
          <a:xfrm>
            <a:off x="191135" y="163195"/>
            <a:ext cx="11566525" cy="948055"/>
          </a:xfrm>
          <a:prstGeom prst="rect">
            <a:avLst/>
          </a:prstGeom>
          <a:noFill/>
          <a:ln w="9525">
            <a:noFill/>
            <a:miter lim="800000"/>
          </a:ln>
          <a:effectLst/>
        </p:spPr>
        <p:txBody>
          <a:bodyPr wrap="square">
            <a:noAutofit/>
          </a:bodyPr>
          <a:lstStyle/>
          <a:p>
            <a:pPr marL="457200" marR="0" lvl="0" indent="-457200" algn="l" defTabSz="914400" rtl="0" eaLnBrk="1" fontAlgn="base" latinLnBrk="0" hangingPunct="1">
              <a:lnSpc>
                <a:spcPct val="150000"/>
              </a:lnSpc>
              <a:spcBef>
                <a:spcPts val="0"/>
              </a:spcBef>
              <a:spcAft>
                <a:spcPct val="0"/>
              </a:spcAft>
              <a:buClrTx/>
              <a:buSzTx/>
              <a:buFontTx/>
              <a:buNone/>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热脱附技术分类 </a:t>
            </a:r>
            <a:r>
              <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Classification of Thermal Desorption Technology</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sym typeface="+mn-ea"/>
              </a:rPr>
              <a:t> </a:t>
            </a:r>
            <a:endPar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endParaRPr>
          </a:p>
          <a:p>
            <a:pPr marL="457200" marR="0" lvl="0" indent="-457200" algn="l" defTabSz="914400" rtl="0" eaLnBrk="1" fontAlgn="base" latinLnBrk="0" hangingPunct="1">
              <a:lnSpc>
                <a:spcPct val="150000"/>
              </a:lnSpc>
              <a:spcBef>
                <a:spcPts val="0"/>
              </a:spcBef>
              <a:spcAft>
                <a:spcPct val="0"/>
              </a:spcAft>
              <a:buClrTx/>
              <a:buSzTx/>
              <a:buFontTx/>
              <a:buNone/>
              <a:defRPr/>
            </a:pPr>
            <a:r>
              <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38" name="组合 37"/>
          <p:cNvGrpSpPr/>
          <p:nvPr/>
        </p:nvGrpSpPr>
        <p:grpSpPr>
          <a:xfrm>
            <a:off x="571794" y="1244968"/>
            <a:ext cx="10886583" cy="4032878"/>
            <a:chOff x="571794" y="1244968"/>
            <a:chExt cx="10886583" cy="4032878"/>
          </a:xfrm>
        </p:grpSpPr>
        <p:sp>
          <p:nvSpPr>
            <p:cNvPr id="21" name="文本框 20"/>
            <p:cNvSpPr txBox="1"/>
            <p:nvPr/>
          </p:nvSpPr>
          <p:spPr>
            <a:xfrm>
              <a:off x="1147858" y="4909546"/>
              <a:ext cx="3888432" cy="368300"/>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图</a:t>
              </a:r>
              <a:r>
                <a:rPr lang="en-US" altLang="zh-CN" dirty="0">
                  <a:latin typeface="Times New Roman" panose="02020603050405020304" pitchFamily="18" charset="0"/>
                  <a:ea typeface="黑体" panose="02010609060101010101" pitchFamily="49" charset="-122"/>
                  <a:cs typeface="Times New Roman" panose="02020603050405020304" pitchFamily="18" charset="0"/>
                </a:rPr>
                <a:t>1</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原位热脱附工艺流程图</a:t>
              </a:r>
              <a:endParaRPr lang="zh-CN" altLang="en-US" dirty="0">
                <a:latin typeface="黑体" panose="02010609060101010101" pitchFamily="49" charset="-122"/>
                <a:ea typeface="黑体" panose="02010609060101010101" pitchFamily="49" charset="-122"/>
              </a:endParaRPr>
            </a:p>
          </p:txBody>
        </p:sp>
        <p:pic>
          <p:nvPicPr>
            <p:cNvPr id="30" name="图片 29"/>
            <p:cNvPicPr>
              <a:picLocks noChangeAspect="1"/>
            </p:cNvPicPr>
            <p:nvPr/>
          </p:nvPicPr>
          <p:blipFill>
            <a:blip r:embed="rId1"/>
            <a:stretch>
              <a:fillRect/>
            </a:stretch>
          </p:blipFill>
          <p:spPr>
            <a:xfrm>
              <a:off x="5991994" y="1811401"/>
              <a:ext cx="5466383" cy="2694612"/>
            </a:xfrm>
            <a:prstGeom prst="rect">
              <a:avLst/>
            </a:prstGeom>
          </p:spPr>
        </p:pic>
        <p:sp>
          <p:nvSpPr>
            <p:cNvPr id="31" name="文本框 30"/>
            <p:cNvSpPr txBox="1"/>
            <p:nvPr/>
          </p:nvSpPr>
          <p:spPr>
            <a:xfrm>
              <a:off x="7484562" y="4808656"/>
              <a:ext cx="3888432" cy="368300"/>
            </a:xfrm>
            <a:prstGeom prst="rect">
              <a:avLst/>
            </a:prstGeom>
            <a:noFill/>
          </p:spPr>
          <p:txBody>
            <a:bodyPr wrap="square" rtlCol="0">
              <a:spAutoFit/>
            </a:bodyPr>
            <a:lstStyle/>
            <a:p>
              <a:r>
                <a:rPr lang="zh-CN" altLang="en-US" dirty="0">
                  <a:latin typeface="黑体" panose="02010609060101010101" pitchFamily="49" charset="-122"/>
                  <a:ea typeface="黑体" panose="02010609060101010101" pitchFamily="49" charset="-122"/>
                </a:rPr>
                <a:t>图</a:t>
              </a:r>
              <a:r>
                <a:rPr lang="en-US" altLang="zh-CN"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异位热脱附工艺流程图</a:t>
              </a:r>
              <a:endParaRPr lang="zh-CN" altLang="en-US" dirty="0">
                <a:latin typeface="黑体" panose="02010609060101010101" pitchFamily="49" charset="-122"/>
                <a:ea typeface="黑体" panose="02010609060101010101" pitchFamily="49" charset="-122"/>
              </a:endParaRPr>
            </a:p>
          </p:txBody>
        </p:sp>
        <p:pic>
          <p:nvPicPr>
            <p:cNvPr id="33" name="图片 32"/>
            <p:cNvPicPr>
              <a:picLocks noChangeAspect="1"/>
            </p:cNvPicPr>
            <p:nvPr/>
          </p:nvPicPr>
          <p:blipFill>
            <a:blip r:embed="rId2"/>
            <a:stretch>
              <a:fillRect/>
            </a:stretch>
          </p:blipFill>
          <p:spPr>
            <a:xfrm>
              <a:off x="571794" y="1244968"/>
              <a:ext cx="4627491" cy="3565362"/>
            </a:xfrm>
            <a:prstGeom prst="rect">
              <a:avLst/>
            </a:prstGeom>
          </p:spPr>
        </p:pic>
      </p:grpSp>
      <p:sp>
        <p:nvSpPr>
          <p:cNvPr id="36" name="文本框 35"/>
          <p:cNvSpPr txBox="1"/>
          <p:nvPr/>
        </p:nvSpPr>
        <p:spPr>
          <a:xfrm>
            <a:off x="191135" y="6158839"/>
            <a:ext cx="11267242" cy="645160"/>
          </a:xfrm>
          <a:prstGeom prst="rect">
            <a:avLst/>
          </a:prstGeom>
          <a:noFill/>
        </p:spPr>
        <p:txBody>
          <a:bodyPr wrap="square">
            <a:spAutoFit/>
          </a:bodyPr>
          <a:lstStyle/>
          <a:p>
            <a:pPr latinLnBrk="1"/>
            <a:r>
              <a:rPr lang="zh-CN" altLang="en-US" dirty="0">
                <a:latin typeface="Times New Roman" panose="02020603050405020304" pitchFamily="18" charset="0"/>
                <a:ea typeface="黑体" panose="02010609060101010101" pitchFamily="49" charset="-122"/>
                <a:cs typeface="Times New Roman" panose="02020603050405020304" pitchFamily="18" charset="0"/>
              </a:rPr>
              <a:t>曾武</a:t>
            </a:r>
            <a:r>
              <a:rPr lang="en-US" altLang="zh-CN"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dirty="0">
                <a:latin typeface="Times New Roman" panose="02020603050405020304" pitchFamily="18" charset="0"/>
                <a:ea typeface="黑体" panose="02010609060101010101" pitchFamily="49" charset="-122"/>
                <a:cs typeface="Times New Roman" panose="02020603050405020304" pitchFamily="18" charset="0"/>
              </a:rPr>
              <a:t>舒群一</a:t>
            </a:r>
            <a:r>
              <a:rPr lang="en-US" altLang="zh-CN"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dirty="0">
                <a:latin typeface="Times New Roman" panose="02020603050405020304" pitchFamily="18" charset="0"/>
                <a:ea typeface="黑体" panose="02010609060101010101" pitchFamily="49" charset="-122"/>
                <a:cs typeface="Times New Roman" panose="02020603050405020304" pitchFamily="18" charset="0"/>
              </a:rPr>
              <a:t>宋树祥</a:t>
            </a:r>
            <a:r>
              <a:rPr lang="en-US" altLang="zh-CN"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dirty="0">
                <a:latin typeface="Times New Roman" panose="02020603050405020304" pitchFamily="18" charset="0"/>
                <a:ea typeface="黑体" panose="02010609060101010101" pitchFamily="49" charset="-122"/>
                <a:cs typeface="Times New Roman" panose="02020603050405020304" pitchFamily="18" charset="0"/>
              </a:rPr>
              <a:t>等</a:t>
            </a:r>
            <a:r>
              <a:rPr lang="en-US" altLang="zh-CN"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dirty="0">
                <a:latin typeface="Times New Roman" panose="02020603050405020304" pitchFamily="18" charset="0"/>
                <a:ea typeface="黑体" panose="02010609060101010101" pitchFamily="49" charset="-122"/>
                <a:cs typeface="Times New Roman" panose="02020603050405020304" pitchFamily="18" charset="0"/>
              </a:rPr>
              <a:t>污染土壤</a:t>
            </a:r>
            <a:r>
              <a:rPr lang="en-US" altLang="zh-CN" dirty="0">
                <a:latin typeface="Times New Roman" panose="02020603050405020304" pitchFamily="18" charset="0"/>
                <a:ea typeface="黑体" panose="02010609060101010101" pitchFamily="49" charset="-122"/>
                <a:cs typeface="Times New Roman" panose="02020603050405020304" pitchFamily="18" charset="0"/>
              </a:rPr>
              <a:t>VOCs</a:t>
            </a:r>
            <a:r>
              <a:rPr lang="zh-CN" altLang="en-US" dirty="0">
                <a:latin typeface="Times New Roman" panose="02020603050405020304" pitchFamily="18" charset="0"/>
                <a:ea typeface="黑体" panose="02010609060101010101" pitchFamily="49" charset="-122"/>
                <a:cs typeface="Times New Roman" panose="02020603050405020304" pitchFamily="18" charset="0"/>
              </a:rPr>
              <a:t>热脱附去除工艺研究评述</a:t>
            </a:r>
            <a:r>
              <a:rPr lang="en-US" altLang="zh-CN" dirty="0">
                <a:latin typeface="Times New Roman" panose="02020603050405020304" pitchFamily="18" charset="0"/>
                <a:ea typeface="黑体" panose="02010609060101010101" pitchFamily="49" charset="-122"/>
                <a:cs typeface="Times New Roman" panose="02020603050405020304" pitchFamily="18" charset="0"/>
              </a:rPr>
              <a:t>[J/OL].</a:t>
            </a:r>
            <a:r>
              <a:rPr lang="zh-CN" altLang="en-US" dirty="0">
                <a:latin typeface="Times New Roman" panose="02020603050405020304" pitchFamily="18" charset="0"/>
                <a:ea typeface="黑体" panose="02010609060101010101" pitchFamily="49" charset="-122"/>
                <a:cs typeface="Times New Roman" panose="02020603050405020304" pitchFamily="18" charset="0"/>
              </a:rPr>
              <a:t>应用化工</a:t>
            </a:r>
            <a:r>
              <a:rPr lang="en-US" altLang="zh-CN" dirty="0">
                <a:latin typeface="Times New Roman" panose="02020603050405020304" pitchFamily="18" charset="0"/>
                <a:ea typeface="黑体" panose="02010609060101010101" pitchFamily="49" charset="-122"/>
                <a:cs typeface="Times New Roman" panose="02020603050405020304" pitchFamily="18" charset="0"/>
              </a:rPr>
              <a:t>,1-11[2025-07-16].https://doi.org/10.16581/j.cnki.issn1671-3206.20250704.001.</a:t>
            </a:r>
            <a:endParaRPr lang="en-US" altLang="zh-CN" dirty="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p:rand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t>7</a:t>
            </a: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a:t>
            </a:r>
            <a:fld id="{9A0DB2DC-4C9A-4742-B13C-FB6460FD3503}" type="slidenum">
              <a:rPr kumimoji="0" lang="en-US" altLang="zh-CN" sz="1800" b="0" i="0" u="none" strike="noStrike" kern="1200" cap="none" spc="0" normalizeH="0" baseline="0" noProof="1" smtClean="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4" name="Text Box 8"/>
          <p:cNvSpPr txBox="1"/>
          <p:nvPr/>
        </p:nvSpPr>
        <p:spPr>
          <a:xfrm>
            <a:off x="840105" y="1340485"/>
            <a:ext cx="10001250" cy="450469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0" fontAlgn="base" latinLnBrk="0" hangingPunct="0">
              <a:lnSpc>
                <a:spcPct val="150000"/>
              </a:lnSpc>
              <a:spcBef>
                <a:spcPct val="20000"/>
              </a:spcBef>
              <a:spcAft>
                <a:spcPct val="0"/>
              </a:spcAft>
              <a:buClrTx/>
              <a:buSzPct val="100000"/>
              <a:buFont typeface="Wingdings" panose="05000000000000000000" pitchFamily="2" charset="2"/>
              <a:buNone/>
              <a:defRPr/>
            </a:pPr>
            <a:r>
              <a:rPr lang="zh-CN" altLang="en-US" sz="2400" b="1" dirty="0">
                <a:solidFill>
                  <a:srgbClr val="FF0000"/>
                </a:solidFill>
                <a:latin typeface="黑体" panose="02010609060101010101" pitchFamily="49" charset="-122"/>
                <a:ea typeface="黑体" panose="02010609060101010101" pitchFamily="49" charset="-122"/>
              </a:rPr>
              <a:t>传统</a:t>
            </a:r>
            <a:r>
              <a:rPr kumimoji="0" lang="zh-CN" altLang="en-US" sz="24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热脱附技术的缺点</a:t>
            </a:r>
            <a:endParaRPr kumimoji="0" lang="zh-CN" altLang="en-US" sz="24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endParaRPr>
          </a:p>
          <a:p>
            <a:pPr marL="0" lvl="1" indent="720090">
              <a:lnSpc>
                <a:spcPct val="150000"/>
              </a:lnSpc>
              <a:spcBef>
                <a:spcPts val="0"/>
              </a:spcBef>
              <a:buClr>
                <a:srgbClr val="000000"/>
              </a:buClr>
              <a:buSzPct val="100000"/>
              <a:buNone/>
            </a:pPr>
            <a:r>
              <a:rPr lang="zh-CN" altLang="en-US" sz="2000" dirty="0">
                <a:solidFill>
                  <a:srgbClr val="06071F"/>
                </a:solidFill>
                <a:latin typeface="黑体" panose="02010609060101010101" pitchFamily="49" charset="-122"/>
                <a:ea typeface="黑体" panose="02010609060101010101" pitchFamily="49" charset="-122"/>
              </a:rPr>
              <a:t>传统热脱附技术</a:t>
            </a:r>
            <a:r>
              <a:rPr lang="zh-CN" altLang="en-US" sz="2000" b="1" dirty="0">
                <a:solidFill>
                  <a:srgbClr val="FF0000"/>
                </a:solidFill>
                <a:latin typeface="黑体" panose="02010609060101010101" pitchFamily="49" charset="-122"/>
                <a:ea typeface="黑体" panose="02010609060101010101" pitchFamily="49" charset="-122"/>
              </a:rPr>
              <a:t>能耗较高</a:t>
            </a:r>
            <a:r>
              <a:rPr lang="en-US" altLang="zh-CN" sz="2000" dirty="0">
                <a:solidFill>
                  <a:srgbClr val="06071F"/>
                </a:solidFill>
                <a:latin typeface="黑体" panose="02010609060101010101" pitchFamily="49" charset="-122"/>
                <a:ea typeface="黑体" panose="02010609060101010101" pitchFamily="49" charset="-122"/>
              </a:rPr>
              <a:t>,</a:t>
            </a:r>
            <a:r>
              <a:rPr lang="zh-CN" altLang="en-US" sz="2000" dirty="0">
                <a:solidFill>
                  <a:srgbClr val="06071F"/>
                </a:solidFill>
                <a:latin typeface="黑体" panose="02010609060101010101" pitchFamily="49" charset="-122"/>
                <a:ea typeface="黑体" panose="02010609060101010101" pitchFamily="49" charset="-122"/>
              </a:rPr>
              <a:t>并且土壤颗粒内部的有机污染物</a:t>
            </a:r>
            <a:r>
              <a:rPr lang="zh-CN" altLang="en-US" sz="2000" b="1" dirty="0">
                <a:solidFill>
                  <a:srgbClr val="FF0000"/>
                </a:solidFill>
                <a:latin typeface="黑体" panose="02010609060101010101" pitchFamily="49" charset="-122"/>
                <a:ea typeface="黑体" panose="02010609060101010101" pitchFamily="49" charset="-122"/>
              </a:rPr>
              <a:t>热脱附效率较低</a:t>
            </a:r>
            <a:r>
              <a:rPr lang="zh-CN" altLang="en-US" sz="2000" dirty="0">
                <a:solidFill>
                  <a:srgbClr val="06071F"/>
                </a:solidFill>
                <a:latin typeface="黑体" panose="02010609060101010101" pitchFamily="49" charset="-122"/>
                <a:ea typeface="黑体" panose="02010609060101010101" pitchFamily="49" charset="-122"/>
              </a:rPr>
              <a:t>。造成这些不足的原因是传统热脱附技术均是通过热风直接和目标污染土壤接触</a:t>
            </a:r>
            <a:r>
              <a:rPr lang="en-US" altLang="zh-CN" sz="2000" dirty="0">
                <a:solidFill>
                  <a:srgbClr val="06071F"/>
                </a:solidFill>
                <a:latin typeface="黑体" panose="02010609060101010101" pitchFamily="49" charset="-122"/>
                <a:ea typeface="黑体" panose="02010609060101010101" pitchFamily="49" charset="-122"/>
              </a:rPr>
              <a:t>,</a:t>
            </a:r>
            <a:r>
              <a:rPr lang="zh-CN" altLang="en-US" sz="2000" dirty="0">
                <a:solidFill>
                  <a:srgbClr val="06071F"/>
                </a:solidFill>
                <a:latin typeface="黑体" panose="02010609060101010101" pitchFamily="49" charset="-122"/>
                <a:ea typeface="黑体" panose="02010609060101010101" pitchFamily="49" charset="-122"/>
              </a:rPr>
              <a:t>热量从外到内传递的传递方式造成土壤内部的污染物不易脱附。</a:t>
            </a:r>
            <a:endParaRPr lang="en-US" altLang="zh-CN" sz="2000" dirty="0">
              <a:solidFill>
                <a:srgbClr val="06071F"/>
              </a:solidFill>
              <a:latin typeface="黑体" panose="02010609060101010101" pitchFamily="49" charset="-122"/>
              <a:ea typeface="黑体" panose="02010609060101010101" pitchFamily="49" charset="-122"/>
            </a:endParaRPr>
          </a:p>
          <a:p>
            <a:pPr marL="0" indent="0">
              <a:lnSpc>
                <a:spcPct val="150000"/>
              </a:lnSpc>
              <a:buClrTx/>
              <a:buSzPct val="100000"/>
              <a:buNone/>
            </a:pPr>
            <a:r>
              <a:rPr lang="zh-CN" altLang="en-US" sz="2400" b="1" dirty="0">
                <a:solidFill>
                  <a:srgbClr val="FF0000"/>
                </a:solidFill>
                <a:latin typeface="黑体" panose="02010609060101010101" pitchFamily="49" charset="-122"/>
                <a:ea typeface="黑体" panose="02010609060101010101" pitchFamily="49" charset="-122"/>
              </a:rPr>
              <a:t>新型加热技术</a:t>
            </a:r>
            <a:endParaRPr lang="en-US" altLang="zh-CN" sz="2400" b="1" dirty="0">
              <a:solidFill>
                <a:srgbClr val="FF0000"/>
              </a:solidFill>
              <a:latin typeface="黑体" panose="02010609060101010101" pitchFamily="49" charset="-122"/>
              <a:ea typeface="黑体" panose="02010609060101010101" pitchFamily="49" charset="-122"/>
            </a:endParaRPr>
          </a:p>
          <a:p>
            <a:pPr marL="0" lvl="1" indent="720090" algn="l">
              <a:lnSpc>
                <a:spcPct val="150000"/>
              </a:lnSpc>
              <a:spcBef>
                <a:spcPts val="0"/>
              </a:spcBef>
              <a:buClr>
                <a:srgbClr val="000000"/>
              </a:buClr>
              <a:buSzTx/>
              <a:buNone/>
            </a:pPr>
            <a:r>
              <a:rPr lang="zh-CN" altLang="en-US" sz="2000" dirty="0">
                <a:solidFill>
                  <a:srgbClr val="06071F"/>
                </a:solidFill>
                <a:latin typeface="黑体" panose="02010609060101010101" pitchFamily="49" charset="-122"/>
                <a:ea typeface="黑体" panose="02010609060101010101" pitchFamily="49" charset="-122"/>
              </a:rPr>
              <a:t>对于微波热脱附和远红外线热脱附等技术的开发。微波热脱附不同于一般的常规加热方式,微波辐射能穿透土壤、加热水和有机污染物使其变成蒸汽从土壤中排出,其能量以电磁波的形式传递。新兴的远红外线加热技术是从土壤颗粒内部向外加热,直接结果就是颗粒内部的污染物容易脱附,故而提升整体的热脱附效率,同时能够降低能耗。</a:t>
            </a:r>
            <a:endParaRPr kumimoji="0" lang="zh-CN" altLang="en-US" sz="2000" b="0" i="0" u="none" strike="noStrike" kern="1200" cap="none" spc="0" normalizeH="0" baseline="0" dirty="0">
              <a:solidFill>
                <a:srgbClr val="06071F"/>
              </a:solidFill>
              <a:effectLst/>
              <a:latin typeface="黑体" panose="02010609060101010101" pitchFamily="49" charset="-122"/>
              <a:ea typeface="黑体" panose="02010609060101010101" pitchFamily="49" charset="-122"/>
              <a:cs typeface="+mn-cs"/>
            </a:endParaRPr>
          </a:p>
        </p:txBody>
      </p:sp>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4" name="Text Box 4"/>
          <p:cNvSpPr txBox="1">
            <a:spLocks noChangeArrowheads="1"/>
          </p:cNvSpPr>
          <p:nvPr/>
        </p:nvSpPr>
        <p:spPr bwMode="auto">
          <a:xfrm>
            <a:off x="191135" y="163195"/>
            <a:ext cx="11566525" cy="948055"/>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4.</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2</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热脱附技术分类</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ea typeface="黑体" panose="02010609060101010101" pitchFamily="49" charset="-122"/>
                <a:cs typeface="Times New Roman" panose="02020603050405020304" pitchFamily="18" charset="0"/>
                <a:sym typeface="+mn-ea"/>
              </a:rPr>
              <a:t>Classification of Thermal Desorption Technology</a:t>
            </a:r>
            <a:r>
              <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sym typeface="+mn-ea"/>
              </a:rPr>
              <a:t> </a:t>
            </a:r>
            <a:endPar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endParaRPr>
          </a:p>
          <a:p>
            <a:pPr marL="457200" indent="-457200" eaLnBrk="1" hangingPunct="1">
              <a:lnSpc>
                <a:spcPct val="150000"/>
              </a:lnSpc>
              <a:spcBef>
                <a:spcPts val="0"/>
              </a:spcBef>
              <a:defRPr/>
            </a:pPr>
            <a:endParaRPr lang="zh-CN" altLang="en-US" sz="3000" b="1"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endParaRPr>
          </a:p>
          <a:p>
            <a:pPr marL="457200" indent="-457200" eaLnBrk="1" hangingPunct="1">
              <a:lnSpc>
                <a:spcPct val="150000"/>
              </a:lnSpc>
              <a:spcBef>
                <a:spcPts val="0"/>
              </a:spcBef>
              <a:defRPr/>
            </a:pPr>
            <a:r>
              <a:rPr lang="en-US" altLang="zh-CN" sz="3000" b="1" dirty="0">
                <a:solidFill>
                  <a:srgbClr val="000000"/>
                </a:solidFill>
                <a:latin typeface="Times New Roman" panose="02020603050405020304" pitchFamily="18" charset="0"/>
                <a:cs typeface="Times New Roman" panose="02020603050405020304" pitchFamily="18" charset="0"/>
              </a:rPr>
              <a:t>    </a:t>
            </a:r>
            <a:endParaRPr lang="zh-CN" altLang="en-US" sz="28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5"/>
          <p:cNvSpPr txBox="1">
            <a:spLocks noGrp="1"/>
          </p:cNvSpPr>
          <p:nvPr>
            <p:ph type="sldNum" sz="quarter" idx="4"/>
          </p:nvPr>
        </p:nvSpPr>
        <p:spPr>
          <a:xfrm>
            <a:off x="10285413" y="6399223"/>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latin typeface="Times New Roman" panose="02020603050405020304" pitchFamily="18" charset="0"/>
                <a:cs typeface="Times New Roman" panose="02020603050405020304" pitchFamily="18" charset="0"/>
              </a:rPr>
              <a:t>7</a:t>
            </a:r>
            <a:r>
              <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fld id="{9A0DB2DC-4C9A-4742-B13C-FB6460FD3503}" type="slidenum">
              <a:rPr kumimoji="0" lang="en-US" altLang="zh-CN" sz="1800" b="0" i="0" u="none" strike="noStrike" kern="1200" cap="none" spc="0" normalizeH="0" baseline="0" noProof="1" smtClean="0">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732" name="Text Box 4"/>
          <p:cNvSpPr txBox="1">
            <a:spLocks noChangeArrowheads="1"/>
          </p:cNvSpPr>
          <p:nvPr/>
        </p:nvSpPr>
        <p:spPr bwMode="auto">
          <a:xfrm>
            <a:off x="3110079" y="1908126"/>
            <a:ext cx="8027988" cy="441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一、 概述</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Overview</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rPr>
              <a:t>二、 热脱附技术分类</a:t>
            </a:r>
            <a:endParaRPr kumimoji="0" lang="zh-CN" altLang="en-US" sz="3000" b="1" i="0" u="none" strike="noStrike" kern="1200" cap="none" spc="0" normalizeH="0" baseline="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Classification of Thermal Desorption Technology</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lang="zh-CN" altLang="en-US"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rPr>
              <a:t>三、 热脱附效率影响因素</a:t>
            </a:r>
            <a:endParaRPr lang="en-US" altLang="zh-CN" sz="3000" b="1" dirty="0">
              <a:solidFill>
                <a:srgbClr val="CCECFF">
                  <a:lumMod val="50000"/>
                </a:srgbClr>
              </a:solidFill>
              <a:latin typeface="微软雅黑" panose="020B0503020204020204" charset="-122"/>
              <a:ea typeface="微软雅黑" panose="020B0503020204020204"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Influencing factors of Thermal Desorption Efficiency</a:t>
            </a:r>
            <a:endPar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457200" marR="0" lvl="0" indent="-457200" algn="l" defTabSz="914400" rtl="0" eaLnBrk="1" fontAlgn="base" latinLnBrk="0" hangingPunct="1">
              <a:lnSpc>
                <a:spcPct val="150000"/>
              </a:lnSpc>
              <a:spcBef>
                <a:spcPct val="0"/>
              </a:spcBef>
              <a:spcAft>
                <a:spcPct val="0"/>
              </a:spcAft>
              <a:buClrTx/>
              <a:buSzTx/>
              <a:buFontTx/>
              <a:buNone/>
              <a:defRPr/>
            </a:pP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 name="Line 9"/>
          <p:cNvSpPr>
            <a:spLocks noChangeShapeType="1"/>
          </p:cNvSpPr>
          <p:nvPr/>
        </p:nvSpPr>
        <p:spPr bwMode="auto">
          <a:xfrm>
            <a:off x="3217957" y="5230971"/>
            <a:ext cx="4320480" cy="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6" name="Rectangle 2"/>
          <p:cNvSpPr>
            <a:spLocks noGrp="1" noChangeArrowheads="1"/>
          </p:cNvSpPr>
          <p:nvPr/>
        </p:nvSpPr>
        <p:spPr>
          <a:xfrm>
            <a:off x="911424" y="1160263"/>
            <a:ext cx="10369152" cy="1081088"/>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60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lvl="0" algn="l" eaLnBrk="1" hangingPunct="1">
              <a:lnSpc>
                <a:spcPct val="110000"/>
              </a:lnSpc>
              <a:spcBef>
                <a:spcPct val="20000"/>
              </a:spcBef>
              <a:defRPr/>
            </a:pPr>
            <a:r>
              <a:rPr kumimoji="0" lang="zh-CN" altLang="en-US"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4000" i="0" u="none" strike="noStrike" kern="0" cap="none" spc="0" normalizeH="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zh-CN" altLang="en-US" sz="4000" i="0" u="none" strike="noStrike" kern="0" cap="none" spc="0" normalizeH="0" baseline="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a:t>
            </a:r>
            <a:r>
              <a:rPr lang="zh-CN" altLang="en-US" sz="4000" dirty="0">
                <a:solidFill>
                  <a:schemeClr val="accent1">
                    <a:lumMod val="50000"/>
                  </a:schemeClr>
                </a:solidFill>
                <a:effectLst/>
                <a:latin typeface="微软雅黑" panose="020B0503020204020204" charset="-122"/>
                <a:ea typeface="微软雅黑" panose="020B0503020204020204" charset="-122"/>
                <a:cs typeface="Times New Roman" panose="02020603050405020304" pitchFamily="18" charset="0"/>
              </a:rPr>
              <a:t>四节 热脱附技术</a:t>
            </a:r>
            <a:br>
              <a:rPr kumimoji="0" lang="zh-CN" altLang="en-US" sz="4000" i="0" u="none" strike="noStrike" kern="0" cap="none" spc="0" normalizeH="0" baseline="0" noProof="0" dirty="0">
                <a:ln>
                  <a:noFill/>
                </a:ln>
                <a:solidFill>
                  <a:schemeClr val="accent1">
                    <a:lumMod val="50000"/>
                  </a:schemeClr>
                </a:solidFill>
                <a:effectLst>
                  <a:outerShdw blurRad="38100" dist="38100" dir="2700000" algn="tl">
                    <a:srgbClr val="000000"/>
                  </a:outerShdw>
                </a:effectLst>
                <a:uLnTx/>
                <a:uFillTx/>
                <a:latin typeface="微软雅黑" panose="020B0503020204020204" charset="-122"/>
                <a:ea typeface="微软雅黑" panose="020B0503020204020204" charset="-122"/>
                <a:cs typeface="Times New Roman" panose="02020603050405020304" pitchFamily="18" charset="0"/>
              </a:rPr>
            </a:br>
            <a:r>
              <a:rPr kumimoji="0" lang="zh-CN" altLang="en-US"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lang="zh-CN" altLang="en-US" sz="4400" noProof="0" dirty="0">
                <a:ln>
                  <a:noFill/>
                </a:ln>
                <a:solidFill>
                  <a:srgbClr val="FFFF00"/>
                </a:solidFill>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r>
              <a:rPr lang="zh-CN" altLang="en-US" sz="3600" noProof="0" dirty="0">
                <a:ln>
                  <a:noFill/>
                </a:ln>
                <a:solidFill>
                  <a:srgbClr val="FFFF00"/>
                </a:solidFill>
                <a:uLnTx/>
                <a:uFillTx/>
                <a:latin typeface="Times New Roman" panose="02020603050405020304" pitchFamily="18" charset="0"/>
                <a:ea typeface="黑体" panose="02010609060101010101" pitchFamily="49" charset="-122"/>
                <a:cs typeface="Times New Roman" panose="02020603050405020304" pitchFamily="18" charset="0"/>
                <a:sym typeface="+mn-ea"/>
              </a:rPr>
              <a:t>  </a:t>
            </a:r>
            <a:endParaRPr kumimoji="0" lang="en-US" altLang="zh-CN" sz="3600" b="1" i="0" u="none" strike="noStrike" kern="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732">
                                            <p:txEl>
                                              <p:pRg st="0" end="0"/>
                                            </p:txEl>
                                          </p:spTgt>
                                        </p:tgtEl>
                                        <p:attrNameLst>
                                          <p:attrName>style.visibility</p:attrName>
                                        </p:attrNameLst>
                                      </p:cBhvr>
                                      <p:to>
                                        <p:strVal val="visible"/>
                                      </p:to>
                                    </p:set>
                                    <p:anim calcmode="lin" valueType="num">
                                      <p:cBhvr additive="base">
                                        <p:cTn id="7" dur="500" fill="hold"/>
                                        <p:tgtEl>
                                          <p:spTgt spid="73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732">
                                            <p:txEl>
                                              <p:pRg st="1" end="1"/>
                                            </p:txEl>
                                          </p:spTgt>
                                        </p:tgtEl>
                                        <p:attrNameLst>
                                          <p:attrName>style.visibility</p:attrName>
                                        </p:attrNameLst>
                                      </p:cBhvr>
                                      <p:to>
                                        <p:strVal val="visible"/>
                                      </p:to>
                                    </p:set>
                                    <p:anim calcmode="lin" valueType="num">
                                      <p:cBhvr additive="base">
                                        <p:cTn id="11" dur="500" fill="hold"/>
                                        <p:tgtEl>
                                          <p:spTgt spid="737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732">
                                            <p:txEl>
                                              <p:pRg st="2" end="2"/>
                                            </p:txEl>
                                          </p:spTgt>
                                        </p:tgtEl>
                                        <p:attrNameLst>
                                          <p:attrName>style.visibility</p:attrName>
                                        </p:attrNameLst>
                                      </p:cBhvr>
                                      <p:to>
                                        <p:strVal val="visible"/>
                                      </p:to>
                                    </p:set>
                                    <p:anim calcmode="lin" valueType="num">
                                      <p:cBhvr additive="base">
                                        <p:cTn id="15" dur="500" fill="hold"/>
                                        <p:tgtEl>
                                          <p:spTgt spid="7373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73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732">
                                            <p:txEl>
                                              <p:pRg st="3" end="3"/>
                                            </p:txEl>
                                          </p:spTgt>
                                        </p:tgtEl>
                                        <p:attrNameLst>
                                          <p:attrName>style.visibility</p:attrName>
                                        </p:attrNameLst>
                                      </p:cBhvr>
                                      <p:to>
                                        <p:strVal val="visible"/>
                                      </p:to>
                                    </p:set>
                                    <p:anim calcmode="lin" valueType="num">
                                      <p:cBhvr additive="base">
                                        <p:cTn id="19" dur="500" fill="hold"/>
                                        <p:tgtEl>
                                          <p:spTgt spid="7373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73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3732">
                                            <p:txEl>
                                              <p:pRg st="4" end="4"/>
                                            </p:txEl>
                                          </p:spTgt>
                                        </p:tgtEl>
                                        <p:attrNameLst>
                                          <p:attrName>style.visibility</p:attrName>
                                        </p:attrNameLst>
                                      </p:cBhvr>
                                      <p:to>
                                        <p:strVal val="visible"/>
                                      </p:to>
                                    </p:set>
                                    <p:anim calcmode="lin" valueType="num">
                                      <p:cBhvr additive="base">
                                        <p:cTn id="23" dur="500" fill="hold"/>
                                        <p:tgtEl>
                                          <p:spTgt spid="7373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373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3732">
                                            <p:txEl>
                                              <p:pRg st="5" end="5"/>
                                            </p:txEl>
                                          </p:spTgt>
                                        </p:tgtEl>
                                        <p:attrNameLst>
                                          <p:attrName>style.visibility</p:attrName>
                                        </p:attrNameLst>
                                      </p:cBhvr>
                                      <p:to>
                                        <p:strVal val="visible"/>
                                      </p:to>
                                    </p:set>
                                    <p:anim calcmode="lin" valueType="num">
                                      <p:cBhvr additive="base">
                                        <p:cTn id="27" dur="500" fill="hold"/>
                                        <p:tgtEl>
                                          <p:spTgt spid="7373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3732">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0-#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00070" y="6071033"/>
            <a:ext cx="1906587" cy="476250"/>
          </a:xfrm>
          <a:ln>
            <a:noFill/>
          </a:ln>
        </p:spPr>
        <p:txBody>
          <a:bodyPr anchor="b" anchorCtr="0"/>
          <a:lstStyle/>
          <a:p>
            <a:pPr marL="0" indent="0" algn="r" eaLnBrk="1" hangingPunct="1">
              <a:spcBef>
                <a:spcPct val="0"/>
              </a:spcBef>
              <a:buClrTx/>
              <a:buSzTx/>
              <a:buFontTx/>
              <a:buNone/>
            </a:pPr>
            <a:r>
              <a:rPr lang="en-US" altLang="zh-CN" dirty="0"/>
              <a:t>7</a:t>
            </a:r>
            <a:r>
              <a:rPr lang="en-US" altLang="zh-CN" sz="1800" dirty="0">
                <a:solidFill>
                  <a:srgbClr val="4D4D4D"/>
                </a:solidFill>
                <a:effectLst/>
                <a:latin typeface="Arial" panose="020B0604020202020204" pitchFamily="34" charset="0"/>
                <a:ea typeface="宋体" panose="02010600030101010101" pitchFamily="2" charset="-122"/>
                <a:cs typeface="+mn-cs"/>
              </a:rPr>
              <a:t>-</a:t>
            </a:r>
            <a:fld id="{9A0DB2DC-4C9A-4742-B13C-FB6460FD3503}" type="slidenum">
              <a:rPr lang="en-US" altLang="zh-CN" sz="1800" smtClean="0">
                <a:solidFill>
                  <a:srgbClr val="4D4D4D"/>
                </a:solidFill>
                <a:effectLst/>
                <a:latin typeface="Arial" panose="020B0604020202020204" pitchFamily="34" charset="0"/>
                <a:ea typeface="宋体" panose="02010600030101010101" pitchFamily="2" charset="-122"/>
                <a:cs typeface="+mn-cs"/>
              </a:rPr>
            </a:fld>
            <a:endParaRPr lang="en-US" altLang="zh-CN" sz="1800" dirty="0">
              <a:solidFill>
                <a:srgbClr val="4D4D4D"/>
              </a:solidFill>
              <a:effectLst/>
              <a:latin typeface="Arial" panose="020B0604020202020204" pitchFamily="34" charset="0"/>
              <a:ea typeface="宋体" panose="02010600030101010101" pitchFamily="2" charset="-122"/>
              <a:cs typeface="+mn-cs"/>
            </a:endParaRPr>
          </a:p>
        </p:txBody>
      </p:sp>
      <p:sp>
        <p:nvSpPr>
          <p:cNvPr id="21507" name="Text Box 3"/>
          <p:cNvSpPr txBox="1"/>
          <p:nvPr/>
        </p:nvSpPr>
        <p:spPr>
          <a:xfrm>
            <a:off x="1582112" y="1633793"/>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spcBef>
                <a:spcPct val="50000"/>
              </a:spcBef>
              <a:buClrTx/>
              <a:buSzTx/>
              <a:buFontTx/>
              <a:buNone/>
            </a:pPr>
            <a:endParaRPr lang="zh-CN" altLang="en-US" sz="1800" dirty="0">
              <a:solidFill>
                <a:schemeClr val="tx1"/>
              </a:solidFill>
              <a:ea typeface="宋体" panose="02010600030101010101" pitchFamily="2" charset="-122"/>
            </a:endParaRPr>
          </a:p>
        </p:txBody>
      </p:sp>
      <p:sp>
        <p:nvSpPr>
          <p:cNvPr id="167940" name="Text Box 4"/>
          <p:cNvSpPr txBox="1">
            <a:spLocks noChangeArrowheads="1"/>
          </p:cNvSpPr>
          <p:nvPr/>
        </p:nvSpPr>
        <p:spPr bwMode="auto">
          <a:xfrm>
            <a:off x="190818" y="260668"/>
            <a:ext cx="9793614" cy="1395447"/>
          </a:xfrm>
          <a:prstGeom prst="rect">
            <a:avLst/>
          </a:prstGeom>
          <a:noFill/>
          <a:ln w="9525">
            <a:noFill/>
            <a:miter lim="800000"/>
          </a:ln>
          <a:effectLst/>
        </p:spPr>
        <p:txBody>
          <a:bodyPr wrap="square">
            <a:spAutoFit/>
          </a:bodyPr>
          <a:lstStyle/>
          <a:p>
            <a:pPr marL="457200" lvl="0" indent="-457200" eaLnBrk="1" hangingPunct="1">
              <a:lnSpc>
                <a:spcPct val="150000"/>
              </a:lnSpc>
              <a:spcBef>
                <a:spcPct val="50000"/>
              </a:spcBef>
              <a:defRPr/>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4.3</a:t>
            </a:r>
            <a:r>
              <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热脱附效率影响因素</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a:p>
            <a:pPr marL="457200" lvl="0" indent="-457200" eaLnBrk="1" hangingPunct="1">
              <a:lnSpc>
                <a:spcPct val="150000"/>
              </a:lnSpc>
              <a:spcBef>
                <a:spcPts val="0"/>
              </a:spcBef>
              <a:defRPr/>
            </a:pPr>
            <a:r>
              <a:rPr lang="zh-CN" altLang="en-US"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rPr>
              <a:t>     </a:t>
            </a:r>
            <a:r>
              <a:rPr lang="en-US" altLang="zh-CN" sz="3000" b="1" dirty="0">
                <a:solidFill>
                  <a:srgbClr val="000000"/>
                </a:solidFill>
                <a:latin typeface="Times New Roman" panose="02020603050405020304" pitchFamily="18" charset="0"/>
                <a:cs typeface="Times New Roman" panose="02020603050405020304" pitchFamily="18" charset="0"/>
              </a:rPr>
              <a:t>Influencing Factors of Thermal Desorption Efficiency</a:t>
            </a:r>
            <a:endParaRPr lang="en-US" altLang="zh-CN" sz="3000" b="1" dirty="0">
              <a:solidFill>
                <a:srgbClr val="AA5C5C"/>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5" name="矩形: 圆角 4"/>
          <p:cNvSpPr/>
          <p:nvPr>
            <p:custDataLst>
              <p:tags r:id="rId1"/>
            </p:custDataLst>
          </p:nvPr>
        </p:nvSpPr>
        <p:spPr>
          <a:xfrm>
            <a:off x="1487488" y="4923803"/>
            <a:ext cx="511428" cy="4616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custDataLst>
              <p:tags r:id="rId2"/>
            </p:custDataLst>
          </p:nvPr>
        </p:nvSpPr>
        <p:spPr>
          <a:xfrm>
            <a:off x="1487488" y="3329780"/>
            <a:ext cx="511428" cy="4616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custDataLst>
              <p:tags r:id="rId3"/>
            </p:custDataLst>
          </p:nvPr>
        </p:nvSpPr>
        <p:spPr>
          <a:xfrm>
            <a:off x="1489684" y="1813385"/>
            <a:ext cx="511428" cy="4616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4"/>
            </p:custDataLst>
          </p:nvPr>
        </p:nvSpPr>
        <p:spPr>
          <a:xfrm>
            <a:off x="1582112" y="1826536"/>
            <a:ext cx="326572" cy="461665"/>
          </a:xfrm>
          <a:prstGeom prst="rect">
            <a:avLst/>
          </a:prstGeom>
          <a:noFill/>
        </p:spPr>
        <p:txBody>
          <a:bodyPr wrap="square" rtlCol="0">
            <a:spAutoFit/>
          </a:bodyPr>
          <a:lstStyle/>
          <a:p>
            <a:r>
              <a:rPr lang="en-US" altLang="zh-CN" sz="2400" dirty="0">
                <a:latin typeface="Times New Roman" panose="02020603050405020304" pitchFamily="18" charset="0"/>
                <a:ea typeface="+mj-ea"/>
              </a:rPr>
              <a:t>1</a:t>
            </a:r>
            <a:endParaRPr lang="zh-CN" altLang="en-US" sz="2400" dirty="0">
              <a:latin typeface="Times New Roman" panose="02020603050405020304" pitchFamily="18" charset="0"/>
              <a:ea typeface="+mj-ea"/>
            </a:endParaRPr>
          </a:p>
        </p:txBody>
      </p:sp>
      <p:sp>
        <p:nvSpPr>
          <p:cNvPr id="9" name="文本框 8"/>
          <p:cNvSpPr txBox="1"/>
          <p:nvPr>
            <p:custDataLst>
              <p:tags r:id="rId5"/>
            </p:custDataLst>
          </p:nvPr>
        </p:nvSpPr>
        <p:spPr>
          <a:xfrm>
            <a:off x="1579916" y="3329781"/>
            <a:ext cx="326572" cy="461665"/>
          </a:xfrm>
          <a:prstGeom prst="rect">
            <a:avLst/>
          </a:prstGeom>
          <a:noFill/>
        </p:spPr>
        <p:txBody>
          <a:bodyPr wrap="square" rtlCol="0">
            <a:spAutoFit/>
          </a:bodyPr>
          <a:lstStyle/>
          <a:p>
            <a:r>
              <a:rPr lang="en-US" altLang="zh-CN" sz="2400" dirty="0">
                <a:latin typeface="Times New Roman" panose="02020603050405020304" pitchFamily="18" charset="0"/>
                <a:ea typeface="+mj-ea"/>
              </a:rPr>
              <a:t>2</a:t>
            </a:r>
            <a:endParaRPr lang="zh-CN" altLang="en-US" sz="2400" dirty="0">
              <a:latin typeface="Times New Roman" panose="02020603050405020304" pitchFamily="18" charset="0"/>
              <a:ea typeface="+mj-ea"/>
            </a:endParaRPr>
          </a:p>
        </p:txBody>
      </p:sp>
      <p:sp>
        <p:nvSpPr>
          <p:cNvPr id="10" name="文本框 9"/>
          <p:cNvSpPr txBox="1"/>
          <p:nvPr>
            <p:custDataLst>
              <p:tags r:id="rId6"/>
            </p:custDataLst>
          </p:nvPr>
        </p:nvSpPr>
        <p:spPr>
          <a:xfrm>
            <a:off x="1579916" y="4923804"/>
            <a:ext cx="326572" cy="461665"/>
          </a:xfrm>
          <a:prstGeom prst="rect">
            <a:avLst/>
          </a:prstGeom>
          <a:noFill/>
        </p:spPr>
        <p:txBody>
          <a:bodyPr wrap="square" rtlCol="0">
            <a:spAutoFit/>
          </a:bodyPr>
          <a:lstStyle/>
          <a:p>
            <a:r>
              <a:rPr lang="en-US" altLang="zh-CN" sz="2400" dirty="0">
                <a:latin typeface="Times New Roman" panose="02020603050405020304" pitchFamily="18" charset="0"/>
                <a:ea typeface="+mj-ea"/>
              </a:rPr>
              <a:t>3</a:t>
            </a:r>
            <a:endParaRPr lang="zh-CN" altLang="en-US" sz="2400" dirty="0">
              <a:latin typeface="Times New Roman" panose="02020603050405020304" pitchFamily="18" charset="0"/>
              <a:ea typeface="+mj-ea"/>
            </a:endParaRPr>
          </a:p>
        </p:txBody>
      </p:sp>
      <p:sp>
        <p:nvSpPr>
          <p:cNvPr id="12" name="文本框 11"/>
          <p:cNvSpPr txBox="1"/>
          <p:nvPr>
            <p:custDataLst>
              <p:tags r:id="rId7"/>
            </p:custDataLst>
          </p:nvPr>
        </p:nvSpPr>
        <p:spPr>
          <a:xfrm>
            <a:off x="2605572" y="1634742"/>
            <a:ext cx="3362300" cy="645160"/>
          </a:xfrm>
          <a:prstGeom prst="rect">
            <a:avLst/>
          </a:prstGeom>
          <a:noFill/>
        </p:spPr>
        <p:txBody>
          <a:bodyPr wrap="square" rtlCol="0">
            <a:spAutoFit/>
          </a:bodyPr>
          <a:lstStyle/>
          <a:p>
            <a:pPr>
              <a:lnSpc>
                <a:spcPct val="150000"/>
              </a:lnSpc>
            </a:pPr>
            <a:r>
              <a:rPr kumimoji="1" lang="zh-CN" altLang="en-US" sz="2400" b="1" dirty="0">
                <a:ln w="12700">
                  <a:noFill/>
                </a:ln>
                <a:solidFill>
                  <a:srgbClr val="FF0000"/>
                </a:solidFill>
                <a:latin typeface="黑体" panose="02010609060101010101" pitchFamily="49" charset="-122"/>
                <a:ea typeface="黑体" panose="02010609060101010101" pitchFamily="49" charset="-122"/>
              </a:rPr>
              <a:t>设备操作参数</a:t>
            </a:r>
            <a:endParaRPr kumimoji="1" lang="zh-CN" altLang="en-US" sz="2400" b="1" dirty="0">
              <a:ln w="12700">
                <a:noFill/>
              </a:ln>
              <a:solidFill>
                <a:srgbClr val="FF0000"/>
              </a:solidFill>
              <a:latin typeface="黑体" panose="02010609060101010101" pitchFamily="49" charset="-122"/>
              <a:ea typeface="黑体" panose="02010609060101010101" pitchFamily="49" charset="-122"/>
            </a:endParaRPr>
          </a:p>
        </p:txBody>
      </p:sp>
      <p:sp>
        <p:nvSpPr>
          <p:cNvPr id="13" name="文本框 12"/>
          <p:cNvSpPr txBox="1"/>
          <p:nvPr>
            <p:custDataLst>
              <p:tags r:id="rId8"/>
            </p:custDataLst>
          </p:nvPr>
        </p:nvSpPr>
        <p:spPr>
          <a:xfrm>
            <a:off x="2605572" y="2116215"/>
            <a:ext cx="7738900" cy="1014730"/>
          </a:xfrm>
          <a:prstGeom prst="rect">
            <a:avLst/>
          </a:prstGeom>
          <a:noFill/>
        </p:spPr>
        <p:txBody>
          <a:bodyPr wrap="square" rtlCol="0">
            <a:spAutoFit/>
          </a:bodyPr>
          <a:lstStyle/>
          <a:p>
            <a:pPr>
              <a:lnSpc>
                <a:spcPct val="150000"/>
              </a:lnSpc>
            </a:pPr>
            <a:r>
              <a:rPr kumimoji="1" lang="zh-CN" altLang="en-US" sz="2000" dirty="0">
                <a:ln w="12700">
                  <a:noFill/>
                </a:ln>
                <a:latin typeface="黑体" panose="02010609060101010101" pitchFamily="49" charset="-122"/>
                <a:ea typeface="黑体" panose="02010609060101010101" pitchFamily="49" charset="-122"/>
              </a:rPr>
              <a:t>热脱附的设备操作参数主要包括温度和停留时间</a:t>
            </a:r>
            <a:r>
              <a:rPr kumimoji="1" lang="en-US" altLang="zh-CN" sz="2000" dirty="0">
                <a:ln w="12700">
                  <a:noFill/>
                </a:ln>
                <a:latin typeface="黑体" panose="02010609060101010101" pitchFamily="49" charset="-122"/>
                <a:ea typeface="黑体" panose="02010609060101010101" pitchFamily="49" charset="-122"/>
              </a:rPr>
              <a:t>,</a:t>
            </a:r>
            <a:r>
              <a:rPr kumimoji="1" lang="zh-CN" altLang="en-US" sz="2000" dirty="0">
                <a:ln w="12700">
                  <a:noFill/>
                </a:ln>
                <a:latin typeface="黑体" panose="02010609060101010101" pitchFamily="49" charset="-122"/>
                <a:ea typeface="黑体" panose="02010609060101010101" pitchFamily="49" charset="-122"/>
              </a:rPr>
              <a:t>根据污染物特性和土壤性质的不同</a:t>
            </a:r>
            <a:r>
              <a:rPr kumimoji="1" lang="en-US" altLang="zh-CN" sz="2000" dirty="0">
                <a:ln w="12700">
                  <a:noFill/>
                </a:ln>
                <a:latin typeface="黑体" panose="02010609060101010101" pitchFamily="49" charset="-122"/>
                <a:ea typeface="黑体" panose="02010609060101010101" pitchFamily="49" charset="-122"/>
              </a:rPr>
              <a:t>,</a:t>
            </a:r>
            <a:r>
              <a:rPr kumimoji="1" lang="zh-CN" altLang="en-US" sz="2000" dirty="0">
                <a:ln w="12700">
                  <a:noFill/>
                </a:ln>
                <a:latin typeface="黑体" panose="02010609060101010101" pitchFamily="49" charset="-122"/>
                <a:ea typeface="黑体" panose="02010609060101010101" pitchFamily="49" charset="-122"/>
              </a:rPr>
              <a:t>所需的温度和停留时间也是不同的。</a:t>
            </a:r>
            <a:endParaRPr kumimoji="1" lang="zh-CN" altLang="en-US" sz="2000" dirty="0">
              <a:ln w="12700">
                <a:noFill/>
              </a:ln>
              <a:latin typeface="黑体" panose="02010609060101010101" pitchFamily="49" charset="-122"/>
              <a:ea typeface="黑体" panose="02010609060101010101" pitchFamily="49" charset="-122"/>
            </a:endParaRPr>
          </a:p>
        </p:txBody>
      </p:sp>
      <p:sp>
        <p:nvSpPr>
          <p:cNvPr id="14" name="文本框 13"/>
          <p:cNvSpPr txBox="1"/>
          <p:nvPr>
            <p:custDataLst>
              <p:tags r:id="rId9"/>
            </p:custDataLst>
          </p:nvPr>
        </p:nvSpPr>
        <p:spPr>
          <a:xfrm>
            <a:off x="2603376" y="3168549"/>
            <a:ext cx="3362300" cy="645160"/>
          </a:xfrm>
          <a:prstGeom prst="rect">
            <a:avLst/>
          </a:prstGeom>
          <a:noFill/>
        </p:spPr>
        <p:txBody>
          <a:bodyPr wrap="square" rtlCol="0">
            <a:spAutoFit/>
          </a:bodyPr>
          <a:lstStyle/>
          <a:p>
            <a:pPr>
              <a:lnSpc>
                <a:spcPct val="150000"/>
              </a:lnSpc>
            </a:pPr>
            <a:r>
              <a:rPr kumimoji="1" lang="zh-CN" altLang="en-US" sz="2400" b="1" dirty="0">
                <a:ln w="12700">
                  <a:noFill/>
                </a:ln>
                <a:solidFill>
                  <a:srgbClr val="FF0000"/>
                </a:solidFill>
                <a:latin typeface="黑体" panose="02010609060101010101" pitchFamily="49" charset="-122"/>
                <a:ea typeface="黑体" panose="02010609060101010101" pitchFamily="49" charset="-122"/>
              </a:rPr>
              <a:t>土壤特性</a:t>
            </a:r>
            <a:endParaRPr kumimoji="1" lang="zh-CN" altLang="en-US" sz="2400" b="1" dirty="0">
              <a:ln w="12700">
                <a:noFill/>
              </a:ln>
              <a:solidFill>
                <a:srgbClr val="FF0000"/>
              </a:solidFill>
              <a:latin typeface="黑体" panose="02010609060101010101" pitchFamily="49" charset="-122"/>
              <a:ea typeface="黑体" panose="02010609060101010101" pitchFamily="49" charset="-122"/>
            </a:endParaRPr>
          </a:p>
        </p:txBody>
      </p:sp>
      <p:sp>
        <p:nvSpPr>
          <p:cNvPr id="15" name="文本框 14"/>
          <p:cNvSpPr txBox="1"/>
          <p:nvPr>
            <p:custDataLst>
              <p:tags r:id="rId10"/>
            </p:custDataLst>
          </p:nvPr>
        </p:nvSpPr>
        <p:spPr>
          <a:xfrm>
            <a:off x="2603500" y="3649980"/>
            <a:ext cx="8296910" cy="1014730"/>
          </a:xfrm>
          <a:prstGeom prst="rect">
            <a:avLst/>
          </a:prstGeom>
          <a:noFill/>
        </p:spPr>
        <p:txBody>
          <a:bodyPr wrap="square" rtlCol="0">
            <a:spAutoFit/>
          </a:bodyPr>
          <a:lstStyle/>
          <a:p>
            <a:pPr>
              <a:lnSpc>
                <a:spcPct val="150000"/>
              </a:lnSpc>
            </a:pPr>
            <a:r>
              <a:rPr kumimoji="1" lang="zh-CN" altLang="en-US" sz="2000" dirty="0">
                <a:ln w="12700">
                  <a:noFill/>
                </a:ln>
                <a:latin typeface="黑体" panose="02010609060101010101" pitchFamily="49" charset="-122"/>
                <a:ea typeface="黑体" panose="02010609060101010101" pitchFamily="49" charset="-122"/>
              </a:rPr>
              <a:t>土壤的特性</a:t>
            </a:r>
            <a:r>
              <a:rPr kumimoji="1" lang="en-US" altLang="zh-CN" sz="2000" dirty="0">
                <a:ln w="12700">
                  <a:noFill/>
                </a:ln>
                <a:latin typeface="黑体" panose="02010609060101010101" pitchFamily="49" charset="-122"/>
                <a:ea typeface="黑体" panose="02010609060101010101" pitchFamily="49" charset="-122"/>
              </a:rPr>
              <a:t>,</a:t>
            </a:r>
            <a:r>
              <a:rPr kumimoji="1" lang="zh-CN" altLang="en-US" sz="2000" dirty="0">
                <a:ln w="12700">
                  <a:noFill/>
                </a:ln>
                <a:latin typeface="黑体" panose="02010609060101010101" pitchFamily="49" charset="-122"/>
                <a:ea typeface="黑体" panose="02010609060101010101" pitchFamily="49" charset="-122"/>
              </a:rPr>
              <a:t>主要包括粒径分布、土壤可塑性、含水率、渗透性、腐殖酸含量等</a:t>
            </a:r>
            <a:r>
              <a:rPr kumimoji="1" lang="en-US" altLang="zh-CN" sz="2000" dirty="0">
                <a:ln w="12700">
                  <a:noFill/>
                </a:ln>
                <a:latin typeface="黑体" panose="02010609060101010101" pitchFamily="49" charset="-122"/>
                <a:ea typeface="黑体" panose="02010609060101010101" pitchFamily="49" charset="-122"/>
              </a:rPr>
              <a:t>,</a:t>
            </a:r>
            <a:r>
              <a:rPr kumimoji="1" lang="zh-CN" altLang="en-US" sz="2000" dirty="0">
                <a:ln w="12700">
                  <a:noFill/>
                </a:ln>
                <a:latin typeface="黑体" panose="02010609060101010101" pitchFamily="49" charset="-122"/>
                <a:ea typeface="黑体" panose="02010609060101010101" pitchFamily="49" charset="-122"/>
              </a:rPr>
              <a:t>主要影响热脱附设备的运行效率</a:t>
            </a:r>
            <a:r>
              <a:rPr kumimoji="1" lang="en-US" altLang="zh-CN" sz="2000" dirty="0">
                <a:ln w="12700">
                  <a:noFill/>
                </a:ln>
                <a:latin typeface="黑体" panose="02010609060101010101" pitchFamily="49" charset="-122"/>
                <a:ea typeface="黑体" panose="02010609060101010101" pitchFamily="49" charset="-122"/>
              </a:rPr>
              <a:t>,</a:t>
            </a:r>
            <a:r>
              <a:rPr kumimoji="1" lang="zh-CN" altLang="en-US" sz="2000" dirty="0">
                <a:ln w="12700">
                  <a:noFill/>
                </a:ln>
                <a:latin typeface="黑体" panose="02010609060101010101" pitchFamily="49" charset="-122"/>
                <a:ea typeface="黑体" panose="02010609060101010101" pitchFamily="49" charset="-122"/>
              </a:rPr>
              <a:t>从而影响污染物的脱附效率。</a:t>
            </a:r>
            <a:endParaRPr kumimoji="1" lang="zh-CN" altLang="en-US" sz="2000" dirty="0">
              <a:ln w="12700">
                <a:noFill/>
              </a:ln>
              <a:latin typeface="黑体" panose="02010609060101010101" pitchFamily="49" charset="-122"/>
              <a:ea typeface="黑体" panose="02010609060101010101" pitchFamily="49" charset="-122"/>
            </a:endParaRPr>
          </a:p>
        </p:txBody>
      </p:sp>
      <p:sp>
        <p:nvSpPr>
          <p:cNvPr id="16" name="文本框 15"/>
          <p:cNvSpPr txBox="1"/>
          <p:nvPr>
            <p:custDataLst>
              <p:tags r:id="rId11"/>
            </p:custDataLst>
          </p:nvPr>
        </p:nvSpPr>
        <p:spPr>
          <a:xfrm>
            <a:off x="2603376" y="4712398"/>
            <a:ext cx="3362300" cy="645160"/>
          </a:xfrm>
          <a:prstGeom prst="rect">
            <a:avLst/>
          </a:prstGeom>
          <a:noFill/>
        </p:spPr>
        <p:txBody>
          <a:bodyPr wrap="square" rtlCol="0">
            <a:spAutoFit/>
          </a:bodyPr>
          <a:lstStyle/>
          <a:p>
            <a:pPr>
              <a:lnSpc>
                <a:spcPct val="150000"/>
              </a:lnSpc>
            </a:pPr>
            <a:r>
              <a:rPr kumimoji="1" lang="zh-CN" altLang="en-US" sz="2400" b="1" dirty="0">
                <a:ln w="12700">
                  <a:noFill/>
                </a:ln>
                <a:solidFill>
                  <a:srgbClr val="FF0000"/>
                </a:solidFill>
                <a:latin typeface="黑体" panose="02010609060101010101" pitchFamily="49" charset="-122"/>
                <a:ea typeface="黑体" panose="02010609060101010101" pitchFamily="49" charset="-122"/>
              </a:rPr>
              <a:t>污染物特性</a:t>
            </a:r>
            <a:endParaRPr kumimoji="1" lang="zh-CN" altLang="en-US" sz="2400" b="1" dirty="0">
              <a:ln w="12700">
                <a:noFill/>
              </a:ln>
              <a:solidFill>
                <a:srgbClr val="FF0000"/>
              </a:solidFill>
              <a:latin typeface="黑体" panose="02010609060101010101" pitchFamily="49" charset="-122"/>
              <a:ea typeface="黑体" panose="02010609060101010101" pitchFamily="49" charset="-122"/>
            </a:endParaRPr>
          </a:p>
        </p:txBody>
      </p:sp>
      <p:sp>
        <p:nvSpPr>
          <p:cNvPr id="17" name="文本框 16"/>
          <p:cNvSpPr txBox="1"/>
          <p:nvPr>
            <p:custDataLst>
              <p:tags r:id="rId12"/>
            </p:custDataLst>
          </p:nvPr>
        </p:nvSpPr>
        <p:spPr>
          <a:xfrm>
            <a:off x="2603500" y="5265420"/>
            <a:ext cx="8538210" cy="1476375"/>
          </a:xfrm>
          <a:prstGeom prst="rect">
            <a:avLst/>
          </a:prstGeom>
          <a:noFill/>
        </p:spPr>
        <p:txBody>
          <a:bodyPr wrap="square" rtlCol="0">
            <a:spAutoFit/>
          </a:bodyPr>
          <a:lstStyle/>
          <a:p>
            <a:pPr>
              <a:lnSpc>
                <a:spcPct val="150000"/>
              </a:lnSpc>
            </a:pPr>
            <a:r>
              <a:rPr kumimoji="1" lang="zh-CN" altLang="en-US" sz="2000" dirty="0">
                <a:ln w="12700">
                  <a:noFill/>
                </a:ln>
                <a:latin typeface="黑体" panose="02010609060101010101" pitchFamily="49" charset="-122"/>
                <a:ea typeface="黑体" panose="02010609060101010101" pitchFamily="49" charset="-122"/>
              </a:rPr>
              <a:t>土壤中污染物的特性</a:t>
            </a:r>
            <a:r>
              <a:rPr kumimoji="1" lang="en-US" altLang="zh-CN" sz="2000" dirty="0">
                <a:ln w="12700">
                  <a:noFill/>
                </a:ln>
                <a:latin typeface="黑体" panose="02010609060101010101" pitchFamily="49" charset="-122"/>
                <a:ea typeface="黑体" panose="02010609060101010101" pitchFamily="49" charset="-122"/>
              </a:rPr>
              <a:t>,</a:t>
            </a:r>
            <a:r>
              <a:rPr kumimoji="1" lang="zh-CN" altLang="en-US" sz="2000" dirty="0">
                <a:ln w="12700">
                  <a:noFill/>
                </a:ln>
                <a:latin typeface="黑体" panose="02010609060101010101" pitchFamily="49" charset="-122"/>
                <a:ea typeface="黑体" panose="02010609060101010101" pitchFamily="49" charset="-122"/>
              </a:rPr>
              <a:t>如污染物浓度、蒸汽压、水相溶解度、辛醇</a:t>
            </a:r>
            <a:r>
              <a:rPr kumimoji="1" lang="en-US" altLang="zh-CN" sz="2000" dirty="0">
                <a:ln w="12700">
                  <a:noFill/>
                </a:ln>
                <a:latin typeface="黑体" panose="02010609060101010101" pitchFamily="49" charset="-122"/>
                <a:ea typeface="黑体" panose="02010609060101010101" pitchFamily="49" charset="-122"/>
              </a:rPr>
              <a:t>/</a:t>
            </a:r>
            <a:r>
              <a:rPr kumimoji="1" lang="zh-CN" altLang="en-US" sz="2000" dirty="0">
                <a:ln w="12700">
                  <a:noFill/>
                </a:ln>
                <a:latin typeface="黑体" panose="02010609060101010101" pitchFamily="49" charset="-122"/>
                <a:ea typeface="黑体" panose="02010609060101010101" pitchFamily="49" charset="-122"/>
              </a:rPr>
              <a:t>水分配系数</a:t>
            </a:r>
            <a:r>
              <a:rPr kumimoji="1" lang="en-US" altLang="zh-CN" sz="2000" dirty="0">
                <a:ln w="12700">
                  <a:noFill/>
                </a:ln>
                <a:latin typeface="黑体" panose="02010609060101010101" pitchFamily="49" charset="-122"/>
                <a:ea typeface="黑体" panose="02010609060101010101" pitchFamily="49" charset="-122"/>
              </a:rPr>
              <a:t>(Kow)</a:t>
            </a:r>
            <a:r>
              <a:rPr kumimoji="1" lang="zh-CN" altLang="en-US" sz="2000" dirty="0">
                <a:ln w="12700">
                  <a:noFill/>
                </a:ln>
                <a:latin typeface="黑体" panose="02010609060101010101" pitchFamily="49" charset="-122"/>
                <a:ea typeface="黑体" panose="02010609060101010101" pitchFamily="49" charset="-122"/>
              </a:rPr>
              <a:t>、沸点范围等</a:t>
            </a:r>
            <a:r>
              <a:rPr kumimoji="1" lang="en-US" altLang="zh-CN" sz="2000" dirty="0">
                <a:ln w="12700">
                  <a:noFill/>
                </a:ln>
                <a:latin typeface="黑体" panose="02010609060101010101" pitchFamily="49" charset="-122"/>
                <a:ea typeface="黑体" panose="02010609060101010101" pitchFamily="49" charset="-122"/>
              </a:rPr>
              <a:t>, </a:t>
            </a:r>
            <a:r>
              <a:rPr kumimoji="1" lang="zh-CN" altLang="en-US" sz="2000" dirty="0">
                <a:ln w="12700">
                  <a:noFill/>
                </a:ln>
                <a:latin typeface="黑体" panose="02010609060101010101" pitchFamily="49" charset="-122"/>
                <a:ea typeface="黑体" panose="02010609060101010101" pitchFamily="49" charset="-122"/>
              </a:rPr>
              <a:t>主要是通过影响污染物由土壤内部脱附至土壤表面的速率。</a:t>
            </a:r>
            <a:endParaRPr kumimoji="1" lang="zh-CN" altLang="en-US" sz="2000" dirty="0">
              <a:ln w="12700">
                <a:noFill/>
              </a:ln>
              <a:latin typeface="黑体" panose="02010609060101010101" pitchFamily="49" charset="-122"/>
              <a:ea typeface="黑体" panose="02010609060101010101" pitchFamily="49" charset="-122"/>
            </a:endParaRPr>
          </a:p>
        </p:txBody>
      </p:sp>
      <p:sp>
        <p:nvSpPr>
          <p:cNvPr id="11"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p:cNvSpPr>
          <p:nvPr>
            <p:ph idx="1"/>
          </p:nvPr>
        </p:nvSpPr>
        <p:spPr>
          <a:xfrm>
            <a:off x="4439920" y="2181225"/>
            <a:ext cx="4106545" cy="4324985"/>
          </a:xfrm>
        </p:spPr>
        <p:txBody>
          <a:bodyPr vert="horz" wrap="square" lIns="91440" tIns="45720" rIns="91440" bIns="45720" anchor="t" anchorCtr="0"/>
          <a:lstStyle/>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一、概述</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Introduction</a:t>
            </a:r>
            <a:endParaRPr lang="en-US" altLang="zh-CN" sz="24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二、常用体系</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rPr>
              <a:t>Commonly used systems</a:t>
            </a:r>
            <a:endParaRPr lang="en-US" altLang="zh-CN" sz="2400" b="1" dirty="0">
              <a:solidFill>
                <a:schemeClr val="tx1"/>
              </a:solidFill>
              <a:effectLst/>
              <a:latin typeface="Times New Roman" panose="02020603050405020304" pitchFamily="18" charset="0"/>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三、影响因素</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en-US" altLang="zh-CN" sz="3000" b="1" dirty="0">
                <a:solidFill>
                  <a:schemeClr val="tx1"/>
                </a:solidFill>
                <a:effectLst/>
                <a:latin typeface="Times New Roman" panose="02020603050405020304" pitchFamily="18" charset="0"/>
                <a:cs typeface="Times New Roman" panose="02020603050405020304" pitchFamily="18" charset="0"/>
                <a:sym typeface="+mn-ea"/>
              </a:rPr>
              <a:t>   </a:t>
            </a:r>
            <a:r>
              <a:rPr lang="zh-CN" altLang="en-US" sz="3000" b="1" dirty="0">
                <a:solidFill>
                  <a:schemeClr val="tx1"/>
                </a:solidFill>
                <a:effectLst/>
                <a:latin typeface="Times New Roman" panose="02020603050405020304" pitchFamily="18" charset="0"/>
                <a:cs typeface="Times New Roman" panose="02020603050405020304" pitchFamily="18" charset="0"/>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Influencing Factors</a:t>
            </a:r>
            <a:endParaRPr lang="zh-CN" altLang="en-US" sz="24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57700" name="Rectangle 3"/>
          <p:cNvSpPr/>
          <p:nvPr/>
        </p:nvSpPr>
        <p:spPr>
          <a:xfrm>
            <a:off x="264160" y="375285"/>
            <a:ext cx="11694795" cy="2644775"/>
          </a:xfrm>
          <a:prstGeom prst="rect">
            <a:avLst/>
          </a:prstGeom>
          <a:noFill/>
          <a:ln w="9525">
            <a:noFill/>
          </a:ln>
        </p:spPr>
        <p:txBody>
          <a:bodyPr anchor="ctr" anchorCtr="0"/>
          <a:lstStyle/>
          <a:p>
            <a:pPr algn="ctr">
              <a:lnSpc>
                <a:spcPct val="110000"/>
              </a:lnSpc>
            </a:pPr>
            <a:endParaRPr lang="zh-CN" altLang="en-US" sz="4800"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ctr">
              <a:lnSpc>
                <a:spcPct val="110000"/>
              </a:lnSpc>
            </a:pPr>
            <a: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第五节 稳定</a:t>
            </a:r>
            <a:r>
              <a:rPr lang="en-US" altLang="zh-CN"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a:t>
            </a:r>
            <a: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固定化技术</a:t>
            </a:r>
            <a:endPar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l" eaLnBrk="1" hangingPunct="1">
              <a:lnSpc>
                <a:spcPct val="110000"/>
              </a:lnSpc>
              <a:spcBef>
                <a:spcPct val="20000"/>
              </a:spcBef>
              <a:buClrTx/>
              <a:buSzTx/>
              <a:buFontTx/>
              <a:defRPr/>
            </a:pPr>
            <a:r>
              <a:rPr lang="en-US" altLang="zh-CN" sz="3600" b="1" kern="0" dirty="0">
                <a:effectLst/>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3200" b="1" kern="0" dirty="0">
                <a:effectLst/>
                <a:latin typeface="Times New Roman" panose="02020603050405020304" pitchFamily="18" charset="0"/>
                <a:ea typeface="黑体" panose="02010609060101010101" pitchFamily="49" charset="-122"/>
                <a:cs typeface="Times New Roman" panose="02020603050405020304" pitchFamily="18" charset="0"/>
                <a:sym typeface="+mn-ea"/>
              </a:rPr>
              <a:t>       </a:t>
            </a:r>
            <a:endParaRPr lang="en-US" altLang="zh-CN" sz="3200" b="1" dirty="0">
              <a:solidFill>
                <a:schemeClr val="tx1"/>
              </a:solidFill>
              <a:latin typeface="Times New Roman" panose="02020603050405020304" pitchFamily="18" charset="0"/>
              <a:cs typeface="Times New Roman" panose="02020603050405020304" pitchFamily="18" charset="0"/>
              <a:hlinkClick r:id="" action="ppaction://noaction"/>
            </a:endParaRPr>
          </a:p>
        </p:txBody>
      </p:sp>
      <p:sp>
        <p:nvSpPr>
          <p:cNvPr id="22537" name="Line 9"/>
          <p:cNvSpPr>
            <a:spLocks noChangeShapeType="1"/>
          </p:cNvSpPr>
          <p:nvPr/>
        </p:nvSpPr>
        <p:spPr bwMode="auto">
          <a:xfrm>
            <a:off x="4512211" y="2926943"/>
            <a:ext cx="2502084" cy="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537"/>
                                        </p:tgtEl>
                                        <p:attrNameLst>
                                          <p:attrName>style.visibility</p:attrName>
                                        </p:attrNameLst>
                                      </p:cBhvr>
                                      <p:to>
                                        <p:strVal val="visible"/>
                                      </p:to>
                                    </p:set>
                                    <p:anim calcmode="lin" valueType="num">
                                      <p:cBhvr additive="base">
                                        <p:cTn id="7" dur="500" fill="hold"/>
                                        <p:tgtEl>
                                          <p:spTgt spid="22537"/>
                                        </p:tgtEl>
                                        <p:attrNameLst>
                                          <p:attrName>ppt_x</p:attrName>
                                        </p:attrNameLst>
                                      </p:cBhvr>
                                      <p:tavLst>
                                        <p:tav tm="0">
                                          <p:val>
                                            <p:strVal val="0-#ppt_w/2"/>
                                          </p:val>
                                        </p:tav>
                                        <p:tav tm="100000">
                                          <p:val>
                                            <p:strVal val="#ppt_x"/>
                                          </p:val>
                                        </p:tav>
                                      </p:tavLst>
                                    </p:anim>
                                    <p:anim calcmode="lin" valueType="num">
                                      <p:cBhvr additive="base">
                                        <p:cTn id="8"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0818" y="116523"/>
            <a:ext cx="9793614" cy="2399665"/>
          </a:xfrm>
          <a:prstGeom prst="rect">
            <a:avLst/>
          </a:prstGeom>
          <a:noFill/>
          <a:ln w="9525">
            <a:noFill/>
            <a:miter lim="800000"/>
          </a:ln>
          <a:effectLst/>
        </p:spPr>
        <p:txBody>
          <a:bodyPr wrap="square">
            <a:sp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5.1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概述 </a:t>
            </a:r>
            <a:r>
              <a:rPr lang="en-US" altLang="zh-CN" sz="3000" b="1" dirty="0">
                <a:effectLst/>
                <a:latin typeface="Times New Roman" panose="02020603050405020304" pitchFamily="18" charset="0"/>
                <a:cs typeface="Times New Roman" panose="02020603050405020304" pitchFamily="18" charset="0"/>
                <a:sym typeface="+mn-ea"/>
              </a:rPr>
              <a:t>Introduction</a:t>
            </a:r>
            <a:endParaRPr lang="en-US" altLang="zh-CN" sz="30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510" name="Text Box 8"/>
          <p:cNvSpPr txBox="1"/>
          <p:nvPr/>
        </p:nvSpPr>
        <p:spPr>
          <a:xfrm>
            <a:off x="623570" y="1196340"/>
            <a:ext cx="10628630" cy="4543425"/>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1" indent="0" algn="l">
              <a:lnSpc>
                <a:spcPct val="150000"/>
              </a:lnSpc>
              <a:spcBef>
                <a:spcPts val="0"/>
              </a:spcBef>
              <a:buClrTx/>
              <a:buSzTx/>
              <a:buNone/>
            </a:pPr>
            <a:r>
              <a:rPr lang="en-US" altLang="zh-CN" sz="2400" b="1" dirty="0">
                <a:solidFill>
                  <a:srgbClr val="06071F"/>
                </a:solidFill>
                <a:latin typeface="黑体" panose="02010609060101010101" pitchFamily="49" charset="-122"/>
                <a:ea typeface="黑体" panose="02010609060101010101" pitchFamily="49" charset="-122"/>
              </a:rPr>
              <a:t> </a:t>
            </a:r>
            <a:r>
              <a:rPr lang="zh-CN" altLang="en-US" sz="2400" b="1" dirty="0">
                <a:solidFill>
                  <a:srgbClr val="FF0000"/>
                </a:solidFill>
                <a:latin typeface="黑体" panose="02010609060101010101" pitchFamily="49" charset="-122"/>
                <a:ea typeface="黑体" panose="02010609060101010101" pitchFamily="49" charset="-122"/>
              </a:rPr>
              <a:t>固定</a:t>
            </a: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rPr>
              <a:t>稳定化技术定义</a:t>
            </a:r>
            <a:endParaRPr lang="zh-CN" altLang="en-US" sz="2400" b="1" dirty="0">
              <a:solidFill>
                <a:srgbClr val="FF0000"/>
              </a:solidFill>
              <a:latin typeface="黑体" panose="02010609060101010101" pitchFamily="49" charset="-122"/>
              <a:ea typeface="黑体" panose="02010609060101010101" pitchFamily="49" charset="-122"/>
            </a:endParaRPr>
          </a:p>
          <a:p>
            <a:pPr marL="0" lvl="1" indent="720090">
              <a:lnSpc>
                <a:spcPct val="150000"/>
              </a:lnSpc>
              <a:spcBef>
                <a:spcPts val="0"/>
              </a:spcBef>
              <a:buClr>
                <a:srgbClr val="000000"/>
              </a:buClr>
              <a:buSzPct val="80000"/>
              <a:buNone/>
            </a:pP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固化</a:t>
            </a:r>
            <a:r>
              <a:rPr lang="en-US" altLang="zh-CN"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稳定化技术</a:t>
            </a:r>
            <a:r>
              <a:rPr lang="zh-CN" altLang="en-US" sz="2000" dirty="0">
                <a:latin typeface="黑体" panose="02010609060101010101" pitchFamily="49" charset="-122"/>
                <a:ea typeface="黑体" panose="02010609060101010101" pitchFamily="49" charset="-122"/>
                <a:cs typeface="黑体" panose="02010609060101010101" pitchFamily="49" charset="-122"/>
                <a:sym typeface="+mn-ea"/>
              </a:rPr>
              <a:t>是污染土壤与黏结剂或稳定剂混合，使污染物实现物理封存或发生化学反应生成固体沉淀物（如形成氢氧化物或硫化物沉淀等），从而防止或者降低污染土壤释放有害化学物质过程的一种修复技术，通常用于重金属和放射性物质污染土壤的无害化处理。</a:t>
            </a:r>
            <a:endParaRPr lang="zh-CN" altLang="en-US" sz="2000" dirty="0">
              <a:latin typeface="黑体" panose="02010609060101010101" pitchFamily="49" charset="-122"/>
              <a:ea typeface="黑体" panose="02010609060101010101" pitchFamily="49" charset="-122"/>
              <a:cs typeface="黑体" panose="02010609060101010101" pitchFamily="49" charset="-122"/>
              <a:sym typeface="+mn-ea"/>
            </a:endParaRPr>
          </a:p>
          <a:p>
            <a:pPr marL="0" lvl="1" indent="720090">
              <a:lnSpc>
                <a:spcPct val="150000"/>
              </a:lnSpc>
              <a:spcBef>
                <a:spcPts val="0"/>
              </a:spcBef>
              <a:buClr>
                <a:srgbClr val="000000"/>
              </a:buClr>
              <a:buSzPct val="80000"/>
              <a:buNone/>
            </a:pP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固化技术</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是指将污染物封入稳定晶格材料中</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或在其表面覆盖渗透性低的惰性材料</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机械地将污染物固封在结构完整的固态产物中</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隔离污染土壤与外界环境的联系</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从而达到控制污染物迁移的目的。</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稳定化</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是从改变污染物的有效性出发</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通过氧化、还原、吸附、脱附、溶解、沉淀、络合等化学作用</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改变污染物存在形态</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从而降低其溶解性、迁移性和生物有效性</a:t>
            </a:r>
            <a:r>
              <a:rPr lang="en-US" altLang="zh-CN"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实现污染物无害化或者降低其环境风险。</a:t>
            </a:r>
            <a:endPar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5"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2"/>
          <p:cNvSpPr>
            <a:spLocks noGrp="1"/>
          </p:cNvSpPr>
          <p:nvPr>
            <p:ph idx="1"/>
          </p:nvPr>
        </p:nvSpPr>
        <p:spPr>
          <a:xfrm>
            <a:off x="4439920" y="2181225"/>
            <a:ext cx="4106545" cy="4324985"/>
          </a:xfrm>
        </p:spPr>
        <p:txBody>
          <a:bodyPr vert="horz" wrap="square" lIns="91440" tIns="45720" rIns="91440" bIns="45720" anchor="t" anchorCtr="0"/>
          <a:lstStyle/>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一、概述</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sym typeface="+mn-ea"/>
              </a:rPr>
              <a:t>Introduction</a:t>
            </a:r>
            <a:endParaRPr lang="en-US" altLang="zh-CN" sz="2400" b="1" dirty="0">
              <a:solidFill>
                <a:schemeClr val="tx1"/>
              </a:solidFill>
              <a:effectLst/>
              <a:latin typeface="Times New Roman" panose="02020603050405020304" pitchFamily="18" charset="0"/>
              <a:cs typeface="Times New Roman" panose="02020603050405020304" pitchFamily="18" charset="0"/>
              <a:sym typeface="+mn-ea"/>
            </a:endParaRPr>
          </a:p>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二、常用体系</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zh-CN" altLang="en-US" sz="2400" b="1" dirty="0">
                <a:solidFill>
                  <a:schemeClr val="tx1"/>
                </a:solidFill>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     </a:t>
            </a:r>
            <a:r>
              <a:rPr lang="en-US" altLang="zh-CN" sz="2400" b="1" dirty="0">
                <a:solidFill>
                  <a:schemeClr val="tx1"/>
                </a:solidFill>
                <a:effectLst/>
                <a:latin typeface="Times New Roman" panose="02020603050405020304" pitchFamily="18" charset="0"/>
                <a:cs typeface="Times New Roman" panose="02020603050405020304" pitchFamily="18" charset="0"/>
              </a:rPr>
              <a:t>Commonly used systems</a:t>
            </a:r>
            <a:endParaRPr lang="en-US" altLang="zh-CN" sz="2400" b="1" dirty="0">
              <a:solidFill>
                <a:schemeClr val="tx1"/>
              </a:solidFill>
              <a:effectLst/>
              <a:latin typeface="Times New Roman" panose="02020603050405020304" pitchFamily="18" charset="0"/>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sym typeface="+mn-ea"/>
              </a:rPr>
              <a:t>三、影响因素</a:t>
            </a:r>
            <a:endParaRPr lang="zh-CN" altLang="en-US" sz="3000" b="1" kern="1200" noProof="0" dirty="0">
              <a:ln>
                <a:noFill/>
              </a:ln>
              <a:solidFill>
                <a:srgbClr val="CCECFF">
                  <a:lumMod val="50000"/>
                </a:srgbClr>
              </a:solidFill>
              <a:effectLst/>
              <a:uLnTx/>
              <a:uFillTx/>
              <a:latin typeface="微软雅黑" panose="020B0503020204020204" charset="-122"/>
              <a:ea typeface="微软雅黑" panose="020B0503020204020204" charset="-122"/>
              <a:cs typeface="Times New Roman" panose="02020603050405020304" pitchFamily="18" charset="0"/>
            </a:endParaRPr>
          </a:p>
          <a:p>
            <a:pPr marL="457200" indent="-457200" algn="l" defTabSz="914400" eaLnBrk="1" hangingPunct="1">
              <a:lnSpc>
                <a:spcPct val="150000"/>
              </a:lnSpc>
              <a:spcBef>
                <a:spcPct val="20000"/>
              </a:spcBef>
              <a:buClrTx/>
              <a:buSzTx/>
              <a:buFontTx/>
              <a:buNone/>
              <a:defRPr/>
            </a:pPr>
            <a:r>
              <a:rPr lang="en-US" altLang="zh-CN" sz="3000" b="1" dirty="0">
                <a:solidFill>
                  <a:schemeClr val="tx1"/>
                </a:solidFill>
                <a:effectLst/>
                <a:latin typeface="Times New Roman" panose="02020603050405020304" pitchFamily="18" charset="0"/>
                <a:cs typeface="Times New Roman" panose="02020603050405020304" pitchFamily="18" charset="0"/>
                <a:sym typeface="+mn-ea"/>
              </a:rPr>
              <a:t>   </a:t>
            </a:r>
            <a:r>
              <a:rPr lang="zh-CN" altLang="en-US" sz="3000" b="1" dirty="0">
                <a:solidFill>
                  <a:schemeClr val="tx1"/>
                </a:solidFill>
                <a:effectLst/>
                <a:latin typeface="Times New Roman" panose="02020603050405020304" pitchFamily="18" charset="0"/>
                <a:cs typeface="Times New Roman" panose="02020603050405020304" pitchFamily="18" charset="0"/>
                <a:sym typeface="+mn-ea"/>
              </a:rPr>
              <a:t>   </a:t>
            </a:r>
            <a:r>
              <a:rPr lang="zh-CN" altLang="en-US" sz="2400" b="1" dirty="0">
                <a:solidFill>
                  <a:schemeClr val="tx1"/>
                </a:solidFill>
                <a:effectLst/>
                <a:latin typeface="Times New Roman" panose="02020603050405020304" pitchFamily="18" charset="0"/>
                <a:cs typeface="Times New Roman" panose="02020603050405020304" pitchFamily="18" charset="0"/>
                <a:sym typeface="+mn-ea"/>
              </a:rPr>
              <a:t>Influencing Factors</a:t>
            </a:r>
            <a:endParaRPr lang="zh-CN" altLang="en-US" sz="2400" b="1" dirty="0">
              <a:solidFill>
                <a:schemeClr val="tx1"/>
              </a:solidFill>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9461" name="Text Box 5"/>
          <p:cNvSpPr txBox="1"/>
          <p:nvPr/>
        </p:nvSpPr>
        <p:spPr>
          <a:xfrm>
            <a:off x="5683885" y="0"/>
            <a:ext cx="6461125" cy="52197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2537" name="Line 9"/>
          <p:cNvSpPr>
            <a:spLocks noChangeShapeType="1"/>
          </p:cNvSpPr>
          <p:nvPr/>
        </p:nvSpPr>
        <p:spPr bwMode="auto">
          <a:xfrm>
            <a:off x="4512211" y="4509998"/>
            <a:ext cx="2502084" cy="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2" name="Rectangle 3"/>
          <p:cNvSpPr/>
          <p:nvPr/>
        </p:nvSpPr>
        <p:spPr>
          <a:xfrm>
            <a:off x="264160" y="375285"/>
            <a:ext cx="11694795" cy="2644775"/>
          </a:xfrm>
          <a:prstGeom prst="rect">
            <a:avLst/>
          </a:prstGeom>
          <a:noFill/>
          <a:ln w="9525">
            <a:noFill/>
          </a:ln>
        </p:spPr>
        <p:txBody>
          <a:bodyPr anchor="ctr" anchorCtr="0"/>
          <a:p>
            <a:pPr algn="ctr">
              <a:lnSpc>
                <a:spcPct val="110000"/>
              </a:lnSpc>
            </a:pPr>
            <a:endParaRPr lang="zh-CN" altLang="en-US" sz="4800"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ctr">
              <a:lnSpc>
                <a:spcPct val="110000"/>
              </a:lnSpc>
            </a:pPr>
            <a: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第五节 稳定</a:t>
            </a:r>
            <a:r>
              <a:rPr lang="en-US" altLang="zh-CN"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a:t>
            </a:r>
            <a:r>
              <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rPr>
              <a:t>固定化技术</a:t>
            </a:r>
            <a:endParaRPr lang="zh-CN" altLang="en-US" sz="4000" b="1" kern="0" noProof="0" dirty="0">
              <a:ln>
                <a:noFill/>
              </a:ln>
              <a:solidFill>
                <a:schemeClr val="accent1">
                  <a:lumMod val="50000"/>
                </a:schemeClr>
              </a:solidFill>
              <a:effectLst/>
              <a:uLnTx/>
              <a:uFillTx/>
              <a:latin typeface="微软雅黑" panose="020B0503020204020204" charset="-122"/>
              <a:ea typeface="微软雅黑" panose="020B0503020204020204" charset="-122"/>
              <a:cs typeface="Times New Roman" panose="02020603050405020304" pitchFamily="18" charset="0"/>
            </a:endParaRPr>
          </a:p>
          <a:p>
            <a:pPr algn="l" eaLnBrk="1" hangingPunct="1">
              <a:lnSpc>
                <a:spcPct val="110000"/>
              </a:lnSpc>
              <a:spcBef>
                <a:spcPct val="20000"/>
              </a:spcBef>
              <a:buClrTx/>
              <a:buSzTx/>
              <a:buFontTx/>
              <a:defRPr/>
            </a:pPr>
            <a:r>
              <a:rPr lang="en-US" altLang="zh-CN" sz="3600" b="1" kern="0" dirty="0">
                <a:effectLst/>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3200" b="1" kern="0" dirty="0">
                <a:effectLst/>
                <a:latin typeface="Times New Roman" panose="02020603050405020304" pitchFamily="18" charset="0"/>
                <a:ea typeface="黑体" panose="02010609060101010101" pitchFamily="49" charset="-122"/>
                <a:cs typeface="Times New Roman" panose="02020603050405020304" pitchFamily="18" charset="0"/>
                <a:sym typeface="+mn-ea"/>
              </a:rPr>
              <a:t>       </a:t>
            </a:r>
            <a:endParaRPr lang="en-US" altLang="zh-CN" sz="3200" b="1" dirty="0">
              <a:solidFill>
                <a:schemeClr val="tx1"/>
              </a:solidFill>
              <a:latin typeface="Times New Roman" panose="02020603050405020304" pitchFamily="18" charset="0"/>
              <a:cs typeface="Times New Roman" panose="02020603050405020304" pitchFamily="18" charset="0"/>
              <a:hlinkClick r:id="" action="ppaction://noaction"/>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537"/>
                                        </p:tgtEl>
                                        <p:attrNameLst>
                                          <p:attrName>style.visibility</p:attrName>
                                        </p:attrNameLst>
                                      </p:cBhvr>
                                      <p:to>
                                        <p:strVal val="visible"/>
                                      </p:to>
                                    </p:set>
                                    <p:anim calcmode="lin" valueType="num">
                                      <p:cBhvr additive="base">
                                        <p:cTn id="7" dur="500" fill="hold"/>
                                        <p:tgtEl>
                                          <p:spTgt spid="22537"/>
                                        </p:tgtEl>
                                        <p:attrNameLst>
                                          <p:attrName>ppt_x</p:attrName>
                                        </p:attrNameLst>
                                      </p:cBhvr>
                                      <p:tavLst>
                                        <p:tav tm="0">
                                          <p:val>
                                            <p:strVal val="0-#ppt_w/2"/>
                                          </p:val>
                                        </p:tav>
                                        <p:tav tm="100000">
                                          <p:val>
                                            <p:strVal val="#ppt_x"/>
                                          </p:val>
                                        </p:tav>
                                      </p:tavLst>
                                    </p:anim>
                                    <p:anim calcmode="lin" valueType="num">
                                      <p:cBhvr additive="base">
                                        <p:cTn id="8"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67940" name="Text Box 4"/>
          <p:cNvSpPr txBox="1">
            <a:spLocks noChangeArrowheads="1"/>
          </p:cNvSpPr>
          <p:nvPr/>
        </p:nvSpPr>
        <p:spPr bwMode="auto">
          <a:xfrm>
            <a:off x="191135" y="116840"/>
            <a:ext cx="9793605" cy="88519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5.</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常用体系 </a:t>
            </a:r>
            <a:r>
              <a:rPr lang="en-US" altLang="zh-CN" sz="3000" b="1" dirty="0">
                <a:effectLst/>
                <a:latin typeface="Times New Roman" panose="02020603050405020304" pitchFamily="18" charset="0"/>
                <a:cs typeface="Times New Roman" panose="02020603050405020304" pitchFamily="18" charset="0"/>
                <a:sym typeface="+mn-ea"/>
              </a:rPr>
              <a:t>Commonly used systems</a:t>
            </a:r>
            <a:endParaRPr lang="en-US" altLang="zh-CN" sz="3000" b="1" dirty="0">
              <a:solidFill>
                <a:schemeClr val="tx1"/>
              </a:solidFill>
              <a:effectLst/>
              <a:latin typeface="Times New Roman" panose="02020603050405020304" pitchFamily="18" charset="0"/>
              <a:cs typeface="Times New Roman" panose="02020603050405020304" pitchFamily="18" charset="0"/>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1510" name="Text Box 8"/>
          <p:cNvSpPr txBox="1"/>
          <p:nvPr/>
        </p:nvSpPr>
        <p:spPr>
          <a:xfrm>
            <a:off x="911860" y="3573145"/>
            <a:ext cx="4712335" cy="2418715"/>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342900" lvl="1" indent="-342900" algn="l">
              <a:lnSpc>
                <a:spcPct val="150000"/>
              </a:lnSpc>
              <a:spcBef>
                <a:spcPts val="0"/>
              </a:spcBef>
              <a:buClrTx/>
              <a:buSzTx/>
              <a:buFont typeface="Wingdings" panose="05000000000000000000" charset="0"/>
              <a:buChar char="Ø"/>
            </a:pPr>
            <a:r>
              <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水泥固化</a:t>
            </a:r>
            <a:r>
              <a:rPr lang="en-US" altLang="zh-CN"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稳定化</a:t>
            </a:r>
            <a:endPar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marL="342900" lvl="1" indent="-342900" algn="l">
              <a:lnSpc>
                <a:spcPct val="150000"/>
              </a:lnSpc>
              <a:spcBef>
                <a:spcPts val="0"/>
              </a:spcBef>
              <a:buClrTx/>
              <a:buSzTx/>
              <a:buFont typeface="Wingdings" panose="05000000000000000000" charset="0"/>
              <a:buChar char="Ø"/>
            </a:pPr>
            <a:r>
              <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石灰固化</a:t>
            </a:r>
            <a:r>
              <a:rPr lang="en-US" altLang="zh-CN"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稳定化</a:t>
            </a:r>
            <a:endPar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marL="342900" lvl="1" indent="-342900" algn="l">
              <a:lnSpc>
                <a:spcPct val="150000"/>
              </a:lnSpc>
              <a:spcBef>
                <a:spcPts val="0"/>
              </a:spcBef>
              <a:buClrTx/>
              <a:buSzTx/>
              <a:buFont typeface="Wingdings" panose="05000000000000000000" charset="0"/>
              <a:buChar char="Ø"/>
            </a:pPr>
            <a:r>
              <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有机材料固化</a:t>
            </a:r>
            <a:r>
              <a:rPr lang="en-US" altLang="zh-CN"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稳定化技术</a:t>
            </a:r>
            <a:endPar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marL="342900" lvl="1" indent="-342900" algn="l">
              <a:lnSpc>
                <a:spcPct val="150000"/>
              </a:lnSpc>
              <a:spcBef>
                <a:spcPts val="0"/>
              </a:spcBef>
              <a:buClrTx/>
              <a:buSzTx/>
              <a:buFont typeface="Wingdings" panose="05000000000000000000" charset="0"/>
              <a:buChar char="Ø"/>
            </a:pPr>
            <a:r>
              <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化学药剂固化</a:t>
            </a:r>
            <a:r>
              <a:rPr lang="en-US" altLang="zh-CN"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稳定化技术</a:t>
            </a:r>
            <a:endParaRPr lang="zh-CN" altLang="en-US" sz="24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2" name="文本框 1"/>
          <p:cNvSpPr txBox="1"/>
          <p:nvPr/>
        </p:nvSpPr>
        <p:spPr>
          <a:xfrm>
            <a:off x="119380" y="908685"/>
            <a:ext cx="11629390" cy="2491740"/>
          </a:xfrm>
          <a:prstGeom prst="rect">
            <a:avLst/>
          </a:prstGeom>
        </p:spPr>
        <p:txBody>
          <a:bodyPr wrap="square">
            <a:spAutoFit/>
          </a:bodyPr>
          <a:lstStyle/>
          <a:p>
            <a:pPr marL="0" lvl="1" indent="720090" algn="l">
              <a:lnSpc>
                <a:spcPct val="150000"/>
              </a:lnSpc>
              <a:spcBef>
                <a:spcPts val="0"/>
              </a:spcBef>
              <a:buClr>
                <a:srgbClr val="000000"/>
              </a:buClr>
              <a:buSzPct val="80000"/>
            </a:pPr>
            <a:r>
              <a:rPr lang="zh-CN" altLang="en-US" sz="2000"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固化/稳定化修复技术采用的固化剂(通常也被称为黏结剂),由一种或几种胶凝材料组成, 也可以含有添加剂,因此黏结剂可以理解为胶凝材料和添加剂的组合体。常用的胶凝材料可以分为：</a:t>
            </a:r>
            <a:r>
              <a:rPr lang="zh-CN" altLang="en-US" sz="2000" b="1" dirty="0">
                <a:solidFill>
                  <a:srgbClr val="FF0000"/>
                </a:solidFill>
                <a:effectLst/>
                <a:latin typeface="黑体" panose="02010609060101010101" pitchFamily="49" charset="-122"/>
                <a:ea typeface="黑体" panose="02010609060101010101" pitchFamily="49" charset="-122"/>
                <a:cs typeface="黑体" panose="02010609060101010101" pitchFamily="49" charset="-122"/>
              </a:rPr>
              <a:t>无机胶凝材料</a:t>
            </a:r>
            <a:r>
              <a:rPr lang="zh-CN" altLang="en-US" sz="2000"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,如水泥、石灰、粉煤灰等;</a:t>
            </a:r>
            <a:r>
              <a:rPr lang="zh-CN" altLang="en-US" sz="2000" b="1" dirty="0">
                <a:solidFill>
                  <a:srgbClr val="FF0000"/>
                </a:solidFill>
                <a:effectLst/>
                <a:latin typeface="黑体" panose="02010609060101010101" pitchFamily="49" charset="-122"/>
                <a:ea typeface="黑体" panose="02010609060101010101" pitchFamily="49" charset="-122"/>
                <a:cs typeface="黑体" panose="02010609060101010101" pitchFamily="49" charset="-122"/>
              </a:rPr>
              <a:t>有机胶凝材料</a:t>
            </a:r>
            <a:r>
              <a:rPr lang="zh-CN" altLang="en-US" sz="2000"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,如沥青、聚乙烯等热塑性有机材料和脲甲醛、聚酯等热固性有机材料;以及</a:t>
            </a:r>
            <a:r>
              <a:rPr lang="zh-CN" altLang="en-US" sz="2000" b="1" dirty="0">
                <a:solidFill>
                  <a:srgbClr val="FF0000"/>
                </a:solidFill>
                <a:effectLst/>
                <a:latin typeface="黑体" panose="02010609060101010101" pitchFamily="49" charset="-122"/>
                <a:ea typeface="黑体" panose="02010609060101010101" pitchFamily="49" charset="-122"/>
                <a:cs typeface="黑体" panose="02010609060101010101" pitchFamily="49" charset="-122"/>
              </a:rPr>
              <a:t>化学稳定药剂</a:t>
            </a:r>
            <a:r>
              <a:rPr lang="zh-CN" altLang="en-US" sz="2000"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,如硫酸亚铁、磷酸盐、氢氧化钠等。</a:t>
            </a:r>
            <a:endParaRPr lang="zh-CN" altLang="en-US" sz="2400" dirty="0">
              <a:solidFill>
                <a:schemeClr val="tx1"/>
              </a:solidFill>
              <a:effectLst/>
              <a:latin typeface="黑体" panose="02010609060101010101" pitchFamily="49" charset="-122"/>
              <a:ea typeface="黑体" panose="02010609060101010101" pitchFamily="49" charset="-122"/>
              <a:cs typeface="黑体" panose="02010609060101010101" pitchFamily="49" charset="-122"/>
            </a:endParaRPr>
          </a:p>
          <a:p>
            <a:pPr lvl="1" algn="l">
              <a:lnSpc>
                <a:spcPct val="150000"/>
              </a:lnSpc>
              <a:spcBef>
                <a:spcPts val="0"/>
              </a:spcBef>
              <a:buClr>
                <a:schemeClr val="accent2"/>
              </a:buClr>
              <a:buSzPct val="70000"/>
              <a:buNone/>
            </a:pPr>
            <a:r>
              <a:rPr lang="en-US" altLang="zh-CN" sz="2400" b="1"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  </a:t>
            </a:r>
            <a:r>
              <a:rPr lang="zh-CN" altLang="en-US" sz="2000" b="1"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常用固化</a:t>
            </a:r>
            <a:r>
              <a:rPr lang="en-US" altLang="zh-CN" sz="2000" b="1"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a:t>
            </a:r>
            <a:r>
              <a:rPr lang="zh-CN" altLang="en-US" sz="2000" b="1" dirty="0">
                <a:solidFill>
                  <a:schemeClr val="tx1"/>
                </a:solidFill>
                <a:effectLst/>
                <a:latin typeface="黑体" panose="02010609060101010101" pitchFamily="49" charset="-122"/>
                <a:ea typeface="黑体" panose="02010609060101010101" pitchFamily="49" charset="-122"/>
                <a:cs typeface="黑体" panose="02010609060101010101" pitchFamily="49" charset="-122"/>
              </a:rPr>
              <a:t>稳定化体系：</a:t>
            </a:r>
            <a:endParaRPr lang="zh-CN" altLang="en-US" sz="2000" b="1" dirty="0">
              <a:solidFill>
                <a:schemeClr val="tx1"/>
              </a:solidFill>
              <a:effectLst/>
              <a:latin typeface="黑体" panose="02010609060101010101" pitchFamily="49" charset="-122"/>
              <a:ea typeface="黑体" panose="02010609060101010101" pitchFamily="49" charset="-122"/>
              <a:cs typeface="黑体" panose="02010609060101010101" pitchFamily="49" charset="-122"/>
            </a:endParaRPr>
          </a:p>
        </p:txBody>
      </p:sp>
      <p:pic>
        <p:nvPicPr>
          <p:cNvPr id="3" name="图片 2"/>
          <p:cNvPicPr/>
          <p:nvPr/>
        </p:nvPicPr>
        <p:blipFill>
          <a:blip r:embed="rId1"/>
          <a:srcRect t="7229"/>
          <a:stretch>
            <a:fillRect/>
          </a:stretch>
        </p:blipFill>
        <p:spPr>
          <a:xfrm>
            <a:off x="5448300" y="2907665"/>
            <a:ext cx="5170170" cy="3040380"/>
          </a:xfrm>
          <a:prstGeom prst="rect">
            <a:avLst/>
          </a:prstGeom>
        </p:spPr>
      </p:pic>
      <p:sp>
        <p:nvSpPr>
          <p:cNvPr id="4" name="文本框 3"/>
          <p:cNvSpPr txBox="1"/>
          <p:nvPr/>
        </p:nvSpPr>
        <p:spPr>
          <a:xfrm>
            <a:off x="6384290" y="6012730"/>
            <a:ext cx="4064000" cy="368300"/>
          </a:xfrm>
          <a:prstGeom prst="rect">
            <a:avLst/>
          </a:prstGeom>
        </p:spPr>
        <p:txBody>
          <a:bodyPr>
            <a:spAutoFit/>
            <a:extLst>
              <a:ext uri="{4A0BC546-FE56-4ADE-93B0-CB8AF2F6F144}">
                <wpsdc:textFrameExt xmlns:wpsdc="http://www.wps.cn/officeDocument/2022/drawingmlCustomData" type="text"/>
              </a:ext>
            </a:extLst>
          </a:bodyPr>
          <a:lstStyle/>
          <a:p>
            <a:pPr algn="l"/>
            <a:r>
              <a:rPr lang="zh-CN" altLang="en-US" sz="1800">
                <a:latin typeface="黑体" panose="02010609060101010101" pitchFamily="49" charset="-122"/>
                <a:ea typeface="黑体" panose="02010609060101010101" pitchFamily="49" charset="-122"/>
              </a:rPr>
              <a:t>土壤修复的固化稳定化技术示意图</a:t>
            </a:r>
            <a:endParaRPr lang="zh-CN" altLang="en-US" sz="1800">
              <a:latin typeface="黑体" panose="02010609060101010101" pitchFamily="49" charset="-122"/>
              <a:ea typeface="黑体" panose="02010609060101010101" pitchFamily="49" charset="-122"/>
            </a:endParaRPr>
          </a:p>
        </p:txBody>
      </p:sp>
      <p:sp>
        <p:nvSpPr>
          <p:cNvPr id="7"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Tree>
  </p:cSld>
  <p:clrMapOvr>
    <a:masterClrMapping/>
  </p:clrMapOvr>
  <p:transition>
    <p:random/>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5"/>
          <p:cNvSpPr txBox="1">
            <a:spLocks noGrp="1"/>
          </p:cNvSpPr>
          <p:nvPr>
            <p:ph type="sldNum" sz="quarter" idx="4"/>
          </p:nvPr>
        </p:nvSpPr>
        <p:spPr>
          <a:xfrm>
            <a:off x="10272078" y="6381115"/>
            <a:ext cx="1906587" cy="476250"/>
          </a:xfrm>
          <a:ln>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rPr>
              <a:t>7-</a:t>
            </a:r>
            <a:fld id="{9A0DB2DC-4C9A-4742-B13C-FB6460FD3503}" type="slidenum">
              <a:rPr kumimoji="0" lang="en-US" altLang="zh-CN" sz="1800" b="0" i="0" u="none" strike="noStrike" kern="1200" cap="none" spc="0" normalizeH="0" baseline="0" noProof="1" dirty="0">
                <a:ln>
                  <a:noFill/>
                </a:ln>
                <a:solidFill>
                  <a:srgbClr val="4D4D4D"/>
                </a:solidFill>
                <a:effectLst/>
                <a:uLnTx/>
                <a:uFillTx/>
                <a:latin typeface="Arial" panose="020B0604020202020204" pitchFamily="34" charset="0"/>
                <a:ea typeface="宋体" panose="02010600030101010101" pitchFamily="2" charset="-122"/>
                <a:cs typeface="+mn-cs"/>
              </a:rPr>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1507" name="Text Box 3"/>
          <p:cNvSpPr txBox="1"/>
          <p:nvPr/>
        </p:nvSpPr>
        <p:spPr>
          <a:xfrm>
            <a:off x="2590800" y="2133600"/>
            <a:ext cx="708660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00000"/>
              </a:lnSpc>
              <a:spcBef>
                <a:spcPct val="50000"/>
              </a:spcBef>
              <a:spcAft>
                <a:spcPct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1510" name="Text Box 8"/>
          <p:cNvSpPr txBox="1"/>
          <p:nvPr/>
        </p:nvSpPr>
        <p:spPr>
          <a:xfrm>
            <a:off x="335915" y="981075"/>
            <a:ext cx="11369040" cy="2435860"/>
          </a:xfrm>
          <a:prstGeom prst="rect">
            <a:avLst/>
          </a:prstGeom>
          <a:noFill/>
          <a:ln w="9525">
            <a:noFill/>
          </a:ln>
        </p:spPr>
        <p:txBody>
          <a:bodyPr wrap="square">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457200" lvl="1" algn="l">
              <a:lnSpc>
                <a:spcPct val="150000"/>
              </a:lnSpc>
              <a:spcBef>
                <a:spcPts val="0"/>
              </a:spcBef>
              <a:buClrTx/>
              <a:buSzTx/>
              <a:buNone/>
            </a:pP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1</a:t>
            </a:r>
            <a:r>
              <a:rPr lang="zh-CN" altLang="en-US" sz="2400" b="1" dirty="0">
                <a:solidFill>
                  <a:srgbClr val="06071F"/>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2400" b="1" dirty="0">
                <a:solidFill>
                  <a:srgbClr val="06071F"/>
                </a:solidFill>
                <a:latin typeface="黑体" panose="02010609060101010101" pitchFamily="49" charset="-122"/>
                <a:ea typeface="黑体" panose="02010609060101010101" pitchFamily="49" charset="-122"/>
                <a:sym typeface="+mn-ea"/>
              </a:rPr>
              <a:t>水泥固化</a:t>
            </a:r>
            <a:r>
              <a:rPr lang="en-US" altLang="zh-CN" sz="2400" b="1" dirty="0">
                <a:solidFill>
                  <a:srgbClr val="06071F"/>
                </a:solidFill>
                <a:latin typeface="黑体" panose="02010609060101010101" pitchFamily="49" charset="-122"/>
                <a:ea typeface="黑体" panose="02010609060101010101" pitchFamily="49" charset="-122"/>
                <a:sym typeface="+mn-ea"/>
              </a:rPr>
              <a:t>/</a:t>
            </a:r>
            <a:r>
              <a:rPr lang="zh-CN" altLang="en-US" sz="2400" b="1" dirty="0">
                <a:solidFill>
                  <a:srgbClr val="06071F"/>
                </a:solidFill>
                <a:latin typeface="黑体" panose="02010609060101010101" pitchFamily="49" charset="-122"/>
                <a:ea typeface="黑体" panose="02010609060101010101" pitchFamily="49" charset="-122"/>
                <a:sym typeface="+mn-ea"/>
              </a:rPr>
              <a:t>稳定化</a:t>
            </a:r>
            <a:endParaRPr lang="en-US" altLang="zh-CN" sz="2400" b="1" dirty="0">
              <a:solidFill>
                <a:srgbClr val="06071F"/>
              </a:solidFill>
              <a:latin typeface="黑体" panose="02010609060101010101" pitchFamily="49" charset="-122"/>
              <a:ea typeface="黑体" panose="02010609060101010101" pitchFamily="49" charset="-122"/>
              <a:sym typeface="+mn-ea"/>
            </a:endParaRPr>
          </a:p>
          <a:p>
            <a:pPr marL="0" indent="720090">
              <a:lnSpc>
                <a:spcPct val="150000"/>
              </a:lnSpc>
              <a:spcBef>
                <a:spcPts val="0"/>
              </a:spcBef>
              <a:buNone/>
            </a:pPr>
            <a:r>
              <a:rPr lang="zh-CN" altLang="en-US" sz="2000" dirty="0">
                <a:solidFill>
                  <a:schemeClr val="tx1"/>
                </a:solidFill>
                <a:latin typeface="黑体" panose="02010609060101010101" pitchFamily="49" charset="-122"/>
                <a:ea typeface="黑体" panose="02010609060101010101" pitchFamily="49" charset="-122"/>
                <a:sym typeface="+mn-ea"/>
              </a:rPr>
              <a:t>水泥是由石灰石和黏土在水泥窑中高温加热而成的</a:t>
            </a:r>
            <a:r>
              <a:rPr lang="en-US" altLang="zh-CN" sz="2000" dirty="0">
                <a:solidFill>
                  <a:schemeClr val="tx1"/>
                </a:solidFill>
                <a:latin typeface="黑体" panose="02010609060101010101" pitchFamily="49" charset="-122"/>
                <a:ea typeface="黑体" panose="02010609060101010101" pitchFamily="49" charset="-122"/>
                <a:sym typeface="+mn-ea"/>
              </a:rPr>
              <a:t>,</a:t>
            </a:r>
            <a:r>
              <a:rPr lang="zh-CN" altLang="en-US" sz="2000" dirty="0">
                <a:solidFill>
                  <a:schemeClr val="tx1"/>
                </a:solidFill>
                <a:latin typeface="黑体" panose="02010609060101010101" pitchFamily="49" charset="-122"/>
                <a:ea typeface="黑体" panose="02010609060101010101" pitchFamily="49" charset="-122"/>
                <a:sym typeface="+mn-ea"/>
              </a:rPr>
              <a:t>其主要成分为硅酸三钙和硅酸二钙。其在水化时逐渐连接成二聚物以及多聚物</a:t>
            </a:r>
            <a:r>
              <a:rPr lang="en-US" altLang="zh-CN" sz="2000" dirty="0">
                <a:solidFill>
                  <a:schemeClr val="tx1"/>
                </a:solidFill>
                <a:latin typeface="黑体" panose="02010609060101010101" pitchFamily="49" charset="-122"/>
                <a:ea typeface="黑体" panose="02010609060101010101" pitchFamily="49" charset="-122"/>
                <a:sym typeface="+mn-ea"/>
              </a:rPr>
              <a:t>-</a:t>
            </a:r>
            <a:r>
              <a:rPr lang="zh-CN" altLang="en-US" sz="2000" dirty="0">
                <a:solidFill>
                  <a:schemeClr val="tx1"/>
                </a:solidFill>
                <a:latin typeface="黑体" panose="02010609060101010101" pitchFamily="49" charset="-122"/>
                <a:ea typeface="黑体" panose="02010609060101010101" pitchFamily="49" charset="-122"/>
                <a:sym typeface="+mn-ea"/>
              </a:rPr>
              <a:t>水化硅酸钙固体凝胶</a:t>
            </a:r>
            <a:r>
              <a:rPr lang="en-US" altLang="zh-CN" sz="2000" dirty="0">
                <a:solidFill>
                  <a:schemeClr val="tx1"/>
                </a:solidFill>
                <a:latin typeface="黑体" panose="02010609060101010101" pitchFamily="49" charset="-122"/>
                <a:ea typeface="黑体" panose="02010609060101010101" pitchFamily="49" charset="-122"/>
                <a:sym typeface="+mn-ea"/>
              </a:rPr>
              <a:t>,</a:t>
            </a:r>
            <a:r>
              <a:rPr lang="zh-CN" altLang="en-US" sz="2000" dirty="0">
                <a:solidFill>
                  <a:schemeClr val="tx1"/>
                </a:solidFill>
                <a:latin typeface="黑体" panose="02010609060101010101" pitchFamily="49" charset="-122"/>
                <a:ea typeface="黑体" panose="02010609060101010101" pitchFamily="49" charset="-122"/>
                <a:sym typeface="+mn-ea"/>
              </a:rPr>
              <a:t>最终形成坚硬的水泥固化并将废物中有害组分固定在固化体中</a:t>
            </a:r>
            <a:r>
              <a:rPr lang="en-US" altLang="zh-CN" sz="2000" dirty="0">
                <a:solidFill>
                  <a:schemeClr val="tx1"/>
                </a:solidFill>
                <a:latin typeface="黑体" panose="02010609060101010101" pitchFamily="49" charset="-122"/>
                <a:ea typeface="黑体" panose="02010609060101010101" pitchFamily="49" charset="-122"/>
                <a:sym typeface="+mn-ea"/>
              </a:rPr>
              <a:t>,</a:t>
            </a:r>
            <a:r>
              <a:rPr lang="zh-CN" altLang="en-US" sz="2000" dirty="0">
                <a:solidFill>
                  <a:schemeClr val="tx1"/>
                </a:solidFill>
                <a:latin typeface="黑体" panose="02010609060101010101" pitchFamily="49" charset="-122"/>
                <a:ea typeface="黑体" panose="02010609060101010101" pitchFamily="49" charset="-122"/>
                <a:sym typeface="+mn-ea"/>
              </a:rPr>
              <a:t>达到无害化处理的目的。</a:t>
            </a:r>
            <a:endParaRPr lang="zh-CN" altLang="en-US" sz="2000" dirty="0">
              <a:solidFill>
                <a:schemeClr val="tx1"/>
              </a:solidFill>
              <a:latin typeface="黑体" panose="02010609060101010101" pitchFamily="49" charset="-122"/>
              <a:ea typeface="黑体" panose="02010609060101010101" pitchFamily="49" charset="-122"/>
              <a:sym typeface="+mn-ea"/>
            </a:endParaRPr>
          </a:p>
          <a:p>
            <a:pPr marL="0" indent="720090">
              <a:lnSpc>
                <a:spcPct val="150000"/>
              </a:lnSpc>
              <a:spcBef>
                <a:spcPts val="0"/>
              </a:spcBef>
              <a:buNone/>
            </a:pPr>
            <a:r>
              <a:rPr lang="zh-CN" altLang="en-US" sz="2000" dirty="0">
                <a:solidFill>
                  <a:schemeClr val="tx1"/>
                </a:solidFill>
                <a:latin typeface="黑体" panose="02010609060101010101" pitchFamily="49" charset="-122"/>
                <a:ea typeface="黑体" panose="02010609060101010101" pitchFamily="49" charset="-122"/>
                <a:sym typeface="+mn-ea"/>
              </a:rPr>
              <a:t>类型：硅酸盐水泥、火山灰质硅酸盐水泥、矿渣硅酸盐水泥、矾土水泥和沸石水泥。</a:t>
            </a:r>
            <a:endParaRPr lang="zh-CN" altLang="en-US" sz="2000" dirty="0">
              <a:solidFill>
                <a:schemeClr val="tx1"/>
              </a:solidFill>
              <a:latin typeface="黑体" panose="02010609060101010101" pitchFamily="49" charset="-122"/>
              <a:ea typeface="黑体" panose="02010609060101010101" pitchFamily="49" charset="-122"/>
              <a:sym typeface="+mn-ea"/>
            </a:endParaRPr>
          </a:p>
          <a:p>
            <a:pPr marL="457200">
              <a:lnSpc>
                <a:spcPct val="150000"/>
              </a:lnSpc>
              <a:spcBef>
                <a:spcPts val="0"/>
              </a:spcBef>
              <a:buNone/>
            </a:pPr>
            <a:endPar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3" name="图片 2"/>
          <p:cNvPicPr/>
          <p:nvPr/>
        </p:nvPicPr>
        <p:blipFill>
          <a:blip r:embed="rId1"/>
          <a:srcRect r="4152" b="10488"/>
          <a:stretch>
            <a:fillRect/>
          </a:stretch>
        </p:blipFill>
        <p:spPr>
          <a:xfrm>
            <a:off x="8977630" y="3501390"/>
            <a:ext cx="2880000" cy="2340000"/>
          </a:xfrm>
          <a:prstGeom prst="rect">
            <a:avLst/>
          </a:prstGeom>
          <a:ln w="12700" cmpd="sng">
            <a:noFill/>
            <a:prstDash val="solid"/>
          </a:ln>
        </p:spPr>
      </p:pic>
      <p:pic>
        <p:nvPicPr>
          <p:cNvPr id="6" name="图片 5"/>
          <p:cNvPicPr/>
          <p:nvPr/>
        </p:nvPicPr>
        <p:blipFill>
          <a:blip r:embed="rId2"/>
          <a:srcRect l="741" t="642" r="735"/>
          <a:stretch>
            <a:fillRect/>
          </a:stretch>
        </p:blipFill>
        <p:spPr>
          <a:xfrm>
            <a:off x="6023610" y="3501390"/>
            <a:ext cx="2880000" cy="2340000"/>
          </a:xfrm>
          <a:prstGeom prst="rect">
            <a:avLst/>
          </a:prstGeom>
          <a:ln w="12700" cmpd="sng">
            <a:noFill/>
            <a:prstDash val="solid"/>
          </a:ln>
        </p:spPr>
      </p:pic>
      <p:sp>
        <p:nvSpPr>
          <p:cNvPr id="7" name="文本框 6"/>
          <p:cNvSpPr txBox="1"/>
          <p:nvPr/>
        </p:nvSpPr>
        <p:spPr>
          <a:xfrm>
            <a:off x="6384290" y="6012815"/>
            <a:ext cx="2390775" cy="368300"/>
          </a:xfrm>
          <a:prstGeom prst="rect">
            <a:avLst/>
          </a:prstGeom>
          <a:noFill/>
        </p:spPr>
        <p:txBody>
          <a:bodyPr wrap="square" rtlCol="0">
            <a:spAutoFit/>
          </a:bodyPr>
          <a:lstStyle/>
          <a:p>
            <a:r>
              <a:rPr lang="zh-CN" altLang="en-US">
                <a:latin typeface="黑体" panose="02010609060101010101" pitchFamily="49" charset="-122"/>
                <a:ea typeface="黑体" panose="02010609060101010101" pitchFamily="49" charset="-122"/>
              </a:rPr>
              <a:t>低水泥基土体固化剂</a:t>
            </a:r>
            <a:endParaRPr lang="zh-CN" altLang="en-US">
              <a:latin typeface="黑体" panose="02010609060101010101" pitchFamily="49" charset="-122"/>
              <a:ea typeface="黑体" panose="02010609060101010101" pitchFamily="49" charset="-122"/>
            </a:endParaRPr>
          </a:p>
        </p:txBody>
      </p:sp>
      <p:sp>
        <p:nvSpPr>
          <p:cNvPr id="8" name="文本框 7"/>
          <p:cNvSpPr txBox="1"/>
          <p:nvPr/>
        </p:nvSpPr>
        <p:spPr>
          <a:xfrm>
            <a:off x="9696450" y="6012815"/>
            <a:ext cx="1468120" cy="368300"/>
          </a:xfrm>
          <a:prstGeom prst="rect">
            <a:avLst/>
          </a:prstGeom>
          <a:noFill/>
        </p:spPr>
        <p:txBody>
          <a:bodyPr wrap="square" rtlCol="0">
            <a:spAutoFit/>
          </a:bodyPr>
          <a:lstStyle/>
          <a:p>
            <a:r>
              <a:rPr lang="zh-CN" altLang="en-US">
                <a:latin typeface="黑体" panose="02010609060101010101" pitchFamily="49" charset="-122"/>
                <a:ea typeface="黑体" panose="02010609060101010101" pitchFamily="49" charset="-122"/>
              </a:rPr>
              <a:t>水泥固化剂</a:t>
            </a:r>
            <a:endParaRPr lang="zh-CN" altLang="en-US">
              <a:latin typeface="黑体" panose="02010609060101010101" pitchFamily="49" charset="-122"/>
              <a:ea typeface="黑体" panose="02010609060101010101" pitchFamily="49" charset="-122"/>
            </a:endParaRPr>
          </a:p>
        </p:txBody>
      </p:sp>
      <p:sp>
        <p:nvSpPr>
          <p:cNvPr id="9" name="Text Box 5"/>
          <p:cNvSpPr txBox="1"/>
          <p:nvPr/>
        </p:nvSpPr>
        <p:spPr>
          <a:xfrm>
            <a:off x="4872117" y="0"/>
            <a:ext cx="7272577"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环境化学</a:t>
            </a:r>
            <a:r>
              <a:rPr kumimoji="0" lang="en-US" altLang="zh-CN"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 </a:t>
            </a:r>
            <a:r>
              <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rPr>
              <a:t>第七章 受污染环境的修复</a:t>
            </a:r>
            <a:endParaRPr kumimoji="0" lang="zh-CN" altLang="en-US" sz="2800" b="1" i="1" u="none" strike="noStrike" kern="1200" cap="none" spc="0" normalizeH="0" baseline="0" noProof="0" dirty="0">
              <a:ln>
                <a:noFill/>
              </a:ln>
              <a:solidFill>
                <a:srgbClr val="AA5C5C"/>
              </a:solidFill>
              <a:effectLst/>
              <a:uLnTx/>
              <a:uFillTx/>
              <a:latin typeface="Times New Roman" panose="02020603050405020304" pitchFamily="18" charset="0"/>
              <a:ea typeface="华文彩云" panose="02010800040101010101" pitchFamily="2" charset="-122"/>
              <a:cs typeface="Times New Roman" panose="02020603050405020304" pitchFamily="18" charset="0"/>
            </a:endParaRPr>
          </a:p>
        </p:txBody>
      </p:sp>
      <p:sp>
        <p:nvSpPr>
          <p:cNvPr id="167940" name="Text Box 4"/>
          <p:cNvSpPr txBox="1">
            <a:spLocks noChangeArrowheads="1"/>
          </p:cNvSpPr>
          <p:nvPr/>
        </p:nvSpPr>
        <p:spPr bwMode="auto">
          <a:xfrm>
            <a:off x="191135" y="116840"/>
            <a:ext cx="9793605" cy="885190"/>
          </a:xfrm>
          <a:prstGeom prst="rect">
            <a:avLst/>
          </a:prstGeom>
          <a:noFill/>
          <a:ln w="9525">
            <a:noFill/>
            <a:miter lim="800000"/>
          </a:ln>
          <a:effectLst/>
        </p:spPr>
        <p:txBody>
          <a:bodyPr wrap="square">
            <a:noAutofit/>
          </a:bodyPr>
          <a:lstStyle/>
          <a:p>
            <a:pPr marL="457200" indent="-457200" eaLnBrk="1" hangingPunct="1">
              <a:lnSpc>
                <a:spcPct val="150000"/>
              </a:lnSpc>
              <a:spcBef>
                <a:spcPts val="0"/>
              </a:spcBef>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charset="-122"/>
                <a:cs typeface="Times New Roman" panose="02020603050405020304" pitchFamily="18" charset="0"/>
              </a:rPr>
              <a:t>5.</a:t>
            </a: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charset="-122"/>
                <a:cs typeface="Times New Roman" panose="02020603050405020304" pitchFamily="18" charset="0"/>
              </a:rPr>
              <a:t>2</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常用体系 </a:t>
            </a:r>
            <a:r>
              <a:rPr lang="en-US" altLang="zh-CN" sz="3000" b="1" dirty="0">
                <a:effectLst/>
                <a:latin typeface="Times New Roman" panose="02020603050405020304" pitchFamily="18" charset="0"/>
                <a:cs typeface="Times New Roman" panose="02020603050405020304" pitchFamily="18" charset="0"/>
                <a:sym typeface="+mn-ea"/>
              </a:rPr>
              <a:t>Commonly used systems</a:t>
            </a:r>
            <a:endParaRPr lang="en-US" altLang="zh-CN" sz="3000" b="1" dirty="0">
              <a:solidFill>
                <a:schemeClr val="tx1"/>
              </a:solidFill>
              <a:effectLst/>
              <a:latin typeface="Times New Roman" panose="02020603050405020304" pitchFamily="18" charset="0"/>
              <a:cs typeface="Times New Roman" panose="02020603050405020304" pitchFamily="18" charset="0"/>
            </a:endParaRPr>
          </a:p>
          <a:p>
            <a:pPr marL="457200" indent="-457200" eaLnBrk="1" hangingPunct="1">
              <a:lnSpc>
                <a:spcPct val="150000"/>
              </a:lnSpc>
              <a:spcBef>
                <a:spcPts val="0"/>
              </a:spcBef>
              <a:defRPr/>
            </a:pPr>
            <a:endParaRPr lang="zh-CN" altLang="en-US" sz="3000" b="1"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50000"/>
              </a:lnSpc>
              <a:spcBef>
                <a:spcPct val="50000"/>
              </a:spcBef>
              <a:spcAft>
                <a:spcPct val="0"/>
              </a:spcAft>
              <a:buClrTx/>
              <a:buSzTx/>
              <a:buFontTx/>
              <a:buNone/>
              <a:defRPr/>
            </a:pP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0" y="3644900"/>
            <a:ext cx="6096000" cy="2399665"/>
          </a:xfrm>
          <a:prstGeom prst="rect">
            <a:avLst/>
          </a:prstGeom>
          <a:noFill/>
        </p:spPr>
        <p:txBody>
          <a:bodyPr wrap="square" rtlCol="0" anchor="t">
            <a:spAutoFit/>
          </a:bodyPr>
          <a:lstStyle/>
          <a:p>
            <a:pPr marL="800100" indent="-342900">
              <a:lnSpc>
                <a:spcPct val="150000"/>
              </a:lnSpc>
              <a:spcBef>
                <a:spcPts val="0"/>
              </a:spcBef>
              <a:buFont typeface="Wingdings" panose="05000000000000000000" charset="0"/>
              <a:buChar char="Ø"/>
            </a:pPr>
            <a:r>
              <a:rPr lang="zh-CN" altLang="en-US" sz="2000" dirty="0">
                <a:latin typeface="黑体" panose="02010609060101010101" pitchFamily="49" charset="-122"/>
                <a:ea typeface="黑体" panose="02010609060101010101" pitchFamily="49" charset="-122"/>
                <a:cs typeface="黑体" panose="02010609060101010101" pitchFamily="49" charset="-122"/>
                <a:sym typeface="+mn-ea"/>
              </a:rPr>
              <a:t>优势</a:t>
            </a: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固化体的组织比较紧实</a:t>
            </a:r>
            <a:r>
              <a:rPr lang="en-US" altLang="zh-CN"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耐压性能好；</a:t>
            </a:r>
            <a:endPar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lvl="1" algn="l">
              <a:lnSpc>
                <a:spcPct val="150000"/>
              </a:lnSpc>
              <a:spcBef>
                <a:spcPts val="0"/>
              </a:spcBef>
              <a:buClrTx/>
              <a:buSzTx/>
              <a:buFont typeface="Wingdings" panose="05000000000000000000" charset="0"/>
            </a:pP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材料易得、成本低；能处理多种污染物</a:t>
            </a:r>
            <a:r>
              <a:rPr lang="en-US" altLang="zh-CN"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处理</a:t>
            </a:r>
            <a:endPar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lvl="1" algn="l">
              <a:lnSpc>
                <a:spcPct val="150000"/>
              </a:lnSpc>
              <a:spcBef>
                <a:spcPts val="0"/>
              </a:spcBef>
              <a:buClrTx/>
              <a:buSzTx/>
              <a:buFont typeface="Wingdings" panose="05000000000000000000" charset="0"/>
            </a:pPr>
            <a:r>
              <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过程所需时间较短。</a:t>
            </a:r>
            <a:endParaRPr lang="zh-CN" altLang="en-US" sz="20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ea"/>
            </a:endParaRPr>
          </a:p>
          <a:p>
            <a:pPr marL="800100" lvl="1" indent="-342900" algn="l">
              <a:lnSpc>
                <a:spcPct val="150000"/>
              </a:lnSpc>
              <a:spcBef>
                <a:spcPts val="0"/>
              </a:spcBef>
              <a:buClrTx/>
              <a:buSzTx/>
              <a:buFont typeface="Wingdings" panose="05000000000000000000" charset="0"/>
              <a:buChar char="Ø"/>
            </a:pP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局限性：固化体体积增加，占用土地资源；</a:t>
            </a:r>
            <a:endPar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endParaRPr>
          </a:p>
          <a:p>
            <a:pPr lvl="1" algn="l">
              <a:lnSpc>
                <a:spcPct val="150000"/>
              </a:lnSpc>
              <a:spcBef>
                <a:spcPts val="0"/>
              </a:spcBef>
              <a:buClrTx/>
              <a:buSzTx/>
              <a:buFont typeface="Wingdings" panose="05000000000000000000" charset="0"/>
            </a:pPr>
            <a:r>
              <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rPr>
              <a:t>污染土壤；国内缺乏工程实践经验。</a:t>
            </a:r>
            <a:endParaRPr lang="zh-CN" altLang="en-US" sz="2000" dirty="0">
              <a:solidFill>
                <a:srgbClr val="06071F"/>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p:transition>
    <p:random/>
  </p:transition>
</p:sld>
</file>

<file path=ppt/tags/tag1.xml><?xml version="1.0" encoding="utf-8"?>
<p:tagLst xmlns:p="http://schemas.openxmlformats.org/presentationml/2006/main">
  <p:tag name="TABLE_ENDDRAG_ORIGIN_RECT" val="613*243"/>
  <p:tag name="TABLE_ENDDRAG_RECT" val="60*109*613*243"/>
</p:tagLst>
</file>

<file path=ppt/tags/tag10.xml><?xml version="1.0" encoding="utf-8"?>
<p:tagLst xmlns:p="http://schemas.openxmlformats.org/presentationml/2006/main">
  <p:tag name="KSO_WM_DIAGRAM_VIRTUALLY_FRAME" val="{&quot;height&quot;:323.99992125984255,&quot;left&quot;:172.95000000000005,&quot;top&quot;:168.00007874015748,&quot;width&quot;:624}"/>
</p:tagLst>
</file>

<file path=ppt/tags/tag100.xml><?xml version="1.0" encoding="utf-8"?>
<p:tagLst xmlns:p="http://schemas.openxmlformats.org/presentationml/2006/main">
  <p:tag name="KSO_WM_DIAGRAM_VIRTUALLY_FRAME" val="{&quot;height&quot;:395.95,&quot;left&quot;:27.5,&quot;top&quot;:84,&quot;width&quot;:607.7}"/>
</p:tagLst>
</file>

<file path=ppt/tags/tag101.xml><?xml version="1.0" encoding="utf-8"?>
<p:tagLst xmlns:p="http://schemas.openxmlformats.org/presentationml/2006/main">
  <p:tag name="KSO_WM_DIAGRAM_VIRTUALLY_FRAME" val="{&quot;height&quot;:395.95,&quot;left&quot;:27.5,&quot;top&quot;:84,&quot;width&quot;:607.7}"/>
</p:tagLst>
</file>

<file path=ppt/tags/tag102.xml><?xml version="1.0" encoding="utf-8"?>
<p:tagLst xmlns:p="http://schemas.openxmlformats.org/presentationml/2006/main">
  <p:tag name="KSO_WM_DIAGRAM_VIRTUALLY_FRAME" val="{&quot;height&quot;:395.95,&quot;left&quot;:27.5,&quot;top&quot;:84,&quot;width&quot;:607.7}"/>
</p:tagLst>
</file>

<file path=ppt/tags/tag103.xml><?xml version="1.0" encoding="utf-8"?>
<p:tagLst xmlns:p="http://schemas.openxmlformats.org/presentationml/2006/main">
  <p:tag name="KSO_WM_DIAGRAM_VIRTUALLY_FRAME" val="{&quot;height&quot;:395.95,&quot;left&quot;:27.5,&quot;top&quot;:84,&quot;width&quot;:607.7}"/>
</p:tagLst>
</file>

<file path=ppt/tags/tag104.xml><?xml version="1.0" encoding="utf-8"?>
<p:tagLst xmlns:p="http://schemas.openxmlformats.org/presentationml/2006/main">
  <p:tag name="KSO_WM_DIAGRAM_VIRTUALLY_FRAME" val="{&quot;height&quot;:395.95,&quot;left&quot;:27.5,&quot;top&quot;:84,&quot;width&quot;:607.7}"/>
</p:tagLst>
</file>

<file path=ppt/tags/tag105.xml><?xml version="1.0" encoding="utf-8"?>
<p:tagLst xmlns:p="http://schemas.openxmlformats.org/presentationml/2006/main">
  <p:tag name="KSO_WM_DIAGRAM_VIRTUALLY_FRAME" val="{&quot;height&quot;:395.95,&quot;left&quot;:27.5,&quot;top&quot;:84,&quot;width&quot;:607.7}"/>
</p:tagLst>
</file>

<file path=ppt/tags/tag106.xml><?xml version="1.0" encoding="utf-8"?>
<p:tagLst xmlns:p="http://schemas.openxmlformats.org/presentationml/2006/main">
  <p:tag name="KSO_WM_DIAGRAM_VIRTUALLY_FRAME" val="{&quot;height&quot;:395.95,&quot;left&quot;:27.5,&quot;top&quot;:84,&quot;width&quot;:607.7}"/>
</p:tagLst>
</file>

<file path=ppt/tags/tag107.xml><?xml version="1.0" encoding="utf-8"?>
<p:tagLst xmlns:p="http://schemas.openxmlformats.org/presentationml/2006/main">
  <p:tag name="KSO_WM_DIAGRAM_VIRTUALLY_FRAME" val="{&quot;height&quot;:395.95,&quot;left&quot;:27.5,&quot;top&quot;:84,&quot;width&quot;:607.7}"/>
</p:tagLst>
</file>

<file path=ppt/tags/tag108.xml><?xml version="1.0" encoding="utf-8"?>
<p:tagLst xmlns:p="http://schemas.openxmlformats.org/presentationml/2006/main">
  <p:tag name="KSO_WM_DIAGRAM_VIRTUALLY_FRAME" val="{&quot;height&quot;:402.13015748031495,&quot;left&quot;:117.12503937007872,&quot;top&quot;:128.71984251968505,&quot;width&quot;:760.1749606299212}"/>
</p:tagLst>
</file>

<file path=ppt/tags/tag109.xml><?xml version="1.0" encoding="utf-8"?>
<p:tagLst xmlns:p="http://schemas.openxmlformats.org/presentationml/2006/main">
  <p:tag name="KSO_WM_DIAGRAM_VIRTUALLY_FRAME" val="{&quot;height&quot;:402.13015748031495,&quot;left&quot;:117.12503937007872,&quot;top&quot;:128.71984251968505,&quot;width&quot;:760.1749606299212}"/>
</p:tagLst>
</file>

<file path=ppt/tags/tag11.xml><?xml version="1.0" encoding="utf-8"?>
<p:tagLst xmlns:p="http://schemas.openxmlformats.org/presentationml/2006/main">
  <p:tag name="KSO_WM_DIAGRAM_VIRTUALLY_FRAME" val="{&quot;height&quot;:323.99992125984255,&quot;left&quot;:172.95000000000005,&quot;top&quot;:168.00007874015748,&quot;width&quot;:624}"/>
</p:tagLst>
</file>

<file path=ppt/tags/tag110.xml><?xml version="1.0" encoding="utf-8"?>
<p:tagLst xmlns:p="http://schemas.openxmlformats.org/presentationml/2006/main">
  <p:tag name="KSO_WM_DIAGRAM_VIRTUALLY_FRAME" val="{&quot;height&quot;:402.13015748031495,&quot;left&quot;:117.12503937007872,&quot;top&quot;:128.71984251968505,&quot;width&quot;:760.1749606299212}"/>
</p:tagLst>
</file>

<file path=ppt/tags/tag111.xml><?xml version="1.0" encoding="utf-8"?>
<p:tagLst xmlns:p="http://schemas.openxmlformats.org/presentationml/2006/main">
  <p:tag name="KSO_WM_DIAGRAM_VIRTUALLY_FRAME" val="{&quot;height&quot;:402.13015748031495,&quot;left&quot;:117.12503937007872,&quot;top&quot;:128.71984251968505,&quot;width&quot;:760.1749606299212}"/>
</p:tagLst>
</file>

<file path=ppt/tags/tag112.xml><?xml version="1.0" encoding="utf-8"?>
<p:tagLst xmlns:p="http://schemas.openxmlformats.org/presentationml/2006/main">
  <p:tag name="KSO_WM_DIAGRAM_VIRTUALLY_FRAME" val="{&quot;height&quot;:402.13015748031495,&quot;left&quot;:117.12503937007872,&quot;top&quot;:128.71984251968505,&quot;width&quot;:760.1749606299212}"/>
</p:tagLst>
</file>

<file path=ppt/tags/tag113.xml><?xml version="1.0" encoding="utf-8"?>
<p:tagLst xmlns:p="http://schemas.openxmlformats.org/presentationml/2006/main">
  <p:tag name="KSO_WM_DIAGRAM_VIRTUALLY_FRAME" val="{&quot;height&quot;:402.13015748031495,&quot;left&quot;:117.12503937007872,&quot;top&quot;:128.71984251968505,&quot;width&quot;:760.1749606299212}"/>
</p:tagLst>
</file>

<file path=ppt/tags/tag114.xml><?xml version="1.0" encoding="utf-8"?>
<p:tagLst xmlns:p="http://schemas.openxmlformats.org/presentationml/2006/main">
  <p:tag name="KSO_WM_DIAGRAM_VIRTUALLY_FRAME" val="{&quot;height&quot;:402.13015748031495,&quot;left&quot;:117.12503937007872,&quot;top&quot;:128.71984251968505,&quot;width&quot;:760.1749606299212}"/>
</p:tagLst>
</file>

<file path=ppt/tags/tag115.xml><?xml version="1.0" encoding="utf-8"?>
<p:tagLst xmlns:p="http://schemas.openxmlformats.org/presentationml/2006/main">
  <p:tag name="KSO_WM_DIAGRAM_VIRTUALLY_FRAME" val="{&quot;height&quot;:402.13015748031495,&quot;left&quot;:117.12503937007872,&quot;top&quot;:128.71984251968505,&quot;width&quot;:760.1749606299212}"/>
</p:tagLst>
</file>

<file path=ppt/tags/tag116.xml><?xml version="1.0" encoding="utf-8"?>
<p:tagLst xmlns:p="http://schemas.openxmlformats.org/presentationml/2006/main">
  <p:tag name="KSO_WM_DIAGRAM_VIRTUALLY_FRAME" val="{&quot;height&quot;:402.13015748031495,&quot;left&quot;:117.12503937007872,&quot;top&quot;:128.71984251968505,&quot;width&quot;:760.1749606299212}"/>
</p:tagLst>
</file>

<file path=ppt/tags/tag117.xml><?xml version="1.0" encoding="utf-8"?>
<p:tagLst xmlns:p="http://schemas.openxmlformats.org/presentationml/2006/main">
  <p:tag name="KSO_WM_DIAGRAM_VIRTUALLY_FRAME" val="{&quot;height&quot;:402.13015748031495,&quot;left&quot;:117.12503937007872,&quot;top&quot;:128.71984251968505,&quot;width&quot;:760.1749606299212}"/>
</p:tagLst>
</file>

<file path=ppt/tags/tag118.xml><?xml version="1.0" encoding="utf-8"?>
<p:tagLst xmlns:p="http://schemas.openxmlformats.org/presentationml/2006/main">
  <p:tag name="KSO_WM_DIAGRAM_VIRTUALLY_FRAME" val="{&quot;height&quot;:402.13015748031495,&quot;left&quot;:117.12503937007872,&quot;top&quot;:128.71984251968505,&quot;width&quot;:760.1749606299212}"/>
</p:tagLst>
</file>

<file path=ppt/tags/tag119.xml><?xml version="1.0" encoding="utf-8"?>
<p:tagLst xmlns:p="http://schemas.openxmlformats.org/presentationml/2006/main">
  <p:tag name="KSO_WM_DIAGRAM_VIRTUALLY_FRAME" val="{&quot;height&quot;:402.13015748031495,&quot;left&quot;:117.12503937007872,&quot;top&quot;:128.71984251968505,&quot;width&quot;:760.1749606299212}"/>
</p:tagLst>
</file>

<file path=ppt/tags/tag12.xml><?xml version="1.0" encoding="utf-8"?>
<p:tagLst xmlns:p="http://schemas.openxmlformats.org/presentationml/2006/main">
  <p:tag name="KSO_WM_DIAGRAM_VIRTUALLY_FRAME" val="{&quot;height&quot;:323.99992125984255,&quot;left&quot;:172.95000000000005,&quot;top&quot;:168.00007874015748,&quot;width&quot;:624}"/>
</p:tagLst>
</file>

<file path=ppt/tags/tag120.xml><?xml version="1.0" encoding="utf-8"?>
<p:tagLst xmlns:p="http://schemas.openxmlformats.org/presentationml/2006/main">
  <p:tag name="TABLE_ENDDRAG_ORIGIN_RECT" val="691*397"/>
  <p:tag name="TABLE_ENDDRAG_RECT" val="139*105*691*397"/>
</p:tagLst>
</file>

<file path=ppt/tags/tag121.xml><?xml version="1.0" encoding="utf-8"?>
<p:tagLst xmlns:p="http://schemas.openxmlformats.org/presentationml/2006/main">
  <p:tag name="KSO_WM_DIAGRAM_VIRTUALLY_FRAME" val="{&quot;height&quot;:486,&quot;left&quot;:30,&quot;top&quot;:54,&quot;width&quot;:602.4245670417206}"/>
</p:tagLst>
</file>

<file path=ppt/tags/tag122.xml><?xml version="1.0" encoding="utf-8"?>
<p:tagLst xmlns:p="http://schemas.openxmlformats.org/presentationml/2006/main">
  <p:tag name="KSO_WM_DIAGRAM_VIRTUALLY_FRAME" val="{&quot;height&quot;:486,&quot;left&quot;:30,&quot;top&quot;:54,&quot;width&quot;:602.4245670417206}"/>
</p:tagLst>
</file>

<file path=ppt/tags/tag123.xml><?xml version="1.0" encoding="utf-8"?>
<p:tagLst xmlns:p="http://schemas.openxmlformats.org/presentationml/2006/main">
  <p:tag name="KSO_WM_DIAGRAM_VIRTUALLY_FRAME" val="{&quot;height&quot;:486,&quot;left&quot;:30,&quot;top&quot;:54,&quot;width&quot;:602.4245670417206}"/>
</p:tagLst>
</file>

<file path=ppt/tags/tag124.xml><?xml version="1.0" encoding="utf-8"?>
<p:tagLst xmlns:p="http://schemas.openxmlformats.org/presentationml/2006/main">
  <p:tag name="KSO_WM_DIAGRAM_VIRTUALLY_FRAME" val="{&quot;height&quot;:486,&quot;left&quot;:30,&quot;top&quot;:54,&quot;width&quot;:602.4245670417206}"/>
</p:tagLst>
</file>

<file path=ppt/tags/tag125.xml><?xml version="1.0" encoding="utf-8"?>
<p:tagLst xmlns:p="http://schemas.openxmlformats.org/presentationml/2006/main">
  <p:tag name="KSO_WM_DIAGRAM_VIRTUALLY_FRAME" val="{&quot;height&quot;:486,&quot;left&quot;:30,&quot;top&quot;:54,&quot;width&quot;:602.4245670417206}"/>
</p:tagLst>
</file>

<file path=ppt/tags/tag126.xml><?xml version="1.0" encoding="utf-8"?>
<p:tagLst xmlns:p="http://schemas.openxmlformats.org/presentationml/2006/main">
  <p:tag name="KSO_WM_DIAGRAM_VIRTUALLY_FRAME" val="{&quot;height&quot;:486,&quot;left&quot;:30,&quot;top&quot;:54,&quot;width&quot;:602.4245670417206}"/>
</p:tagLst>
</file>

<file path=ppt/tags/tag127.xml><?xml version="1.0" encoding="utf-8"?>
<p:tagLst xmlns:p="http://schemas.openxmlformats.org/presentationml/2006/main">
  <p:tag name="KSO_WM_DIAGRAM_VIRTUALLY_FRAME" val="{&quot;height&quot;:486,&quot;left&quot;:30,&quot;top&quot;:54,&quot;width&quot;:602.4245670417206}"/>
</p:tagLst>
</file>

<file path=ppt/tags/tag128.xml><?xml version="1.0" encoding="utf-8"?>
<p:tagLst xmlns:p="http://schemas.openxmlformats.org/presentationml/2006/main">
  <p:tag name="KSO_WM_DIAGRAM_VIRTUALLY_FRAME" val="{&quot;height&quot;:486,&quot;left&quot;:30,&quot;top&quot;:54,&quot;width&quot;:602.4245670417206}"/>
</p:tagLst>
</file>

<file path=ppt/tags/tag129.xml><?xml version="1.0" encoding="utf-8"?>
<p:tagLst xmlns:p="http://schemas.openxmlformats.org/presentationml/2006/main">
  <p:tag name="KSO_WM_DIAGRAM_VIRTUALLY_FRAME" val="{&quot;height&quot;:486,&quot;left&quot;:30,&quot;top&quot;:54,&quot;width&quot;:602.4245670417206}"/>
</p:tagLst>
</file>

<file path=ppt/tags/tag13.xml><?xml version="1.0" encoding="utf-8"?>
<p:tagLst xmlns:p="http://schemas.openxmlformats.org/presentationml/2006/main">
  <p:tag name="KSO_WM_DIAGRAM_VIRTUALLY_FRAME" val="{&quot;height&quot;:323.99992125984255,&quot;left&quot;:172.95000000000005,&quot;top&quot;:168.00007874015748,&quot;width&quot;:624}"/>
</p:tagLst>
</file>

<file path=ppt/tags/tag130.xml><?xml version="1.0" encoding="utf-8"?>
<p:tagLst xmlns:p="http://schemas.openxmlformats.org/presentationml/2006/main">
  <p:tag name="KSO_WM_DIAGRAM_VIRTUALLY_FRAME" val="{&quot;height&quot;:486,&quot;left&quot;:30,&quot;top&quot;:54,&quot;width&quot;:602.4245670417206}"/>
</p:tagLst>
</file>

<file path=ppt/tags/tag131.xml><?xml version="1.0" encoding="utf-8"?>
<p:tagLst xmlns:p="http://schemas.openxmlformats.org/presentationml/2006/main">
  <p:tag name="KSO_WM_DIAGRAM_VIRTUALLY_FRAME" val="{&quot;height&quot;:486,&quot;left&quot;:30,&quot;top&quot;:54,&quot;width&quot;:602.4245670417206}"/>
</p:tagLst>
</file>

<file path=ppt/tags/tag132.xml><?xml version="1.0" encoding="utf-8"?>
<p:tagLst xmlns:p="http://schemas.openxmlformats.org/presentationml/2006/main">
  <p:tag name="KSO_WM_DIAGRAM_VIRTUALLY_FRAME" val="{&quot;height&quot;:486,&quot;left&quot;:30,&quot;top&quot;:54,&quot;width&quot;:602.4245670417206}"/>
</p:tagLst>
</file>

<file path=ppt/tags/tag133.xml><?xml version="1.0" encoding="utf-8"?>
<p:tagLst xmlns:p="http://schemas.openxmlformats.org/presentationml/2006/main">
  <p:tag name="TABLE_ENDDRAG_ORIGIN_RECT" val="638*79"/>
  <p:tag name="TABLE_ENDDRAG_RECT" val="161*391*638*79"/>
</p:tagLst>
</file>

<file path=ppt/tags/tag134.xml><?xml version="1.0" encoding="utf-8"?>
<p:tagLst xmlns:p="http://schemas.openxmlformats.org/presentationml/2006/main">
  <p:tag name="TABLE_ENDDRAG_ORIGIN_RECT" val="622*426"/>
  <p:tag name="TABLE_ENDDRAG_RECT" val="153*109*622*426"/>
</p:tagLst>
</file>

<file path=ppt/tags/tag135.xml><?xml version="1.0" encoding="utf-8"?>
<p:tagLst xmlns:p="http://schemas.openxmlformats.org/presentationml/2006/main">
  <p:tag name="COMMONDATA" val="eyJoZGlkIjoiNzdkZTBlYWQ0MDZhYmRhYzY0MmE0NjIzMmIzNmY3YTcifQ=="/>
  <p:tag name="RESOURCE_RECORD_KEY" val="{&quot;13&quot;:[4364943,20481812,19971662]}"/>
</p:tagLst>
</file>

<file path=ppt/tags/tag14.xml><?xml version="1.0" encoding="utf-8"?>
<p:tagLst xmlns:p="http://schemas.openxmlformats.org/presentationml/2006/main">
  <p:tag name="KSO_WM_DIAGRAM_VIRTUALLY_FRAME" val="{&quot;height&quot;:323.99992125984255,&quot;left&quot;:172.95000000000005,&quot;top&quot;:168.00007874015748,&quot;width&quot;:624}"/>
</p:tagLst>
</file>

<file path=ppt/tags/tag15.xml><?xml version="1.0" encoding="utf-8"?>
<p:tagLst xmlns:p="http://schemas.openxmlformats.org/presentationml/2006/main">
  <p:tag name="KSO_WM_DIAGRAM_VIRTUALLY_FRAME" val="{&quot;height&quot;:323.99992125984255,&quot;left&quot;:172.95000000000005,&quot;top&quot;:168.00007874015748,&quot;width&quot;:624}"/>
</p:tagLst>
</file>

<file path=ppt/tags/tag16.xml><?xml version="1.0" encoding="utf-8"?>
<p:tagLst xmlns:p="http://schemas.openxmlformats.org/presentationml/2006/main">
  <p:tag name="KSO_WM_DIAGRAM_VIRTUALLY_FRAME" val="{&quot;height&quot;:323.99992125984255,&quot;left&quot;:172.95000000000005,&quot;top&quot;:168.00007874015748,&quot;width&quot;:624}"/>
</p:tagLst>
</file>

<file path=ppt/tags/tag17.xml><?xml version="1.0" encoding="utf-8"?>
<p:tagLst xmlns:p="http://schemas.openxmlformats.org/presentationml/2006/main">
  <p:tag name="KSO_WM_DIAGRAM_VIRTUALLY_FRAME" val="{&quot;height&quot;:323.99992125984255,&quot;left&quot;:172.95000000000005,&quot;top&quot;:168.00007874015748,&quot;width&quot;:624}"/>
</p:tagLst>
</file>

<file path=ppt/tags/tag18.xml><?xml version="1.0" encoding="utf-8"?>
<p:tagLst xmlns:p="http://schemas.openxmlformats.org/presentationml/2006/main">
  <p:tag name="KSO_WM_DIAGRAM_VIRTUALLY_FRAME" val="{&quot;height&quot;:323.99992125984255,&quot;left&quot;:172.95000000000005,&quot;top&quot;:168.00007874015748,&quot;width&quot;:624}"/>
</p:tagLst>
</file>

<file path=ppt/tags/tag19.xml><?xml version="1.0" encoding="utf-8"?>
<p:tagLst xmlns:p="http://schemas.openxmlformats.org/presentationml/2006/main">
  <p:tag name="KSO_WM_DIAGRAM_VIRTUALLY_FRAME" val="{&quot;height&quot;:323.99992125984255,&quot;left&quot;:172.95000000000005,&quot;top&quot;:168.00007874015748,&quot;width&quot;:624}"/>
</p:tagLst>
</file>

<file path=ppt/tags/tag2.xml><?xml version="1.0" encoding="utf-8"?>
<p:tagLst xmlns:p="http://schemas.openxmlformats.org/presentationml/2006/main">
  <p:tag name="TABLE_ENDDRAG_ORIGIN_RECT" val="679*120"/>
  <p:tag name="TABLE_ENDDRAG_RECT" val="148*230*679*120"/>
</p:tagLst>
</file>

<file path=ppt/tags/tag20.xml><?xml version="1.0" encoding="utf-8"?>
<p:tagLst xmlns:p="http://schemas.openxmlformats.org/presentationml/2006/main">
  <p:tag name="KSO_WM_DIAGRAM_VIRTUALLY_FRAME" val="{&quot;height&quot;:323.99992125984255,&quot;left&quot;:172.95000000000005,&quot;top&quot;:168.00007874015748,&quot;width&quot;:624}"/>
</p:tagLst>
</file>

<file path=ppt/tags/tag21.xml><?xml version="1.0" encoding="utf-8"?>
<p:tagLst xmlns:p="http://schemas.openxmlformats.org/presentationml/2006/main">
  <p:tag name="KSO_WM_DIAGRAM_VIRTUALLY_FRAME" val="{&quot;height&quot;:323.99992125984255,&quot;left&quot;:172.95000000000005,&quot;top&quot;:168.00007874015748,&quot;width&quot;:624}"/>
</p:tagLst>
</file>

<file path=ppt/tags/tag22.xml><?xml version="1.0" encoding="utf-8"?>
<p:tagLst xmlns:p="http://schemas.openxmlformats.org/presentationml/2006/main">
  <p:tag name="KSO_WM_DIAGRAM_VIRTUALLY_FRAME" val="{&quot;height&quot;:323.99992125984255,&quot;left&quot;:172.95000000000005,&quot;top&quot;:168.00007874015748,&quot;width&quot;:624}"/>
</p:tagLst>
</file>

<file path=ppt/tags/tag23.xml><?xml version="1.0" encoding="utf-8"?>
<p:tagLst xmlns:p="http://schemas.openxmlformats.org/presentationml/2006/main">
  <p:tag name="KSO_WM_DIAGRAM_VIRTUALLY_FRAME" val="{&quot;height&quot;:323.99992125984255,&quot;left&quot;:172.95000000000005,&quot;top&quot;:168.00007874015748,&quot;width&quot;:624}"/>
</p:tagLst>
</file>

<file path=ppt/tags/tag24.xml><?xml version="1.0" encoding="utf-8"?>
<p:tagLst xmlns:p="http://schemas.openxmlformats.org/presentationml/2006/main">
  <p:tag name="KSO_WM_DIAGRAM_VIRTUALLY_FRAME" val="{&quot;height&quot;:323.99992125984255,&quot;left&quot;:172.95000000000005,&quot;top&quot;:168.00007874015748,&quot;width&quot;:624}"/>
</p:tagLst>
</file>

<file path=ppt/tags/tag25.xml><?xml version="1.0" encoding="utf-8"?>
<p:tagLst xmlns:p="http://schemas.openxmlformats.org/presentationml/2006/main">
  <p:tag name="KSO_WM_DIAGRAM_VIRTUALLY_FRAME" val="{&quot;height&quot;:323.99992125984255,&quot;left&quot;:172.95000000000005,&quot;top&quot;:168.00007874015748,&quot;width&quot;:624}"/>
</p:tagLst>
</file>

<file path=ppt/tags/tag26.xml><?xml version="1.0" encoding="utf-8"?>
<p:tagLst xmlns:p="http://schemas.openxmlformats.org/presentationml/2006/main">
  <p:tag name="KSO_WM_DIAGRAM_VIRTUALLY_FRAME" val="{&quot;height&quot;:323.99992125984255,&quot;left&quot;:172.95000000000005,&quot;top&quot;:168.00007874015748,&quot;width&quot;:624}"/>
</p:tagLst>
</file>

<file path=ppt/tags/tag27.xml><?xml version="1.0" encoding="utf-8"?>
<p:tagLst xmlns:p="http://schemas.openxmlformats.org/presentationml/2006/main">
  <p:tag name="KSO_WM_DIAGRAM_VIRTUALLY_FRAME" val="{&quot;height&quot;:323.99992125984255,&quot;left&quot;:172.95000000000005,&quot;top&quot;:168.00007874015748,&quot;width&quot;:624}"/>
</p:tagLst>
</file>

<file path=ppt/tags/tag28.xml><?xml version="1.0" encoding="utf-8"?>
<p:tagLst xmlns:p="http://schemas.openxmlformats.org/presentationml/2006/main">
  <p:tag name="KSO_WM_DIAGRAM_VIRTUALLY_FRAME" val="{&quot;height&quot;:323.99992125984255,&quot;left&quot;:172.95000000000005,&quot;top&quot;:168.00007874015748,&quot;width&quot;:624}"/>
</p:tagLst>
</file>

<file path=ppt/tags/tag29.xml><?xml version="1.0" encoding="utf-8"?>
<p:tagLst xmlns:p="http://schemas.openxmlformats.org/presentationml/2006/main">
  <p:tag name="KSO_WM_DIAGRAM_VIRTUALLY_FRAME" val="{&quot;height&quot;:323.99992125984255,&quot;left&quot;:172.95000000000005,&quot;top&quot;:168.00007874015748,&quot;width&quot;:624}"/>
</p:tagLst>
</file>

<file path=ppt/tags/tag3.xml><?xml version="1.0" encoding="utf-8"?>
<p:tagLst xmlns:p="http://schemas.openxmlformats.org/presentationml/2006/main">
  <p:tag name="KSO_WM_DIAGRAM_VIRTUALLY_FRAME" val="{&quot;height&quot;:323.99992125984255,&quot;left&quot;:172.95000000000005,&quot;top&quot;:168.00007874015748,&quot;width&quot;:624}"/>
</p:tagLst>
</file>

<file path=ppt/tags/tag30.xml><?xml version="1.0" encoding="utf-8"?>
<p:tagLst xmlns:p="http://schemas.openxmlformats.org/presentationml/2006/main">
  <p:tag name="KSO_WM_DIAGRAM_VIRTUALLY_FRAME" val="{&quot;height&quot;:323.99992125984255,&quot;left&quot;:172.95000000000005,&quot;top&quot;:168.00007874015748,&quot;width&quot;:624}"/>
</p:tagLst>
</file>

<file path=ppt/tags/tag31.xml><?xml version="1.0" encoding="utf-8"?>
<p:tagLst xmlns:p="http://schemas.openxmlformats.org/presentationml/2006/main">
  <p:tag name="KSO_WM_DIAGRAM_VIRTUALLY_FRAME" val="{&quot;height&quot;:323.99992125984255,&quot;left&quot;:172.95000000000005,&quot;top&quot;:168.00007874015748,&quot;width&quot;:624}"/>
</p:tagLst>
</file>

<file path=ppt/tags/tag32.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33.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34.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35.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36.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37.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38.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39.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4.xml><?xml version="1.0" encoding="utf-8"?>
<p:tagLst xmlns:p="http://schemas.openxmlformats.org/presentationml/2006/main">
  <p:tag name="KSO_WM_DIAGRAM_VIRTUALLY_FRAME" val="{&quot;height&quot;:323.99992125984255,&quot;left&quot;:172.95000000000005,&quot;top&quot;:168.00007874015748,&quot;width&quot;:624}"/>
</p:tagLst>
</file>

<file path=ppt/tags/tag40.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41.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42.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43.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44.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45.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46.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47.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48.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49.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5.xml><?xml version="1.0" encoding="utf-8"?>
<p:tagLst xmlns:p="http://schemas.openxmlformats.org/presentationml/2006/main">
  <p:tag name="KSO_WM_DIAGRAM_VIRTUALLY_FRAME" val="{&quot;height&quot;:323.99992125984255,&quot;left&quot;:172.95000000000005,&quot;top&quot;:168.00007874015748,&quot;width&quot;:624}"/>
</p:tagLst>
</file>

<file path=ppt/tags/tag50.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51.xml><?xml version="1.0" encoding="utf-8"?>
<p:tagLst xmlns:p="http://schemas.openxmlformats.org/presentationml/2006/main">
  <p:tag name="KSO_WM_DIAGRAM_VIRTUALLY_FRAME" val="{&quot;height&quot;:308.55201084626873,&quot;left&quot;:265.7310503193983,&quot;top&quot;:200.46452458680218,&quot;width&quot;:400.2689496806017}"/>
</p:tagLst>
</file>

<file path=ppt/tags/tag52.xml><?xml version="1.0" encoding="utf-8"?>
<p:tagLst xmlns:p="http://schemas.openxmlformats.org/presentationml/2006/main">
  <p:tag name="KSO_WM_DIAGRAM_VIRTUALLY_FRAME" val="{&quot;height&quot;:394.05,&quot;left&quot;:48,&quot;top&quot;:92.85,&quot;width&quot;:867.7}"/>
</p:tagLst>
</file>

<file path=ppt/tags/tag53.xml><?xml version="1.0" encoding="utf-8"?>
<p:tagLst xmlns:p="http://schemas.openxmlformats.org/presentationml/2006/main">
  <p:tag name="KSO_WM_DIAGRAM_VIRTUALLY_FRAME" val="{&quot;height&quot;:394.05,&quot;left&quot;:48,&quot;top&quot;:92.85,&quot;width&quot;:867.7}"/>
</p:tagLst>
</file>

<file path=ppt/tags/tag54.xml><?xml version="1.0" encoding="utf-8"?>
<p:tagLst xmlns:p="http://schemas.openxmlformats.org/presentationml/2006/main">
  <p:tag name="KSO_WM_DIAGRAM_VIRTUALLY_FRAME" val="{&quot;height&quot;:394.05,&quot;left&quot;:48,&quot;top&quot;:92.85,&quot;width&quot;:867.7}"/>
</p:tagLst>
</file>

<file path=ppt/tags/tag55.xml><?xml version="1.0" encoding="utf-8"?>
<p:tagLst xmlns:p="http://schemas.openxmlformats.org/presentationml/2006/main">
  <p:tag name="KSO_WM_DIAGRAM_VIRTUALLY_FRAME" val="{&quot;height&quot;:394.05,&quot;left&quot;:48,&quot;top&quot;:92.85,&quot;width&quot;:867.7}"/>
</p:tagLst>
</file>

<file path=ppt/tags/tag56.xml><?xml version="1.0" encoding="utf-8"?>
<p:tagLst xmlns:p="http://schemas.openxmlformats.org/presentationml/2006/main">
  <p:tag name="KSO_WM_DIAGRAM_VIRTUALLY_FRAME" val="{&quot;height&quot;:394.05,&quot;left&quot;:48,&quot;top&quot;:92.85,&quot;width&quot;:867.7}"/>
</p:tagLst>
</file>

<file path=ppt/tags/tag57.xml><?xml version="1.0" encoding="utf-8"?>
<p:tagLst xmlns:p="http://schemas.openxmlformats.org/presentationml/2006/main">
  <p:tag name="KSO_WM_DIAGRAM_VIRTUALLY_FRAME" val="{&quot;height&quot;:394.05,&quot;left&quot;:48,&quot;top&quot;:92.85,&quot;width&quot;:867.7}"/>
</p:tagLst>
</file>

<file path=ppt/tags/tag58.xml><?xml version="1.0" encoding="utf-8"?>
<p:tagLst xmlns:p="http://schemas.openxmlformats.org/presentationml/2006/main">
  <p:tag name="KSO_WM_DIAGRAM_VIRTUALLY_FRAME" val="{&quot;height&quot;:394.05,&quot;left&quot;:48,&quot;top&quot;:92.85,&quot;width&quot;:867.7}"/>
</p:tagLst>
</file>

<file path=ppt/tags/tag59.xml><?xml version="1.0" encoding="utf-8"?>
<p:tagLst xmlns:p="http://schemas.openxmlformats.org/presentationml/2006/main">
  <p:tag name="KSO_WM_DIAGRAM_VIRTUALLY_FRAME" val="{&quot;height&quot;:394.05,&quot;left&quot;:48,&quot;top&quot;:92.85,&quot;width&quot;:867.7}"/>
</p:tagLst>
</file>

<file path=ppt/tags/tag6.xml><?xml version="1.0" encoding="utf-8"?>
<p:tagLst xmlns:p="http://schemas.openxmlformats.org/presentationml/2006/main">
  <p:tag name="KSO_WM_DIAGRAM_VIRTUALLY_FRAME" val="{&quot;height&quot;:323.99992125984255,&quot;left&quot;:172.95000000000005,&quot;top&quot;:168.00007874015748,&quot;width&quot;:624}"/>
</p:tagLst>
</file>

<file path=ppt/tags/tag60.xml><?xml version="1.0" encoding="utf-8"?>
<p:tagLst xmlns:p="http://schemas.openxmlformats.org/presentationml/2006/main">
  <p:tag name="KSO_WM_DIAGRAM_VIRTUALLY_FRAME" val="{&quot;height&quot;:394.05,&quot;left&quot;:48,&quot;top&quot;:92.85,&quot;width&quot;:867.7}"/>
</p:tagLst>
</file>

<file path=ppt/tags/tag61.xml><?xml version="1.0" encoding="utf-8"?>
<p:tagLst xmlns:p="http://schemas.openxmlformats.org/presentationml/2006/main">
  <p:tag name="KSO_WM_DIAGRAM_VIRTUALLY_FRAME" val="{&quot;height&quot;:394.05,&quot;left&quot;:48,&quot;top&quot;:92.85,&quot;width&quot;:867.7}"/>
</p:tagLst>
</file>

<file path=ppt/tags/tag62.xml><?xml version="1.0" encoding="utf-8"?>
<p:tagLst xmlns:p="http://schemas.openxmlformats.org/presentationml/2006/main">
  <p:tag name="KSO_WM_DIAGRAM_VIRTUALLY_FRAME" val="{&quot;height&quot;:394.05,&quot;left&quot;:48,&quot;top&quot;:92.85,&quot;width&quot;:867.7}"/>
</p:tagLst>
</file>

<file path=ppt/tags/tag63.xml><?xml version="1.0" encoding="utf-8"?>
<p:tagLst xmlns:p="http://schemas.openxmlformats.org/presentationml/2006/main">
  <p:tag name="KSO_WM_DIAGRAM_VIRTUALLY_FRAME" val="{&quot;height&quot;:394.05,&quot;left&quot;:48,&quot;top&quot;:92.85,&quot;width&quot;:867.7}"/>
</p:tagLst>
</file>

<file path=ppt/tags/tag64.xml><?xml version="1.0" encoding="utf-8"?>
<p:tagLst xmlns:p="http://schemas.openxmlformats.org/presentationml/2006/main">
  <p:tag name="KSO_WM_DIAGRAM_VIRTUALLY_FRAME" val="{&quot;height&quot;:394.05,&quot;left&quot;:48,&quot;top&quot;:92.85,&quot;width&quot;:867.7}"/>
</p:tagLst>
</file>

<file path=ppt/tags/tag65.xml><?xml version="1.0" encoding="utf-8"?>
<p:tagLst xmlns:p="http://schemas.openxmlformats.org/presentationml/2006/main">
  <p:tag name="KSO_WM_DIAGRAM_VIRTUALLY_FRAME" val="{&quot;height&quot;:394.05,&quot;left&quot;:48,&quot;top&quot;:92.85,&quot;width&quot;:867.7}"/>
</p:tagLst>
</file>

<file path=ppt/tags/tag66.xml><?xml version="1.0" encoding="utf-8"?>
<p:tagLst xmlns:p="http://schemas.openxmlformats.org/presentationml/2006/main">
  <p:tag name="KSO_WM_DIAGRAM_VIRTUALLY_FRAME" val="{&quot;height&quot;:394.05,&quot;left&quot;:48,&quot;top&quot;:92.85,&quot;width&quot;:867.7}"/>
</p:tagLst>
</file>

<file path=ppt/tags/tag67.xml><?xml version="1.0" encoding="utf-8"?>
<p:tagLst xmlns:p="http://schemas.openxmlformats.org/presentationml/2006/main">
  <p:tag name="KSO_WM_DIAGRAM_VIRTUALLY_FRAME" val="{&quot;height&quot;:394.05,&quot;left&quot;:48,&quot;top&quot;:92.85,&quot;width&quot;:867.7}"/>
</p:tagLst>
</file>

<file path=ppt/tags/tag68.xml><?xml version="1.0" encoding="utf-8"?>
<p:tagLst xmlns:p="http://schemas.openxmlformats.org/presentationml/2006/main">
  <p:tag name="KSO_WM_DIAGRAM_VIRTUALLY_FRAME" val="{&quot;height&quot;:394.05,&quot;left&quot;:48,&quot;top&quot;:92.85,&quot;width&quot;:867.7}"/>
</p:tagLst>
</file>

<file path=ppt/tags/tag69.xml><?xml version="1.0" encoding="utf-8"?>
<p:tagLst xmlns:p="http://schemas.openxmlformats.org/presentationml/2006/main">
  <p:tag name="KSO_WM_DIAGRAM_VIRTUALLY_FRAME" val="{&quot;height&quot;:394.05,&quot;left&quot;:48,&quot;top&quot;:92.85,&quot;width&quot;:867.7}"/>
</p:tagLst>
</file>

<file path=ppt/tags/tag7.xml><?xml version="1.0" encoding="utf-8"?>
<p:tagLst xmlns:p="http://schemas.openxmlformats.org/presentationml/2006/main">
  <p:tag name="KSO_WM_DIAGRAM_VIRTUALLY_FRAME" val="{&quot;height&quot;:323.99992125984255,&quot;left&quot;:172.95000000000005,&quot;top&quot;:168.00007874015748,&quot;width&quot;:624}"/>
</p:tagLst>
</file>

<file path=ppt/tags/tag70.xml><?xml version="1.0" encoding="utf-8"?>
<p:tagLst xmlns:p="http://schemas.openxmlformats.org/presentationml/2006/main">
  <p:tag name="KSO_WM_DIAGRAM_VIRTUALLY_FRAME" val="{&quot;height&quot;:394.05,&quot;left&quot;:48,&quot;top&quot;:92.85,&quot;width&quot;:867.7}"/>
</p:tagLst>
</file>

<file path=ppt/tags/tag71.xml><?xml version="1.0" encoding="utf-8"?>
<p:tagLst xmlns:p="http://schemas.openxmlformats.org/presentationml/2006/main">
  <p:tag name="KSO_WM_DIAGRAM_VIRTUALLY_FRAME" val="{&quot;height&quot;:394.05,&quot;left&quot;:48,&quot;top&quot;:92.85,&quot;width&quot;:867.7}"/>
</p:tagLst>
</file>

<file path=ppt/tags/tag72.xml><?xml version="1.0" encoding="utf-8"?>
<p:tagLst xmlns:p="http://schemas.openxmlformats.org/presentationml/2006/main">
  <p:tag name="KSO_WM_DIAGRAM_VIRTUALLY_FRAME" val="{&quot;height&quot;:394.05,&quot;left&quot;:48,&quot;top&quot;:92.85,&quot;width&quot;:867.7}"/>
</p:tagLst>
</file>

<file path=ppt/tags/tag73.xml><?xml version="1.0" encoding="utf-8"?>
<p:tagLst xmlns:p="http://schemas.openxmlformats.org/presentationml/2006/main">
  <p:tag name="KSO_WM_DIAGRAM_VIRTUALLY_FRAME" val="{&quot;height&quot;:394.05,&quot;left&quot;:48,&quot;top&quot;:92.85,&quot;width&quot;:867.7}"/>
</p:tagLst>
</file>

<file path=ppt/tags/tag74.xml><?xml version="1.0" encoding="utf-8"?>
<p:tagLst xmlns:p="http://schemas.openxmlformats.org/presentationml/2006/main">
  <p:tag name="KSO_WM_DIAGRAM_VIRTUALLY_FRAME" val="{&quot;height&quot;:394.05,&quot;left&quot;:48,&quot;top&quot;:92.85,&quot;width&quot;:867.7}"/>
</p:tagLst>
</file>

<file path=ppt/tags/tag75.xml><?xml version="1.0" encoding="utf-8"?>
<p:tagLst xmlns:p="http://schemas.openxmlformats.org/presentationml/2006/main">
  <p:tag name="KSO_WM_DIAGRAM_VIRTUALLY_FRAME" val="{&quot;height&quot;:394.05,&quot;left&quot;:48,&quot;top&quot;:92.85,&quot;width&quot;:867.7}"/>
</p:tagLst>
</file>

<file path=ppt/tags/tag76.xml><?xml version="1.0" encoding="utf-8"?>
<p:tagLst xmlns:p="http://schemas.openxmlformats.org/presentationml/2006/main">
  <p:tag name="KSO_WM_DIAGRAM_VIRTUALLY_FRAME" val="{&quot;height&quot;:394.05,&quot;left&quot;:48,&quot;top&quot;:92.85,&quot;width&quot;:867.7}"/>
</p:tagLst>
</file>

<file path=ppt/tags/tag77.xml><?xml version="1.0" encoding="utf-8"?>
<p:tagLst xmlns:p="http://schemas.openxmlformats.org/presentationml/2006/main">
  <p:tag name="KSO_WM_DIAGRAM_VIRTUALLY_FRAME" val="{&quot;height&quot;:394.05,&quot;left&quot;:48,&quot;top&quot;:92.85,&quot;width&quot;:867.7}"/>
</p:tagLst>
</file>

<file path=ppt/tags/tag78.xml><?xml version="1.0" encoding="utf-8"?>
<p:tagLst xmlns:p="http://schemas.openxmlformats.org/presentationml/2006/main">
  <p:tag name="KSO_WM_DIAGRAM_VIRTUALLY_FRAME" val="{&quot;height&quot;:394.05,&quot;left&quot;:48,&quot;top&quot;:92.85,&quot;width&quot;:867.7}"/>
</p:tagLst>
</file>

<file path=ppt/tags/tag79.xml><?xml version="1.0" encoding="utf-8"?>
<p:tagLst xmlns:p="http://schemas.openxmlformats.org/presentationml/2006/main">
  <p:tag name="KSO_WM_DIAGRAM_VIRTUALLY_FRAME" val="{&quot;height&quot;:394.05,&quot;left&quot;:48,&quot;top&quot;:92.85,&quot;width&quot;:867.7}"/>
</p:tagLst>
</file>

<file path=ppt/tags/tag8.xml><?xml version="1.0" encoding="utf-8"?>
<p:tagLst xmlns:p="http://schemas.openxmlformats.org/presentationml/2006/main">
  <p:tag name="KSO_WM_DIAGRAM_VIRTUALLY_FRAME" val="{&quot;height&quot;:323.99992125984255,&quot;left&quot;:172.95000000000005,&quot;top&quot;:168.00007874015748,&quot;width&quot;:624}"/>
</p:tagLst>
</file>

<file path=ppt/tags/tag80.xml><?xml version="1.0" encoding="utf-8"?>
<p:tagLst xmlns:p="http://schemas.openxmlformats.org/presentationml/2006/main">
  <p:tag name="KSO_WM_DIAGRAM_VIRTUALLY_FRAME" val="{&quot;height&quot;:394.05,&quot;left&quot;:48,&quot;top&quot;:92.85,&quot;width&quot;:867.7}"/>
</p:tagLst>
</file>

<file path=ppt/tags/tag81.xml><?xml version="1.0" encoding="utf-8"?>
<p:tagLst xmlns:p="http://schemas.openxmlformats.org/presentationml/2006/main">
  <p:tag name="KSO_WM_DIAGRAM_VIRTUALLY_FRAME" val="{&quot;height&quot;:394.05,&quot;left&quot;:48,&quot;top&quot;:92.85,&quot;width&quot;:867.7}"/>
</p:tagLst>
</file>

<file path=ppt/tags/tag82.xml><?xml version="1.0" encoding="utf-8"?>
<p:tagLst xmlns:p="http://schemas.openxmlformats.org/presentationml/2006/main">
  <p:tag name="KSO_WM_DIAGRAM_VIRTUALLY_FRAME" val="{&quot;height&quot;:394.05,&quot;left&quot;:48,&quot;top&quot;:92.85,&quot;width&quot;:867.7}"/>
</p:tagLst>
</file>

<file path=ppt/tags/tag83.xml><?xml version="1.0" encoding="utf-8"?>
<p:tagLst xmlns:p="http://schemas.openxmlformats.org/presentationml/2006/main">
  <p:tag name="KSO_WM_DIAGRAM_VIRTUALLY_FRAME" val="{&quot;height&quot;:394.05,&quot;left&quot;:48,&quot;top&quot;:92.85,&quot;width&quot;:867.7}"/>
</p:tagLst>
</file>

<file path=ppt/tags/tag84.xml><?xml version="1.0" encoding="utf-8"?>
<p:tagLst xmlns:p="http://schemas.openxmlformats.org/presentationml/2006/main">
  <p:tag name="KSO_WM_DIAGRAM_VIRTUALLY_FRAME" val="{&quot;height&quot;:394.05,&quot;left&quot;:48,&quot;top&quot;:92.85,&quot;width&quot;:867.7}"/>
</p:tagLst>
</file>

<file path=ppt/tags/tag85.xml><?xml version="1.0" encoding="utf-8"?>
<p:tagLst xmlns:p="http://schemas.openxmlformats.org/presentationml/2006/main">
  <p:tag name="KSO_WM_DIAGRAM_VIRTUALLY_FRAME" val="{&quot;height&quot;:394.05,&quot;left&quot;:48,&quot;top&quot;:92.85,&quot;width&quot;:867.7}"/>
</p:tagLst>
</file>

<file path=ppt/tags/tag86.xml><?xml version="1.0" encoding="utf-8"?>
<p:tagLst xmlns:p="http://schemas.openxmlformats.org/presentationml/2006/main">
  <p:tag name="KSO_WM_DIAGRAM_VIRTUALLY_FRAME" val="{&quot;height&quot;:394.05,&quot;left&quot;:48,&quot;top&quot;:92.85,&quot;width&quot;:867.7}"/>
</p:tagLst>
</file>

<file path=ppt/tags/tag87.xml><?xml version="1.0" encoding="utf-8"?>
<p:tagLst xmlns:p="http://schemas.openxmlformats.org/presentationml/2006/main">
  <p:tag name="KSO_WM_DIAGRAM_VIRTUALLY_FRAME" val="{&quot;height&quot;:394.05,&quot;left&quot;:48,&quot;top&quot;:92.85,&quot;width&quot;:867.7}"/>
</p:tagLst>
</file>

<file path=ppt/tags/tag88.xml><?xml version="1.0" encoding="utf-8"?>
<p:tagLst xmlns:p="http://schemas.openxmlformats.org/presentationml/2006/main">
  <p:tag name="KSO_WM_DIAGRAM_VIRTUALLY_FRAME" val="{&quot;height&quot;:394.05,&quot;left&quot;:48,&quot;top&quot;:92.85,&quot;width&quot;:867.7}"/>
</p:tagLst>
</file>

<file path=ppt/tags/tag89.xml><?xml version="1.0" encoding="utf-8"?>
<p:tagLst xmlns:p="http://schemas.openxmlformats.org/presentationml/2006/main">
  <p:tag name="KSO_WM_DIAGRAM_VIRTUALLY_FRAME" val="{&quot;height&quot;:394.05,&quot;left&quot;:48,&quot;top&quot;:92.85,&quot;width&quot;:867.7}"/>
</p:tagLst>
</file>

<file path=ppt/tags/tag9.xml><?xml version="1.0" encoding="utf-8"?>
<p:tagLst xmlns:p="http://schemas.openxmlformats.org/presentationml/2006/main">
  <p:tag name="KSO_WM_DIAGRAM_VIRTUALLY_FRAME" val="{&quot;height&quot;:323.99992125984255,&quot;left&quot;:172.95000000000005,&quot;top&quot;:168.00007874015748,&quot;width&quot;:624}"/>
</p:tagLst>
</file>

<file path=ppt/tags/tag90.xml><?xml version="1.0" encoding="utf-8"?>
<p:tagLst xmlns:p="http://schemas.openxmlformats.org/presentationml/2006/main">
  <p:tag name="KSO_WM_DIAGRAM_VIRTUALLY_FRAME" val="{&quot;height&quot;:394.05,&quot;left&quot;:48,&quot;top&quot;:92.85,&quot;width&quot;:867.7}"/>
</p:tagLst>
</file>

<file path=ppt/tags/tag91.xml><?xml version="1.0" encoding="utf-8"?>
<p:tagLst xmlns:p="http://schemas.openxmlformats.org/presentationml/2006/main">
  <p:tag name="KSO_WM_DIAGRAM_VIRTUALLY_FRAME" val="{&quot;height&quot;:394.05,&quot;left&quot;:48,&quot;top&quot;:92.85,&quot;width&quot;:867.7}"/>
</p:tagLst>
</file>

<file path=ppt/tags/tag92.xml><?xml version="1.0" encoding="utf-8"?>
<p:tagLst xmlns:p="http://schemas.openxmlformats.org/presentationml/2006/main">
  <p:tag name="KSO_WM_DIAGRAM_VIRTUALLY_FRAME" val="{&quot;height&quot;:394.05,&quot;left&quot;:48,&quot;top&quot;:92.85,&quot;width&quot;:867.7}"/>
</p:tagLst>
</file>

<file path=ppt/tags/tag93.xml><?xml version="1.0" encoding="utf-8"?>
<p:tagLst xmlns:p="http://schemas.openxmlformats.org/presentationml/2006/main">
  <p:tag name="TABLE_ENDDRAG_ORIGIN_RECT" val="684*387"/>
  <p:tag name="TABLE_ENDDRAG_RECT" val="198*160*684*387"/>
</p:tagLst>
</file>

<file path=ppt/tags/tag94.xml><?xml version="1.0" encoding="utf-8"?>
<p:tagLst xmlns:p="http://schemas.openxmlformats.org/presentationml/2006/main">
  <p:tag name="TABLE_ENDDRAG_ORIGIN_RECT" val="569*255"/>
  <p:tag name="TABLE_ENDDRAG_RECT" val="196*266*569*255"/>
</p:tagLst>
</file>

<file path=ppt/tags/tag95.xml><?xml version="1.0" encoding="utf-8"?>
<p:tagLst xmlns:p="http://schemas.openxmlformats.org/presentationml/2006/main">
  <p:tag name="KSO_WM_DIAGRAM_VIRTUALLY_FRAME" val="{&quot;height&quot;:395.95,&quot;left&quot;:27.5,&quot;top&quot;:84,&quot;width&quot;:607.7}"/>
</p:tagLst>
</file>

<file path=ppt/tags/tag96.xml><?xml version="1.0" encoding="utf-8"?>
<p:tagLst xmlns:p="http://schemas.openxmlformats.org/presentationml/2006/main">
  <p:tag name="KSO_WM_DIAGRAM_VIRTUALLY_FRAME" val="{&quot;height&quot;:395.95,&quot;left&quot;:27.5,&quot;top&quot;:84,&quot;width&quot;:607.7}"/>
</p:tagLst>
</file>

<file path=ppt/tags/tag97.xml><?xml version="1.0" encoding="utf-8"?>
<p:tagLst xmlns:p="http://schemas.openxmlformats.org/presentationml/2006/main">
  <p:tag name="KSO_WM_DIAGRAM_VIRTUALLY_FRAME" val="{&quot;height&quot;:395.95,&quot;left&quot;:27.5,&quot;top&quot;:84,&quot;width&quot;:607.7}"/>
</p:tagLst>
</file>

<file path=ppt/tags/tag98.xml><?xml version="1.0" encoding="utf-8"?>
<p:tagLst xmlns:p="http://schemas.openxmlformats.org/presentationml/2006/main">
  <p:tag name="KSO_WM_DIAGRAM_VIRTUALLY_FRAME" val="{&quot;height&quot;:395.95,&quot;left&quot;:27.5,&quot;top&quot;:84,&quot;width&quot;:607.7}"/>
</p:tagLst>
</file>

<file path=ppt/tags/tag99.xml><?xml version="1.0" encoding="utf-8"?>
<p:tagLst xmlns:p="http://schemas.openxmlformats.org/presentationml/2006/main">
  <p:tag name="KSO_WM_DIAGRAM_VIRTUALLY_FRAME" val="{&quot;height&quot;:395.95,&quot;left&quot;:27.5,&quot;top&quot;:84,&quot;width&quot;:607.7}"/>
</p:tagLst>
</file>

<file path=ppt/theme/theme1.xml><?xml version="1.0" encoding="utf-8"?>
<a:theme xmlns:a="http://schemas.openxmlformats.org/drawingml/2006/main" name="2_Stream">
  <a:themeElements>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fontScheme name="2_Stream">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Stream">
  <a:themeElements>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fontScheme name="2_Stream">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themeOverride>
</file>

<file path=docProps/app.xml><?xml version="1.0" encoding="utf-8"?>
<Properties xmlns="http://schemas.openxmlformats.org/officeDocument/2006/extended-properties" xmlns:vt="http://schemas.openxmlformats.org/officeDocument/2006/docPropsVTypes">
  <TotalTime>0</TotalTime>
  <Words>37727</Words>
  <Application>WPS 演示</Application>
  <PresentationFormat>宽屏</PresentationFormat>
  <Paragraphs>3117</Paragraphs>
  <Slides>157</Slides>
  <Notes>66</Notes>
  <HiddenSlides>0</HiddenSlides>
  <MMClips>0</MMClips>
  <ScaleCrop>false</ScaleCrop>
  <HeadingPairs>
    <vt:vector size="8" baseType="variant">
      <vt:variant>
        <vt:lpstr>已用的字体</vt:lpstr>
      </vt:variant>
      <vt:variant>
        <vt:i4>16</vt:i4>
      </vt:variant>
      <vt:variant>
        <vt:lpstr>主题</vt:lpstr>
      </vt:variant>
      <vt:variant>
        <vt:i4>2</vt:i4>
      </vt:variant>
      <vt:variant>
        <vt:lpstr>嵌入 OLE 服务器</vt:lpstr>
      </vt:variant>
      <vt:variant>
        <vt:i4>11</vt:i4>
      </vt:variant>
      <vt:variant>
        <vt:lpstr>幻灯片标题</vt:lpstr>
      </vt:variant>
      <vt:variant>
        <vt:i4>157</vt:i4>
      </vt:variant>
    </vt:vector>
  </HeadingPairs>
  <TitlesOfParts>
    <vt:vector size="186" baseType="lpstr">
      <vt:lpstr>Arial</vt:lpstr>
      <vt:lpstr>宋体</vt:lpstr>
      <vt:lpstr>Wingdings</vt:lpstr>
      <vt:lpstr>Garamond</vt:lpstr>
      <vt:lpstr>Times New Roman</vt:lpstr>
      <vt:lpstr>隶书</vt:lpstr>
      <vt:lpstr>Bookman Old Style</vt:lpstr>
      <vt:lpstr>黑体</vt:lpstr>
      <vt:lpstr>微软雅黑</vt:lpstr>
      <vt:lpstr>华文彩云</vt:lpstr>
      <vt:lpstr>Arial Unicode MS</vt:lpstr>
      <vt:lpstr>Wingdings</vt:lpstr>
      <vt:lpstr>华文琥珀</vt:lpstr>
      <vt:lpstr>楷体_GB2312</vt:lpstr>
      <vt:lpstr>新宋体</vt:lpstr>
      <vt:lpstr>方正仿宋_GB2312</vt:lpstr>
      <vt:lpstr>2_Stream</vt:lpstr>
      <vt:lpstr>3_Stream</vt:lpstr>
      <vt:lpstr>Photoshop.Image.11</vt:lpstr>
      <vt:lpstr>Equation.3</vt:lpstr>
      <vt:lpstr>Equation.3</vt:lpstr>
      <vt:lpstr>Photoshop.Image.11</vt:lpstr>
      <vt:lpstr>Photoshop.Image.11</vt:lpstr>
      <vt:lpstr>Photoshop.Image.11</vt:lpstr>
      <vt:lpstr>Photoshop.Image.11</vt:lpstr>
      <vt:lpstr>Photoshop.Image.11</vt:lpstr>
      <vt:lpstr>Photoshop.Image.11</vt:lpstr>
      <vt:lpstr>Photoshop.Image.11</vt:lpstr>
      <vt:lpstr>Photoshop.Image.11</vt:lpstr>
      <vt:lpstr>第七章　 受污染环境的修复  Chapter 7. Remediation of Contaminated Environments </vt:lpstr>
      <vt:lpstr>PowerPoint 演示文稿</vt:lpstr>
      <vt:lpstr>PowerPoint 演示文稿</vt:lpstr>
      <vt:lpstr>PowerPoint 演示文稿</vt:lpstr>
      <vt:lpstr>自然修复需要的环境条件</vt:lpstr>
      <vt:lpstr>PowerPoint 演示文稿</vt:lpstr>
      <vt:lpstr>原位生物修复  </vt:lpstr>
      <vt:lpstr>异位生物修复 </vt:lpstr>
      <vt:lpstr>PowerPoint 演示文稿</vt:lpstr>
      <vt:lpstr>PowerPoint 演示文稿</vt:lpstr>
      <vt:lpstr>PowerPoint 演示文稿</vt:lpstr>
      <vt:lpstr>PowerPoint 演示文稿</vt:lpstr>
      <vt:lpstr>PowerPoint 演示文稿</vt:lpstr>
      <vt:lpstr> 生物修复中多环芳烃的残留图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污染土壤的植物修复示意图</vt:lpstr>
      <vt:lpstr>PowerPoint 演示文稿</vt:lpstr>
      <vt:lpstr>PowerPoint 演示文稿</vt:lpstr>
      <vt:lpstr>植物修复存在的主要问题</vt:lpstr>
      <vt:lpstr>PowerPoint 演示文稿</vt:lpstr>
      <vt:lpstr>PowerPoint 演示文稿</vt:lpstr>
      <vt:lpstr>植物提取</vt:lpstr>
      <vt:lpstr>PowerPoint 演示文稿</vt:lpstr>
      <vt:lpstr>PowerPoint 演示文稿</vt:lpstr>
      <vt:lpstr>PowerPoint 演示文稿</vt:lpstr>
      <vt:lpstr>PowerPoint 演示文稿</vt:lpstr>
      <vt:lpstr>PowerPoint 演示文稿</vt:lpstr>
      <vt:lpstr>植物稳定</vt:lpstr>
      <vt:lpstr>植物挥发</vt:lpstr>
      <vt:lpstr>PowerPoint 演示文稿</vt:lpstr>
      <vt:lpstr>PowerPoint 演示文稿</vt:lpstr>
      <vt:lpstr>PowerPoint 演示文稿</vt:lpstr>
      <vt:lpstr>PowerPoint 演示文稿</vt:lpstr>
      <vt:lpstr>PowerPoint 演示文稿</vt:lpstr>
      <vt:lpstr>PowerPoint 演示文稿</vt:lpstr>
      <vt:lpstr>植物根系分泌物</vt:lpstr>
      <vt:lpstr>PowerPoint 演示文稿</vt:lpstr>
      <vt:lpstr>PowerPoint 演示文稿</vt:lpstr>
      <vt:lpstr>第三节 化学氧化技术    </vt:lpstr>
      <vt:lpstr>PowerPoint 演示文稿</vt:lpstr>
      <vt:lpstr>PowerPoint 演示文稿</vt:lpstr>
      <vt:lpstr>PowerPoint 演示文稿</vt:lpstr>
      <vt:lpstr>PowerPoint 演示文稿</vt:lpstr>
      <vt:lpstr>PowerPoint 演示文稿</vt:lpstr>
      <vt:lpstr>第三节 化学氧化技术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第三节 化学氧化技术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第三节 化学氧化技术    </vt:lpstr>
      <vt:lpstr>PowerPoint 演示文稿</vt:lpstr>
      <vt:lpstr>PowerPoint 演示文稿</vt:lpstr>
      <vt:lpstr>PowerPoint 演示文稿</vt:lpstr>
      <vt:lpstr>PowerPoint 演示文稿</vt:lpstr>
      <vt:lpstr>PowerPoint 演示文稿</vt:lpstr>
      <vt:lpstr>                第四节 热脱附技术           </vt:lpstr>
      <vt:lpstr>PowerPoint 演示文稿</vt:lpstr>
      <vt:lpstr>PowerPoint 演示文稿</vt:lpstr>
      <vt:lpstr>PowerPoint 演示文稿</vt:lpstr>
      <vt:lpstr>PowerPoint 演示文稿</vt:lpstr>
      <vt:lpstr>                第四节 热脱附技术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5.3 影响因素 Influencing Factors</vt:lpstr>
      <vt:lpstr>5.3 影响因素 Influencing Factors</vt:lpstr>
      <vt:lpstr>5.3 影响因素 Influencing Factors</vt:lpstr>
      <vt:lpstr>5.3 影响因素 Influencing Factors</vt:lpstr>
      <vt:lpstr>5.3 影响因素 Influencing Factors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第七节 地下水修复的 可渗透反应格栅技术 </vt:lpstr>
      <vt:lpstr>PowerPoint 演示文稿</vt:lpstr>
      <vt:lpstr>PRB技术的优势：</vt:lpstr>
      <vt:lpstr>PowerPoint 演示文稿</vt:lpstr>
      <vt:lpstr>第七节 地下水修复的 可渗透反应格栅技术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喜欢张荣荣</cp:lastModifiedBy>
  <cp:revision>789</cp:revision>
  <dcterms:created xsi:type="dcterms:W3CDTF">2024-08-27T01:20:00Z</dcterms:created>
  <dcterms:modified xsi:type="dcterms:W3CDTF">2025-08-15T10:22:21Z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B189B3272D754CEDA86630376FBA34FB_13</vt:lpwstr>
  </property>
  <property fmtid="{D5CDD505-2E9C-101B-9397-08002B2CF9AE}" pid="3" name="KSOProductBuildVer">
    <vt:lpwstr>2052-12.1.0.21915</vt:lpwstr>
  </property>
</Properties>
</file>