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5"/>
  </p:notesMasterIdLst>
  <p:sldIdLst>
    <p:sldId id="292" r:id="rId2"/>
    <p:sldId id="444" r:id="rId3"/>
    <p:sldId id="447" r:id="rId4"/>
    <p:sldId id="445" r:id="rId5"/>
    <p:sldId id="448" r:id="rId6"/>
    <p:sldId id="449" r:id="rId7"/>
    <p:sldId id="450" r:id="rId8"/>
    <p:sldId id="451" r:id="rId9"/>
    <p:sldId id="452"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9" r:id="rId25"/>
    <p:sldId id="471" r:id="rId26"/>
    <p:sldId id="472" r:id="rId27"/>
    <p:sldId id="473" r:id="rId28"/>
    <p:sldId id="474" r:id="rId29"/>
    <p:sldId id="475" r:id="rId30"/>
    <p:sldId id="476" r:id="rId31"/>
    <p:sldId id="468" r:id="rId32"/>
    <p:sldId id="477" r:id="rId33"/>
    <p:sldId id="480" r:id="rId34"/>
    <p:sldId id="481" r:id="rId35"/>
    <p:sldId id="482" r:id="rId36"/>
    <p:sldId id="483" r:id="rId37"/>
    <p:sldId id="484" r:id="rId38"/>
    <p:sldId id="485" r:id="rId39"/>
    <p:sldId id="486" r:id="rId40"/>
    <p:sldId id="487" r:id="rId41"/>
    <p:sldId id="488" r:id="rId42"/>
    <p:sldId id="489" r:id="rId43"/>
    <p:sldId id="490" r:id="rId44"/>
    <p:sldId id="586" r:id="rId45"/>
    <p:sldId id="587" r:id="rId46"/>
    <p:sldId id="588" r:id="rId47"/>
    <p:sldId id="589" r:id="rId48"/>
    <p:sldId id="590" r:id="rId49"/>
    <p:sldId id="591" r:id="rId50"/>
    <p:sldId id="531" r:id="rId51"/>
    <p:sldId id="492" r:id="rId52"/>
    <p:sldId id="592" r:id="rId53"/>
    <p:sldId id="594" r:id="rId54"/>
    <p:sldId id="493" r:id="rId55"/>
    <p:sldId id="494" r:id="rId56"/>
    <p:sldId id="495" r:id="rId57"/>
    <p:sldId id="496" r:id="rId58"/>
    <p:sldId id="497" r:id="rId59"/>
    <p:sldId id="498" r:id="rId60"/>
    <p:sldId id="530" r:id="rId61"/>
    <p:sldId id="500" r:id="rId62"/>
    <p:sldId id="501" r:id="rId63"/>
    <p:sldId id="502" r:id="rId64"/>
    <p:sldId id="503" r:id="rId65"/>
    <p:sldId id="504" r:id="rId66"/>
    <p:sldId id="508" r:id="rId67"/>
    <p:sldId id="509" r:id="rId68"/>
    <p:sldId id="510" r:id="rId69"/>
    <p:sldId id="511" r:id="rId70"/>
    <p:sldId id="512" r:id="rId71"/>
    <p:sldId id="514" r:id="rId72"/>
    <p:sldId id="513" r:id="rId73"/>
    <p:sldId id="515" r:id="rId74"/>
    <p:sldId id="507" r:id="rId75"/>
    <p:sldId id="516" r:id="rId76"/>
    <p:sldId id="517" r:id="rId77"/>
    <p:sldId id="518" r:id="rId78"/>
    <p:sldId id="519" r:id="rId79"/>
    <p:sldId id="520" r:id="rId80"/>
    <p:sldId id="521" r:id="rId81"/>
    <p:sldId id="522" r:id="rId82"/>
    <p:sldId id="523" r:id="rId83"/>
    <p:sldId id="524" r:id="rId84"/>
    <p:sldId id="525" r:id="rId85"/>
    <p:sldId id="526" r:id="rId86"/>
    <p:sldId id="527" r:id="rId87"/>
    <p:sldId id="528" r:id="rId88"/>
    <p:sldId id="529" r:id="rId89"/>
    <p:sldId id="505" r:id="rId90"/>
    <p:sldId id="506" r:id="rId91"/>
    <p:sldId id="532" r:id="rId92"/>
    <p:sldId id="533" r:id="rId93"/>
    <p:sldId id="534" r:id="rId94"/>
    <p:sldId id="535" r:id="rId95"/>
    <p:sldId id="536" r:id="rId96"/>
    <p:sldId id="537" r:id="rId97"/>
    <p:sldId id="538" r:id="rId98"/>
    <p:sldId id="540" r:id="rId99"/>
    <p:sldId id="541" r:id="rId100"/>
    <p:sldId id="542" r:id="rId101"/>
    <p:sldId id="543" r:id="rId102"/>
    <p:sldId id="544" r:id="rId103"/>
    <p:sldId id="545" r:id="rId104"/>
    <p:sldId id="546" r:id="rId105"/>
    <p:sldId id="595" r:id="rId106"/>
    <p:sldId id="547" r:id="rId107"/>
    <p:sldId id="548" r:id="rId108"/>
    <p:sldId id="549" r:id="rId109"/>
    <p:sldId id="550" r:id="rId110"/>
    <p:sldId id="551" r:id="rId111"/>
    <p:sldId id="552" r:id="rId112"/>
    <p:sldId id="553" r:id="rId113"/>
    <p:sldId id="554" r:id="rId114"/>
    <p:sldId id="555" r:id="rId115"/>
    <p:sldId id="556" r:id="rId116"/>
    <p:sldId id="557" r:id="rId117"/>
    <p:sldId id="558" r:id="rId118"/>
    <p:sldId id="559" r:id="rId119"/>
    <p:sldId id="560" r:id="rId120"/>
    <p:sldId id="561" r:id="rId121"/>
    <p:sldId id="563" r:id="rId122"/>
    <p:sldId id="562" r:id="rId123"/>
    <p:sldId id="564" r:id="rId124"/>
    <p:sldId id="565" r:id="rId125"/>
    <p:sldId id="567" r:id="rId126"/>
    <p:sldId id="566" r:id="rId127"/>
    <p:sldId id="568" r:id="rId128"/>
    <p:sldId id="569" r:id="rId129"/>
    <p:sldId id="570" r:id="rId130"/>
    <p:sldId id="571" r:id="rId131"/>
    <p:sldId id="572" r:id="rId132"/>
    <p:sldId id="573" r:id="rId133"/>
    <p:sldId id="574" r:id="rId134"/>
    <p:sldId id="575" r:id="rId135"/>
    <p:sldId id="576" r:id="rId136"/>
    <p:sldId id="577" r:id="rId137"/>
    <p:sldId id="578" r:id="rId138"/>
    <p:sldId id="579" r:id="rId139"/>
    <p:sldId id="580" r:id="rId140"/>
    <p:sldId id="581" r:id="rId141"/>
    <p:sldId id="583" r:id="rId142"/>
    <p:sldId id="584" r:id="rId143"/>
    <p:sldId id="585" r:id="rId144"/>
  </p:sldIdLst>
  <p:sldSz cx="12192000" cy="6858000"/>
  <p:notesSz cx="6858000" cy="9144000"/>
  <p:custDataLst>
    <p:tags r:id="rId146"/>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2" userDrawn="1">
          <p15:clr>
            <a:srgbClr val="A4A3A4"/>
          </p15:clr>
        </p15:guide>
        <p15:guide id="2" pos="37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ou Zijun" initials="Z" lastIdx="1" clrIdx="0">
    <p:extLst>
      <p:ext uri="{19B8F6BF-5375-455C-9EA6-DF929625EA0E}">
        <p15:presenceInfo xmlns:p15="http://schemas.microsoft.com/office/powerpoint/2012/main" userId="c88f027d70e563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B1BB5"/>
    <a:srgbClr val="AA5C5C"/>
    <a:srgbClr val="AED283"/>
    <a:srgbClr val="4D4D4D"/>
    <a:srgbClr val="508B5B"/>
    <a:srgbClr val="777777"/>
    <a:srgbClr val="FFCCFF"/>
    <a:srgbClr val="3333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p:restoredTop sz="95320"/>
  </p:normalViewPr>
  <p:slideViewPr>
    <p:cSldViewPr showGuides="1">
      <p:cViewPr varScale="1">
        <p:scale>
          <a:sx n="84" d="100"/>
          <a:sy n="84" d="100"/>
        </p:scale>
        <p:origin x="369" y="30"/>
      </p:cViewPr>
      <p:guideLst>
        <p:guide orient="horz" pos="2162"/>
        <p:guide pos="3789"/>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kumimoji="1" sz="1200">
                <a:effectLst/>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2467"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kumimoji="1" sz="1200">
                <a:effectLst/>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172" name="Rectangle 4"/>
          <p:cNvSpPr>
            <a:spLocks noGrp="1" noRot="1" noChangeAspec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第五级</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kumimoji="1" sz="1200">
                <a:effectLst/>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noProof="1" dirty="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36514B-AC68-474D-A13F-AAB3BD38C45F}" type="slidenum">
              <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rPr>
              <a:t>‹#›</a:t>
            </a:fld>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356776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7472E-6318-F364-5A8E-F4D671A0B7B6}"/>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0481E5B7-436E-AEFD-677B-FD8AAD593AB4}"/>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86E7BDD4-D352-9367-4062-E155A99CF726}"/>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010117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367D5-375E-B705-99DE-9123F11B0DC5}"/>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6981A5DF-7384-1DD6-4005-09EB955DD038}"/>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6C4AC80E-20E8-E821-48B4-0E568B846A16}"/>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8568658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46E33-481E-DA61-1567-979DF3379D67}"/>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B45399DD-9791-BF81-7E7B-B3CABF93C95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7234C128-0E1E-FE0B-4562-EDD25CD242F1}"/>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50620276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9577A-C24A-A9DA-C79F-042F8A858601}"/>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E326A9FF-C70C-C970-4688-5197B54C3FD4}"/>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B48FF074-39AF-9959-DC71-9A35E4E5B5B8}"/>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27313349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37116-975E-BE60-A8E1-B16FD1A72467}"/>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60899C96-EFD0-B9B2-5F12-F31A859A2496}"/>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3360876F-A9DD-F11A-0785-EF22C49A8315}"/>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959794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B4B0B-C64E-055F-C184-4B4E5DD442E9}"/>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50E4503A-6950-800C-C8B0-838B6301F19D}"/>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B2D011AB-9DC1-111A-0D84-966B9EE7163F}"/>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7842876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482CA-1BB3-7AFB-6824-3703C4ECA36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9D684741-5039-6674-A813-F7001E741944}"/>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D4B49FE0-1B75-0C1D-4FA0-7EB603BAAA81}"/>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92308555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50A33-79C2-34C5-4AD2-9AF058EFBCDA}"/>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5DB25831-5A85-D687-81F6-6E9D3C36BD4F}"/>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F857E086-7634-E3BC-3910-566A2281791B}"/>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42473041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37124-24EB-3DF9-B682-C1C4E516A369}"/>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4019588C-7409-2AD7-0F42-0289299741CF}"/>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E9656A12-4920-8B3C-26C9-FB703A8D179A}"/>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85092874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37182-72B1-80B9-2D61-ACB7CB996681}"/>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83728222-18EE-BDA3-E2DC-86CFAE9CEF8F}"/>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D1F46B64-F1C8-0BC5-4D8C-FA3258EAF367}"/>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74322449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57A82-AEBE-784A-493A-F45394C079DD}"/>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091B0376-801A-FF8C-A256-0972E6FFBED5}"/>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B269767A-0DA4-8178-FB02-303DFA5B19B6}"/>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70378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D1B21-9463-5DDD-3026-19FAB78342D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82795039-4778-4336-4491-344B35C40FF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DD5DF2C3-AEFE-0C80-67C1-940BBBF3EBA1}"/>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39409069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1E314-2AC7-9924-F1F8-280263C6A56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4BD73CA4-C9AC-3ECE-1ACC-5FF94D97A832}"/>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B4E1B132-2DFB-8A69-2D93-D946859812A1}"/>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07587429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72672-B716-3666-5AD9-C101343882A2}"/>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5456835B-A070-6BDD-2BD3-90C5517AFFC0}"/>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A493F684-206C-F73C-3357-86F9A0B5BE8F}"/>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20490480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CFB51-CEBE-8154-6886-72A6956E6E0D}"/>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405DE838-C7FB-8072-20D2-987F9837DC97}"/>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5C55D048-F3D2-3969-4820-4A2B65621A9C}"/>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89570895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90E5A-4064-BF8D-FDDE-3D8A1B38B010}"/>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DFF1CD34-C59E-3C66-75A1-9B7E5F022C4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9D155565-5C52-1E58-53BA-E353D83C1515}"/>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59077313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66669-A975-F0B9-323A-D97480E9855E}"/>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90A249A3-7E20-3F5D-0ADE-A0D72B3B25A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4BD5F329-A675-504E-22AF-87451CAB724B}"/>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2656174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8FFCE-608A-1AA6-E438-F81E3E03B71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B1ADFC7F-D393-A0DA-2949-C46D4A430498}"/>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330256D2-E50F-9E5E-239D-304D2538A287}"/>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8321516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46875-A726-3F81-1B6E-B0AAC75C4682}"/>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4FB6C46C-6E30-5450-A6A4-574B5EE5D39F}"/>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FFFEA528-081B-5C72-2065-EF1FF5C03FB1}"/>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80589783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459F7-22FF-34A3-39D5-236BFE2561FA}"/>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5A76FE28-6F39-074A-D295-8E47270F6C9F}"/>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57179512-D6F0-6AFC-C0A7-2F6B922BFFD2}"/>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78826568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85C8A-6F5A-81A3-D19A-C925A08BC334}"/>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04004ADF-05C4-2AC6-8594-483B1A4AA90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2A6F6401-3D83-51B1-BC29-1A4F1012A11E}"/>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73426483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8776B-D0FA-C7C0-5EA3-14A20C55A5B8}"/>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3E429C7D-AF74-3FCE-FED6-0E3F80A8C529}"/>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6DA85D62-E984-54BF-AF9D-1CD406590C1D}"/>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02841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5AE00-563D-5334-E50A-B21B4425A401}"/>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AC5A8A17-5D64-FDE3-8925-1AD75D81B855}"/>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394D848F-8A49-C6BE-C3BC-6778AC8C1A0F}"/>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99863806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5439F-2331-A43C-F243-6AE849D5F37A}"/>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B8A2BCD5-9F0A-0E74-0D31-5C953224BCD8}"/>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96AB8F2C-A716-7DED-B5C7-5F244690E411}"/>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30799882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FAD3D-0252-69E1-5719-DFA473F13EDD}"/>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7A33ED51-94D0-4DF2-AAC8-07587649D314}"/>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12CDC922-D6E7-3574-9DAB-0A930D5E0542}"/>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79217236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B83CF-F06C-179F-882D-099A66B19DD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AABBBE5B-660A-7DCF-4EF2-EDF7CACF8266}"/>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FD9DFD85-FD68-2FE1-7CD4-D359617A0EDC}"/>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51341795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EFF2E-3EA9-8F16-DEFF-FA340A6C27C7}"/>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0DD4176B-1B09-A4DB-D31B-FDC59E5BBCC3}"/>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6F3F8A8B-ADAF-76ED-C8FF-25C82DB0046D}"/>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7024965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218A7-5CB1-6259-679E-87FE040B6C90}"/>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E641C25E-3B62-661B-61EE-C54673847CE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891B3215-41EB-65AB-E22F-9EADE2C60DE3}"/>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77700094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182A5-CCF5-406E-AC56-F6A1FC418A85}"/>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8A601275-7DF4-75F2-8D6C-911E15B2030D}"/>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D80F47C2-88B0-4C42-E3EA-93841410CDD5}"/>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422942300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F2138-5701-2F4A-E6DF-E42218B7328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0BBE675B-B26F-9411-5381-793FBF7A64AD}"/>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99D830A2-B61F-14FD-90B8-1381DD1B0EA4}"/>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77908722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CD6D4-4BAA-8DE7-3331-90074532415B}"/>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734B0CC8-785B-101E-3CC9-B683CC708BC5}"/>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4491AE68-10BB-67F4-6D85-338D127BD211}"/>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76734382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FB92D-A21F-BBA4-B267-B4489023DAE6}"/>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2B5449DF-9F84-571B-76C1-948DEB0B8043}"/>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CFD48208-0CC0-6AAB-5A78-E61A516418BC}"/>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72491040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848C1-7630-714A-6885-2B0AFCBAC314}"/>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C28BF01A-E04A-3A21-B1B5-A10C68B63F70}"/>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17D3C814-2597-6248-995C-C4AFA564FDA2}"/>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1347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5704B-E532-C096-7C17-63E6BFBA4A7C}"/>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A31F64AB-C0F2-21A1-9BC7-ED33735BB862}"/>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52A629FC-5254-094D-A101-CC948CE7E4D5}"/>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95381066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06220-A6D6-25F1-72B4-57F0FB5E851B}"/>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2FAAB384-A4AA-B37D-9481-6D52ADE4ADDC}"/>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84EF6BD4-519E-CF04-7A4A-13FF59A12B06}"/>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53757789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88C51-540A-6A9C-12A7-DCD036D47AEA}"/>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E6670CAB-1A29-03EF-8DB6-E1F99CACB774}"/>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F50649D0-A79F-2418-AE9C-9F58DFA1ADBB}"/>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6128607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40B71-B9DC-D569-979C-9E3A17FDD23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A8F6F4DD-819F-5801-7FA7-F124F76170B2}"/>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CFE94037-994E-87D3-9AC3-44EAD5D28F20}"/>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408506500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A70C0-6B71-1B88-5C4B-35C0B409015D}"/>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497072C9-AFC0-6438-51F4-3FE847B8AC30}"/>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D5A85833-12ED-0D5B-B101-9A78B62E80CB}"/>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6379862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6245A-26C7-C6DE-2E18-5214A278905E}"/>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9C1C679F-BF55-0D98-D5E4-E169535C35FD}"/>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170FA14B-E521-860E-233E-CD869C996C25}"/>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45841679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27F66-DED2-7350-F605-93EF1FBC03E2}"/>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9E76052A-B723-0E26-DD32-3B19DE282095}"/>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8338DD88-BCE1-2E21-ED10-379FF627859F}"/>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62861421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EAD5D-B482-9BB0-F616-B11DE115F82C}"/>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A9B60C3C-953E-0A64-C563-52BC772D6B9F}"/>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510C288D-BD15-851E-8FEB-260EB217637A}"/>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1716974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DDD0B-0E5A-DA65-753F-286405FA6C42}"/>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CFD95E20-3277-195A-1530-EC238CC57937}"/>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81B507B0-2589-C8F9-B58F-8086D0E0228E}"/>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36964407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93F10-807F-E71C-797F-A3837BAD4712}"/>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5C35587D-FDE7-6067-E844-1CCBC532F0FD}"/>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141F08AA-A07E-E963-2AB9-2B16FC4ACAAA}"/>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401966452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14675-4983-25F0-B6F0-5C46F7B4C17B}"/>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1650826C-0D13-7A5A-D668-A79CE4F3CC4B}"/>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5989D7C5-C504-0021-A499-C0F862747843}"/>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601929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28031-64D7-0BD1-A00F-3462B05648A4}"/>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F86146A5-7761-F0F6-1371-CFF201F99624}"/>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A8FB9AB8-672E-FCDB-D2F4-0DEB01D17E4D}"/>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80793183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CC88D-8BD2-5EE5-30C7-FC973617A42B}"/>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D3400455-CD86-AEBD-73CB-820BA595B7C3}"/>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EFB07FE5-70E9-BFEC-CDEE-B93AF593CD11}"/>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172769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BA4FC-46E8-C97F-6DC4-FFD092040071}"/>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50E6AEC4-5A4E-FE4C-D5D1-0A29C4F23E4E}"/>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0B8567C1-E3EE-ED95-2C69-8E7ED2C75706}"/>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518682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2D06A-EFBC-F2A0-3173-F50CBB0B50C3}"/>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45F348D4-FFEE-07C8-5D6D-0992FAFB3714}"/>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BBCECA67-0E76-6547-4609-9B4CBEEA5F57}"/>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652091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00491-2868-279A-EAE1-400F8B75D27D}"/>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BA2283A6-44BB-FC87-7FD8-961970FEB76B}"/>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C66FA4FA-242E-C37B-3B1B-4DE35867032E}"/>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867484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98142-1053-B948-E601-9843BF1C8A9E}"/>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14400630-DFE9-0BCD-31FF-445E43BA22B3}"/>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8829A5A7-DBAD-2DDD-A8E8-AC2A8F80D271}"/>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988840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C5A80-2FA2-1C81-5C12-227C937CE84E}"/>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2EAC3654-80B6-D6EF-D7D1-0C4107A8D909}"/>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D83FC1EA-9786-D466-0C51-6B94A9460CB7}"/>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79602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53B36-07F1-1F88-574A-5DD0891360AE}"/>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636D2E62-E587-7D38-8677-507FFC3687C5}"/>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C0C37473-7DF7-26E8-89FB-384FE6D9D446}"/>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231971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6BDDD-C344-9823-7E7C-659609804CD0}"/>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12B156E6-D5C9-A852-9505-68F568E8E43C}"/>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5EDBEE57-2F0C-D0CF-52FE-3D1B230382DA}"/>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544310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2B435-11E3-42BE-A90C-524CDE606F45}"/>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15D57B13-B7A6-605D-29BF-F495C18300BC}"/>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E8F45D45-3242-EA6F-A81D-DE7BE103AAD5}"/>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4100640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93EDA-68B8-D738-154D-F3E8EDCD828C}"/>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52648169-BA78-FD0C-7B6D-6C010C261FC3}"/>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8E02950C-BAB6-66DA-CD59-A2D9FEC519D7}"/>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619630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5AA26-9AA9-01B4-E0FD-E25C94AB05C9}"/>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CAA4AC46-DC12-C7CC-1190-CFF0E801F622}"/>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B0FAF0FF-A1A2-FB23-90A6-C10DF0C38680}"/>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4056407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4EF9E-A9DA-DF25-064C-358C957856C6}"/>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73D9BEA7-9182-074E-DFBA-4C9E1C397833}"/>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9F94559B-99CA-7879-B83C-3331617920D8}"/>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334907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B4B01-959B-DED3-79B1-51F279B7E8CD}"/>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057075B3-F95E-9D3C-884E-F7C8D4400C0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FDDFF26F-2F3C-D08E-5F7A-892FCF32A450}"/>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497759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856FE-0BD2-7FEB-715F-07EA0D27034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DBD9811A-CA73-966B-52C5-ECD4D1B8D04D}"/>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47F54A7C-10FA-B702-8A66-B5B86E044900}"/>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782952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AAD2D-94F2-7E30-25F6-762DCDC74CA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9CA67C59-68FC-FABE-85AB-8A2B033FF06B}"/>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40FA822E-7C36-7980-2DCF-DD1C09F1F6F1}"/>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771230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2CDC2-6AAD-DBA1-9249-D6BEC72DAFE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3BEBDF4D-D440-3DF9-C4B0-101E97F288AE}"/>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3D13032F-08B6-030F-D6EE-9856017BF7D2}"/>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120023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DC277-183A-0569-CC0F-92F351512EB1}"/>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CACD1104-866C-76AD-28D3-07159DF1F228}"/>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17881149-206D-2B1E-2C2C-F09C27A44FB4}"/>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95154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EAA8D-E105-CA78-E85A-6404F71CD10B}"/>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9E0EDE78-5D6F-063A-CA7C-99878CB2F7D5}"/>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5A22ADD0-77F4-B4AF-83CC-64814A5A749D}"/>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4034376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7F911-6C4D-548D-8638-5BFE60C8C3C3}"/>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7D77BB3A-7A5F-2E9F-9DA3-80F62CE08A14}"/>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529041C7-2D07-FDF8-C113-64F7E34F1AFD}"/>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305763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7D535-4EAC-FDAA-CD5D-4AB455A35F63}"/>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16388C2B-5C49-C2F8-8ADB-34C1E9D5BF13}"/>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6FD12927-500D-0A3C-DC64-280A2349D67D}"/>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95949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708FD-EF34-DEEC-C73C-ED2D469F1A7A}"/>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34FD9C8C-4C34-68DB-62EF-CA45F82FFB30}"/>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17312E59-2550-0166-DBBF-F413458D6981}"/>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42482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5C484-010C-8B15-FE70-A1E14381DE87}"/>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1A10902D-B714-B3D3-A70F-F7FE53EF1CE0}"/>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BB3EEC9A-DD6D-F483-4B7D-AD78360DEE8A}"/>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453554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CD159-976F-79DB-CC24-FD4E17754B8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28D60695-39D9-ECD6-97E4-443DFD209F22}"/>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38EF6A26-EDFA-A006-5155-35AA81CC3E03}"/>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692600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89316-D109-11EA-F214-A09CEA0DFD03}"/>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3766284B-A050-D93A-914C-6B7DFF7FB99F}"/>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947652E7-E085-9815-AEA7-1BFBE96E2DD1}"/>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291318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ABFD2-97A3-3126-01DD-BDC52F010A72}"/>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0FEAA05C-7EDA-B67C-DA75-F76EAC6FD5CE}"/>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5DF85205-2ED8-6F9B-D823-315136FB76F3}"/>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644013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EA69D-DD74-1AAF-3CB6-0A2B852EC0C7}"/>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4C6BF9CC-03E0-FFE6-4BAF-C885422F7073}"/>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ED0CCF37-F93D-35F0-43E0-688EF94A3504}"/>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261262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F0F90-027D-6CD3-CEA8-0E9F88BB25D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16F04016-ACB2-4C9F-B75D-3F63B898AFD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57DFD8EB-EA94-B6CB-0CE3-8A19E494F563}"/>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640163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EFA54-2589-1B53-8386-60611EA785E5}"/>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75590243-F28E-002E-D09A-9935CBDB79BC}"/>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9FEEFC57-5755-F438-C4FE-F3732BC5FC9A}"/>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1071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C3BEB-6C2F-DB4A-5ED2-A6AD8A8F2B19}"/>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E310C494-E672-AC14-3BEB-F3DFE2C7A221}"/>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B5A8937C-46E9-D085-E298-9E78EC223699}"/>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571550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A573F-ACFF-6266-F5F5-237AAB898C15}"/>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F8B13207-0F68-44D6-821C-BBC62B7E6741}"/>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84133E73-68A6-F899-8B70-6087795F9FEB}"/>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52241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F22A1-DC33-B4D9-8ECD-59338ED08FA3}"/>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D486D0E5-15C2-DA0E-0F32-9FF811B2A297}"/>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4260F0EB-67F7-6E8B-8C84-BBC76381E464}"/>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710928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B42FE-6F37-180E-D798-B32CFC4ECA22}"/>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E465D720-13E6-5C46-1A0B-D5C515FDF40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7CAF5289-FAB5-B678-0BBD-14AC9603354E}"/>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821501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3B9C9-FAF2-168F-6919-A6EDF5515768}"/>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00A8A280-B08D-558E-851D-6C75A44C0327}"/>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600F0722-B989-8DFA-ABE6-427B56C41D02}"/>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4271214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44EA1-3001-1FCB-83D7-5BDC00ADB819}"/>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F6B536BC-76A2-8ADC-A1D9-711C7F4E785C}"/>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FB74C22C-7093-1F83-C0C4-1215EAB36557}"/>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288607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943A8-0114-71CD-36C4-663CFF343FDB}"/>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60AB28AC-4258-9558-244D-E3ECCD26F2D7}"/>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F65F335C-1DE0-1B7E-39D2-20B6EDDE3D99}"/>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910824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A28ED-C6F6-772F-E6EF-495EA68051D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3792D8B0-8729-93FB-A6F3-A2AF74B877EC}"/>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FADA241A-A162-FA52-E181-61B6771E901B}"/>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2559096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3D818-C290-C33F-3B4A-873D46DEC175}"/>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430A8981-8600-07D0-C276-ADCB7199AA00}"/>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B4B34D42-7224-9142-36F4-E3EEDC73F1AC}"/>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302794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9365C-02DC-4DA3-3CC0-B82EBBF4D36C}"/>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771C434A-09C3-2814-AB2A-8B2CBF09FB86}"/>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6D2CC51D-38C8-FAC1-29AD-F7A02078879B}"/>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531222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EBACA-26E1-D66C-8AF9-29025203F394}"/>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BCE050CE-2CB2-1262-A12A-F60D70D5B1CC}"/>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3519715E-8A64-2FA5-4AD0-C9D4D887184F}"/>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94616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24BAE-CBC1-1767-8DE0-C0481E7E3F10}"/>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D758A0C5-48DD-4689-EA56-95E67B58F276}"/>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336FCD81-78DC-1CAB-5DE8-F7EC8531659F}"/>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632843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37771-2552-3273-76DC-A756A2D31E33}"/>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AF6117B2-E66D-9035-A7C4-E7CAD930D1F8}"/>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C8611583-EC72-3B92-AD40-859643911C93}"/>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42264442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F3588-625C-D157-193B-4E58472128AE}"/>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C5724C6D-A2DC-EC03-16C2-A86AA8CB4578}"/>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B1E7A608-1B4B-35BB-592B-DB79BED92225}"/>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41717878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7D832-4D76-6D4C-7B61-45BBB6A4D37A}"/>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D811B62A-51EF-483C-88DF-4A0EDE5B0AFD}"/>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44FC27B5-73A0-D028-4833-4CE27286DCFD}"/>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1485594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162C1-DF71-0F71-3D65-6B22E6086094}"/>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506CC9A2-53AB-334C-C533-95CC83C52A4F}"/>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43A7B1C5-50AD-9AC3-DC55-CB5AC049F206}"/>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5263205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74DBE-D1E3-D556-5D3F-DD06CB23A199}"/>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0E696E3B-10E3-CEE6-BA3A-39B61B45677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F031BEDD-08BB-4BF8-44E8-435D96CE31D5}"/>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579380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7D10F-6317-F79D-92DB-805DAEEE271A}"/>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F8E8FDC1-A4AF-08BF-0E14-DB5E9ACB4B6C}"/>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AF9650AB-D0F1-2528-E6F8-3606F2BA98AB}"/>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3415642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31FE5-6951-42EC-2BEC-300DE4E8C7E4}"/>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902BE0A7-A63A-D092-A180-634C574584EE}"/>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E5CDF797-B9F6-3D8C-55B7-76D8AAEB00D1}"/>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42455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9863E-5379-FB99-32D4-5D6D615070FB}"/>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52310EA1-1754-21F9-1B46-DFBD53775AF6}"/>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50B21F1F-DF1C-1DB6-9C0E-581A042BC4D0}"/>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5954075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90147-34AC-B310-694A-2FA9955CBAE1}"/>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218DA079-5223-3A59-6751-F0C13D428CB8}"/>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0259EBD3-E09A-D068-E4EC-39F489B20149}"/>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3965880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23FED-6D52-E938-47FD-DF6BEE806228}"/>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525B763F-9ED4-5DC3-9E80-E16BD4023B27}"/>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57AD71C4-49F5-A331-E0F2-67BADB496EC1}"/>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13743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00F81-A614-7688-2AE9-C7D438F83C16}"/>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CB8811C9-8993-FD58-5324-5DCE3F782925}"/>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58927508-716E-79CB-F9DB-4B0636CAF771}"/>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5107052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06F68-B12F-8122-7719-92CC851194F5}"/>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22E43513-A26C-3FC8-819C-34263E300502}"/>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018378E3-16BE-12A8-8D05-281D4793286E}"/>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2229376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82432-B9B3-206E-5371-D8E9D95B30A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B49403BD-E38F-14B8-B59C-55523BDF23E8}"/>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66760D7A-45A8-1296-EB59-D039C4573F4A}"/>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41848671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6BCB8-6DC4-A4E9-6C0F-5DFA21AF3803}"/>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73EFE294-3741-DB59-D7F5-31A6190D7AB8}"/>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99D6E14D-7A4C-F247-E512-C0B427A7A395}"/>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4364438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3B762-D691-42DC-78D1-592D9F1E8B67}"/>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22697C54-7620-B250-6840-716BD199DFE5}"/>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774CFEF1-767C-7E07-6710-47D0F00149AE}"/>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3320457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613B9-3CFA-B491-72EE-BD830FA88509}"/>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EDAEDAFD-E699-3DB7-F368-6928BC8D4668}"/>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84224AB6-E581-63E0-DC4A-D0CE1EE843C7}"/>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8922461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088BD-854C-B782-C8A3-95E6E259414A}"/>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8A85B779-179D-9602-110A-C8FCFDF578B0}"/>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867E7AB2-3B75-092D-F18E-7E746E286F77}"/>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5084102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38EDB-EB41-D2F1-345A-E8D0BA8192B6}"/>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8E14376F-4F3F-4C6E-ED1D-F0F27C01388E}"/>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182E8E3C-15CE-CBFC-4525-86654AAC7EB3}"/>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1890496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0E04A-B8BB-E967-07B8-EF6B21577F26}"/>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4BE8372C-E46B-B4C7-55E2-03051022FB7B}"/>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BACD751D-D634-78B8-674C-B2F909EE9E95}"/>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3390521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8AEA0-26D8-6310-CD47-62A364B0D91C}"/>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135B0BC7-4998-5283-394E-8C1A449AC4D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1F7675CD-F127-CF5A-57C0-EC96A0BE9D47}"/>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9890633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C0A47-9859-EC33-C5A6-29F894A62D79}"/>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EBECA0B3-646F-3DA6-E71B-91CCFA0AA6D3}"/>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31C810E6-209D-D261-16A7-2F0ED6B1C767}"/>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881875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6C72B-AED4-F2A8-B195-1ACA1179F9E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9A525629-006E-CF58-AA71-9AEACC81C9E7}"/>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A57E43CC-4CFE-2FF7-8E3E-668CBA12CEBF}"/>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6051355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867EF-412D-783A-3B06-7CBFD752641E}"/>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8C77F108-3DDD-8870-23C2-378252512888}"/>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3E102CDB-304F-2B2B-EE97-BECE6C94C4ED}"/>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4028936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EDA14-48FD-F290-ABA8-BF01E0807683}"/>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6464A5A6-7DD9-681D-3966-513FDFFE4236}"/>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C964A137-3125-69E3-63F3-635F38F35F60}"/>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8617640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1EA64-75C6-BF55-3683-717F0C0F85FC}"/>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E836BD37-84A7-01DC-3B31-FC94EDAF3A2F}"/>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1C75273E-9DA3-AEB0-0E9C-3B0E94BFF403}"/>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2691590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F6177-F18E-F0DB-ED41-E9371EDF514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E5AC9321-78F9-8973-8AE8-30CD0BAC0350}"/>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AF160340-CF21-3E03-3CCA-223E19EC692A}"/>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480819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80BDA-A6FE-FBFA-BB5C-F22045640ED9}"/>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A82AC2A3-337B-E321-E751-76F30296662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23B65C2E-767D-1C94-C78D-2BBFE0A98DF6}"/>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6873477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4A669-C9CD-CFD1-C7F7-C2543351DD9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CDEBEB4F-2B4D-5B3E-EA24-5F7116959F05}"/>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8F2D4015-AEC9-03D6-C070-90CA0B585C08}"/>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520150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4ED8E-F075-7124-9FEC-6EDF77624090}"/>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E917B661-8DE8-7F01-0F3A-7381E1600874}"/>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060B0CE4-191E-E573-4EB3-4BF718A6CF1E}"/>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5501655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8F32B-4F07-1E0B-063F-EB543A8CA672}"/>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1FFCEC5E-413C-8923-B4A3-EF8619D61C12}"/>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EDD1FB08-F06E-2793-D79A-DA1520D8C0B2}"/>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7120090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F4A4C-8108-145E-DD13-4380950F31E7}"/>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DCD12EBA-8537-0472-6974-8EBC4D1E87B8}"/>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03227E04-E2AB-2830-567A-35C85BEAE539}"/>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517138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C3DA4-A2B4-BDE3-D323-250309ADB2B4}"/>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09C491F3-E338-A2E7-CF1D-897540349CA2}"/>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C5754354-FB23-C29E-12A4-5B3579B8F3E8}"/>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50644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37452-BF2B-BD3D-BC28-BB9AEBA27214}"/>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8931FB83-B43F-5E48-ED12-9DD063AA5535}"/>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0821290F-46C4-F2D1-0345-DD87ABF9B47F}"/>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42778836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08659-3097-7F9A-7863-536D7840D622}"/>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1D4374F3-6D23-9BD0-68A8-456000DA2C1F}"/>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48419482-CCD7-EF9F-744B-BF5136E99CDB}"/>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6163187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487C1-58E1-06F3-409D-485F1B780A30}"/>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1B7863C0-969F-8F44-16A2-76506167BBD9}"/>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B8EB7981-131C-A15F-92A9-D96EABE05FA2}"/>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2964250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A0DFD-FE97-4688-BD18-C01846630698}"/>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4F6363A3-D13E-8384-E79D-33B7386C3305}"/>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D895DD0A-1C14-A4D7-CAFC-7CA633552EF8}"/>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8570882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711A6-653E-DF7B-F332-E985636C8A44}"/>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EB2D3426-1391-58A1-95D5-3C4D303E350B}"/>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7CE1107F-36E0-5007-50F3-858E7734E8A8}"/>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9184546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E07FB-95AD-4B3F-A60E-8C13322E48D5}"/>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0BE9CA20-A174-3694-743F-F3DE36E40AD5}"/>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24495056-894E-C16B-60E4-3EEF332D0597}"/>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8532961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DB624-21BF-F758-A682-C46C18BE65E2}"/>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FFBBFDDD-5C37-1889-B247-48A68A7EDFF2}"/>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E72D8736-364E-556D-DB47-83DAC788F772}"/>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2307273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3F2DE-821D-EFE4-2FED-EB55DFB63A34}"/>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58FAA065-43A0-6D9E-42E8-A57FE1F52D5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DD5F0536-58B4-25A4-727B-89A626BB53EB}"/>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2813366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EB602-55E7-2FE3-ABF1-3E3606B03A7F}"/>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199ED373-06FA-7A70-B456-B0AD486E9CDC}"/>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81CACD2A-D444-0207-E1DB-4236613C9328}"/>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6884086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632AD-E5AE-3DB6-0564-E2FE39CE2309}"/>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42C28647-1F44-1891-D528-FC253179399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4211C1FC-0FCC-F182-F77D-20290BFF44F4}"/>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4010965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6B91-E2D8-ACC4-F822-85BE8E81408C}"/>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14E4E36C-2668-134B-E4A6-DAC9C889D9D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A6387591-E12D-2072-5DBD-0AFF359E1033}"/>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32515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50D56-19C8-5419-3BD7-BA39D9EDFD65}"/>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6AF46AB2-E137-9D73-7BAD-965058D1749B}"/>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0A0970E8-5BDF-BAEA-473C-BA7CF095755C}"/>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8634163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4839E-BB77-5A86-6E9C-6F1791C6ADF8}"/>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430F418A-7FBE-129A-1A2C-83C066538524}"/>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AABF418F-0256-8AD8-335F-3230E5254AE9}"/>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7465391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8785F-5767-7F2B-E7A5-155D362F7A79}"/>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097130F7-C5E1-9385-8B4F-D67AE1537D04}"/>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701E1321-7A1E-4C9B-F826-774C6CBDD87F}"/>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801954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F29D3-7EDD-7B3D-EC1A-1E386722BAD3}"/>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CA2B0EA2-45FF-20C1-22B3-3E61DBE5170F}"/>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13DFBC82-5DB9-FD9C-5F78-7FF9EEC59FBD}"/>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1358433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384E3-8075-6421-83AF-7D7C89F421F9}"/>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9B17011F-5750-7D61-408E-70605274AC0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412F0CC5-3842-0B98-E3A7-8356C5CF5035}"/>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1789914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1ECD6-6F8C-37C3-2ED5-C36A54F2CD18}"/>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DA7871B9-980D-BF86-448E-76318066A96F}"/>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B22A3C81-D67B-495D-6320-BD180CD7187F}"/>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6797004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6F7EC-2E57-535D-DBAD-3B9DFCBA0C59}"/>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FF882AB0-419B-8F20-C947-E98A8FB03176}"/>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83C3F779-446C-B569-332D-C2D722DAA58C}"/>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40380878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9FF2A-5144-94D1-DA78-0D78C6471337}"/>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A7CF0532-F789-9566-8FC8-E03CF82653AA}"/>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0820F826-7FF4-61DA-B3B0-1D5C4FEFC779}"/>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2282446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43F3B-690A-5A8F-EB0A-B01EA035E6BC}"/>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430547F4-969A-47C9-870B-1A47176C88E7}"/>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9B19366A-2B17-2858-7256-B2C5AA61D40E}"/>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2594127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3ED70-2142-948B-0BA5-375EE2B66B88}"/>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16B6981C-09B5-50ED-4412-8F6B5EA35966}"/>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F4C771DE-8C22-E66F-6939-C5F685B3F38D}"/>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6278095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7C3BE-42B4-E8D4-6330-D42125C367EA}"/>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34044AFB-F716-3DC3-E350-0103AE849126}"/>
              </a:ext>
            </a:extLst>
          </p:cNvPr>
          <p:cNvSpPr>
            <a:spLocks noGrp="1" noRot="1" noChangeAspect="1" noTextEdit="1"/>
          </p:cNvSpPr>
          <p:nvPr>
            <p:ph type="sldImg"/>
          </p:nvPr>
        </p:nvSpPr>
        <p:spPr>
          <a:ln/>
        </p:spPr>
      </p:sp>
      <p:sp>
        <p:nvSpPr>
          <p:cNvPr id="20483" name="Rectangle 3">
            <a:extLst>
              <a:ext uri="{FF2B5EF4-FFF2-40B4-BE49-F238E27FC236}">
                <a16:creationId xmlns:a16="http://schemas.microsoft.com/office/drawing/2014/main" id="{4E7B3322-357A-8E40-1E30-CE864CA2B9A7}"/>
              </a:ext>
            </a:extLst>
          </p:cNvPr>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00143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28011" name="Rectangle 11"/>
          <p:cNvSpPr>
            <a:spLocks noGrp="1" noChangeArrowheads="1"/>
          </p:cNvSpPr>
          <p:nvPr>
            <p:ph type="ctrTitle" sz="quarter"/>
          </p:nvPr>
        </p:nvSpPr>
        <p:spPr>
          <a:xfrm>
            <a:off x="914400" y="1736725"/>
            <a:ext cx="10363200" cy="1920875"/>
          </a:xfrm>
        </p:spPr>
        <p:txBody>
          <a:bodyPr/>
          <a:lstStyle>
            <a:lvl1pPr>
              <a:defRPr sz="6000"/>
            </a:lvl1pPr>
          </a:lstStyle>
          <a:p>
            <a:r>
              <a:rPr lang="zh-CN" altLang="en-US" noProof="1"/>
              <a:t>单击此处编辑母版标题样式</a:t>
            </a:r>
          </a:p>
        </p:txBody>
      </p:sp>
      <p:sp>
        <p:nvSpPr>
          <p:cNvPr id="12801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zh-CN" altLang="en-US" noProof="1"/>
              <a:t>单击此处编辑母版副标题样式</a:t>
            </a:r>
          </a:p>
        </p:txBody>
      </p:sp>
      <p:grpSp>
        <p:nvGrpSpPr>
          <p:cNvPr id="7" name="Group 2"/>
          <p:cNvGrpSpPr/>
          <p:nvPr/>
        </p:nvGrpSpPr>
        <p:grpSpPr bwMode="auto">
          <a:xfrm>
            <a:off x="4233" y="0"/>
            <a:ext cx="12187767" cy="6850063"/>
            <a:chOff x="0" y="0"/>
            <a:chExt cx="5758" cy="4315"/>
          </a:xfrm>
          <a:solidFill>
            <a:schemeClr val="bg1"/>
          </a:solidFill>
        </p:grpSpPr>
        <p:grpSp>
          <p:nvGrpSpPr>
            <p:cNvPr id="8" name="Group 3"/>
            <p:cNvGrpSpPr/>
            <p:nvPr/>
          </p:nvGrpSpPr>
          <p:grpSpPr bwMode="auto">
            <a:xfrm>
              <a:off x="1728" y="2230"/>
              <a:ext cx="4027" cy="2085"/>
              <a:chOff x="1728" y="2230"/>
              <a:chExt cx="4027" cy="2085"/>
            </a:xfrm>
            <a:grpFill/>
          </p:grpSpPr>
          <p:sp>
            <p:nvSpPr>
              <p:cNvPr id="11" name="Freeform 4"/>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p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Garamond" panose="02020404030301010803" pitchFamily="18" charset="0"/>
                  <a:ea typeface="宋体" panose="02010600030101010101" pitchFamily="2" charset="-122"/>
                  <a:cs typeface="+mn-cs"/>
                </a:endParaRPr>
              </a:p>
            </p:txBody>
          </p:sp>
          <p:sp>
            <p:nvSpPr>
              <p:cNvPr id="12" name="Freeform 5"/>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p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Garamond" panose="02020404030301010803" pitchFamily="18" charset="0"/>
                  <a:ea typeface="宋体" panose="02010600030101010101" pitchFamily="2" charset="-122"/>
                  <a:cs typeface="+mn-cs"/>
                </a:endParaRPr>
              </a:p>
            </p:txBody>
          </p:sp>
          <p:sp>
            <p:nvSpPr>
              <p:cNvPr id="13" name="Freeform 6"/>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p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Garamond" panose="02020404030301010803" pitchFamily="18" charset="0"/>
                  <a:ea typeface="宋体" panose="02010600030101010101" pitchFamily="2" charset="-122"/>
                  <a:cs typeface="+mn-cs"/>
                </a:endParaRPr>
              </a:p>
            </p:txBody>
          </p:sp>
          <p:sp>
            <p:nvSpPr>
              <p:cNvPr id="14" name="Freeform 7"/>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grp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Garamond" panose="02020404030301010803" pitchFamily="18" charset="0"/>
                  <a:ea typeface="宋体" panose="02010600030101010101" pitchFamily="2" charset="-122"/>
                  <a:cs typeface="+mn-cs"/>
                </a:endParaRPr>
              </a:p>
            </p:txBody>
          </p:sp>
          <p:sp>
            <p:nvSpPr>
              <p:cNvPr id="15" name="Freeform 8"/>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p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Garamond" panose="02020404030301010803" pitchFamily="18" charset="0"/>
                  <a:ea typeface="宋体" panose="02010600030101010101" pitchFamily="2" charset="-122"/>
                  <a:cs typeface="+mn-cs"/>
                </a:endParaRPr>
              </a:p>
            </p:txBody>
          </p:sp>
        </p:grpSp>
        <p:sp>
          <p:nvSpPr>
            <p:cNvPr id="9" name="Freeform 9"/>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p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Garamond" panose="02020404030301010803" pitchFamily="18" charset="0"/>
                <a:ea typeface="宋体" panose="02010600030101010101" pitchFamily="2" charset="-122"/>
                <a:cs typeface="+mn-cs"/>
              </a:endParaRPr>
            </a:p>
          </p:txBody>
        </p:sp>
        <p:sp>
          <p:nvSpPr>
            <p:cNvPr id="10" name="Freeform 10"/>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p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Garamond" panose="02020404030301010803" pitchFamily="18" charset="0"/>
                <a:ea typeface="宋体" panose="02010600030101010101" pitchFamily="2" charset="-122"/>
                <a:cs typeface="+mn-cs"/>
              </a:endParaRPr>
            </a:p>
          </p:txBody>
        </p:sp>
      </p:grpSp>
      <p:sp>
        <p:nvSpPr>
          <p:cNvPr id="16" name="Rectangle 13"/>
          <p:cNvSpPr>
            <a:spLocks noGrp="1" noChangeArrowheads="1"/>
          </p:cNvSpPr>
          <p:nvPr>
            <p:ph type="dt" sz="quarter" idx="2"/>
          </p:nvPr>
        </p:nvSpPr>
        <p:spPr bwMode="auto">
          <a:xfrm>
            <a:off x="609600" y="6248400"/>
            <a:ext cx="2844800" cy="47625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73EFCF8-5F5D-466F-8B5B-8F68DAA0B772}"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2025/8/15</a:t>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Rectangle 14"/>
          <p:cNvSpPr>
            <a:spLocks noGrp="1" noChangeArrowheads="1"/>
          </p:cNvSpPr>
          <p:nvPr>
            <p:ph type="ftr" sz="quarter" idx="3"/>
          </p:nvPr>
        </p:nvSpPr>
        <p:spPr bwMode="auto">
          <a:xfrm>
            <a:off x="4165600" y="6251575"/>
            <a:ext cx="3860800" cy="47625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Rectangle 15"/>
          <p:cNvSpPr>
            <a:spLocks noGrp="1" noChangeArrowheads="1"/>
          </p:cNvSpPr>
          <p:nvPr>
            <p:ph type="sldNum" sz="quarter" idx="4"/>
          </p:nvPr>
        </p:nvSpPr>
        <p:spPr bwMode="auto">
          <a:xfrm>
            <a:off x="9649883" y="6381750"/>
            <a:ext cx="2542117" cy="476250"/>
          </a:xfrm>
          <a:prstGeom prst="rect">
            <a:avLst/>
          </a:prstGeom>
          <a:ln>
            <a:miter lim="800000"/>
          </a:ln>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339128DD-8BA4-4655-8D52-E0FCE8840C24}" type="slidenum">
              <a:rPr kumimoji="0" lang="en-US"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91" name="Rectangle 15"/>
          <p:cNvSpPr>
            <a:spLocks noGrp="1" noChangeArrowheads="1"/>
          </p:cNvSpPr>
          <p:nvPr>
            <p:ph type="body" idx="1"/>
          </p:nvPr>
        </p:nvSpPr>
        <p:spPr bwMode="auto">
          <a:xfrm>
            <a:off x="719667" y="1628775"/>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6989" name="Rectangle 13"/>
          <p:cNvSpPr>
            <a:spLocks noGrp="1" noRot="1" noChangeArrowheads="1"/>
          </p:cNvSpPr>
          <p:nvPr>
            <p:ph type="title"/>
          </p:nvPr>
        </p:nvSpPr>
        <p:spPr bwMode="auto">
          <a:xfrm>
            <a:off x="609600" y="274638"/>
            <a:ext cx="109728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dirty="0"/>
              <a:t>单击此处编辑母版标题样式</a:t>
            </a:r>
          </a:p>
        </p:txBody>
      </p:sp>
      <p:sp>
        <p:nvSpPr>
          <p:cNvPr id="25" name="Rectangle 13"/>
          <p:cNvSpPr>
            <a:spLocks noGrp="1" noChangeArrowheads="1"/>
          </p:cNvSpPr>
          <p:nvPr>
            <p:ph type="dt" sz="quarter" idx="2"/>
          </p:nvPr>
        </p:nvSpPr>
        <p:spPr bwMode="auto">
          <a:xfrm>
            <a:off x="609600" y="6248400"/>
            <a:ext cx="2844800" cy="476250"/>
          </a:xfrm>
          <a:prstGeom prst="rect">
            <a:avLst/>
          </a:prstGeom>
          <a:noFill/>
          <a:ln>
            <a:miter lim="800000"/>
          </a:ln>
        </p:spPr>
        <p:txBody>
          <a:bodyPr vert="horz" wrap="square" lIns="91440" tIns="45720" rIns="91440" bIns="45720" numCol="1" anchor="b" anchorCtr="0" compatLnSpc="1"/>
          <a:lstStyle>
            <a:lvl1pPr eaLnBrk="1" hangingPunct="1">
              <a:defRPr sz="1200">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F4D7A77-7463-4504-8160-655BC61B601E}"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2025/8/15</a:t>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 name="Rectangle 14"/>
          <p:cNvSpPr>
            <a:spLocks noGrp="1" noChangeArrowheads="1"/>
          </p:cNvSpPr>
          <p:nvPr>
            <p:ph type="ftr" sz="quarter" idx="3"/>
          </p:nvPr>
        </p:nvSpPr>
        <p:spPr bwMode="auto">
          <a:xfrm>
            <a:off x="4165600" y="6251575"/>
            <a:ext cx="3860800" cy="476250"/>
          </a:xfrm>
          <a:prstGeom prst="rect">
            <a:avLst/>
          </a:prstGeom>
          <a:noFill/>
          <a:ln>
            <a:miter lim="800000"/>
          </a:ln>
        </p:spPr>
        <p:txBody>
          <a:bodyPr vert="horz" wrap="square" lIns="91440" tIns="45720" rIns="91440" bIns="45720" numCol="1" anchor="b" anchorCtr="0" compatLnSpc="1"/>
          <a:lstStyle>
            <a:lvl1pPr algn="ctr" eaLnBrk="1" hangingPunct="1">
              <a:defRPr sz="1200">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 name="Rectangle 15"/>
          <p:cNvSpPr>
            <a:spLocks noGrp="1" noChangeArrowheads="1"/>
          </p:cNvSpPr>
          <p:nvPr>
            <p:ph type="sldNum" sz="quarter" idx="4"/>
          </p:nvPr>
        </p:nvSpPr>
        <p:spPr bwMode="auto">
          <a:xfrm>
            <a:off x="9649883" y="6381750"/>
            <a:ext cx="2542117" cy="476250"/>
          </a:xfrm>
          <a:prstGeom prst="rect">
            <a:avLst/>
          </a:prstGeom>
          <a:noFill/>
          <a:ln>
            <a:miter lim="800000"/>
          </a:ln>
        </p:spPr>
        <p:txBody>
          <a:bodyPr vert="horz" wrap="square" lIns="91440" tIns="45720" rIns="91440" bIns="45720" numCol="1" anchor="b" anchorCtr="0" compatLnSpc="1"/>
          <a:lstStyle>
            <a:lvl1pPr algn="r" eaLnBrk="1" hangingPunct="1">
              <a:defRPr noProof="1" smtClean="0">
                <a:solidFill>
                  <a:srgbClr val="4D4D4D"/>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695A0521-1CF4-4FCE-9FE3-489CB1C695AF}" type="slidenum">
              <a:rPr kumimoji="0" lang="en-US"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Lst>
  <p:transition spd="slow">
    <p:zoom/>
  </p:transition>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1.xml"/><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3.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15.xml"/><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17.xml"/><Relationship Id="rId1" Type="http://schemas.openxmlformats.org/officeDocument/2006/relationships/slideLayout" Target="../slideLayouts/slideLayout1.xml"/><Relationship Id="rId4" Type="http://schemas.openxmlformats.org/officeDocument/2006/relationships/image" Target="../media/image91.jpe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19.xml"/><Relationship Id="rId1" Type="http://schemas.openxmlformats.org/officeDocument/2006/relationships/slideLayout" Target="../slideLayouts/slideLayout1.xml"/><Relationship Id="rId4" Type="http://schemas.openxmlformats.org/officeDocument/2006/relationships/image" Target="../media/image92.wmf"/></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9.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imgsrc.baidu.com/baike/pic/item/bf48756346e1e97b0d33fa46.jpg" TargetMode="External"/><Relationship Id="rId7"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jpeg"/><Relationship Id="rId7" Type="http://schemas.openxmlformats.org/officeDocument/2006/relationships/hyperlink" Target="http://images.google.cn/imgres?imgurl=http://www.wuqueqiao.com/pic/ricoh1027.jpg&amp;imgrefurl=http://www.wuqueqiao.com/views.asp%3Fhw_id%3D246&amp;h=400&amp;w=400&amp;sz=20&amp;hl=zh-CN&amp;start=5&amp;um=1&amp;tbnid=0JokZ_SzzznOdM:&amp;tbnh=124&amp;tbnw=124&amp;prev=/images%3Fq%3D%25E5%25A4%258D%25E5%258D%25B0%25E6%259C%25BA%26gbv%3D2%26um%3D1%26complete%3D1%26hl%3Dzh-CN%26newwindow%3D1"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hyperlink" Target="http://images.google.cn/imgres?imgurl=http://zjjiukang.dz-z.com/uploads/16845/new_30985971.jpg&amp;imgrefurl=http://zjjiukang.dz-z.com/Product_1460343.html&amp;h=754&amp;w=988&amp;sz=65&amp;hl=zh-CN&amp;start=9&amp;um=1&amp;tbnid=NM-IKBbxwbJqpM:&amp;tbnh=114&amp;tbnw=149&amp;prev=/images%3Fq%3D%25E7%2594%25B5%25E5%25AE%25B9%25E5%2599%25A8%26gbv%3D2%26um%3D1%26complete%3D1%26hl%3Dzh-CN%26newwindow%3D1"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51.w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54.wmf"/><Relationship Id="rId5" Type="http://schemas.openxmlformats.org/officeDocument/2006/relationships/oleObject" Target="../embeddings/oleObject3.bin"/><Relationship Id="rId4" Type="http://schemas.openxmlformats.org/officeDocument/2006/relationships/image" Target="../media/image53.jpeg"/></Relationships>
</file>

<file path=ppt/slides/_rels/slide7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hyperlink" Target="http://images.google.cn/imgres?imgurl=http://hzq.lyg.gov.cn/UploadFile/200762572158325.jpg&amp;imgrefurl=http://hzq.lyg.gov.cn/show.asp%3FID%3D2903%26class_id%3D0509&amp;h=438&amp;w=600&amp;sz=145&amp;hl=zh-CN&amp;start=3&amp;um=1&amp;tbnid=37Y2GTLCTlOUPM:&amp;tbnh=99&amp;tbnw=135&amp;prev=/images%3Fq%3D%25E9%2599%25A4%25E8%258D%2589%25E5%2589%2582%26um%3D1%26complete%3D1%26hl%3Dzh-CN%26newwindow%3D1%26sa%3DN" TargetMode="External"/><Relationship Id="rId7" Type="http://schemas.openxmlformats.org/officeDocument/2006/relationships/hyperlink" Target="http://images.google.cn/imgres?imgurl=http://www.tuhigh.com/pics/815/0407/8046419959366_c.jpg&amp;imgrefurl=http://www.tuhigh.com/photo/a/5959%3Fmode%3Ddetail&amp;h=330&amp;w=500&amp;sz=47&amp;hl=zh-CN&amp;start=1&amp;um=1&amp;tbnid=SWT5SaXXtKKgWM:&amp;tbnh=86&amp;tbnw=130&amp;prev=/images%3Fq%3D%25E8%2590%25BD%25E5%258F%25B6%25E5%2589%2582%26um%3D1%26complete%3D1%26hl%3Dzh-CN%26newwindow%3D1%26sa%3DG"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hyperlink" Target="http://images.google.cn/imgres?imgurl=http://www.dingyuan.gov.cn/Mang/Temp/2007312104257300.jpg&amp;imgrefurl=http://www.dingyuan.gov.cn/ShowNews.asp%3FTableName%3DInfoText%26RecID%3D2345&amp;h=454&amp;w=600&amp;sz=311&amp;hl=zh-CN&amp;start=17&amp;um=1&amp;tbnid=_3vhouhIaGWf9M:&amp;tbnh=102&amp;tbnw=135&amp;prev=/images%3Fq%3D%25E9%2599%25A4%25E8%258D%2589%25E5%2589%2582%26um%3D1%26complete%3D1%26hl%3Dzh-CN%26newwindow%3D1%26sa%3DN" TargetMode="External"/><Relationship Id="rId10" Type="http://schemas.openxmlformats.org/officeDocument/2006/relationships/image" Target="../media/image59.jpeg"/><Relationship Id="rId4" Type="http://schemas.openxmlformats.org/officeDocument/2006/relationships/image" Target="../media/image56.jpeg"/><Relationship Id="rId9" Type="http://schemas.openxmlformats.org/officeDocument/2006/relationships/hyperlink" Target="http://images.google.cn/imgres?imgurl=http://news.xinhuanet.com/mil/2007-09/14/xinsrc_13209041409308431907633.jpg&amp;imgrefurl=http://news.xinhuanet.com/mil/2007-09/14/content_6721343.htm&amp;h=418&amp;w=590&amp;sz=46&amp;hl=zh-CN&amp;start=61&amp;um=1&amp;tbnid=w1CYj85euq8uLM:&amp;tbnh=96&amp;tbnw=135&amp;prev=/images%3Fq%3D%25E8%2590%25BD%25E5%258F%25B6%25E5%2589%2582%26start%3D40%26ndsp%3D20%26um%3D1%26complete%3D1%26hl%3Dzh-CN%26newwindow%3D1%26sa%3DN" TargetMode="External"/></Relationships>
</file>

<file path=ppt/slides/_rels/slide7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hyperlink" Target="http://images.google.cn/imgres?imgurl=http://www.bjxals.com/images/fangfu1.jpg&amp;imgrefurl=http://www.sdffm.com/gb79796_488382.html&amp;h=227&amp;w=250&amp;sz=51&amp;hl=zh-CN&amp;start=9&amp;um=1&amp;tbnid=b1qo7UFZBueBCM:&amp;tbnh=101&amp;tbnw=111&amp;prev=/images%3Fq%3D%25E6%259C%25A8%25E6%259D%2590%25E9%2598%25B2%25E8%2585%2590%25E5%2589%2582%26um%3D1%26complete%3D1%26hl%3Dzh-CN%26newwindow%3D1%26sa%3DG" TargetMode="External"/><Relationship Id="rId7" Type="http://schemas.openxmlformats.org/officeDocument/2006/relationships/hyperlink" Target="http://images.google.cn/imgres?imgurl=http://image2.sina.com.cn/dy/c/2003-11-14/1_1-1-21-312_20031114201621.jpg&amp;imgrefurl=http://news.sina.com.cn/c/2003-11-14/20162138477.html&amp;h=322&amp;w=450&amp;sz=32&amp;hl=zh-CN&amp;start=4&amp;um=1&amp;tbnid=_Rjo1o14LjK3hM:&amp;tbnh=91&amp;tbnw=127&amp;prev=/images%3Fq%3D%25E6%259D%2580%25E8%25A1%2580%25E5%2590%25B8%25E8%2599%25AB%26um%3D1%26complete%3D1%26hl%3Dzh-CN%26newwindow%3D1%26sa%3DG"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hyperlink" Target="http://images.google.cn/imgres?imgurl=http://www.wdopmy.com/admin/edit/UploadFile/2007739341153.jpg&amp;imgrefurl=http://www.wdopmy.com/default.asp%3FcolumnName%3D%25E6%25A1%2588%25E4%25BE%258B%25E5%25B7%25A5%25E7%25A8%258B%26category%3Dzdy%26cType%3D1%26id%3D126%26langId%3Dcn%26zdycate%3Dzdy%26zdyType%3D1%26columnId%3D126&amp;h=300&amp;w=400&amp;sz=57&amp;hl=zh-CN&amp;start=11&amp;um=1&amp;tbnid=l0Pzob0ywwkb2M:&amp;tbnh=93&amp;tbnw=124&amp;prev=/images%3Fq%3D%25E6%259C%25A8%25E6%259D%2590%25E9%2598%25B2%25E8%2585%2590%25E5%2589%2582%26um%3D1%26complete%3D1%26hl%3Dzh-CN%26newwindow%3D1%26sa%3DG" TargetMode="External"/><Relationship Id="rId10" Type="http://schemas.openxmlformats.org/officeDocument/2006/relationships/image" Target="../media/image63.jpeg"/><Relationship Id="rId4" Type="http://schemas.openxmlformats.org/officeDocument/2006/relationships/image" Target="../media/image60.jpeg"/><Relationship Id="rId9" Type="http://schemas.openxmlformats.org/officeDocument/2006/relationships/hyperlink" Target="http://images.google.cn/imgres?imgurl=http://www.hwcc.com.cn/NewsR/uploadImg/imag102959_1.jpg&amp;imgrefurl=http://www.hwcc.com.cn/newsdisplay/newsdisplay.asp%3FId%3D102959&amp;h=338&amp;w=450&amp;sz=16&amp;hl=zh-CN&amp;start=2&amp;um=1&amp;tbnid=hLrILjeOh5_9hM:&amp;tbnh=95&amp;tbnw=127&amp;prev=/images%3Fq%3D%25E6%259D%2580%25E8%25A1%2580%25E5%2590%25B8%25E8%2599%25AB%26um%3D1%26complete%3D1%26hl%3Dzh-CN%26newwindow%3D1%26sa%3DG"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9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image" Target="../media/image70.emf"/><Relationship Id="rId4" Type="http://schemas.openxmlformats.org/officeDocument/2006/relationships/image" Target="../media/image69.emf"/></Relationships>
</file>

<file path=ppt/slides/_rels/slide91.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hyperlink" Target="http://images.google.cn/imgres?imgurl=http://blog.rsbag.net/wp-content/uploads/2007/07/chevron.jpg&amp;imgrefurl=http://blog.rsbag.net/%3Fp%3D252&amp;h=600&amp;w=800&amp;sz=74&amp;hl=zh-CN&amp;start=4&amp;um=1&amp;tbnid=RtqPo3mrJVqUiM:&amp;tbnh=107&amp;tbnw=143&amp;prev=/images%3Fq%3D%25E5%258A%25A0%25E6%25B2%25B9%25E7%25AB%2599%26um%3D1%26complete%3D1%26hl%3Dzh-CN%26newwindow%3D1%26sa%3DG" TargetMode="External"/><Relationship Id="rId7" Type="http://schemas.openxmlformats.org/officeDocument/2006/relationships/hyperlink" Target="http://images.google.cn/imgres?imgurl=http://image2.sina.com.cn/book/books/2005-07-04/U246P112T3D186233F48DT20050704174122.jpg&amp;imgrefurl=http://book.sina.com.cn/books/2005-07-04/1741186233.shtml&amp;h=330&amp;w=450&amp;sz=28&amp;hl=zh-CN&amp;start=5&amp;um=1&amp;tbnid=A9N56PZN1WdYEM:&amp;tbnh=93&amp;tbnw=127&amp;prev=/images%3Fq%3D%25E5%258F%2591%25E7%2594%25B5%25E5%258E%2582%26um%3D1%26complete%3D1%26hl%3Dzh-CN%26newwindow%3D1%26sa%3DG" TargetMode="External"/><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hyperlink" Target="http://images.google.cn/imgres?imgurl=http://www.uua.cn/uploadfile/Discovery/UploadFiles/200712/20071204104331259.jpg&amp;imgrefurl=http://www.uua.cn/Discovery/show-7138-1.html&amp;h=360&amp;w=550&amp;sz=34&amp;hl=zh-CN&amp;start=6&amp;um=1&amp;tbnid=5BSz1BFLH-tYYM:&amp;tbnh=87&amp;tbnw=133&amp;prev=/images%3Fq%3D%25E6%25A3%25AE%25E6%259E%2597%25E7%2581%25AB%25E7%2581%25BE%26um%3D1%26complete%3D1%26hl%3Dzh-CN%26newwindow%3D1%26sa%3DG" TargetMode="External"/><Relationship Id="rId4" Type="http://schemas.openxmlformats.org/officeDocument/2006/relationships/image" Target="../media/image71.jpeg"/><Relationship Id="rId9" Type="http://schemas.openxmlformats.org/officeDocument/2006/relationships/image" Target="../media/image74.jpeg"/></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80.emf"/></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5"/>
          <p:cNvSpPr txBox="1">
            <a:spLocks noGrp="1"/>
          </p:cNvSpPr>
          <p:nvPr>
            <p:ph type="sldNum" sz="quarter" idx="4"/>
          </p:nvPr>
        </p:nvSpPr>
        <p:spPr>
          <a:xfrm>
            <a:off x="10298160" y="6368415"/>
            <a:ext cx="1906587" cy="476250"/>
          </a:xfrm>
          <a:ln>
            <a:noFill/>
          </a:ln>
        </p:spPr>
        <p:txBody>
          <a:bodyPr anchor="b" anchorCtr="0"/>
          <a:lstStyle/>
          <a:p>
            <a:pPr marL="0" indent="0" algn="r" eaLnBrk="1" hangingPunct="1">
              <a:spcBef>
                <a:spcPct val="0"/>
              </a:spcBef>
              <a:buClrTx/>
              <a:buSzTx/>
              <a:buFontTx/>
              <a:buNone/>
            </a:pPr>
            <a:r>
              <a:rPr lang="" altLang="zh-CN" sz="1800" dirty="0">
                <a:solidFill>
                  <a:srgbClr val="4D4D4D"/>
                </a:solidFill>
                <a:effectLst/>
                <a:latin typeface="Times New Roman" panose="02020603050405020304" pitchFamily="18" charset="0"/>
                <a:cs typeface="Times New Roman" panose="02020603050405020304" pitchFamily="18" charset="0"/>
              </a:rPr>
              <a:t>6-</a:t>
            </a:r>
            <a:fld id="{9A0DB2DC-4C9A-4742-B13C-FB6460FD3503}" type="slidenum">
              <a:rPr lang="" altLang="zh-CN" sz="1800" smtClean="0">
                <a:solidFill>
                  <a:srgbClr val="4D4D4D"/>
                </a:solidFill>
                <a:effectLst/>
                <a:latin typeface="Times New Roman" panose="02020603050405020304" pitchFamily="18" charset="0"/>
                <a:cs typeface="Times New Roman" panose="02020603050405020304" pitchFamily="18" charset="0"/>
              </a:rPr>
              <a:t>1</a:t>
            </a:fld>
            <a:endParaRPr lang="" altLang="zh-CN" sz="1800" dirty="0">
              <a:solidFill>
                <a:srgbClr val="4D4D4D"/>
              </a:solidFill>
              <a:effectLst/>
              <a:latin typeface="Times New Roman" panose="02020603050405020304" pitchFamily="18" charset="0"/>
              <a:cs typeface="Times New Roman" panose="02020603050405020304" pitchFamily="18" charset="0"/>
            </a:endParaRPr>
          </a:p>
        </p:txBody>
      </p:sp>
      <p:sp>
        <p:nvSpPr>
          <p:cNvPr id="72706" name="Rectangle 2"/>
          <p:cNvSpPr>
            <a:spLocks noGrp="1" noRot="1" noChangeArrowheads="1"/>
          </p:cNvSpPr>
          <p:nvPr>
            <p:ph type="title" idx="4294967295"/>
          </p:nvPr>
        </p:nvSpPr>
        <p:spPr>
          <a:xfrm>
            <a:off x="5015880" y="1844824"/>
            <a:ext cx="7056784" cy="3240405"/>
          </a:xfrm>
        </p:spPr>
        <p:txBody>
          <a:bodyPr wrap="square" lIns="91440" tIns="45720" rIns="91440" bIns="45720" numCol="1" anchor="ctr" anchorCtr="0" compatLnSpc="1"/>
          <a:lstStyle/>
          <a:p>
            <a:pPr marL="0" marR="0" lvl="0" indent="0" defTabSz="914400" rtl="0" eaLnBrk="1" fontAlgn="base" latinLnBrk="0" hangingPunct="1">
              <a:lnSpc>
                <a:spcPct val="100000"/>
              </a:lnSpc>
              <a:spcBef>
                <a:spcPct val="0"/>
              </a:spcBef>
              <a:spcAft>
                <a:spcPct val="0"/>
              </a:spcAft>
              <a:buClrTx/>
              <a:buSzTx/>
              <a:buFontTx/>
              <a:buNone/>
              <a:defRPr/>
            </a:pPr>
            <a:r>
              <a:rPr kumimoji="0" lang="zh-CN" altLang="en-US" sz="4000" i="0" u="none" strike="noStrike" kern="1200" cap="none" spc="0" normalizeH="0" baseline="0" noProof="0" dirty="0">
                <a:solidFill>
                  <a:srgbClr val="AED283"/>
                </a:solidFill>
                <a:latin typeface="微软雅黑" panose="020B0503020204020204" pitchFamily="34" charset="-122"/>
                <a:ea typeface="微软雅黑" panose="020B0503020204020204" pitchFamily="34" charset="-122"/>
                <a:cs typeface="+mn-cs"/>
              </a:rPr>
              <a:t>第六章　</a:t>
            </a:r>
            <a:br>
              <a:rPr kumimoji="0" lang="en-US" altLang="zh-CN" sz="4000" i="0" u="none" strike="noStrike" kern="1200" cap="none" spc="0" normalizeH="0" baseline="0" noProof="0" dirty="0">
                <a:solidFill>
                  <a:srgbClr val="AED283"/>
                </a:solidFill>
                <a:latin typeface="微软雅黑" panose="020B0503020204020204" pitchFamily="34" charset="-122"/>
                <a:ea typeface="微软雅黑" panose="020B0503020204020204" pitchFamily="34" charset="-122"/>
                <a:cs typeface="+mn-cs"/>
              </a:rPr>
            </a:br>
            <a:r>
              <a:rPr kumimoji="0" lang="zh-CN" altLang="en-US" sz="4000" i="0" u="none" strike="noStrike" kern="1200" cap="none" spc="0" normalizeH="0" baseline="0" noProof="0" dirty="0">
                <a:solidFill>
                  <a:srgbClr val="AED283"/>
                </a:solidFill>
                <a:latin typeface="微软雅黑" panose="020B0503020204020204" pitchFamily="34" charset="-122"/>
                <a:ea typeface="微软雅黑" panose="020B0503020204020204" pitchFamily="34" charset="-122"/>
                <a:cs typeface="+mn-cs"/>
              </a:rPr>
              <a:t>典型污染物在环境各圈层中的转归与效应</a:t>
            </a:r>
            <a:br>
              <a:rPr lang="en-US" altLang="zh-CN" sz="6000" b="0" dirty="0">
                <a:solidFill>
                  <a:schemeClr val="accent1">
                    <a:lumMod val="50000"/>
                  </a:schemeClr>
                </a:solidFill>
                <a:latin typeface="Bookman Old Style" panose="02050604050505020204" pitchFamily="18" charset="0"/>
                <a:ea typeface="宋体" panose="02010600030101010101" pitchFamily="2" charset="-122"/>
              </a:rPr>
            </a:br>
            <a:r>
              <a:rPr lang="en-US" altLang="zh-CN" sz="2800" b="0" dirty="0">
                <a:solidFill>
                  <a:schemeClr val="accent1">
                    <a:lumMod val="50000"/>
                  </a:schemeClr>
                </a:solidFill>
                <a:latin typeface="Bookman Old Style" panose="02050604050505020204" pitchFamily="18" charset="0"/>
                <a:ea typeface="宋体" panose="02010600030101010101" pitchFamily="2" charset="-122"/>
              </a:rPr>
              <a:t> </a:t>
            </a:r>
            <a:br>
              <a:rPr kumimoji="0" lang="zh-CN" altLang="en-US" sz="6000" b="0" i="0" u="none" strike="noStrike" kern="0" cap="none" spc="0" normalizeH="0" baseline="0" noProof="0" dirty="0">
                <a:ln>
                  <a:noFill/>
                </a:ln>
                <a:solidFill>
                  <a:schemeClr val="accent1">
                    <a:lumMod val="50000"/>
                  </a:schemeClr>
                </a:solidFill>
                <a:effectLst>
                  <a:outerShdw blurRad="38100" dist="38100" dir="2700000" algn="tl">
                    <a:srgbClr val="000000"/>
                  </a:outerShdw>
                </a:effectLst>
                <a:uLnTx/>
                <a:uFillTx/>
                <a:latin typeface="Bookman Old Style" panose="02050604050505020204" pitchFamily="18" charset="0"/>
                <a:ea typeface="黑体" panose="02010609060101010101" pitchFamily="49" charset="-122"/>
                <a:cs typeface="+mj-cs"/>
              </a:rPr>
            </a:br>
            <a:r>
              <a:rPr kumimoji="0" lang="en-US" altLang="zh-CN" sz="4000" b="1" i="1" u="none" strike="noStrike" kern="1200" cap="none" spc="0" normalizeH="0" baseline="0" noProof="0" dirty="0">
                <a:solidFill>
                  <a:srgbClr val="508B5B"/>
                </a:solidFill>
                <a:latin typeface="Times New Roman" panose="02020603050405020304" pitchFamily="18" charset="0"/>
                <a:ea typeface="宋体" panose="02010600030101010101" pitchFamily="2" charset="-122"/>
                <a:cs typeface="+mn-cs"/>
              </a:rPr>
              <a:t>Chapter 6. Fate and Effects of Classic Pollutants in Multimedia of Environment</a:t>
            </a:r>
            <a:br>
              <a:rPr kumimoji="0" lang="en-US" altLang="zh-CN" sz="4800" b="1"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黑体" panose="02010609060101010101" pitchFamily="49" charset="-122"/>
                <a:cs typeface="+mj-cs"/>
              </a:rPr>
            </a:br>
            <a:endParaRPr kumimoji="0" lang="en-US" altLang="zh-CN" sz="4800" b="1"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黑体" panose="02010609060101010101" pitchFamily="49" charset="-122"/>
              <a:cs typeface="+mj-cs"/>
            </a:endParaRPr>
          </a:p>
        </p:txBody>
      </p:sp>
      <p:pic>
        <p:nvPicPr>
          <p:cNvPr id="50" name="图片 49"/>
          <p:cNvPicPr>
            <a:picLocks noChangeAspect="1"/>
          </p:cNvPicPr>
          <p:nvPr/>
        </p:nvPicPr>
        <p:blipFill rotWithShape="1">
          <a:blip r:embed="rId2"/>
          <a:srcRect l="13974" t="34906" r="67130" b="22066"/>
          <a:stretch/>
        </p:blipFill>
        <p:spPr>
          <a:xfrm>
            <a:off x="0" y="-1"/>
            <a:ext cx="5077513" cy="6844665"/>
          </a:xfrm>
          <a:prstGeom prst="rect">
            <a:avLst/>
          </a:prstGeom>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1F2C3-2EEE-E826-29AE-A5754621BBAE}"/>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6E310521-9A95-50ED-1DEE-ED1067EBFDA5}"/>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B91032E6-D6A6-4BE6-3A77-926ECC790091}"/>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C57EE2E5-5570-44B1-58F1-40C7879B2428}"/>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3E7A3307-98F6-67A9-2015-580D05994904}"/>
              </a:ext>
            </a:extLst>
          </p:cNvPr>
          <p:cNvSpPr txBox="1">
            <a:spLocks noChangeArrowheads="1"/>
          </p:cNvSpPr>
          <p:nvPr/>
        </p:nvSpPr>
        <p:spPr bwMode="auto">
          <a:xfrm>
            <a:off x="695400" y="1086497"/>
            <a:ext cx="9649072" cy="5183188"/>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endParaRPr lang="en-US" altLang="zh-CN" sz="2800" b="1" kern="0" dirty="0">
              <a:solidFill>
                <a:schemeClr val="tx1"/>
              </a:solidFill>
              <a:effectLst/>
              <a:latin typeface="Gill Sans MT" panose="020B0502020104020203" pitchFamily="34" charset="0"/>
              <a:ea typeface="黑体" panose="02010609060101010101" pitchFamily="49" charset="-122"/>
            </a:endParaRPr>
          </a:p>
          <a:p>
            <a:pPr>
              <a:lnSpc>
                <a:spcPct val="130000"/>
              </a:lnSpc>
              <a:buClr>
                <a:schemeClr val="tx1"/>
              </a:buClr>
              <a:buSzPct val="100000"/>
              <a:buFont typeface="Wingdings" panose="05000000000000000000" pitchFamily="2" charset="2"/>
              <a:buChar char="Ø"/>
            </a:pPr>
            <a:r>
              <a:rPr lang="zh-CN" altLang="en-US" sz="2400" kern="0" dirty="0">
                <a:solidFill>
                  <a:schemeClr val="tx1"/>
                </a:solidFill>
                <a:effectLst/>
                <a:latin typeface="微软雅黑" panose="020B0503020204020204" pitchFamily="34" charset="-122"/>
                <a:ea typeface="微软雅黑" panose="020B0503020204020204" pitchFamily="34" charset="-122"/>
              </a:rPr>
              <a:t>与其他金属相比，汞的重要特点是能以</a:t>
            </a:r>
            <a:r>
              <a:rPr lang="zh-CN" altLang="en-US" sz="2400" b="1" kern="0" dirty="0">
                <a:solidFill>
                  <a:srgbClr val="FF0000"/>
                </a:solidFill>
                <a:effectLst/>
                <a:latin typeface="微软雅黑" panose="020B0503020204020204" pitchFamily="34" charset="-122"/>
                <a:ea typeface="微软雅黑" panose="020B0503020204020204" pitchFamily="34" charset="-122"/>
              </a:rPr>
              <a:t>零价的形态</a:t>
            </a:r>
            <a:r>
              <a:rPr lang="zh-CN" altLang="en-US" sz="2400" kern="0" dirty="0">
                <a:solidFill>
                  <a:schemeClr val="tx1"/>
                </a:solidFill>
                <a:effectLst/>
                <a:latin typeface="微软雅黑" panose="020B0503020204020204" pitchFamily="34" charset="-122"/>
                <a:ea typeface="微软雅黑" panose="020B0503020204020204" pitchFamily="34" charset="-122"/>
              </a:rPr>
              <a:t>存在于大气、土壤和天然水中，这是因为汞具有很高的电离势，故转化为离子的倾向小于其他金属。</a:t>
            </a:r>
            <a:endParaRPr lang="en-US" altLang="zh-CN" sz="2400" kern="0" dirty="0">
              <a:solidFill>
                <a:schemeClr val="tx1"/>
              </a:solidFill>
              <a:effectLst/>
              <a:latin typeface="微软雅黑" panose="020B0503020204020204" pitchFamily="34" charset="-122"/>
              <a:ea typeface="微软雅黑" panose="020B0503020204020204" pitchFamily="34" charset="-122"/>
            </a:endParaRPr>
          </a:p>
          <a:p>
            <a:pPr>
              <a:lnSpc>
                <a:spcPct val="130000"/>
              </a:lnSpc>
              <a:buClr>
                <a:schemeClr val="tx1"/>
              </a:buClr>
              <a:buSzPct val="100000"/>
              <a:buFont typeface="Wingdings" panose="05000000000000000000" pitchFamily="2" charset="2"/>
              <a:buChar char="Ø"/>
            </a:pPr>
            <a:endParaRPr lang="en-US" altLang="zh-CN" sz="2400" kern="0" dirty="0">
              <a:solidFill>
                <a:schemeClr val="tx1"/>
              </a:solidFill>
              <a:effectLst/>
              <a:latin typeface="微软雅黑" panose="020B0503020204020204" pitchFamily="34" charset="-122"/>
              <a:ea typeface="微软雅黑" panose="020B0503020204020204" pitchFamily="34" charset="-122"/>
            </a:endParaRPr>
          </a:p>
          <a:p>
            <a:pPr>
              <a:lnSpc>
                <a:spcPct val="130000"/>
              </a:lnSpc>
              <a:buClr>
                <a:schemeClr val="tx1"/>
              </a:buClr>
              <a:buSzPct val="100000"/>
              <a:buFont typeface="Wingdings" panose="05000000000000000000" pitchFamily="2" charset="2"/>
              <a:buChar char="Ø"/>
            </a:pPr>
            <a:r>
              <a:rPr lang="zh-CN" altLang="en-US" sz="2400" dirty="0">
                <a:solidFill>
                  <a:schemeClr val="tx1"/>
                </a:solidFill>
                <a:effectLst/>
                <a:latin typeface="微软雅黑" panose="020B0503020204020204" pitchFamily="34" charset="-122"/>
                <a:ea typeface="微软雅黑" panose="020B0503020204020204" pitchFamily="34" charset="-122"/>
              </a:rPr>
              <a:t>一般有机汞的</a:t>
            </a:r>
            <a:r>
              <a:rPr lang="zh-CN" altLang="en-US" sz="2400" b="1" dirty="0">
                <a:solidFill>
                  <a:srgbClr val="FF0000"/>
                </a:solidFill>
                <a:effectLst/>
                <a:latin typeface="微软雅黑" panose="020B0503020204020204" pitchFamily="34" charset="-122"/>
                <a:ea typeface="微软雅黑" panose="020B0503020204020204" pitchFamily="34" charset="-122"/>
              </a:rPr>
              <a:t>挥发性</a:t>
            </a:r>
            <a:r>
              <a:rPr lang="zh-CN" altLang="en-US" sz="2400" dirty="0">
                <a:solidFill>
                  <a:schemeClr val="tx1"/>
                </a:solidFill>
                <a:effectLst/>
                <a:latin typeface="微软雅黑" panose="020B0503020204020204" pitchFamily="34" charset="-122"/>
                <a:ea typeface="微软雅黑" panose="020B0503020204020204" pitchFamily="34" charset="-122"/>
              </a:rPr>
              <a:t>大于无机汞，有机汞中又以甲基汞和苯基汞的挥发性最大。无机汞中以碘化汞挥发性最大，硫化汞最小。气相汞的最后归趋是进入土壤和海底沉积物</a:t>
            </a:r>
            <a:endParaRPr lang="zh-CN" altLang="en-US" sz="2400" kern="0" dirty="0">
              <a:solidFill>
                <a:schemeClr val="tx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50674181"/>
      </p:ext>
    </p:extLst>
  </p:cSld>
  <p:clrMapOvr>
    <a:masterClrMapping/>
  </p:clrMapOvr>
  <p:transition>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AC78F-9FB5-1A4E-1BD9-E8B000FEE163}"/>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5B741EFE-8BD5-3B96-5851-3D5CD0C83903}"/>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63F62A6D-301D-65E6-193A-ACBF5CEE1A02}"/>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4F73E0A0-5AEA-56D2-AD36-E9F41646D370}"/>
              </a:ext>
            </a:extLst>
          </p:cNvPr>
          <p:cNvSpPr txBox="1"/>
          <p:nvPr/>
        </p:nvSpPr>
        <p:spPr>
          <a:xfrm>
            <a:off x="47699" y="260648"/>
            <a:ext cx="8064896"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三、多环芳烃（</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Polycyclic Aromatic Hydrocarbons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19B0CE30-CCDA-BC87-13FB-230BCA83CF51}"/>
              </a:ext>
            </a:extLst>
          </p:cNvPr>
          <p:cNvSpPr txBox="1">
            <a:spLocks noChangeArrowheads="1"/>
          </p:cNvSpPr>
          <p:nvPr/>
        </p:nvSpPr>
        <p:spPr bwMode="auto">
          <a:xfrm>
            <a:off x="299119" y="741878"/>
            <a:ext cx="648072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PAHs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结构与致癌性</a:t>
            </a:r>
          </a:p>
          <a:p>
            <a:pPr marL="0" indent="0">
              <a:lnSpc>
                <a:spcPct val="130000"/>
              </a:lnSpc>
              <a:buNone/>
            </a:pP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CB5151BA-FCF4-6443-5145-A1CB767CFF93}"/>
              </a:ext>
            </a:extLst>
          </p:cNvPr>
          <p:cNvSpPr txBox="1"/>
          <p:nvPr/>
        </p:nvSpPr>
        <p:spPr>
          <a:xfrm>
            <a:off x="551384" y="1493166"/>
            <a:ext cx="10440568" cy="4654416"/>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双区理论</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分子具有致癌性的必要和充分条件是其分子内存在着两个亲电活性定域，并把</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分子分为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K</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区和角环、次角环。</a:t>
            </a:r>
          </a:p>
          <a:p>
            <a:pPr eaLnBrk="1" hangingPunct="1">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致癌活性的定量计算公式为：</a:t>
            </a:r>
          </a:p>
          <a:p>
            <a:pPr eaLnBrk="1" hangingPunct="1">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lg</a:t>
            </a:r>
            <a:r>
              <a:rPr lang="en-US" altLang="zh-CN" sz="2000" i="1" dirty="0" err="1">
                <a:latin typeface="Times New Roman" panose="02020603050405020304" pitchFamily="18" charset="0"/>
                <a:ea typeface="微软雅黑" panose="020B0503020204020204" pitchFamily="34" charset="-122"/>
                <a:cs typeface="Times New Roman" panose="02020603050405020304" pitchFamily="18" charset="0"/>
              </a:rPr>
              <a:t>K</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4.751Δ</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000"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Δ</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0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0.0512 </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Δ</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0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p>
          <a:p>
            <a:pPr eaLnBrk="1" hangingPunct="1">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（活化项）             （脱毒项）</a:t>
            </a:r>
          </a:p>
          <a:p>
            <a:pPr eaLnBrk="1" hangingPunct="1">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式中，</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结构与致癌性的关系指数；</a:t>
            </a:r>
          </a:p>
          <a:p>
            <a:pPr eaLnBrk="1" hangingPunct="1">
              <a:lnSpc>
                <a:spcPct val="15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Δ</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000"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Δ</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000" baseline="-25000" dirty="0">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分别为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两个活性中心相应的碳正离子的离域能；</a:t>
            </a:r>
          </a:p>
          <a:p>
            <a:pPr eaLnBrk="1" hangingPunct="1">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脱毒区总数；</a:t>
            </a:r>
          </a:p>
          <a:p>
            <a:pPr eaLnBrk="1" hangingPunct="1">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4.751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0.0512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关系式的系数。</a:t>
            </a:r>
          </a:p>
        </p:txBody>
      </p:sp>
    </p:spTree>
    <p:extLst>
      <p:ext uri="{BB962C8B-B14F-4D97-AF65-F5344CB8AC3E}">
        <p14:creationId xmlns:p14="http://schemas.microsoft.com/office/powerpoint/2010/main" val="3209492643"/>
      </p:ext>
    </p:extLst>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0DA47-37C8-F739-5D84-6C96B46486E9}"/>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D4F62109-F1D5-3F96-09D5-F6C12F835A7C}"/>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B75FB578-F209-5DAC-35A7-849C84AB9E12}"/>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AF96A55C-D710-7466-94B9-D0A235F3BD3F}"/>
              </a:ext>
            </a:extLst>
          </p:cNvPr>
          <p:cNvSpPr txBox="1"/>
          <p:nvPr/>
        </p:nvSpPr>
        <p:spPr>
          <a:xfrm>
            <a:off x="47699" y="260648"/>
            <a:ext cx="8064896"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三、多环芳烃（</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Polycyclic Aromatic Hydrocarbons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9980F621-84BD-0FE7-18C8-3D0A972412AB}"/>
              </a:ext>
            </a:extLst>
          </p:cNvPr>
          <p:cNvSpPr txBox="1">
            <a:spLocks noChangeArrowheads="1"/>
          </p:cNvSpPr>
          <p:nvPr/>
        </p:nvSpPr>
        <p:spPr bwMode="auto">
          <a:xfrm>
            <a:off x="299119" y="741878"/>
            <a:ext cx="648072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PAHs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结构与致癌性</a:t>
            </a:r>
          </a:p>
          <a:p>
            <a:pPr marL="0" indent="0">
              <a:lnSpc>
                <a:spcPct val="130000"/>
              </a:lnSpc>
              <a:buNone/>
            </a:pP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Picture 6" descr="图片18">
            <a:extLst>
              <a:ext uri="{FF2B5EF4-FFF2-40B4-BE49-F238E27FC236}">
                <a16:creationId xmlns:a16="http://schemas.microsoft.com/office/drawing/2014/main" id="{5102FF40-F1A5-E53D-DF89-FCA5AD3FA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147" y="1630131"/>
            <a:ext cx="3540819" cy="246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B41747C9-12BF-3C70-B872-903587860151}"/>
              </a:ext>
            </a:extLst>
          </p:cNvPr>
          <p:cNvSpPr txBox="1">
            <a:spLocks noChangeArrowheads="1"/>
          </p:cNvSpPr>
          <p:nvPr/>
        </p:nvSpPr>
        <p:spPr bwMode="auto">
          <a:xfrm>
            <a:off x="4499347" y="4211991"/>
            <a:ext cx="224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CN" sz="2000" b="1" dirty="0">
                <a:solidFill>
                  <a:schemeClr val="tx1"/>
                </a:solidFill>
                <a:latin typeface="Times New Roman" panose="02020603050405020304" pitchFamily="18" charset="0"/>
                <a:ea typeface="黑体" panose="02010609060101010101" pitchFamily="49" charset="-122"/>
              </a:rPr>
              <a:t>PAH</a:t>
            </a:r>
            <a:r>
              <a:rPr kumimoji="1" lang="zh-CN" altLang="en-US" sz="2000" b="1" dirty="0">
                <a:solidFill>
                  <a:schemeClr val="tx1"/>
                </a:solidFill>
                <a:latin typeface="Times New Roman" panose="02020603050405020304" pitchFamily="18" charset="0"/>
                <a:ea typeface="黑体" panose="02010609060101010101" pitchFamily="49" charset="-122"/>
              </a:rPr>
              <a:t>的区域划分图</a:t>
            </a:r>
          </a:p>
        </p:txBody>
      </p:sp>
      <p:sp>
        <p:nvSpPr>
          <p:cNvPr id="9" name="文本框 8">
            <a:extLst>
              <a:ext uri="{FF2B5EF4-FFF2-40B4-BE49-F238E27FC236}">
                <a16:creationId xmlns:a16="http://schemas.microsoft.com/office/drawing/2014/main" id="{8B7C5626-1BF5-C0A0-C2A8-4929336B98C7}"/>
              </a:ext>
            </a:extLst>
          </p:cNvPr>
          <p:cNvSpPr txBox="1"/>
          <p:nvPr/>
        </p:nvSpPr>
        <p:spPr>
          <a:xfrm>
            <a:off x="617695" y="4869160"/>
            <a:ext cx="10585176" cy="1418915"/>
          </a:xfrm>
          <a:prstGeom prst="rect">
            <a:avLst/>
          </a:prstGeom>
          <a:noFill/>
        </p:spPr>
        <p:txBody>
          <a:bodyPr wrap="square">
            <a:spAutoFit/>
          </a:bodyPr>
          <a:lstStyle/>
          <a:p>
            <a:pPr eaLnBrk="1" hangingPunct="1">
              <a:lnSpc>
                <a:spcPct val="150000"/>
              </a:lnSpc>
              <a:spcBef>
                <a:spcPct val="50000"/>
              </a:spcBef>
              <a:buClrTx/>
              <a:buSzTx/>
              <a:buFontTx/>
              <a:buNone/>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图中</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区为首先发生代谢活化的位置</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代谢活化区</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区为发生亲电反应的理论位置</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亲电活化区</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L</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区为脱毒区；</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K</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区为双重性区域，在某些情况下可以起亲电活性区的作用，也可起脱毒区的作用；</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区和</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区所在的环称为角环；次角环为如图中标出的环。 </a:t>
            </a:r>
            <a:endPar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776941060"/>
      </p:ext>
    </p:extLst>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7D059-B3C9-D0CB-29DE-6E9BE090D3E9}"/>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1C232D6A-4028-6A89-9EF6-99D424EC8330}"/>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B5C4B2B1-70C4-D77D-54E8-EA6AF79D6939}"/>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37055498-A84E-868E-5BE5-BF127F08D61C}"/>
              </a:ext>
            </a:extLst>
          </p:cNvPr>
          <p:cNvSpPr txBox="1"/>
          <p:nvPr/>
        </p:nvSpPr>
        <p:spPr>
          <a:xfrm>
            <a:off x="47699" y="260648"/>
            <a:ext cx="8064896"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三、多环芳烃（</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Polycyclic Aromatic Hydrocarbons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084A2CB0-1CAC-D054-93D8-888876355067}"/>
              </a:ext>
            </a:extLst>
          </p:cNvPr>
          <p:cNvSpPr txBox="1">
            <a:spLocks noChangeArrowheads="1"/>
          </p:cNvSpPr>
          <p:nvPr/>
        </p:nvSpPr>
        <p:spPr bwMode="auto">
          <a:xfrm>
            <a:off x="299119" y="741878"/>
            <a:ext cx="648072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PAHs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结构与致癌性</a:t>
            </a:r>
          </a:p>
          <a:p>
            <a:pPr marL="0" indent="0">
              <a:lnSpc>
                <a:spcPct val="130000"/>
              </a:lnSpc>
              <a:buNone/>
            </a:pP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Text Box 2">
            <a:extLst>
              <a:ext uri="{FF2B5EF4-FFF2-40B4-BE49-F238E27FC236}">
                <a16:creationId xmlns:a16="http://schemas.microsoft.com/office/drawing/2014/main" id="{08BFFB7B-CB88-6715-6F38-927B4D6A2A2A}"/>
              </a:ext>
            </a:extLst>
          </p:cNvPr>
          <p:cNvSpPr txBox="1">
            <a:spLocks noChangeArrowheads="1"/>
          </p:cNvSpPr>
          <p:nvPr/>
        </p:nvSpPr>
        <p:spPr bwMode="auto">
          <a:xfrm>
            <a:off x="768932" y="1460898"/>
            <a:ext cx="1046977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
                <a:schemeClr val="tx1"/>
              </a:buClr>
              <a:buSzTx/>
              <a:buNone/>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）确定了</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值与致癌性的关系</a:t>
            </a:r>
          </a:p>
        </p:txBody>
      </p:sp>
      <p:graphicFrame>
        <p:nvGraphicFramePr>
          <p:cNvPr id="8" name="Group 60">
            <a:extLst>
              <a:ext uri="{FF2B5EF4-FFF2-40B4-BE49-F238E27FC236}">
                <a16:creationId xmlns:a16="http://schemas.microsoft.com/office/drawing/2014/main" id="{06A189D2-C5CE-058D-C2AB-6F644EE6EB28}"/>
              </a:ext>
            </a:extLst>
          </p:cNvPr>
          <p:cNvGraphicFramePr>
            <a:graphicFrameLocks noGrp="1"/>
          </p:cNvGraphicFramePr>
          <p:nvPr>
            <p:extLst>
              <p:ext uri="{D42A27DB-BD31-4B8C-83A1-F6EECF244321}">
                <p14:modId xmlns:p14="http://schemas.microsoft.com/office/powerpoint/2010/main" val="693682142"/>
              </p:ext>
            </p:extLst>
          </p:nvPr>
        </p:nvGraphicFramePr>
        <p:xfrm>
          <a:off x="1487686" y="2031173"/>
          <a:ext cx="9405869" cy="2565400"/>
        </p:xfrm>
        <a:graphic>
          <a:graphicData uri="http://schemas.openxmlformats.org/drawingml/2006/table">
            <a:tbl>
              <a:tblPr/>
              <a:tblGrid>
                <a:gridCol w="3134557">
                  <a:extLst>
                    <a:ext uri="{9D8B030D-6E8A-4147-A177-3AD203B41FA5}">
                      <a16:colId xmlns:a16="http://schemas.microsoft.com/office/drawing/2014/main" val="20000"/>
                    </a:ext>
                  </a:extLst>
                </a:gridCol>
                <a:gridCol w="3136755">
                  <a:extLst>
                    <a:ext uri="{9D8B030D-6E8A-4147-A177-3AD203B41FA5}">
                      <a16:colId xmlns:a16="http://schemas.microsoft.com/office/drawing/2014/main" val="20001"/>
                    </a:ext>
                  </a:extLst>
                </a:gridCol>
                <a:gridCol w="3134557">
                  <a:extLst>
                    <a:ext uri="{9D8B030D-6E8A-4147-A177-3AD203B41FA5}">
                      <a16:colId xmlns:a16="http://schemas.microsoft.com/office/drawing/2014/main" val="20002"/>
                    </a:ext>
                  </a:extLst>
                </a:gridCol>
              </a:tblGrid>
              <a:tr h="4318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2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K</a:t>
                      </a:r>
                      <a:r>
                        <a:rPr kumimoji="0" lang="zh-CN" altLang="en-US" sz="22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值</a:t>
                      </a:r>
                    </a:p>
                  </a:txBody>
                  <a:tcPr horzOverflow="overflow">
                    <a:lnL cap="flat">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2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致癌性</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2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说明</a:t>
                      </a:r>
                    </a:p>
                  </a:txBody>
                  <a:tcPr horzOverflow="overflow">
                    <a:lnL w="12700" cap="flat" cmpd="sng" algn="ctr">
                      <a:solidFill>
                        <a:schemeClr val="tx1"/>
                      </a:solidFill>
                      <a:prstDash val="solid"/>
                      <a:round/>
                      <a:headEnd type="none" w="sm" len="sm"/>
                      <a:tailEnd type="none" w="sm" len="sm"/>
                    </a:lnL>
                    <a:lnR cap="flat">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413">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2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K&lt;6</a:t>
                      </a:r>
                    </a:p>
                  </a:txBody>
                  <a:tcP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2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2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不致癌</a:t>
                      </a:r>
                    </a:p>
                  </a:txBody>
                  <a:tcP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794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2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6&lt;K&lt;15</a:t>
                      </a:r>
                    </a:p>
                  </a:txBody>
                  <a:tcPr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2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2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微弱致癌</a:t>
                      </a:r>
                    </a:p>
                  </a:txBody>
                  <a:tcPr horzOverflow="overflow">
                    <a:lnL w="12700" cap="flat" cmpd="sng" algn="ctr">
                      <a:solidFill>
                        <a:schemeClr val="tx1"/>
                      </a:solidFill>
                      <a:prstDash val="solid"/>
                      <a:round/>
                      <a:headEnd type="none" w="sm" len="sm"/>
                      <a:tailEnd type="none" w="sm" len="sm"/>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77813">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2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15&lt;K&lt;45</a:t>
                      </a:r>
                    </a:p>
                  </a:txBody>
                  <a:tcPr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2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2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致癌</a:t>
                      </a:r>
                    </a:p>
                  </a:txBody>
                  <a:tcPr horzOverflow="overflow">
                    <a:lnL w="12700" cap="flat" cmpd="sng" algn="ctr">
                      <a:solidFill>
                        <a:schemeClr val="tx1"/>
                      </a:solidFill>
                      <a:prstDash val="solid"/>
                      <a:round/>
                      <a:headEnd type="none" w="sm" len="sm"/>
                      <a:tailEnd type="none" w="sm" len="sm"/>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2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45&lt;K&lt;75</a:t>
                      </a:r>
                    </a:p>
                  </a:txBody>
                  <a:tcPr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2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2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显著致癌</a:t>
                      </a:r>
                    </a:p>
                  </a:txBody>
                  <a:tcPr horzOverflow="overflow">
                    <a:lnL w="12700" cap="flat" cmpd="sng" algn="ctr">
                      <a:solidFill>
                        <a:schemeClr val="tx1"/>
                      </a:solidFill>
                      <a:prstDash val="solid"/>
                      <a:round/>
                      <a:headEnd type="none" w="sm" len="sm"/>
                      <a:tailEnd type="none" w="sm" len="sm"/>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77813">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2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K&gt;75</a:t>
                      </a:r>
                      <a:endParaRPr kumimoji="0" lang="zh-CN" altLang="en-US" sz="22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horzOverflow="overflow">
                    <a:lnL cap="flat">
                      <a:noFill/>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2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2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强力致癌</a:t>
                      </a:r>
                    </a:p>
                  </a:txBody>
                  <a:tcPr horzOverflow="overflow">
                    <a:lnL w="12700" cap="flat" cmpd="sng" algn="ctr">
                      <a:solidFill>
                        <a:schemeClr val="tx1"/>
                      </a:solidFill>
                      <a:prstDash val="solid"/>
                      <a:round/>
                      <a:headEnd type="none" w="sm" len="sm"/>
                      <a:tailEnd type="none" w="sm" len="sm"/>
                    </a:lnL>
                    <a:lnR cap="flat">
                      <a:noFill/>
                    </a:lnR>
                    <a:lnT>
                      <a:noFill/>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 name="Text Box 39">
            <a:extLst>
              <a:ext uri="{FF2B5EF4-FFF2-40B4-BE49-F238E27FC236}">
                <a16:creationId xmlns:a16="http://schemas.microsoft.com/office/drawing/2014/main" id="{C23579A8-FB7C-4B8D-629C-4F72C07FA14F}"/>
              </a:ext>
            </a:extLst>
          </p:cNvPr>
          <p:cNvSpPr txBox="1">
            <a:spLocks noChangeArrowheads="1"/>
          </p:cNvSpPr>
          <p:nvPr/>
        </p:nvSpPr>
        <p:spPr bwMode="auto">
          <a:xfrm>
            <a:off x="911838" y="4941668"/>
            <a:ext cx="103683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
                <a:schemeClr val="accent2"/>
              </a:buClr>
              <a:buSzTx/>
              <a:buFont typeface="Wingdings" panose="05000000000000000000" pitchFamily="2" charset="2"/>
              <a:buNone/>
            </a:pPr>
            <a:r>
              <a:rPr kumimoji="1" lang="zh-CN" altLang="en-US" sz="2400" dirty="0">
                <a:solidFill>
                  <a:schemeClr val="tx1"/>
                </a:solidFill>
                <a:latin typeface="Times New Roman" panose="02020603050405020304" pitchFamily="18" charset="0"/>
                <a:ea typeface="黑体" panose="02010609060101010101" pitchFamily="49" charset="-122"/>
              </a:rPr>
              <a:t>（</a:t>
            </a:r>
            <a:r>
              <a:rPr kumimoji="1" lang="en-US" altLang="zh-CN" sz="2400" dirty="0">
                <a:solidFill>
                  <a:schemeClr val="tx1"/>
                </a:solidFill>
                <a:latin typeface="Times New Roman" panose="02020603050405020304" pitchFamily="18" charset="0"/>
                <a:ea typeface="黑体" panose="02010609060101010101" pitchFamily="49" charset="-122"/>
              </a:rPr>
              <a:t>4</a:t>
            </a:r>
            <a:r>
              <a:rPr kumimoji="1" lang="zh-CN" altLang="en-US" sz="2400" dirty="0">
                <a:solidFill>
                  <a:schemeClr val="tx1"/>
                </a:solidFill>
                <a:latin typeface="Times New Roman" panose="02020603050405020304" pitchFamily="18" charset="0"/>
                <a:ea typeface="黑体" panose="02010609060101010101" pitchFamily="49" charset="-122"/>
              </a:rPr>
              <a:t>）提出了</a:t>
            </a:r>
            <a:r>
              <a:rPr kumimoji="1" lang="en-US" altLang="zh-CN" sz="2400" dirty="0">
                <a:solidFill>
                  <a:schemeClr val="tx1"/>
                </a:solidFill>
                <a:latin typeface="Times New Roman" panose="02020603050405020304" pitchFamily="18" charset="0"/>
                <a:ea typeface="黑体" panose="02010609060101010101" pitchFamily="49" charset="-122"/>
              </a:rPr>
              <a:t>PAH</a:t>
            </a:r>
            <a:r>
              <a:rPr kumimoji="1" lang="zh-CN" altLang="en-US" sz="2400" dirty="0">
                <a:solidFill>
                  <a:schemeClr val="tx1"/>
                </a:solidFill>
                <a:latin typeface="Times New Roman" panose="02020603050405020304" pitchFamily="18" charset="0"/>
                <a:ea typeface="黑体" panose="02010609060101010101" pitchFamily="49" charset="-122"/>
              </a:rPr>
              <a:t>致癌机理的假说：</a:t>
            </a:r>
            <a:r>
              <a:rPr kumimoji="1" lang="en-US" altLang="zh-CN" sz="2400" dirty="0">
                <a:solidFill>
                  <a:schemeClr val="tx1"/>
                </a:solidFill>
                <a:latin typeface="Times New Roman" panose="02020603050405020304" pitchFamily="18" charset="0"/>
                <a:ea typeface="黑体" panose="02010609060101010101" pitchFamily="49" charset="-122"/>
              </a:rPr>
              <a:t>PAH</a:t>
            </a:r>
            <a:r>
              <a:rPr kumimoji="1" lang="zh-CN" altLang="en-US" sz="2400" dirty="0">
                <a:solidFill>
                  <a:schemeClr val="tx1"/>
                </a:solidFill>
                <a:latin typeface="Times New Roman" panose="02020603050405020304" pitchFamily="18" charset="0"/>
                <a:ea typeface="黑体" panose="02010609060101010101" pitchFamily="49" charset="-122"/>
              </a:rPr>
              <a:t>分子的两个亲电中心与</a:t>
            </a:r>
            <a:r>
              <a:rPr kumimoji="1" lang="en-US" altLang="zh-CN" sz="2400" dirty="0">
                <a:solidFill>
                  <a:schemeClr val="tx1"/>
                </a:solidFill>
                <a:latin typeface="Times New Roman" panose="02020603050405020304" pitchFamily="18" charset="0"/>
                <a:ea typeface="黑体" panose="02010609060101010101" pitchFamily="49" charset="-122"/>
              </a:rPr>
              <a:t>DNA</a:t>
            </a:r>
            <a:r>
              <a:rPr kumimoji="1" lang="zh-CN" altLang="en-US" sz="2400" dirty="0">
                <a:solidFill>
                  <a:schemeClr val="tx1"/>
                </a:solidFill>
                <a:latin typeface="Times New Roman" panose="02020603050405020304" pitchFamily="18" charset="0"/>
                <a:ea typeface="黑体" panose="02010609060101010101" pitchFamily="49" charset="-122"/>
              </a:rPr>
              <a:t>互补碱基之间的两个亲核中心进行横向交联，引起移码型突变，导致癌症发生，两个亲电中心的最优致癌距离为</a:t>
            </a:r>
            <a:r>
              <a:rPr kumimoji="1" lang="en-US" altLang="zh-CN" sz="2400" dirty="0">
                <a:solidFill>
                  <a:schemeClr val="tx1"/>
                </a:solidFill>
                <a:latin typeface="Times New Roman" panose="02020603050405020304" pitchFamily="18" charset="0"/>
                <a:ea typeface="黑体" panose="02010609060101010101" pitchFamily="49" charset="-122"/>
              </a:rPr>
              <a:t>0.28</a:t>
            </a:r>
            <a:r>
              <a:rPr kumimoji="1" lang="zh-CN" altLang="en-US" sz="2400" dirty="0">
                <a:solidFill>
                  <a:schemeClr val="tx1"/>
                </a:solidFill>
                <a:latin typeface="Times New Roman" panose="02020603050405020304" pitchFamily="18" charset="0"/>
                <a:ea typeface="黑体" panose="02010609060101010101" pitchFamily="49" charset="-122"/>
              </a:rPr>
              <a:t>～</a:t>
            </a:r>
            <a:r>
              <a:rPr kumimoji="1" lang="en-US" altLang="zh-CN" sz="2400" dirty="0">
                <a:solidFill>
                  <a:schemeClr val="tx1"/>
                </a:solidFill>
                <a:latin typeface="Times New Roman" panose="02020603050405020304" pitchFamily="18" charset="0"/>
                <a:ea typeface="黑体" panose="02010609060101010101" pitchFamily="49" charset="-122"/>
              </a:rPr>
              <a:t>0.30 nm</a:t>
            </a:r>
            <a:r>
              <a:rPr kumimoji="1" lang="zh-CN" altLang="en-US" sz="2400" dirty="0">
                <a:solidFill>
                  <a:schemeClr val="tx1"/>
                </a:solidFill>
                <a:latin typeface="Times New Roman" panose="02020603050405020304" pitchFamily="18" charset="0"/>
                <a:ea typeface="黑体" panose="02010609060101010101" pitchFamily="49" charset="-122"/>
              </a:rPr>
              <a:t>。而正好与</a:t>
            </a:r>
            <a:r>
              <a:rPr kumimoji="1" lang="en-US" altLang="zh-CN" sz="2400" dirty="0">
                <a:solidFill>
                  <a:schemeClr val="tx1"/>
                </a:solidFill>
                <a:latin typeface="Times New Roman" panose="02020603050405020304" pitchFamily="18" charset="0"/>
                <a:ea typeface="黑体" panose="02010609060101010101" pitchFamily="49" charset="-122"/>
              </a:rPr>
              <a:t>DNA</a:t>
            </a:r>
            <a:r>
              <a:rPr kumimoji="1" lang="zh-CN" altLang="en-US" sz="2400" dirty="0">
                <a:solidFill>
                  <a:schemeClr val="tx1"/>
                </a:solidFill>
                <a:latin typeface="Times New Roman" panose="02020603050405020304" pitchFamily="18" charset="0"/>
                <a:ea typeface="黑体" panose="02010609060101010101" pitchFamily="49" charset="-122"/>
              </a:rPr>
              <a:t>双螺旋结构的互补碱基之间两个亲核中心的实测距离接近。</a:t>
            </a:r>
          </a:p>
        </p:txBody>
      </p:sp>
    </p:spTree>
    <p:extLst>
      <p:ext uri="{BB962C8B-B14F-4D97-AF65-F5344CB8AC3E}">
        <p14:creationId xmlns:p14="http://schemas.microsoft.com/office/powerpoint/2010/main" val="1198795487"/>
      </p:ext>
    </p:extLst>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0803F-AB57-DCFE-5066-34C1F059009D}"/>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C17103A6-D7A6-3A59-9ADE-DFB687729730}"/>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a:extLst>
              <a:ext uri="{FF2B5EF4-FFF2-40B4-BE49-F238E27FC236}">
                <a16:creationId xmlns:a16="http://schemas.microsoft.com/office/drawing/2014/main" id="{277A7DF6-989D-1BFE-9199-143615E67A0C}"/>
              </a:ext>
            </a:extLst>
          </p:cNvPr>
          <p:cNvSpPr>
            <a:spLocks noGrp="1" noChangeArrowheads="1"/>
          </p:cNvSpPr>
          <p:nvPr>
            <p:ph type="ctrTitle" sz="quarter"/>
          </p:nvPr>
        </p:nvSpPr>
        <p:spPr>
          <a:xfrm>
            <a:off x="119336" y="1159051"/>
            <a:ext cx="12169352" cy="5259737"/>
          </a:xfrm>
        </p:spPr>
        <p:txBody>
          <a:bodyPr vert="horz" wrap="square" lIns="91440" tIns="45720" rIns="91440" bIns="45720" numCol="1" anchor="ctr" anchorCtr="0" compatLnSpc="1"/>
          <a:lstStyle/>
          <a:p>
            <a:pPr lvl="0" algn="l" eaLnBrk="1" hangingPunct="1">
              <a:lnSpc>
                <a:spcPct val="150000"/>
              </a:lnSpc>
              <a:spcBef>
                <a:spcPct val="20000"/>
              </a:spcBef>
              <a:defRPr/>
            </a:pPr>
            <a:r>
              <a:rPr kumimoji="0" lang="zh-CN" altLang="en-US" sz="4800" b="0" i="0" u="none" strike="noStrike" kern="0" cap="none" spc="0" normalizeH="0" baseline="0" noProof="0" dirty="0">
                <a:ln>
                  <a:noFill/>
                </a:ln>
                <a:solidFill>
                  <a:schemeClr val="accent1">
                    <a:lumMod val="50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第三</a:t>
            </a:r>
            <a:r>
              <a:rPr lang="zh-CN" altLang="en-US"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节 有机污染物（</a:t>
            </a:r>
            <a:r>
              <a:rPr lang="en-US" altLang="zh-CN"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Organic Pollutants</a:t>
            </a:r>
            <a:r>
              <a:rPr lang="zh-CN" altLang="en-US"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480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440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一、持久性有机污染物</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Persistent Organic Pollutants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二、有机卤代物</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Organic Halides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三、多环芳烃</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Polycyclic Aromatic Hydrocarbons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四、新污染物</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New Pollutants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br>
              <a:rPr lang="zh-CN" altLang="en-US" sz="20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endParaRPr lang="en-US" altLang="zh-CN" sz="30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 Box 3">
            <a:extLst>
              <a:ext uri="{FF2B5EF4-FFF2-40B4-BE49-F238E27FC236}">
                <a16:creationId xmlns:a16="http://schemas.microsoft.com/office/drawing/2014/main" id="{DD4BC636-AF52-1970-AF7C-B346842DF9BC}"/>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cxnSp>
        <p:nvCxnSpPr>
          <p:cNvPr id="4" name="直接连接符 3">
            <a:extLst>
              <a:ext uri="{FF2B5EF4-FFF2-40B4-BE49-F238E27FC236}">
                <a16:creationId xmlns:a16="http://schemas.microsoft.com/office/drawing/2014/main" id="{694E7611-FD05-8AD2-F0A8-78E77BB1343B}"/>
              </a:ext>
            </a:extLst>
          </p:cNvPr>
          <p:cNvCxnSpPr>
            <a:cxnSpLocks/>
          </p:cNvCxnSpPr>
          <p:nvPr/>
        </p:nvCxnSpPr>
        <p:spPr bwMode="auto">
          <a:xfrm>
            <a:off x="767408" y="5517232"/>
            <a:ext cx="8208912" cy="0"/>
          </a:xfrm>
          <a:prstGeom prst="line">
            <a:avLst/>
          </a:prstGeom>
          <a:solidFill>
            <a:schemeClr val="accent1"/>
          </a:solidFill>
          <a:ln w="28575" cap="flat" cmpd="sng" algn="ctr">
            <a:solidFill>
              <a:srgbClr val="FF0000"/>
            </a:solidFill>
            <a:prstDash val="solid"/>
            <a:round/>
            <a:headEnd type="none" w="med" len="med"/>
            <a:tailEnd type="none" w="med" len="med"/>
          </a:ln>
        </p:spPr>
      </p:cxnSp>
    </p:spTree>
    <p:extLst>
      <p:ext uri="{BB962C8B-B14F-4D97-AF65-F5344CB8AC3E}">
        <p14:creationId xmlns:p14="http://schemas.microsoft.com/office/powerpoint/2010/main" val="338278064"/>
      </p:ext>
    </p:extLst>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D5540-ED24-0B5F-5161-E9398B3936EB}"/>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4ED0CFB6-0467-0261-D360-7705993DD045}"/>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537D59D7-65F1-9A92-AEEA-5F147FB24C8B}"/>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58D11E10-97DA-2E81-EEB2-2E269AB557E5}"/>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a:extLst>
              <a:ext uri="{FF2B5EF4-FFF2-40B4-BE49-F238E27FC236}">
                <a16:creationId xmlns:a16="http://schemas.microsoft.com/office/drawing/2014/main" id="{67DFD8C3-1455-8199-D90B-1AA311D12E4F}"/>
              </a:ext>
            </a:extLst>
          </p:cNvPr>
          <p:cNvSpPr txBox="1"/>
          <p:nvPr/>
        </p:nvSpPr>
        <p:spPr>
          <a:xfrm>
            <a:off x="407368" y="924633"/>
            <a:ext cx="11521280" cy="1694823"/>
          </a:xfrm>
          <a:prstGeom prst="rect">
            <a:avLst/>
          </a:prstGeom>
          <a:noFill/>
        </p:spPr>
        <p:txBody>
          <a:bodyPr wrap="square">
            <a:spAutoFit/>
          </a:bodyPr>
          <a:lstStyle/>
          <a:p>
            <a:pPr algn="l">
              <a:lnSpc>
                <a:spcPct val="150000"/>
              </a:lnSpc>
            </a:pPr>
            <a:r>
              <a:rPr lang="zh-CN" altLang="en-US" sz="24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定义</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新污染物（</a:t>
            </a:r>
            <a:r>
              <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new pollutants</a:t>
            </a: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）泛指任何合成或天然的化学品或者微生物，它们过去在环境中没有被普遍地监测到，但是能潜在地进入环境并对生态或人类健康带来已知的或者值得怀疑的不利影响。</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6">
            <a:extLst>
              <a:ext uri="{FF2B5EF4-FFF2-40B4-BE49-F238E27FC236}">
                <a16:creationId xmlns:a16="http://schemas.microsoft.com/office/drawing/2014/main" id="{DBDCFA11-CC14-446A-4098-41A61B1BFA54}"/>
              </a:ext>
            </a:extLst>
          </p:cNvPr>
          <p:cNvPicPr>
            <a:picLocks noChangeAspect="1"/>
          </p:cNvPicPr>
          <p:nvPr/>
        </p:nvPicPr>
        <p:blipFill>
          <a:blip r:embed="rId3"/>
          <a:stretch>
            <a:fillRect/>
          </a:stretch>
        </p:blipFill>
        <p:spPr>
          <a:xfrm>
            <a:off x="4732410" y="2854060"/>
            <a:ext cx="4667426" cy="3783288"/>
          </a:xfrm>
          <a:prstGeom prst="rect">
            <a:avLst/>
          </a:prstGeom>
        </p:spPr>
      </p:pic>
      <p:grpSp>
        <p:nvGrpSpPr>
          <p:cNvPr id="10" name="组合 9">
            <a:extLst>
              <a:ext uri="{FF2B5EF4-FFF2-40B4-BE49-F238E27FC236}">
                <a16:creationId xmlns:a16="http://schemas.microsoft.com/office/drawing/2014/main" id="{F662C6C2-8725-C5BE-4245-9BA7B5200574}"/>
              </a:ext>
            </a:extLst>
          </p:cNvPr>
          <p:cNvGrpSpPr/>
          <p:nvPr/>
        </p:nvGrpSpPr>
        <p:grpSpPr>
          <a:xfrm>
            <a:off x="9537791" y="4005064"/>
            <a:ext cx="2654209" cy="1783831"/>
            <a:chOff x="6349322" y="1337938"/>
            <a:chExt cx="3009076" cy="2412180"/>
          </a:xfrm>
        </p:grpSpPr>
        <p:pic>
          <p:nvPicPr>
            <p:cNvPr id="11" name="图片 10">
              <a:extLst>
                <a:ext uri="{FF2B5EF4-FFF2-40B4-BE49-F238E27FC236}">
                  <a16:creationId xmlns:a16="http://schemas.microsoft.com/office/drawing/2014/main" id="{A10876AD-48D7-4AB1-61A0-970D8969149A}"/>
                </a:ext>
              </a:extLst>
            </p:cNvPr>
            <p:cNvPicPr>
              <a:picLocks noChangeAspect="1"/>
            </p:cNvPicPr>
            <p:nvPr/>
          </p:nvPicPr>
          <p:blipFill>
            <a:blip r:embed="rId4"/>
            <a:stretch>
              <a:fillRect/>
            </a:stretch>
          </p:blipFill>
          <p:spPr>
            <a:xfrm>
              <a:off x="6722577" y="1837366"/>
              <a:ext cx="1912752" cy="1912752"/>
            </a:xfrm>
            <a:prstGeom prst="rect">
              <a:avLst/>
            </a:prstGeom>
          </p:spPr>
        </p:pic>
        <p:sp>
          <p:nvSpPr>
            <p:cNvPr id="12" name="文本框 11">
              <a:extLst>
                <a:ext uri="{FF2B5EF4-FFF2-40B4-BE49-F238E27FC236}">
                  <a16:creationId xmlns:a16="http://schemas.microsoft.com/office/drawing/2014/main" id="{E443BF99-5395-4502-2B8E-8F8B75F5B7B1}"/>
                </a:ext>
              </a:extLst>
            </p:cNvPr>
            <p:cNvSpPr txBox="1"/>
            <p:nvPr/>
          </p:nvSpPr>
          <p:spPr>
            <a:xfrm>
              <a:off x="6349322" y="1337938"/>
              <a:ext cx="3009076" cy="499428"/>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重点管控新污染物清单</a:t>
              </a:r>
            </a:p>
          </p:txBody>
        </p:sp>
      </p:grpSp>
      <p:pic>
        <p:nvPicPr>
          <p:cNvPr id="16" name="图片 15">
            <a:extLst>
              <a:ext uri="{FF2B5EF4-FFF2-40B4-BE49-F238E27FC236}">
                <a16:creationId xmlns:a16="http://schemas.microsoft.com/office/drawing/2014/main" id="{C48A1845-2B0F-7CBE-2ADD-6B495632AF3E}"/>
              </a:ext>
            </a:extLst>
          </p:cNvPr>
          <p:cNvPicPr>
            <a:picLocks noChangeAspect="1"/>
          </p:cNvPicPr>
          <p:nvPr/>
        </p:nvPicPr>
        <p:blipFill>
          <a:blip r:embed="rId5"/>
          <a:stretch>
            <a:fillRect/>
          </a:stretch>
        </p:blipFill>
        <p:spPr>
          <a:xfrm>
            <a:off x="130897" y="2821776"/>
            <a:ext cx="4594456" cy="3717032"/>
          </a:xfrm>
          <a:prstGeom prst="rect">
            <a:avLst/>
          </a:prstGeom>
        </p:spPr>
      </p:pic>
    </p:spTree>
    <p:extLst>
      <p:ext uri="{BB962C8B-B14F-4D97-AF65-F5344CB8AC3E}">
        <p14:creationId xmlns:p14="http://schemas.microsoft.com/office/powerpoint/2010/main" val="1343826164"/>
      </p:ext>
    </p:extLst>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DB84C-4F56-2BF3-699D-95B5C17CD47C}"/>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0198501C-6771-DC0A-B87E-EAA4EBFED922}"/>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44C6BF70-380A-0A35-B3D3-98B531ECC29D}"/>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45F27EA1-65DA-2BF5-36AF-7282984CF6C3}"/>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C24AC8FE-F812-D68A-E346-398CB1856024}"/>
              </a:ext>
            </a:extLst>
          </p:cNvPr>
          <p:cNvSpPr txBox="1">
            <a:spLocks noChangeArrowheads="1"/>
          </p:cNvSpPr>
          <p:nvPr/>
        </p:nvSpPr>
        <p:spPr bwMode="auto">
          <a:xfrm>
            <a:off x="463216" y="1030822"/>
            <a:ext cx="9439269"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内分泌干扰物（</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Endocrine Disruptors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EDs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AA99F4C3-2B4D-91F3-F633-4BF48D1A46D8}"/>
              </a:ext>
            </a:extLst>
          </p:cNvPr>
          <p:cNvSpPr txBox="1"/>
          <p:nvPr/>
        </p:nvSpPr>
        <p:spPr>
          <a:xfrm>
            <a:off x="479376" y="1670829"/>
            <a:ext cx="11377264" cy="4274183"/>
          </a:xfrm>
          <a:prstGeom prst="rect">
            <a:avLst/>
          </a:prstGeom>
          <a:noFill/>
        </p:spPr>
        <p:txBody>
          <a:bodyPr wrap="square">
            <a:spAutoFit/>
          </a:bodyPr>
          <a:lstStyle/>
          <a:p>
            <a:pPr>
              <a:lnSpc>
                <a:spcPct val="150000"/>
              </a:lnSpc>
              <a:spcBef>
                <a:spcPct val="50000"/>
              </a:spcBef>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1.1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来源与分布</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被定义为干扰那些维持自身平衡、生殖、发育和行为的体内激素的合成、分泌、传输、键合、作用或清除的外源性物质，这些物质能够模拟、强化或抑制激素作用，在某些情况下，可能引发组织或器官增生和肿瘤</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EDs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也称为内分泌干扰化学品（</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Endocrine - disrupting Chemicals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EDCs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）、环境激素（</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Environmental Hormones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）或激素活性物质（</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Hormonally Active Agents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HAAs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2463425075"/>
      </p:ext>
    </p:extLst>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0056D-ED6D-1E7C-CCDB-AEFCDC934048}"/>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813AB92A-F915-A744-CEB2-37EE6C4B4E60}"/>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2BA80EEC-0C68-F83D-8B85-9C3AA3CBD69C}"/>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B03FD957-CBAE-2AC1-16D1-3F59576B306B}"/>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4" name="图片 3">
            <a:extLst>
              <a:ext uri="{FF2B5EF4-FFF2-40B4-BE49-F238E27FC236}">
                <a16:creationId xmlns:a16="http://schemas.microsoft.com/office/drawing/2014/main" id="{2D93D6E6-36FD-A930-6635-40752F08FEFB}"/>
              </a:ext>
            </a:extLst>
          </p:cNvPr>
          <p:cNvPicPr>
            <a:picLocks noChangeAspect="1"/>
          </p:cNvPicPr>
          <p:nvPr/>
        </p:nvPicPr>
        <p:blipFill>
          <a:blip r:embed="rId3"/>
          <a:srcRect t="1260" b="53419"/>
          <a:stretch>
            <a:fillRect/>
          </a:stretch>
        </p:blipFill>
        <p:spPr>
          <a:xfrm>
            <a:off x="119336" y="2181740"/>
            <a:ext cx="6624736" cy="3789709"/>
          </a:xfrm>
          <a:prstGeom prst="rect">
            <a:avLst/>
          </a:prstGeom>
        </p:spPr>
      </p:pic>
      <p:pic>
        <p:nvPicPr>
          <p:cNvPr id="7" name="图片 6">
            <a:extLst>
              <a:ext uri="{FF2B5EF4-FFF2-40B4-BE49-F238E27FC236}">
                <a16:creationId xmlns:a16="http://schemas.microsoft.com/office/drawing/2014/main" id="{98303E11-B7FA-5208-8B2A-0A5A99861D77}"/>
              </a:ext>
            </a:extLst>
          </p:cNvPr>
          <p:cNvPicPr>
            <a:picLocks noChangeAspect="1"/>
          </p:cNvPicPr>
          <p:nvPr/>
        </p:nvPicPr>
        <p:blipFill>
          <a:blip r:embed="rId3"/>
          <a:srcRect t="46502" b="968"/>
          <a:stretch>
            <a:fillRect/>
          </a:stretch>
        </p:blipFill>
        <p:spPr>
          <a:xfrm>
            <a:off x="6600056" y="2261516"/>
            <a:ext cx="5647316" cy="3744416"/>
          </a:xfrm>
          <a:prstGeom prst="rect">
            <a:avLst/>
          </a:prstGeom>
        </p:spPr>
      </p:pic>
      <p:sp>
        <p:nvSpPr>
          <p:cNvPr id="10" name="文本框 9">
            <a:extLst>
              <a:ext uri="{FF2B5EF4-FFF2-40B4-BE49-F238E27FC236}">
                <a16:creationId xmlns:a16="http://schemas.microsoft.com/office/drawing/2014/main" id="{9D0EF379-EF11-6064-E573-2E60E7A11FA2}"/>
              </a:ext>
            </a:extLst>
          </p:cNvPr>
          <p:cNvSpPr txBox="1"/>
          <p:nvPr/>
        </p:nvSpPr>
        <p:spPr>
          <a:xfrm>
            <a:off x="2639616" y="1498893"/>
            <a:ext cx="7560840" cy="369332"/>
          </a:xfrm>
          <a:prstGeom prst="rect">
            <a:avLst/>
          </a:prstGeom>
          <a:noFill/>
        </p:spPr>
        <p:txBody>
          <a:bodyPr wrap="square">
            <a:spAutoFit/>
          </a:bodyPr>
          <a:lstStyle/>
          <a:p>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内分泌干扰物和疑似内分泌干扰物的工业用途（邓南圣，吴峰，</a:t>
            </a:r>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2004</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16109399"/>
      </p:ext>
    </p:extLst>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76E5B-5318-7A36-5008-621AF6211031}"/>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7BBD38F1-F849-5934-0571-6AC2B5D7A001}"/>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4BCB35C4-8795-6E7E-4453-28696A4B5CA2}"/>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33FE7F83-5260-7366-5F11-6A078795E30D}"/>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3" name="文本框 2">
            <a:extLst>
              <a:ext uri="{FF2B5EF4-FFF2-40B4-BE49-F238E27FC236}">
                <a16:creationId xmlns:a16="http://schemas.microsoft.com/office/drawing/2014/main" id="{26D41065-38B5-425C-0B56-639AF884B7A8}"/>
              </a:ext>
            </a:extLst>
          </p:cNvPr>
          <p:cNvSpPr txBox="1"/>
          <p:nvPr/>
        </p:nvSpPr>
        <p:spPr>
          <a:xfrm>
            <a:off x="263352" y="1124744"/>
            <a:ext cx="11377264" cy="5177636"/>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1.2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迁移与转化</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Bef>
                <a:spcPct val="50000"/>
              </a:spcBef>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）生物降解</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内分泌干扰物在生物体内的代谢和微生物降解研究较多。例如，</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1997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Vader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等利用硝化活性污泥对合成雌激素</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EE2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进行了降解，</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天的处理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EE2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可以被完全降解，从而消除其雌激素活性。</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关于双酚</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生物降解的报道很多，基本上认为不论在天然水中还是废水中，</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BPA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易于生物降解。</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Tsutsumi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等研究了木质素降解菌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担子菌的锰过氧化物酶和漆酶对双酚</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的降解以及对其雌激素活性去除的作用。</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对于二烷基酞酸酯的生物降解有较多研究，普遍认为它们在天然水（海水或淡水）、沉积物、废水及污泥等环境介质中生物降解的速率相当慢，半衰期为数天至数月。</a:t>
            </a:r>
          </a:p>
        </p:txBody>
      </p:sp>
    </p:spTree>
    <p:extLst>
      <p:ext uri="{BB962C8B-B14F-4D97-AF65-F5344CB8AC3E}">
        <p14:creationId xmlns:p14="http://schemas.microsoft.com/office/powerpoint/2010/main" val="3880387939"/>
      </p:ext>
    </p:extLst>
  </p:cSld>
  <p:clrMapOvr>
    <a:masterClrMapping/>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4C42D-D02E-3712-6775-03C5FEC0EAE7}"/>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DFDD3F92-E52A-B933-B40C-95D45D23BD35}"/>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775A5D2C-3191-0953-71A2-A4F4F2BEFCD1}"/>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8BD7BC11-689B-E989-FED4-CA00A39FE37C}"/>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3" name="文本框 2">
            <a:extLst>
              <a:ext uri="{FF2B5EF4-FFF2-40B4-BE49-F238E27FC236}">
                <a16:creationId xmlns:a16="http://schemas.microsoft.com/office/drawing/2014/main" id="{40DD5583-2DC9-7EF2-B764-108EC7156086}"/>
              </a:ext>
            </a:extLst>
          </p:cNvPr>
          <p:cNvSpPr txBox="1"/>
          <p:nvPr/>
        </p:nvSpPr>
        <p:spPr>
          <a:xfrm>
            <a:off x="263352" y="1124744"/>
            <a:ext cx="11377264" cy="4408194"/>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1.2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迁移与转化</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Bef>
                <a:spcPct val="50000"/>
              </a:spcBef>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）自然光解</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大气中少量的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BPA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可以通过直接或间接光解（与羟基自由基反应）发生光氧化；其气相中光氧化半衰期仅为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0.74 - 7.4h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，而在水中光氧化的半衰期为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66h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160d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，而光降解副产物可能是苯酚、</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4 -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异丙基苯酚以及</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BPA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的半醌式衍生物。</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气相中酞酸酯的光解被认为是其重要的去除过程，而水相中它们的光解效率很低，对其去除的总效率贡献不大。不同的酞酸酯在天然水中光解作用的半衰期为数月到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年。研究发现烷基酞酸酯分子的烷基链越长，其在气相中的光解效率就越高，对于水相中的光解可能也有着相似的规律。</a:t>
            </a:r>
          </a:p>
        </p:txBody>
      </p:sp>
    </p:spTree>
    <p:extLst>
      <p:ext uri="{BB962C8B-B14F-4D97-AF65-F5344CB8AC3E}">
        <p14:creationId xmlns:p14="http://schemas.microsoft.com/office/powerpoint/2010/main" val="395244811"/>
      </p:ext>
    </p:extLst>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F69C0-561A-D119-813C-1C7C9F3EFAFD}"/>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A2B5EF9D-0160-D9B5-FA34-6180EA3D457C}"/>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2069DC0C-FC23-347B-B8C2-67689BB4D0C2}"/>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6E2ACCD7-8A18-AF2C-0955-DB9932E01A74}"/>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3" name="文本框 2">
            <a:extLst>
              <a:ext uri="{FF2B5EF4-FFF2-40B4-BE49-F238E27FC236}">
                <a16:creationId xmlns:a16="http://schemas.microsoft.com/office/drawing/2014/main" id="{61A3F078-1F82-78BB-21E7-5FAB47754F8F}"/>
              </a:ext>
            </a:extLst>
          </p:cNvPr>
          <p:cNvSpPr txBox="1"/>
          <p:nvPr/>
        </p:nvSpPr>
        <p:spPr>
          <a:xfrm>
            <a:off x="119336" y="1124744"/>
            <a:ext cx="11593288" cy="5362302"/>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1.3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环境与健康效应</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美国与英国的研究表明在污染区域，雄性鳟鱼、比目鱼和鲤鱼体内合成了卵黄蛋白原。这与烷基酚以及天然或合成雌激素污染有关。在雄性鱼的性腺中发现了卵巢组织。在加拿大一些造纸厂排污口下游，发现雄性鱼性器官退化，雌性鱼雄性化。</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在有机锡污染严重的海岸，雌性海洋腹足动物均表现出雄性化特征。在佛罗里达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Apopka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湖严重的农药污染（三氯杀螨醇、</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DDT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DDE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DDD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），使得美洲鳄数量明显减少，雌性美洲鳄卵巢变化，雄性动物睾丸和阴茎失常。富含异黄酮类物质的苜蓿使得绵羊的卵巢与子宫生殖紊乱和损伤。瑞士欧洲水獭已经绝迹，其中的具体原因就是他们捕食的鱼被</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PCBs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所污染，以及与此相关的生殖问题。</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天然雌激素和合成雌激素在很低浓度就能产生内分泌干扰作用。孕妇使用的己烯雌酚可导致胎儿畸形、男性后代生殖器管道畸形和女性后代阴道癌症发病率高等影响。</a:t>
            </a:r>
          </a:p>
        </p:txBody>
      </p:sp>
    </p:spTree>
    <p:extLst>
      <p:ext uri="{BB962C8B-B14F-4D97-AF65-F5344CB8AC3E}">
        <p14:creationId xmlns:p14="http://schemas.microsoft.com/office/powerpoint/2010/main" val="46402484"/>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FFD25-E5BB-95F6-6F2F-4EB75E306047}"/>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7DDDEF15-7D5C-6978-D4DB-0D385C357551}"/>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A0E60767-5336-932A-7D52-BCC9817D0012}"/>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B486D2FA-52AE-7C50-8C22-8E51B2D60106}"/>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3" name="Group 494">
            <a:extLst>
              <a:ext uri="{FF2B5EF4-FFF2-40B4-BE49-F238E27FC236}">
                <a16:creationId xmlns:a16="http://schemas.microsoft.com/office/drawing/2014/main" id="{91785168-E199-9B9A-CCED-CD32B7EB3A92}"/>
              </a:ext>
            </a:extLst>
          </p:cNvPr>
          <p:cNvGraphicFramePr>
            <a:graphicFrameLocks noGrp="1"/>
          </p:cNvGraphicFramePr>
          <p:nvPr>
            <p:extLst>
              <p:ext uri="{D42A27DB-BD31-4B8C-83A1-F6EECF244321}">
                <p14:modId xmlns:p14="http://schemas.microsoft.com/office/powerpoint/2010/main" val="3753321277"/>
              </p:ext>
            </p:extLst>
          </p:nvPr>
        </p:nvGraphicFramePr>
        <p:xfrm>
          <a:off x="1271464" y="1471088"/>
          <a:ext cx="10153128" cy="4938277"/>
        </p:xfrm>
        <a:graphic>
          <a:graphicData uri="http://schemas.openxmlformats.org/drawingml/2006/table">
            <a:tbl>
              <a:tblPr/>
              <a:tblGrid>
                <a:gridCol w="2964855">
                  <a:extLst>
                    <a:ext uri="{9D8B030D-6E8A-4147-A177-3AD203B41FA5}">
                      <a16:colId xmlns:a16="http://schemas.microsoft.com/office/drawing/2014/main" val="20000"/>
                    </a:ext>
                  </a:extLst>
                </a:gridCol>
                <a:gridCol w="3875905">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tblGrid>
              <a:tr h="335319">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化合物</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条件</a:t>
                      </a:r>
                      <a:endPar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大气中汞的质量浓度</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1" lang="el-GR"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μ</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g·m</a:t>
                      </a:r>
                      <a:r>
                        <a:rPr kumimoji="1" lang="en-US" altLang="zh-CN" sz="1600" b="0" i="0" u="none" strike="noStrike" cap="none" normalizeH="0" baseline="3000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p>
                  </a:txBody>
                  <a:tcPr marT="45725" marB="45725"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319">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硫化物</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干空气中，</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RH≤1%</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0.1</a:t>
                      </a:r>
                    </a:p>
                  </a:txBody>
                  <a:tcPr marT="45725" marB="45725"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19">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硫化物</a:t>
                      </a:r>
                    </a:p>
                  </a:txBody>
                  <a:tcPr marT="45725" marB="45725"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湿空气中，</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RH</a:t>
                      </a: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接近饱和</a:t>
                      </a:r>
                      <a:endPar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5.0</a:t>
                      </a:r>
                    </a:p>
                  </a:txBody>
                  <a:tcPr marT="45725" marB="45725"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19">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氧化物</a:t>
                      </a:r>
                    </a:p>
                  </a:txBody>
                  <a:tcPr marT="45725" marB="45725"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干空气中， </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RH&lt;1%</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2.0</a:t>
                      </a:r>
                    </a:p>
                  </a:txBody>
                  <a:tcPr marT="45725" marB="45725"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19">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碘化物</a:t>
                      </a:r>
                    </a:p>
                  </a:txBody>
                  <a:tcPr marT="45725" marB="45725"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干空气中</a:t>
                      </a:r>
                      <a:endPar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150</a:t>
                      </a:r>
                    </a:p>
                  </a:txBody>
                  <a:tcPr marT="45725" marB="45725"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19">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氟化物</a:t>
                      </a:r>
                      <a:endPar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25" marB="45725"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RH&lt;1%</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8</a:t>
                      </a:r>
                    </a:p>
                  </a:txBody>
                  <a:tcPr marT="45725" marB="45725"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319">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氟化物</a:t>
                      </a:r>
                    </a:p>
                  </a:txBody>
                  <a:tcPr marT="45725" marB="45725"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RH=70%</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20</a:t>
                      </a:r>
                    </a:p>
                  </a:txBody>
                  <a:tcPr marT="45725" marB="45725"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6639">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氯化甲基汞（液体）</a:t>
                      </a:r>
                    </a:p>
                  </a:txBody>
                  <a:tcPr marT="45725" marB="45725"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0.06%</a:t>
                      </a: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0.1mol/L</a:t>
                      </a: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磷酸盐缓冲液，</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pH=5</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900</a:t>
                      </a:r>
                    </a:p>
                  </a:txBody>
                  <a:tcPr marT="45725" marB="45725"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8032">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双氰胺甲基汞（液体）</a:t>
                      </a:r>
                    </a:p>
                  </a:txBody>
                  <a:tcPr marT="45725" marB="45725"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0.04%</a:t>
                      </a: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0.1mol/L</a:t>
                      </a: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磷酸盐缓冲液，</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pH=5</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140</a:t>
                      </a:r>
                    </a:p>
                  </a:txBody>
                  <a:tcPr marT="45725" marB="45725"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319">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醋酸苯基汞（固体）</a:t>
                      </a:r>
                    </a:p>
                  </a:txBody>
                  <a:tcPr marT="45725" marB="45725"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在</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RH&lt;10%</a:t>
                      </a: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的干空气中</a:t>
                      </a:r>
                      <a:endPar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22</a:t>
                      </a:r>
                    </a:p>
                  </a:txBody>
                  <a:tcPr marT="45725" marB="45725"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319">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醋酸苯基汞（固体）</a:t>
                      </a:r>
                    </a:p>
                  </a:txBody>
                  <a:tcPr marT="45725" marB="45725"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在</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RH=30%</a:t>
                      </a: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的空气中</a:t>
                      </a:r>
                      <a:endPar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140</a:t>
                      </a:r>
                    </a:p>
                  </a:txBody>
                  <a:tcPr marT="45725" marB="45725"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319">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硝酸苯基汞（固体）</a:t>
                      </a:r>
                    </a:p>
                  </a:txBody>
                  <a:tcPr marT="45725" marB="45725"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在</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RH&lt;10%</a:t>
                      </a: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的干空气中</a:t>
                      </a:r>
                      <a:endPar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a:t>
                      </a:r>
                    </a:p>
                  </a:txBody>
                  <a:tcPr marT="45725" marB="45725"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5319">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硝酸苯基汞（固体）</a:t>
                      </a:r>
                    </a:p>
                  </a:txBody>
                  <a:tcPr marT="45725" marB="45725"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在</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RH=30%</a:t>
                      </a: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的空气中</a:t>
                      </a:r>
                      <a:endPar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27</a:t>
                      </a:r>
                    </a:p>
                  </a:txBody>
                  <a:tcPr marT="45725" marB="45725"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579188">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半胱氨酸汞络合物</a:t>
                      </a:r>
                      <a:endPar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（固体）</a:t>
                      </a:r>
                    </a:p>
                  </a:txBody>
                  <a:tcPr marT="45725" marB="45725"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湿空气中， </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RH</a:t>
                      </a: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饱和</a:t>
                      </a:r>
                    </a:p>
                    <a:p>
                      <a:pPr marL="0" marR="0" lvl="0" indent="0" algn="ctr" defTabSz="914400" rtl="0" eaLnBrk="0" fontAlgn="base" latinLnBrk="0" hangingPunct="0">
                        <a:lnSpc>
                          <a:spcPct val="100000"/>
                        </a:lnSpc>
                        <a:spcBef>
                          <a:spcPct val="0"/>
                        </a:spcBef>
                        <a:spcAft>
                          <a:spcPct val="0"/>
                        </a:spcAft>
                        <a:buClrTx/>
                        <a:buSzPct val="70000"/>
                        <a:buFontTx/>
                        <a:buNone/>
                        <a:tabLst/>
                      </a:pPr>
                      <a:r>
                        <a:rPr kumimoji="1"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干空气中， </a:t>
                      </a: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RH&lt;1%</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13 </a:t>
                      </a:r>
                    </a:p>
                    <a:p>
                      <a:pPr marL="0" marR="0" lvl="0" indent="0" algn="ctr" defTabSz="914400" rtl="0" eaLnBrk="0" fontAlgn="base" latinLnBrk="0" hangingPunct="0">
                        <a:lnSpc>
                          <a:spcPct val="100000"/>
                        </a:lnSpc>
                        <a:spcBef>
                          <a:spcPct val="0"/>
                        </a:spcBef>
                        <a:spcAft>
                          <a:spcPct val="0"/>
                        </a:spcAft>
                        <a:buClrTx/>
                        <a:buSzPct val="70000"/>
                        <a:buFontTx/>
                        <a:buNone/>
                        <a:tabLst/>
                      </a:pPr>
                      <a:r>
                        <a:rPr kumimoji="1"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p>
                  </a:txBody>
                  <a:tcPr marT="45725" marB="45725"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4" name="Text Box 2">
            <a:extLst>
              <a:ext uri="{FF2B5EF4-FFF2-40B4-BE49-F238E27FC236}">
                <a16:creationId xmlns:a16="http://schemas.microsoft.com/office/drawing/2014/main" id="{F307CA31-ADAE-E379-DB89-F212AD0E410B}"/>
              </a:ext>
            </a:extLst>
          </p:cNvPr>
          <p:cNvSpPr txBox="1">
            <a:spLocks noChangeArrowheads="1"/>
          </p:cNvSpPr>
          <p:nvPr/>
        </p:nvSpPr>
        <p:spPr bwMode="auto">
          <a:xfrm>
            <a:off x="4439816" y="905567"/>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50000"/>
              </a:spcBef>
            </a:pPr>
            <a:r>
              <a:rPr kumimoji="1" lang="zh-CN" altLang="en-US" sz="2400" b="1" dirty="0">
                <a:effectLst/>
                <a:latin typeface="Times New Roman" panose="02020603050405020304" pitchFamily="18" charset="0"/>
                <a:ea typeface="黑体" panose="02010609060101010101" pitchFamily="49" charset="-122"/>
              </a:rPr>
              <a:t>汞化合物的挥发性</a:t>
            </a:r>
          </a:p>
        </p:txBody>
      </p:sp>
    </p:spTree>
    <p:extLst>
      <p:ext uri="{BB962C8B-B14F-4D97-AF65-F5344CB8AC3E}">
        <p14:creationId xmlns:p14="http://schemas.microsoft.com/office/powerpoint/2010/main" val="3004723811"/>
      </p:ext>
    </p:extLst>
  </p:cSld>
  <p:clrMapOvr>
    <a:masterClrMapping/>
  </p:clrMapOvr>
  <p:transition>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20F64-2E3E-0ED1-D5C3-209C84E30C59}"/>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3BCA8EEF-ED9C-1B85-ABE5-1884C007653E}"/>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B76C5236-CA31-8B4D-E21D-B639710447F4}"/>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14F0958A-24B4-25A6-3B73-2B8F943C7076}"/>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57564B47-760D-EC57-C021-4A3015DC975E}"/>
              </a:ext>
            </a:extLst>
          </p:cNvPr>
          <p:cNvSpPr txBox="1">
            <a:spLocks noChangeArrowheads="1"/>
          </p:cNvSpPr>
          <p:nvPr/>
        </p:nvSpPr>
        <p:spPr bwMode="auto">
          <a:xfrm>
            <a:off x="67885" y="827542"/>
            <a:ext cx="9439269" cy="1104566"/>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药物与个人护理</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Pharmaceuticals and Personal Care Products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PPCPs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231F1D3D-FD64-B796-FC2A-6F4AE3F1376C}"/>
              </a:ext>
            </a:extLst>
          </p:cNvPr>
          <p:cNvSpPr txBox="1"/>
          <p:nvPr/>
        </p:nvSpPr>
        <p:spPr>
          <a:xfrm>
            <a:off x="479376" y="1670829"/>
            <a:ext cx="11377264" cy="2130648"/>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来源与分布</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PPCPs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主要包括人类用药和兽药（包括处方药与非处方药以及生物制剂）、诊断剂、保健品、化妆品、麝香类物质，遮光剂、消毒剂，还包括在药物及护理品生产和加工过程中使用的添加剂和惰性成分（如赋形剂、防腐剂等）</a:t>
            </a:r>
          </a:p>
        </p:txBody>
      </p:sp>
      <p:pic>
        <p:nvPicPr>
          <p:cNvPr id="4" name="图片 3">
            <a:extLst>
              <a:ext uri="{FF2B5EF4-FFF2-40B4-BE49-F238E27FC236}">
                <a16:creationId xmlns:a16="http://schemas.microsoft.com/office/drawing/2014/main" id="{24A8C8AB-FEF5-9FD9-9B67-A138A5B24F17}"/>
              </a:ext>
            </a:extLst>
          </p:cNvPr>
          <p:cNvPicPr>
            <a:picLocks noChangeAspect="1"/>
          </p:cNvPicPr>
          <p:nvPr/>
        </p:nvPicPr>
        <p:blipFill>
          <a:blip r:embed="rId3"/>
          <a:stretch>
            <a:fillRect/>
          </a:stretch>
        </p:blipFill>
        <p:spPr>
          <a:xfrm>
            <a:off x="4787520" y="3574319"/>
            <a:ext cx="3913104" cy="2854146"/>
          </a:xfrm>
          <a:prstGeom prst="rect">
            <a:avLst/>
          </a:prstGeom>
        </p:spPr>
      </p:pic>
      <p:sp>
        <p:nvSpPr>
          <p:cNvPr id="9" name="文本框 8">
            <a:extLst>
              <a:ext uri="{FF2B5EF4-FFF2-40B4-BE49-F238E27FC236}">
                <a16:creationId xmlns:a16="http://schemas.microsoft.com/office/drawing/2014/main" id="{D29285CF-26D0-4971-BA07-D9BE8F2B060D}"/>
              </a:ext>
            </a:extLst>
          </p:cNvPr>
          <p:cNvSpPr txBox="1"/>
          <p:nvPr/>
        </p:nvSpPr>
        <p:spPr>
          <a:xfrm>
            <a:off x="4439816" y="6412686"/>
            <a:ext cx="6133862" cy="369332"/>
          </a:xfrm>
          <a:prstGeom prst="rect">
            <a:avLst/>
          </a:prstGeom>
          <a:noFill/>
        </p:spPr>
        <p:txBody>
          <a:bodyPr wrap="square">
            <a:spAutoFit/>
          </a:bodyPr>
          <a:lstStyle/>
          <a:p>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PPCPs </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进入环境的主要途径（改编自</a:t>
            </a:r>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Boxall</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2004</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60277576"/>
      </p:ext>
    </p:extLst>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469AD-8954-1C85-17EF-58C26F36C136}"/>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C58D884E-59FD-2DB2-B030-0847732B279A}"/>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374BC3CC-13F3-4DF9-8ADF-6849E9C167A3}"/>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365ADA49-AFCA-9669-7D10-5F81C3167DCA}"/>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92AFDA2E-C500-710D-A376-01AB9DBFA43C}"/>
              </a:ext>
            </a:extLst>
          </p:cNvPr>
          <p:cNvSpPr txBox="1">
            <a:spLocks noChangeArrowheads="1"/>
          </p:cNvSpPr>
          <p:nvPr/>
        </p:nvSpPr>
        <p:spPr bwMode="auto">
          <a:xfrm>
            <a:off x="119336" y="752043"/>
            <a:ext cx="9439269" cy="1104566"/>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药物与个人护理</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Pharmaceuticals and Personal Care Products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PPCPs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AD4010D6-80DB-43E5-28E1-C4B213613F87}"/>
              </a:ext>
            </a:extLst>
          </p:cNvPr>
          <p:cNvSpPr txBox="1"/>
          <p:nvPr/>
        </p:nvSpPr>
        <p:spPr>
          <a:xfrm>
            <a:off x="479376" y="1670829"/>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迁移与转化</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a16="http://schemas.microsoft.com/office/drawing/2014/main" id="{1DC6CB2E-9D7D-25CA-EBF1-800ADF2AAAA9}"/>
              </a:ext>
            </a:extLst>
          </p:cNvPr>
          <p:cNvSpPr txBox="1"/>
          <p:nvPr/>
        </p:nvSpPr>
        <p:spPr>
          <a:xfrm>
            <a:off x="119336" y="2564904"/>
            <a:ext cx="5760640" cy="3731086"/>
          </a:xfrm>
          <a:prstGeom prst="rect">
            <a:avLst/>
          </a:prstGeom>
          <a:noFill/>
        </p:spPr>
        <p:txBody>
          <a:bodyPr wrap="square">
            <a:spAutoFit/>
          </a:bodyPr>
          <a:lstStyle/>
          <a:p>
            <a:pPr marL="342900" indent="-342900">
              <a:lnSpc>
                <a:spcPct val="150000"/>
              </a:lnSpc>
              <a:spcBef>
                <a:spcPct val="50000"/>
              </a:spcBef>
              <a:buFont typeface="Wingdings" panose="05000000000000000000" pitchFamily="2" charset="2"/>
              <a:buChar char="Ø"/>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大多数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PPCPs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从陆地区域迁移到水生区域，在水中或土壤表面发生光化学转化（主要是紫外光引发的直接与间接反应）、物理化学转化、降解（尤其是生物降解），并最终矿化。土壤表面或者水中有一部分特定的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PPCPs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（如麻醉剂、芳香剂等）会挥发到大气，甚至吸附在可吸入颗粒物中（如添加药物的饲料粉尘）。有的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PPCPs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在土壤或者水中被植物、动物吸收。</a:t>
            </a:r>
          </a:p>
        </p:txBody>
      </p:sp>
      <p:pic>
        <p:nvPicPr>
          <p:cNvPr id="11" name="图片 10">
            <a:extLst>
              <a:ext uri="{FF2B5EF4-FFF2-40B4-BE49-F238E27FC236}">
                <a16:creationId xmlns:a16="http://schemas.microsoft.com/office/drawing/2014/main" id="{5FE4F806-341A-05B1-14F6-D8AD441F47C8}"/>
              </a:ext>
            </a:extLst>
          </p:cNvPr>
          <p:cNvPicPr>
            <a:picLocks noChangeAspect="1"/>
          </p:cNvPicPr>
          <p:nvPr/>
        </p:nvPicPr>
        <p:blipFill>
          <a:blip r:embed="rId3"/>
          <a:stretch>
            <a:fillRect/>
          </a:stretch>
        </p:blipFill>
        <p:spPr>
          <a:xfrm>
            <a:off x="6023992" y="2852936"/>
            <a:ext cx="5632059" cy="2317617"/>
          </a:xfrm>
          <a:prstGeom prst="rect">
            <a:avLst/>
          </a:prstGeom>
        </p:spPr>
      </p:pic>
      <p:sp>
        <p:nvSpPr>
          <p:cNvPr id="13" name="文本框 12">
            <a:extLst>
              <a:ext uri="{FF2B5EF4-FFF2-40B4-BE49-F238E27FC236}">
                <a16:creationId xmlns:a16="http://schemas.microsoft.com/office/drawing/2014/main" id="{47D50C22-FEB6-D200-B269-EBBADFAA7463}"/>
              </a:ext>
            </a:extLst>
          </p:cNvPr>
          <p:cNvSpPr txBox="1"/>
          <p:nvPr/>
        </p:nvSpPr>
        <p:spPr>
          <a:xfrm>
            <a:off x="7176120" y="5445224"/>
            <a:ext cx="3960440" cy="400110"/>
          </a:xfrm>
          <a:prstGeom prst="rect">
            <a:avLst/>
          </a:prstGeom>
          <a:noFill/>
        </p:spPr>
        <p:txBody>
          <a:bodyPr wrap="square">
            <a:spAutoFit/>
          </a:bodyPr>
          <a:lstStyle/>
          <a:p>
            <a:r>
              <a:rPr lang="en-US" altLang="zh-CN" sz="20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PPCPs </a:t>
            </a:r>
            <a:r>
              <a:rPr lang="zh-CN" altLang="en-US" sz="20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主要迁移转化途径示意图</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571343853"/>
      </p:ext>
    </p:extLst>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9224F-23C4-AB12-DD92-5A3624EAB1AC}"/>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55E9B417-D1C9-7772-B75B-723D1C188237}"/>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27BC1983-640B-4247-6591-58B8B92FC89C}"/>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F73049B9-FD73-83E8-6279-B86A0FD249F8}"/>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EBCCF21E-BA91-609D-6759-9AE56DAE90F2}"/>
              </a:ext>
            </a:extLst>
          </p:cNvPr>
          <p:cNvSpPr txBox="1">
            <a:spLocks noChangeArrowheads="1"/>
          </p:cNvSpPr>
          <p:nvPr/>
        </p:nvSpPr>
        <p:spPr bwMode="auto">
          <a:xfrm>
            <a:off x="119336" y="752043"/>
            <a:ext cx="9439269" cy="1104566"/>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药物与个人护理</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Pharmaceuticals and Personal Care Products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PPCPs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DDDF950A-E878-1B9E-9697-88322403C650}"/>
              </a:ext>
            </a:extLst>
          </p:cNvPr>
          <p:cNvSpPr txBox="1"/>
          <p:nvPr/>
        </p:nvSpPr>
        <p:spPr>
          <a:xfrm>
            <a:off x="151857" y="1821736"/>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环境效应</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453A22DD-CF0B-681D-56A4-E7883D8DE7DD}"/>
              </a:ext>
            </a:extLst>
          </p:cNvPr>
          <p:cNvSpPr txBox="1"/>
          <p:nvPr/>
        </p:nvSpPr>
        <p:spPr>
          <a:xfrm>
            <a:off x="551384" y="2657192"/>
            <a:ext cx="10873208" cy="2796856"/>
          </a:xfrm>
          <a:prstGeom prst="rect">
            <a:avLst/>
          </a:prstGeom>
          <a:noFill/>
        </p:spPr>
        <p:txBody>
          <a:bodyPr wrap="square">
            <a:spAutoFit/>
          </a:bodyPr>
          <a:lstStyle/>
          <a:p>
            <a:pPr marL="285750" indent="-285750" algn="l">
              <a:lnSpc>
                <a:spcPct val="150000"/>
              </a:lnSpc>
              <a:buFont typeface="Wingdings" panose="05000000000000000000" pitchFamily="2" charset="2"/>
              <a:buChar char="Ø"/>
            </a:pP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目前人们对</a:t>
            </a:r>
            <a:r>
              <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PPCPs </a:t>
            </a: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的环境影响的认识还很有限，尚缺乏大多数</a:t>
            </a:r>
            <a:r>
              <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PPCPs </a:t>
            </a: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水生毒性方面的基础数据。</a:t>
            </a:r>
            <a:endPar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50000"/>
              </a:lnSpc>
              <a:buFont typeface="Wingdings" panose="05000000000000000000" pitchFamily="2" charset="2"/>
              <a:buChar char="Ø"/>
            </a:pP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近十多年来，研究人员在生态和健康危害方面最关注的</a:t>
            </a:r>
            <a:r>
              <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PPCPs </a:t>
            </a: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是抗生素和固醇类激素两大类物质。前者主要引起微生物的选择压力和抗药病原菌的选择性存活，后者则主要通过干扰内分泌系统最后影响生物的发育和繁殖。</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98879228"/>
      </p:ext>
    </p:extLst>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7FA00-7180-6F60-2E12-D4F93419C077}"/>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AFFF664B-5C2E-0680-D319-62CB379DECC9}"/>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00DF25A0-0A1B-3594-3BF7-79DCE25ABCAB}"/>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A5145D98-50A2-9E80-D1B1-4424FCC5E067}"/>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DE1DBD10-7610-6FFE-B5FE-FDE71C3C219C}"/>
              </a:ext>
            </a:extLst>
          </p:cNvPr>
          <p:cNvSpPr txBox="1">
            <a:spLocks noChangeArrowheads="1"/>
          </p:cNvSpPr>
          <p:nvPr/>
        </p:nvSpPr>
        <p:spPr bwMode="auto">
          <a:xfrm>
            <a:off x="263352" y="980728"/>
            <a:ext cx="9439269" cy="46166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有机磷酸酯（</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Organophosphate esters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OPEs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61D8B4EE-55EF-4594-75F9-912114397DF4}"/>
              </a:ext>
            </a:extLst>
          </p:cNvPr>
          <p:cNvSpPr txBox="1"/>
          <p:nvPr/>
        </p:nvSpPr>
        <p:spPr>
          <a:xfrm>
            <a:off x="479376" y="1825067"/>
            <a:ext cx="11017224" cy="3207866"/>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3.1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来源与分布</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有机磷酸酯类物质除作为农药使用外，近年来作为溴代阻燃剂的替代品被广泛地应用于各工业领域，并常常作为阻燃剂和增塑剂被直接添加到纺织染料、家具、电子产品、涂料、聚氯乙烯塑料（</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PVC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）、聚氨酯泡沫体等材料当中。</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OPEs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已经在灰尘、大气、室内空气及颗粒物、水、沉积物、土壤和生物组织等多种样品中被检出。</a:t>
            </a:r>
          </a:p>
        </p:txBody>
      </p:sp>
    </p:spTree>
    <p:extLst>
      <p:ext uri="{BB962C8B-B14F-4D97-AF65-F5344CB8AC3E}">
        <p14:creationId xmlns:p14="http://schemas.microsoft.com/office/powerpoint/2010/main" val="174743380"/>
      </p:ext>
    </p:extLst>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77998-98C2-F936-B7EC-A16287798FBA}"/>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31E1BE31-48D0-D13A-EE8B-FCE1257A7C8C}"/>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A6246755-EDF7-82B9-ABE6-D35E60761B5B}"/>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4D42711B-C65A-2E41-3742-165E34EFB824}"/>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4EECEC01-5145-1B56-D2C8-7B22CABAF6AC}"/>
              </a:ext>
            </a:extLst>
          </p:cNvPr>
          <p:cNvSpPr txBox="1">
            <a:spLocks noChangeArrowheads="1"/>
          </p:cNvSpPr>
          <p:nvPr/>
        </p:nvSpPr>
        <p:spPr bwMode="auto">
          <a:xfrm>
            <a:off x="263352" y="980728"/>
            <a:ext cx="9439269" cy="46166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有机磷酸酯（</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Organophosphate esters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OPEs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8F149864-8762-B67C-5B75-14E0944EBC6F}"/>
              </a:ext>
            </a:extLst>
          </p:cNvPr>
          <p:cNvSpPr txBox="1"/>
          <p:nvPr/>
        </p:nvSpPr>
        <p:spPr>
          <a:xfrm>
            <a:off x="407368" y="1748507"/>
            <a:ext cx="11017224" cy="4899868"/>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3.2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迁移与转化</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添加有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OPEs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作为阻燃剂和增塑剂的各类材料成为了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OPEs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向环境释放的主要媒介。</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OPEs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可以通过从材料中挥发及损耗释放、污水排放、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LRAT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和大气沉降等途径向各类环境介质迁移。</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OPEs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进入环境后可以被灰尘等颗粒物吸附并通过</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LRAT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传输到全球各个地区，目前，在南极和北极的大气和海水样本中均已发现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OPEs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的存在。</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spcBef>
                <a:spcPct val="50000"/>
              </a:spcBef>
              <a:buFont typeface="Wingdings" panose="05000000000000000000" pitchFamily="2" charset="2"/>
              <a:buChar char="Ø"/>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水环境中的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OPEs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主要发生间接光降解和生物降解。</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spcBef>
                <a:spcPct val="50000"/>
              </a:spcBef>
              <a:buFont typeface="Wingdings" panose="05000000000000000000" pitchFamily="2" charset="2"/>
              <a:buChar char="Ø"/>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OPEs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还可在大气颗粒物上发生异相光降解。</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04067762"/>
      </p:ext>
    </p:extLst>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5D22F-CDA2-FC62-6E1B-30B2651E37CE}"/>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C8F9D6DB-B128-61BA-7E14-291EC0FCB36D}"/>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E0B1181C-8C14-4EA5-E766-4275BDF49842}"/>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0161E2B3-C151-C24B-493C-E31D2C5BE098}"/>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17F5273C-38AF-F213-0C88-B3716C17BF01}"/>
              </a:ext>
            </a:extLst>
          </p:cNvPr>
          <p:cNvSpPr txBox="1">
            <a:spLocks noChangeArrowheads="1"/>
          </p:cNvSpPr>
          <p:nvPr/>
        </p:nvSpPr>
        <p:spPr bwMode="auto">
          <a:xfrm>
            <a:off x="263352" y="980728"/>
            <a:ext cx="9439269" cy="46166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有机磷酸酯（</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Organophosphate esters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OPEs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67F0510A-E731-0E32-BBA3-3B1FEB7D91C0}"/>
              </a:ext>
            </a:extLst>
          </p:cNvPr>
          <p:cNvSpPr txBox="1"/>
          <p:nvPr/>
        </p:nvSpPr>
        <p:spPr>
          <a:xfrm>
            <a:off x="407368" y="1748507"/>
            <a:ext cx="11017224" cy="3669531"/>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3.3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环境与健康效应</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OPEs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可以被生物吸收并发生生物富集。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OPEs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在鱼体的累积与鱼体的大小无关，这说明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OPEs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在鱼体内的初级生物放大作用是通过组织吸收而不是通过食物链传递实现。人体能够通过饮食、呼吸和灰尘摄入等途径暴露</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OPEs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已有文献报道了部分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OPEs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具有致癌性、神经毒性、接触过敏性、生殖系统危害性并且与激素的异常分泌有关。例如</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TPHP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具有内分泌干扰和生殖毒性，其是雌激素受体的抑制剂同时还与精子浓度下降存在相关性。</a:t>
            </a:r>
          </a:p>
        </p:txBody>
      </p:sp>
    </p:spTree>
    <p:extLst>
      <p:ext uri="{BB962C8B-B14F-4D97-AF65-F5344CB8AC3E}">
        <p14:creationId xmlns:p14="http://schemas.microsoft.com/office/powerpoint/2010/main" val="21138874"/>
      </p:ext>
    </p:extLst>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7C8F9-5502-89FF-9A8B-A6CAED969450}"/>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9720986F-0BCA-B2FF-DCC3-F13A53BD6779}"/>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63DF91D5-B311-739F-4CE6-5367CA3BB7DA}"/>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4B0FBD46-A53F-D08A-C9AF-F36EB0CE3F4F}"/>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00C93EE9-BD3B-BF71-10E7-496499CF7686}"/>
              </a:ext>
            </a:extLst>
          </p:cNvPr>
          <p:cNvSpPr txBox="1">
            <a:spLocks noChangeArrowheads="1"/>
          </p:cNvSpPr>
          <p:nvPr/>
        </p:nvSpPr>
        <p:spPr bwMode="auto">
          <a:xfrm>
            <a:off x="263352" y="980728"/>
            <a:ext cx="9439269" cy="46166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表面活性剂（</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Surfactants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2">
            <a:extLst>
              <a:ext uri="{FF2B5EF4-FFF2-40B4-BE49-F238E27FC236}">
                <a16:creationId xmlns:a16="http://schemas.microsoft.com/office/drawing/2014/main" id="{5DA6BB81-FFA0-3B65-7936-46CC75338AFE}"/>
              </a:ext>
            </a:extLst>
          </p:cNvPr>
          <p:cNvSpPr>
            <a:spLocks noChangeArrowheads="1"/>
          </p:cNvSpPr>
          <p:nvPr/>
        </p:nvSpPr>
        <p:spPr bwMode="auto">
          <a:xfrm>
            <a:off x="551384" y="1772816"/>
            <a:ext cx="1051316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lnSpc>
                <a:spcPct val="150000"/>
              </a:lnSpc>
              <a:spcBef>
                <a:spcPct val="0"/>
              </a:spcBef>
              <a:buClrTx/>
              <a:buSzTx/>
              <a:buFont typeface="Wingdings" panose="05000000000000000000" pitchFamily="2" charset="2"/>
              <a:buChar char="Ø"/>
            </a:pP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表面活性剂是分子中同时具有亲水性基团和疏水性基团的物质。它能显著改变液体的表面张力或两相间界面的张力，具有良好的乳化或破乳；润湿、渗透或反润湿；分散或凝聚；起泡、稳泡和增加溶解力等作用。</a:t>
            </a:r>
          </a:p>
          <a:p>
            <a:pPr eaLnBrk="1" hangingPunct="1">
              <a:spcBef>
                <a:spcPct val="0"/>
              </a:spcBef>
              <a:buClrTx/>
              <a:buSzTx/>
              <a:buFontTx/>
              <a:buNone/>
            </a:pPr>
            <a:endParaRPr kumimoji="1" lang="zh-CN" altLang="en-US" sz="2000" b="1" dirty="0">
              <a:solidFill>
                <a:schemeClr val="tx1"/>
              </a:solidFill>
              <a:latin typeface="Times New Roman" panose="02020603050405020304" pitchFamily="18" charset="0"/>
            </a:endParaRPr>
          </a:p>
        </p:txBody>
      </p:sp>
      <p:grpSp>
        <p:nvGrpSpPr>
          <p:cNvPr id="9" name="组合 8">
            <a:extLst>
              <a:ext uri="{FF2B5EF4-FFF2-40B4-BE49-F238E27FC236}">
                <a16:creationId xmlns:a16="http://schemas.microsoft.com/office/drawing/2014/main" id="{44C8799F-46CC-56CE-E55B-72B9848BE65D}"/>
              </a:ext>
            </a:extLst>
          </p:cNvPr>
          <p:cNvGrpSpPr/>
          <p:nvPr/>
        </p:nvGrpSpPr>
        <p:grpSpPr>
          <a:xfrm>
            <a:off x="2138980" y="4005064"/>
            <a:ext cx="5688012" cy="1946275"/>
            <a:chOff x="1763713" y="3644900"/>
            <a:chExt cx="5688012" cy="1946275"/>
          </a:xfrm>
        </p:grpSpPr>
        <p:sp>
          <p:nvSpPr>
            <p:cNvPr id="10" name="AutoShape 7">
              <a:extLst>
                <a:ext uri="{FF2B5EF4-FFF2-40B4-BE49-F238E27FC236}">
                  <a16:creationId xmlns:a16="http://schemas.microsoft.com/office/drawing/2014/main" id="{8E9020B1-C991-6331-2E75-FDD9F80F36AA}"/>
                </a:ext>
              </a:extLst>
            </p:cNvPr>
            <p:cNvSpPr>
              <a:spLocks noChangeArrowheads="1"/>
            </p:cNvSpPr>
            <p:nvPr/>
          </p:nvSpPr>
          <p:spPr bwMode="auto">
            <a:xfrm rot="14263061">
              <a:off x="1835150" y="4149725"/>
              <a:ext cx="433388" cy="287338"/>
            </a:xfrm>
            <a:prstGeom prst="wedgeEllipseCallout">
              <a:avLst>
                <a:gd name="adj1" fmla="val -184375"/>
                <a:gd name="adj2" fmla="val 432787"/>
              </a:avLst>
            </a:prstGeom>
            <a:solidFill>
              <a:schemeClr val="accent1"/>
            </a:solidFill>
            <a:ln w="12700" cap="sq" algn="ctr">
              <a:solidFill>
                <a:schemeClr val="tx1"/>
              </a:solidFill>
              <a:miter lim="800000"/>
              <a:headEnd type="none" w="sm" len="sm"/>
              <a:tailEnd type="none" w="sm" len="sm"/>
            </a:ln>
          </p:spPr>
          <p:txBody>
            <a:bodyPr vert="eaVert"/>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kumimoji="1" lang="zh-CN" altLang="en-US" sz="1800">
                <a:solidFill>
                  <a:schemeClr val="tx1"/>
                </a:solidFill>
                <a:latin typeface="Times New Roman" panose="02020603050405020304" pitchFamily="18" charset="0"/>
              </a:endParaRPr>
            </a:p>
          </p:txBody>
        </p:sp>
        <p:sp>
          <p:nvSpPr>
            <p:cNvPr id="11" name="Text Box 8">
              <a:extLst>
                <a:ext uri="{FF2B5EF4-FFF2-40B4-BE49-F238E27FC236}">
                  <a16:creationId xmlns:a16="http://schemas.microsoft.com/office/drawing/2014/main" id="{25C653E3-E2A4-22ED-35FB-3BA07533010A}"/>
                </a:ext>
              </a:extLst>
            </p:cNvPr>
            <p:cNvSpPr txBox="1">
              <a:spLocks noChangeArrowheads="1"/>
            </p:cNvSpPr>
            <p:nvPr/>
          </p:nvSpPr>
          <p:spPr bwMode="auto">
            <a:xfrm>
              <a:off x="1763713" y="4652963"/>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kumimoji="1" lang="zh-CN" altLang="en-US" sz="1800" b="1">
                  <a:solidFill>
                    <a:schemeClr val="tx1"/>
                  </a:solidFill>
                  <a:latin typeface="Times New Roman" panose="02020603050405020304" pitchFamily="18" charset="0"/>
                </a:rPr>
                <a:t>亲水端</a:t>
              </a:r>
              <a:r>
                <a:rPr kumimoji="1" lang="en-US" altLang="zh-CN" sz="1800" b="1">
                  <a:solidFill>
                    <a:schemeClr val="tx1"/>
                  </a:solidFill>
                  <a:latin typeface="Times New Roman" panose="02020603050405020304" pitchFamily="18" charset="0"/>
                </a:rPr>
                <a:t>    </a:t>
              </a:r>
              <a:r>
                <a:rPr kumimoji="1" lang="zh-CN" altLang="en-US" sz="1800" b="1">
                  <a:solidFill>
                    <a:schemeClr val="tx1"/>
                  </a:solidFill>
                  <a:latin typeface="Times New Roman" panose="02020603050405020304" pitchFamily="18" charset="0"/>
                </a:rPr>
                <a:t>憎水端</a:t>
              </a:r>
            </a:p>
          </p:txBody>
        </p:sp>
        <p:sp>
          <p:nvSpPr>
            <p:cNvPr id="12" name="AutoShape 9">
              <a:extLst>
                <a:ext uri="{FF2B5EF4-FFF2-40B4-BE49-F238E27FC236}">
                  <a16:creationId xmlns:a16="http://schemas.microsoft.com/office/drawing/2014/main" id="{3A841835-980E-5FD2-97E4-5BBAC95C2C6E}"/>
                </a:ext>
              </a:extLst>
            </p:cNvPr>
            <p:cNvSpPr>
              <a:spLocks noChangeArrowheads="1"/>
            </p:cNvSpPr>
            <p:nvPr/>
          </p:nvSpPr>
          <p:spPr bwMode="auto">
            <a:xfrm rot="14263061">
              <a:off x="4859338" y="3789363"/>
              <a:ext cx="433387" cy="287337"/>
            </a:xfrm>
            <a:prstGeom prst="wedgeEllipseCallout">
              <a:avLst>
                <a:gd name="adj1" fmla="val -155690"/>
                <a:gd name="adj2" fmla="val 30056"/>
              </a:avLst>
            </a:prstGeom>
            <a:solidFill>
              <a:schemeClr val="accent1"/>
            </a:solidFill>
            <a:ln w="12700" cap="sq" algn="ctr">
              <a:solidFill>
                <a:schemeClr val="tx1"/>
              </a:solidFill>
              <a:miter lim="800000"/>
              <a:headEnd type="none" w="sm" len="sm"/>
              <a:tailEnd type="none" w="sm" len="sm"/>
            </a:ln>
          </p:spPr>
          <p:txBody>
            <a:bodyPr vert="eaVert"/>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kumimoji="1" lang="zh-CN" altLang="en-US" sz="1800">
                <a:solidFill>
                  <a:schemeClr val="tx1"/>
                </a:solidFill>
                <a:latin typeface="Times New Roman" panose="02020603050405020304" pitchFamily="18" charset="0"/>
              </a:endParaRPr>
            </a:p>
          </p:txBody>
        </p:sp>
        <p:sp>
          <p:nvSpPr>
            <p:cNvPr id="13" name="AutoShape 10">
              <a:extLst>
                <a:ext uri="{FF2B5EF4-FFF2-40B4-BE49-F238E27FC236}">
                  <a16:creationId xmlns:a16="http://schemas.microsoft.com/office/drawing/2014/main" id="{23BC76C1-E421-1593-23DA-C6AA9FC76665}"/>
                </a:ext>
              </a:extLst>
            </p:cNvPr>
            <p:cNvSpPr>
              <a:spLocks noChangeArrowheads="1"/>
            </p:cNvSpPr>
            <p:nvPr/>
          </p:nvSpPr>
          <p:spPr bwMode="auto">
            <a:xfrm rot="13465382">
              <a:off x="6011863" y="3862388"/>
              <a:ext cx="433387" cy="287337"/>
            </a:xfrm>
            <a:prstGeom prst="wedgeEllipseCallout">
              <a:avLst>
                <a:gd name="adj1" fmla="val -4292"/>
                <a:gd name="adj2" fmla="val -221296"/>
              </a:avLst>
            </a:prstGeom>
            <a:solidFill>
              <a:schemeClr val="accent1"/>
            </a:solidFill>
            <a:ln w="12700" cap="sq" algn="ctr">
              <a:solidFill>
                <a:schemeClr val="tx1"/>
              </a:solidFill>
              <a:miter lim="800000"/>
              <a:headEnd type="none" w="sm" len="sm"/>
              <a:tailEnd type="none" w="sm" len="sm"/>
            </a:ln>
          </p:spPr>
          <p:txBody>
            <a:bodyPr rot="10800000"/>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kumimoji="1" lang="zh-CN" altLang="en-US" sz="1800">
                <a:solidFill>
                  <a:schemeClr val="tx1"/>
                </a:solidFill>
                <a:latin typeface="Times New Roman" panose="02020603050405020304" pitchFamily="18" charset="0"/>
              </a:endParaRPr>
            </a:p>
          </p:txBody>
        </p:sp>
        <p:sp>
          <p:nvSpPr>
            <p:cNvPr id="14" name="AutoShape 11">
              <a:extLst>
                <a:ext uri="{FF2B5EF4-FFF2-40B4-BE49-F238E27FC236}">
                  <a16:creationId xmlns:a16="http://schemas.microsoft.com/office/drawing/2014/main" id="{77841D2A-C3BB-9071-AEF5-7CC815D90003}"/>
                </a:ext>
              </a:extLst>
            </p:cNvPr>
            <p:cNvSpPr>
              <a:spLocks noChangeArrowheads="1"/>
            </p:cNvSpPr>
            <p:nvPr/>
          </p:nvSpPr>
          <p:spPr bwMode="auto">
            <a:xfrm rot="14263061">
              <a:off x="4498975" y="3933825"/>
              <a:ext cx="433388" cy="287338"/>
            </a:xfrm>
            <a:prstGeom prst="wedgeEllipseCallout">
              <a:avLst>
                <a:gd name="adj1" fmla="val -173157"/>
                <a:gd name="adj2" fmla="val 124236"/>
              </a:avLst>
            </a:prstGeom>
            <a:solidFill>
              <a:schemeClr val="accent1"/>
            </a:solidFill>
            <a:ln w="12700" cap="sq" algn="ctr">
              <a:solidFill>
                <a:schemeClr val="tx1"/>
              </a:solidFill>
              <a:miter lim="800000"/>
              <a:headEnd type="none" w="sm" len="sm"/>
              <a:tailEnd type="none" w="sm" len="sm"/>
            </a:ln>
          </p:spPr>
          <p:txBody>
            <a:bodyPr vert="eaVert"/>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kumimoji="1" lang="zh-CN" altLang="en-US" sz="1800">
                <a:solidFill>
                  <a:schemeClr val="tx1"/>
                </a:solidFill>
                <a:latin typeface="Times New Roman" panose="02020603050405020304" pitchFamily="18" charset="0"/>
              </a:endParaRPr>
            </a:p>
          </p:txBody>
        </p:sp>
        <p:sp>
          <p:nvSpPr>
            <p:cNvPr id="15" name="AutoShape 12">
              <a:extLst>
                <a:ext uri="{FF2B5EF4-FFF2-40B4-BE49-F238E27FC236}">
                  <a16:creationId xmlns:a16="http://schemas.microsoft.com/office/drawing/2014/main" id="{4395BA34-11FC-9F00-890F-2F0A4E20D00E}"/>
                </a:ext>
              </a:extLst>
            </p:cNvPr>
            <p:cNvSpPr>
              <a:spLocks noChangeArrowheads="1"/>
            </p:cNvSpPr>
            <p:nvPr/>
          </p:nvSpPr>
          <p:spPr bwMode="auto">
            <a:xfrm rot="10385486">
              <a:off x="4932363" y="5229225"/>
              <a:ext cx="433387" cy="287338"/>
            </a:xfrm>
            <a:prstGeom prst="wedgeEllipseCallout">
              <a:avLst>
                <a:gd name="adj1" fmla="val -84301"/>
                <a:gd name="adj2" fmla="val 176500"/>
              </a:avLst>
            </a:prstGeom>
            <a:solidFill>
              <a:schemeClr val="accent1"/>
            </a:solidFill>
            <a:ln w="12700" cap="sq" algn="ctr">
              <a:solidFill>
                <a:schemeClr val="tx1"/>
              </a:solidFill>
              <a:miter lim="800000"/>
              <a:headEnd type="none" w="sm" len="sm"/>
              <a:tailEnd type="none" w="sm" len="sm"/>
            </a:ln>
          </p:spPr>
          <p:txBody>
            <a:bodyPr rot="10800000"/>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kumimoji="1" lang="zh-CN" altLang="en-US" sz="1800">
                <a:solidFill>
                  <a:schemeClr val="tx1"/>
                </a:solidFill>
                <a:latin typeface="Times New Roman" panose="02020603050405020304" pitchFamily="18" charset="0"/>
              </a:endParaRPr>
            </a:p>
          </p:txBody>
        </p:sp>
        <p:sp>
          <p:nvSpPr>
            <p:cNvPr id="16" name="AutoShape 13">
              <a:extLst>
                <a:ext uri="{FF2B5EF4-FFF2-40B4-BE49-F238E27FC236}">
                  <a16:creationId xmlns:a16="http://schemas.microsoft.com/office/drawing/2014/main" id="{25E6EC0D-9D2F-5C62-62C9-92A12152253E}"/>
                </a:ext>
              </a:extLst>
            </p:cNvPr>
            <p:cNvSpPr>
              <a:spLocks noChangeArrowheads="1"/>
            </p:cNvSpPr>
            <p:nvPr/>
          </p:nvSpPr>
          <p:spPr bwMode="auto">
            <a:xfrm rot="14263061">
              <a:off x="4354513" y="4365625"/>
              <a:ext cx="433388" cy="287337"/>
            </a:xfrm>
            <a:prstGeom prst="wedgeEllipseCallout">
              <a:avLst>
                <a:gd name="adj1" fmla="val -117940"/>
                <a:gd name="adj2" fmla="val 191139"/>
              </a:avLst>
            </a:prstGeom>
            <a:solidFill>
              <a:schemeClr val="accent1"/>
            </a:solidFill>
            <a:ln w="12700" cap="sq" algn="ctr">
              <a:solidFill>
                <a:schemeClr val="tx1"/>
              </a:solidFill>
              <a:miter lim="800000"/>
              <a:headEnd type="none" w="sm" len="sm"/>
              <a:tailEnd type="none" w="sm" len="sm"/>
            </a:ln>
          </p:spPr>
          <p:txBody>
            <a:bodyPr vert="eaVert"/>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kumimoji="1" lang="zh-CN" altLang="en-US" sz="1800">
                <a:solidFill>
                  <a:schemeClr val="tx1"/>
                </a:solidFill>
                <a:latin typeface="Times New Roman" panose="02020603050405020304" pitchFamily="18" charset="0"/>
              </a:endParaRPr>
            </a:p>
          </p:txBody>
        </p:sp>
        <p:sp>
          <p:nvSpPr>
            <p:cNvPr id="17" name="AutoShape 14">
              <a:extLst>
                <a:ext uri="{FF2B5EF4-FFF2-40B4-BE49-F238E27FC236}">
                  <a16:creationId xmlns:a16="http://schemas.microsoft.com/office/drawing/2014/main" id="{615FD2A3-722C-DCF3-62B3-705B806FE4E6}"/>
                </a:ext>
              </a:extLst>
            </p:cNvPr>
            <p:cNvSpPr>
              <a:spLocks noChangeArrowheads="1"/>
            </p:cNvSpPr>
            <p:nvPr/>
          </p:nvSpPr>
          <p:spPr bwMode="auto">
            <a:xfrm rot="2018401">
              <a:off x="6300788" y="4365625"/>
              <a:ext cx="433387" cy="287338"/>
            </a:xfrm>
            <a:prstGeom prst="wedgeEllipseCallout">
              <a:avLst>
                <a:gd name="adj1" fmla="val -135620"/>
                <a:gd name="adj2" fmla="val 143657"/>
              </a:avLst>
            </a:prstGeom>
            <a:solidFill>
              <a:schemeClr val="accent1"/>
            </a:solidFill>
            <a:ln w="12700" cap="sq" algn="ctr">
              <a:solidFill>
                <a:schemeClr val="tx1"/>
              </a:solidFill>
              <a:miter lim="800000"/>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kumimoji="1" lang="zh-CN" altLang="en-US" sz="1800">
                <a:solidFill>
                  <a:schemeClr val="tx1"/>
                </a:solidFill>
                <a:latin typeface="Times New Roman" panose="02020603050405020304" pitchFamily="18" charset="0"/>
              </a:endParaRPr>
            </a:p>
          </p:txBody>
        </p:sp>
        <p:sp>
          <p:nvSpPr>
            <p:cNvPr id="18" name="AutoShape 15">
              <a:extLst>
                <a:ext uri="{FF2B5EF4-FFF2-40B4-BE49-F238E27FC236}">
                  <a16:creationId xmlns:a16="http://schemas.microsoft.com/office/drawing/2014/main" id="{651842F9-68FA-6DA8-41E3-214B3B3E9E89}"/>
                </a:ext>
              </a:extLst>
            </p:cNvPr>
            <p:cNvSpPr>
              <a:spLocks noChangeArrowheads="1"/>
            </p:cNvSpPr>
            <p:nvPr/>
          </p:nvSpPr>
          <p:spPr bwMode="auto">
            <a:xfrm rot="5053394">
              <a:off x="5507038" y="5230813"/>
              <a:ext cx="433387" cy="287337"/>
            </a:xfrm>
            <a:prstGeom prst="wedgeEllipseCallout">
              <a:avLst>
                <a:gd name="adj1" fmla="val -126833"/>
                <a:gd name="adj2" fmla="val 29093"/>
              </a:avLst>
            </a:prstGeom>
            <a:solidFill>
              <a:schemeClr val="accent1"/>
            </a:solidFill>
            <a:ln w="12700" cap="sq" algn="ctr">
              <a:solidFill>
                <a:schemeClr val="tx1"/>
              </a:solidFill>
              <a:miter lim="800000"/>
              <a:headEnd type="none" w="sm" len="sm"/>
              <a:tailEnd type="none" w="sm" len="sm"/>
            </a:ln>
          </p:spPr>
          <p:txBody>
            <a:bodyPr rot="10800000" vert="eaVert"/>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kumimoji="1" lang="zh-CN" altLang="en-US" sz="1800">
                <a:solidFill>
                  <a:schemeClr val="tx1"/>
                </a:solidFill>
                <a:latin typeface="Times New Roman" panose="02020603050405020304" pitchFamily="18" charset="0"/>
              </a:endParaRPr>
            </a:p>
          </p:txBody>
        </p:sp>
        <p:sp>
          <p:nvSpPr>
            <p:cNvPr id="19" name="AutoShape 16">
              <a:extLst>
                <a:ext uri="{FF2B5EF4-FFF2-40B4-BE49-F238E27FC236}">
                  <a16:creationId xmlns:a16="http://schemas.microsoft.com/office/drawing/2014/main" id="{CADEF322-3166-E3C0-C86C-CBEAFF90EBB6}"/>
                </a:ext>
              </a:extLst>
            </p:cNvPr>
            <p:cNvSpPr>
              <a:spLocks noChangeArrowheads="1"/>
            </p:cNvSpPr>
            <p:nvPr/>
          </p:nvSpPr>
          <p:spPr bwMode="auto">
            <a:xfrm rot="14263061">
              <a:off x="5362575" y="3717925"/>
              <a:ext cx="433388" cy="287338"/>
            </a:xfrm>
            <a:prstGeom prst="wedgeEllipseCallout">
              <a:avLst>
                <a:gd name="adj1" fmla="val -113134"/>
                <a:gd name="adj2" fmla="val -61995"/>
              </a:avLst>
            </a:prstGeom>
            <a:solidFill>
              <a:schemeClr val="accent1"/>
            </a:solidFill>
            <a:ln w="12700" cap="sq" algn="ctr">
              <a:solidFill>
                <a:schemeClr val="tx1"/>
              </a:solidFill>
              <a:miter lim="800000"/>
              <a:headEnd type="none" w="sm" len="sm"/>
              <a:tailEnd type="none" w="sm" len="sm"/>
            </a:ln>
          </p:spPr>
          <p:txBody>
            <a:bodyPr vert="eaVert"/>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kumimoji="1" lang="zh-CN" altLang="en-US" sz="1800">
                <a:solidFill>
                  <a:schemeClr val="tx1"/>
                </a:solidFill>
                <a:latin typeface="Times New Roman" panose="02020603050405020304" pitchFamily="18" charset="0"/>
              </a:endParaRPr>
            </a:p>
          </p:txBody>
        </p:sp>
        <p:sp>
          <p:nvSpPr>
            <p:cNvPr id="20" name="AutoShape 17">
              <a:extLst>
                <a:ext uri="{FF2B5EF4-FFF2-40B4-BE49-F238E27FC236}">
                  <a16:creationId xmlns:a16="http://schemas.microsoft.com/office/drawing/2014/main" id="{94EDFCE3-5778-6452-2D48-7BBA5F5F665C}"/>
                </a:ext>
              </a:extLst>
            </p:cNvPr>
            <p:cNvSpPr>
              <a:spLocks noChangeArrowheads="1"/>
            </p:cNvSpPr>
            <p:nvPr/>
          </p:nvSpPr>
          <p:spPr bwMode="auto">
            <a:xfrm rot="917305">
              <a:off x="5940425" y="5013325"/>
              <a:ext cx="433388" cy="287338"/>
            </a:xfrm>
            <a:prstGeom prst="wedgeEllipseCallout">
              <a:avLst>
                <a:gd name="adj1" fmla="val -140569"/>
                <a:gd name="adj2" fmla="val -88444"/>
              </a:avLst>
            </a:prstGeom>
            <a:solidFill>
              <a:schemeClr val="accent1"/>
            </a:solidFill>
            <a:ln w="12700" cap="sq" algn="ctr">
              <a:solidFill>
                <a:schemeClr val="tx1"/>
              </a:solidFill>
              <a:miter lim="800000"/>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kumimoji="1" lang="zh-CN" altLang="en-US" sz="1800">
                <a:solidFill>
                  <a:schemeClr val="tx1"/>
                </a:solidFill>
                <a:latin typeface="Times New Roman" panose="02020603050405020304" pitchFamily="18" charset="0"/>
              </a:endParaRPr>
            </a:p>
          </p:txBody>
        </p:sp>
        <p:sp>
          <p:nvSpPr>
            <p:cNvPr id="21" name="AutoShape 18">
              <a:extLst>
                <a:ext uri="{FF2B5EF4-FFF2-40B4-BE49-F238E27FC236}">
                  <a16:creationId xmlns:a16="http://schemas.microsoft.com/office/drawing/2014/main" id="{CF582101-FAEA-D0F4-38EC-13BDC40945B7}"/>
                </a:ext>
              </a:extLst>
            </p:cNvPr>
            <p:cNvSpPr>
              <a:spLocks noChangeArrowheads="1"/>
            </p:cNvSpPr>
            <p:nvPr/>
          </p:nvSpPr>
          <p:spPr bwMode="auto">
            <a:xfrm rot="9979124">
              <a:off x="4500563" y="4868863"/>
              <a:ext cx="433387" cy="287337"/>
            </a:xfrm>
            <a:prstGeom prst="wedgeEllipseCallout">
              <a:avLst>
                <a:gd name="adj1" fmla="val -152704"/>
                <a:gd name="adj2" fmla="val 36463"/>
              </a:avLst>
            </a:prstGeom>
            <a:solidFill>
              <a:schemeClr val="accent1"/>
            </a:solidFill>
            <a:ln w="12700" cap="sq" algn="ctr">
              <a:solidFill>
                <a:schemeClr val="tx1"/>
              </a:solidFill>
              <a:miter lim="800000"/>
              <a:headEnd type="none" w="sm" len="sm"/>
              <a:tailEnd type="none" w="sm" len="sm"/>
            </a:ln>
          </p:spPr>
          <p:txBody>
            <a:bodyPr rot="10800000"/>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kumimoji="1" lang="zh-CN" altLang="en-US" sz="1800">
                <a:solidFill>
                  <a:schemeClr val="tx1"/>
                </a:solidFill>
                <a:latin typeface="Times New Roman" panose="02020603050405020304" pitchFamily="18" charset="0"/>
              </a:endParaRPr>
            </a:p>
          </p:txBody>
        </p:sp>
        <p:sp>
          <p:nvSpPr>
            <p:cNvPr id="22" name="AutoShape 19">
              <a:extLst>
                <a:ext uri="{FF2B5EF4-FFF2-40B4-BE49-F238E27FC236}">
                  <a16:creationId xmlns:a16="http://schemas.microsoft.com/office/drawing/2014/main" id="{8DEF2F7E-7F6C-B97D-9DDE-CA038D6C34D7}"/>
                </a:ext>
              </a:extLst>
            </p:cNvPr>
            <p:cNvSpPr>
              <a:spLocks noChangeArrowheads="1"/>
            </p:cNvSpPr>
            <p:nvPr/>
          </p:nvSpPr>
          <p:spPr bwMode="auto">
            <a:xfrm rot="1099801">
              <a:off x="6227763" y="4797425"/>
              <a:ext cx="433387" cy="287338"/>
            </a:xfrm>
            <a:prstGeom prst="wedgeEllipseCallout">
              <a:avLst>
                <a:gd name="adj1" fmla="val -164542"/>
                <a:gd name="adj2" fmla="val -30176"/>
              </a:avLst>
            </a:prstGeom>
            <a:solidFill>
              <a:schemeClr val="accent1"/>
            </a:solidFill>
            <a:ln w="12700" cap="sq" algn="ctr">
              <a:solidFill>
                <a:schemeClr val="tx1"/>
              </a:solidFill>
              <a:miter lim="800000"/>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kumimoji="1" lang="zh-CN" altLang="en-US" sz="1800">
                <a:solidFill>
                  <a:schemeClr val="tx1"/>
                </a:solidFill>
                <a:latin typeface="Times New Roman" panose="02020603050405020304" pitchFamily="18" charset="0"/>
              </a:endParaRPr>
            </a:p>
          </p:txBody>
        </p:sp>
        <p:sp>
          <p:nvSpPr>
            <p:cNvPr id="23" name="Text Box 20">
              <a:extLst>
                <a:ext uri="{FF2B5EF4-FFF2-40B4-BE49-F238E27FC236}">
                  <a16:creationId xmlns:a16="http://schemas.microsoft.com/office/drawing/2014/main" id="{8E0A6C58-8BC8-7F67-AA0B-F21CD5C9AB82}"/>
                </a:ext>
              </a:extLst>
            </p:cNvPr>
            <p:cNvSpPr txBox="1">
              <a:spLocks noChangeArrowheads="1"/>
            </p:cNvSpPr>
            <p:nvPr/>
          </p:nvSpPr>
          <p:spPr bwMode="auto">
            <a:xfrm>
              <a:off x="6902450" y="3933825"/>
              <a:ext cx="54927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vert="eaVert">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kumimoji="1" lang="zh-CN" altLang="en-US" sz="2400" b="1">
                  <a:solidFill>
                    <a:srgbClr val="FDFDFD"/>
                  </a:solidFill>
                  <a:latin typeface="Times New Roman" panose="02020603050405020304" pitchFamily="18" charset="0"/>
                </a:rPr>
                <a:t>胶      束</a:t>
              </a:r>
            </a:p>
          </p:txBody>
        </p:sp>
      </p:grpSp>
      <p:sp>
        <p:nvSpPr>
          <p:cNvPr id="24" name="Text Box 20">
            <a:extLst>
              <a:ext uri="{FF2B5EF4-FFF2-40B4-BE49-F238E27FC236}">
                <a16:creationId xmlns:a16="http://schemas.microsoft.com/office/drawing/2014/main" id="{C145A89E-A179-53DA-1C20-F4B26679B6A5}"/>
              </a:ext>
            </a:extLst>
          </p:cNvPr>
          <p:cNvSpPr txBox="1">
            <a:spLocks noChangeArrowheads="1"/>
          </p:cNvSpPr>
          <p:nvPr/>
        </p:nvSpPr>
        <p:spPr bwMode="auto">
          <a:xfrm>
            <a:off x="7186368" y="4221758"/>
            <a:ext cx="55399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vert="eaVert">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kumimoji="1" lang="zh-CN" altLang="en-US" sz="2400" b="1" dirty="0">
                <a:solidFill>
                  <a:schemeClr val="tx1"/>
                </a:solidFill>
                <a:latin typeface="Times New Roman" panose="02020603050405020304" pitchFamily="18" charset="0"/>
              </a:rPr>
              <a:t>胶      束</a:t>
            </a:r>
          </a:p>
        </p:txBody>
      </p:sp>
    </p:spTree>
    <p:extLst>
      <p:ext uri="{BB962C8B-B14F-4D97-AF65-F5344CB8AC3E}">
        <p14:creationId xmlns:p14="http://schemas.microsoft.com/office/powerpoint/2010/main" val="3695690905"/>
      </p:ext>
    </p:extLst>
  </p:cSld>
  <p:clrMapOvr>
    <a:masterClrMapping/>
  </p:clrMapOvr>
  <p:transition>
    <p:rand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0A25E-2C15-1C31-6F63-88CF61554BCC}"/>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376492DC-7CAE-0D4C-741D-D5F456A5A545}"/>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8AFDC3EB-B8A1-44AD-7559-CCC33A97A446}"/>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0E8D03E6-644E-2DD8-701C-089E930974BB}"/>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B12EA31F-0431-D813-935C-168DB690CCFE}"/>
              </a:ext>
            </a:extLst>
          </p:cNvPr>
          <p:cNvSpPr txBox="1">
            <a:spLocks noChangeArrowheads="1"/>
          </p:cNvSpPr>
          <p:nvPr/>
        </p:nvSpPr>
        <p:spPr bwMode="auto">
          <a:xfrm>
            <a:off x="263352" y="980728"/>
            <a:ext cx="9439269" cy="46166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表面活性剂（</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Surfactants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2">
            <a:extLst>
              <a:ext uri="{FF2B5EF4-FFF2-40B4-BE49-F238E27FC236}">
                <a16:creationId xmlns:a16="http://schemas.microsoft.com/office/drawing/2014/main" id="{641DF881-A6F4-BB68-DB50-4213188290E2}"/>
              </a:ext>
            </a:extLst>
          </p:cNvPr>
          <p:cNvSpPr>
            <a:spLocks noChangeArrowheads="1"/>
          </p:cNvSpPr>
          <p:nvPr/>
        </p:nvSpPr>
        <p:spPr bwMode="auto">
          <a:xfrm>
            <a:off x="252871" y="1499526"/>
            <a:ext cx="105131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0"/>
              </a:spcBef>
              <a:buClrTx/>
              <a:buSzTx/>
              <a:buNone/>
            </a:pPr>
            <a:r>
              <a:rPr kumimoji="1" lang="en-US" altLang="zh-CN"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4.1 </a:t>
            </a: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分类</a:t>
            </a:r>
          </a:p>
          <a:p>
            <a:pPr eaLnBrk="1" hangingPunct="1">
              <a:spcBef>
                <a:spcPct val="0"/>
              </a:spcBef>
              <a:buClrTx/>
              <a:buSzTx/>
              <a:buFontTx/>
              <a:buNone/>
            </a:pPr>
            <a:endParaRPr kumimoji="1"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624397CD-7AE1-FC4F-220F-30B15641966F}"/>
              </a:ext>
            </a:extLst>
          </p:cNvPr>
          <p:cNvSpPr txBox="1"/>
          <p:nvPr/>
        </p:nvSpPr>
        <p:spPr>
          <a:xfrm>
            <a:off x="767408" y="2253967"/>
            <a:ext cx="9721080" cy="2796856"/>
          </a:xfrm>
          <a:prstGeom prst="rect">
            <a:avLst/>
          </a:prstGeom>
          <a:noFill/>
        </p:spPr>
        <p:txBody>
          <a:bodyPr wrap="square">
            <a:spAutoFit/>
          </a:bodyPr>
          <a:lstStyle/>
          <a:p>
            <a:pPr eaLnBrk="1" hangingPunct="1">
              <a:lnSpc>
                <a:spcPct val="150000"/>
              </a:lnSpc>
              <a:spcBef>
                <a:spcPct val="50000"/>
              </a:spcBef>
              <a:buClr>
                <a:schemeClr val="tx1"/>
              </a:buClr>
              <a:buSzTx/>
              <a:buFont typeface="Wingdings" panose="05000000000000000000" pitchFamily="2" charset="2"/>
              <a:buAutoNum type="circleNumDbPlain"/>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阴离子表面活性剂：溶于水时，与憎水基相连的亲水基是阴离子。</a:t>
            </a:r>
          </a:p>
          <a:p>
            <a:pPr eaLnBrk="1" hangingPunct="1">
              <a:lnSpc>
                <a:spcPct val="150000"/>
              </a:lnSpc>
              <a:spcBef>
                <a:spcPct val="50000"/>
              </a:spcBef>
              <a:buClr>
                <a:schemeClr val="tx1"/>
              </a:buClr>
              <a:buSzTx/>
              <a:buFont typeface="Wingdings" panose="05000000000000000000" pitchFamily="2" charset="2"/>
              <a:buAutoNum type="circleNumDbPlain"/>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阳离子表面活性剂：溶于水时，与憎水基相连的亲水基是阳离子。</a:t>
            </a:r>
          </a:p>
          <a:p>
            <a:pPr eaLnBrk="1" hangingPunct="1">
              <a:lnSpc>
                <a:spcPct val="150000"/>
              </a:lnSpc>
              <a:spcBef>
                <a:spcPct val="50000"/>
              </a:spcBef>
              <a:buClr>
                <a:schemeClr val="tx1"/>
              </a:buClr>
              <a:buSzTx/>
              <a:buFont typeface="Wingdings" panose="05000000000000000000" pitchFamily="2" charset="2"/>
              <a:buAutoNum type="circleNumDbPlain"/>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两性表面活性剂：阴、阳两种离子组成的表面活性剂。</a:t>
            </a:r>
          </a:p>
          <a:p>
            <a:pPr eaLnBrk="1" hangingPunct="1">
              <a:lnSpc>
                <a:spcPct val="150000"/>
              </a:lnSpc>
              <a:spcBef>
                <a:spcPct val="50000"/>
              </a:spcBef>
              <a:buClr>
                <a:schemeClr val="tx1"/>
              </a:buClr>
              <a:buSzTx/>
              <a:buFont typeface="Wingdings" panose="05000000000000000000" pitchFamily="2" charset="2"/>
              <a:buAutoNum type="circleNumDbPlain"/>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非离子表面活性剂：其亲水基团为醚基和羟基</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036085307"/>
      </p:ext>
    </p:extLst>
  </p:cSld>
  <p:clrMapOvr>
    <a:masterClrMapping/>
  </p:clrMapOvr>
  <p:transition>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6E44D-1244-CEF9-447C-FCD9332C3E06}"/>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EDF4C3E4-755B-6C41-6FFB-54C965637576}"/>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A64F5248-9ACB-33A0-1B0D-28A5BF2B09B7}"/>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85A7FAE1-BEE8-A163-F3EF-6965BBBBEF60}"/>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3" name="Text Box 2">
            <a:extLst>
              <a:ext uri="{FF2B5EF4-FFF2-40B4-BE49-F238E27FC236}">
                <a16:creationId xmlns:a16="http://schemas.microsoft.com/office/drawing/2014/main" id="{A039D2AD-9522-FDFE-028E-3EDCDC0AD06A}"/>
              </a:ext>
            </a:extLst>
          </p:cNvPr>
          <p:cNvSpPr txBox="1">
            <a:spLocks noChangeArrowheads="1"/>
          </p:cNvSpPr>
          <p:nvPr/>
        </p:nvSpPr>
        <p:spPr bwMode="auto">
          <a:xfrm>
            <a:off x="767408" y="1268760"/>
            <a:ext cx="966120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
                <a:schemeClr val="accent2"/>
              </a:buClr>
              <a:buSzTx/>
              <a:buFont typeface="Wingdings" panose="05000000000000000000" pitchFamily="2" charset="2"/>
              <a:buNone/>
            </a:pP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①阴离子表面活性剂</a:t>
            </a:r>
          </a:p>
          <a:p>
            <a:pPr eaLnBrk="1" hangingPunct="1">
              <a:spcBef>
                <a:spcPct val="50000"/>
              </a:spcBef>
              <a:buClr>
                <a:schemeClr val="accent2"/>
              </a:buClr>
              <a:buSzTx/>
              <a:buFont typeface="Wingdings" panose="05000000000000000000" pitchFamily="2" charset="2"/>
              <a:buNone/>
            </a:pP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Anionic surfactants</a:t>
            </a:r>
          </a:p>
          <a:p>
            <a:pPr eaLnBrk="1" hangingPunct="1">
              <a:spcBef>
                <a:spcPct val="50000"/>
              </a:spcBef>
              <a:buClr>
                <a:schemeClr val="accent2"/>
              </a:buClr>
              <a:buSzTx/>
              <a:buFont typeface="Wingdings" panose="05000000000000000000" pitchFamily="2" charset="2"/>
              <a:buNone/>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羧酸盐：如肥皂　</a:t>
            </a:r>
            <a:r>
              <a:rPr kumimoji="1" lang="en-US" altLang="zh-CN" sz="2400"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RCOONa</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eaLnBrk="1" hangingPunct="1">
              <a:spcBef>
                <a:spcPct val="50000"/>
              </a:spcBef>
              <a:buClr>
                <a:schemeClr val="accent2"/>
              </a:buClr>
              <a:buSzTx/>
              <a:buFont typeface="Wingdings" panose="05000000000000000000" pitchFamily="2" charset="2"/>
              <a:buNone/>
            </a:pPr>
            <a:endPar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spcBef>
                <a:spcPct val="50000"/>
              </a:spcBef>
              <a:buClr>
                <a:schemeClr val="accent2"/>
              </a:buClr>
              <a:buSzTx/>
              <a:buFont typeface="Wingdings" panose="05000000000000000000" pitchFamily="2" charset="2"/>
              <a:buNone/>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磺酸盐：如烷基苯磺酸钠                                             </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p>
          <a:p>
            <a:pPr eaLnBrk="1" hangingPunct="1">
              <a:spcBef>
                <a:spcPct val="50000"/>
              </a:spcBef>
              <a:buClr>
                <a:schemeClr val="accent2"/>
              </a:buClr>
              <a:buSzTx/>
              <a:buFont typeface="Wingdings" panose="05000000000000000000" pitchFamily="2" charset="2"/>
              <a:buNone/>
            </a:pPr>
            <a:endPar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spcBef>
                <a:spcPct val="50000"/>
              </a:spcBef>
              <a:buClr>
                <a:schemeClr val="accent2"/>
              </a:buClr>
              <a:buSzTx/>
              <a:buFont typeface="Wingdings" panose="05000000000000000000" pitchFamily="2" charset="2"/>
              <a:buNone/>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硫酸酯盐：如硫酸月桂酯钠</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a:t>
            </a:r>
            <a:r>
              <a:rPr kumimoji="1" lang="en-US" altLang="zh-CN" sz="240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12</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kumimoji="1" lang="en-US" altLang="zh-CN" sz="240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25</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OSO</a:t>
            </a:r>
            <a:r>
              <a:rPr kumimoji="1" lang="en-US" altLang="zh-CN" sz="240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Na;</a:t>
            </a:r>
          </a:p>
          <a:p>
            <a:pPr eaLnBrk="1" hangingPunct="1">
              <a:spcBef>
                <a:spcPct val="50000"/>
              </a:spcBef>
              <a:buClr>
                <a:schemeClr val="accent2"/>
              </a:buClr>
              <a:buSzTx/>
              <a:buFont typeface="Wingdings" panose="05000000000000000000" pitchFamily="2" charset="2"/>
              <a:buNone/>
            </a:pPr>
            <a:endPar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spcBef>
                <a:spcPct val="50000"/>
              </a:spcBef>
              <a:buClr>
                <a:schemeClr val="accent2"/>
              </a:buClr>
              <a:buSzTx/>
              <a:buFont typeface="Wingdings" panose="05000000000000000000" pitchFamily="2" charset="2"/>
              <a:buNone/>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磷酸酯盐：如烷基磷酸钠                                 。</a:t>
            </a:r>
            <a:endPar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Picture 36" descr="图片37">
            <a:extLst>
              <a:ext uri="{FF2B5EF4-FFF2-40B4-BE49-F238E27FC236}">
                <a16:creationId xmlns:a16="http://schemas.microsoft.com/office/drawing/2014/main" id="{64AA741F-C730-4C72-0C95-B4C03F394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3185670"/>
            <a:ext cx="324326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a:extLst>
              <a:ext uri="{FF2B5EF4-FFF2-40B4-BE49-F238E27FC236}">
                <a16:creationId xmlns:a16="http://schemas.microsoft.com/office/drawing/2014/main" id="{32B1C502-B9AE-D0C8-0BE7-AC684142E706}"/>
              </a:ext>
            </a:extLst>
          </p:cNvPr>
          <p:cNvPicPr>
            <a:picLocks noChangeAspect="1"/>
          </p:cNvPicPr>
          <p:nvPr/>
        </p:nvPicPr>
        <p:blipFill>
          <a:blip r:embed="rId4"/>
          <a:stretch>
            <a:fillRect/>
          </a:stretch>
        </p:blipFill>
        <p:spPr>
          <a:xfrm>
            <a:off x="4583832" y="5131201"/>
            <a:ext cx="2273263" cy="1513287"/>
          </a:xfrm>
          <a:prstGeom prst="rect">
            <a:avLst/>
          </a:prstGeom>
        </p:spPr>
      </p:pic>
    </p:spTree>
    <p:extLst>
      <p:ext uri="{BB962C8B-B14F-4D97-AF65-F5344CB8AC3E}">
        <p14:creationId xmlns:p14="http://schemas.microsoft.com/office/powerpoint/2010/main" val="3274036198"/>
      </p:ext>
    </p:extLst>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B54C6-751C-D67A-E6D4-1BFD640CC3A1}"/>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FEE77CCE-02EF-5BBC-2E85-E49DC23F0830}"/>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80B38529-C61B-A380-8758-C2A5C78F7E18}"/>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10AFE1DB-1F0E-A2B2-4591-B54A490F90FE}"/>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4" name="Text Box 2">
            <a:extLst>
              <a:ext uri="{FF2B5EF4-FFF2-40B4-BE49-F238E27FC236}">
                <a16:creationId xmlns:a16="http://schemas.microsoft.com/office/drawing/2014/main" id="{C4C67639-AC2D-2354-CFC3-3B3E23074256}"/>
              </a:ext>
            </a:extLst>
          </p:cNvPr>
          <p:cNvSpPr txBox="1">
            <a:spLocks noChangeArrowheads="1"/>
          </p:cNvSpPr>
          <p:nvPr/>
        </p:nvSpPr>
        <p:spPr bwMode="auto">
          <a:xfrm>
            <a:off x="767408" y="1052736"/>
            <a:ext cx="778874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
                <a:schemeClr val="accent2"/>
              </a:buClr>
              <a:buSzTx/>
              <a:buFont typeface="Wingdings" panose="05000000000000000000" pitchFamily="2" charset="2"/>
              <a:buNone/>
            </a:pP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② 阳离子表面活性剂</a:t>
            </a:r>
          </a:p>
          <a:p>
            <a:pPr eaLnBrk="1" hangingPunct="1">
              <a:spcBef>
                <a:spcPct val="50000"/>
              </a:spcBef>
              <a:buClr>
                <a:schemeClr val="accent2"/>
              </a:buClr>
              <a:buSzTx/>
              <a:buFont typeface="Wingdings" panose="05000000000000000000" pitchFamily="2" charset="2"/>
              <a:buNone/>
            </a:pP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Cationic Surfactants</a:t>
            </a:r>
          </a:p>
          <a:p>
            <a:pPr eaLnBrk="1" hangingPunct="1">
              <a:spcBef>
                <a:spcPct val="50000"/>
              </a:spcBef>
              <a:buClr>
                <a:schemeClr val="accent2"/>
              </a:buClr>
              <a:buSzTx/>
              <a:buFont typeface="Wingdings" panose="05000000000000000000" pitchFamily="2" charset="2"/>
              <a:buNone/>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它的水溶液有很强的杀菌能力，因此用作消毒灭菌剂。</a:t>
            </a:r>
          </a:p>
          <a:p>
            <a:pPr eaLnBrk="1" hangingPunct="1">
              <a:spcBef>
                <a:spcPct val="50000"/>
              </a:spcBef>
              <a:buClr>
                <a:schemeClr val="accent2"/>
              </a:buClr>
              <a:buSzTx/>
              <a:buFont typeface="Wingdings" panose="05000000000000000000" pitchFamily="2" charset="2"/>
              <a:buNone/>
            </a:pPr>
            <a:endPar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spcBef>
                <a:spcPct val="50000"/>
              </a:spcBef>
              <a:buClr>
                <a:schemeClr val="accent2"/>
              </a:buClr>
              <a:buSzTx/>
              <a:buFont typeface="Wingdings" panose="05000000000000000000" pitchFamily="2" charset="2"/>
              <a:buNone/>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溴化十六烷基三甲基铵</a:t>
            </a:r>
          </a:p>
        </p:txBody>
      </p:sp>
      <p:sp>
        <p:nvSpPr>
          <p:cNvPr id="6" name="Text Box 4">
            <a:extLst>
              <a:ext uri="{FF2B5EF4-FFF2-40B4-BE49-F238E27FC236}">
                <a16:creationId xmlns:a16="http://schemas.microsoft.com/office/drawing/2014/main" id="{15194594-C9DB-766F-DC39-11160806C0E2}"/>
              </a:ext>
            </a:extLst>
          </p:cNvPr>
          <p:cNvSpPr txBox="1">
            <a:spLocks noChangeArrowheads="1"/>
          </p:cNvSpPr>
          <p:nvPr/>
        </p:nvSpPr>
        <p:spPr bwMode="auto">
          <a:xfrm>
            <a:off x="4007768" y="2708920"/>
            <a:ext cx="42481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kumimoji="1" lang="en-US" altLang="zh-CN" sz="2400" b="1" dirty="0">
                <a:solidFill>
                  <a:schemeClr val="tx1"/>
                </a:solidFill>
                <a:latin typeface="Times New Roman" panose="02020603050405020304" pitchFamily="18" charset="0"/>
              </a:rPr>
              <a:t>               CH</a:t>
            </a:r>
            <a:r>
              <a:rPr kumimoji="1" lang="en-US" altLang="zh-CN" sz="2400" b="1" baseline="-25000" dirty="0">
                <a:solidFill>
                  <a:schemeClr val="tx1"/>
                </a:solidFill>
                <a:latin typeface="Times New Roman" panose="02020603050405020304" pitchFamily="18" charset="0"/>
              </a:rPr>
              <a:t>3</a:t>
            </a:r>
          </a:p>
          <a:p>
            <a:pPr eaLnBrk="1" hangingPunct="1">
              <a:spcBef>
                <a:spcPct val="50000"/>
              </a:spcBef>
              <a:buClrTx/>
              <a:buSzTx/>
              <a:buFontTx/>
              <a:buNone/>
            </a:pPr>
            <a:r>
              <a:rPr kumimoji="1" lang="en-US" altLang="zh-CN" sz="2400" b="1" dirty="0">
                <a:solidFill>
                  <a:schemeClr val="tx1"/>
                </a:solidFill>
                <a:latin typeface="Times New Roman" panose="02020603050405020304" pitchFamily="18" charset="0"/>
              </a:rPr>
              <a:t>C</a:t>
            </a:r>
            <a:r>
              <a:rPr kumimoji="1" lang="en-US" altLang="zh-CN" sz="2400" b="1" baseline="-25000" dirty="0">
                <a:solidFill>
                  <a:schemeClr val="tx1"/>
                </a:solidFill>
                <a:latin typeface="Times New Roman" panose="02020603050405020304" pitchFamily="18" charset="0"/>
              </a:rPr>
              <a:t>16</a:t>
            </a:r>
            <a:r>
              <a:rPr kumimoji="1" lang="en-US" altLang="zh-CN" sz="2400" b="1" dirty="0">
                <a:solidFill>
                  <a:schemeClr val="tx1"/>
                </a:solidFill>
                <a:latin typeface="Times New Roman" panose="02020603050405020304" pitchFamily="18" charset="0"/>
              </a:rPr>
              <a:t>H</a:t>
            </a:r>
            <a:r>
              <a:rPr kumimoji="1" lang="en-US" altLang="zh-CN" sz="2400" b="1" baseline="-25000" dirty="0">
                <a:solidFill>
                  <a:schemeClr val="tx1"/>
                </a:solidFill>
                <a:latin typeface="Times New Roman" panose="02020603050405020304" pitchFamily="18" charset="0"/>
              </a:rPr>
              <a:t>33</a:t>
            </a:r>
            <a:r>
              <a:rPr kumimoji="1" lang="zh-CN" altLang="en-US" sz="2400" b="1" dirty="0">
                <a:solidFill>
                  <a:schemeClr val="tx1"/>
                </a:solidFill>
                <a:latin typeface="Times New Roman" panose="02020603050405020304" pitchFamily="18" charset="0"/>
              </a:rPr>
              <a:t>－</a:t>
            </a:r>
            <a:r>
              <a:rPr kumimoji="1" lang="en-US" altLang="zh-CN" sz="2400" b="1" dirty="0">
                <a:solidFill>
                  <a:schemeClr val="tx1"/>
                </a:solidFill>
                <a:latin typeface="Times New Roman" panose="02020603050405020304" pitchFamily="18" charset="0"/>
              </a:rPr>
              <a:t>N</a:t>
            </a:r>
            <a:r>
              <a:rPr kumimoji="1" lang="en-US" altLang="zh-CN" sz="2400" b="1" baseline="30000" dirty="0">
                <a:solidFill>
                  <a:schemeClr val="tx1"/>
                </a:solidFill>
                <a:latin typeface="Times New Roman" panose="02020603050405020304" pitchFamily="18" charset="0"/>
              </a:rPr>
              <a:t>+</a:t>
            </a:r>
            <a:r>
              <a:rPr kumimoji="1" lang="zh-CN" altLang="en-US" sz="2400" b="1" dirty="0">
                <a:solidFill>
                  <a:schemeClr val="tx1"/>
                </a:solidFill>
                <a:latin typeface="Times New Roman" panose="02020603050405020304" pitchFamily="18" charset="0"/>
              </a:rPr>
              <a:t>－</a:t>
            </a:r>
            <a:r>
              <a:rPr kumimoji="1" lang="en-US" altLang="zh-CN" sz="2400" b="1" dirty="0">
                <a:solidFill>
                  <a:schemeClr val="tx1"/>
                </a:solidFill>
                <a:latin typeface="Times New Roman" panose="02020603050405020304" pitchFamily="18" charset="0"/>
              </a:rPr>
              <a:t>CH</a:t>
            </a:r>
            <a:r>
              <a:rPr kumimoji="1" lang="en-US" altLang="zh-CN" sz="2400" b="1" baseline="-25000" dirty="0">
                <a:solidFill>
                  <a:schemeClr val="tx1"/>
                </a:solidFill>
                <a:latin typeface="Times New Roman" panose="02020603050405020304" pitchFamily="18" charset="0"/>
              </a:rPr>
              <a:t>3</a:t>
            </a:r>
            <a:r>
              <a:rPr kumimoji="1" lang="en-US" altLang="zh-CN" sz="2400" b="1" dirty="0">
                <a:solidFill>
                  <a:schemeClr val="tx1"/>
                </a:solidFill>
                <a:latin typeface="Times New Roman" panose="02020603050405020304" pitchFamily="18" charset="0"/>
              </a:rPr>
              <a:t>Br</a:t>
            </a:r>
            <a:r>
              <a:rPr kumimoji="1" lang="en-US" altLang="zh-CN" sz="2400" b="1" baseline="30000" dirty="0">
                <a:solidFill>
                  <a:schemeClr val="tx1"/>
                </a:solidFill>
                <a:latin typeface="Times New Roman" panose="02020603050405020304" pitchFamily="18" charset="0"/>
              </a:rPr>
              <a:t>-</a:t>
            </a:r>
          </a:p>
          <a:p>
            <a:pPr eaLnBrk="1" hangingPunct="1">
              <a:spcBef>
                <a:spcPct val="50000"/>
              </a:spcBef>
              <a:buClrTx/>
              <a:buSzTx/>
              <a:buFontTx/>
              <a:buNone/>
            </a:pPr>
            <a:r>
              <a:rPr kumimoji="1" lang="en-US" altLang="zh-CN" sz="2400" b="1" dirty="0">
                <a:solidFill>
                  <a:schemeClr val="tx1"/>
                </a:solidFill>
                <a:latin typeface="Times New Roman" panose="02020603050405020304" pitchFamily="18" charset="0"/>
              </a:rPr>
              <a:t>               CH</a:t>
            </a:r>
            <a:r>
              <a:rPr kumimoji="1" lang="en-US" altLang="zh-CN" sz="2400" b="1" baseline="-25000" dirty="0">
                <a:solidFill>
                  <a:schemeClr val="tx1"/>
                </a:solidFill>
                <a:latin typeface="Times New Roman" panose="02020603050405020304" pitchFamily="18" charset="0"/>
              </a:rPr>
              <a:t>3</a:t>
            </a:r>
            <a:endParaRPr kumimoji="1" lang="en-US" altLang="zh-CN" sz="2400" b="1" baseline="30000" dirty="0">
              <a:solidFill>
                <a:schemeClr val="tx1"/>
              </a:solidFill>
              <a:latin typeface="Times New Roman" panose="02020603050405020304" pitchFamily="18" charset="0"/>
            </a:endParaRPr>
          </a:p>
        </p:txBody>
      </p:sp>
      <p:sp>
        <p:nvSpPr>
          <p:cNvPr id="8" name="Rectangle 12">
            <a:extLst>
              <a:ext uri="{FF2B5EF4-FFF2-40B4-BE49-F238E27FC236}">
                <a16:creationId xmlns:a16="http://schemas.microsoft.com/office/drawing/2014/main" id="{6D1A7665-07A2-C367-BA68-2930B3A83DE3}"/>
              </a:ext>
            </a:extLst>
          </p:cNvPr>
          <p:cNvSpPr>
            <a:spLocks noChangeArrowheads="1"/>
          </p:cNvSpPr>
          <p:nvPr/>
        </p:nvSpPr>
        <p:spPr bwMode="auto">
          <a:xfrm>
            <a:off x="839416" y="4348019"/>
            <a:ext cx="64801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③ 两性表面活性剂</a:t>
            </a:r>
          </a:p>
          <a:p>
            <a:pPr eaLnBrk="1" hangingPunct="1">
              <a:spcBef>
                <a:spcPct val="0"/>
              </a:spcBef>
              <a:buClrTx/>
              <a:buSzTx/>
              <a:buFontTx/>
              <a:buNone/>
            </a:pP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Amphoteric surfactants</a:t>
            </a:r>
          </a:p>
          <a:p>
            <a:pPr eaLnBrk="1" hangingPunct="1">
              <a:spcBef>
                <a:spcPct val="0"/>
              </a:spcBef>
              <a:buClrTx/>
              <a:buSzTx/>
              <a:buFontTx/>
              <a:buNone/>
            </a:pPr>
            <a:endPar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spcBef>
                <a:spcPct val="0"/>
              </a:spcBef>
              <a:buClrTx/>
              <a:buSzTx/>
              <a:buFontTx/>
              <a:buNone/>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它们在水溶液中的性质随溶液的</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pH</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不同而改变。</a:t>
            </a:r>
          </a:p>
        </p:txBody>
      </p:sp>
      <p:grpSp>
        <p:nvGrpSpPr>
          <p:cNvPr id="9" name="Group 13">
            <a:extLst>
              <a:ext uri="{FF2B5EF4-FFF2-40B4-BE49-F238E27FC236}">
                <a16:creationId xmlns:a16="http://schemas.microsoft.com/office/drawing/2014/main" id="{1321D5E2-3F0E-7FBB-BB28-9E91A093F949}"/>
              </a:ext>
            </a:extLst>
          </p:cNvPr>
          <p:cNvGrpSpPr>
            <a:grpSpLocks/>
          </p:cNvGrpSpPr>
          <p:nvPr/>
        </p:nvGrpSpPr>
        <p:grpSpPr bwMode="auto">
          <a:xfrm>
            <a:off x="911424" y="6014751"/>
            <a:ext cx="2879725" cy="587375"/>
            <a:chOff x="975" y="2033"/>
            <a:chExt cx="1814" cy="370"/>
          </a:xfrm>
        </p:grpSpPr>
        <p:sp>
          <p:nvSpPr>
            <p:cNvPr id="10" name="Rectangle 14">
              <a:extLst>
                <a:ext uri="{FF2B5EF4-FFF2-40B4-BE49-F238E27FC236}">
                  <a16:creationId xmlns:a16="http://schemas.microsoft.com/office/drawing/2014/main" id="{9E5E20C4-F85C-5ABF-A2CF-F0E73AA788CD}"/>
                </a:ext>
              </a:extLst>
            </p:cNvPr>
            <p:cNvSpPr>
              <a:spLocks noChangeArrowheads="1"/>
            </p:cNvSpPr>
            <p:nvPr/>
          </p:nvSpPr>
          <p:spPr bwMode="auto">
            <a:xfrm>
              <a:off x="975" y="2115"/>
              <a:ext cx="18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kumimoji="1" lang="en-US" altLang="zh-CN" sz="2400" b="1" dirty="0">
                  <a:solidFill>
                    <a:schemeClr val="tx1"/>
                  </a:solidFill>
                  <a:latin typeface="Times New Roman" panose="02020603050405020304" pitchFamily="18" charset="0"/>
                  <a:ea typeface="黑体" panose="02010609060101010101" pitchFamily="49" charset="-122"/>
                </a:rPr>
                <a:t>RNH</a:t>
              </a:r>
              <a:r>
                <a:rPr kumimoji="1" lang="en-US" altLang="zh-CN" sz="2400" b="1" baseline="-25000" dirty="0">
                  <a:solidFill>
                    <a:schemeClr val="tx1"/>
                  </a:solidFill>
                  <a:latin typeface="Times New Roman" panose="02020603050405020304" pitchFamily="18" charset="0"/>
                  <a:ea typeface="黑体" panose="02010609060101010101" pitchFamily="49" charset="-122"/>
                </a:rPr>
                <a:t>2</a:t>
              </a:r>
              <a:r>
                <a:rPr kumimoji="1" lang="en-US" altLang="zh-CN" sz="2400" b="1" dirty="0">
                  <a:solidFill>
                    <a:schemeClr val="tx1"/>
                  </a:solidFill>
                  <a:latin typeface="Times New Roman" panose="02020603050405020304" pitchFamily="18" charset="0"/>
                  <a:ea typeface="黑体" panose="02010609060101010101" pitchFamily="49" charset="-122"/>
                </a:rPr>
                <a:t>CH</a:t>
              </a:r>
              <a:r>
                <a:rPr kumimoji="1" lang="en-US" altLang="zh-CN" sz="2400" b="1" baseline="-25000" dirty="0">
                  <a:solidFill>
                    <a:schemeClr val="tx1"/>
                  </a:solidFill>
                  <a:latin typeface="Times New Roman" panose="02020603050405020304" pitchFamily="18" charset="0"/>
                  <a:ea typeface="黑体" panose="02010609060101010101" pitchFamily="49" charset="-122"/>
                </a:rPr>
                <a:t>2</a:t>
              </a:r>
              <a:r>
                <a:rPr kumimoji="1" lang="en-US" altLang="zh-CN" sz="2400" b="1" dirty="0">
                  <a:solidFill>
                    <a:schemeClr val="tx1"/>
                  </a:solidFill>
                  <a:latin typeface="Times New Roman" panose="02020603050405020304" pitchFamily="18" charset="0"/>
                  <a:ea typeface="黑体" panose="02010609060101010101" pitchFamily="49" charset="-122"/>
                </a:rPr>
                <a:t>CH</a:t>
              </a:r>
              <a:r>
                <a:rPr kumimoji="1" lang="en-US" altLang="zh-CN" sz="2400" b="1" baseline="-25000" dirty="0">
                  <a:solidFill>
                    <a:schemeClr val="tx1"/>
                  </a:solidFill>
                  <a:latin typeface="Times New Roman" panose="02020603050405020304" pitchFamily="18" charset="0"/>
                  <a:ea typeface="黑体" panose="02010609060101010101" pitchFamily="49" charset="-122"/>
                </a:rPr>
                <a:t>2</a:t>
              </a:r>
              <a:r>
                <a:rPr kumimoji="1" lang="en-US" altLang="zh-CN" sz="2400" b="1" dirty="0">
                  <a:solidFill>
                    <a:schemeClr val="tx1"/>
                  </a:solidFill>
                  <a:latin typeface="Times New Roman" panose="02020603050405020304" pitchFamily="18" charset="0"/>
                  <a:ea typeface="黑体" panose="02010609060101010101" pitchFamily="49" charset="-122"/>
                </a:rPr>
                <a:t>COO</a:t>
              </a:r>
              <a:r>
                <a:rPr kumimoji="1" lang="en-US" altLang="zh-CN" sz="2400" b="1" baseline="30000" dirty="0">
                  <a:solidFill>
                    <a:schemeClr val="tx1"/>
                  </a:solidFill>
                  <a:latin typeface="Times New Roman" panose="02020603050405020304" pitchFamily="18" charset="0"/>
                  <a:ea typeface="黑体" panose="02010609060101010101" pitchFamily="49" charset="-122"/>
                </a:rPr>
                <a:t>-</a:t>
              </a:r>
            </a:p>
          </p:txBody>
        </p:sp>
        <p:sp>
          <p:nvSpPr>
            <p:cNvPr id="12" name="Text Box 15">
              <a:extLst>
                <a:ext uri="{FF2B5EF4-FFF2-40B4-BE49-F238E27FC236}">
                  <a16:creationId xmlns:a16="http://schemas.microsoft.com/office/drawing/2014/main" id="{71B28440-D8BB-99C4-B373-56AB7DDAD4C5}"/>
                </a:ext>
              </a:extLst>
            </p:cNvPr>
            <p:cNvSpPr txBox="1">
              <a:spLocks noChangeArrowheads="1"/>
            </p:cNvSpPr>
            <p:nvPr/>
          </p:nvSpPr>
          <p:spPr bwMode="auto">
            <a:xfrm>
              <a:off x="1129" y="2033"/>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kumimoji="1" lang="en-US" altLang="zh-CN" sz="1800" b="1">
                  <a:solidFill>
                    <a:schemeClr val="tx1"/>
                  </a:solidFill>
                  <a:latin typeface="Times New Roman" panose="02020603050405020304" pitchFamily="18" charset="0"/>
                </a:rPr>
                <a:t>+</a:t>
              </a:r>
            </a:p>
          </p:txBody>
        </p:sp>
      </p:grpSp>
      <p:grpSp>
        <p:nvGrpSpPr>
          <p:cNvPr id="13" name="Group 16">
            <a:extLst>
              <a:ext uri="{FF2B5EF4-FFF2-40B4-BE49-F238E27FC236}">
                <a16:creationId xmlns:a16="http://schemas.microsoft.com/office/drawing/2014/main" id="{90956AD2-CAD8-390E-453B-204F7172B169}"/>
              </a:ext>
            </a:extLst>
          </p:cNvPr>
          <p:cNvGrpSpPr>
            <a:grpSpLocks/>
          </p:cNvGrpSpPr>
          <p:nvPr/>
        </p:nvGrpSpPr>
        <p:grpSpPr bwMode="auto">
          <a:xfrm>
            <a:off x="4331493" y="6009977"/>
            <a:ext cx="3529013" cy="587375"/>
            <a:chOff x="1020" y="1979"/>
            <a:chExt cx="2041" cy="370"/>
          </a:xfrm>
        </p:grpSpPr>
        <p:sp>
          <p:nvSpPr>
            <p:cNvPr id="14" name="Rectangle 17">
              <a:extLst>
                <a:ext uri="{FF2B5EF4-FFF2-40B4-BE49-F238E27FC236}">
                  <a16:creationId xmlns:a16="http://schemas.microsoft.com/office/drawing/2014/main" id="{7339A041-E7CF-215E-009A-BE397346477E}"/>
                </a:ext>
              </a:extLst>
            </p:cNvPr>
            <p:cNvSpPr>
              <a:spLocks noChangeArrowheads="1"/>
            </p:cNvSpPr>
            <p:nvPr/>
          </p:nvSpPr>
          <p:spPr bwMode="auto">
            <a:xfrm>
              <a:off x="1020" y="2061"/>
              <a:ext cx="20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kumimoji="1" lang="en-US" altLang="zh-CN" sz="2400" b="1" dirty="0">
                  <a:solidFill>
                    <a:schemeClr val="tx1"/>
                  </a:solidFill>
                  <a:latin typeface="Times New Roman" panose="02020603050405020304" pitchFamily="18" charset="0"/>
                  <a:ea typeface="黑体" panose="02010609060101010101" pitchFamily="49" charset="-122"/>
                </a:rPr>
                <a:t>RN(CH</a:t>
              </a:r>
              <a:r>
                <a:rPr kumimoji="1" lang="en-US" altLang="zh-CN" sz="2400" b="1" baseline="-25000" dirty="0">
                  <a:solidFill>
                    <a:schemeClr val="tx1"/>
                  </a:solidFill>
                  <a:latin typeface="Times New Roman" panose="02020603050405020304" pitchFamily="18" charset="0"/>
                  <a:ea typeface="黑体" panose="02010609060101010101" pitchFamily="49" charset="-122"/>
                </a:rPr>
                <a:t>3</a:t>
              </a:r>
              <a:r>
                <a:rPr kumimoji="1" lang="en-US" altLang="zh-CN" sz="2400" b="1" dirty="0">
                  <a:solidFill>
                    <a:schemeClr val="tx1"/>
                  </a:solidFill>
                  <a:latin typeface="Times New Roman" panose="02020603050405020304" pitchFamily="18" charset="0"/>
                  <a:ea typeface="黑体" panose="02010609060101010101" pitchFamily="49" charset="-122"/>
                </a:rPr>
                <a:t>)</a:t>
              </a:r>
              <a:r>
                <a:rPr kumimoji="1" lang="en-US" altLang="zh-CN" sz="2400" b="1" baseline="-25000" dirty="0">
                  <a:solidFill>
                    <a:schemeClr val="tx1"/>
                  </a:solidFill>
                  <a:latin typeface="Times New Roman" panose="02020603050405020304" pitchFamily="18" charset="0"/>
                  <a:ea typeface="黑体" panose="02010609060101010101" pitchFamily="49" charset="-122"/>
                </a:rPr>
                <a:t>2</a:t>
              </a:r>
              <a:r>
                <a:rPr kumimoji="1" lang="en-US" altLang="zh-CN" sz="2400" b="1" dirty="0">
                  <a:solidFill>
                    <a:schemeClr val="tx1"/>
                  </a:solidFill>
                  <a:latin typeface="Times New Roman" panose="02020603050405020304" pitchFamily="18" charset="0"/>
                  <a:ea typeface="黑体" panose="02010609060101010101" pitchFamily="49" charset="-122"/>
                </a:rPr>
                <a:t>CH</a:t>
              </a:r>
              <a:r>
                <a:rPr kumimoji="1" lang="en-US" altLang="zh-CN" sz="2400" b="1" baseline="-25000" dirty="0">
                  <a:solidFill>
                    <a:schemeClr val="tx1"/>
                  </a:solidFill>
                  <a:latin typeface="Times New Roman" panose="02020603050405020304" pitchFamily="18" charset="0"/>
                  <a:ea typeface="黑体" panose="02010609060101010101" pitchFamily="49" charset="-122"/>
                </a:rPr>
                <a:t>2</a:t>
              </a:r>
              <a:r>
                <a:rPr kumimoji="1" lang="en-US" altLang="zh-CN" sz="2400" b="1" dirty="0">
                  <a:solidFill>
                    <a:schemeClr val="tx1"/>
                  </a:solidFill>
                  <a:latin typeface="Times New Roman" panose="02020603050405020304" pitchFamily="18" charset="0"/>
                  <a:ea typeface="黑体" panose="02010609060101010101" pitchFamily="49" charset="-122"/>
                </a:rPr>
                <a:t>COO</a:t>
              </a:r>
              <a:r>
                <a:rPr kumimoji="1" lang="en-US" altLang="zh-CN" sz="2400" b="1" baseline="30000" dirty="0">
                  <a:solidFill>
                    <a:schemeClr val="tx1"/>
                  </a:solidFill>
                  <a:latin typeface="Times New Roman" panose="02020603050405020304" pitchFamily="18" charset="0"/>
                  <a:ea typeface="黑体" panose="02010609060101010101" pitchFamily="49" charset="-122"/>
                </a:rPr>
                <a:t>-</a:t>
              </a:r>
            </a:p>
          </p:txBody>
        </p:sp>
        <p:sp>
          <p:nvSpPr>
            <p:cNvPr id="15" name="Text Box 18">
              <a:extLst>
                <a:ext uri="{FF2B5EF4-FFF2-40B4-BE49-F238E27FC236}">
                  <a16:creationId xmlns:a16="http://schemas.microsoft.com/office/drawing/2014/main" id="{5DB1B07A-0A1A-C3E9-14FF-C37462BC0F3A}"/>
                </a:ext>
              </a:extLst>
            </p:cNvPr>
            <p:cNvSpPr txBox="1">
              <a:spLocks noChangeArrowheads="1"/>
            </p:cNvSpPr>
            <p:nvPr/>
          </p:nvSpPr>
          <p:spPr bwMode="auto">
            <a:xfrm>
              <a:off x="1174" y="1979"/>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kumimoji="1" lang="en-US" altLang="zh-CN" sz="1800" b="1">
                  <a:solidFill>
                    <a:schemeClr val="tx1"/>
                  </a:solidFill>
                  <a:latin typeface="Times New Roman" panose="02020603050405020304" pitchFamily="18" charset="0"/>
                </a:rPr>
                <a:t>+</a:t>
              </a:r>
            </a:p>
          </p:txBody>
        </p:sp>
      </p:grpSp>
    </p:spTree>
    <p:extLst>
      <p:ext uri="{BB962C8B-B14F-4D97-AF65-F5344CB8AC3E}">
        <p14:creationId xmlns:p14="http://schemas.microsoft.com/office/powerpoint/2010/main" val="3811027552"/>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9643C-D202-EA8E-ABF2-41B6CD04A3DE}"/>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D0987FD2-A937-C597-09BA-052AD8882A19}"/>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607B4BAC-2C94-CBE4-B2D8-0F18542411E5}"/>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8B95A59A-CBF2-F882-4306-8109CB224DA1}"/>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6">
            <a:extLst>
              <a:ext uri="{FF2B5EF4-FFF2-40B4-BE49-F238E27FC236}">
                <a16:creationId xmlns:a16="http://schemas.microsoft.com/office/drawing/2014/main" id="{81917A8B-A8A1-4829-D49E-C385E260F942}"/>
              </a:ext>
            </a:extLst>
          </p:cNvPr>
          <p:cNvSpPr txBox="1"/>
          <p:nvPr/>
        </p:nvSpPr>
        <p:spPr>
          <a:xfrm>
            <a:off x="695400" y="905567"/>
            <a:ext cx="11074526" cy="2243050"/>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400" kern="0" dirty="0">
                <a:latin typeface="微软雅黑" panose="020B0503020204020204" pitchFamily="34" charset="-122"/>
                <a:ea typeface="微软雅黑" panose="020B0503020204020204" pitchFamily="34" charset="-122"/>
              </a:rPr>
              <a:t>无机汞化合物在生物体内一般容易排泄。但当汞与生物体内的高分子结合，形成稳定的有机汞配合物，就很难排出体外。由下表所列出的甲基汞和汞的某些络合物稳定常数可以看出，其中半胱氨酸和白蛋白与甲基汞和汞的配合物相当稳定。 </a:t>
            </a:r>
          </a:p>
        </p:txBody>
      </p:sp>
      <p:sp>
        <p:nvSpPr>
          <p:cNvPr id="8" name="Rectangle 36">
            <a:extLst>
              <a:ext uri="{FF2B5EF4-FFF2-40B4-BE49-F238E27FC236}">
                <a16:creationId xmlns:a16="http://schemas.microsoft.com/office/drawing/2014/main" id="{9F64D2EE-BEDC-E239-6C22-9D5F34F0DDFF}"/>
              </a:ext>
            </a:extLst>
          </p:cNvPr>
          <p:cNvSpPr>
            <a:spLocks noChangeArrowheads="1"/>
          </p:cNvSpPr>
          <p:nvPr/>
        </p:nvSpPr>
        <p:spPr bwMode="auto">
          <a:xfrm>
            <a:off x="2999656" y="3195195"/>
            <a:ext cx="508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lang="zh-CN" altLang="en-US" sz="2400" b="1" dirty="0">
                <a:effectLst/>
                <a:latin typeface="微软雅黑" panose="020B0503020204020204" pitchFamily="34" charset="-122"/>
                <a:ea typeface="微软雅黑" panose="020B0503020204020204" pitchFamily="34" charset="-122"/>
              </a:rPr>
              <a:t>甲基汞和汞的某些配合物的稳定常数</a:t>
            </a:r>
          </a:p>
        </p:txBody>
      </p:sp>
      <p:graphicFrame>
        <p:nvGraphicFramePr>
          <p:cNvPr id="9" name="Group 47">
            <a:extLst>
              <a:ext uri="{FF2B5EF4-FFF2-40B4-BE49-F238E27FC236}">
                <a16:creationId xmlns:a16="http://schemas.microsoft.com/office/drawing/2014/main" id="{7C166CCB-EB62-1170-1588-22390607533A}"/>
              </a:ext>
            </a:extLst>
          </p:cNvPr>
          <p:cNvGraphicFramePr>
            <a:graphicFrameLocks/>
          </p:cNvGraphicFramePr>
          <p:nvPr>
            <p:extLst>
              <p:ext uri="{D42A27DB-BD31-4B8C-83A1-F6EECF244321}">
                <p14:modId xmlns:p14="http://schemas.microsoft.com/office/powerpoint/2010/main" val="149030804"/>
              </p:ext>
            </p:extLst>
          </p:nvPr>
        </p:nvGraphicFramePr>
        <p:xfrm>
          <a:off x="2423592" y="3789040"/>
          <a:ext cx="6383338" cy="2760663"/>
        </p:xfrm>
        <a:graphic>
          <a:graphicData uri="http://schemas.openxmlformats.org/drawingml/2006/table">
            <a:tbl>
              <a:tblPr/>
              <a:tblGrid>
                <a:gridCol w="2127250">
                  <a:extLst>
                    <a:ext uri="{9D8B030D-6E8A-4147-A177-3AD203B41FA5}">
                      <a16:colId xmlns:a16="http://schemas.microsoft.com/office/drawing/2014/main" val="20000"/>
                    </a:ext>
                  </a:extLst>
                </a:gridCol>
                <a:gridCol w="2128838">
                  <a:extLst>
                    <a:ext uri="{9D8B030D-6E8A-4147-A177-3AD203B41FA5}">
                      <a16:colId xmlns:a16="http://schemas.microsoft.com/office/drawing/2014/main" val="20001"/>
                    </a:ext>
                  </a:extLst>
                </a:gridCol>
                <a:gridCol w="2127250">
                  <a:extLst>
                    <a:ext uri="{9D8B030D-6E8A-4147-A177-3AD203B41FA5}">
                      <a16:colId xmlns:a16="http://schemas.microsoft.com/office/drawing/2014/main" val="20002"/>
                    </a:ext>
                  </a:extLst>
                </a:gridCol>
              </a:tblGrid>
              <a:tr h="463603">
                <a:tc rowSpan="2">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配体</a:t>
                      </a:r>
                    </a:p>
                  </a:txBody>
                  <a:tcPr marL="90000" marR="90000" marT="46805" marB="46805" anchor="ctr" anchorCtr="1" horzOverflow="overflow">
                    <a:lnL cap="flat">
                      <a:noFill/>
                    </a:lnL>
                    <a:lnR w="19050" cap="flat" cmpd="sng" algn="ctr">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err="1">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p</a:t>
                      </a:r>
                      <a:r>
                        <a:rPr kumimoji="0" lang="en-US" altLang="zh-CN" sz="2400" b="0" i="1" u="none" strike="noStrike" cap="none" normalizeH="0" baseline="0" dirty="0" err="1">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K</a:t>
                      </a:r>
                      <a:endParaRPr kumimoji="0" lang="en-US" altLang="zh-CN" sz="2400" b="0" i="1"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0000" marR="90000" marT="46805" marB="46805" anchor="ctr" anchorCtr="1" horzOverflow="overflow">
                    <a:lnL w="19050" cap="flat" cmpd="sng" algn="ctr">
                      <a:noFill/>
                      <a:prstDash val="solid"/>
                      <a:round/>
                      <a:headEnd type="none" w="sm" len="sm"/>
                      <a:tailEnd type="none" w="sm" len="sm"/>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459412">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CH</a:t>
                      </a:r>
                      <a:r>
                        <a:rPr kumimoji="0" lang="en-US" altLang="zh-CN" sz="2400" b="0" i="0" u="none" strike="noStrike" cap="none" normalizeH="0" baseline="-2500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kumimoji="0" lang="en-US" altLang="zh-CN" sz="24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Hg</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p>
                  </a:txBody>
                  <a:tcPr marL="90000" marR="90000" marT="46805" marB="46805" anchor="ctr" anchorCtr="1" horzOverflow="overflow">
                    <a:lnL w="19050" cap="flat" cmpd="sng" algn="ctr">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Hg</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kumimoji="0" lang="zh-CN" altLang="en-US" sz="2400" b="0" i="0" u="none" strike="noStrike" cap="none" normalizeH="0" baseline="3000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0000" marR="90000" marT="46805" marB="46805" anchor="ctr" anchorCtr="1" horzOverflow="overflow">
                    <a:lnL w="12700" cap="flat" cmpd="sng" algn="ctr">
                      <a:no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9412">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—OH</a:t>
                      </a:r>
                    </a:p>
                  </a:txBody>
                  <a:tcPr marL="90000" marR="90000" marT="46805" marB="46805" anchor="ctr" anchorCtr="1" horzOverflow="overflow">
                    <a:lnL cap="flat">
                      <a:noFill/>
                    </a:lnL>
                    <a:lnR w="19050" cap="flat" cmpd="sng" algn="ctr">
                      <a:noFill/>
                      <a:prstDash val="solid"/>
                      <a:round/>
                      <a:headEnd type="none" w="sm" len="sm"/>
                      <a:tailEnd type="none" w="sm" len="sm"/>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9.5</a:t>
                      </a:r>
                    </a:p>
                  </a:txBody>
                  <a:tcPr marL="90000" marR="90000" marT="46805" marB="46805" anchor="ctr" anchorCtr="1" horzOverflow="overflow">
                    <a:lnL w="19050" cap="flat" cmpd="sng" algn="ctr">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10.3</a:t>
                      </a:r>
                    </a:p>
                  </a:txBody>
                  <a:tcPr marL="90000" marR="90000" marT="46805" marB="46805" anchor="ctr" anchorCtr="1" horzOverflow="overflow">
                    <a:lnL w="12700" cap="flat" cmpd="sng" algn="ctr">
                      <a:no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459412">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组氨酸</a:t>
                      </a:r>
                    </a:p>
                  </a:txBody>
                  <a:tcPr marL="90000" marR="90000" marT="46805" marB="46805" anchor="ctr" anchorCtr="1" horzOverflow="overflow">
                    <a:lnL cap="flat">
                      <a:noFill/>
                    </a:lnL>
                    <a:lnR w="19050" cap="flat" cmpd="sng" algn="ctr">
                      <a:no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8.8</a:t>
                      </a:r>
                    </a:p>
                  </a:txBody>
                  <a:tcPr marL="90000" marR="90000" marT="46805" marB="46805" anchor="ctr" anchorCtr="1" horzOverflow="overflow">
                    <a:lnL w="19050" cap="flat" cmpd="sng" algn="ctr">
                      <a:noFill/>
                      <a:prstDash val="solid"/>
                      <a:round/>
                      <a:headEnd type="none" w="sm" len="sm"/>
                      <a:tailEnd type="none" w="sm" len="sm"/>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a:t>
                      </a:r>
                    </a:p>
                  </a:txBody>
                  <a:tcPr marL="90000" marR="90000" marT="46805" marB="46805" anchor="ctr" anchorCtr="1" horzOverflow="overflow">
                    <a:lnL w="12700" cap="flat" cmpd="sng" algn="ctr">
                      <a:no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59412">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半胱氨酸</a:t>
                      </a:r>
                    </a:p>
                  </a:txBody>
                  <a:tcPr marL="90000" marR="90000" marT="46805" marB="46805" anchor="ctr" anchorCtr="1" horzOverflow="overflow">
                    <a:lnL cap="flat">
                      <a:noFill/>
                    </a:lnL>
                    <a:lnR w="19050" cap="flat" cmpd="sng" algn="ctr">
                      <a:no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15.7</a:t>
                      </a:r>
                    </a:p>
                  </a:txBody>
                  <a:tcPr marL="90000" marR="90000" marT="46805" marB="46805" anchor="ctr" anchorCtr="1" horzOverflow="overflow">
                    <a:lnL w="19050" cap="flat" cmpd="sng" algn="ctr">
                      <a:noFill/>
                      <a:prstDash val="solid"/>
                      <a:round/>
                      <a:headEnd type="none" w="sm" len="sm"/>
                      <a:tailEnd type="none" w="sm" len="sm"/>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14</a:t>
                      </a:r>
                    </a:p>
                  </a:txBody>
                  <a:tcPr marL="90000" marR="90000" marT="46805" marB="46805" anchor="ctr" anchorCtr="1" horzOverflow="overflow">
                    <a:lnL w="12700" cap="flat" cmpd="sng" algn="ctr">
                      <a:no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59412">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白蛋白</a:t>
                      </a:r>
                    </a:p>
                  </a:txBody>
                  <a:tcPr marL="90000" marR="90000" marT="46805" marB="46805" anchor="ctr" anchorCtr="1" horzOverflow="overflow">
                    <a:lnL cap="flat">
                      <a:noFill/>
                    </a:lnL>
                    <a:lnR w="19050" cap="flat" cmpd="sng" algn="ctr">
                      <a:noFill/>
                      <a:prstDash val="solid"/>
                      <a:round/>
                      <a:headEnd type="none" w="sm" len="sm"/>
                      <a:tailEnd type="none" w="sm" len="sm"/>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22.0</a:t>
                      </a:r>
                    </a:p>
                  </a:txBody>
                  <a:tcPr marL="90000" marR="90000" marT="46805" marB="46805" anchor="ctr" anchorCtr="1" horzOverflow="overflow">
                    <a:lnL w="19050" cap="flat" cmpd="sng" algn="ctr">
                      <a:noFill/>
                      <a:prstDash val="solid"/>
                      <a:round/>
                      <a:headEnd type="none" w="sm" len="sm"/>
                      <a:tailEnd type="none" w="sm" len="sm"/>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13</a:t>
                      </a:r>
                    </a:p>
                  </a:txBody>
                  <a:tcPr marL="90000" marR="90000" marT="46805" marB="46805" anchor="ctr" anchorCtr="1" horzOverflow="overflow">
                    <a:lnL w="12700" cap="flat" cmpd="sng" algn="ctr">
                      <a:no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56435581"/>
      </p:ext>
    </p:extLst>
  </p:cSld>
  <p:clrMapOvr>
    <a:masterClrMapping/>
  </p:clrMapOvr>
  <p:transition>
    <p:random/>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F5740-3488-00A6-B2F3-7DEF376F9567}"/>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28AD6CD8-8E36-07E9-8435-5AF965398A7A}"/>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D4967A69-A528-6FE7-2F35-3D9A42A545EE}"/>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4C19C6C7-045A-B637-58F7-BAA2C6D84B38}"/>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4" name="Text Box 2">
            <a:extLst>
              <a:ext uri="{FF2B5EF4-FFF2-40B4-BE49-F238E27FC236}">
                <a16:creationId xmlns:a16="http://schemas.microsoft.com/office/drawing/2014/main" id="{5CDE8F13-4CC7-99CC-DC8A-F4D138CF2490}"/>
              </a:ext>
            </a:extLst>
          </p:cNvPr>
          <p:cNvSpPr txBox="1">
            <a:spLocks noChangeArrowheads="1"/>
          </p:cNvSpPr>
          <p:nvPr/>
        </p:nvSpPr>
        <p:spPr bwMode="auto">
          <a:xfrm>
            <a:off x="767408" y="1052736"/>
            <a:ext cx="7788746" cy="538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
                <a:schemeClr val="accent2"/>
              </a:buClr>
              <a:buSzTx/>
              <a:buFont typeface="Wingdings" panose="05000000000000000000" pitchFamily="2" charset="2"/>
              <a:buNone/>
            </a:pP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④ 非离子表面活性剂</a:t>
            </a:r>
          </a:p>
          <a:p>
            <a:pPr eaLnBrk="1" hangingPunct="1">
              <a:spcBef>
                <a:spcPct val="50000"/>
              </a:spcBef>
              <a:buClr>
                <a:schemeClr val="accent2"/>
              </a:buClr>
              <a:buSzTx/>
              <a:buFont typeface="Wingdings" panose="05000000000000000000" pitchFamily="2" charset="2"/>
              <a:buNone/>
            </a:pP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Nonionic surfactants</a:t>
            </a:r>
          </a:p>
          <a:p>
            <a:pPr eaLnBrk="1" hangingPunct="1">
              <a:lnSpc>
                <a:spcPct val="150000"/>
              </a:lnSpc>
              <a:spcBef>
                <a:spcPct val="50000"/>
              </a:spcBef>
              <a:buClr>
                <a:schemeClr val="accent2"/>
              </a:buClr>
              <a:buSzTx/>
              <a:buFont typeface="Wingdings" panose="05000000000000000000" pitchFamily="2" charset="2"/>
              <a:buNone/>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脂肪醇聚氧乙烯醚：</a:t>
            </a:r>
            <a:endParaRPr kumimoji="1" lang="zh-CN" altLang="en-US" sz="1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50000"/>
              </a:lnSpc>
              <a:spcBef>
                <a:spcPct val="50000"/>
              </a:spcBef>
              <a:buClr>
                <a:schemeClr val="accent2"/>
              </a:buClr>
              <a:buSzTx/>
              <a:buFont typeface="Wingdings" panose="05000000000000000000" pitchFamily="2" charset="2"/>
              <a:buNone/>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脂肪酸聚氧乙烯醚：</a:t>
            </a:r>
          </a:p>
          <a:p>
            <a:pPr eaLnBrk="1" hangingPunct="1">
              <a:lnSpc>
                <a:spcPct val="150000"/>
              </a:lnSpc>
              <a:spcBef>
                <a:spcPct val="50000"/>
              </a:spcBef>
              <a:buClr>
                <a:schemeClr val="accent2"/>
              </a:buClr>
              <a:buSzTx/>
              <a:buFont typeface="Wingdings" panose="05000000000000000000" pitchFamily="2" charset="2"/>
              <a:buNone/>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烷基苯酚聚氧乙烯醚：</a:t>
            </a:r>
          </a:p>
          <a:p>
            <a:pPr eaLnBrk="1" hangingPunct="1">
              <a:lnSpc>
                <a:spcPct val="150000"/>
              </a:lnSpc>
              <a:spcBef>
                <a:spcPct val="50000"/>
              </a:spcBef>
              <a:buClr>
                <a:schemeClr val="accent2"/>
              </a:buClr>
              <a:buSzTx/>
              <a:buFont typeface="Wingdings" panose="05000000000000000000" pitchFamily="2" charset="2"/>
              <a:buNone/>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聚氧乙烯烷基胺：</a:t>
            </a:r>
          </a:p>
          <a:p>
            <a:pPr eaLnBrk="1" hangingPunct="1">
              <a:lnSpc>
                <a:spcPct val="150000"/>
              </a:lnSpc>
              <a:spcBef>
                <a:spcPct val="50000"/>
              </a:spcBef>
              <a:buClr>
                <a:schemeClr val="accent2"/>
              </a:buClr>
              <a:buSzTx/>
              <a:buFont typeface="Wingdings" panose="05000000000000000000" pitchFamily="2" charset="2"/>
              <a:buNone/>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聚氧乙烯烷基酰胺：  </a:t>
            </a:r>
            <a:endPar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50000"/>
              </a:lnSpc>
              <a:spcBef>
                <a:spcPct val="50000"/>
              </a:spcBef>
              <a:buClr>
                <a:schemeClr val="accent2"/>
              </a:buClr>
              <a:buSzTx/>
              <a:buFont typeface="Wingdings" panose="05000000000000000000" pitchFamily="2" charset="2"/>
              <a:buNone/>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多醇表面活性剂：</a:t>
            </a:r>
          </a:p>
        </p:txBody>
      </p:sp>
      <p:pic>
        <p:nvPicPr>
          <p:cNvPr id="3" name="Picture 13" descr="图片19">
            <a:extLst>
              <a:ext uri="{FF2B5EF4-FFF2-40B4-BE49-F238E27FC236}">
                <a16:creationId xmlns:a16="http://schemas.microsoft.com/office/drawing/2014/main" id="{4F7B2BB7-EB87-A74C-1ADE-12C73474C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2330226"/>
            <a:ext cx="3906837"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图片20">
            <a:extLst>
              <a:ext uri="{FF2B5EF4-FFF2-40B4-BE49-F238E27FC236}">
                <a16:creationId xmlns:a16="http://schemas.microsoft.com/office/drawing/2014/main" id="{4C09A145-50FF-CBCA-CCE8-EBA34229CC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752" y="5944877"/>
            <a:ext cx="53340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809069"/>
      </p:ext>
    </p:extLst>
  </p:cSld>
  <p:clrMapOvr>
    <a:masterClrMapping/>
  </p:clrMapOvr>
  <p:transition>
    <p:rand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C0F64-5B5E-828F-151F-502BB3517ACA}"/>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B8544493-1381-EE8A-8259-F8E145FD0B9E}"/>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0F9B8347-CF40-CE27-EDED-3BD3898390D4}"/>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B01C7C2F-6BE7-6167-0FD1-D7DB8AD73DC2}"/>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4D54F0E2-5860-E523-C3CB-4F6F16D7E476}"/>
              </a:ext>
            </a:extLst>
          </p:cNvPr>
          <p:cNvSpPr txBox="1">
            <a:spLocks noChangeArrowheads="1"/>
          </p:cNvSpPr>
          <p:nvPr/>
        </p:nvSpPr>
        <p:spPr bwMode="auto">
          <a:xfrm>
            <a:off x="263352" y="980728"/>
            <a:ext cx="9439269" cy="46166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表面活性剂（</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Surfactants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2">
            <a:extLst>
              <a:ext uri="{FF2B5EF4-FFF2-40B4-BE49-F238E27FC236}">
                <a16:creationId xmlns:a16="http://schemas.microsoft.com/office/drawing/2014/main" id="{C08E71D6-DB10-F087-C637-804065C09091}"/>
              </a:ext>
            </a:extLst>
          </p:cNvPr>
          <p:cNvSpPr>
            <a:spLocks noChangeArrowheads="1"/>
          </p:cNvSpPr>
          <p:nvPr/>
        </p:nvSpPr>
        <p:spPr bwMode="auto">
          <a:xfrm>
            <a:off x="252871" y="1499526"/>
            <a:ext cx="105131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0"/>
              </a:spcBef>
              <a:buClrTx/>
              <a:buSzTx/>
              <a:buNone/>
            </a:pPr>
            <a:r>
              <a:rPr kumimoji="1" lang="en-US" altLang="zh-CN"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4.2 </a:t>
            </a: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性质</a:t>
            </a:r>
          </a:p>
          <a:p>
            <a:pPr eaLnBrk="1" hangingPunct="1">
              <a:spcBef>
                <a:spcPct val="0"/>
              </a:spcBef>
              <a:buClrTx/>
              <a:buSzTx/>
              <a:buFontTx/>
              <a:buNone/>
            </a:pPr>
            <a:endParaRPr kumimoji="1"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4C679305-1756-590A-DCD5-70DD654C6302}"/>
              </a:ext>
            </a:extLst>
          </p:cNvPr>
          <p:cNvSpPr txBox="1"/>
          <p:nvPr/>
        </p:nvSpPr>
        <p:spPr>
          <a:xfrm>
            <a:off x="767408" y="2253967"/>
            <a:ext cx="9721080" cy="4089517"/>
          </a:xfrm>
          <a:prstGeom prst="rect">
            <a:avLst/>
          </a:prstGeom>
          <a:noFill/>
        </p:spPr>
        <p:txBody>
          <a:bodyPr wrap="square">
            <a:spAutoFit/>
          </a:bodyPr>
          <a:lstStyle/>
          <a:p>
            <a:pPr eaLnBrk="1" hangingPunct="1">
              <a:lnSpc>
                <a:spcPct val="150000"/>
              </a:lnSpc>
              <a:spcBef>
                <a:spcPct val="50000"/>
              </a:spcBef>
              <a:buClr>
                <a:schemeClr val="tx1"/>
              </a:buClr>
              <a:buSzTx/>
              <a:buFont typeface="Wingdings" panose="05000000000000000000" pitchFamily="2" charset="2"/>
              <a:buAutoNum type="circleNumDbPlain"/>
            </a:pPr>
            <a:r>
              <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表面活性剂的亲水性：表面活性剂的亲油、亲水平衡比值称为亲水性</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(HLB</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值</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。可表示如下：</a:t>
            </a:r>
          </a:p>
          <a:p>
            <a:pPr eaLnBrk="1" hangingPunct="1">
              <a:lnSpc>
                <a:spcPct val="150000"/>
              </a:lnSpc>
              <a:spcBef>
                <a:spcPct val="50000"/>
              </a:spcBef>
              <a:buClr>
                <a:schemeClr val="tx1"/>
              </a:buClr>
              <a:buSzTx/>
            </a:pP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HLB=</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亲水基的亲水性</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疏水基的疏水性</a:t>
            </a:r>
          </a:p>
          <a:p>
            <a:pPr eaLnBrk="1" hangingPunct="1">
              <a:lnSpc>
                <a:spcPct val="150000"/>
              </a:lnSpc>
              <a:spcBef>
                <a:spcPct val="50000"/>
              </a:spcBef>
              <a:buClr>
                <a:schemeClr val="tx1"/>
              </a:buClr>
              <a:buSzTx/>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实验测定困难，可根据碎片常数推测</a:t>
            </a:r>
          </a:p>
          <a:p>
            <a:pPr eaLnBrk="1" hangingPunct="1">
              <a:lnSpc>
                <a:spcPct val="150000"/>
              </a:lnSpc>
              <a:spcBef>
                <a:spcPct val="50000"/>
              </a:spcBef>
              <a:buClr>
                <a:schemeClr val="tx1"/>
              </a:buClr>
              <a:buSzTx/>
            </a:pP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HLB</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7+Σ(</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亲水基团</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HLB</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值</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)-Σ(</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疏水基团</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HLB</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值</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eaLnBrk="1" hangingPunct="1">
              <a:lnSpc>
                <a:spcPct val="150000"/>
              </a:lnSpc>
              <a:spcBef>
                <a:spcPct val="50000"/>
              </a:spcBef>
              <a:buClr>
                <a:schemeClr val="tx1"/>
              </a:buClr>
              <a:buSzTx/>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② 临界胶束浓度。 </a:t>
            </a:r>
          </a:p>
        </p:txBody>
      </p:sp>
    </p:spTree>
    <p:extLst>
      <p:ext uri="{BB962C8B-B14F-4D97-AF65-F5344CB8AC3E}">
        <p14:creationId xmlns:p14="http://schemas.microsoft.com/office/powerpoint/2010/main" val="3409384656"/>
      </p:ext>
    </p:extLst>
  </p:cSld>
  <p:clrMapOvr>
    <a:masterClrMapping/>
  </p:clrMapOvr>
  <p:transition>
    <p:rand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AD733-FE39-D793-C1D2-67F82C6CCE03}"/>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6D2CE81C-EB9D-A1B8-F84A-5F5217F97C4B}"/>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122</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66FB78A5-7200-52C3-6514-C25C6AC5F210}"/>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081B6BD4-C5FB-1EFB-5164-B1E2BB0BB217}"/>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8A3FE15E-7558-4402-9437-7E6B915C46F8}"/>
              </a:ext>
            </a:extLst>
          </p:cNvPr>
          <p:cNvSpPr txBox="1"/>
          <p:nvPr/>
        </p:nvSpPr>
        <p:spPr>
          <a:xfrm>
            <a:off x="263352" y="1484784"/>
            <a:ext cx="11449272" cy="2346091"/>
          </a:xfrm>
          <a:prstGeom prst="rect">
            <a:avLst/>
          </a:prstGeom>
          <a:noFill/>
        </p:spPr>
        <p:txBody>
          <a:bodyPr wrap="square">
            <a:spAutoFit/>
          </a:bodyPr>
          <a:lstStyle/>
          <a:p>
            <a:pPr marL="0" indent="0">
              <a:lnSpc>
                <a:spcPct val="150000"/>
              </a:lnSpc>
              <a:spcBef>
                <a:spcPct val="0"/>
              </a:spcBef>
              <a:buClr>
                <a:schemeClr val="tx1"/>
              </a:buClr>
              <a:buFont typeface="Wingdings" panose="05000000000000000000" pitchFamily="2" charset="2"/>
              <a:buChar char="Ø"/>
            </a:pPr>
            <a:r>
              <a:rPr kumimoji="1" lang="zh-CN" altLang="en-US"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表面活性剂亲水基团的相对位置对其性质的影响：一般情况下，亲水基团在分子中间者比在末端的润湿性能强，如                                                                                                 是有名的渗透剂；</a:t>
            </a:r>
            <a:endParaRPr kumimoji="1"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buClr>
                <a:schemeClr val="tx1"/>
              </a:buClr>
            </a:pPr>
            <a:endParaRPr kumimoji="1"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buClr>
                <a:schemeClr val="accent2"/>
              </a:buClr>
              <a:buFont typeface="Wingdings" panose="05000000000000000000" pitchFamily="2" charset="2"/>
              <a:buNone/>
            </a:pPr>
            <a:endParaRPr kumimoji="1"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buClr>
                <a:schemeClr val="accent2"/>
              </a:buClr>
              <a:buFont typeface="Wingdings" panose="05000000000000000000" pitchFamily="2" charset="2"/>
              <a:buNone/>
            </a:pPr>
            <a:r>
              <a:rPr kumimoji="1" lang="zh-CN" altLang="en-US"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亲水基团在分子末端的比在中间的去污能力好，如</a:t>
            </a:r>
            <a:r>
              <a:rPr kumimoji="1"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kumimoji="1" lang="en-US" altLang="zh-CN" sz="200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16</a:t>
            </a:r>
            <a:r>
              <a:rPr kumimoji="1"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kumimoji="1" lang="en-US" altLang="zh-CN" sz="200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33</a:t>
            </a:r>
            <a:r>
              <a:rPr kumimoji="1"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OCOCH</a:t>
            </a:r>
            <a:r>
              <a:rPr kumimoji="1" lang="en-US" altLang="zh-CN" sz="200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1"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CH(SO</a:t>
            </a:r>
            <a:r>
              <a:rPr kumimoji="1" lang="en-US" altLang="zh-CN" sz="200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kumimoji="1"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Na)COOH</a:t>
            </a:r>
            <a:r>
              <a:rPr kumimoji="1" lang="zh-CN" altLang="en-US"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的去污能力较强。  </a:t>
            </a:r>
          </a:p>
        </p:txBody>
      </p:sp>
      <p:graphicFrame>
        <p:nvGraphicFramePr>
          <p:cNvPr id="9" name="Object 3">
            <a:extLst>
              <a:ext uri="{FF2B5EF4-FFF2-40B4-BE49-F238E27FC236}">
                <a16:creationId xmlns:a16="http://schemas.microsoft.com/office/drawing/2014/main" id="{FF20C0CB-8877-26DD-8EFD-27489C83864A}"/>
              </a:ext>
            </a:extLst>
          </p:cNvPr>
          <p:cNvGraphicFramePr>
            <a:graphicFrameLocks noChangeAspect="1"/>
          </p:cNvGraphicFramePr>
          <p:nvPr>
            <p:extLst>
              <p:ext uri="{D42A27DB-BD31-4B8C-83A1-F6EECF244321}">
                <p14:modId xmlns:p14="http://schemas.microsoft.com/office/powerpoint/2010/main" val="3404782132"/>
              </p:ext>
            </p:extLst>
          </p:nvPr>
        </p:nvGraphicFramePr>
        <p:xfrm>
          <a:off x="2423592" y="2060848"/>
          <a:ext cx="5545138" cy="1004887"/>
        </p:xfrm>
        <a:graphic>
          <a:graphicData uri="http://schemas.openxmlformats.org/presentationml/2006/ole">
            <mc:AlternateContent xmlns:mc="http://schemas.openxmlformats.org/markup-compatibility/2006">
              <mc:Choice xmlns:v="urn:schemas-microsoft-com:vml" Requires="v">
                <p:oleObj name="Document" r:id="rId3" imgW="2943225" imgH="533400" progId="ChemWindow.Document">
                  <p:embed/>
                </p:oleObj>
              </mc:Choice>
              <mc:Fallback>
                <p:oleObj name="Document" r:id="rId3" imgW="2943225" imgH="533400" progId="ChemWindow.Document">
                  <p:embed/>
                  <p:pic>
                    <p:nvPicPr>
                      <p:cNvPr id="91140" name="Object 3">
                        <a:extLst>
                          <a:ext uri="{FF2B5EF4-FFF2-40B4-BE49-F238E27FC236}">
                            <a16:creationId xmlns:a16="http://schemas.microsoft.com/office/drawing/2014/main" id="{06F44FBC-273A-AE7A-44D1-35429435E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2060848"/>
                        <a:ext cx="5545138" cy="1004887"/>
                      </a:xfrm>
                      <a:prstGeom prst="rect">
                        <a:avLst/>
                      </a:prstGeom>
                      <a:noFill/>
                      <a:ln>
                        <a:noFill/>
                      </a:ln>
                      <a:effectLst/>
                    </p:spPr>
                  </p:pic>
                </p:oleObj>
              </mc:Fallback>
            </mc:AlternateContent>
          </a:graphicData>
        </a:graphic>
      </p:graphicFrame>
      <p:sp>
        <p:nvSpPr>
          <p:cNvPr id="11" name="文本框 10">
            <a:extLst>
              <a:ext uri="{FF2B5EF4-FFF2-40B4-BE49-F238E27FC236}">
                <a16:creationId xmlns:a16="http://schemas.microsoft.com/office/drawing/2014/main" id="{13748DAE-F528-076C-37B6-D8C296DD4F1A}"/>
              </a:ext>
            </a:extLst>
          </p:cNvPr>
          <p:cNvSpPr txBox="1"/>
          <p:nvPr/>
        </p:nvSpPr>
        <p:spPr>
          <a:xfrm>
            <a:off x="281675" y="4387780"/>
            <a:ext cx="11449272" cy="1422762"/>
          </a:xfrm>
          <a:prstGeom prst="rect">
            <a:avLst/>
          </a:prstGeom>
          <a:noFill/>
        </p:spPr>
        <p:txBody>
          <a:bodyPr wrap="square">
            <a:spAutoFit/>
          </a:bodyPr>
          <a:lstStyle/>
          <a:p>
            <a:pPr marL="0" indent="0">
              <a:lnSpc>
                <a:spcPct val="150000"/>
              </a:lnSpc>
              <a:spcBef>
                <a:spcPct val="0"/>
              </a:spcBef>
              <a:buClr>
                <a:schemeClr val="tx1"/>
              </a:buClr>
              <a:buFont typeface="Wingdings" panose="05000000000000000000" pitchFamily="2" charset="2"/>
              <a:buChar char="Ø"/>
            </a:pPr>
            <a:r>
              <a:rPr kumimoji="1" lang="zh-CN" altLang="en-US"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同一品种的表面活性剂，随疏水基团中碳原子数目的增加，其溶解度有规律地减少；而降低水的表面张力的能力有明显的增长。一般规律是：表面活性剂分子较小的，其润湿性、渗透作用比较好；分子较大的，其洗涤作用、分散作用等较为优良。</a:t>
            </a:r>
          </a:p>
        </p:txBody>
      </p:sp>
    </p:spTree>
    <p:extLst>
      <p:ext uri="{BB962C8B-B14F-4D97-AF65-F5344CB8AC3E}">
        <p14:creationId xmlns:p14="http://schemas.microsoft.com/office/powerpoint/2010/main" val="2384876737"/>
      </p:ext>
    </p:extLst>
  </p:cSld>
  <p:clrMapOvr>
    <a:masterClrMapping/>
  </p:clrMapOvr>
  <p:transition>
    <p:rand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B98E0-D810-739E-832B-15802FCD9195}"/>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596520F8-6C84-BBBD-74FA-FEA58DCF7078}"/>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6B7028FB-F5C7-F662-423D-AF62559731A0}"/>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204F9532-2B63-8E10-E997-26019BFF001D}"/>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EDC7AB68-51B4-6996-E966-3740A4BD61D6}"/>
              </a:ext>
            </a:extLst>
          </p:cNvPr>
          <p:cNvSpPr txBox="1"/>
          <p:nvPr/>
        </p:nvSpPr>
        <p:spPr>
          <a:xfrm>
            <a:off x="407368" y="1844824"/>
            <a:ext cx="10729192" cy="2461508"/>
          </a:xfrm>
          <a:prstGeom prst="rect">
            <a:avLst/>
          </a:prstGeom>
          <a:noFill/>
        </p:spPr>
        <p:txBody>
          <a:bodyPr wrap="square">
            <a:spAutoFit/>
          </a:bodyPr>
          <a:lstStyle/>
          <a:p>
            <a:pPr marL="0" indent="0">
              <a:lnSpc>
                <a:spcPct val="200000"/>
              </a:lnSpc>
              <a:spcBef>
                <a:spcPct val="0"/>
              </a:spcBef>
              <a:buClr>
                <a:schemeClr val="tx1"/>
              </a:buClr>
              <a:buFont typeface="Wingdings" panose="05000000000000000000" pitchFamily="2" charset="2"/>
              <a:buChar char="Ø"/>
            </a:pPr>
            <a:r>
              <a:rPr kumimoji="1" lang="zh-CN" altLang="en-US"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表面活性剂疏水基团对其性质的影响：如果表面活性剂的种类相同，分子大小相同，则一般有支链结构的表面活性剂有较好润湿、渗透性能。具有不同疏水性基团的表面活性剂其亲脂能力也有差别，大致顺序为：脂肪族烷烃≥环烷烃＞脂肪族烯烃＞脂肪族芳烃＞芳香烃＞带弱亲水基团的烃基。</a:t>
            </a:r>
          </a:p>
        </p:txBody>
      </p:sp>
    </p:spTree>
    <p:extLst>
      <p:ext uri="{BB962C8B-B14F-4D97-AF65-F5344CB8AC3E}">
        <p14:creationId xmlns:p14="http://schemas.microsoft.com/office/powerpoint/2010/main" val="341246803"/>
      </p:ext>
    </p:extLst>
  </p:cSld>
  <p:clrMapOvr>
    <a:masterClrMapping/>
  </p:clrMapOvr>
  <p:transition>
    <p:random/>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DEB71-00C5-E5C7-538C-37553BDEA8EA}"/>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E31FA62A-E610-8A37-FA06-2D9A57A36D88}"/>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CE66FEB7-8B7A-1237-3F11-2E803A14ACB7}"/>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3E2C6341-C320-2E96-588D-8D308D365E21}"/>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50602D4F-E8B2-CAA1-AE35-93C2688913D6}"/>
              </a:ext>
            </a:extLst>
          </p:cNvPr>
          <p:cNvSpPr txBox="1">
            <a:spLocks noChangeArrowheads="1"/>
          </p:cNvSpPr>
          <p:nvPr/>
        </p:nvSpPr>
        <p:spPr bwMode="auto">
          <a:xfrm>
            <a:off x="263352" y="980728"/>
            <a:ext cx="9439269" cy="46166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表面活性剂（</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Surfactants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2">
            <a:extLst>
              <a:ext uri="{FF2B5EF4-FFF2-40B4-BE49-F238E27FC236}">
                <a16:creationId xmlns:a16="http://schemas.microsoft.com/office/drawing/2014/main" id="{FAF170DB-CCC1-A29F-2284-E1C528292725}"/>
              </a:ext>
            </a:extLst>
          </p:cNvPr>
          <p:cNvSpPr>
            <a:spLocks noChangeArrowheads="1"/>
          </p:cNvSpPr>
          <p:nvPr/>
        </p:nvSpPr>
        <p:spPr bwMode="auto">
          <a:xfrm>
            <a:off x="252871" y="1499526"/>
            <a:ext cx="105131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0"/>
              </a:spcBef>
              <a:buClrTx/>
              <a:buSzTx/>
              <a:buNone/>
            </a:pPr>
            <a:r>
              <a:rPr kumimoji="1" lang="en-US" altLang="zh-CN"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4.3 </a:t>
            </a: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表面活性剂的来源、迁移与转化</a:t>
            </a:r>
          </a:p>
          <a:p>
            <a:pPr eaLnBrk="1" hangingPunct="1">
              <a:spcBef>
                <a:spcPct val="0"/>
              </a:spcBef>
              <a:buClrTx/>
              <a:buSzTx/>
              <a:buFontTx/>
              <a:buNone/>
            </a:pPr>
            <a:endParaRPr kumimoji="1"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04C85B6D-A922-88B7-87FF-FB69C8F73804}"/>
              </a:ext>
            </a:extLst>
          </p:cNvPr>
          <p:cNvSpPr txBox="1"/>
          <p:nvPr/>
        </p:nvSpPr>
        <p:spPr>
          <a:xfrm>
            <a:off x="551384" y="2276872"/>
            <a:ext cx="10945216" cy="3350854"/>
          </a:xfrm>
          <a:prstGeom prst="rect">
            <a:avLst/>
          </a:prstGeom>
          <a:noFill/>
        </p:spPr>
        <p:txBody>
          <a:bodyPr wrap="square">
            <a:spAutoFit/>
          </a:bodyPr>
          <a:lstStyle/>
          <a:p>
            <a:pPr marL="342900" indent="-342900" eaLnBrk="1" hangingPunct="1">
              <a:lnSpc>
                <a:spcPct val="150000"/>
              </a:lnSpc>
              <a:spcBef>
                <a:spcPct val="50000"/>
              </a:spcBef>
              <a:buClr>
                <a:schemeClr val="tx1"/>
              </a:buClr>
              <a:buSzTx/>
              <a:buFont typeface="Wingdings" panose="05000000000000000000" pitchFamily="2" charset="2"/>
              <a:buChar char="Ø"/>
            </a:pPr>
            <a:r>
              <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由于表面活性剂具有显著改变液体和固体表面的各种性质的能力，而被广泛用于纤维、造纸、塑料、日用化工、医药、金属加工、选矿、石油、煤碳等各行各业，仅合成洗涤剂一项，年产量已超过</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130×10</a:t>
            </a:r>
            <a:r>
              <a:rPr kumimoji="1" lang="en-US" altLang="zh-CN" sz="2400" baseline="30000" dirty="0">
                <a:latin typeface="Times New Roman" panose="02020603050405020304" pitchFamily="18" charset="0"/>
                <a:ea typeface="微软雅黑" panose="020B0503020204020204" pitchFamily="34" charset="-122"/>
                <a:cs typeface="Times New Roman" panose="02020603050405020304" pitchFamily="18" charset="0"/>
              </a:rPr>
              <a:t>4</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t</a:t>
            </a:r>
            <a:r>
              <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它主要以各种废水进入水体，是造成水污染的最普遍最大量的污染物之一。由于它含有很强的亲水基团，不仅本身亲水，也使其他不溶于水的物质分散于水体，并可长期分散于水中，而随水流迁移。只有当它与水体悬浮物结合凝聚时才沉入水底。</a:t>
            </a:r>
            <a:endPar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30601419"/>
      </p:ext>
    </p:extLst>
  </p:cSld>
  <p:clrMapOvr>
    <a:masterClrMapping/>
  </p:clrMapOvr>
  <p:transition>
    <p:rand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0B70D-FB62-1B63-E2FF-5444093A1B86}"/>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B3B36F94-7A8F-B118-4DF7-2B4F17FF4B8E}"/>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E2428310-AEBD-3E4F-B321-8927FADEB153}"/>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AB6830E8-3B44-51DD-E58B-BFF7B8F7797B}"/>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996F0E1E-E6D0-EF99-D3A4-D46BD46F4EC3}"/>
              </a:ext>
            </a:extLst>
          </p:cNvPr>
          <p:cNvSpPr txBox="1">
            <a:spLocks noChangeArrowheads="1"/>
          </p:cNvSpPr>
          <p:nvPr/>
        </p:nvSpPr>
        <p:spPr bwMode="auto">
          <a:xfrm>
            <a:off x="263352" y="980728"/>
            <a:ext cx="9439269" cy="46166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表面活性剂（</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Surfactants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2">
            <a:extLst>
              <a:ext uri="{FF2B5EF4-FFF2-40B4-BE49-F238E27FC236}">
                <a16:creationId xmlns:a16="http://schemas.microsoft.com/office/drawing/2014/main" id="{78FD97F6-9714-1ABC-E1CB-6458A7A95DD1}"/>
              </a:ext>
            </a:extLst>
          </p:cNvPr>
          <p:cNvSpPr>
            <a:spLocks noChangeArrowheads="1"/>
          </p:cNvSpPr>
          <p:nvPr/>
        </p:nvSpPr>
        <p:spPr bwMode="auto">
          <a:xfrm>
            <a:off x="335360" y="1663121"/>
            <a:ext cx="10513168" cy="5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0"/>
              </a:spcBef>
              <a:buClrTx/>
              <a:buSzTx/>
              <a:buNone/>
            </a:pP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表面活性剂在环境污染治理中的应用</a:t>
            </a:r>
          </a:p>
        </p:txBody>
      </p:sp>
      <p:sp>
        <p:nvSpPr>
          <p:cNvPr id="4" name="文本框 3">
            <a:extLst>
              <a:ext uri="{FF2B5EF4-FFF2-40B4-BE49-F238E27FC236}">
                <a16:creationId xmlns:a16="http://schemas.microsoft.com/office/drawing/2014/main" id="{452F2FEF-467A-F789-21AA-4560B85DBE10}"/>
              </a:ext>
            </a:extLst>
          </p:cNvPr>
          <p:cNvSpPr txBox="1"/>
          <p:nvPr/>
        </p:nvSpPr>
        <p:spPr>
          <a:xfrm>
            <a:off x="335360" y="2276846"/>
            <a:ext cx="10945216" cy="4089517"/>
          </a:xfrm>
          <a:prstGeom prst="rect">
            <a:avLst/>
          </a:prstGeom>
          <a:noFill/>
        </p:spPr>
        <p:txBody>
          <a:bodyPr wrap="square">
            <a:spAutoFit/>
          </a:bodyPr>
          <a:lstStyle/>
          <a:p>
            <a:pPr marL="342900" indent="-342900" eaLnBrk="1" hangingPunct="1">
              <a:lnSpc>
                <a:spcPct val="150000"/>
              </a:lnSpc>
              <a:spcBef>
                <a:spcPct val="50000"/>
              </a:spcBef>
              <a:buClr>
                <a:schemeClr val="tx1"/>
              </a:buClr>
              <a:buSzTx/>
              <a:buFont typeface="Wingdings" panose="05000000000000000000" pitchFamily="2" charset="2"/>
              <a:buChar char="Ø"/>
            </a:pPr>
            <a:r>
              <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洗脱：</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washing</a:t>
            </a:r>
            <a:r>
              <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flushing</a:t>
            </a:r>
          </a:p>
          <a:p>
            <a:pPr eaLnBrk="1" hangingPunct="1">
              <a:lnSpc>
                <a:spcPct val="150000"/>
              </a:lnSpc>
              <a:spcBef>
                <a:spcPct val="50000"/>
              </a:spcBef>
              <a:buClr>
                <a:schemeClr val="tx1"/>
              </a:buClr>
              <a:buSzTx/>
            </a:pP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用于土壤污染修复，利用其增溶作用；阳离子表面活性剂容易吸附，可增加污染有机质含量，因而增加污染物在土壤上的吸附。</a:t>
            </a:r>
          </a:p>
          <a:p>
            <a:pPr marL="342900" indent="-342900" eaLnBrk="1" hangingPunct="1">
              <a:lnSpc>
                <a:spcPct val="150000"/>
              </a:lnSpc>
              <a:spcBef>
                <a:spcPct val="50000"/>
              </a:spcBef>
              <a:buClr>
                <a:schemeClr val="tx1"/>
              </a:buClr>
              <a:buSzTx/>
              <a:buFont typeface="Wingdings" panose="05000000000000000000" pitchFamily="2" charset="2"/>
              <a:buChar char="Ø"/>
            </a:pPr>
            <a:r>
              <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表面活性剂</a:t>
            </a:r>
            <a:r>
              <a:rPr kumimoji="1"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微生物联用技术</a:t>
            </a:r>
          </a:p>
          <a:p>
            <a:pPr eaLnBrk="1" hangingPunct="1">
              <a:lnSpc>
                <a:spcPct val="150000"/>
              </a:lnSpc>
              <a:spcBef>
                <a:spcPct val="50000"/>
              </a:spcBef>
              <a:buClr>
                <a:schemeClr val="tx1"/>
              </a:buClr>
              <a:buSzTx/>
            </a:pPr>
            <a:r>
              <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表面活性剂毒性；表面活性剂可降解性；对有机污染物的微生物降解的竞争</a:t>
            </a:r>
          </a:p>
          <a:p>
            <a:pPr marL="342900" indent="-342900" eaLnBrk="1" hangingPunct="1">
              <a:lnSpc>
                <a:spcPct val="150000"/>
              </a:lnSpc>
              <a:spcBef>
                <a:spcPct val="50000"/>
              </a:spcBef>
              <a:buClr>
                <a:schemeClr val="tx1"/>
              </a:buClr>
              <a:buSzTx/>
              <a:buFont typeface="Wingdings" panose="05000000000000000000" pitchFamily="2" charset="2"/>
              <a:buChar char="Ø"/>
            </a:pPr>
            <a:r>
              <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成本问题</a:t>
            </a:r>
          </a:p>
        </p:txBody>
      </p:sp>
    </p:spTree>
    <p:extLst>
      <p:ext uri="{BB962C8B-B14F-4D97-AF65-F5344CB8AC3E}">
        <p14:creationId xmlns:p14="http://schemas.microsoft.com/office/powerpoint/2010/main" val="2218880496"/>
      </p:ext>
    </p:extLst>
  </p:cSld>
  <p:clrMapOvr>
    <a:masterClrMapping/>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8A978-944F-DAC3-6A9B-6A35FF84A659}"/>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D291261F-965F-384F-1AD0-E5D199436B86}"/>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2EB5234B-80F1-EEA8-DC11-EB134F8D26D7}"/>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5B416FE1-EB41-5E95-AD0E-ABDF81233F22}"/>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8EDCF014-75DB-2E5C-43B3-2ABE8254802E}"/>
              </a:ext>
            </a:extLst>
          </p:cNvPr>
          <p:cNvSpPr txBox="1">
            <a:spLocks noChangeArrowheads="1"/>
          </p:cNvSpPr>
          <p:nvPr/>
        </p:nvSpPr>
        <p:spPr bwMode="auto">
          <a:xfrm>
            <a:off x="263352" y="980728"/>
            <a:ext cx="9439269" cy="46166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表面活性剂（</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Surfactants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2">
            <a:extLst>
              <a:ext uri="{FF2B5EF4-FFF2-40B4-BE49-F238E27FC236}">
                <a16:creationId xmlns:a16="http://schemas.microsoft.com/office/drawing/2014/main" id="{2123F5BD-A559-8BA1-9B9F-121770B2CFC2}"/>
              </a:ext>
            </a:extLst>
          </p:cNvPr>
          <p:cNvSpPr>
            <a:spLocks noChangeArrowheads="1"/>
          </p:cNvSpPr>
          <p:nvPr/>
        </p:nvSpPr>
        <p:spPr bwMode="auto">
          <a:xfrm>
            <a:off x="252871" y="1499526"/>
            <a:ext cx="10513168" cy="5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0"/>
              </a:spcBef>
              <a:buClrTx/>
              <a:buSzTx/>
              <a:buNone/>
            </a:pPr>
            <a:r>
              <a:rPr kumimoji="1" lang="en-US" altLang="zh-CN"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4.4 </a:t>
            </a: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表面活性剂的降解</a:t>
            </a:r>
            <a:endParaRPr kumimoji="1"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F15973F0-8643-890C-5660-FEF0708FE6B9}"/>
              </a:ext>
            </a:extLst>
          </p:cNvPr>
          <p:cNvSpPr txBox="1"/>
          <p:nvPr/>
        </p:nvSpPr>
        <p:spPr>
          <a:xfrm>
            <a:off x="252871" y="2192425"/>
            <a:ext cx="10945216" cy="580865"/>
          </a:xfrm>
          <a:prstGeom prst="rect">
            <a:avLst/>
          </a:prstGeom>
          <a:noFill/>
        </p:spPr>
        <p:txBody>
          <a:bodyPr wrap="square">
            <a:spAutoFit/>
          </a:bodyPr>
          <a:lstStyle/>
          <a:p>
            <a:pPr marL="342900" indent="-342900" eaLnBrk="1" hangingPunct="1">
              <a:lnSpc>
                <a:spcPct val="150000"/>
              </a:lnSpc>
              <a:spcBef>
                <a:spcPct val="50000"/>
              </a:spcBef>
              <a:buClr>
                <a:schemeClr val="tx1"/>
              </a:buClr>
              <a:buSzTx/>
              <a:buFont typeface="Wingdings" panose="05000000000000000000" pitchFamily="2" charset="2"/>
              <a:buChar char="Ø"/>
            </a:pPr>
            <a:r>
              <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表面活性剂的结构对生物降解有很大影响</a:t>
            </a:r>
            <a:endPar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Picture 7" descr="H616">
            <a:extLst>
              <a:ext uri="{FF2B5EF4-FFF2-40B4-BE49-F238E27FC236}">
                <a16:creationId xmlns:a16="http://schemas.microsoft.com/office/drawing/2014/main" id="{8DB63E22-2E09-4DF3-E131-796EB5C47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4" y="1084190"/>
            <a:ext cx="460851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6">
            <a:extLst>
              <a:ext uri="{FF2B5EF4-FFF2-40B4-BE49-F238E27FC236}">
                <a16:creationId xmlns:a16="http://schemas.microsoft.com/office/drawing/2014/main" id="{CA88733A-0C56-F870-81C4-B08C1BAB8110}"/>
              </a:ext>
            </a:extLst>
          </p:cNvPr>
          <p:cNvGrpSpPr/>
          <p:nvPr/>
        </p:nvGrpSpPr>
        <p:grpSpPr>
          <a:xfrm>
            <a:off x="7752184" y="4575245"/>
            <a:ext cx="4103687" cy="2062103"/>
            <a:chOff x="7752184" y="4575245"/>
            <a:chExt cx="4103687" cy="2062103"/>
          </a:xfrm>
        </p:grpSpPr>
        <p:sp>
          <p:nvSpPr>
            <p:cNvPr id="7" name="Text Box 8">
              <a:extLst>
                <a:ext uri="{FF2B5EF4-FFF2-40B4-BE49-F238E27FC236}">
                  <a16:creationId xmlns:a16="http://schemas.microsoft.com/office/drawing/2014/main" id="{9F869BE4-BC58-E5E4-C1B6-779C1353B317}"/>
                </a:ext>
              </a:extLst>
            </p:cNvPr>
            <p:cNvSpPr txBox="1">
              <a:spLocks noChangeArrowheads="1"/>
            </p:cNvSpPr>
            <p:nvPr/>
          </p:nvSpPr>
          <p:spPr bwMode="auto">
            <a:xfrm>
              <a:off x="7752184" y="4575245"/>
              <a:ext cx="41036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三种</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ABS</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的降解性（河水）</a:t>
              </a:r>
            </a:p>
            <a:p>
              <a:pPr eaLnBrk="1" hangingPunct="1">
                <a:spcBef>
                  <a:spcPct val="50000"/>
                </a:spcBef>
                <a:buClrTx/>
                <a:buSzTx/>
                <a:buFontTx/>
                <a:buAutoNum type="arabicPeriod"/>
              </a:pPr>
              <a:r>
                <a:rPr lang="en-US" altLang="zh-CN" sz="1800" dirty="0">
                  <a:solidFill>
                    <a:schemeClr val="tx1"/>
                  </a:solidFill>
                  <a:latin typeface="Garamond" panose="02020404030301010803" pitchFamily="18" charset="0"/>
                </a:rPr>
                <a:t>(CH</a:t>
              </a:r>
              <a:r>
                <a:rPr lang="en-US" altLang="zh-CN" sz="1800" baseline="-25000" dirty="0">
                  <a:solidFill>
                    <a:schemeClr val="tx1"/>
                  </a:solidFill>
                  <a:latin typeface="Garamond" panose="02020404030301010803" pitchFamily="18" charset="0"/>
                </a:rPr>
                <a:t>3</a:t>
              </a:r>
              <a:r>
                <a:rPr lang="en-US" altLang="zh-CN" sz="1800" dirty="0">
                  <a:solidFill>
                    <a:schemeClr val="tx1"/>
                  </a:solidFill>
                  <a:latin typeface="Garamond" panose="02020404030301010803" pitchFamily="18" charset="0"/>
                </a:rPr>
                <a:t>)</a:t>
              </a:r>
              <a:r>
                <a:rPr lang="en-US" altLang="zh-CN" sz="1800" baseline="-25000" dirty="0">
                  <a:solidFill>
                    <a:schemeClr val="tx1"/>
                  </a:solidFill>
                  <a:latin typeface="Garamond" panose="02020404030301010803" pitchFamily="18" charset="0"/>
                </a:rPr>
                <a:t>3</a:t>
              </a:r>
              <a:r>
                <a:rPr lang="en-US" altLang="zh-CN" sz="1800" dirty="0">
                  <a:solidFill>
                    <a:schemeClr val="tx1"/>
                  </a:solidFill>
                  <a:latin typeface="Garamond" panose="02020404030301010803" pitchFamily="18" charset="0"/>
                </a:rPr>
                <a:t>C(CH</a:t>
              </a:r>
              <a:r>
                <a:rPr lang="en-US" altLang="zh-CN" sz="1800" baseline="-25000" dirty="0">
                  <a:solidFill>
                    <a:schemeClr val="tx1"/>
                  </a:solidFill>
                  <a:latin typeface="Garamond" panose="02020404030301010803" pitchFamily="18" charset="0"/>
                </a:rPr>
                <a:t>2</a:t>
              </a:r>
              <a:r>
                <a:rPr lang="en-US" altLang="zh-CN" sz="1800" dirty="0">
                  <a:solidFill>
                    <a:schemeClr val="tx1"/>
                  </a:solidFill>
                  <a:latin typeface="Garamond" panose="02020404030301010803" pitchFamily="18" charset="0"/>
                </a:rPr>
                <a:t>)</a:t>
              </a:r>
              <a:r>
                <a:rPr lang="en-US" altLang="zh-CN" sz="1800" baseline="-25000" dirty="0">
                  <a:solidFill>
                    <a:schemeClr val="tx1"/>
                  </a:solidFill>
                  <a:latin typeface="Garamond" panose="02020404030301010803" pitchFamily="18" charset="0"/>
                </a:rPr>
                <a:t>7</a:t>
              </a:r>
              <a:r>
                <a:rPr lang="en-US" altLang="zh-CN" sz="1800" dirty="0">
                  <a:solidFill>
                    <a:schemeClr val="tx1"/>
                  </a:solidFill>
                  <a:latin typeface="Garamond" panose="02020404030301010803" pitchFamily="18" charset="0"/>
                </a:rPr>
                <a:t>C</a:t>
              </a:r>
              <a:r>
                <a:rPr lang="en-US" altLang="zh-CN" sz="1800" baseline="-25000" dirty="0">
                  <a:solidFill>
                    <a:schemeClr val="tx1"/>
                  </a:solidFill>
                  <a:latin typeface="Garamond" panose="02020404030301010803" pitchFamily="18" charset="0"/>
                </a:rPr>
                <a:t>6</a:t>
              </a:r>
              <a:r>
                <a:rPr lang="en-US" altLang="zh-CN" sz="1800" dirty="0">
                  <a:solidFill>
                    <a:schemeClr val="tx1"/>
                  </a:solidFill>
                  <a:latin typeface="Garamond" panose="02020404030301010803" pitchFamily="18" charset="0"/>
                </a:rPr>
                <a:t>H</a:t>
              </a:r>
              <a:r>
                <a:rPr lang="en-US" altLang="zh-CN" sz="1800" baseline="-25000" dirty="0">
                  <a:solidFill>
                    <a:schemeClr val="tx1"/>
                  </a:solidFill>
                  <a:latin typeface="Garamond" panose="02020404030301010803" pitchFamily="18" charset="0"/>
                </a:rPr>
                <a:t>4</a:t>
              </a:r>
              <a:r>
                <a:rPr lang="en-US" altLang="zh-CN" sz="1800" dirty="0">
                  <a:solidFill>
                    <a:schemeClr val="tx1"/>
                  </a:solidFill>
                  <a:latin typeface="Garamond" panose="02020404030301010803" pitchFamily="18" charset="0"/>
                </a:rPr>
                <a:t>SO</a:t>
              </a:r>
              <a:r>
                <a:rPr lang="en-US" altLang="zh-CN" sz="1800" baseline="-25000" dirty="0">
                  <a:solidFill>
                    <a:schemeClr val="tx1"/>
                  </a:solidFill>
                  <a:latin typeface="Garamond" panose="02020404030301010803" pitchFamily="18" charset="0"/>
                </a:rPr>
                <a:t>3</a:t>
              </a:r>
              <a:r>
                <a:rPr lang="en-US" altLang="zh-CN" sz="1800" dirty="0">
                  <a:solidFill>
                    <a:schemeClr val="tx1"/>
                  </a:solidFill>
                  <a:latin typeface="Garamond" panose="02020404030301010803" pitchFamily="18" charset="0"/>
                </a:rPr>
                <a:t>Na;</a:t>
              </a:r>
            </a:p>
            <a:p>
              <a:pPr eaLnBrk="1" hangingPunct="1">
                <a:spcBef>
                  <a:spcPct val="50000"/>
                </a:spcBef>
                <a:buClrTx/>
                <a:buSzTx/>
                <a:buFontTx/>
                <a:buAutoNum type="arabicPeriod"/>
              </a:pPr>
              <a:r>
                <a:rPr lang="en-US" altLang="zh-CN" sz="1800" dirty="0">
                  <a:solidFill>
                    <a:schemeClr val="tx1"/>
                  </a:solidFill>
                  <a:latin typeface="Garamond" panose="02020404030301010803" pitchFamily="18" charset="0"/>
                </a:rPr>
                <a:t>(CH</a:t>
              </a:r>
              <a:r>
                <a:rPr lang="en-US" altLang="zh-CN" sz="1800" baseline="-25000" dirty="0">
                  <a:solidFill>
                    <a:schemeClr val="tx1"/>
                  </a:solidFill>
                  <a:latin typeface="Garamond" panose="02020404030301010803" pitchFamily="18" charset="0"/>
                </a:rPr>
                <a:t>3</a:t>
              </a:r>
              <a:r>
                <a:rPr lang="en-US" altLang="zh-CN" sz="1800" dirty="0">
                  <a:solidFill>
                    <a:schemeClr val="tx1"/>
                  </a:solidFill>
                  <a:latin typeface="Garamond" panose="02020404030301010803" pitchFamily="18" charset="0"/>
                </a:rPr>
                <a:t>)</a:t>
              </a:r>
              <a:r>
                <a:rPr lang="en-US" altLang="zh-CN" sz="1800" baseline="-25000" dirty="0">
                  <a:solidFill>
                    <a:schemeClr val="tx1"/>
                  </a:solidFill>
                  <a:latin typeface="Garamond" panose="02020404030301010803" pitchFamily="18" charset="0"/>
                </a:rPr>
                <a:t>2</a:t>
              </a:r>
              <a:r>
                <a:rPr lang="en-US" altLang="zh-CN" sz="1800" dirty="0">
                  <a:solidFill>
                    <a:schemeClr val="tx1"/>
                  </a:solidFill>
                  <a:latin typeface="Garamond" panose="02020404030301010803" pitchFamily="18" charset="0"/>
                </a:rPr>
                <a:t>CH(CH</a:t>
              </a:r>
              <a:r>
                <a:rPr lang="en-US" altLang="zh-CN" sz="1800" baseline="-25000" dirty="0">
                  <a:solidFill>
                    <a:schemeClr val="tx1"/>
                  </a:solidFill>
                  <a:latin typeface="Garamond" panose="02020404030301010803" pitchFamily="18" charset="0"/>
                </a:rPr>
                <a:t>2</a:t>
              </a:r>
              <a:r>
                <a:rPr lang="en-US" altLang="zh-CN" sz="1800" dirty="0">
                  <a:solidFill>
                    <a:schemeClr val="tx1"/>
                  </a:solidFill>
                  <a:latin typeface="Garamond" panose="02020404030301010803" pitchFamily="18" charset="0"/>
                </a:rPr>
                <a:t>CH)</a:t>
              </a:r>
              <a:r>
                <a:rPr lang="en-US" altLang="zh-CN" sz="1800" baseline="-25000" dirty="0">
                  <a:solidFill>
                    <a:schemeClr val="tx1"/>
                  </a:solidFill>
                  <a:latin typeface="Garamond" panose="02020404030301010803" pitchFamily="18" charset="0"/>
                </a:rPr>
                <a:t>3</a:t>
              </a:r>
              <a:r>
                <a:rPr lang="en-US" altLang="zh-CN" sz="1800" dirty="0">
                  <a:solidFill>
                    <a:schemeClr val="tx1"/>
                  </a:solidFill>
                  <a:latin typeface="Garamond" panose="02020404030301010803" pitchFamily="18" charset="0"/>
                </a:rPr>
                <a:t>C</a:t>
              </a:r>
              <a:r>
                <a:rPr lang="en-US" altLang="zh-CN" sz="1800" baseline="-25000" dirty="0">
                  <a:solidFill>
                    <a:schemeClr val="tx1"/>
                  </a:solidFill>
                  <a:latin typeface="Garamond" panose="02020404030301010803" pitchFamily="18" charset="0"/>
                </a:rPr>
                <a:t>6</a:t>
              </a:r>
              <a:r>
                <a:rPr lang="en-US" altLang="zh-CN" sz="1800" dirty="0">
                  <a:solidFill>
                    <a:schemeClr val="tx1"/>
                  </a:solidFill>
                  <a:latin typeface="Garamond" panose="02020404030301010803" pitchFamily="18" charset="0"/>
                </a:rPr>
                <a:t>H</a:t>
              </a:r>
              <a:r>
                <a:rPr lang="en-US" altLang="zh-CN" sz="1800" baseline="-25000" dirty="0">
                  <a:solidFill>
                    <a:schemeClr val="tx1"/>
                  </a:solidFill>
                  <a:latin typeface="Garamond" panose="02020404030301010803" pitchFamily="18" charset="0"/>
                </a:rPr>
                <a:t>4</a:t>
              </a:r>
              <a:r>
                <a:rPr lang="en-US" altLang="zh-CN" sz="1800" dirty="0">
                  <a:solidFill>
                    <a:schemeClr val="tx1"/>
                  </a:solidFill>
                  <a:latin typeface="Garamond" panose="02020404030301010803" pitchFamily="18" charset="0"/>
                </a:rPr>
                <a:t>SO</a:t>
              </a:r>
              <a:r>
                <a:rPr lang="en-US" altLang="zh-CN" sz="1800" baseline="-25000" dirty="0">
                  <a:solidFill>
                    <a:schemeClr val="tx1"/>
                  </a:solidFill>
                  <a:latin typeface="Garamond" panose="02020404030301010803" pitchFamily="18" charset="0"/>
                </a:rPr>
                <a:t>3</a:t>
              </a:r>
              <a:r>
                <a:rPr lang="en-US" altLang="zh-CN" sz="1800" dirty="0">
                  <a:solidFill>
                    <a:schemeClr val="tx1"/>
                  </a:solidFill>
                  <a:latin typeface="Garamond" panose="02020404030301010803" pitchFamily="18" charset="0"/>
                </a:rPr>
                <a:t>Na</a:t>
              </a:r>
            </a:p>
            <a:p>
              <a:pPr marL="0" indent="0" eaLnBrk="1" hangingPunct="1">
                <a:spcBef>
                  <a:spcPct val="50000"/>
                </a:spcBef>
                <a:buClrTx/>
                <a:buSzTx/>
                <a:buNone/>
              </a:pPr>
              <a:r>
                <a:rPr lang="en-US" altLang="zh-CN" sz="1800" dirty="0">
                  <a:solidFill>
                    <a:schemeClr val="tx1"/>
                  </a:solidFill>
                  <a:latin typeface="Garamond" panose="02020404030301010803" pitchFamily="18" charset="0"/>
                </a:rPr>
                <a:t>                                                </a:t>
              </a:r>
            </a:p>
            <a:p>
              <a:pPr marL="0" indent="0" eaLnBrk="1" hangingPunct="1">
                <a:spcBef>
                  <a:spcPct val="50000"/>
                </a:spcBef>
                <a:buClrTx/>
                <a:buSzTx/>
                <a:buNone/>
              </a:pPr>
              <a:r>
                <a:rPr lang="en-US" altLang="zh-CN" sz="1800" dirty="0">
                  <a:solidFill>
                    <a:schemeClr val="tx1"/>
                  </a:solidFill>
                  <a:latin typeface="Garamond" panose="02020404030301010803" pitchFamily="18" charset="0"/>
                </a:rPr>
                <a:t>3.     CH</a:t>
              </a:r>
              <a:r>
                <a:rPr lang="en-US" altLang="zh-CN" sz="1800" baseline="-25000" dirty="0">
                  <a:solidFill>
                    <a:schemeClr val="tx1"/>
                  </a:solidFill>
                  <a:latin typeface="Garamond" panose="02020404030301010803" pitchFamily="18" charset="0"/>
                </a:rPr>
                <a:t>3</a:t>
              </a:r>
              <a:r>
                <a:rPr lang="en-US" altLang="zh-CN" sz="1800" dirty="0">
                  <a:solidFill>
                    <a:schemeClr val="tx1"/>
                  </a:solidFill>
                  <a:latin typeface="Garamond" panose="02020404030301010803" pitchFamily="18" charset="0"/>
                </a:rPr>
                <a:t>(CH</a:t>
              </a:r>
              <a:r>
                <a:rPr lang="en-US" altLang="zh-CN" sz="1800" baseline="-25000" dirty="0">
                  <a:solidFill>
                    <a:schemeClr val="tx1"/>
                  </a:solidFill>
                  <a:latin typeface="Garamond" panose="02020404030301010803" pitchFamily="18" charset="0"/>
                </a:rPr>
                <a:t>2</a:t>
              </a:r>
              <a:r>
                <a:rPr lang="en-US" altLang="zh-CN" sz="1800" dirty="0">
                  <a:solidFill>
                    <a:schemeClr val="tx1"/>
                  </a:solidFill>
                  <a:latin typeface="Garamond" panose="02020404030301010803" pitchFamily="18" charset="0"/>
                </a:rPr>
                <a:t>)</a:t>
              </a:r>
              <a:r>
                <a:rPr lang="en-US" altLang="zh-CN" sz="1800" baseline="-25000" dirty="0">
                  <a:solidFill>
                    <a:schemeClr val="tx1"/>
                  </a:solidFill>
                  <a:latin typeface="Garamond" panose="02020404030301010803" pitchFamily="18" charset="0"/>
                </a:rPr>
                <a:t>11</a:t>
              </a:r>
              <a:r>
                <a:rPr lang="en-US" altLang="zh-CN" sz="1800" dirty="0">
                  <a:solidFill>
                    <a:schemeClr val="tx1"/>
                  </a:solidFill>
                  <a:latin typeface="Garamond" panose="02020404030301010803" pitchFamily="18" charset="0"/>
                </a:rPr>
                <a:t>C</a:t>
              </a:r>
              <a:r>
                <a:rPr lang="en-US" altLang="zh-CN" sz="1800" baseline="-25000" dirty="0">
                  <a:solidFill>
                    <a:schemeClr val="tx1"/>
                  </a:solidFill>
                  <a:latin typeface="Garamond" panose="02020404030301010803" pitchFamily="18" charset="0"/>
                </a:rPr>
                <a:t>6</a:t>
              </a:r>
              <a:r>
                <a:rPr lang="en-US" altLang="zh-CN" sz="1800" dirty="0">
                  <a:solidFill>
                    <a:schemeClr val="tx1"/>
                  </a:solidFill>
                  <a:latin typeface="Garamond" panose="02020404030301010803" pitchFamily="18" charset="0"/>
                </a:rPr>
                <a:t>H</a:t>
              </a:r>
              <a:r>
                <a:rPr lang="en-US" altLang="zh-CN" sz="1800" baseline="-25000" dirty="0">
                  <a:solidFill>
                    <a:schemeClr val="tx1"/>
                  </a:solidFill>
                  <a:latin typeface="Garamond" panose="02020404030301010803" pitchFamily="18" charset="0"/>
                </a:rPr>
                <a:t>4</a:t>
              </a:r>
              <a:r>
                <a:rPr lang="en-US" altLang="zh-CN" sz="1800" dirty="0">
                  <a:solidFill>
                    <a:schemeClr val="tx1"/>
                  </a:solidFill>
                  <a:latin typeface="Garamond" panose="02020404030301010803" pitchFamily="18" charset="0"/>
                </a:rPr>
                <a:t>SO</a:t>
              </a:r>
              <a:r>
                <a:rPr lang="en-US" altLang="zh-CN" sz="1800" baseline="-25000" dirty="0">
                  <a:solidFill>
                    <a:schemeClr val="tx1"/>
                  </a:solidFill>
                  <a:latin typeface="Garamond" panose="02020404030301010803" pitchFamily="18" charset="0"/>
                </a:rPr>
                <a:t>3</a:t>
              </a:r>
              <a:r>
                <a:rPr lang="en-US" altLang="zh-CN" sz="1800" dirty="0">
                  <a:solidFill>
                    <a:schemeClr val="tx1"/>
                  </a:solidFill>
                  <a:latin typeface="Garamond" panose="02020404030301010803" pitchFamily="18" charset="0"/>
                </a:rPr>
                <a:t>Na</a:t>
              </a:r>
            </a:p>
          </p:txBody>
        </p:sp>
        <p:grpSp>
          <p:nvGrpSpPr>
            <p:cNvPr id="16" name="组合 15">
              <a:extLst>
                <a:ext uri="{FF2B5EF4-FFF2-40B4-BE49-F238E27FC236}">
                  <a16:creationId xmlns:a16="http://schemas.microsoft.com/office/drawing/2014/main" id="{ECB5481D-A80F-6FAC-012F-D59106C22D18}"/>
                </a:ext>
              </a:extLst>
            </p:cNvPr>
            <p:cNvGrpSpPr/>
            <p:nvPr/>
          </p:nvGrpSpPr>
          <p:grpSpPr>
            <a:xfrm>
              <a:off x="9961712" y="5729988"/>
              <a:ext cx="1512168" cy="494237"/>
              <a:chOff x="5951984" y="5805264"/>
              <a:chExt cx="1512168" cy="494237"/>
            </a:xfrm>
          </p:grpSpPr>
          <p:cxnSp>
            <p:nvCxnSpPr>
              <p:cNvPr id="14" name="直接连接符 13">
                <a:extLst>
                  <a:ext uri="{FF2B5EF4-FFF2-40B4-BE49-F238E27FC236}">
                    <a16:creationId xmlns:a16="http://schemas.microsoft.com/office/drawing/2014/main" id="{18297526-3ECE-29E5-D5D0-A7A35DFB31B0}"/>
                  </a:ext>
                </a:extLst>
              </p:cNvPr>
              <p:cNvCxnSpPr/>
              <p:nvPr/>
            </p:nvCxnSpPr>
            <p:spPr bwMode="auto">
              <a:xfrm>
                <a:off x="6096000" y="5805264"/>
                <a:ext cx="0" cy="21600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5" name="文本框 14">
                <a:extLst>
                  <a:ext uri="{FF2B5EF4-FFF2-40B4-BE49-F238E27FC236}">
                    <a16:creationId xmlns:a16="http://schemas.microsoft.com/office/drawing/2014/main" id="{E14B5A5C-599D-9DFF-C84C-586976E1BF4F}"/>
                  </a:ext>
                </a:extLst>
              </p:cNvPr>
              <p:cNvSpPr txBox="1"/>
              <p:nvPr/>
            </p:nvSpPr>
            <p:spPr>
              <a:xfrm>
                <a:off x="5951984" y="5930169"/>
                <a:ext cx="1512168" cy="369332"/>
              </a:xfrm>
              <a:prstGeom prst="rect">
                <a:avLst/>
              </a:prstGeom>
              <a:noFill/>
            </p:spPr>
            <p:txBody>
              <a:bodyPr wrap="square" rtlCol="0">
                <a:spAutoFit/>
              </a:bodyPr>
              <a:lstStyle/>
              <a:p>
                <a:r>
                  <a:rPr lang="en-US" altLang="zh-CN" dirty="0"/>
                  <a:t>CH</a:t>
                </a:r>
                <a:r>
                  <a:rPr lang="en-US" altLang="zh-CN" baseline="-25000" dirty="0"/>
                  <a:t>3</a:t>
                </a:r>
                <a:endParaRPr lang="zh-CN" altLang="en-US" baseline="-25000" dirty="0"/>
              </a:p>
            </p:txBody>
          </p:sp>
        </p:grpSp>
      </p:grpSp>
      <p:sp>
        <p:nvSpPr>
          <p:cNvPr id="18" name="Text Box 6">
            <a:extLst>
              <a:ext uri="{FF2B5EF4-FFF2-40B4-BE49-F238E27FC236}">
                <a16:creationId xmlns:a16="http://schemas.microsoft.com/office/drawing/2014/main" id="{0E6BE7F0-CB16-97E4-1A14-40F24BE405BC}"/>
              </a:ext>
            </a:extLst>
          </p:cNvPr>
          <p:cNvSpPr txBox="1">
            <a:spLocks noChangeArrowheads="1"/>
          </p:cNvSpPr>
          <p:nvPr/>
        </p:nvSpPr>
        <p:spPr bwMode="auto">
          <a:xfrm>
            <a:off x="88663" y="3061832"/>
            <a:ext cx="7107649" cy="353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50000"/>
              </a:spcBef>
              <a:buClrTx/>
              <a:buSzTx/>
              <a:buFontTx/>
              <a:buNone/>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）直链烷烃＞端基有支链取代的烷烃＞三甲基的烷烃。</a:t>
            </a:r>
          </a:p>
          <a:p>
            <a:pPr eaLnBrk="1" hangingPunct="1">
              <a:lnSpc>
                <a:spcPct val="150000"/>
              </a:lnSpc>
              <a:spcBef>
                <a:spcPct val="50000"/>
              </a:spcBef>
              <a:buClrTx/>
              <a:buSzTx/>
              <a:buFontTx/>
              <a:buNone/>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）对于直链烷基苯磺酸钠</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(LAS)</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，链长为</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C6</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C12</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烷基链长的比烷基链短的降解速率快。对于苯基在末端，而磺酸基位置在对位的降解速率较快，即使有甲基侧链存在也是如此。  </a:t>
            </a:r>
          </a:p>
        </p:txBody>
      </p:sp>
    </p:spTree>
    <p:extLst>
      <p:ext uri="{BB962C8B-B14F-4D97-AF65-F5344CB8AC3E}">
        <p14:creationId xmlns:p14="http://schemas.microsoft.com/office/powerpoint/2010/main" val="2421803829"/>
      </p:ext>
    </p:extLst>
  </p:cSld>
  <p:clrMapOvr>
    <a:masterClrMapping/>
  </p:clrMapOvr>
  <p:transition>
    <p:rand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7B5E2-28F5-5EEA-945D-A893E199227B}"/>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C10E916D-A3CA-C2C8-EEB3-150F46A773FF}"/>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127</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A5E873FF-7859-FB83-1194-A8F265007AD8}"/>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A711BD32-B592-1C44-B4D0-7826F3D428C0}"/>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9F9E0843-776F-BF65-C1E1-187F9D1A3CE7}"/>
              </a:ext>
            </a:extLst>
          </p:cNvPr>
          <p:cNvSpPr txBox="1">
            <a:spLocks noChangeArrowheads="1"/>
          </p:cNvSpPr>
          <p:nvPr/>
        </p:nvSpPr>
        <p:spPr bwMode="auto">
          <a:xfrm>
            <a:off x="266056" y="897210"/>
            <a:ext cx="9439269" cy="46166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表面活性剂（</a:t>
            </a: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Surfactants</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2">
            <a:extLst>
              <a:ext uri="{FF2B5EF4-FFF2-40B4-BE49-F238E27FC236}">
                <a16:creationId xmlns:a16="http://schemas.microsoft.com/office/drawing/2014/main" id="{F4E6C161-5000-4BE4-F33D-AE4A4DE309B7}"/>
              </a:ext>
            </a:extLst>
          </p:cNvPr>
          <p:cNvSpPr>
            <a:spLocks noChangeArrowheads="1"/>
          </p:cNvSpPr>
          <p:nvPr/>
        </p:nvSpPr>
        <p:spPr bwMode="auto">
          <a:xfrm>
            <a:off x="263352" y="1350517"/>
            <a:ext cx="10513168" cy="5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0"/>
              </a:spcBef>
              <a:buClrTx/>
              <a:buSzTx/>
              <a:buNone/>
            </a:pPr>
            <a:r>
              <a:rPr kumimoji="1" lang="en-US" altLang="zh-CN"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4.5 </a:t>
            </a: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表面活性剂对环境的污染与效应</a:t>
            </a:r>
          </a:p>
        </p:txBody>
      </p:sp>
      <p:sp>
        <p:nvSpPr>
          <p:cNvPr id="18" name="Text Box 6">
            <a:extLst>
              <a:ext uri="{FF2B5EF4-FFF2-40B4-BE49-F238E27FC236}">
                <a16:creationId xmlns:a16="http://schemas.microsoft.com/office/drawing/2014/main" id="{E1FEF096-1DC3-485B-C880-F9C3280CE5D1}"/>
              </a:ext>
            </a:extLst>
          </p:cNvPr>
          <p:cNvSpPr txBox="1">
            <a:spLocks noChangeArrowheads="1"/>
          </p:cNvSpPr>
          <p:nvPr/>
        </p:nvSpPr>
        <p:spPr bwMode="auto">
          <a:xfrm>
            <a:off x="407368" y="2060848"/>
            <a:ext cx="10945216" cy="46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lnSpc>
                <a:spcPct val="150000"/>
              </a:lnSpc>
              <a:spcBef>
                <a:spcPts val="400"/>
              </a:spcBef>
              <a:buClrTx/>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使水的感观状况受到影响，活性剂污染了水源后，用一般方法不易清除，在水源受洗涤剂严重污染的地方，自来水中也出现大量泡沫。</a:t>
            </a:r>
          </a:p>
          <a:p>
            <a:pPr marL="342900" indent="-342900" eaLnBrk="1" hangingPunct="1">
              <a:lnSpc>
                <a:spcPct val="150000"/>
              </a:lnSpc>
              <a:spcBef>
                <a:spcPts val="400"/>
              </a:spcBef>
              <a:buClrTx/>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由于洗涤剂中含有大量的聚磷酸盐作为增净剂，使废水含有大量的磷，是造成水体富营养化的重要原因之一。</a:t>
            </a:r>
          </a:p>
          <a:p>
            <a:pPr marL="342900" indent="-342900" eaLnBrk="1" hangingPunct="1">
              <a:lnSpc>
                <a:spcPct val="150000"/>
              </a:lnSpc>
              <a:spcBef>
                <a:spcPts val="400"/>
              </a:spcBef>
              <a:buClrTx/>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表面活性剂可以促进水体中石油和多氯联苯等不溶性有机物的乳化、分散，增加废水处理的难度。</a:t>
            </a:r>
          </a:p>
          <a:p>
            <a:pPr marL="342900" indent="-342900" eaLnBrk="1" hangingPunct="1">
              <a:lnSpc>
                <a:spcPct val="150000"/>
              </a:lnSpc>
              <a:spcBef>
                <a:spcPts val="400"/>
              </a:spcBef>
              <a:buClrTx/>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由于阳离子表面活性剂具有一定的杀菌能力，在浓度高时，可能破坏水体微生物的群落。</a:t>
            </a:r>
          </a:p>
        </p:txBody>
      </p:sp>
    </p:spTree>
    <p:extLst>
      <p:ext uri="{BB962C8B-B14F-4D97-AF65-F5344CB8AC3E}">
        <p14:creationId xmlns:p14="http://schemas.microsoft.com/office/powerpoint/2010/main" val="990300210"/>
      </p:ext>
    </p:extLst>
  </p:cSld>
  <p:clrMapOvr>
    <a:masterClrMapping/>
  </p:clrMapOvr>
  <p:transition>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03BAC-2586-74F6-7C22-4D9860FF6A30}"/>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42B90F02-0888-0838-A774-092B641E8A97}"/>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6BA333AA-7961-99DF-3158-4E3D65AEF180}"/>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5950BED7-5B18-F09A-B558-0470C5C8A0DC}"/>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34978023-D782-DCC2-9AEE-6932E27B3736}"/>
              </a:ext>
            </a:extLst>
          </p:cNvPr>
          <p:cNvSpPr txBox="1">
            <a:spLocks noChangeArrowheads="1"/>
          </p:cNvSpPr>
          <p:nvPr/>
        </p:nvSpPr>
        <p:spPr bwMode="auto">
          <a:xfrm>
            <a:off x="266056" y="897210"/>
            <a:ext cx="9439269" cy="46166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5.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纳米污染物和环境微塑料</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2">
            <a:extLst>
              <a:ext uri="{FF2B5EF4-FFF2-40B4-BE49-F238E27FC236}">
                <a16:creationId xmlns:a16="http://schemas.microsoft.com/office/drawing/2014/main" id="{33FC4B49-CAB3-A6E4-738A-2A7E4A5847CC}"/>
              </a:ext>
            </a:extLst>
          </p:cNvPr>
          <p:cNvSpPr>
            <a:spLocks noChangeArrowheads="1"/>
          </p:cNvSpPr>
          <p:nvPr/>
        </p:nvSpPr>
        <p:spPr bwMode="auto">
          <a:xfrm>
            <a:off x="263352" y="1350517"/>
            <a:ext cx="10513168" cy="5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0"/>
              </a:spcBef>
              <a:buClrTx/>
              <a:buSzTx/>
              <a:buNone/>
            </a:pP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）纳米污染物</a:t>
            </a:r>
          </a:p>
        </p:txBody>
      </p:sp>
      <p:sp>
        <p:nvSpPr>
          <p:cNvPr id="18" name="Text Box 6">
            <a:extLst>
              <a:ext uri="{FF2B5EF4-FFF2-40B4-BE49-F238E27FC236}">
                <a16:creationId xmlns:a16="http://schemas.microsoft.com/office/drawing/2014/main" id="{65C18931-3AB2-71DD-82EA-5738AE06DED4}"/>
              </a:ext>
            </a:extLst>
          </p:cNvPr>
          <p:cNvSpPr txBox="1">
            <a:spLocks noChangeArrowheads="1"/>
          </p:cNvSpPr>
          <p:nvPr/>
        </p:nvSpPr>
        <p:spPr bwMode="auto">
          <a:xfrm>
            <a:off x="407368" y="2060848"/>
            <a:ext cx="10945216" cy="451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lnSpc>
                <a:spcPct val="150000"/>
              </a:lnSpc>
              <a:spcBef>
                <a:spcPts val="400"/>
              </a:spcBef>
              <a:buClrTx/>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环境中的纳米颗粒物按其来源可以分为</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天然产生的纳米颗粒物</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，包括纳米级的矿物（生物和非生物产生的） 火山爆发和森林大火产生的黑炭等；</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次生纳米颗粒物</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，即人类活动产生的、意外排放的纳米颗粒物，如采矿、燃煤和发动机排放等；以及</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人工纳米颗粒物</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，如纳米银、纳米二氧化钛、碳纳米管、纳米药物等。</a:t>
            </a:r>
            <a:endPar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eaLnBrk="1" hangingPunct="1">
              <a:lnSpc>
                <a:spcPct val="150000"/>
              </a:lnSpc>
              <a:spcBef>
                <a:spcPts val="400"/>
              </a:spcBef>
              <a:buClrTx/>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纳米颗粒物的独特性表现在与尺寸相关的非凡特性，即它们的化学特性（溶解度、活性）力学特征（弹性、硬度） 电子（电导率和氧化还原电位）和磁性特征均可能随其尺寸而变化显著</a:t>
            </a:r>
          </a:p>
        </p:txBody>
      </p:sp>
    </p:spTree>
    <p:extLst>
      <p:ext uri="{BB962C8B-B14F-4D97-AF65-F5344CB8AC3E}">
        <p14:creationId xmlns:p14="http://schemas.microsoft.com/office/powerpoint/2010/main" val="125180199"/>
      </p:ext>
    </p:extLst>
  </p:cSld>
  <p:clrMapOvr>
    <a:masterClrMapping/>
  </p:clrMapOvr>
  <p:transition>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77D9F-85CF-CA52-4F6F-169532DA63B8}"/>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3AE130BA-6D66-F3E3-7B96-1A042FDBD6E4}"/>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129</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197A93B0-A1D4-7873-3B75-C2DE7F6DED56}"/>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91343271-B95D-7AB9-5F41-B31C3C7F6A86}"/>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91748C0F-3C2C-023E-65FF-D8FB3066C2D1}"/>
              </a:ext>
            </a:extLst>
          </p:cNvPr>
          <p:cNvSpPr txBox="1">
            <a:spLocks noChangeArrowheads="1"/>
          </p:cNvSpPr>
          <p:nvPr/>
        </p:nvSpPr>
        <p:spPr bwMode="auto">
          <a:xfrm>
            <a:off x="266056" y="897210"/>
            <a:ext cx="9439269" cy="46166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5.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纳米污染物和环境微塑料</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2">
            <a:extLst>
              <a:ext uri="{FF2B5EF4-FFF2-40B4-BE49-F238E27FC236}">
                <a16:creationId xmlns:a16="http://schemas.microsoft.com/office/drawing/2014/main" id="{49AE0385-B1CD-6C0A-29D5-B13FCE508947}"/>
              </a:ext>
            </a:extLst>
          </p:cNvPr>
          <p:cNvSpPr>
            <a:spLocks noChangeArrowheads="1"/>
          </p:cNvSpPr>
          <p:nvPr/>
        </p:nvSpPr>
        <p:spPr bwMode="auto">
          <a:xfrm>
            <a:off x="263352" y="1350517"/>
            <a:ext cx="10513168" cy="5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0"/>
              </a:spcBef>
              <a:buClrTx/>
              <a:buSzTx/>
              <a:buNone/>
            </a:pPr>
            <a:r>
              <a:rPr kumimoji="1" lang="en-US" altLang="zh-CN"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5.1 </a:t>
            </a: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纳米污染物</a:t>
            </a:r>
          </a:p>
        </p:txBody>
      </p:sp>
      <p:sp>
        <p:nvSpPr>
          <p:cNvPr id="18" name="Text Box 6">
            <a:extLst>
              <a:ext uri="{FF2B5EF4-FFF2-40B4-BE49-F238E27FC236}">
                <a16:creationId xmlns:a16="http://schemas.microsoft.com/office/drawing/2014/main" id="{42425E6B-354A-2E48-C6BE-F7BA04AB4058}"/>
              </a:ext>
            </a:extLst>
          </p:cNvPr>
          <p:cNvSpPr txBox="1">
            <a:spLocks noChangeArrowheads="1"/>
          </p:cNvSpPr>
          <p:nvPr/>
        </p:nvSpPr>
        <p:spPr bwMode="auto">
          <a:xfrm>
            <a:off x="551384" y="2204864"/>
            <a:ext cx="10945216" cy="345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lnSpc>
                <a:spcPct val="150000"/>
              </a:lnSpc>
              <a:spcBef>
                <a:spcPts val="400"/>
              </a:spcBef>
              <a:buClrTx/>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由于尺寸微小，纳米颗粒可以穿透生物体内的一些重要屏障。例如大气中</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200 nm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以下的磁性纳米颗粒可通过嗅神经或三叉神经穿透血脑屏障直接进入大脑，引起神经毒性效应。</a:t>
            </a:r>
            <a:endPar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eaLnBrk="1" hangingPunct="1">
              <a:lnSpc>
                <a:spcPct val="150000"/>
              </a:lnSpc>
              <a:spcBef>
                <a:spcPts val="400"/>
              </a:spcBef>
              <a:buClrTx/>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含亚铁离子的纳米颗粒还会引发体内的芬顿反应，产生活性氧物质，损伤细胞膜、蛋白质和</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DNA</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eaLnBrk="1" hangingPunct="1">
              <a:lnSpc>
                <a:spcPct val="150000"/>
              </a:lnSpc>
              <a:spcBef>
                <a:spcPts val="400"/>
              </a:spcBef>
              <a:buClrTx/>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黑炭气溶胶已被认定为</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2B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类致癌物，并能穿透胎盘屏障并引发胎儿发育毒性。</a:t>
            </a:r>
          </a:p>
        </p:txBody>
      </p:sp>
    </p:spTree>
    <p:extLst>
      <p:ext uri="{BB962C8B-B14F-4D97-AF65-F5344CB8AC3E}">
        <p14:creationId xmlns:p14="http://schemas.microsoft.com/office/powerpoint/2010/main" val="958709886"/>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B328-C997-6CED-B5EC-8909CC8C0E67}"/>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623C6328-D063-A5E9-9EE4-5AE9EAC41337}"/>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7600BD01-0A33-052F-548B-BFFF8191141D}"/>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D0CFC1FE-65B1-4F47-9D25-DD6091FD28F5}"/>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6">
            <a:extLst>
              <a:ext uri="{FF2B5EF4-FFF2-40B4-BE49-F238E27FC236}">
                <a16:creationId xmlns:a16="http://schemas.microsoft.com/office/drawing/2014/main" id="{9438E8AE-D7A9-508A-0A70-A1A921A4863F}"/>
              </a:ext>
            </a:extLst>
          </p:cNvPr>
          <p:cNvSpPr txBox="1"/>
          <p:nvPr/>
        </p:nvSpPr>
        <p:spPr>
          <a:xfrm>
            <a:off x="479376" y="1159830"/>
            <a:ext cx="11074526" cy="5009064"/>
          </a:xfrm>
          <a:prstGeom prst="rect">
            <a:avLst/>
          </a:prstGeom>
          <a:noFill/>
        </p:spPr>
        <p:txBody>
          <a:bodyPr wrap="square">
            <a:spAutoFit/>
          </a:bodyPr>
          <a:lstStyle/>
          <a:p>
            <a:pPr eaLnBrk="1" hangingPunct="1">
              <a:lnSpc>
                <a:spcPct val="150000"/>
              </a:lnSpc>
              <a:defRPr/>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如果存在亲和力更强或者浓度很大的配体，重金属难溶盐就会发生转化，这是一个普遍规律。例如，在</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Hg(OH)</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HgS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溶液中，从计算可知，</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Hg</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的质量浓度仅为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0.039 mg/L</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eaLnBrk="1" hangingPunct="1">
              <a:lnSpc>
                <a:spcPct val="150000"/>
              </a:lnSpc>
              <a:buFont typeface="Wingdings" panose="05000000000000000000" pitchFamily="2" charset="2"/>
              <a:buChar char="ü"/>
              <a:defRPr/>
            </a:pPr>
            <a:r>
              <a:rPr lang="zh-CN" altLang="en-US" sz="2400" b="1" dirty="0">
                <a:latin typeface="Times New Roman" pitchFamily="18" charset="0"/>
                <a:ea typeface="黑体" pitchFamily="2" charset="-122"/>
              </a:rPr>
              <a:t>但当环境中</a:t>
            </a:r>
            <a:r>
              <a:rPr lang="en-US" altLang="zh-CN" sz="2400" b="1" dirty="0">
                <a:latin typeface="Times New Roman" pitchFamily="18" charset="0"/>
                <a:ea typeface="黑体" pitchFamily="2" charset="-122"/>
              </a:rPr>
              <a:t>C1</a:t>
            </a:r>
            <a:r>
              <a:rPr lang="en-US" altLang="zh-CN" sz="2400" b="1" baseline="30000" dirty="0">
                <a:latin typeface="Times New Roman" pitchFamily="18" charset="0"/>
                <a:ea typeface="黑体" pitchFamily="2" charset="-122"/>
              </a:rPr>
              <a:t>-</a:t>
            </a:r>
            <a:r>
              <a:rPr lang="zh-CN" altLang="en-US" sz="2400" b="1" dirty="0">
                <a:latin typeface="Times New Roman" pitchFamily="18" charset="0"/>
                <a:ea typeface="黑体" pitchFamily="2" charset="-122"/>
              </a:rPr>
              <a:t>离子浓度为</a:t>
            </a:r>
            <a:r>
              <a:rPr lang="en-US" altLang="zh-CN" sz="2400" b="1" dirty="0">
                <a:latin typeface="Times New Roman" pitchFamily="18" charset="0"/>
                <a:ea typeface="黑体" pitchFamily="2" charset="-122"/>
              </a:rPr>
              <a:t>0.001 mol/L</a:t>
            </a:r>
            <a:r>
              <a:rPr lang="zh-CN" altLang="en-US" sz="2400" b="1" dirty="0">
                <a:latin typeface="Times New Roman" pitchFamily="18" charset="0"/>
                <a:ea typeface="黑体" pitchFamily="2" charset="-122"/>
              </a:rPr>
              <a:t>时，</a:t>
            </a:r>
            <a:r>
              <a:rPr lang="en-US" altLang="zh-CN" sz="2400" b="1" dirty="0">
                <a:latin typeface="Times New Roman" pitchFamily="18" charset="0"/>
                <a:ea typeface="黑体" pitchFamily="2" charset="-122"/>
              </a:rPr>
              <a:t>Hg(OH)</a:t>
            </a:r>
            <a:r>
              <a:rPr lang="en-US" altLang="zh-CN" sz="2400" b="1" baseline="-25000" dirty="0">
                <a:latin typeface="Times New Roman" pitchFamily="18" charset="0"/>
                <a:ea typeface="黑体" pitchFamily="2" charset="-122"/>
              </a:rPr>
              <a:t>2</a:t>
            </a:r>
            <a:r>
              <a:rPr lang="zh-CN" altLang="en-US" sz="2400" b="1" dirty="0">
                <a:latin typeface="Times New Roman" pitchFamily="18" charset="0"/>
                <a:ea typeface="黑体" pitchFamily="2" charset="-122"/>
              </a:rPr>
              <a:t>和</a:t>
            </a:r>
            <a:r>
              <a:rPr lang="en-US" altLang="zh-CN" sz="2400" b="1" dirty="0" err="1">
                <a:latin typeface="Times New Roman" pitchFamily="18" charset="0"/>
                <a:ea typeface="黑体" pitchFamily="2" charset="-122"/>
              </a:rPr>
              <a:t>HgS</a:t>
            </a:r>
            <a:r>
              <a:rPr lang="zh-CN" altLang="en-US" sz="2400" b="1" dirty="0">
                <a:latin typeface="Times New Roman" pitchFamily="18" charset="0"/>
                <a:ea typeface="黑体" pitchFamily="2" charset="-122"/>
              </a:rPr>
              <a:t>的溶解度可以分别增加</a:t>
            </a:r>
            <a:r>
              <a:rPr lang="en-US" altLang="zh-CN" sz="2400" b="1" dirty="0">
                <a:latin typeface="Times New Roman" pitchFamily="18" charset="0"/>
                <a:ea typeface="黑体" pitchFamily="2" charset="-122"/>
              </a:rPr>
              <a:t>44</a:t>
            </a:r>
            <a:r>
              <a:rPr lang="zh-CN" altLang="en-US" sz="2400" b="1" dirty="0">
                <a:latin typeface="Times New Roman" pitchFamily="18" charset="0"/>
                <a:ea typeface="黑体" pitchFamily="2" charset="-122"/>
              </a:rPr>
              <a:t>和</a:t>
            </a:r>
            <a:r>
              <a:rPr lang="en-US" altLang="zh-CN" sz="2400" b="1" dirty="0">
                <a:latin typeface="Times New Roman" pitchFamily="18" charset="0"/>
                <a:ea typeface="黑体" pitchFamily="2" charset="-122"/>
              </a:rPr>
              <a:t>408</a:t>
            </a:r>
            <a:r>
              <a:rPr lang="zh-CN" altLang="en-US" sz="2400" b="1" dirty="0">
                <a:latin typeface="Times New Roman" pitchFamily="18" charset="0"/>
                <a:ea typeface="黑体" pitchFamily="2" charset="-122"/>
              </a:rPr>
              <a:t>倍；</a:t>
            </a:r>
            <a:endParaRPr lang="en-US" altLang="zh-CN" sz="2400" b="1" dirty="0">
              <a:latin typeface="Times New Roman" pitchFamily="18" charset="0"/>
              <a:ea typeface="黑体" pitchFamily="2" charset="-122"/>
            </a:endParaRPr>
          </a:p>
          <a:p>
            <a:pPr marL="342900" indent="-342900" eaLnBrk="1" hangingPunct="1">
              <a:lnSpc>
                <a:spcPct val="150000"/>
              </a:lnSpc>
              <a:buFont typeface="Wingdings" panose="05000000000000000000" pitchFamily="2" charset="2"/>
              <a:buChar char="ü"/>
              <a:defRPr/>
            </a:pPr>
            <a:r>
              <a:rPr lang="zh-CN" altLang="en-US" sz="2400" b="1" dirty="0">
                <a:latin typeface="Times New Roman" pitchFamily="18" charset="0"/>
                <a:ea typeface="黑体" pitchFamily="2" charset="-122"/>
              </a:rPr>
              <a:t>如果</a:t>
            </a:r>
            <a:r>
              <a:rPr lang="en-US" altLang="zh-CN" sz="2400" b="1" dirty="0">
                <a:latin typeface="Times New Roman" pitchFamily="18" charset="0"/>
                <a:ea typeface="黑体" pitchFamily="2" charset="-122"/>
              </a:rPr>
              <a:t>C1</a:t>
            </a:r>
            <a:r>
              <a:rPr lang="en-US" altLang="zh-CN" sz="2400" b="1" baseline="30000" dirty="0">
                <a:latin typeface="Times New Roman" pitchFamily="18" charset="0"/>
                <a:ea typeface="黑体" pitchFamily="2" charset="-122"/>
              </a:rPr>
              <a:t>-</a:t>
            </a:r>
            <a:r>
              <a:rPr lang="zh-CN" altLang="en-US" sz="2400" b="1" dirty="0">
                <a:latin typeface="Times New Roman" pitchFamily="18" charset="0"/>
                <a:ea typeface="黑体" pitchFamily="2" charset="-122"/>
              </a:rPr>
              <a:t>离子浓度为</a:t>
            </a:r>
            <a:r>
              <a:rPr lang="en-US" altLang="zh-CN" sz="2400" b="1" dirty="0">
                <a:latin typeface="Times New Roman" pitchFamily="18" charset="0"/>
                <a:ea typeface="黑体" pitchFamily="2" charset="-122"/>
              </a:rPr>
              <a:t>1 mol/L</a:t>
            </a:r>
            <a:r>
              <a:rPr lang="zh-CN" altLang="en-US" sz="2400" b="1" dirty="0">
                <a:latin typeface="Times New Roman" pitchFamily="18" charset="0"/>
                <a:ea typeface="黑体" pitchFamily="2" charset="-122"/>
              </a:rPr>
              <a:t>时，则它们的溶解度分别增加</a:t>
            </a:r>
            <a:r>
              <a:rPr lang="en-US" altLang="zh-CN" sz="2400" b="1" dirty="0">
                <a:latin typeface="Times New Roman" pitchFamily="18" charset="0"/>
                <a:ea typeface="黑体" pitchFamily="2" charset="-122"/>
              </a:rPr>
              <a:t>10</a:t>
            </a:r>
            <a:r>
              <a:rPr lang="en-US" altLang="zh-CN" sz="2400" b="1" baseline="30000" dirty="0">
                <a:latin typeface="Times New Roman" pitchFamily="18" charset="0"/>
                <a:ea typeface="黑体" pitchFamily="2" charset="-122"/>
              </a:rPr>
              <a:t>5</a:t>
            </a:r>
            <a:r>
              <a:rPr lang="zh-CN" altLang="en-US" sz="2400" b="1" dirty="0">
                <a:latin typeface="Times New Roman" pitchFamily="18" charset="0"/>
                <a:ea typeface="黑体" pitchFamily="2" charset="-122"/>
              </a:rPr>
              <a:t>和</a:t>
            </a:r>
            <a:r>
              <a:rPr lang="en-US" altLang="zh-CN" sz="2400" b="1" dirty="0">
                <a:latin typeface="Times New Roman" pitchFamily="18" charset="0"/>
                <a:ea typeface="黑体" pitchFamily="2" charset="-122"/>
              </a:rPr>
              <a:t>10</a:t>
            </a:r>
            <a:r>
              <a:rPr lang="en-US" altLang="zh-CN" sz="2400" b="1" baseline="30000" dirty="0">
                <a:latin typeface="Times New Roman" pitchFamily="18" charset="0"/>
                <a:ea typeface="黑体" pitchFamily="2" charset="-122"/>
              </a:rPr>
              <a:t>7</a:t>
            </a:r>
            <a:r>
              <a:rPr lang="zh-CN" altLang="en-US" sz="2400" b="1" dirty="0">
                <a:latin typeface="Times New Roman" pitchFamily="18" charset="0"/>
                <a:ea typeface="黑体" pitchFamily="2" charset="-122"/>
              </a:rPr>
              <a:t>倍。这是因为高浓度的</a:t>
            </a:r>
            <a:r>
              <a:rPr lang="en-US" altLang="zh-CN" sz="2400" b="1" dirty="0">
                <a:latin typeface="Times New Roman" pitchFamily="18" charset="0"/>
                <a:ea typeface="黑体" pitchFamily="2" charset="-122"/>
              </a:rPr>
              <a:t>C1</a:t>
            </a:r>
            <a:r>
              <a:rPr lang="en-US" altLang="zh-CN" sz="2400" b="1" baseline="30000" dirty="0">
                <a:latin typeface="Times New Roman" pitchFamily="18" charset="0"/>
                <a:ea typeface="黑体" pitchFamily="2" charset="-122"/>
              </a:rPr>
              <a:t>-</a:t>
            </a:r>
            <a:r>
              <a:rPr lang="zh-CN" altLang="en-US" sz="2400" b="1" dirty="0">
                <a:latin typeface="Times New Roman" pitchFamily="18" charset="0"/>
                <a:ea typeface="黑体" pitchFamily="2" charset="-122"/>
              </a:rPr>
              <a:t>离子与</a:t>
            </a:r>
            <a:r>
              <a:rPr lang="en-US" altLang="zh-CN" sz="2400" b="1" dirty="0">
                <a:latin typeface="Times New Roman" pitchFamily="18" charset="0"/>
                <a:ea typeface="黑体" pitchFamily="2" charset="-122"/>
              </a:rPr>
              <a:t>Hg </a:t>
            </a:r>
            <a:r>
              <a:rPr lang="en-US" altLang="zh-CN" sz="2400" b="1" baseline="30000" dirty="0">
                <a:latin typeface="Times New Roman" pitchFamily="18" charset="0"/>
                <a:ea typeface="黑体" pitchFamily="2" charset="-122"/>
              </a:rPr>
              <a:t>2+</a:t>
            </a:r>
            <a:r>
              <a:rPr lang="zh-CN" altLang="en-US" sz="2400" b="1" dirty="0">
                <a:latin typeface="Times New Roman" pitchFamily="18" charset="0"/>
                <a:ea typeface="黑体" pitchFamily="2" charset="-122"/>
              </a:rPr>
              <a:t>离子发生强的配合作用。</a:t>
            </a:r>
            <a:endParaRPr lang="en-US" altLang="zh-CN" sz="2400" b="1" dirty="0">
              <a:latin typeface="Times New Roman" pitchFamily="18" charset="0"/>
              <a:ea typeface="黑体" pitchFamily="2" charset="-122"/>
            </a:endParaRPr>
          </a:p>
          <a:p>
            <a:pPr eaLnBrk="1" hangingPunct="1">
              <a:lnSpc>
                <a:spcPct val="150000"/>
              </a:lnSpc>
              <a:defRPr/>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因此，河流中悬浮物和沉积物中的汞，进入海洋后会发生解吸，使河口沉积物中汞含量显著减少。</a:t>
            </a:r>
          </a:p>
        </p:txBody>
      </p:sp>
    </p:spTree>
    <p:extLst>
      <p:ext uri="{BB962C8B-B14F-4D97-AF65-F5344CB8AC3E}">
        <p14:creationId xmlns:p14="http://schemas.microsoft.com/office/powerpoint/2010/main" val="1881963377"/>
      </p:ext>
    </p:extLst>
  </p:cSld>
  <p:clrMapOvr>
    <a:masterClrMapping/>
  </p:clrMapOvr>
  <p:transition>
    <p:random/>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9D23E-4A8B-132E-04BA-B85157DB70E2}"/>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2947F776-6E61-1A47-8EA1-11C23B9FE96E}"/>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B90EBC35-4FC9-47CF-B879-1529824F43D1}"/>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359E2A67-9704-46C2-DAFD-CB1B8DF437A3}"/>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A5799291-C752-9201-2EA4-90A4FEB7C0A6}"/>
              </a:ext>
            </a:extLst>
          </p:cNvPr>
          <p:cNvSpPr txBox="1">
            <a:spLocks noChangeArrowheads="1"/>
          </p:cNvSpPr>
          <p:nvPr/>
        </p:nvSpPr>
        <p:spPr bwMode="auto">
          <a:xfrm>
            <a:off x="266056" y="897210"/>
            <a:ext cx="9439269" cy="46166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5.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纳米污染物和环境微塑料</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2">
            <a:extLst>
              <a:ext uri="{FF2B5EF4-FFF2-40B4-BE49-F238E27FC236}">
                <a16:creationId xmlns:a16="http://schemas.microsoft.com/office/drawing/2014/main" id="{50171239-0339-148A-D31A-A18FD3253864}"/>
              </a:ext>
            </a:extLst>
          </p:cNvPr>
          <p:cNvSpPr>
            <a:spLocks noChangeArrowheads="1"/>
          </p:cNvSpPr>
          <p:nvPr/>
        </p:nvSpPr>
        <p:spPr bwMode="auto">
          <a:xfrm>
            <a:off x="266056" y="1438899"/>
            <a:ext cx="10513168" cy="5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0"/>
              </a:spcBef>
              <a:buClrTx/>
              <a:buSzTx/>
              <a:buNone/>
            </a:pPr>
            <a:r>
              <a:rPr kumimoji="1" lang="en-US" altLang="zh-CN"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5.2 </a:t>
            </a: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环境微塑料</a:t>
            </a:r>
          </a:p>
        </p:txBody>
      </p:sp>
      <p:sp>
        <p:nvSpPr>
          <p:cNvPr id="18" name="Text Box 6">
            <a:extLst>
              <a:ext uri="{FF2B5EF4-FFF2-40B4-BE49-F238E27FC236}">
                <a16:creationId xmlns:a16="http://schemas.microsoft.com/office/drawing/2014/main" id="{953C8A0A-4D36-A4FD-22E2-37948B855529}"/>
              </a:ext>
            </a:extLst>
          </p:cNvPr>
          <p:cNvSpPr txBox="1">
            <a:spLocks noChangeArrowheads="1"/>
          </p:cNvSpPr>
          <p:nvPr/>
        </p:nvSpPr>
        <p:spPr bwMode="auto">
          <a:xfrm>
            <a:off x="551384" y="2501509"/>
            <a:ext cx="10945216" cy="234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lnSpc>
                <a:spcPct val="150000"/>
              </a:lnSpc>
              <a:spcBef>
                <a:spcPts val="400"/>
              </a:spcBef>
              <a:buClrTx/>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粒径</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&lt;5 mm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的塑料颗粒或碎片被定义为微塑料，粒径</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&lt;1 </a:t>
            </a:r>
            <a:r>
              <a:rPr lang="en-US" altLang="zh-CN" sz="2400"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μm</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则被称为纳米塑料。</a:t>
            </a:r>
            <a:endPar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eaLnBrk="1" hangingPunct="1">
              <a:lnSpc>
                <a:spcPct val="150000"/>
              </a:lnSpc>
              <a:spcBef>
                <a:spcPts val="400"/>
              </a:spcBef>
              <a:buClrTx/>
              <a:buSzTx/>
              <a:buFont typeface="Wingdings" panose="05000000000000000000" pitchFamily="2" charset="2"/>
              <a:buChar char="Ø"/>
            </a:pPr>
            <a:endPar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eaLnBrk="1" hangingPunct="1">
              <a:lnSpc>
                <a:spcPct val="150000"/>
              </a:lnSpc>
              <a:spcBef>
                <a:spcPts val="400"/>
              </a:spcBef>
              <a:buClrTx/>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这类新污染物或是源于商品中细小塑料颗的直接释放（原生微塑料），或是由大块的塑料制品或废弃物在环境中破碎形成（次生微塑料）。</a:t>
            </a:r>
            <a:endPar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67385428"/>
      </p:ext>
    </p:extLst>
  </p:cSld>
  <p:clrMapOvr>
    <a:masterClrMapping/>
  </p:clrMapOvr>
  <p:transition>
    <p:random/>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94E99-2609-9D20-87A7-BA91A7DAACD3}"/>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CCA5E4A4-7F49-4E4E-405F-EA9A01031C64}"/>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E518A5BB-1B17-D85C-97AB-DA1F4BCD5F6F}"/>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46BEB6A7-B7B6-B587-70A0-254887BE48E9}"/>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四、新污染物（</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New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E3E18BBA-E482-2A1C-6E36-889B836A19AF}"/>
              </a:ext>
            </a:extLst>
          </p:cNvPr>
          <p:cNvSpPr txBox="1">
            <a:spLocks noChangeArrowheads="1"/>
          </p:cNvSpPr>
          <p:nvPr/>
        </p:nvSpPr>
        <p:spPr bwMode="auto">
          <a:xfrm>
            <a:off x="266056" y="897210"/>
            <a:ext cx="9439269" cy="46166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buNone/>
            </a:pPr>
            <a:r>
              <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5. </a:t>
            </a:r>
            <a:r>
              <a:rPr lang="zh-CN" altLang="en-US"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纳米污染物和环境微塑料</a:t>
            </a:r>
            <a:endParaRPr lang="en-US" altLang="zh-CN" sz="2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2">
            <a:extLst>
              <a:ext uri="{FF2B5EF4-FFF2-40B4-BE49-F238E27FC236}">
                <a16:creationId xmlns:a16="http://schemas.microsoft.com/office/drawing/2014/main" id="{2BACC939-E893-4D20-7976-E9F7C75899D6}"/>
              </a:ext>
            </a:extLst>
          </p:cNvPr>
          <p:cNvSpPr>
            <a:spLocks noChangeArrowheads="1"/>
          </p:cNvSpPr>
          <p:nvPr/>
        </p:nvSpPr>
        <p:spPr bwMode="auto">
          <a:xfrm>
            <a:off x="407368" y="1560884"/>
            <a:ext cx="10513168" cy="5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0"/>
              </a:spcBef>
              <a:buClrTx/>
              <a:buSzTx/>
              <a:buNone/>
            </a:pP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环境微塑料的风险</a:t>
            </a:r>
          </a:p>
        </p:txBody>
      </p:sp>
      <p:sp>
        <p:nvSpPr>
          <p:cNvPr id="18" name="Text Box 6">
            <a:extLst>
              <a:ext uri="{FF2B5EF4-FFF2-40B4-BE49-F238E27FC236}">
                <a16:creationId xmlns:a16="http://schemas.microsoft.com/office/drawing/2014/main" id="{A362CCD9-4FA5-A5DA-2218-0B31833C1D0F}"/>
              </a:ext>
            </a:extLst>
          </p:cNvPr>
          <p:cNvSpPr txBox="1">
            <a:spLocks noChangeArrowheads="1"/>
          </p:cNvSpPr>
          <p:nvPr/>
        </p:nvSpPr>
        <p:spPr bwMode="auto">
          <a:xfrm>
            <a:off x="479376" y="2304625"/>
            <a:ext cx="11377264" cy="405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342900" indent="-342900" eaLnBrk="1" hangingPunct="1">
              <a:lnSpc>
                <a:spcPct val="150000"/>
              </a:lnSpc>
              <a:spcBef>
                <a:spcPts val="400"/>
              </a:spcBef>
              <a:buClrTx/>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毫米和微米级的微塑料被生物摄入后很难发生生物吸收，但微塑料可能造成胃肠道堵塞，使摄食意愿下降，摄食行为迟缓，并产生应激反应，甚至死亡。</a:t>
            </a:r>
            <a:endPar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eaLnBrk="1" hangingPunct="1">
              <a:lnSpc>
                <a:spcPct val="150000"/>
              </a:lnSpc>
              <a:spcBef>
                <a:spcPts val="400"/>
              </a:spcBef>
              <a:buClrTx/>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植物也会通过根系和叶片吸收土壤或大气中的微塑料。汪磊的研究发现，植物叶片对大气中微塑料的吸收效率，远高于微塑料经根系吸收后传输到叶片的效率。</a:t>
            </a:r>
            <a:endPar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eaLnBrk="1" hangingPunct="1">
              <a:lnSpc>
                <a:spcPct val="150000"/>
              </a:lnSpc>
              <a:spcBef>
                <a:spcPts val="400"/>
              </a:spcBef>
              <a:buClrTx/>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在环境中或生物体内，微塑料都可能为微生物提供特殊的生态位（即塑料际，</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plastisphere</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），从而影响环境微生物或肠道微生物的群落结构。</a:t>
            </a:r>
            <a:endPar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eaLnBrk="1" hangingPunct="1">
              <a:lnSpc>
                <a:spcPct val="150000"/>
              </a:lnSpc>
              <a:spcBef>
                <a:spcPts val="400"/>
              </a:spcBef>
              <a:buClrTx/>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粒径更小的纳米塑料能够穿透细胞膜，干扰线粒体功能甚至导致细胞凋亡。</a:t>
            </a:r>
            <a:endPar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18193179"/>
      </p:ext>
    </p:extLst>
  </p:cSld>
  <p:clrMapOvr>
    <a:masterClrMapping/>
  </p:clrMapOvr>
  <p:transition>
    <p:rand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80E55-6E8A-BA19-271D-4C90DFD48602}"/>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5110F63E-7AEA-434F-F10F-03BABD7E7530}"/>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132</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a:extLst>
              <a:ext uri="{FF2B5EF4-FFF2-40B4-BE49-F238E27FC236}">
                <a16:creationId xmlns:a16="http://schemas.microsoft.com/office/drawing/2014/main" id="{A86091C1-3145-8260-FDF4-C309709E3A85}"/>
              </a:ext>
            </a:extLst>
          </p:cNvPr>
          <p:cNvSpPr>
            <a:spLocks noGrp="1" noChangeArrowheads="1"/>
          </p:cNvSpPr>
          <p:nvPr>
            <p:ph type="ctrTitle" sz="quarter"/>
          </p:nvPr>
        </p:nvSpPr>
        <p:spPr>
          <a:xfrm>
            <a:off x="767408" y="1628800"/>
            <a:ext cx="10873208" cy="3109408"/>
          </a:xfrm>
        </p:spPr>
        <p:txBody>
          <a:bodyPr vert="horz" wrap="square" lIns="91440" tIns="45720" rIns="91440" bIns="45720" numCol="1" anchor="ctr" anchorCtr="0" compatLnSpc="1"/>
          <a:lstStyle/>
          <a:p>
            <a:pPr lvl="0" algn="l" eaLnBrk="1" hangingPunct="1">
              <a:lnSpc>
                <a:spcPct val="150000"/>
              </a:lnSpc>
              <a:spcBef>
                <a:spcPct val="20000"/>
              </a:spcBef>
              <a:defRPr/>
            </a:pPr>
            <a:r>
              <a:rPr kumimoji="0" lang="zh-CN" altLang="en-US" sz="4800" b="0" i="0" u="none" strike="noStrike" kern="0" cap="none" spc="0" normalizeH="0" baseline="0" noProof="0" dirty="0">
                <a:ln>
                  <a:noFill/>
                </a:ln>
                <a:solidFill>
                  <a:schemeClr val="accent1">
                    <a:lumMod val="50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第四</a:t>
            </a:r>
            <a:r>
              <a:rPr lang="zh-CN" altLang="en-US"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节        非金属无机氟化物</a:t>
            </a:r>
            <a:br>
              <a:rPr lang="en-US" altLang="zh-CN"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 Non-metallic Inorganic Fluorides </a:t>
            </a:r>
            <a:r>
              <a:rPr lang="zh-CN" altLang="en-US"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30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 Box 3">
            <a:extLst>
              <a:ext uri="{FF2B5EF4-FFF2-40B4-BE49-F238E27FC236}">
                <a16:creationId xmlns:a16="http://schemas.microsoft.com/office/drawing/2014/main" id="{05209EED-F244-98FD-9093-7F0C3EE48CA0}"/>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Tree>
    <p:extLst>
      <p:ext uri="{BB962C8B-B14F-4D97-AF65-F5344CB8AC3E}">
        <p14:creationId xmlns:p14="http://schemas.microsoft.com/office/powerpoint/2010/main" val="3555122503"/>
      </p:ext>
    </p:extLst>
  </p:cSld>
  <p:clrMapOvr>
    <a:masterClrMapping/>
  </p:clrMapOvr>
  <p:transition>
    <p:random/>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6ED6-DD01-DD45-F4D7-2736B65BA228}"/>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BC89D8DB-1DBE-E13F-A419-74C9DB04BBDB}"/>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4141586D-20A1-1695-0B3C-F6E3D110E10F}"/>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778E4B76-C19C-1787-8E50-6A3B5D93546F}"/>
              </a:ext>
            </a:extLst>
          </p:cNvPr>
          <p:cNvSpPr txBox="1"/>
          <p:nvPr/>
        </p:nvSpPr>
        <p:spPr>
          <a:xfrm>
            <a:off x="119336" y="253163"/>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非金属无机氟化物</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21E8C371-B5CE-168A-D383-AC1E071B42A3}"/>
              </a:ext>
            </a:extLst>
          </p:cNvPr>
          <p:cNvSpPr txBox="1">
            <a:spLocks noChangeArrowheads="1"/>
          </p:cNvSpPr>
          <p:nvPr/>
        </p:nvSpPr>
        <p:spPr bwMode="auto">
          <a:xfrm>
            <a:off x="407368" y="884274"/>
            <a:ext cx="9439269"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来源与分布</a:t>
            </a:r>
          </a:p>
          <a:p>
            <a:pPr marL="0" indent="0">
              <a:lnSpc>
                <a:spcPct val="130000"/>
              </a:lnSpc>
              <a:buNone/>
            </a:pP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1FA80776-6B3D-AD4D-7986-F007A56B74A5}"/>
              </a:ext>
            </a:extLst>
          </p:cNvPr>
          <p:cNvSpPr txBox="1"/>
          <p:nvPr/>
        </p:nvSpPr>
        <p:spPr>
          <a:xfrm>
            <a:off x="263352" y="1772816"/>
            <a:ext cx="11593288" cy="3535520"/>
          </a:xfrm>
          <a:prstGeom prst="rect">
            <a:avLst/>
          </a:prstGeom>
          <a:noFill/>
        </p:spPr>
        <p:txBody>
          <a:bodyPr wrap="square">
            <a:spAutoFit/>
          </a:bodyPr>
          <a:lstStyle/>
          <a:p>
            <a:pPr marL="342900" indent="-342900">
              <a:lnSpc>
                <a:spcPct val="15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无机氟化合物首要的天然来源含氟矿物，如萤石（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CaF</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）、冰晶石（</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AlF</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）、磷灰石（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Ca</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）、氟盐石（</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NaF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）、黄玉（</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SiO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F</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、黑云母或角闪石等。含有上述闪石、云母的花岗岩在风化与成土作用过程中向土壤与地下水输入氟化物。其他天然来源包括地热水、火山喷发、与海洋气溶胶。</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氟化物人为来源主要包括煤炭燃烧、各种矿物（如铁、铝、铜、镍、磷矿）采掘与冶炼的废气与废水、磷肥生产与使用、玻璃、砖与陶瓷、黏合剂等生产等。</a:t>
            </a:r>
          </a:p>
        </p:txBody>
      </p:sp>
    </p:spTree>
    <p:extLst>
      <p:ext uri="{BB962C8B-B14F-4D97-AF65-F5344CB8AC3E}">
        <p14:creationId xmlns:p14="http://schemas.microsoft.com/office/powerpoint/2010/main" val="2908973270"/>
      </p:ext>
    </p:extLst>
  </p:cSld>
  <p:clrMapOvr>
    <a:masterClrMapping/>
  </p:clrMapOvr>
  <p:transition>
    <p:random/>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58ADE-75FE-72D0-A5C2-84DD3F4F0858}"/>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4ECCB396-95A0-A906-1C60-32F3565C41CD}"/>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2F447059-966C-94D3-6AEA-5AF447E5FEAA}"/>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FC9BF35D-E8D8-1644-5917-8CEDBCFB68B7}"/>
              </a:ext>
            </a:extLst>
          </p:cNvPr>
          <p:cNvSpPr txBox="1"/>
          <p:nvPr/>
        </p:nvSpPr>
        <p:spPr>
          <a:xfrm>
            <a:off x="119336" y="253163"/>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非金属无机氟化物</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302E7581-C11F-9C3E-E15B-218B6432F77B}"/>
              </a:ext>
            </a:extLst>
          </p:cNvPr>
          <p:cNvSpPr txBox="1">
            <a:spLocks noChangeArrowheads="1"/>
          </p:cNvSpPr>
          <p:nvPr/>
        </p:nvSpPr>
        <p:spPr bwMode="auto">
          <a:xfrm>
            <a:off x="407368" y="884274"/>
            <a:ext cx="9439269"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来源与分布</a:t>
            </a:r>
          </a:p>
          <a:p>
            <a:pPr marL="0" indent="0">
              <a:lnSpc>
                <a:spcPct val="130000"/>
              </a:lnSpc>
              <a:buNone/>
            </a:pP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B626B9EB-B4AC-95B8-CA37-F5F995A73049}"/>
              </a:ext>
            </a:extLst>
          </p:cNvPr>
          <p:cNvPicPr>
            <a:picLocks noChangeAspect="1"/>
          </p:cNvPicPr>
          <p:nvPr/>
        </p:nvPicPr>
        <p:blipFill>
          <a:blip r:embed="rId3"/>
          <a:stretch>
            <a:fillRect/>
          </a:stretch>
        </p:blipFill>
        <p:spPr>
          <a:xfrm>
            <a:off x="2195139" y="1912883"/>
            <a:ext cx="7278121" cy="4902324"/>
          </a:xfrm>
          <a:prstGeom prst="rect">
            <a:avLst/>
          </a:prstGeom>
        </p:spPr>
      </p:pic>
      <p:sp>
        <p:nvSpPr>
          <p:cNvPr id="9" name="文本框 8">
            <a:extLst>
              <a:ext uri="{FF2B5EF4-FFF2-40B4-BE49-F238E27FC236}">
                <a16:creationId xmlns:a16="http://schemas.microsoft.com/office/drawing/2014/main" id="{A4F77937-6D13-EE98-0C57-04992EB9CDF4}"/>
              </a:ext>
            </a:extLst>
          </p:cNvPr>
          <p:cNvSpPr txBox="1"/>
          <p:nvPr/>
        </p:nvSpPr>
        <p:spPr>
          <a:xfrm>
            <a:off x="2999656" y="1543551"/>
            <a:ext cx="6133862" cy="369332"/>
          </a:xfrm>
          <a:prstGeom prst="rect">
            <a:avLst/>
          </a:prstGeom>
          <a:noFill/>
        </p:spPr>
        <p:txBody>
          <a:bodyPr wrap="square">
            <a:spAutoFit/>
          </a:bodyPr>
          <a:lstStyle/>
          <a:p>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部分报道的国家地下水氟化物浓度水平</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88338549"/>
      </p:ext>
    </p:extLst>
  </p:cSld>
  <p:clrMapOvr>
    <a:masterClrMapping/>
  </p:clrMapOvr>
  <p:transition>
    <p:random/>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F76AA-6B31-7C6B-2675-B3505E1B50C7}"/>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B0946900-5B82-A5F5-68A0-E5245DDBECF2}"/>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135</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B97DB83C-B897-1875-6D35-96136F0E3D40}"/>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F6D6A063-AE45-AD43-3695-1C49228D4460}"/>
              </a:ext>
            </a:extLst>
          </p:cNvPr>
          <p:cNvSpPr txBox="1"/>
          <p:nvPr/>
        </p:nvSpPr>
        <p:spPr>
          <a:xfrm>
            <a:off x="119336" y="253163"/>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非金属无机氟化物</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DEB0603E-849A-E29E-40A2-C08A51650DA0}"/>
              </a:ext>
            </a:extLst>
          </p:cNvPr>
          <p:cNvSpPr txBox="1">
            <a:spLocks noChangeArrowheads="1"/>
          </p:cNvSpPr>
          <p:nvPr/>
        </p:nvSpPr>
        <p:spPr bwMode="auto">
          <a:xfrm>
            <a:off x="191344" y="1014941"/>
            <a:ext cx="9439269"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迁移与转化</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6C63B3B8-1B93-21AC-446A-2C6AFD01D255}"/>
              </a:ext>
            </a:extLst>
          </p:cNvPr>
          <p:cNvSpPr txBox="1"/>
          <p:nvPr/>
        </p:nvSpPr>
        <p:spPr>
          <a:xfrm>
            <a:off x="191344" y="1955061"/>
            <a:ext cx="11880949" cy="3350854"/>
          </a:xfrm>
          <a:prstGeom prst="rect">
            <a:avLst/>
          </a:prstGeom>
          <a:noFill/>
        </p:spPr>
        <p:txBody>
          <a:bodyPr wrap="square">
            <a:spAutoFit/>
          </a:bodyPr>
          <a:lstStyle/>
          <a:p>
            <a:pPr marL="342900" indent="-342900">
              <a:lnSpc>
                <a:spcPct val="15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天然或人为排放的无机氟化物进入大气后，可以气态或者颗粒态形式存在。气态氟化物包括</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SiF</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SiF</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SF</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；颗粒态氟化物包括</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CaF</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A1F</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NaAlF</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SiF</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PbF</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Ca</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F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等。大气氟化物以气态氟化物为主，其中尤以</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HF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为多。气态</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SiF</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可能发生水解转化成</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；气态</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HF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可与</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O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结合，形成氢氟酸的气溶胶颗粒。氟化物人为来源主要包括煤炭燃烧、各种矿物（如铁、铝、铜、镍、磷矿）采掘与冶炼的废气与废水、磷肥生产与使用、玻璃、砖与陶瓷、黏合剂等生产等。</a:t>
            </a:r>
          </a:p>
        </p:txBody>
      </p:sp>
    </p:spTree>
    <p:extLst>
      <p:ext uri="{BB962C8B-B14F-4D97-AF65-F5344CB8AC3E}">
        <p14:creationId xmlns:p14="http://schemas.microsoft.com/office/powerpoint/2010/main" val="3106308697"/>
      </p:ext>
    </p:extLst>
  </p:cSld>
  <p:clrMapOvr>
    <a:masterClrMapping/>
  </p:clrMapOvr>
  <p:transition>
    <p:rand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C7376-302C-CA5B-E4D9-1B8751C1918C}"/>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1A0E62BC-8482-1319-1C5F-97EF90C1C354}"/>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0D1B35D8-30E5-645B-74E1-262EDD8AF7CC}"/>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0EC3B999-99A4-0B42-97BB-EBC7CEA6D765}"/>
              </a:ext>
            </a:extLst>
          </p:cNvPr>
          <p:cNvSpPr txBox="1"/>
          <p:nvPr/>
        </p:nvSpPr>
        <p:spPr>
          <a:xfrm>
            <a:off x="119336" y="253163"/>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非金属无机氟化物</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07FD8589-77C0-D795-8DBC-B1D836693E3F}"/>
              </a:ext>
            </a:extLst>
          </p:cNvPr>
          <p:cNvSpPr txBox="1">
            <a:spLocks noChangeArrowheads="1"/>
          </p:cNvSpPr>
          <p:nvPr/>
        </p:nvSpPr>
        <p:spPr bwMode="auto">
          <a:xfrm>
            <a:off x="188166" y="905567"/>
            <a:ext cx="9439269"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迁移与转化</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C721AC31-F5D0-E03E-2BD0-EE89FAB1FA61}"/>
              </a:ext>
            </a:extLst>
          </p:cNvPr>
          <p:cNvSpPr txBox="1"/>
          <p:nvPr/>
        </p:nvSpPr>
        <p:spPr>
          <a:xfrm>
            <a:off x="191344" y="1621401"/>
            <a:ext cx="11880949" cy="5012847"/>
          </a:xfrm>
          <a:prstGeom prst="rect">
            <a:avLst/>
          </a:prstGeom>
          <a:noFill/>
        </p:spPr>
        <p:txBody>
          <a:bodyPr wrap="square">
            <a:spAutoFit/>
          </a:bodyPr>
          <a:lstStyle/>
          <a:p>
            <a:pPr marL="342900" indent="-342900">
              <a:lnSpc>
                <a:spcPct val="15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高氟地下水通常出现在世界的干旱地区，其原因主要是来自黑云母与角闪石氢氧根位置的氟离子由于土壤与地下水的蒸发蒸腾损失而发生的浓缩作用。</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水中自由氟离子常常与</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Fe</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Al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等金属离子发生配位反应，使得地表水中氟以配位离子形态存在。</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溶解态氟化物能在水生生物或者陆生生物体内累积。</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F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离子对不同生物物种的毒性剂量有所差异。对鱼类的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96 - hLC</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50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大致在</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100 - 300 mg/ L</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。对于普通人群而言，氟的主要暴露途径是食物与饮用水。由此产生的主要问题是地方性氟中毒，其基本病征是氟斑牙和氟骨症。</a:t>
            </a:r>
          </a:p>
        </p:txBody>
      </p:sp>
    </p:spTree>
    <p:extLst>
      <p:ext uri="{BB962C8B-B14F-4D97-AF65-F5344CB8AC3E}">
        <p14:creationId xmlns:p14="http://schemas.microsoft.com/office/powerpoint/2010/main" val="2286872881"/>
      </p:ext>
    </p:extLst>
  </p:cSld>
  <p:clrMapOvr>
    <a:masterClrMapping/>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6D9C-9D94-B29B-63ED-EAD7A1ED1FB3}"/>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57469506-5987-9672-917C-85B0E781D920}"/>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137</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a:extLst>
              <a:ext uri="{FF2B5EF4-FFF2-40B4-BE49-F238E27FC236}">
                <a16:creationId xmlns:a16="http://schemas.microsoft.com/office/drawing/2014/main" id="{C7AA158D-34B9-FD08-AD15-87FBEB51809B}"/>
              </a:ext>
            </a:extLst>
          </p:cNvPr>
          <p:cNvSpPr>
            <a:spLocks noGrp="1" noChangeArrowheads="1"/>
          </p:cNvSpPr>
          <p:nvPr>
            <p:ph type="ctrTitle" sz="quarter"/>
          </p:nvPr>
        </p:nvSpPr>
        <p:spPr>
          <a:xfrm>
            <a:off x="95672" y="1412776"/>
            <a:ext cx="12000656" cy="3109408"/>
          </a:xfrm>
        </p:spPr>
        <p:txBody>
          <a:bodyPr vert="horz" wrap="square" lIns="91440" tIns="45720" rIns="91440" bIns="45720" numCol="1" anchor="ctr" anchorCtr="0" compatLnSpc="1"/>
          <a:lstStyle/>
          <a:p>
            <a:pPr lvl="0" algn="l" eaLnBrk="1" hangingPunct="1">
              <a:lnSpc>
                <a:spcPct val="200000"/>
              </a:lnSpc>
              <a:spcBef>
                <a:spcPct val="20000"/>
              </a:spcBef>
              <a:defRPr/>
            </a:pPr>
            <a:r>
              <a:rPr kumimoji="0" lang="zh-CN" altLang="en-US" sz="4800" b="0" i="0" u="none" strike="noStrike" kern="0" cap="none" spc="0" normalizeH="0" baseline="0" noProof="0" dirty="0">
                <a:ln>
                  <a:noFill/>
                </a:ln>
                <a:solidFill>
                  <a:schemeClr val="accent1">
                    <a:lumMod val="50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第五</a:t>
            </a:r>
            <a:r>
              <a:rPr lang="zh-CN" altLang="en-US"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节   生物性污染物</a:t>
            </a:r>
            <a:r>
              <a:rPr lang="zh-CN" altLang="en-US" sz="40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0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 Biological Pollutants</a:t>
            </a:r>
            <a:r>
              <a:rPr lang="zh-CN" altLang="en-US" sz="40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60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一、病原微生物</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Pathogenic Microorganism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40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40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二、抗生素抗性基因</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Antibiotic resistance genes</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ARGs</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30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 Box 3">
            <a:extLst>
              <a:ext uri="{FF2B5EF4-FFF2-40B4-BE49-F238E27FC236}">
                <a16:creationId xmlns:a16="http://schemas.microsoft.com/office/drawing/2014/main" id="{87C8F60F-D0C9-0038-93D6-3AA5BC4AD475}"/>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Tree>
    <p:extLst>
      <p:ext uri="{BB962C8B-B14F-4D97-AF65-F5344CB8AC3E}">
        <p14:creationId xmlns:p14="http://schemas.microsoft.com/office/powerpoint/2010/main" val="38768208"/>
      </p:ext>
    </p:extLst>
  </p:cSld>
  <p:clrMapOvr>
    <a:masterClrMapping/>
  </p:clrMapOvr>
  <p:transition>
    <p:random/>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06CB5-0808-1E6C-8AED-9C2EF1481198}"/>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1F16C3A1-7240-E541-13EC-4D0E26041247}"/>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138</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01419063-1640-538C-A3AA-98805F17D904}"/>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69C22C74-4D3A-EDD2-2E35-7FE8C312AD9F}"/>
              </a:ext>
            </a:extLst>
          </p:cNvPr>
          <p:cNvSpPr txBox="1"/>
          <p:nvPr/>
        </p:nvSpPr>
        <p:spPr>
          <a:xfrm>
            <a:off x="119336" y="253163"/>
            <a:ext cx="6624736"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a:t>
            </a:r>
            <a:r>
              <a:rPr lang="zh-CN" altLang="nl-NL"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病原微生物（</a:t>
            </a:r>
            <a:r>
              <a:rPr lang="nl-NL"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Pathogenic Microorganism</a:t>
            </a:r>
            <a:r>
              <a:rPr lang="zh-CN" altLang="nl-NL"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BA84BD75-896E-6537-3DC9-8BAF56CD41FA}"/>
              </a:ext>
            </a:extLst>
          </p:cNvPr>
          <p:cNvSpPr txBox="1"/>
          <p:nvPr/>
        </p:nvSpPr>
        <p:spPr>
          <a:xfrm>
            <a:off x="430525" y="737157"/>
            <a:ext cx="11330950" cy="6120843"/>
          </a:xfrm>
          <a:prstGeom prst="rect">
            <a:avLst/>
          </a:prstGeom>
          <a:noFill/>
        </p:spPr>
        <p:txBody>
          <a:bodyPr wrap="square">
            <a:spAutoFit/>
          </a:bodyPr>
          <a:lstStyle/>
          <a:p>
            <a:pPr marL="342900" indent="-342900">
              <a:lnSpc>
                <a:spcPct val="15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病原微生物是指可以侵犯动植物或人体，引起感染甚至传染病的微生物，主要包括病原细菌、病原真菌和病毒。我国卫生部</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2006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年发布的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人间传染的病原微生物名录</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中，包含了细菌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155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种、真菌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59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种，病毒</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160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种。</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细菌通过释放内毒素或外毒素侵袭生物体。</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Bef>
                <a:spcPct val="50000"/>
              </a:spcBef>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① 内毒素通常在细菌死亡裂解时释放，例如革兰氏阴性菌可释放类脂</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内毒素，引起人的机体发热、白细胞数量的改变、内毒素血症和休克、弥散性血管内凝血等症状。</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Bef>
                <a:spcPct val="50000"/>
              </a:spcBef>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② 外毒素是由活致病菌产生的蛋白性物质，又称为分泌性毒素，毒性强烈且具有组织器官特异性。根据外毒素作用靶细胞的不同，外毒素可分为神经毒素、细胞毒素和肠毒素。</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80642685"/>
      </p:ext>
    </p:extLst>
  </p:cSld>
  <p:clrMapOvr>
    <a:masterClrMapping/>
  </p:clrMapOvr>
  <p:transition>
    <p:random/>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4068B-FA09-3E14-3AED-923677B38132}"/>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0CB75F64-CF49-71D4-F0A5-BEC532B0D2F4}"/>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36492CC4-3F64-6769-540A-E906D38E2545}"/>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61841025-0425-94B1-BE07-40598269E4BB}"/>
              </a:ext>
            </a:extLst>
          </p:cNvPr>
          <p:cNvSpPr txBox="1"/>
          <p:nvPr/>
        </p:nvSpPr>
        <p:spPr>
          <a:xfrm>
            <a:off x="119336" y="253163"/>
            <a:ext cx="6696744"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a:t>
            </a:r>
            <a:r>
              <a:rPr lang="zh-CN" altLang="nl-NL"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病原微生物（</a:t>
            </a:r>
            <a:r>
              <a:rPr lang="nl-NL"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Pathogenic Microorganism</a:t>
            </a:r>
            <a:r>
              <a:rPr lang="zh-CN" altLang="nl-NL"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1DCA9E64-343C-18F0-F71E-3FC21068633A}"/>
              </a:ext>
            </a:extLst>
          </p:cNvPr>
          <p:cNvSpPr txBox="1"/>
          <p:nvPr/>
        </p:nvSpPr>
        <p:spPr>
          <a:xfrm>
            <a:off x="515380" y="1412776"/>
            <a:ext cx="11161240" cy="4643515"/>
          </a:xfrm>
          <a:prstGeom prst="rect">
            <a:avLst/>
          </a:prstGeom>
          <a:noFill/>
        </p:spPr>
        <p:txBody>
          <a:bodyPr wrap="square">
            <a:spAutoFit/>
          </a:bodyPr>
          <a:lstStyle/>
          <a:p>
            <a:pPr marL="342900" indent="-342900">
              <a:lnSpc>
                <a:spcPct val="15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真菌也可通过真菌毒素产生健康危害。致癌物黄曲霉毒素就是黄曲霉和寄生曲霉等真菌产生的双呋喃环类毒素。除释放毒素外，真菌在宿主体内的寄生也会对一些组织产生直接损害。</a:t>
            </a:r>
          </a:p>
          <a:p>
            <a:pPr marL="342900" indent="-342900">
              <a:lnSpc>
                <a:spcPct val="15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病毒是结构简单的非细胞生命形态，它由一个核酸长链和蛋白质外壳构成。由于自身缺少代谢机构制和酶系统，病毒无法离开宿主细胞独立完成生命活动。入宿主细胞后，病毒利用细胞中的物质和能量完成生命活动。同时，病毒感染可能造成宿主的特异组织器官直接损伤，或通过机体免疫系统引起间接不良效应。</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99477024"/>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D686A-559A-3642-3AC4-F6EF796BC996}"/>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79B35C22-C54A-623F-F439-00B4062E5717}"/>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815650D7-9F8C-EC75-4C3E-C59CD2EB33A3}"/>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F73EC315-6B31-B34B-205B-6E7283F9CEA1}"/>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3" name="Picture 7" descr="H61">
            <a:extLst>
              <a:ext uri="{FF2B5EF4-FFF2-40B4-BE49-F238E27FC236}">
                <a16:creationId xmlns:a16="http://schemas.microsoft.com/office/drawing/2014/main" id="{26FBAE2E-C974-9537-2540-A25263475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48" y="1052537"/>
            <a:ext cx="39782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id="{11695293-B924-08E2-B647-F8AB842AFFBA}"/>
              </a:ext>
            </a:extLst>
          </p:cNvPr>
          <p:cNvSpPr txBox="1">
            <a:spLocks noChangeArrowheads="1"/>
          </p:cNvSpPr>
          <p:nvPr/>
        </p:nvSpPr>
        <p:spPr bwMode="auto">
          <a:xfrm>
            <a:off x="1140294" y="6229227"/>
            <a:ext cx="48974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a:lstStyle>
            <a:lvl1pPr marL="342900" indent="-342900"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80000"/>
              </a:lnSpc>
              <a:spcBef>
                <a:spcPct val="20000"/>
              </a:spcBef>
              <a:buClr>
                <a:schemeClr val="accent2"/>
              </a:buClr>
              <a:buFont typeface="Wingdings" panose="05000000000000000000" pitchFamily="2" charset="2"/>
              <a:buNone/>
            </a:pPr>
            <a:r>
              <a:rPr lang="zh-CN" altLang="en-US" sz="2400" b="1" dirty="0">
                <a:effectLst/>
                <a:latin typeface="黑体" panose="02010609060101010101" pitchFamily="49" charset="-122"/>
                <a:ea typeface="黑体" panose="02010609060101010101" pitchFamily="49" charset="-122"/>
              </a:rPr>
              <a:t>各种形态汞在水中的稳定范围</a:t>
            </a:r>
          </a:p>
        </p:txBody>
      </p:sp>
      <p:sp>
        <p:nvSpPr>
          <p:cNvPr id="6" name="Text Box 3">
            <a:extLst>
              <a:ext uri="{FF2B5EF4-FFF2-40B4-BE49-F238E27FC236}">
                <a16:creationId xmlns:a16="http://schemas.microsoft.com/office/drawing/2014/main" id="{C61AE3B4-6FA6-8606-0CB7-11FED618982E}"/>
              </a:ext>
            </a:extLst>
          </p:cNvPr>
          <p:cNvSpPr txBox="1">
            <a:spLocks noChangeArrowheads="1"/>
          </p:cNvSpPr>
          <p:nvPr/>
        </p:nvSpPr>
        <p:spPr bwMode="auto">
          <a:xfrm>
            <a:off x="5447928" y="1686366"/>
            <a:ext cx="60610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just" eaLnBrk="1" hangingPunct="1">
              <a:lnSpc>
                <a:spcPct val="150000"/>
              </a:lnSpc>
              <a:spcBef>
                <a:spcPct val="20000"/>
              </a:spcBef>
              <a:buClr>
                <a:schemeClr val="accent2"/>
              </a:buClr>
              <a:buFont typeface="Wingdings" panose="05000000000000000000" pitchFamily="2" charset="2"/>
              <a:buNone/>
            </a:pPr>
            <a:r>
              <a:rPr lang="zh-CN" altLang="en-US" sz="2800" b="1" dirty="0">
                <a:effectLst/>
                <a:latin typeface="Times New Roman" panose="02020603050405020304" pitchFamily="18" charset="0"/>
                <a:cs typeface="Times New Roman" panose="02020603050405020304" pitchFamily="18" charset="0"/>
              </a:rPr>
              <a:t>    汞在环境中的迁移、转化与环境（特别是水环境）的电位和</a:t>
            </a:r>
            <a:r>
              <a:rPr lang="en-US" altLang="zh-CN" sz="2800" b="1" dirty="0">
                <a:effectLst/>
                <a:latin typeface="Times New Roman" panose="02020603050405020304" pitchFamily="18" charset="0"/>
                <a:cs typeface="Times New Roman" panose="02020603050405020304" pitchFamily="18" charset="0"/>
              </a:rPr>
              <a:t>pH</a:t>
            </a:r>
            <a:r>
              <a:rPr lang="zh-CN" altLang="en-US" sz="2800" b="1" dirty="0">
                <a:effectLst/>
                <a:latin typeface="Times New Roman" panose="02020603050405020304" pitchFamily="18" charset="0"/>
                <a:cs typeface="Times New Roman" panose="02020603050405020304" pitchFamily="18" charset="0"/>
              </a:rPr>
              <a:t>有关。从图中可以看出，液态汞和某些无机汞化合物，在较宽的</a:t>
            </a:r>
            <a:r>
              <a:rPr lang="en-US" altLang="zh-CN" sz="2800" b="1" dirty="0">
                <a:effectLst/>
                <a:latin typeface="Times New Roman" panose="02020603050405020304" pitchFamily="18" charset="0"/>
                <a:cs typeface="Times New Roman" panose="02020603050405020304" pitchFamily="18" charset="0"/>
              </a:rPr>
              <a:t>pH</a:t>
            </a:r>
            <a:r>
              <a:rPr lang="zh-CN" altLang="en-US" sz="2800" b="1" dirty="0">
                <a:effectLst/>
                <a:latin typeface="Times New Roman" panose="02020603050405020304" pitchFamily="18" charset="0"/>
                <a:cs typeface="Times New Roman" panose="02020603050405020304" pitchFamily="18" charset="0"/>
              </a:rPr>
              <a:t>和电位条件下，是稳定的。</a:t>
            </a:r>
          </a:p>
        </p:txBody>
      </p:sp>
    </p:spTree>
    <p:extLst>
      <p:ext uri="{BB962C8B-B14F-4D97-AF65-F5344CB8AC3E}">
        <p14:creationId xmlns:p14="http://schemas.microsoft.com/office/powerpoint/2010/main" val="3923976695"/>
      </p:ext>
    </p:extLst>
  </p:cSld>
  <p:clrMapOvr>
    <a:masterClrMapping/>
  </p:clrMapOvr>
  <p:transition>
    <p:random/>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A0EEF-69C6-EC40-5499-BD926160C980}"/>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86C1AE81-EA8A-3A28-A539-BD73181040CC}"/>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2E3CE94C-303C-0535-F6C5-176F774BAFAA}"/>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13EA8C7A-9965-5CDF-4607-4AF7982FBB9D}"/>
              </a:ext>
            </a:extLst>
          </p:cNvPr>
          <p:cNvSpPr txBox="1"/>
          <p:nvPr/>
        </p:nvSpPr>
        <p:spPr>
          <a:xfrm>
            <a:off x="119336" y="253163"/>
            <a:ext cx="6552728" cy="830997"/>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二、抗生素抗性基因</a:t>
            </a:r>
            <a:endPar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Antibiotic resistance genes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ARGs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48E52883-4500-DE5D-5D1B-66CFE675F8E2}"/>
              </a:ext>
            </a:extLst>
          </p:cNvPr>
          <p:cNvSpPr txBox="1"/>
          <p:nvPr/>
        </p:nvSpPr>
        <p:spPr>
          <a:xfrm>
            <a:off x="695400" y="1916832"/>
            <a:ext cx="10441160" cy="3350854"/>
          </a:xfrm>
          <a:prstGeom prst="rect">
            <a:avLst/>
          </a:prstGeom>
          <a:noFill/>
        </p:spPr>
        <p:txBody>
          <a:bodyPr wrap="square">
            <a:spAutoFit/>
          </a:bodyPr>
          <a:lstStyle/>
          <a:p>
            <a:pPr marL="342900" indent="-342900">
              <a:lnSpc>
                <a:spcPct val="15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环境中</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ARGs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是随着抗生素耐药微生物（抗性菌株）的出现而出现的。</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ARGs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的来源与传播途径与环境中抗生素的来源与迁移途径具有相似性。</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水平转移可能是</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ARGs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在环境微生物中广泛传播的一个主要原因。</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即使环境中的抗生素污染可以消除，已经形成的耐药微生物及其</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ARGs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仍然会在环境中持续存在。</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3877464"/>
      </p:ext>
    </p:extLst>
  </p:cSld>
  <p:clrMapOvr>
    <a:masterClrMapping/>
  </p:clrMapOvr>
  <p:transition>
    <p:random/>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368A9-EA94-9DF9-FF31-6C57E928FDD6}"/>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FD16E764-4906-7904-C3B8-3258CCE12817}"/>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D5A29A2A-81CC-B09E-53F3-18A25A0ED12D}"/>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6" name="文本框 5">
            <a:extLst>
              <a:ext uri="{FF2B5EF4-FFF2-40B4-BE49-F238E27FC236}">
                <a16:creationId xmlns:a16="http://schemas.microsoft.com/office/drawing/2014/main" id="{54F4408F-A382-FE48-1C7A-5571EAF73BA8}"/>
              </a:ext>
            </a:extLst>
          </p:cNvPr>
          <p:cNvSpPr txBox="1"/>
          <p:nvPr/>
        </p:nvSpPr>
        <p:spPr>
          <a:xfrm>
            <a:off x="263352" y="1052736"/>
            <a:ext cx="9793088" cy="5646995"/>
          </a:xfrm>
          <a:prstGeom prst="rect">
            <a:avLst/>
          </a:prstGeom>
          <a:noFill/>
        </p:spPr>
        <p:txBody>
          <a:bodyPr wrap="square">
            <a:spAutoFit/>
          </a:bodyPr>
          <a:lstStyle/>
          <a:p>
            <a:pPr algn="l">
              <a:lnSpc>
                <a:spcPct val="14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1.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为什么</a:t>
            </a: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Hg</a:t>
            </a:r>
            <a:r>
              <a:rPr lang="en-US" altLang="zh-CN" sz="2000" i="0" u="none" strike="noStrike" baseline="30000" dirty="0">
                <a:latin typeface="Times New Roman" panose="02020603050405020304" pitchFamily="18" charset="0"/>
                <a:ea typeface="微软雅黑" panose="020B0503020204020204" pitchFamily="34" charset="-122"/>
                <a:cs typeface="Times New Roman" panose="02020603050405020304" pitchFamily="18" charset="0"/>
              </a:rPr>
              <a:t>2+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CH</a:t>
            </a:r>
            <a:r>
              <a:rPr lang="en-US" altLang="zh-CN" sz="2000" i="0" u="none" strike="noStrike"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Hg</a:t>
            </a:r>
            <a:r>
              <a:rPr lang="en-US" altLang="zh-CN" sz="2000" i="0" u="none" strike="noStrike"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在人体内能长期滞留？举例说明它们可形成哪些化合物。</a:t>
            </a:r>
          </a:p>
          <a:p>
            <a:pPr algn="l">
              <a:lnSpc>
                <a:spcPct val="14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2.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简述水体中汞甲基化的途径、影响因素及有关反应式。</a:t>
            </a:r>
            <a:endPar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14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3.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为什么水体</a:t>
            </a: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pH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较低时，鱼体内积累的甲基汞含量较高？</a:t>
            </a:r>
          </a:p>
          <a:p>
            <a:pPr algn="l">
              <a:lnSpc>
                <a:spcPct val="14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4.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镉在土壤中的迁移能力取决于哪些因素？</a:t>
            </a:r>
          </a:p>
          <a:p>
            <a:pPr algn="l">
              <a:lnSpc>
                <a:spcPct val="14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5.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简述土壤中铬的主要存在形态、迁移与转化规律。</a:t>
            </a:r>
          </a:p>
          <a:p>
            <a:pPr algn="l">
              <a:lnSpc>
                <a:spcPct val="14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6.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砷在环境中存在的主要化学形态有哪些？其主要转化途径有哪些？</a:t>
            </a:r>
          </a:p>
          <a:p>
            <a:pPr algn="l">
              <a:lnSpc>
                <a:spcPct val="14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7.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砷致毒的生物化学机制有哪些？</a:t>
            </a:r>
          </a:p>
          <a:p>
            <a:pPr algn="l">
              <a:lnSpc>
                <a:spcPct val="14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8.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举例说明重金属的毒性与价态的关系。</a:t>
            </a:r>
          </a:p>
          <a:p>
            <a:pPr algn="l">
              <a:lnSpc>
                <a:spcPct val="14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9.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简述有机配体对重金属迁移的影响。</a:t>
            </a:r>
          </a:p>
          <a:p>
            <a:pPr algn="l">
              <a:lnSpc>
                <a:spcPct val="14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10.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举例说明阻碍重金属在土壤中归趋的要紧因素。</a:t>
            </a:r>
          </a:p>
          <a:p>
            <a:pPr algn="l">
              <a:lnSpc>
                <a:spcPct val="14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11.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持久性有机污染物（</a:t>
            </a: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POPs</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）的特性有哪些？</a:t>
            </a:r>
            <a:endPar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14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12.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阐述持久性有机污染物（</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POPs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）在全球范围内循环的原因及迁移过程。</a:t>
            </a:r>
          </a:p>
          <a:p>
            <a:pPr algn="l">
              <a:lnSpc>
                <a:spcPct val="14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13.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简述大气中卤代烃的源和汇。</a:t>
            </a:r>
          </a:p>
        </p:txBody>
      </p:sp>
      <p:sp>
        <p:nvSpPr>
          <p:cNvPr id="7" name="文本框 6">
            <a:extLst>
              <a:ext uri="{FF2B5EF4-FFF2-40B4-BE49-F238E27FC236}">
                <a16:creationId xmlns:a16="http://schemas.microsoft.com/office/drawing/2014/main" id="{F93AAEEA-7738-B731-C7FA-8DA5F9B97442}"/>
              </a:ext>
            </a:extLst>
          </p:cNvPr>
          <p:cNvSpPr txBox="1"/>
          <p:nvPr/>
        </p:nvSpPr>
        <p:spPr>
          <a:xfrm>
            <a:off x="119336" y="253163"/>
            <a:ext cx="6552728"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思考题和练习题</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1269029652"/>
      </p:ext>
    </p:extLst>
  </p:cSld>
  <p:clrMapOvr>
    <a:masterClrMapping/>
  </p:clrMapOvr>
  <p:transition>
    <p:random/>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F316C-4B09-2B6C-94D0-7183B8BEEC80}"/>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956EF25E-0016-BE4F-3FA0-02D05B2F1757}"/>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142</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5C91F539-D5DD-815F-F120-E5A557C6B6C4}"/>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6" name="文本框 5">
            <a:extLst>
              <a:ext uri="{FF2B5EF4-FFF2-40B4-BE49-F238E27FC236}">
                <a16:creationId xmlns:a16="http://schemas.microsoft.com/office/drawing/2014/main" id="{E37537ED-EC9F-C51D-6295-D55D186D8351}"/>
              </a:ext>
            </a:extLst>
          </p:cNvPr>
          <p:cNvSpPr txBox="1"/>
          <p:nvPr/>
        </p:nvSpPr>
        <p:spPr>
          <a:xfrm>
            <a:off x="263352" y="1412776"/>
            <a:ext cx="11377264" cy="3731086"/>
          </a:xfrm>
          <a:prstGeom prst="rect">
            <a:avLst/>
          </a:prstGeom>
          <a:noFill/>
        </p:spPr>
        <p:txBody>
          <a:bodyPr wrap="square">
            <a:spAutoFit/>
          </a:bodyPr>
          <a:lstStyle/>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14.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为什么减少卤代烃的使用和排放，可以达到保护臭氧层的目的？</a:t>
            </a:r>
          </a:p>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15.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简述多氯联苯（</a:t>
            </a: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PCBs</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）在环境中的主要分布、迁移与转化规律。</a:t>
            </a:r>
          </a:p>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16. PCDD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是一类具有什么化学结构的化合物</a:t>
            </a: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并说明其主要污染来源。</a:t>
            </a:r>
          </a:p>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17.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离子型全氟化合物是如何进入到空气中？</a:t>
            </a:r>
          </a:p>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18.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根据多环芳烃形成的基本原理，分析讨论多环芳烃产生与污染的来源有哪些。</a:t>
            </a:r>
          </a:p>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19.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增加多环芳烃中苯环的数量会如何影响其性质？</a:t>
            </a:r>
          </a:p>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20.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土壤结构对多环芳烃降解的影响机制是什么？</a:t>
            </a:r>
          </a:p>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什么是内分泌干扰物？如何判别？内分泌干扰物进入环境后是迁移转化途径有哪些？</a:t>
            </a:r>
          </a:p>
        </p:txBody>
      </p:sp>
      <p:sp>
        <p:nvSpPr>
          <p:cNvPr id="7" name="文本框 6">
            <a:extLst>
              <a:ext uri="{FF2B5EF4-FFF2-40B4-BE49-F238E27FC236}">
                <a16:creationId xmlns:a16="http://schemas.microsoft.com/office/drawing/2014/main" id="{DFC2E26F-D875-C9F6-4664-9F28D4BCC89B}"/>
              </a:ext>
            </a:extLst>
          </p:cNvPr>
          <p:cNvSpPr txBox="1"/>
          <p:nvPr/>
        </p:nvSpPr>
        <p:spPr>
          <a:xfrm>
            <a:off x="119336" y="253163"/>
            <a:ext cx="6552728"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思考题和练习题</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3457647174"/>
      </p:ext>
    </p:extLst>
  </p:cSld>
  <p:clrMapOvr>
    <a:masterClrMapping/>
  </p:clrMapOvr>
  <p:transition>
    <p:random/>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64B83-5552-A590-1E2E-16FC53AFBCCB}"/>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74FE8357-9AE8-7573-3A4F-1020FF86B53D}"/>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87FD922E-3E85-5394-55A0-0F694B6A1694}"/>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6" name="文本框 5">
            <a:extLst>
              <a:ext uri="{FF2B5EF4-FFF2-40B4-BE49-F238E27FC236}">
                <a16:creationId xmlns:a16="http://schemas.microsoft.com/office/drawing/2014/main" id="{F836F82C-D46C-C98A-3088-DD49F54990C1}"/>
              </a:ext>
            </a:extLst>
          </p:cNvPr>
          <p:cNvSpPr txBox="1"/>
          <p:nvPr/>
        </p:nvSpPr>
        <p:spPr>
          <a:xfrm>
            <a:off x="191344" y="1412776"/>
            <a:ext cx="11377264" cy="4192751"/>
          </a:xfrm>
          <a:prstGeom prst="rect">
            <a:avLst/>
          </a:prstGeom>
          <a:noFill/>
        </p:spPr>
        <p:txBody>
          <a:bodyPr wrap="square">
            <a:spAutoFit/>
          </a:bodyPr>
          <a:lstStyle/>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举例说明有机磷酸酯在环境中的主要迁移转化途径。</a:t>
            </a:r>
          </a:p>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表面活性剂有哪些类型？它对环境和人体健康有何危害？</a:t>
            </a:r>
          </a:p>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24.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依据表面活性剂的来源和结构性质，简述表面活性剂长期分散于水中随水流迁移的原因。</a:t>
            </a:r>
          </a:p>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25.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简述纳米污染物区别于其他有机污染物的独特性。</a:t>
            </a:r>
          </a:p>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26.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环境微塑料的来源是什么？它们对生物健康的影响机制有哪些？</a:t>
            </a:r>
          </a:p>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27.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总结有机污染物在水环境中迁移、转化存在哪些重要过程。</a:t>
            </a:r>
          </a:p>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28.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阐述干旱地区无机氟化物的浓度分布及形成原因。</a:t>
            </a:r>
          </a:p>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29.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生物性污染物的特点是什么？常见的生物性污染有哪些？</a:t>
            </a:r>
          </a:p>
          <a:p>
            <a:pPr algn="l">
              <a:lnSpc>
                <a:spcPct val="150000"/>
              </a:lnSpc>
            </a:pPr>
            <a:r>
              <a:rPr lang="en-US" altLang="zh-CN"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30. </a:t>
            </a:r>
            <a:r>
              <a:rPr lang="zh-CN" altLang="en-US" sz="20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抗生物抗性基因对人体健康的危害是什么？</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a16="http://schemas.microsoft.com/office/drawing/2014/main" id="{9AB1B1A5-BFBB-8D3E-CFA3-27DB942352E8}"/>
              </a:ext>
            </a:extLst>
          </p:cNvPr>
          <p:cNvSpPr txBox="1"/>
          <p:nvPr/>
        </p:nvSpPr>
        <p:spPr>
          <a:xfrm>
            <a:off x="119336" y="253163"/>
            <a:ext cx="6552728"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思考题和练习题</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2916341826"/>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484B6-7FD7-5DF6-787E-34FF1959B4BD}"/>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B4FEE329-45E8-41F0-DF9E-822C0F912784}"/>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B0073026-5990-A8AF-9686-9452753D40A2}"/>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0D4BD8E2-0C06-2498-0275-666946F54742}"/>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2019F00C-F006-942A-0053-0EEB18E11928}"/>
              </a:ext>
            </a:extLst>
          </p:cNvPr>
          <p:cNvSpPr txBox="1"/>
          <p:nvPr/>
        </p:nvSpPr>
        <p:spPr>
          <a:xfrm>
            <a:off x="335360" y="839123"/>
            <a:ext cx="6133862" cy="592213"/>
          </a:xfrm>
          <a:prstGeom prst="rect">
            <a:avLst/>
          </a:prstGeom>
          <a:noFill/>
        </p:spPr>
        <p:txBody>
          <a:bodyPr wrap="square">
            <a:spAutoFit/>
          </a:bodyPr>
          <a:lstStyle/>
          <a:p>
            <a:pPr marL="342900" indent="-342900">
              <a:lnSpc>
                <a:spcPct val="130000"/>
              </a:lnSpc>
              <a:spcBef>
                <a:spcPct val="20000"/>
              </a:spcBef>
              <a:buClr>
                <a:schemeClr val="hlink"/>
              </a:buClr>
              <a:buSzPct val="70000"/>
            </a:pPr>
            <a:r>
              <a:rPr lang="en-US" altLang="zh-CN" sz="2800" b="1" kern="0" dirty="0">
                <a:latin typeface="Times New Roman" panose="02020603050405020304" pitchFamily="18" charset="0"/>
                <a:ea typeface="黑体" panose="02010609060101010101" pitchFamily="49" charset="-122"/>
                <a:cs typeface="Times New Roman" panose="02020603050405020304" pitchFamily="18" charset="0"/>
              </a:rPr>
              <a:t>2. </a:t>
            </a:r>
            <a:r>
              <a:rPr lang="zh-CN" altLang="en-US" sz="2800" b="1" kern="0" dirty="0">
                <a:latin typeface="Times New Roman" panose="02020603050405020304" pitchFamily="18" charset="0"/>
                <a:ea typeface="黑体" panose="02010609060101010101" pitchFamily="49" charset="-122"/>
                <a:cs typeface="Times New Roman" panose="02020603050405020304" pitchFamily="18" charset="0"/>
              </a:rPr>
              <a:t>汞的甲基化</a:t>
            </a:r>
            <a:endParaRPr lang="en-US" altLang="zh-CN" sz="2800" b="1" kern="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Rectangle 2">
            <a:extLst>
              <a:ext uri="{FF2B5EF4-FFF2-40B4-BE49-F238E27FC236}">
                <a16:creationId xmlns:a16="http://schemas.microsoft.com/office/drawing/2014/main" id="{569DD3DC-90FF-D1E0-C39B-018719545501}"/>
              </a:ext>
            </a:extLst>
          </p:cNvPr>
          <p:cNvSpPr txBox="1">
            <a:spLocks noChangeArrowheads="1"/>
          </p:cNvSpPr>
          <p:nvPr/>
        </p:nvSpPr>
        <p:spPr bwMode="auto">
          <a:xfrm>
            <a:off x="551384" y="980728"/>
            <a:ext cx="10945216" cy="252028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endParaRPr lang="en-US" altLang="zh-CN" sz="2800" b="1" kern="0" dirty="0">
              <a:solidFill>
                <a:schemeClr val="tx1"/>
              </a:solidFill>
              <a:effectLst/>
              <a:latin typeface="Gill Sans MT" panose="020B0502020104020203" pitchFamily="34" charset="0"/>
              <a:ea typeface="黑体" panose="02010609060101010101" pitchFamily="49" charset="-122"/>
            </a:endParaRPr>
          </a:p>
          <a:p>
            <a:pPr>
              <a:lnSpc>
                <a:spcPct val="150000"/>
              </a:lnSpc>
              <a:buClr>
                <a:schemeClr val="tx1"/>
              </a:buClr>
              <a:buSzPct val="100000"/>
              <a:buFont typeface="Wingdings" panose="05000000000000000000" pitchFamily="2" charset="2"/>
              <a:buChar char="Ø"/>
            </a:pPr>
            <a:r>
              <a:rPr lang="zh-CN" altLang="en-US" sz="2400" kern="0" dirty="0">
                <a:solidFill>
                  <a:schemeClr val="tx1"/>
                </a:solidFill>
                <a:effectLst/>
                <a:latin typeface="微软雅黑" panose="020B0503020204020204" pitchFamily="34" charset="-122"/>
                <a:ea typeface="微软雅黑" panose="020B0503020204020204" pitchFamily="34" charset="-122"/>
              </a:rPr>
              <a:t>在天然环境中，某些无机形态的金属元素能转化为有机金属化合物，主要过程为环境甲基化，又称</a:t>
            </a:r>
            <a:r>
              <a:rPr lang="zh-CN" altLang="en-US" sz="2400" b="1" kern="0" dirty="0">
                <a:solidFill>
                  <a:srgbClr val="FF0000"/>
                </a:solidFill>
                <a:effectLst/>
                <a:latin typeface="微软雅黑" panose="020B0503020204020204" pitchFamily="34" charset="-122"/>
                <a:ea typeface="微软雅黑" panose="020B0503020204020204" pitchFamily="34" charset="-122"/>
              </a:rPr>
              <a:t>生物甲基化</a:t>
            </a:r>
            <a:r>
              <a:rPr lang="zh-CN" altLang="en-US" sz="2400" kern="0" dirty="0">
                <a:solidFill>
                  <a:schemeClr val="tx1"/>
                </a:solidFill>
                <a:effectLst/>
                <a:latin typeface="微软雅黑" panose="020B0503020204020204" pitchFamily="34" charset="-122"/>
                <a:ea typeface="微软雅黑" panose="020B0503020204020204" pitchFamily="34" charset="-122"/>
              </a:rPr>
              <a:t>。</a:t>
            </a:r>
            <a:endParaRPr lang="en-US" altLang="zh-CN" sz="2400" kern="0" dirty="0">
              <a:solidFill>
                <a:schemeClr val="tx1"/>
              </a:solidFill>
              <a:effectLst/>
              <a:latin typeface="微软雅黑" panose="020B0503020204020204" pitchFamily="34" charset="-122"/>
              <a:ea typeface="微软雅黑" panose="020B0503020204020204" pitchFamily="34" charset="-122"/>
            </a:endParaRPr>
          </a:p>
          <a:p>
            <a:pPr>
              <a:lnSpc>
                <a:spcPct val="150000"/>
              </a:lnSpc>
              <a:buClr>
                <a:schemeClr val="tx1"/>
              </a:buClr>
              <a:buSzPct val="100000"/>
              <a:buFont typeface="Wingdings" panose="05000000000000000000" pitchFamily="2" charset="2"/>
              <a:buChar char="Ø"/>
            </a:pPr>
            <a:r>
              <a:rPr lang="zh-CN" altLang="en-US" sz="2400" dirty="0">
                <a:solidFill>
                  <a:schemeClr val="tx1"/>
                </a:solidFill>
                <a:effectLst/>
                <a:latin typeface="微软雅黑" panose="020B0503020204020204" pitchFamily="34" charset="-122"/>
                <a:ea typeface="微软雅黑" panose="020B0503020204020204" pitchFamily="34" charset="-122"/>
              </a:rPr>
              <a:t>甲基钴氨素是金属甲基化过程中甲基基团的重要生物来源。</a:t>
            </a:r>
          </a:p>
        </p:txBody>
      </p:sp>
      <p:sp>
        <p:nvSpPr>
          <p:cNvPr id="12" name="Rectangle 6">
            <a:extLst>
              <a:ext uri="{FF2B5EF4-FFF2-40B4-BE49-F238E27FC236}">
                <a16:creationId xmlns:a16="http://schemas.microsoft.com/office/drawing/2014/main" id="{32D1041A-8AD5-870D-59F2-9DADBC222489}"/>
              </a:ext>
            </a:extLst>
          </p:cNvPr>
          <p:cNvSpPr>
            <a:spLocks noChangeArrowheads="1"/>
          </p:cNvSpPr>
          <p:nvPr/>
        </p:nvSpPr>
        <p:spPr bwMode="auto">
          <a:xfrm>
            <a:off x="1343472" y="3642613"/>
            <a:ext cx="7416800" cy="49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80000"/>
              </a:lnSpc>
              <a:spcBef>
                <a:spcPct val="20000"/>
              </a:spcBef>
              <a:buClr>
                <a:schemeClr val="accent2"/>
              </a:buClr>
              <a:buFont typeface="Wingdings" panose="05000000000000000000" pitchFamily="2" charset="2"/>
              <a:buNone/>
            </a:pPr>
            <a:r>
              <a:rPr lang="en-US" altLang="zh-CN" sz="2400" b="1" dirty="0">
                <a:effectLst/>
                <a:latin typeface="Times New Roman" panose="02020603050405020304" pitchFamily="18" charset="0"/>
                <a:ea typeface="黑体" panose="02010609060101010101" pitchFamily="49" charset="-122"/>
              </a:rPr>
              <a:t>CH</a:t>
            </a:r>
            <a:r>
              <a:rPr lang="en-US" altLang="zh-CN" sz="2400" b="1" baseline="-25000" dirty="0">
                <a:effectLst/>
                <a:latin typeface="Times New Roman" panose="02020603050405020304" pitchFamily="18" charset="0"/>
                <a:ea typeface="黑体" panose="02010609060101010101" pitchFamily="49" charset="-122"/>
              </a:rPr>
              <a:t>3</a:t>
            </a:r>
            <a:r>
              <a:rPr lang="en-US" altLang="zh-CN" sz="2400" b="1" dirty="0">
                <a:effectLst/>
                <a:latin typeface="Times New Roman" panose="02020603050405020304" pitchFamily="18" charset="0"/>
                <a:ea typeface="黑体" panose="02010609060101010101" pitchFamily="49" charset="-122"/>
              </a:rPr>
              <a:t>CoB</a:t>
            </a:r>
            <a:r>
              <a:rPr lang="en-US" altLang="zh-CN" sz="2400" b="1" baseline="-25000" dirty="0">
                <a:effectLst/>
                <a:latin typeface="Times New Roman" panose="02020603050405020304" pitchFamily="18" charset="0"/>
                <a:ea typeface="黑体" panose="02010609060101010101" pitchFamily="49" charset="-122"/>
              </a:rPr>
              <a:t>12</a:t>
            </a:r>
            <a:r>
              <a:rPr lang="en-US" altLang="zh-CN" sz="2400" b="1" dirty="0">
                <a:effectLst/>
                <a:latin typeface="Times New Roman" panose="02020603050405020304" pitchFamily="18" charset="0"/>
                <a:ea typeface="黑体" panose="02010609060101010101" pitchFamily="49" charset="-122"/>
              </a:rPr>
              <a:t> + Hg</a:t>
            </a:r>
            <a:r>
              <a:rPr lang="en-US" altLang="zh-CN" sz="2400" b="1" baseline="30000" dirty="0">
                <a:effectLst/>
                <a:latin typeface="Times New Roman" panose="02020603050405020304" pitchFamily="18" charset="0"/>
                <a:ea typeface="黑体" panose="02010609060101010101" pitchFamily="49" charset="-122"/>
              </a:rPr>
              <a:t>2+</a:t>
            </a:r>
            <a:r>
              <a:rPr lang="en-US" altLang="zh-CN" sz="2400" b="1" dirty="0">
                <a:effectLst/>
                <a:latin typeface="Times New Roman" panose="02020603050405020304" pitchFamily="18" charset="0"/>
                <a:ea typeface="黑体" panose="02010609060101010101" pitchFamily="49" charset="-122"/>
              </a:rPr>
              <a:t> + H</a:t>
            </a:r>
            <a:r>
              <a:rPr lang="en-US" altLang="zh-CN" sz="2400" b="1" baseline="-25000" dirty="0">
                <a:effectLst/>
                <a:latin typeface="Times New Roman" panose="02020603050405020304" pitchFamily="18" charset="0"/>
                <a:ea typeface="黑体" panose="02010609060101010101" pitchFamily="49" charset="-122"/>
              </a:rPr>
              <a:t>2</a:t>
            </a:r>
            <a:r>
              <a:rPr lang="en-US" altLang="zh-CN" sz="2400" b="1" dirty="0">
                <a:effectLst/>
                <a:latin typeface="Times New Roman" panose="02020603050405020304" pitchFamily="18" charset="0"/>
                <a:ea typeface="黑体" panose="02010609060101010101" pitchFamily="49" charset="-122"/>
              </a:rPr>
              <a:t>O  →   H</a:t>
            </a:r>
            <a:r>
              <a:rPr lang="en-US" altLang="zh-CN" sz="2400" b="1" baseline="-25000" dirty="0">
                <a:effectLst/>
                <a:latin typeface="Times New Roman" panose="02020603050405020304" pitchFamily="18" charset="0"/>
                <a:ea typeface="黑体" panose="02010609060101010101" pitchFamily="49" charset="-122"/>
              </a:rPr>
              <a:t>2</a:t>
            </a:r>
            <a:r>
              <a:rPr lang="en-US" altLang="zh-CN" sz="2400" b="1" dirty="0">
                <a:effectLst/>
                <a:latin typeface="Times New Roman" panose="02020603050405020304" pitchFamily="18" charset="0"/>
                <a:ea typeface="黑体" panose="02010609060101010101" pitchFamily="49" charset="-122"/>
              </a:rPr>
              <a:t>OCoB</a:t>
            </a:r>
            <a:r>
              <a:rPr lang="en-US" altLang="zh-CN" sz="2400" b="1" baseline="-25000" dirty="0">
                <a:effectLst/>
                <a:latin typeface="Times New Roman" panose="02020603050405020304" pitchFamily="18" charset="0"/>
                <a:ea typeface="黑体" panose="02010609060101010101" pitchFamily="49" charset="-122"/>
              </a:rPr>
              <a:t>12</a:t>
            </a:r>
            <a:r>
              <a:rPr lang="en-US" altLang="zh-CN" sz="2400" b="1" baseline="30000" dirty="0">
                <a:effectLst/>
                <a:latin typeface="Times New Roman" panose="02020603050405020304" pitchFamily="18" charset="0"/>
                <a:ea typeface="黑体" panose="02010609060101010101" pitchFamily="49" charset="-122"/>
              </a:rPr>
              <a:t>+</a:t>
            </a:r>
            <a:r>
              <a:rPr lang="en-US" altLang="zh-CN" sz="2400" b="1" dirty="0">
                <a:effectLst/>
                <a:latin typeface="Times New Roman" panose="02020603050405020304" pitchFamily="18" charset="0"/>
                <a:ea typeface="黑体" panose="02010609060101010101" pitchFamily="49" charset="-122"/>
              </a:rPr>
              <a:t>+ CH</a:t>
            </a:r>
            <a:r>
              <a:rPr lang="en-US" altLang="zh-CN" sz="2400" b="1" baseline="-25000" dirty="0">
                <a:effectLst/>
                <a:latin typeface="Times New Roman" panose="02020603050405020304" pitchFamily="18" charset="0"/>
                <a:ea typeface="黑体" panose="02010609060101010101" pitchFamily="49" charset="-122"/>
              </a:rPr>
              <a:t>3</a:t>
            </a:r>
            <a:r>
              <a:rPr lang="en-US" altLang="zh-CN" sz="2400" b="1" dirty="0">
                <a:effectLst/>
                <a:latin typeface="Times New Roman" panose="02020603050405020304" pitchFamily="18" charset="0"/>
                <a:ea typeface="黑体" panose="02010609060101010101" pitchFamily="49" charset="-122"/>
              </a:rPr>
              <a:t>Hg</a:t>
            </a:r>
            <a:r>
              <a:rPr lang="en-US" altLang="zh-CN" sz="2400" b="1" baseline="30000" dirty="0">
                <a:effectLst/>
                <a:latin typeface="Times New Roman" panose="02020603050405020304" pitchFamily="18" charset="0"/>
                <a:ea typeface="黑体" panose="02010609060101010101" pitchFamily="49" charset="-122"/>
              </a:rPr>
              <a:t>+</a:t>
            </a:r>
            <a:r>
              <a:rPr lang="zh-CN" altLang="en-US" sz="2400" b="1" dirty="0">
                <a:effectLst/>
                <a:latin typeface="黑体" panose="02010609060101010101" pitchFamily="49" charset="-122"/>
                <a:ea typeface="黑体" panose="02010609060101010101" pitchFamily="49" charset="-122"/>
              </a:rPr>
              <a:t>        </a:t>
            </a:r>
          </a:p>
        </p:txBody>
      </p:sp>
      <p:sp>
        <p:nvSpPr>
          <p:cNvPr id="13" name="Text Box 8">
            <a:extLst>
              <a:ext uri="{FF2B5EF4-FFF2-40B4-BE49-F238E27FC236}">
                <a16:creationId xmlns:a16="http://schemas.microsoft.com/office/drawing/2014/main" id="{07F526CB-6D14-C6E7-F739-DB01B436F614}"/>
              </a:ext>
            </a:extLst>
          </p:cNvPr>
          <p:cNvSpPr txBox="1">
            <a:spLocks noChangeArrowheads="1"/>
          </p:cNvSpPr>
          <p:nvPr/>
        </p:nvSpPr>
        <p:spPr bwMode="auto">
          <a:xfrm>
            <a:off x="551384" y="4509120"/>
            <a:ext cx="936104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a:lstStyle>
            <a:lvl1pPr marL="342900" indent="-342900"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05000"/>
              </a:lnSpc>
              <a:spcBef>
                <a:spcPct val="50000"/>
              </a:spcBef>
              <a:buClr>
                <a:schemeClr val="tx1"/>
              </a:buClr>
              <a:buFont typeface="Wingdings" panose="05000000000000000000" pitchFamily="2" charset="2"/>
              <a:buChar char="Ø"/>
            </a:pPr>
            <a:r>
              <a:rPr lang="zh-CN" altLang="en-US" sz="2400" dirty="0">
                <a:effectLst/>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dirty="0">
                <a:effectLst/>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2400" baseline="30000" dirty="0">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effectLst/>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dirty="0">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400" baseline="-25000" dirty="0">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dirty="0">
                <a:effectLst/>
                <a:latin typeface="Times New Roman" panose="02020603050405020304" pitchFamily="18" charset="0"/>
                <a:ea typeface="微软雅黑" panose="020B0503020204020204" pitchFamily="34" charset="-122"/>
                <a:cs typeface="Times New Roman" panose="02020603050405020304" pitchFamily="18" charset="0"/>
              </a:rPr>
              <a:t>S</a:t>
            </a:r>
            <a:r>
              <a:rPr lang="zh-CN" altLang="en-US" sz="2400" dirty="0">
                <a:effectLst/>
                <a:latin typeface="Times New Roman" panose="02020603050405020304" pitchFamily="18" charset="0"/>
                <a:ea typeface="微软雅黑" panose="020B0503020204020204" pitchFamily="34" charset="-122"/>
                <a:cs typeface="Times New Roman" panose="02020603050405020304" pitchFamily="18" charset="0"/>
              </a:rPr>
              <a:t>存在时，甲基汞离子转化为二甲基汞。</a:t>
            </a:r>
          </a:p>
          <a:p>
            <a:pPr eaLnBrk="1" hangingPunct="1">
              <a:lnSpc>
                <a:spcPct val="105000"/>
              </a:lnSpc>
              <a:spcBef>
                <a:spcPct val="50000"/>
              </a:spcBef>
              <a:buClr>
                <a:schemeClr val="accent2"/>
              </a:buClr>
              <a:buFont typeface="Wingdings" panose="05000000000000000000" pitchFamily="2" charset="2"/>
              <a:buNone/>
            </a:pPr>
            <a:r>
              <a:rPr lang="zh-CN" altLang="en-US" sz="2400" b="1"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a:effectLst/>
                <a:latin typeface="Times New Roman" panose="02020603050405020304" pitchFamily="18" charset="0"/>
                <a:ea typeface="微软雅黑" panose="020B0503020204020204" pitchFamily="34" charset="-122"/>
                <a:cs typeface="Times New Roman" panose="02020603050405020304" pitchFamily="18" charset="0"/>
              </a:rPr>
              <a:t>2CH</a:t>
            </a:r>
            <a:r>
              <a:rPr lang="en-US" altLang="zh-CN" sz="2400" b="1" baseline="-25000" dirty="0">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b="1" dirty="0">
                <a:effectLst/>
                <a:latin typeface="Times New Roman" panose="02020603050405020304" pitchFamily="18" charset="0"/>
                <a:ea typeface="微软雅黑" panose="020B0503020204020204" pitchFamily="34" charset="-122"/>
                <a:cs typeface="Times New Roman" panose="02020603050405020304" pitchFamily="18" charset="0"/>
              </a:rPr>
              <a:t>Hg</a:t>
            </a:r>
            <a:r>
              <a:rPr lang="zh-CN" altLang="en-US" sz="2400" b="1"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effectLst/>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2400" b="1" baseline="30000" dirty="0">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b="1"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a:effectLst/>
                <a:latin typeface="Times New Roman" panose="02020603050405020304" pitchFamily="18" charset="0"/>
                <a:ea typeface="微软雅黑" panose="020B0503020204020204" pitchFamily="34" charset="-122"/>
                <a:cs typeface="Times New Roman" panose="02020603050405020304" pitchFamily="18" charset="0"/>
              </a:rPr>
              <a:t> (CH</a:t>
            </a:r>
            <a:r>
              <a:rPr lang="en-US" altLang="zh-CN" sz="2400" b="1" baseline="-25000" dirty="0">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b="1" dirty="0">
                <a:effectLst/>
                <a:latin typeface="Times New Roman" panose="02020603050405020304" pitchFamily="18" charset="0"/>
                <a:ea typeface="微软雅黑" panose="020B0503020204020204" pitchFamily="34" charset="-122"/>
                <a:cs typeface="Times New Roman" panose="02020603050405020304" pitchFamily="18" charset="0"/>
              </a:rPr>
              <a:t>Hg)</a:t>
            </a:r>
            <a:r>
              <a:rPr lang="en-US" altLang="zh-CN" sz="2400" b="1" baseline="-25000" dirty="0">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1" dirty="0">
                <a:effectLst/>
                <a:latin typeface="Times New Roman" panose="02020603050405020304" pitchFamily="18" charset="0"/>
                <a:ea typeface="微软雅黑" panose="020B0503020204020204" pitchFamily="34" charset="-122"/>
                <a:cs typeface="Times New Roman" panose="02020603050405020304" pitchFamily="18" charset="0"/>
              </a:rPr>
              <a:t>S</a:t>
            </a:r>
          </a:p>
          <a:p>
            <a:pPr eaLnBrk="1" hangingPunct="1">
              <a:lnSpc>
                <a:spcPct val="105000"/>
              </a:lnSpc>
              <a:spcBef>
                <a:spcPct val="50000"/>
              </a:spcBef>
              <a:buClr>
                <a:schemeClr val="accent2"/>
              </a:buClr>
              <a:buFont typeface="Wingdings" panose="05000000000000000000" pitchFamily="2" charset="2"/>
              <a:buNone/>
            </a:pPr>
            <a:r>
              <a:rPr lang="zh-CN" altLang="en-US" sz="2400" b="1"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a:effectLst/>
                <a:latin typeface="Times New Roman" panose="02020603050405020304" pitchFamily="18" charset="0"/>
                <a:ea typeface="微软雅黑" panose="020B0503020204020204" pitchFamily="34" charset="-122"/>
                <a:cs typeface="Times New Roman" panose="02020603050405020304" pitchFamily="18" charset="0"/>
              </a:rPr>
              <a:t>(CH</a:t>
            </a:r>
            <a:r>
              <a:rPr lang="en-US" altLang="zh-CN" sz="2400" b="1" baseline="-25000" dirty="0">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b="1" dirty="0">
                <a:effectLst/>
                <a:latin typeface="Times New Roman" panose="02020603050405020304" pitchFamily="18" charset="0"/>
                <a:ea typeface="微软雅黑" panose="020B0503020204020204" pitchFamily="34" charset="-122"/>
                <a:cs typeface="Times New Roman" panose="02020603050405020304" pitchFamily="18" charset="0"/>
              </a:rPr>
              <a:t>Hg)</a:t>
            </a:r>
            <a:r>
              <a:rPr lang="en-US" altLang="zh-CN" sz="2400" b="1" baseline="-25000" dirty="0">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1" dirty="0">
                <a:effectLst/>
                <a:latin typeface="Times New Roman" panose="02020603050405020304" pitchFamily="18" charset="0"/>
                <a:ea typeface="微软雅黑" panose="020B0503020204020204" pitchFamily="34" charset="-122"/>
                <a:cs typeface="Times New Roman" panose="02020603050405020304" pitchFamily="18" charset="0"/>
              </a:rPr>
              <a:t>S  →  (CH</a:t>
            </a:r>
            <a:r>
              <a:rPr lang="en-US" altLang="zh-CN" sz="2400" b="1" baseline="-25000" dirty="0">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b="1"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baseline="-25000" dirty="0">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1" dirty="0">
                <a:effectLst/>
                <a:latin typeface="Times New Roman" panose="02020603050405020304" pitchFamily="18" charset="0"/>
                <a:ea typeface="微软雅黑" panose="020B0503020204020204" pitchFamily="34" charset="-122"/>
                <a:cs typeface="Times New Roman" panose="02020603050405020304" pitchFamily="18" charset="0"/>
              </a:rPr>
              <a:t>Hg + </a:t>
            </a:r>
            <a:r>
              <a:rPr lang="en-US" altLang="zh-CN" sz="2400" b="1" dirty="0" err="1">
                <a:effectLst/>
                <a:latin typeface="Times New Roman" panose="02020603050405020304" pitchFamily="18" charset="0"/>
                <a:ea typeface="微软雅黑" panose="020B0503020204020204" pitchFamily="34" charset="-122"/>
                <a:cs typeface="Times New Roman" panose="02020603050405020304" pitchFamily="18" charset="0"/>
              </a:rPr>
              <a:t>HgS</a:t>
            </a:r>
            <a:endParaRPr lang="en-US" altLang="zh-CN" sz="2400" b="1"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74346380"/>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CD2C9-4970-4E4D-DB45-B37728515933}"/>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5F0F29D1-3C5D-2036-F287-282635E063F1}"/>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296ACE37-FE24-5478-C46A-F51E8EC0BBDD}"/>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1D01DE6C-BA48-5B2D-3BB6-C366F097BBE8}"/>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3" name="Text Box 4">
            <a:extLst>
              <a:ext uri="{FF2B5EF4-FFF2-40B4-BE49-F238E27FC236}">
                <a16:creationId xmlns:a16="http://schemas.microsoft.com/office/drawing/2014/main" id="{F4B70B0C-C3A9-8E94-9215-2041D07E56CB}"/>
              </a:ext>
            </a:extLst>
          </p:cNvPr>
          <p:cNvSpPr txBox="1">
            <a:spLocks noChangeArrowheads="1"/>
          </p:cNvSpPr>
          <p:nvPr/>
        </p:nvSpPr>
        <p:spPr bwMode="auto">
          <a:xfrm>
            <a:off x="551384" y="905567"/>
            <a:ext cx="10885412" cy="223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marL="342900" indent="-342900" eaLnBrk="1" hangingPunct="1">
              <a:lnSpc>
                <a:spcPct val="150000"/>
              </a:lnSpc>
              <a:buClr>
                <a:schemeClr val="tx1"/>
              </a:buClr>
              <a:buFont typeface="Wingdings" panose="05000000000000000000" pitchFamily="2" charset="2"/>
              <a:buChar char="Ø"/>
            </a:pPr>
            <a:r>
              <a:rPr lang="zh-CN" altLang="en-US" sz="2400" dirty="0">
                <a:effectLst/>
                <a:latin typeface="Times New Roman" panose="02020603050405020304" pitchFamily="18" charset="0"/>
                <a:ea typeface="微软雅黑" panose="020B0503020204020204" pitchFamily="34" charset="-122"/>
                <a:cs typeface="Times New Roman" panose="02020603050405020304" pitchFamily="18" charset="0"/>
              </a:rPr>
              <a:t>甲基钴氨素的再生：水合钴氨素（</a:t>
            </a:r>
            <a:r>
              <a:rPr lang="en-US" altLang="zh-CN" sz="2400" dirty="0">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400" baseline="-25000" dirty="0">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dirty="0">
                <a:effectLst/>
                <a:latin typeface="Times New Roman" panose="02020603050405020304" pitchFamily="18" charset="0"/>
                <a:ea typeface="微软雅黑" panose="020B0503020204020204" pitchFamily="34" charset="-122"/>
                <a:cs typeface="Times New Roman" panose="02020603050405020304" pitchFamily="18" charset="0"/>
              </a:rPr>
              <a:t>OCoB</a:t>
            </a:r>
            <a:r>
              <a:rPr lang="en-US" altLang="zh-CN" sz="2400" baseline="-25000" dirty="0">
                <a:effectLst/>
                <a:latin typeface="Times New Roman" panose="02020603050405020304" pitchFamily="18" charset="0"/>
                <a:ea typeface="微软雅黑" panose="020B0503020204020204" pitchFamily="34" charset="-122"/>
                <a:cs typeface="Times New Roman" panose="02020603050405020304" pitchFamily="18" charset="0"/>
              </a:rPr>
              <a:t>12</a:t>
            </a:r>
            <a:r>
              <a:rPr lang="en-US" altLang="zh-CN" sz="2400" baseline="30000" dirty="0">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effectLst/>
                <a:latin typeface="Times New Roman" panose="02020603050405020304" pitchFamily="18" charset="0"/>
                <a:ea typeface="微软雅黑" panose="020B0503020204020204" pitchFamily="34" charset="-122"/>
                <a:cs typeface="Times New Roman" panose="02020603050405020304" pitchFamily="18" charset="0"/>
              </a:rPr>
              <a:t>）被辅酶</a:t>
            </a:r>
            <a:r>
              <a:rPr lang="en-US" altLang="zh-CN" sz="2400" dirty="0">
                <a:effectLst/>
                <a:latin typeface="Times New Roman" panose="02020603050405020304" pitchFamily="18" charset="0"/>
                <a:ea typeface="微软雅黑" panose="020B0503020204020204" pitchFamily="34" charset="-122"/>
                <a:cs typeface="Times New Roman" panose="02020603050405020304" pitchFamily="18" charset="0"/>
              </a:rPr>
              <a:t>FADH</a:t>
            </a:r>
            <a:r>
              <a:rPr lang="en-US" altLang="zh-CN" sz="2400" baseline="-25000" dirty="0">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effectLst/>
                <a:latin typeface="Times New Roman" panose="02020603050405020304" pitchFamily="18" charset="0"/>
                <a:ea typeface="微软雅黑" panose="020B0503020204020204" pitchFamily="34" charset="-122"/>
                <a:cs typeface="Times New Roman" panose="02020603050405020304" pitchFamily="18" charset="0"/>
              </a:rPr>
              <a:t>还原，使其中钴由三价降为一价，然后辅酶甲基四氢叶酸(</a:t>
            </a:r>
            <a:r>
              <a:rPr lang="en-US" altLang="zh-CN" sz="2400" dirty="0">
                <a:effectLst/>
                <a:latin typeface="Times New Roman" panose="02020603050405020304" pitchFamily="18" charset="0"/>
                <a:ea typeface="微软雅黑" panose="020B0503020204020204" pitchFamily="34" charset="-122"/>
                <a:cs typeface="Times New Roman" panose="02020603050405020304" pitchFamily="18" charset="0"/>
              </a:rPr>
              <a:t>THFA-CH</a:t>
            </a:r>
            <a:r>
              <a:rPr lang="en-US" altLang="zh-CN" sz="2400" baseline="-25000" dirty="0">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effectLst/>
                <a:latin typeface="Times New Roman" panose="02020603050405020304" pitchFamily="18" charset="0"/>
                <a:ea typeface="微软雅黑" panose="020B0503020204020204" pitchFamily="34" charset="-122"/>
                <a:cs typeface="Times New Roman" panose="02020603050405020304" pitchFamily="18" charset="0"/>
              </a:rPr>
              <a:t>将正离子</a:t>
            </a:r>
            <a:r>
              <a:rPr lang="en-US" altLang="zh-CN" sz="2400" dirty="0">
                <a:effectLst/>
                <a:latin typeface="Times New Roman" panose="02020603050405020304" pitchFamily="18" charset="0"/>
                <a:ea typeface="微软雅黑" panose="020B0503020204020204" pitchFamily="34" charset="-122"/>
                <a:cs typeface="Times New Roman" panose="02020603050405020304" pitchFamily="18" charset="0"/>
              </a:rPr>
              <a:t>CH</a:t>
            </a:r>
            <a:r>
              <a:rPr lang="en-US" altLang="zh-CN" sz="2400" baseline="-25000" dirty="0">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effectLst/>
                <a:latin typeface="Times New Roman" panose="02020603050405020304" pitchFamily="18" charset="0"/>
                <a:ea typeface="微软雅黑" panose="020B0503020204020204" pitchFamily="34" charset="-122"/>
                <a:cs typeface="Times New Roman" panose="02020603050405020304" pitchFamily="18" charset="0"/>
              </a:rPr>
              <a:t>转移给钴，并从钴上取得两个电子，以</a:t>
            </a:r>
            <a:r>
              <a:rPr lang="en-US" altLang="zh-CN" sz="2400" dirty="0">
                <a:effectLst/>
                <a:latin typeface="Times New Roman" panose="02020603050405020304" pitchFamily="18" charset="0"/>
                <a:ea typeface="微软雅黑" panose="020B0503020204020204" pitchFamily="34" charset="-122"/>
                <a:cs typeface="Times New Roman" panose="02020603050405020304" pitchFamily="18" charset="0"/>
              </a:rPr>
              <a:t>CH</a:t>
            </a:r>
            <a:r>
              <a:rPr lang="en-US" altLang="zh-CN" sz="2400" baseline="-25000" dirty="0">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effectLst/>
                <a:latin typeface="Times New Roman" panose="02020603050405020304" pitchFamily="18" charset="0"/>
                <a:ea typeface="微软雅黑" panose="020B0503020204020204" pitchFamily="34" charset="-122"/>
                <a:cs typeface="Times New Roman" panose="02020603050405020304" pitchFamily="18" charset="0"/>
              </a:rPr>
              <a:t>与钴结合，完成了甲基钴氨素的再生，使汞的甲基化能够继续进行。</a:t>
            </a:r>
          </a:p>
        </p:txBody>
      </p:sp>
      <p:pic>
        <p:nvPicPr>
          <p:cNvPr id="4" name="Picture 3" descr="302">
            <a:extLst>
              <a:ext uri="{FF2B5EF4-FFF2-40B4-BE49-F238E27FC236}">
                <a16:creationId xmlns:a16="http://schemas.microsoft.com/office/drawing/2014/main" id="{2E39DF7B-1C83-CC6E-4469-4260A5C39115}"/>
              </a:ext>
            </a:extLst>
          </p:cNvPr>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4991" t="6023" r="5138" b="5580"/>
          <a:stretch>
            <a:fillRect/>
          </a:stretch>
        </p:blipFill>
        <p:spPr bwMode="auto">
          <a:xfrm>
            <a:off x="3287688" y="3213028"/>
            <a:ext cx="4435131" cy="3096292"/>
          </a:xfrm>
          <a:prstGeom prst="rect">
            <a:avLst/>
          </a:prstGeom>
          <a:solidFill>
            <a:schemeClr val="bg1">
              <a:lumMod val="85000"/>
            </a:schemeClr>
          </a:solidFill>
          <a:ln>
            <a:noFill/>
          </a:ln>
        </p:spPr>
      </p:pic>
    </p:spTree>
    <p:extLst>
      <p:ext uri="{BB962C8B-B14F-4D97-AF65-F5344CB8AC3E}">
        <p14:creationId xmlns:p14="http://schemas.microsoft.com/office/powerpoint/2010/main" val="3215413922"/>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B7FE0-E6F1-5C96-9DC1-ABB32D0E87FA}"/>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6DB7A785-F3CC-1A54-619A-050B3643250A}"/>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078A1093-E249-FDD4-E42F-8AA4CC892468}"/>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4D5F9315-5B5F-55FE-09C6-45BAA111EBCE}"/>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E96C3D71-B0D1-36EB-D115-A5B7BEE9FBD4}"/>
              </a:ext>
            </a:extLst>
          </p:cNvPr>
          <p:cNvSpPr txBox="1"/>
          <p:nvPr/>
        </p:nvSpPr>
        <p:spPr>
          <a:xfrm>
            <a:off x="335360" y="839123"/>
            <a:ext cx="6133862" cy="1242904"/>
          </a:xfrm>
          <a:prstGeom prst="rect">
            <a:avLst/>
          </a:prstGeom>
          <a:noFill/>
        </p:spPr>
        <p:txBody>
          <a:bodyPr wrap="square">
            <a:spAutoFit/>
          </a:bodyPr>
          <a:lstStyle/>
          <a:p>
            <a:pPr marL="342900" indent="-342900">
              <a:lnSpc>
                <a:spcPct val="130000"/>
              </a:lnSpc>
              <a:spcBef>
                <a:spcPct val="20000"/>
              </a:spcBef>
              <a:buClr>
                <a:schemeClr val="hlink"/>
              </a:buClr>
              <a:buSzPct val="70000"/>
            </a:pPr>
            <a:r>
              <a:rPr lang="en-US" altLang="zh-CN" sz="2800" b="1" kern="0" dirty="0">
                <a:latin typeface="Times New Roman" panose="02020603050405020304" pitchFamily="18" charset="0"/>
                <a:ea typeface="黑体" panose="02010609060101010101" pitchFamily="49" charset="-122"/>
                <a:cs typeface="Times New Roman" panose="02020603050405020304" pitchFamily="18" charset="0"/>
              </a:rPr>
              <a:t>3. </a:t>
            </a:r>
            <a:r>
              <a:rPr lang="zh-CN" altLang="en-US" sz="2800" b="1" kern="0" dirty="0">
                <a:latin typeface="Times New Roman" panose="02020603050405020304" pitchFamily="18" charset="0"/>
                <a:ea typeface="黑体" panose="02010609060101010101" pitchFamily="49" charset="-122"/>
                <a:cs typeface="Times New Roman" panose="02020603050405020304" pitchFamily="18" charset="0"/>
              </a:rPr>
              <a:t>甲基汞脱甲基化与汞离子还原</a:t>
            </a:r>
          </a:p>
          <a:p>
            <a:pPr marL="342900" indent="-342900">
              <a:lnSpc>
                <a:spcPct val="130000"/>
              </a:lnSpc>
              <a:spcBef>
                <a:spcPct val="20000"/>
              </a:spcBef>
              <a:buClr>
                <a:schemeClr val="hlink"/>
              </a:buClr>
              <a:buSzPct val="70000"/>
            </a:pPr>
            <a:endParaRPr lang="en-US" altLang="zh-CN" sz="2800" b="1" kern="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Rectangle 2">
            <a:extLst>
              <a:ext uri="{FF2B5EF4-FFF2-40B4-BE49-F238E27FC236}">
                <a16:creationId xmlns:a16="http://schemas.microsoft.com/office/drawing/2014/main" id="{21125B0F-4894-DAFE-7D3A-961BBE428756}"/>
              </a:ext>
            </a:extLst>
          </p:cNvPr>
          <p:cNvSpPr txBox="1">
            <a:spLocks noChangeArrowheads="1"/>
          </p:cNvSpPr>
          <p:nvPr/>
        </p:nvSpPr>
        <p:spPr bwMode="auto">
          <a:xfrm>
            <a:off x="623392" y="1045320"/>
            <a:ext cx="10945216" cy="441669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endParaRPr lang="en-US" altLang="zh-CN" b="1" kern="0" dirty="0">
              <a:solidFill>
                <a:schemeClr val="tx1"/>
              </a:solidFill>
              <a:effectLst/>
              <a:latin typeface="Gill Sans MT" panose="020B0502020104020203" pitchFamily="34" charset="0"/>
              <a:ea typeface="黑体" panose="02010609060101010101" pitchFamily="49" charset="-122"/>
            </a:endParaRPr>
          </a:p>
          <a:p>
            <a:pPr eaLnBrk="1" hangingPunct="1">
              <a:lnSpc>
                <a:spcPct val="150000"/>
              </a:lnSpc>
              <a:spcBef>
                <a:spcPct val="50000"/>
              </a:spcBef>
              <a:buClr>
                <a:schemeClr val="tx1"/>
              </a:buClr>
              <a:buSzPct val="100000"/>
              <a:buFont typeface="Wingdings" panose="05000000000000000000" pitchFamily="2" charset="2"/>
              <a:buChar char="Ø"/>
            </a:pP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湖底沉积物中甲基汞可以被假单胞菌属细菌降解而转化为甲烷和汞。也可将</a:t>
            </a:r>
            <a:r>
              <a:rPr lang="en-US" altLang="zh-CN"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Hg</a:t>
            </a:r>
            <a:r>
              <a:rPr lang="en-US" altLang="zh-CN" sz="280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还原为金属汞。</a:t>
            </a:r>
          </a:p>
          <a:p>
            <a:pPr marL="0" indent="0" eaLnBrk="1" hangingPunct="1">
              <a:lnSpc>
                <a:spcPct val="150000"/>
              </a:lnSpc>
              <a:spcBef>
                <a:spcPct val="100000"/>
              </a:spcBef>
              <a:buNone/>
            </a:pPr>
            <a:r>
              <a:rPr lang="en-US" altLang="zh-CN"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CH</a:t>
            </a:r>
            <a:r>
              <a:rPr lang="en-US" altLang="zh-CN" sz="280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Hg</a:t>
            </a:r>
            <a:r>
              <a:rPr lang="zh-CN" altLang="en-US" sz="280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2[H] → Hg</a:t>
            </a: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CH</a:t>
            </a:r>
            <a:r>
              <a:rPr lang="en-US" altLang="zh-CN" sz="280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zh-CN" altLang="en-US" sz="280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marL="0" indent="0" eaLnBrk="1" hangingPunct="1">
              <a:lnSpc>
                <a:spcPct val="150000"/>
              </a:lnSpc>
              <a:spcBef>
                <a:spcPct val="100000"/>
              </a:spcBef>
              <a:buNone/>
            </a:pP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HgCl</a:t>
            </a:r>
            <a:r>
              <a:rPr lang="en-US" altLang="zh-CN" sz="280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2[H] → Hg</a:t>
            </a: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2HCl</a:t>
            </a:r>
            <a:endPar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477779417"/>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767FE-965C-E8DB-73F8-957B5B106F72}"/>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A235509D-0A21-825F-44EB-377D40B20731}"/>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4DA6146C-0BC8-702A-5203-DB8342BB1E94}"/>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9AD0ABA0-5428-D060-008D-83212131280E}"/>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4" name="Text Box 5">
            <a:extLst>
              <a:ext uri="{FF2B5EF4-FFF2-40B4-BE49-F238E27FC236}">
                <a16:creationId xmlns:a16="http://schemas.microsoft.com/office/drawing/2014/main" id="{B0100024-096C-2C0F-947D-B1F8E562A216}"/>
              </a:ext>
            </a:extLst>
          </p:cNvPr>
          <p:cNvSpPr txBox="1">
            <a:spLocks noChangeArrowheads="1"/>
          </p:cNvSpPr>
          <p:nvPr/>
        </p:nvSpPr>
        <p:spPr bwMode="auto">
          <a:xfrm>
            <a:off x="3143672" y="6381328"/>
            <a:ext cx="648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zh-CN" altLang="en-US" sz="2400" b="1" dirty="0">
                <a:effectLst/>
                <a:latin typeface="Times New Roman" panose="02020603050405020304" pitchFamily="18" charset="0"/>
                <a:ea typeface="微软雅黑" panose="020B0503020204020204" pitchFamily="34" charset="-122"/>
                <a:cs typeface="Times New Roman" panose="02020603050405020304" pitchFamily="18" charset="0"/>
              </a:rPr>
              <a:t>汞的生物循环（马文漪等</a:t>
            </a:r>
            <a:r>
              <a:rPr lang="en-US" altLang="zh-CN" sz="2400" b="1" dirty="0">
                <a:effectLst/>
                <a:latin typeface="Times New Roman" panose="02020603050405020304" pitchFamily="18" charset="0"/>
                <a:ea typeface="微软雅黑" panose="020B0503020204020204" pitchFamily="34" charset="-122"/>
                <a:cs typeface="Times New Roman" panose="02020603050405020304" pitchFamily="18" charset="0"/>
              </a:rPr>
              <a:t>, 1998</a:t>
            </a:r>
            <a:r>
              <a:rPr lang="zh-CN" altLang="en-US" sz="2400" b="1" dirty="0">
                <a:effectLst/>
                <a:latin typeface="Times New Roman" panose="02020603050405020304" pitchFamily="18" charset="0"/>
                <a:ea typeface="微软雅黑" panose="020B0503020204020204" pitchFamily="34" charset="-122"/>
                <a:cs typeface="Times New Roman" panose="02020603050405020304" pitchFamily="18" charset="0"/>
              </a:rPr>
              <a:t>） </a:t>
            </a:r>
          </a:p>
        </p:txBody>
      </p:sp>
      <p:grpSp>
        <p:nvGrpSpPr>
          <p:cNvPr id="7" name="组合 6">
            <a:extLst>
              <a:ext uri="{FF2B5EF4-FFF2-40B4-BE49-F238E27FC236}">
                <a16:creationId xmlns:a16="http://schemas.microsoft.com/office/drawing/2014/main" id="{33D0BB60-251F-D08C-2E5B-4D151D9181B1}"/>
              </a:ext>
            </a:extLst>
          </p:cNvPr>
          <p:cNvGrpSpPr/>
          <p:nvPr/>
        </p:nvGrpSpPr>
        <p:grpSpPr>
          <a:xfrm>
            <a:off x="1055440" y="917332"/>
            <a:ext cx="9361040" cy="5379274"/>
            <a:chOff x="1055440" y="917332"/>
            <a:chExt cx="9361040" cy="5379274"/>
          </a:xfrm>
        </p:grpSpPr>
        <p:pic>
          <p:nvPicPr>
            <p:cNvPr id="3" name="Picture 4" descr="H62">
              <a:extLst>
                <a:ext uri="{FF2B5EF4-FFF2-40B4-BE49-F238E27FC236}">
                  <a16:creationId xmlns:a16="http://schemas.microsoft.com/office/drawing/2014/main" id="{CC2A72F6-DABC-C6E0-5E92-A5E913F74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2" y="1013542"/>
              <a:ext cx="8569325"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4E30F002-B3CE-20AF-E7E1-4776B9DDDC69}"/>
                </a:ext>
              </a:extLst>
            </p:cNvPr>
            <p:cNvSpPr/>
            <p:nvPr/>
          </p:nvSpPr>
          <p:spPr bwMode="auto">
            <a:xfrm>
              <a:off x="1055440" y="917332"/>
              <a:ext cx="9361040" cy="5379274"/>
            </a:xfrm>
            <a:prstGeom prst="rect">
              <a:avLst/>
            </a:prstGeom>
            <a:noFill/>
            <a:ln w="19050"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solidFill>
                    <a:schemeClr val="tx1"/>
                  </a:solidFill>
                </a:ln>
                <a:noFill/>
                <a:effectLst/>
                <a:latin typeface="Garamond" panose="02020404030301010803" pitchFamily="18" charset="0"/>
                <a:ea typeface="宋体" panose="02010600030101010101" pitchFamily="2" charset="-122"/>
              </a:endParaRPr>
            </a:p>
          </p:txBody>
        </p:sp>
      </p:grpSp>
    </p:spTree>
    <p:extLst>
      <p:ext uri="{BB962C8B-B14F-4D97-AF65-F5344CB8AC3E}">
        <p14:creationId xmlns:p14="http://schemas.microsoft.com/office/powerpoint/2010/main" val="3586645710"/>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30042-945D-5A31-7AA3-CAA33266745E}"/>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74937223-4C51-6E8E-DA9A-D6C61DA29444}"/>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6AF89B60-5EA3-58DC-FE69-32011B75AAF6}"/>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9E58EB88-64D7-F9F1-4A45-6926361E2A42}"/>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8" name="Picture 6" descr="图片2">
            <a:extLst>
              <a:ext uri="{FF2B5EF4-FFF2-40B4-BE49-F238E27FC236}">
                <a16:creationId xmlns:a16="http://schemas.microsoft.com/office/drawing/2014/main" id="{CADE5E69-117D-C268-DFD4-947D2624A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980728"/>
            <a:ext cx="6624736" cy="499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a16="http://schemas.microsoft.com/office/drawing/2014/main" id="{A6B7DCB4-9FE9-8319-F6E1-4045973BEB49}"/>
              </a:ext>
            </a:extLst>
          </p:cNvPr>
          <p:cNvSpPr txBox="1">
            <a:spLocks noChangeArrowheads="1"/>
          </p:cNvSpPr>
          <p:nvPr/>
        </p:nvSpPr>
        <p:spPr bwMode="auto">
          <a:xfrm>
            <a:off x="695400" y="6093296"/>
            <a:ext cx="9878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50000"/>
              </a:spcBef>
            </a:pPr>
            <a:r>
              <a:rPr kumimoji="1" lang="en-US" altLang="zh-CN" sz="2400" b="1" dirty="0">
                <a:effectLst/>
                <a:latin typeface="Times New Roman" panose="02020603050405020304" pitchFamily="18" charset="0"/>
                <a:ea typeface="微软雅黑" panose="020B0503020204020204" pitchFamily="34" charset="-122"/>
                <a:cs typeface="Times New Roman" panose="02020603050405020304" pitchFamily="18" charset="0"/>
              </a:rPr>
              <a:t>Hg</a:t>
            </a:r>
            <a:r>
              <a:rPr kumimoji="1" lang="zh-CN" altLang="en-US" sz="2400" b="1" dirty="0">
                <a:effectLst/>
                <a:latin typeface="Times New Roman" panose="02020603050405020304" pitchFamily="18" charset="0"/>
                <a:ea typeface="微软雅黑" panose="020B0503020204020204" pitchFamily="34" charset="-122"/>
                <a:cs typeface="Times New Roman" panose="02020603050405020304" pitchFamily="18" charset="0"/>
              </a:rPr>
              <a:t>的生物、化学循环示意图（</a:t>
            </a:r>
            <a:r>
              <a:rPr kumimoji="1" lang="zh-CN" altLang="en-US" sz="2400" b="1" dirty="0">
                <a:latin typeface="Times New Roman" panose="02020603050405020304" pitchFamily="18" charset="0"/>
              </a:rPr>
              <a:t>加拿大环境部</a:t>
            </a:r>
            <a:r>
              <a:rPr kumimoji="1" lang="zh-CN" altLang="en-US" sz="2400" b="1" dirty="0">
                <a:effectLst/>
                <a:latin typeface="Times New Roman" panose="02020603050405020304" pitchFamily="18" charset="0"/>
                <a:ea typeface="微软雅黑" panose="020B0503020204020204" pitchFamily="34" charset="-122"/>
                <a:cs typeface="Times New Roman" panose="02020603050405020304" pitchFamily="18" charset="0"/>
              </a:rPr>
              <a:t>）</a:t>
            </a:r>
            <a:endParaRPr kumimoji="1" lang="en-US" altLang="zh-CN" sz="2400" b="1"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493490444"/>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cs typeface="Times New Roman" panose="02020603050405020304" pitchFamily="18" charset="0"/>
            </a:endParaRPr>
          </a:p>
        </p:txBody>
      </p:sp>
      <p:sp>
        <p:nvSpPr>
          <p:cNvPr id="18435" name="Text Box 3"/>
          <p:cNvSpPr txBox="1"/>
          <p:nvPr/>
        </p:nvSpPr>
        <p:spPr>
          <a:xfrm>
            <a:off x="6672064" y="38792"/>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15363" name="Text Box 5"/>
          <p:cNvSpPr txBox="1">
            <a:spLocks noChangeArrowheads="1"/>
          </p:cNvSpPr>
          <p:nvPr/>
        </p:nvSpPr>
        <p:spPr bwMode="auto">
          <a:xfrm>
            <a:off x="1343472" y="1153260"/>
            <a:ext cx="9073008" cy="70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50000"/>
              </a:lnSpc>
              <a:spcBef>
                <a:spcPct val="50000"/>
              </a:spcBef>
              <a:spcAft>
                <a:spcPct val="0"/>
              </a:spcAft>
              <a:buClrTx/>
              <a:buSzTx/>
              <a:buFontTx/>
              <a:buNone/>
              <a:tabLst/>
              <a:defRPr/>
            </a:pPr>
            <a:r>
              <a:rPr kumimoji="0" lang="zh-CN" altLang="en-US" sz="3000" b="1" i="0" u="none" strike="noStrike" kern="1200" cap="none" spc="0" normalizeH="0" baseline="0" noProof="0" dirty="0">
                <a:ln>
                  <a:noFill/>
                </a:ln>
                <a:solidFill>
                  <a:srgbClr val="CCECFF">
                    <a:lumMod val="50000"/>
                  </a:srgbClr>
                </a:solidFill>
                <a:effectLst/>
                <a:uLnTx/>
                <a:uFillTx/>
                <a:latin typeface="黑体" panose="02010609060101010101" pitchFamily="49" charset="-122"/>
                <a:ea typeface="黑体" panose="02010609060101010101" pitchFamily="49" charset="-122"/>
              </a:rPr>
              <a:t>第六章</a:t>
            </a:r>
            <a:r>
              <a:rPr kumimoji="0" lang="en-US" altLang="zh-CN" sz="3000" b="1" i="0" u="none" strike="noStrike" kern="1200" cap="none" spc="0" normalizeH="0" baseline="0" noProof="0" dirty="0">
                <a:ln>
                  <a:noFill/>
                </a:ln>
                <a:solidFill>
                  <a:srgbClr val="CCECFF">
                    <a:lumMod val="50000"/>
                  </a:srgbClr>
                </a:solidFill>
                <a:effectLst/>
                <a:uLnTx/>
                <a:uFillTx/>
                <a:latin typeface="黑体" panose="02010609060101010101" pitchFamily="49" charset="-122"/>
                <a:ea typeface="黑体" panose="02010609060101010101" pitchFamily="49" charset="-122"/>
              </a:rPr>
              <a:t>-</a:t>
            </a:r>
            <a:r>
              <a:rPr kumimoji="0" lang="zh-CN" altLang="en-US" sz="3000" b="1" i="0" u="none" strike="noStrike" kern="1200" cap="none" spc="0" normalizeH="0" baseline="0" noProof="0" dirty="0">
                <a:ln>
                  <a:noFill/>
                </a:ln>
                <a:solidFill>
                  <a:srgbClr val="CCECFF">
                    <a:lumMod val="50000"/>
                  </a:srgbClr>
                </a:solidFill>
                <a:effectLst/>
                <a:uLnTx/>
                <a:uFillTx/>
                <a:latin typeface="黑体" panose="02010609060101010101" pitchFamily="49" charset="-122"/>
                <a:ea typeface="黑体" panose="02010609060101010101" pitchFamily="49" charset="-122"/>
              </a:rPr>
              <a:t>典型污染物在环境各圈层中的转归与效应</a:t>
            </a:r>
          </a:p>
        </p:txBody>
      </p:sp>
      <p:sp>
        <p:nvSpPr>
          <p:cNvPr id="4" name="矩形 3"/>
          <p:cNvSpPr/>
          <p:nvPr/>
        </p:nvSpPr>
        <p:spPr>
          <a:xfrm>
            <a:off x="2135560" y="1983803"/>
            <a:ext cx="8784590" cy="4130811"/>
          </a:xfrm>
          <a:prstGeom prst="rect">
            <a:avLst/>
          </a:prstGeom>
        </p:spPr>
        <p:txBody>
          <a:bodyPr wrap="square">
            <a:spAutoFit/>
          </a:bodyPr>
          <a:lstStyle/>
          <a:p>
            <a:pPr marL="0" marR="0" lvl="0" indent="0" algn="l" defTabSz="914400" rtl="0" eaLnBrk="0" fontAlgn="base" latinLnBrk="0" hangingPunct="0">
              <a:lnSpc>
                <a:spcPct val="180000"/>
              </a:lnSpc>
              <a:spcBef>
                <a:spcPct val="0"/>
              </a:spcBef>
              <a:spcAft>
                <a:spcPct val="0"/>
              </a:spcAft>
              <a:buClrTx/>
              <a:buSzTx/>
              <a:buFontTx/>
              <a:buNone/>
              <a:tabLst/>
              <a:defRPr/>
            </a:pPr>
            <a:r>
              <a:rPr kumimoji="0" lang="zh-CN" altLang="en-US" sz="30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rPr>
              <a:t>第一节 污染物在多介质多界面环境中的传输</a:t>
            </a:r>
            <a:endParaRPr kumimoji="0" lang="en-US" altLang="zh-CN" sz="30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80000"/>
              </a:lnSpc>
              <a:spcBef>
                <a:spcPct val="0"/>
              </a:spcBef>
              <a:spcAft>
                <a:spcPct val="0"/>
              </a:spcAft>
              <a:buClrTx/>
              <a:buSzTx/>
              <a:buFontTx/>
              <a:buNone/>
              <a:tabLst/>
              <a:defRPr/>
            </a:pPr>
            <a:r>
              <a:rPr kumimoji="0" lang="zh-CN" altLang="en-US" sz="30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rPr>
              <a:t>第二节 金属元素</a:t>
            </a:r>
            <a:endParaRPr kumimoji="0" lang="en-US" altLang="zh-CN" sz="30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80000"/>
              </a:lnSpc>
              <a:spcBef>
                <a:spcPct val="0"/>
              </a:spcBef>
              <a:spcAft>
                <a:spcPct val="0"/>
              </a:spcAft>
              <a:buClrTx/>
              <a:buSzTx/>
              <a:buFontTx/>
              <a:buNone/>
              <a:tabLst/>
              <a:defRPr/>
            </a:pPr>
            <a:r>
              <a:rPr lang="zh-CN" altLang="en-US" sz="3000" b="1"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第三节 有机污染物</a:t>
            </a:r>
            <a:endParaRPr lang="en-US" altLang="zh-CN" sz="3000" b="1"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80000"/>
              </a:lnSpc>
              <a:spcBef>
                <a:spcPct val="0"/>
              </a:spcBef>
              <a:spcAft>
                <a:spcPct val="0"/>
              </a:spcAft>
              <a:buClrTx/>
              <a:buSzTx/>
              <a:buFontTx/>
              <a:buNone/>
              <a:tabLst/>
              <a:defRPr/>
            </a:pPr>
            <a:r>
              <a:rPr kumimoji="0" lang="zh-CN" altLang="en-US" sz="30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rPr>
              <a:t>第四节 非金属无机氟化物</a:t>
            </a:r>
            <a:endParaRPr kumimoji="0" lang="en-US" altLang="zh-CN" sz="30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80000"/>
              </a:lnSpc>
              <a:spcBef>
                <a:spcPct val="0"/>
              </a:spcBef>
              <a:spcAft>
                <a:spcPct val="0"/>
              </a:spcAft>
              <a:buClrTx/>
              <a:buSzTx/>
              <a:buFontTx/>
              <a:buNone/>
              <a:tabLst/>
              <a:defRPr/>
            </a:pPr>
            <a:r>
              <a:rPr lang="zh-CN" altLang="en-US" sz="3000" b="1"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第五节 生物性污染物</a:t>
            </a:r>
            <a:endParaRPr kumimoji="0" lang="en-US" altLang="zh-CN" sz="30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236810496"/>
      </p:ext>
    </p:extLst>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0293C-94D8-3AEE-938C-A1E56D5AE693}"/>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E2776620-B308-7C06-1148-40E20FDF1006}"/>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664E7B88-D8E0-1ACB-50E9-3E04308BABDE}"/>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36F6B9E4-164E-79DF-0800-4FFF87F70AFA}"/>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3" name="文本框 2">
            <a:extLst>
              <a:ext uri="{FF2B5EF4-FFF2-40B4-BE49-F238E27FC236}">
                <a16:creationId xmlns:a16="http://schemas.microsoft.com/office/drawing/2014/main" id="{47D69345-3747-E4E6-35E1-E07DE87D88BD}"/>
              </a:ext>
            </a:extLst>
          </p:cNvPr>
          <p:cNvSpPr txBox="1"/>
          <p:nvPr/>
        </p:nvSpPr>
        <p:spPr>
          <a:xfrm>
            <a:off x="335360" y="839123"/>
            <a:ext cx="6133862" cy="592213"/>
          </a:xfrm>
          <a:prstGeom prst="rect">
            <a:avLst/>
          </a:prstGeom>
          <a:noFill/>
        </p:spPr>
        <p:txBody>
          <a:bodyPr wrap="square">
            <a:spAutoFit/>
          </a:bodyPr>
          <a:lstStyle/>
          <a:p>
            <a:pPr marL="342900" indent="-342900">
              <a:lnSpc>
                <a:spcPct val="130000"/>
              </a:lnSpc>
              <a:spcBef>
                <a:spcPct val="20000"/>
              </a:spcBef>
              <a:buClr>
                <a:schemeClr val="hlink"/>
              </a:buClr>
              <a:buSzPct val="70000"/>
            </a:pPr>
            <a:r>
              <a:rPr lang="en-US" altLang="zh-CN" sz="2800" b="1" kern="0" dirty="0">
                <a:latin typeface="Times New Roman" panose="02020603050405020304" pitchFamily="18" charset="0"/>
                <a:ea typeface="黑体" panose="02010609060101010101" pitchFamily="49" charset="-122"/>
                <a:cs typeface="Times New Roman" panose="02020603050405020304" pitchFamily="18" charset="0"/>
              </a:rPr>
              <a:t>4. </a:t>
            </a:r>
            <a:r>
              <a:rPr lang="zh-CN" altLang="en-US" sz="2800" b="1" kern="0" dirty="0">
                <a:latin typeface="Times New Roman" panose="02020603050405020304" pitchFamily="18" charset="0"/>
                <a:ea typeface="黑体" panose="02010609060101010101" pitchFamily="49" charset="-122"/>
                <a:cs typeface="Times New Roman" panose="02020603050405020304" pitchFamily="18" charset="0"/>
              </a:rPr>
              <a:t>汞的生物效应</a:t>
            </a:r>
            <a:endParaRPr lang="en-US" altLang="zh-CN" sz="2800" b="1" kern="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Rectangle 2">
            <a:extLst>
              <a:ext uri="{FF2B5EF4-FFF2-40B4-BE49-F238E27FC236}">
                <a16:creationId xmlns:a16="http://schemas.microsoft.com/office/drawing/2014/main" id="{70F35FE0-82C0-596B-82CF-7156CC5A1C56}"/>
              </a:ext>
            </a:extLst>
          </p:cNvPr>
          <p:cNvSpPr txBox="1">
            <a:spLocks noChangeArrowheads="1"/>
          </p:cNvSpPr>
          <p:nvPr/>
        </p:nvSpPr>
        <p:spPr bwMode="auto">
          <a:xfrm>
            <a:off x="407368" y="1135229"/>
            <a:ext cx="11305256" cy="5097241"/>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endParaRPr lang="en-US" altLang="zh-CN" b="1" kern="0" dirty="0">
              <a:solidFill>
                <a:schemeClr val="tx1"/>
              </a:solidFill>
              <a:effectLst/>
              <a:latin typeface="Gill Sans MT" panose="020B0502020104020203" pitchFamily="34" charset="0"/>
              <a:ea typeface="黑体" panose="02010609060101010101" pitchFamily="49" charset="-122"/>
            </a:endParaRPr>
          </a:p>
          <a:p>
            <a:pPr eaLnBrk="1" hangingPunct="1">
              <a:lnSpc>
                <a:spcPct val="150000"/>
              </a:lnSpc>
              <a:spcBef>
                <a:spcPct val="50000"/>
              </a:spcBef>
              <a:buClr>
                <a:schemeClr val="tx1"/>
              </a:buClr>
              <a:buSzPct val="100000"/>
              <a:buFont typeface="Wingdings" panose="05000000000000000000" pitchFamily="2" charset="2"/>
              <a:buChar char="Ø"/>
            </a:pP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甲基汞能与许多有机配位体基团结合，如</a:t>
            </a: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—SH, —OH,</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—COOH</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240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1" hangingPunct="1">
              <a:lnSpc>
                <a:spcPct val="150000"/>
              </a:lnSpc>
              <a:spcBef>
                <a:spcPct val="50000"/>
              </a:spcBef>
              <a:buClr>
                <a:schemeClr val="tx1"/>
              </a:buClr>
              <a:buSzPct val="100000"/>
              <a:buNone/>
            </a:pP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—C—S—C—</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等。所以甲基汞非常容易和蛋白质、氨基酸类物质起作用。</a:t>
            </a:r>
          </a:p>
          <a:p>
            <a:pPr eaLnBrk="1" hangingPunct="1">
              <a:lnSpc>
                <a:spcPct val="150000"/>
              </a:lnSpc>
              <a:spcBef>
                <a:spcPct val="50000"/>
              </a:spcBef>
              <a:buClr>
                <a:schemeClr val="tx1"/>
              </a:buClr>
              <a:buSzPct val="100000"/>
              <a:buFont typeface="Wingdings" panose="05000000000000000000" pitchFamily="2" charset="2"/>
              <a:buChar char="Ø"/>
            </a:pP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由于烷基汞具有高脂溶性，且它在生物体内分解速率缓慢</a:t>
            </a: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其分解半衰期约为</a:t>
            </a: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70 d)</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，因此烷基汞比可溶性无机汞化合物的毒性大</a:t>
            </a: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100</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倍。</a:t>
            </a:r>
            <a:endPar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50000"/>
              </a:lnSpc>
              <a:spcBef>
                <a:spcPct val="50000"/>
              </a:spcBef>
              <a:buClr>
                <a:schemeClr val="tx1"/>
              </a:buClr>
              <a:buSzPct val="100000"/>
              <a:buFont typeface="Wingdings" panose="05000000000000000000" pitchFamily="2" charset="2"/>
              <a:buChar char="Ø"/>
            </a:pP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水生生物富集烷基汞比富集非烷基汞的能力大很多。一般鱼类对氯化甲基汞的浓缩系数是</a:t>
            </a: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3000</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，甲壳类则为</a:t>
            </a: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100</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100000</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。在日本水俣湾的鱼肉中，汞的含量可达</a:t>
            </a: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2.1</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8.7 </a:t>
            </a:r>
            <a:r>
              <a:rPr lang="en-US" altLang="zh-CN" sz="2400" dirty="0" err="1">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μg</a:t>
            </a: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/g</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p>
        </p:txBody>
      </p:sp>
      <p:cxnSp>
        <p:nvCxnSpPr>
          <p:cNvPr id="7" name="直接连接符 6">
            <a:extLst>
              <a:ext uri="{FF2B5EF4-FFF2-40B4-BE49-F238E27FC236}">
                <a16:creationId xmlns:a16="http://schemas.microsoft.com/office/drawing/2014/main" id="{E6C878CB-4369-F99A-9EA1-B6414D9B97B6}"/>
              </a:ext>
            </a:extLst>
          </p:cNvPr>
          <p:cNvCxnSpPr>
            <a:cxnSpLocks/>
          </p:cNvCxnSpPr>
          <p:nvPr/>
        </p:nvCxnSpPr>
        <p:spPr bwMode="auto">
          <a:xfrm>
            <a:off x="911424" y="2636912"/>
            <a:ext cx="0" cy="288000"/>
          </a:xfrm>
          <a:prstGeom prst="line">
            <a:avLst/>
          </a:prstGeom>
          <a:solidFill>
            <a:schemeClr val="accent1"/>
          </a:solidFill>
          <a:ln w="12700" cap="flat" cmpd="sng" algn="ctr">
            <a:solidFill>
              <a:schemeClr val="tx1"/>
            </a:solidFill>
            <a:prstDash val="solid"/>
            <a:round/>
            <a:headEnd type="none" w="med" len="med"/>
            <a:tailEnd type="none" w="med" len="med"/>
          </a:ln>
        </p:spPr>
      </p:cxnSp>
      <p:cxnSp>
        <p:nvCxnSpPr>
          <p:cNvPr id="10" name="直接连接符 9">
            <a:extLst>
              <a:ext uri="{FF2B5EF4-FFF2-40B4-BE49-F238E27FC236}">
                <a16:creationId xmlns:a16="http://schemas.microsoft.com/office/drawing/2014/main" id="{C03EECD5-47CB-4DEA-4697-CB09957CE8A5}"/>
              </a:ext>
            </a:extLst>
          </p:cNvPr>
          <p:cNvCxnSpPr>
            <a:cxnSpLocks/>
          </p:cNvCxnSpPr>
          <p:nvPr/>
        </p:nvCxnSpPr>
        <p:spPr bwMode="auto">
          <a:xfrm>
            <a:off x="911424" y="3141000"/>
            <a:ext cx="0" cy="288000"/>
          </a:xfrm>
          <a:prstGeom prst="line">
            <a:avLst/>
          </a:prstGeom>
          <a:solidFill>
            <a:schemeClr val="accent1"/>
          </a:solidFill>
          <a:ln w="12700" cap="flat" cmpd="sng" algn="ctr">
            <a:solidFill>
              <a:schemeClr val="tx1"/>
            </a:solidFill>
            <a:prstDash val="solid"/>
            <a:round/>
            <a:headEnd type="none" w="med" len="med"/>
            <a:tailEnd type="none" w="med" len="med"/>
          </a:ln>
        </p:spPr>
      </p:cxnSp>
      <p:cxnSp>
        <p:nvCxnSpPr>
          <p:cNvPr id="11" name="直接连接符 10">
            <a:extLst>
              <a:ext uri="{FF2B5EF4-FFF2-40B4-BE49-F238E27FC236}">
                <a16:creationId xmlns:a16="http://schemas.microsoft.com/office/drawing/2014/main" id="{C2010D67-764C-FC27-D417-F41A71566D90}"/>
              </a:ext>
            </a:extLst>
          </p:cNvPr>
          <p:cNvCxnSpPr>
            <a:cxnSpLocks/>
          </p:cNvCxnSpPr>
          <p:nvPr/>
        </p:nvCxnSpPr>
        <p:spPr bwMode="auto">
          <a:xfrm>
            <a:off x="1415480" y="2636912"/>
            <a:ext cx="0" cy="288000"/>
          </a:xfrm>
          <a:prstGeom prst="line">
            <a:avLst/>
          </a:prstGeom>
          <a:solidFill>
            <a:schemeClr val="accent1"/>
          </a:solidFill>
          <a:ln w="12700" cap="flat" cmpd="sng" algn="ctr">
            <a:solidFill>
              <a:schemeClr val="tx1"/>
            </a:solidFill>
            <a:prstDash val="solid"/>
            <a:round/>
            <a:headEnd type="none" w="med" len="med"/>
            <a:tailEnd type="none" w="med" len="med"/>
          </a:ln>
        </p:spPr>
      </p:cxnSp>
      <p:cxnSp>
        <p:nvCxnSpPr>
          <p:cNvPr id="12" name="直接连接符 11">
            <a:extLst>
              <a:ext uri="{FF2B5EF4-FFF2-40B4-BE49-F238E27FC236}">
                <a16:creationId xmlns:a16="http://schemas.microsoft.com/office/drawing/2014/main" id="{22B3673C-DE92-C329-51E6-F7F99C7B4F58}"/>
              </a:ext>
            </a:extLst>
          </p:cNvPr>
          <p:cNvCxnSpPr>
            <a:cxnSpLocks/>
          </p:cNvCxnSpPr>
          <p:nvPr/>
        </p:nvCxnSpPr>
        <p:spPr bwMode="auto">
          <a:xfrm>
            <a:off x="1415480" y="3141000"/>
            <a:ext cx="0" cy="288000"/>
          </a:xfrm>
          <a:prstGeom prst="line">
            <a:avLst/>
          </a:prstGeom>
          <a:solidFill>
            <a:schemeClr val="accent1"/>
          </a:solidFill>
          <a:ln w="12700" cap="flat" cmpd="sng" algn="ctr">
            <a:solidFill>
              <a:schemeClr val="tx1"/>
            </a:solidFill>
            <a:prstDash val="solid"/>
            <a:round/>
            <a:headEnd type="none" w="med" len="med"/>
            <a:tailEnd type="none" w="med" len="med"/>
          </a:ln>
        </p:spPr>
      </p:cxnSp>
      <p:cxnSp>
        <p:nvCxnSpPr>
          <p:cNvPr id="13" name="直接连接符 12">
            <a:extLst>
              <a:ext uri="{FF2B5EF4-FFF2-40B4-BE49-F238E27FC236}">
                <a16:creationId xmlns:a16="http://schemas.microsoft.com/office/drawing/2014/main" id="{9B24EB77-4D21-6A39-67BB-02509F57719E}"/>
              </a:ext>
            </a:extLst>
          </p:cNvPr>
          <p:cNvCxnSpPr>
            <a:cxnSpLocks/>
          </p:cNvCxnSpPr>
          <p:nvPr/>
        </p:nvCxnSpPr>
        <p:spPr bwMode="auto">
          <a:xfrm>
            <a:off x="1919536" y="2636912"/>
            <a:ext cx="0" cy="288000"/>
          </a:xfrm>
          <a:prstGeom prst="line">
            <a:avLst/>
          </a:prstGeom>
          <a:solidFill>
            <a:schemeClr val="accent1"/>
          </a:solidFill>
          <a:ln w="12700" cap="flat" cmpd="sng" algn="ctr">
            <a:solidFill>
              <a:schemeClr val="tx1"/>
            </a:solidFill>
            <a:prstDash val="solid"/>
            <a:round/>
            <a:headEnd type="none" w="med" len="med"/>
            <a:tailEnd type="none" w="med" len="med"/>
          </a:ln>
        </p:spPr>
      </p:cxnSp>
      <p:cxnSp>
        <p:nvCxnSpPr>
          <p:cNvPr id="14" name="直接连接符 13">
            <a:extLst>
              <a:ext uri="{FF2B5EF4-FFF2-40B4-BE49-F238E27FC236}">
                <a16:creationId xmlns:a16="http://schemas.microsoft.com/office/drawing/2014/main" id="{290723E6-865C-80A7-ABC5-D954B5ADBEFA}"/>
              </a:ext>
            </a:extLst>
          </p:cNvPr>
          <p:cNvCxnSpPr>
            <a:cxnSpLocks/>
          </p:cNvCxnSpPr>
          <p:nvPr/>
        </p:nvCxnSpPr>
        <p:spPr bwMode="auto">
          <a:xfrm>
            <a:off x="1919536" y="3141000"/>
            <a:ext cx="0" cy="288000"/>
          </a:xfrm>
          <a:prstGeom prst="line">
            <a:avLst/>
          </a:prstGeom>
          <a:solidFill>
            <a:schemeClr val="accent1"/>
          </a:solidFill>
          <a:ln w="12700" cap="flat" cmpd="sng" algn="ctr">
            <a:solidFill>
              <a:schemeClr val="tx1"/>
            </a:solidFill>
            <a:prstDash val="solid"/>
            <a:round/>
            <a:headEnd type="none" w="med" len="med"/>
            <a:tailEnd type="none" w="med" len="med"/>
          </a:ln>
        </p:spPr>
      </p:cxnSp>
    </p:spTree>
    <p:extLst>
      <p:ext uri="{BB962C8B-B14F-4D97-AF65-F5344CB8AC3E}">
        <p14:creationId xmlns:p14="http://schemas.microsoft.com/office/powerpoint/2010/main" val="3323594827"/>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B9854-0512-59D0-5F3B-265436FF0A8C}"/>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18C8676C-0EA2-A001-4DFB-51AC026BE9D5}"/>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FDA32784-CFD3-D3BD-D935-2AB84FF0D71C}"/>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C3A4AEBA-60A3-81BF-4E13-DD03BE161F00}"/>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4" name="Rectangle 2">
            <a:extLst>
              <a:ext uri="{FF2B5EF4-FFF2-40B4-BE49-F238E27FC236}">
                <a16:creationId xmlns:a16="http://schemas.microsoft.com/office/drawing/2014/main" id="{E96B5BC2-A324-4ED3-55F4-41068CF91CD3}"/>
              </a:ext>
            </a:extLst>
          </p:cNvPr>
          <p:cNvSpPr txBox="1">
            <a:spLocks noChangeArrowheads="1"/>
          </p:cNvSpPr>
          <p:nvPr/>
        </p:nvSpPr>
        <p:spPr bwMode="auto">
          <a:xfrm>
            <a:off x="335360" y="332656"/>
            <a:ext cx="11562929" cy="5097241"/>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endParaRPr lang="en-US" altLang="zh-CN" b="1" kern="0" dirty="0">
              <a:solidFill>
                <a:schemeClr val="tx1"/>
              </a:solidFill>
              <a:effectLst/>
              <a:latin typeface="Gill Sans MT" panose="020B0502020104020203" pitchFamily="34" charset="0"/>
              <a:ea typeface="黑体" panose="02010609060101010101" pitchFamily="49" charset="-122"/>
            </a:endParaRPr>
          </a:p>
          <a:p>
            <a:pPr eaLnBrk="1" hangingPunct="1">
              <a:lnSpc>
                <a:spcPct val="150000"/>
              </a:lnSpc>
              <a:spcBef>
                <a:spcPct val="50000"/>
              </a:spcBef>
              <a:buClr>
                <a:schemeClr val="tx1"/>
              </a:buClr>
              <a:buSzPct val="100000"/>
              <a:buFont typeface="Wingdings" panose="05000000000000000000" pitchFamily="2" charset="2"/>
              <a:buChar char="Ø"/>
            </a:pPr>
            <a:r>
              <a:rPr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1953</a:t>
            </a:r>
            <a:r>
              <a:rPr lang="zh-CN" altLang="en-US"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年在日本熊本县水俣湾附近的渔村。发现一种中枢神经性疾患的公害病，称为</a:t>
            </a:r>
            <a:r>
              <a:rPr lang="zh-CN" altLang="en-US" sz="20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水俣病</a:t>
            </a:r>
            <a:r>
              <a:rPr lang="zh-CN" altLang="en-US"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。经过十年研究</a:t>
            </a:r>
            <a:r>
              <a:rPr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于</a:t>
            </a:r>
            <a:r>
              <a:rPr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1963</a:t>
            </a:r>
            <a:r>
              <a:rPr lang="zh-CN" altLang="en-US"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年从水俣湾的鱼、贝中分离出</a:t>
            </a:r>
            <a:r>
              <a:rPr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CH</a:t>
            </a:r>
            <a:r>
              <a:rPr lang="en-US" altLang="zh-CN" sz="200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HgCl</a:t>
            </a:r>
            <a:r>
              <a:rPr lang="zh-CN" altLang="en-US"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结晶。并用纯</a:t>
            </a:r>
            <a:r>
              <a:rPr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CH</a:t>
            </a:r>
            <a:r>
              <a:rPr lang="en-US" altLang="zh-CN" sz="200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HgCl</a:t>
            </a:r>
            <a:r>
              <a:rPr lang="zh-CN" altLang="en-US"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结晶喂猫进行试验，出现了与水俣病完全一致的症状。</a:t>
            </a:r>
            <a:r>
              <a:rPr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1968</a:t>
            </a:r>
            <a:r>
              <a:rPr lang="zh-CN" altLang="en-US"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年日本政府确认水俣病是由水俣湾附近的化工厂在生产乙醛时排放的汞和甲基汞废水造成的。这是世界历史上首次出现的重大重金属污染事件。</a:t>
            </a:r>
            <a:endParaRPr lang="en-US" altLang="zh-CN" sz="2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id="{7D5F0157-F524-524E-6B1A-5C69DB8F57F3}"/>
              </a:ext>
            </a:extLst>
          </p:cNvPr>
          <p:cNvSpPr txBox="1"/>
          <p:nvPr/>
        </p:nvSpPr>
        <p:spPr>
          <a:xfrm>
            <a:off x="282253" y="3014355"/>
            <a:ext cx="11089232" cy="1422762"/>
          </a:xfrm>
          <a:prstGeom prst="rect">
            <a:avLst/>
          </a:prstGeom>
          <a:noFill/>
        </p:spPr>
        <p:txBody>
          <a:bodyPr wrap="square">
            <a:spAutoFit/>
          </a:bodyPr>
          <a:lstStyle/>
          <a:p>
            <a:pPr marL="342900" indent="-342900">
              <a:lnSpc>
                <a:spcPct val="150000"/>
              </a:lnSpc>
              <a:buFont typeface="Wingdings" panose="05000000000000000000" pitchFamily="2" charset="2"/>
              <a:buChar char="Ø"/>
              <a:defRPr/>
            </a:pPr>
            <a:r>
              <a:rPr kumimoji="1"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根据对日本水俣病的研究，中毒者发病时发汞含量为</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200</a:t>
            </a:r>
            <a:r>
              <a:rPr kumimoji="1"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1000 </a:t>
            </a:r>
            <a:r>
              <a:rPr kumimoji="1" lang="en-US" altLang="zh-CN" sz="2000" dirty="0" err="1">
                <a:effectLst/>
                <a:latin typeface="Times New Roman" panose="02020603050405020304" pitchFamily="18" charset="0"/>
                <a:ea typeface="微软雅黑" panose="020B0503020204020204" pitchFamily="34" charset="-122"/>
                <a:cs typeface="Times New Roman" panose="02020603050405020304" pitchFamily="18" charset="0"/>
              </a:rPr>
              <a:t>μg</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/g</a:t>
            </a:r>
            <a:r>
              <a:rPr kumimoji="1"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，最低值为</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50 </a:t>
            </a:r>
            <a:r>
              <a:rPr kumimoji="1" lang="en-US" altLang="zh-CN" sz="2000" dirty="0" err="1">
                <a:effectLst/>
                <a:latin typeface="Times New Roman" panose="02020603050405020304" pitchFamily="18" charset="0"/>
                <a:ea typeface="微软雅黑" panose="020B0503020204020204" pitchFamily="34" charset="-122"/>
                <a:cs typeface="Times New Roman" panose="02020603050405020304" pitchFamily="18" charset="0"/>
              </a:rPr>
              <a:t>μg</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/g</a:t>
            </a:r>
            <a:r>
              <a:rPr kumimoji="1"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；血汞为</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0.2</a:t>
            </a:r>
            <a:r>
              <a:rPr kumimoji="1"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2.0 </a:t>
            </a:r>
            <a:r>
              <a:rPr kumimoji="1" lang="en-US" altLang="zh-CN" sz="2000" dirty="0" err="1">
                <a:effectLst/>
                <a:latin typeface="Times New Roman" panose="02020603050405020304" pitchFamily="18" charset="0"/>
                <a:ea typeface="微软雅黑" panose="020B0503020204020204" pitchFamily="34" charset="-122"/>
                <a:cs typeface="Times New Roman" panose="02020603050405020304" pitchFamily="18" charset="0"/>
              </a:rPr>
              <a:t>μg</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/mL</a:t>
            </a:r>
            <a:r>
              <a:rPr kumimoji="1"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；红细胞中为</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0.4 </a:t>
            </a:r>
            <a:r>
              <a:rPr kumimoji="1" lang="en-US" altLang="zh-CN" sz="2000" dirty="0" err="1">
                <a:effectLst/>
                <a:latin typeface="Times New Roman" panose="02020603050405020304" pitchFamily="18" charset="0"/>
                <a:ea typeface="微软雅黑" panose="020B0503020204020204" pitchFamily="34" charset="-122"/>
                <a:cs typeface="Times New Roman" panose="02020603050405020304" pitchFamily="18" charset="0"/>
              </a:rPr>
              <a:t>μg</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/g</a:t>
            </a:r>
            <a:r>
              <a:rPr kumimoji="1"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。因此，可以把发汞</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50 </a:t>
            </a:r>
            <a:r>
              <a:rPr kumimoji="1" lang="en-US" altLang="zh-CN" sz="2000" dirty="0" err="1">
                <a:effectLst/>
                <a:latin typeface="Times New Roman" panose="02020603050405020304" pitchFamily="18" charset="0"/>
                <a:ea typeface="微软雅黑" panose="020B0503020204020204" pitchFamily="34" charset="-122"/>
                <a:cs typeface="Times New Roman" panose="02020603050405020304" pitchFamily="18" charset="0"/>
              </a:rPr>
              <a:t>μg</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/g</a:t>
            </a:r>
            <a:r>
              <a:rPr kumimoji="1"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、血汞</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0.2 </a:t>
            </a:r>
            <a:r>
              <a:rPr kumimoji="1" lang="en-US" altLang="zh-CN" sz="2000" dirty="0" err="1">
                <a:effectLst/>
                <a:latin typeface="Times New Roman" panose="02020603050405020304" pitchFamily="18" charset="0"/>
                <a:ea typeface="微软雅黑" panose="020B0503020204020204" pitchFamily="34" charset="-122"/>
                <a:cs typeface="Times New Roman" panose="02020603050405020304" pitchFamily="18" charset="0"/>
              </a:rPr>
              <a:t>μg</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/mL</a:t>
            </a:r>
            <a:r>
              <a:rPr kumimoji="1"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、红细胞中汞</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0.4 </a:t>
            </a:r>
            <a:r>
              <a:rPr kumimoji="1" lang="en-US" altLang="zh-CN" sz="2000" dirty="0" err="1">
                <a:effectLst/>
                <a:latin typeface="Times New Roman" panose="02020603050405020304" pitchFamily="18" charset="0"/>
                <a:ea typeface="微软雅黑" panose="020B0503020204020204" pitchFamily="34" charset="-122"/>
                <a:cs typeface="Times New Roman" panose="02020603050405020304" pitchFamily="18" charset="0"/>
              </a:rPr>
              <a:t>μg</a:t>
            </a:r>
            <a:r>
              <a:rPr kumimoji="1"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/g</a:t>
            </a:r>
            <a:r>
              <a:rPr kumimoji="1"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看成是对甲基汞最敏感的人中毒的阈值。</a:t>
            </a:r>
          </a:p>
        </p:txBody>
      </p:sp>
      <p:pic>
        <p:nvPicPr>
          <p:cNvPr id="9" name="Picture 3" descr="20066213129950">
            <a:extLst>
              <a:ext uri="{FF2B5EF4-FFF2-40B4-BE49-F238E27FC236}">
                <a16:creationId xmlns:a16="http://schemas.microsoft.com/office/drawing/2014/main" id="{F871468A-E3C8-EFB5-218A-6FB949098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226" y="4437117"/>
            <a:ext cx="1483496" cy="194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zlg107_01s_pic">
            <a:extLst>
              <a:ext uri="{FF2B5EF4-FFF2-40B4-BE49-F238E27FC236}">
                <a16:creationId xmlns:a16="http://schemas.microsoft.com/office/drawing/2014/main" id="{FCF931CB-7E22-5413-B627-614234510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508" y="4437117"/>
            <a:ext cx="1408492" cy="196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shuiyubing1">
            <a:extLst>
              <a:ext uri="{FF2B5EF4-FFF2-40B4-BE49-F238E27FC236}">
                <a16:creationId xmlns:a16="http://schemas.microsoft.com/office/drawing/2014/main" id="{3063C5ED-E799-CFA7-EA27-0224A7053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4786" y="4437117"/>
            <a:ext cx="1502466" cy="196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a16="http://schemas.microsoft.com/office/drawing/2014/main" id="{9FAF738F-D068-EF86-FE64-7B5FDABFFB2B}"/>
              </a:ext>
            </a:extLst>
          </p:cNvPr>
          <p:cNvSpPr txBox="1"/>
          <p:nvPr/>
        </p:nvSpPr>
        <p:spPr>
          <a:xfrm>
            <a:off x="4583832" y="6452682"/>
            <a:ext cx="6133862" cy="369332"/>
          </a:xfrm>
          <a:prstGeom prst="rect">
            <a:avLst/>
          </a:prstGeom>
          <a:noFill/>
        </p:spPr>
        <p:txBody>
          <a:bodyPr wrap="square">
            <a:spAutoFit/>
          </a:bodyPr>
          <a:lstStyle/>
          <a:p>
            <a:r>
              <a:rPr lang="zh-CN" altLang="en-US" sz="1800" dirty="0">
                <a:effectLst/>
                <a:latin typeface="Times New Roman" panose="02020603050405020304" pitchFamily="18" charset="0"/>
                <a:ea typeface="微软雅黑" panose="020B0503020204020204" pitchFamily="34" charset="-122"/>
                <a:cs typeface="Times New Roman" panose="02020603050405020304" pitchFamily="18" charset="0"/>
              </a:rPr>
              <a:t>水俣病患者症状</a:t>
            </a:r>
            <a:endParaRPr lang="zh-CN" altLang="en-US" dirty="0"/>
          </a:p>
        </p:txBody>
      </p:sp>
    </p:spTree>
    <p:extLst>
      <p:ext uri="{BB962C8B-B14F-4D97-AF65-F5344CB8AC3E}">
        <p14:creationId xmlns:p14="http://schemas.microsoft.com/office/powerpoint/2010/main" val="615713082"/>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8FA18-AD59-9DC7-672F-94B251758051}"/>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F1899EB9-60FD-B483-6978-52C2ED6ADD7E}"/>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1D897F02-DBBD-3C7B-B5E1-4583A494976E}"/>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C2926FA2-59BB-6E10-01FD-A568166D26DB}"/>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4" name="Rectangle 2">
            <a:extLst>
              <a:ext uri="{FF2B5EF4-FFF2-40B4-BE49-F238E27FC236}">
                <a16:creationId xmlns:a16="http://schemas.microsoft.com/office/drawing/2014/main" id="{E55E2C9F-4F07-4AE8-BA52-3B5607047DC8}"/>
              </a:ext>
            </a:extLst>
          </p:cNvPr>
          <p:cNvSpPr txBox="1">
            <a:spLocks noChangeArrowheads="1"/>
          </p:cNvSpPr>
          <p:nvPr/>
        </p:nvSpPr>
        <p:spPr bwMode="auto">
          <a:xfrm>
            <a:off x="839416" y="1054448"/>
            <a:ext cx="11562929" cy="57606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eaLnBrk="1" hangingPunct="1">
              <a:lnSpc>
                <a:spcPct val="150000"/>
              </a:lnSpc>
              <a:spcBef>
                <a:spcPct val="50000"/>
              </a:spcBef>
              <a:buClr>
                <a:schemeClr val="tx1"/>
              </a:buClr>
              <a:buSzPct val="100000"/>
              <a:buFont typeface="Wingdings" panose="05000000000000000000" pitchFamily="2" charset="2"/>
              <a:buChar char="Ø"/>
            </a:pP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“973”</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项目“我国汞污染特征、环境过程及减排技术原理”</a:t>
            </a:r>
            <a:endPar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5">
            <a:extLst>
              <a:ext uri="{FF2B5EF4-FFF2-40B4-BE49-F238E27FC236}">
                <a16:creationId xmlns:a16="http://schemas.microsoft.com/office/drawing/2014/main" id="{EA5B375C-DAF7-BF3D-89B7-3972566C6951}"/>
              </a:ext>
            </a:extLst>
          </p:cNvPr>
          <p:cNvSpPr>
            <a:spLocks noChangeArrowheads="1"/>
          </p:cNvSpPr>
          <p:nvPr/>
        </p:nvSpPr>
        <p:spPr bwMode="auto">
          <a:xfrm>
            <a:off x="2495600" y="1700808"/>
            <a:ext cx="6175375" cy="205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marL="342900" indent="-342900" eaLnBrk="1" hangingPunct="1">
              <a:lnSpc>
                <a:spcPct val="130000"/>
              </a:lnSpc>
              <a:spcBef>
                <a:spcPts val="0"/>
              </a:spcBef>
              <a:buFont typeface="Wingdings" panose="05000000000000000000" pitchFamily="2" charset="2"/>
              <a:buChar char="ü"/>
            </a:pPr>
            <a:r>
              <a:rPr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我国人为源汞排放清单和同位素特征；</a:t>
            </a:r>
            <a:endParaRPr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eaLnBrk="1" hangingPunct="1">
              <a:lnSpc>
                <a:spcPct val="130000"/>
              </a:lnSpc>
              <a:spcBef>
                <a:spcPts val="0"/>
              </a:spcBef>
              <a:buFont typeface="Wingdings" panose="05000000000000000000" pitchFamily="2" charset="2"/>
              <a:buChar char="ü"/>
            </a:pPr>
            <a:r>
              <a:rPr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汞的地</a:t>
            </a:r>
            <a:r>
              <a:rPr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气迁移与分子转化；</a:t>
            </a:r>
            <a:endParaRPr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eaLnBrk="1" hangingPunct="1">
              <a:lnSpc>
                <a:spcPct val="130000"/>
              </a:lnSpc>
              <a:spcBef>
                <a:spcPts val="0"/>
              </a:spcBef>
              <a:buFont typeface="Wingdings" panose="05000000000000000000" pitchFamily="2" charset="2"/>
              <a:buChar char="ü"/>
            </a:pPr>
            <a:r>
              <a:rPr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我国大气汞分布特征及传输过程；</a:t>
            </a:r>
            <a:endParaRPr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eaLnBrk="1" hangingPunct="1">
              <a:lnSpc>
                <a:spcPct val="130000"/>
              </a:lnSpc>
              <a:spcBef>
                <a:spcPts val="0"/>
              </a:spcBef>
              <a:buFont typeface="Wingdings" panose="05000000000000000000" pitchFamily="2" charset="2"/>
              <a:buChar char="ü"/>
            </a:pPr>
            <a:r>
              <a:rPr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典型区域汞污染特征和环境效应；</a:t>
            </a:r>
            <a:endParaRPr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eaLnBrk="1" hangingPunct="1">
              <a:lnSpc>
                <a:spcPct val="130000"/>
              </a:lnSpc>
              <a:spcBef>
                <a:spcPts val="0"/>
              </a:spcBef>
              <a:buFont typeface="Wingdings" panose="05000000000000000000" pitchFamily="2" charset="2"/>
              <a:buChar char="ü"/>
            </a:pPr>
            <a:r>
              <a:rPr lang="zh-CN" altLang="en-US" sz="2000" dirty="0">
                <a:effectLst/>
                <a:latin typeface="Times New Roman" panose="02020603050405020304" pitchFamily="18" charset="0"/>
                <a:ea typeface="微软雅黑" panose="020B0503020204020204" pitchFamily="34" charset="-122"/>
                <a:cs typeface="Times New Roman" panose="02020603050405020304" pitchFamily="18" charset="0"/>
              </a:rPr>
              <a:t>汞污染排放过程形态调控机制及控制技术原理。</a:t>
            </a:r>
          </a:p>
        </p:txBody>
      </p:sp>
      <p:pic>
        <p:nvPicPr>
          <p:cNvPr id="7" name="Picture 3">
            <a:extLst>
              <a:ext uri="{FF2B5EF4-FFF2-40B4-BE49-F238E27FC236}">
                <a16:creationId xmlns:a16="http://schemas.microsoft.com/office/drawing/2014/main" id="{D92207EB-3F51-9FA4-CC66-C3E9420E2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4" y="3813651"/>
            <a:ext cx="3960812"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本框 8">
            <a:extLst>
              <a:ext uri="{FF2B5EF4-FFF2-40B4-BE49-F238E27FC236}">
                <a16:creationId xmlns:a16="http://schemas.microsoft.com/office/drawing/2014/main" id="{58987D49-E7FC-0E68-2545-987D646849B7}"/>
              </a:ext>
            </a:extLst>
          </p:cNvPr>
          <p:cNvSpPr txBox="1"/>
          <p:nvPr/>
        </p:nvSpPr>
        <p:spPr>
          <a:xfrm>
            <a:off x="3787080" y="6365272"/>
            <a:ext cx="6202016" cy="369332"/>
          </a:xfrm>
          <a:prstGeom prst="rect">
            <a:avLst/>
          </a:prstGeom>
          <a:noFill/>
        </p:spPr>
        <p:txBody>
          <a:bodyPr wrap="square">
            <a:spAutoFit/>
          </a:bodyPr>
          <a:lstStyle/>
          <a:p>
            <a:r>
              <a:rPr lang="zh-CN" altLang="en-US" sz="1800" dirty="0">
                <a:effectLst/>
                <a:latin typeface="Times New Roman" panose="02020603050405020304" pitchFamily="18" charset="0"/>
                <a:ea typeface="微软雅黑" panose="020B0503020204020204" pitchFamily="34" charset="-122"/>
                <a:cs typeface="Times New Roman" panose="02020603050405020304" pitchFamily="18" charset="0"/>
              </a:rPr>
              <a:t>中国典型区域汞污染特征</a:t>
            </a:r>
            <a:endParaRPr lang="zh-CN" altLang="en-US" dirty="0"/>
          </a:p>
        </p:txBody>
      </p:sp>
    </p:spTree>
    <p:extLst>
      <p:ext uri="{BB962C8B-B14F-4D97-AF65-F5344CB8AC3E}">
        <p14:creationId xmlns:p14="http://schemas.microsoft.com/office/powerpoint/2010/main" val="166982255"/>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917ED-CC84-8C59-0E27-39D9150D9ABC}"/>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13B14758-7586-BC2A-3F21-7D33A580EAB7}"/>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7F9AC557-2F49-DD18-626A-2F7F89D4AC47}"/>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01A722ED-6634-D1B3-ADBF-EC9B31CBB405}"/>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75143BCD-317A-D9B7-EB1D-E7D0F6D68926}"/>
              </a:ext>
            </a:extLst>
          </p:cNvPr>
          <p:cNvSpPr txBox="1"/>
          <p:nvPr/>
        </p:nvSpPr>
        <p:spPr>
          <a:xfrm>
            <a:off x="335360" y="839123"/>
            <a:ext cx="6133862" cy="592213"/>
          </a:xfrm>
          <a:prstGeom prst="rect">
            <a:avLst/>
          </a:prstGeom>
          <a:noFill/>
        </p:spPr>
        <p:txBody>
          <a:bodyPr wrap="square">
            <a:spAutoFit/>
          </a:bodyPr>
          <a:lstStyle/>
          <a:p>
            <a:pPr marL="342900" indent="-342900">
              <a:lnSpc>
                <a:spcPct val="130000"/>
              </a:lnSpc>
              <a:spcBef>
                <a:spcPct val="20000"/>
              </a:spcBef>
              <a:buClr>
                <a:schemeClr val="hlink"/>
              </a:buClr>
              <a:buSzPct val="70000"/>
            </a:pPr>
            <a:r>
              <a:rPr lang="en-US" altLang="zh-CN" sz="2800" b="1" kern="0" dirty="0">
                <a:latin typeface="Times New Roman" panose="02020603050405020304" pitchFamily="18" charset="0"/>
                <a:ea typeface="黑体" panose="02010609060101010101" pitchFamily="49" charset="-122"/>
                <a:cs typeface="Times New Roman" panose="02020603050405020304" pitchFamily="18" charset="0"/>
              </a:rPr>
              <a:t>5. </a:t>
            </a:r>
            <a:r>
              <a:rPr lang="zh-CN" altLang="en-US" sz="2800" b="1" kern="0" dirty="0">
                <a:latin typeface="Times New Roman" panose="02020603050405020304" pitchFamily="18" charset="0"/>
                <a:ea typeface="黑体" panose="02010609060101010101" pitchFamily="49" charset="-122"/>
                <a:cs typeface="Times New Roman" panose="02020603050405020304" pitchFamily="18" charset="0"/>
              </a:rPr>
              <a:t>汞的全球循环</a:t>
            </a:r>
            <a:endParaRPr lang="en-US" altLang="zh-CN" sz="2800" b="1" kern="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0" name="图片 9">
            <a:extLst>
              <a:ext uri="{FF2B5EF4-FFF2-40B4-BE49-F238E27FC236}">
                <a16:creationId xmlns:a16="http://schemas.microsoft.com/office/drawing/2014/main" id="{0F9DADF5-3643-94F9-9526-9A55ACA557C7}"/>
              </a:ext>
            </a:extLst>
          </p:cNvPr>
          <p:cNvPicPr>
            <a:picLocks noChangeAspect="1"/>
          </p:cNvPicPr>
          <p:nvPr/>
        </p:nvPicPr>
        <p:blipFill>
          <a:blip r:embed="rId3"/>
          <a:stretch>
            <a:fillRect/>
          </a:stretch>
        </p:blipFill>
        <p:spPr>
          <a:xfrm>
            <a:off x="7680176" y="1643248"/>
            <a:ext cx="4176464" cy="3731431"/>
          </a:xfrm>
          <a:prstGeom prst="rect">
            <a:avLst/>
          </a:prstGeom>
        </p:spPr>
      </p:pic>
      <p:sp>
        <p:nvSpPr>
          <p:cNvPr id="12" name="文本框 11">
            <a:extLst>
              <a:ext uri="{FF2B5EF4-FFF2-40B4-BE49-F238E27FC236}">
                <a16:creationId xmlns:a16="http://schemas.microsoft.com/office/drawing/2014/main" id="{92324EDB-575C-F203-1FE5-A2F9417F21AA}"/>
              </a:ext>
            </a:extLst>
          </p:cNvPr>
          <p:cNvSpPr txBox="1"/>
          <p:nvPr/>
        </p:nvSpPr>
        <p:spPr>
          <a:xfrm>
            <a:off x="7608168" y="5593083"/>
            <a:ext cx="4536133" cy="369332"/>
          </a:xfrm>
          <a:prstGeom prst="rect">
            <a:avLst/>
          </a:prstGeom>
          <a:noFill/>
        </p:spPr>
        <p:txBody>
          <a:bodyPr wrap="square">
            <a:spAutoFit/>
          </a:bodyPr>
          <a:lstStyle/>
          <a:p>
            <a:pPr algn="l"/>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Hg </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的全球循环储库及通量（</a:t>
            </a:r>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Selin</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2009</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a:extLst>
              <a:ext uri="{FF2B5EF4-FFF2-40B4-BE49-F238E27FC236}">
                <a16:creationId xmlns:a16="http://schemas.microsoft.com/office/drawing/2014/main" id="{C34AA8D0-08D4-18EC-A00A-270B40AB7436}"/>
              </a:ext>
            </a:extLst>
          </p:cNvPr>
          <p:cNvSpPr txBox="1"/>
          <p:nvPr/>
        </p:nvSpPr>
        <p:spPr>
          <a:xfrm>
            <a:off x="285240" y="1700808"/>
            <a:ext cx="6953387" cy="2242858"/>
          </a:xfrm>
          <a:prstGeom prst="rect">
            <a:avLst/>
          </a:prstGeom>
          <a:noFill/>
        </p:spPr>
        <p:txBody>
          <a:bodyPr wrap="square">
            <a:spAutoFit/>
          </a:bodyPr>
          <a:lstStyle/>
          <a:p>
            <a:pPr marL="342900" indent="-342900" algn="l">
              <a:lnSpc>
                <a:spcPct val="150000"/>
              </a:lnSpc>
              <a:buFont typeface="Wingdings" panose="05000000000000000000" pitchFamily="2" charset="2"/>
              <a:buChar char="Ø"/>
            </a:pP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汞从地球深层储库向大气运动的天然过程主要是火山与其他地质活动。汞的天然生物地球化学循环包括大气迁移、沉降到陆地或海洋，以及再挥发。最终的汇是深海沉积物，其形成非常缓慢。</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文本框 14">
            <a:extLst>
              <a:ext uri="{FF2B5EF4-FFF2-40B4-BE49-F238E27FC236}">
                <a16:creationId xmlns:a16="http://schemas.microsoft.com/office/drawing/2014/main" id="{7D820D99-EE21-F1A1-3A93-F9BC323ABC6F}"/>
              </a:ext>
            </a:extLst>
          </p:cNvPr>
          <p:cNvSpPr txBox="1"/>
          <p:nvPr/>
        </p:nvSpPr>
        <p:spPr>
          <a:xfrm>
            <a:off x="331837" y="4312762"/>
            <a:ext cx="6953387" cy="1688860"/>
          </a:xfrm>
          <a:prstGeom prst="rect">
            <a:avLst/>
          </a:prstGeom>
          <a:noFill/>
        </p:spPr>
        <p:txBody>
          <a:bodyPr wrap="square">
            <a:spAutoFit/>
          </a:bodyPr>
          <a:lstStyle/>
          <a:p>
            <a:pPr marL="342900" indent="-342900" algn="l">
              <a:lnSpc>
                <a:spcPct val="150000"/>
              </a:lnSpc>
              <a:buFont typeface="Wingdings" panose="05000000000000000000" pitchFamily="2" charset="2"/>
              <a:buChar char="Ø"/>
            </a:pP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人类活动包括煤炭燃烧、采矿和其他工业活动改变了汞循环，使得汞从远程的沉积物储库进入大气。</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56777276"/>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3F39D-2502-0668-45E5-710ADDBEA6DE}"/>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08D249CF-FBA7-DD39-1FB3-40D99491C5AE}"/>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8F165BCF-01EE-95AB-5362-8261B830B8CE}"/>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cxnSp>
        <p:nvCxnSpPr>
          <p:cNvPr id="4" name="直接连接符 3">
            <a:extLst>
              <a:ext uri="{FF2B5EF4-FFF2-40B4-BE49-F238E27FC236}">
                <a16:creationId xmlns:a16="http://schemas.microsoft.com/office/drawing/2014/main" id="{68083F94-6264-154B-3C27-5C936BF578C2}"/>
              </a:ext>
            </a:extLst>
          </p:cNvPr>
          <p:cNvCxnSpPr>
            <a:cxnSpLocks/>
          </p:cNvCxnSpPr>
          <p:nvPr/>
        </p:nvCxnSpPr>
        <p:spPr bwMode="auto">
          <a:xfrm>
            <a:off x="3215680" y="3284984"/>
            <a:ext cx="3960440" cy="0"/>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6" name="Rectangle 2">
            <a:extLst>
              <a:ext uri="{FF2B5EF4-FFF2-40B4-BE49-F238E27FC236}">
                <a16:creationId xmlns:a16="http://schemas.microsoft.com/office/drawing/2014/main" id="{FFA9F7C3-9D1A-16DD-7E9D-BCC2685C61DF}"/>
              </a:ext>
            </a:extLst>
          </p:cNvPr>
          <p:cNvSpPr txBox="1">
            <a:spLocks noChangeArrowheads="1"/>
          </p:cNvSpPr>
          <p:nvPr/>
        </p:nvSpPr>
        <p:spPr bwMode="auto">
          <a:xfrm>
            <a:off x="1343472" y="764704"/>
            <a:ext cx="9289032" cy="5400600"/>
          </a:xfrm>
          <a:prstGeom prst="rect">
            <a:avLst/>
          </a:prstGeom>
          <a:noFill/>
          <a:ln w="9525">
            <a:noFill/>
            <a:miter lim="800000"/>
          </a:ln>
          <a:effectLst/>
        </p:spPr>
        <p:txBody>
          <a:bodyPr vert="horz" wrap="square" lIns="91440" tIns="45720" rIns="91440" bIns="45720" numCol="1" anchor="ctr" anchorCtr="0" compatLnSpc="1"/>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9pPr>
          </a:lstStyle>
          <a:p>
            <a:pPr algn="l" eaLnBrk="1" hangingPunct="1">
              <a:lnSpc>
                <a:spcPct val="150000"/>
              </a:lnSpc>
              <a:spcBef>
                <a:spcPct val="20000"/>
              </a:spcBef>
              <a:defRPr/>
            </a:pPr>
            <a:r>
              <a:rPr lang="zh-CN" altLang="en-US"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第二节  金属元素 （</a:t>
            </a:r>
            <a:r>
              <a:rPr lang="en-US" altLang="zh-CN"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Metals</a:t>
            </a:r>
            <a:r>
              <a:rPr lang="zh-CN" altLang="en-US"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4400" kern="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一、汞（</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Mercury</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二、镉（</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Cadmium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三、铬（</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Chromium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四、砷（</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Arsenic</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五、锂</a:t>
            </a:r>
            <a:r>
              <a:rPr lang="zh-CN" altLang="en-US"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Lithium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六、稀土元素（</a:t>
            </a:r>
            <a:r>
              <a:rPr lang="en-US" altLang="zh-CN"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Rare earth elements</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00219339"/>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5429F-C51B-E1B9-8EA4-2CB44E7486E3}"/>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75B95ECB-4FD1-378D-D7AC-1B2679173FB5}"/>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C8083A9C-4A72-F930-1B2E-A0C2AFB6056B}"/>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044BF407-DE31-6971-3E6A-C739D69FB149}"/>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二、镉 （</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Cd</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Cadmium</a:t>
            </a:r>
          </a:p>
        </p:txBody>
      </p:sp>
      <p:sp>
        <p:nvSpPr>
          <p:cNvPr id="6" name="Rectangle 2">
            <a:extLst>
              <a:ext uri="{FF2B5EF4-FFF2-40B4-BE49-F238E27FC236}">
                <a16:creationId xmlns:a16="http://schemas.microsoft.com/office/drawing/2014/main" id="{7B98AFB6-DC68-46B2-1D6C-E17632DE08F3}"/>
              </a:ext>
            </a:extLst>
          </p:cNvPr>
          <p:cNvSpPr txBox="1">
            <a:spLocks noChangeArrowheads="1"/>
          </p:cNvSpPr>
          <p:nvPr/>
        </p:nvSpPr>
        <p:spPr bwMode="auto">
          <a:xfrm>
            <a:off x="299356" y="837406"/>
            <a:ext cx="11593288" cy="5183188"/>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nSpc>
                <a:spcPct val="130000"/>
              </a:lnSpc>
              <a:buFont typeface="Wingdings" panose="05000000000000000000" pitchFamily="2" charset="2"/>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痛痛病事件</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a:lnSpc>
                <a:spcPct val="130000"/>
              </a:lnSpc>
              <a:buFont typeface="Wingdings" panose="05000000000000000000" pitchFamily="2" charset="2"/>
              <a:buNone/>
            </a:pPr>
            <a:r>
              <a:rPr lang="en-US" altLang="zh-CN" sz="1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1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Bef>
                <a:spcPts val="0"/>
              </a:spcBef>
              <a:buClr>
                <a:schemeClr val="tx1"/>
              </a:buClr>
              <a:buSzPct val="100000"/>
              <a:buFont typeface="Wingdings" panose="05000000000000000000" pitchFamily="2" charset="2"/>
              <a:buChar char="Ø"/>
            </a:pP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1955 </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年首次发现于日本富山县神通川流域，是积累性镉中毒造成的。经过调查，发现是由于神通川上游锌矿冶炼排出的含镉废水污染了神通川，用河水灌溉农田，又使镉进入稻田被水稻吸收，致使当地居民因长期饮用被镉污染的河水和食用被镉污染的稻米而引起的慢性镉中毒。</a:t>
            </a:r>
            <a:endParaRPr lang="zh-CN" altLang="en-US" sz="18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26" name="Picture 2">
            <a:extLst>
              <a:ext uri="{FF2B5EF4-FFF2-40B4-BE49-F238E27FC236}">
                <a16:creationId xmlns:a16="http://schemas.microsoft.com/office/drawing/2014/main" id="{4FD9A89B-3772-AF60-8F8B-8A4CCC27A8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648" y="4015294"/>
            <a:ext cx="2237118" cy="2383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A0E3B9E-FC06-BE41-7FCE-159CDA1860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9936" y="4194050"/>
            <a:ext cx="2646285" cy="223438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D0653B99-CC72-9389-D714-516E15DA35C9}"/>
              </a:ext>
            </a:extLst>
          </p:cNvPr>
          <p:cNvSpPr txBox="1"/>
          <p:nvPr/>
        </p:nvSpPr>
        <p:spPr>
          <a:xfrm>
            <a:off x="4511824" y="6515849"/>
            <a:ext cx="6133862" cy="369332"/>
          </a:xfrm>
          <a:prstGeom prst="rect">
            <a:avLst/>
          </a:prstGeom>
          <a:noFill/>
        </p:spPr>
        <p:txBody>
          <a:bodyPr wrap="square">
            <a:spAutoFit/>
          </a:bodyPr>
          <a:lstStyle/>
          <a:p>
            <a:r>
              <a:rPr lang="zh-CN" altLang="en-US" sz="18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慢性镉中毒症状</a:t>
            </a:r>
            <a:endParaRPr lang="zh-CN" altLang="en-US" dirty="0"/>
          </a:p>
        </p:txBody>
      </p:sp>
    </p:spTree>
    <p:extLst>
      <p:ext uri="{BB962C8B-B14F-4D97-AF65-F5344CB8AC3E}">
        <p14:creationId xmlns:p14="http://schemas.microsoft.com/office/powerpoint/2010/main" val="3346159850"/>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2D11E-4783-902B-5402-CA27DD11175D}"/>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3D3022CA-27C1-3F70-2D52-9100932C2C4A}"/>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BF6F980F-ACC6-A097-2AFA-82F8C3B556A4}"/>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2C311E3D-FC23-D8C8-46E1-CF903B10AA1A}"/>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二、镉 （</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Cd</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Cadmium</a:t>
            </a:r>
          </a:p>
        </p:txBody>
      </p:sp>
      <p:sp>
        <p:nvSpPr>
          <p:cNvPr id="6" name="Rectangle 2">
            <a:extLst>
              <a:ext uri="{FF2B5EF4-FFF2-40B4-BE49-F238E27FC236}">
                <a16:creationId xmlns:a16="http://schemas.microsoft.com/office/drawing/2014/main" id="{A5E13228-7991-F9F0-0356-17DF816D72D1}"/>
              </a:ext>
            </a:extLst>
          </p:cNvPr>
          <p:cNvSpPr txBox="1">
            <a:spLocks noChangeArrowheads="1"/>
          </p:cNvSpPr>
          <p:nvPr/>
        </p:nvSpPr>
        <p:spPr bwMode="auto">
          <a:xfrm>
            <a:off x="209346" y="939847"/>
            <a:ext cx="11773308" cy="5183188"/>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nSpc>
                <a:spcPct val="130000"/>
              </a:lnSpc>
              <a:buFont typeface="Wingdings" panose="05000000000000000000" pitchFamily="2" charset="2"/>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环境分布和污染来源</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a:lnSpc>
                <a:spcPct val="130000"/>
              </a:lnSpc>
              <a:buFont typeface="Wingdings" panose="05000000000000000000" pitchFamily="2" charset="2"/>
              <a:buNone/>
            </a:pPr>
            <a:endParaRPr lang="zh-CN" altLang="en-US" sz="1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Bef>
                <a:spcPts val="0"/>
              </a:spcBef>
              <a:buClr>
                <a:schemeClr val="tx1"/>
              </a:buClr>
              <a:buSzPct val="100000"/>
              <a:buFont typeface="Wingdings" panose="05000000000000000000" pitchFamily="2" charset="2"/>
              <a:buChar char="Ø"/>
            </a:pP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地壳中镉的丰度仅为</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20 ng/ g</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，通常与锌共生，最早发现镉元素就是在</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ZnCO</a:t>
            </a:r>
            <a:r>
              <a:rPr lang="en-US" altLang="zh-CN" sz="2400" kern="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矿中。在</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Zn - Pb - Cu </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矿中含镉浓度最高，所以炼锌过程是环境中镉的主要来源。在冶炼</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Pb </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Cu </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时也会排放出镉。</a:t>
            </a:r>
          </a:p>
          <a:p>
            <a:pPr algn="just">
              <a:lnSpc>
                <a:spcPct val="150000"/>
              </a:lnSpc>
              <a:spcBef>
                <a:spcPts val="0"/>
              </a:spcBef>
              <a:buClr>
                <a:schemeClr val="tx1"/>
              </a:buClr>
              <a:buSzPct val="100000"/>
              <a:buFont typeface="Wingdings" panose="05000000000000000000" pitchFamily="2" charset="2"/>
              <a:buChar char="Ø"/>
            </a:pP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镉的工业用途很广，主要用于电镀、增塑剂、颜料生产、</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Ni - Cd </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电池生产等。电镀厂在更换镀液时，常将含镉量高达</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2 200 mg/ L </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的废镀液排入周围水体中。另外，在磷肥、污泥和矿物燃料中也含有少量镉。。</a:t>
            </a:r>
            <a:endParaRPr lang="zh-CN" altLang="en-US" sz="18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22421518"/>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53950-6670-BD31-1D1B-16C5BD1BEC53}"/>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13D0E42C-A40F-A829-6413-93DF6AF31766}"/>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5ED8C04F-AD84-8CB9-1138-C702F8128BE7}"/>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0A651BE4-CDFC-D52D-7AF6-B6F3A0CB369E}"/>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二、镉 （</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Cd</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Cadmium</a:t>
            </a:r>
          </a:p>
        </p:txBody>
      </p:sp>
      <p:sp>
        <p:nvSpPr>
          <p:cNvPr id="6" name="Rectangle 2">
            <a:extLst>
              <a:ext uri="{FF2B5EF4-FFF2-40B4-BE49-F238E27FC236}">
                <a16:creationId xmlns:a16="http://schemas.microsoft.com/office/drawing/2014/main" id="{2778AEEE-D721-CFC3-9FE3-74A951F81151}"/>
              </a:ext>
            </a:extLst>
          </p:cNvPr>
          <p:cNvSpPr txBox="1">
            <a:spLocks noChangeArrowheads="1"/>
          </p:cNvSpPr>
          <p:nvPr/>
        </p:nvSpPr>
        <p:spPr bwMode="auto">
          <a:xfrm>
            <a:off x="257740" y="837406"/>
            <a:ext cx="11526892" cy="3671714"/>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nSpc>
                <a:spcPct val="130000"/>
              </a:lnSpc>
              <a:buFont typeface="Wingdings" panose="05000000000000000000" pitchFamily="2" charset="2"/>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污染特点</a:t>
            </a:r>
          </a:p>
          <a:p>
            <a:pPr>
              <a:lnSpc>
                <a:spcPct val="130000"/>
              </a:lnSpc>
              <a:buFont typeface="Wingdings" panose="05000000000000000000" pitchFamily="2" charset="2"/>
              <a:buNone/>
            </a:pPr>
            <a:endParaRPr lang="zh-CN" altLang="en-US" sz="1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Bef>
                <a:spcPts val="0"/>
              </a:spcBef>
              <a:buClr>
                <a:schemeClr val="tx1"/>
              </a:buClr>
              <a:buSzPct val="100000"/>
              <a:buFont typeface="Wingdings" panose="05000000000000000000" pitchFamily="2" charset="2"/>
              <a:buChar char="Ø"/>
            </a:pP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迁移性较大，易配合，配合基团受水化学条件影响较大。</a:t>
            </a:r>
            <a:endPar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Bef>
                <a:spcPts val="0"/>
              </a:spcBef>
              <a:buClr>
                <a:schemeClr val="tx1"/>
              </a:buClr>
              <a:buSzPct val="100000"/>
              <a:buFont typeface="Wingdings" panose="05000000000000000000" pitchFamily="2" charset="2"/>
              <a:buChar char="Ø"/>
            </a:pPr>
            <a:endPar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 8">
            <a:extLst>
              <a:ext uri="{FF2B5EF4-FFF2-40B4-BE49-F238E27FC236}">
                <a16:creationId xmlns:a16="http://schemas.microsoft.com/office/drawing/2014/main" id="{D9D4B1B7-DC1B-B462-806B-8BFF10E30508}"/>
              </a:ext>
            </a:extLst>
          </p:cNvPr>
          <p:cNvPicPr>
            <a:picLocks noChangeAspect="1"/>
          </p:cNvPicPr>
          <p:nvPr/>
        </p:nvPicPr>
        <p:blipFill>
          <a:blip r:embed="rId3"/>
          <a:stretch>
            <a:fillRect/>
          </a:stretch>
        </p:blipFill>
        <p:spPr>
          <a:xfrm>
            <a:off x="3143672" y="2564904"/>
            <a:ext cx="4680520" cy="3315369"/>
          </a:xfrm>
          <a:prstGeom prst="rect">
            <a:avLst/>
          </a:prstGeom>
        </p:spPr>
      </p:pic>
      <p:sp>
        <p:nvSpPr>
          <p:cNvPr id="11" name="文本框 10">
            <a:extLst>
              <a:ext uri="{FF2B5EF4-FFF2-40B4-BE49-F238E27FC236}">
                <a16:creationId xmlns:a16="http://schemas.microsoft.com/office/drawing/2014/main" id="{0C6E06DE-21BF-1BF2-4D90-77B1B49023F7}"/>
              </a:ext>
            </a:extLst>
          </p:cNvPr>
          <p:cNvSpPr txBox="1"/>
          <p:nvPr/>
        </p:nvSpPr>
        <p:spPr>
          <a:xfrm>
            <a:off x="4151551" y="5983791"/>
            <a:ext cx="6133862" cy="369332"/>
          </a:xfrm>
          <a:prstGeom prst="rect">
            <a:avLst/>
          </a:prstGeom>
          <a:noFill/>
        </p:spPr>
        <p:txBody>
          <a:bodyPr wrap="square">
            <a:spAutoFit/>
          </a:bodyPr>
          <a:lstStyle/>
          <a:p>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Cd</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Ⅱ</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）形态分布图</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88444823"/>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32B19-CC30-518A-09CD-92C54B7D3DE8}"/>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50ACEC38-4EF3-A6BB-EDAC-C6B5F9811C14}"/>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2ED1A4C7-46F3-3A74-7186-3914ED1101F2}"/>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FD46B4A8-B50F-A2EA-180C-5DC357D73A87}"/>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二、镉 （</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Cd</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Cadmium</a:t>
            </a:r>
          </a:p>
        </p:txBody>
      </p:sp>
      <p:sp>
        <p:nvSpPr>
          <p:cNvPr id="6" name="Rectangle 2">
            <a:extLst>
              <a:ext uri="{FF2B5EF4-FFF2-40B4-BE49-F238E27FC236}">
                <a16:creationId xmlns:a16="http://schemas.microsoft.com/office/drawing/2014/main" id="{E6011AD6-E5B1-882A-151B-5DBDF55B8E7A}"/>
              </a:ext>
            </a:extLst>
          </p:cNvPr>
          <p:cNvSpPr txBox="1">
            <a:spLocks noChangeArrowheads="1"/>
          </p:cNvSpPr>
          <p:nvPr/>
        </p:nvSpPr>
        <p:spPr bwMode="auto">
          <a:xfrm>
            <a:off x="257740" y="837406"/>
            <a:ext cx="11526892" cy="3671714"/>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nSpc>
                <a:spcPct val="130000"/>
              </a:lnSpc>
              <a:buFont typeface="Wingdings" panose="05000000000000000000" pitchFamily="2" charset="2"/>
              <a:buNone/>
            </a:pPr>
            <a:endPar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Bef>
                <a:spcPts val="0"/>
              </a:spcBef>
              <a:buClr>
                <a:schemeClr val="tx1"/>
              </a:buClr>
              <a:buSzPct val="100000"/>
              <a:buFont typeface="Wingdings" panose="05000000000000000000" pitchFamily="2" charset="2"/>
              <a:buChar char="Ø"/>
            </a:pP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在氧化性淡水水体中，主要以</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Cd</a:t>
            </a:r>
            <a:r>
              <a:rPr lang="en-US" altLang="zh-CN" sz="2400" kern="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kern="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形式存在；在海水中主要以</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CdCl</a:t>
            </a:r>
            <a:r>
              <a:rPr lang="en-US" altLang="zh-CN" sz="2400" kern="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400" kern="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2-x</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形态存在；当</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pH&gt;9</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CdCO</a:t>
            </a:r>
            <a:r>
              <a:rPr lang="en-US" altLang="zh-CN" sz="2400" kern="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是主要存在形式；而在厌氧的水体环境中，大多都转化为难溶的</a:t>
            </a:r>
            <a:r>
              <a:rPr lang="en-US" altLang="zh-CN" sz="2400" kern="0" dirty="0" err="1">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CdS</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了。</a:t>
            </a:r>
            <a:endParaRPr lang="zh-CN" altLang="en-US" sz="18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2">
            <a:extLst>
              <a:ext uri="{FF2B5EF4-FFF2-40B4-BE49-F238E27FC236}">
                <a16:creationId xmlns:a16="http://schemas.microsoft.com/office/drawing/2014/main" id="{F4B14DB9-2215-624D-D347-14B866C07F23}"/>
              </a:ext>
            </a:extLst>
          </p:cNvPr>
          <p:cNvGrpSpPr/>
          <p:nvPr/>
        </p:nvGrpSpPr>
        <p:grpSpPr>
          <a:xfrm>
            <a:off x="1304662" y="4077072"/>
            <a:ext cx="9433048" cy="1020346"/>
            <a:chOff x="1002940" y="5083765"/>
            <a:chExt cx="9433048" cy="1020346"/>
          </a:xfrm>
        </p:grpSpPr>
        <p:sp>
          <p:nvSpPr>
            <p:cNvPr id="7" name="矩形 6">
              <a:extLst>
                <a:ext uri="{FF2B5EF4-FFF2-40B4-BE49-F238E27FC236}">
                  <a16:creationId xmlns:a16="http://schemas.microsoft.com/office/drawing/2014/main" id="{3E01DDF1-0712-F979-DB0A-E0673535FDBF}"/>
                </a:ext>
              </a:extLst>
            </p:cNvPr>
            <p:cNvSpPr/>
            <p:nvPr/>
          </p:nvSpPr>
          <p:spPr bwMode="auto">
            <a:xfrm>
              <a:off x="1002940" y="5083765"/>
              <a:ext cx="9433048" cy="1020346"/>
            </a:xfrm>
            <a:prstGeom prst="rect">
              <a:avLst/>
            </a:prstGeom>
            <a:solidFill>
              <a:schemeClr val="accent5"/>
            </a:solidFill>
            <a:ln w="9525"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Garamond" panose="02020404030301010803" pitchFamily="18" charset="0"/>
                <a:ea typeface="宋体" panose="02010600030101010101" pitchFamily="2" charset="-122"/>
              </a:endParaRPr>
            </a:p>
          </p:txBody>
        </p:sp>
        <p:sp>
          <p:nvSpPr>
            <p:cNvPr id="4" name="文本框 3">
              <a:extLst>
                <a:ext uri="{FF2B5EF4-FFF2-40B4-BE49-F238E27FC236}">
                  <a16:creationId xmlns:a16="http://schemas.microsoft.com/office/drawing/2014/main" id="{5A6B49B9-F6D1-1079-019C-53A524D40C0B}"/>
                </a:ext>
              </a:extLst>
            </p:cNvPr>
            <p:cNvSpPr txBox="1"/>
            <p:nvPr/>
          </p:nvSpPr>
          <p:spPr>
            <a:xfrm>
              <a:off x="1146956" y="5193501"/>
              <a:ext cx="9145016" cy="876330"/>
            </a:xfrm>
            <a:prstGeom prst="rect">
              <a:avLst/>
            </a:prstGeom>
            <a:noFill/>
          </p:spPr>
          <p:txBody>
            <a:bodyPr wrap="square">
              <a:spAutoFit/>
            </a:bodyPr>
            <a:lstStyle/>
            <a:p>
              <a:pPr eaLnBrk="1" hangingPunct="1">
                <a:lnSpc>
                  <a:spcPct val="110000"/>
                </a:lnSpc>
                <a:spcBef>
                  <a:spcPct val="50000"/>
                </a:spcBef>
              </a:pPr>
              <a:r>
                <a:rPr kumimoji="1" lang="zh-CN" altLang="en-US" sz="24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提问：为什么在缺氧的沉积物（或土壤）中，</a:t>
              </a:r>
              <a:r>
                <a:rPr kumimoji="1" lang="en-US" altLang="zh-CN" sz="24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Cd</a:t>
              </a:r>
              <a:r>
                <a:rPr kumimoji="1" lang="zh-CN" altLang="en-US" sz="24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或其他重金属离子的含量明显减小？</a:t>
              </a:r>
            </a:p>
          </p:txBody>
        </p:sp>
      </p:grpSp>
    </p:spTree>
    <p:extLst>
      <p:ext uri="{BB962C8B-B14F-4D97-AF65-F5344CB8AC3E}">
        <p14:creationId xmlns:p14="http://schemas.microsoft.com/office/powerpoint/2010/main" val="4089992178"/>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169C5-8263-2A92-E75C-1FB63EE44BE8}"/>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228BBE15-F1CB-9028-B1CB-018437306581}"/>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68AA55A5-C2C4-7AB7-2D62-CCAA837FD346}"/>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BA37C070-B68B-08EE-BA77-7032304E74C4}"/>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二、镉 （</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Cd</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Cadmium</a:t>
            </a:r>
          </a:p>
        </p:txBody>
      </p:sp>
      <p:sp>
        <p:nvSpPr>
          <p:cNvPr id="6" name="Rectangle 2">
            <a:extLst>
              <a:ext uri="{FF2B5EF4-FFF2-40B4-BE49-F238E27FC236}">
                <a16:creationId xmlns:a16="http://schemas.microsoft.com/office/drawing/2014/main" id="{C5A64D96-7EB4-2A9B-83CA-48C7C260F16A}"/>
              </a:ext>
            </a:extLst>
          </p:cNvPr>
          <p:cNvSpPr txBox="1">
            <a:spLocks noChangeArrowheads="1"/>
          </p:cNvSpPr>
          <p:nvPr/>
        </p:nvSpPr>
        <p:spPr bwMode="auto">
          <a:xfrm>
            <a:off x="191343" y="867318"/>
            <a:ext cx="11952957" cy="659413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nSpc>
                <a:spcPct val="130000"/>
              </a:lnSpc>
              <a:buFont typeface="Wingdings" panose="05000000000000000000" pitchFamily="2" charset="2"/>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镉的毒害性</a:t>
            </a:r>
          </a:p>
          <a:p>
            <a:pPr>
              <a:lnSpc>
                <a:spcPct val="130000"/>
              </a:lnSpc>
              <a:buFont typeface="Wingdings" panose="05000000000000000000" pitchFamily="2" charset="2"/>
              <a:buNone/>
            </a:pPr>
            <a:endParaRPr lang="zh-CN" altLang="en-US" sz="14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Bef>
                <a:spcPts val="0"/>
              </a:spcBef>
              <a:buClr>
                <a:schemeClr val="tx1"/>
              </a:buClr>
              <a:buSzPct val="100000"/>
              <a:buFont typeface="Wingdings" panose="05000000000000000000" pitchFamily="2" charset="2"/>
              <a:buChar char="Ø"/>
            </a:pPr>
            <a:r>
              <a:rPr lang="zh-CN" altLang="en-US"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镉和汞一样，是人体不需要的元素。</a:t>
            </a:r>
            <a:r>
              <a:rPr lang="zh-CN" altLang="en-US" sz="2000"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许多植物如水稻、小麦等对镉的富集能力很强，使镉及其化合物能通过食物链进入人体</a:t>
            </a:r>
            <a:r>
              <a:rPr lang="zh-CN" altLang="en-US"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，镉的生物半衰期长，从体内排出的速率十分缓慢，容易在体内的肾脏、肝脏等部位积聚，对人体的肾脏、肝脏、骨骼、血液系统等都有较大的损害作用，还能破坏人体的新陈代谢功能。 </a:t>
            </a:r>
            <a:endParaRPr lang="en-US" altLang="zh-CN"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Bef>
                <a:spcPts val="0"/>
              </a:spcBef>
              <a:buClr>
                <a:schemeClr val="tx1"/>
              </a:buClr>
              <a:buSzPct val="100000"/>
              <a:buFont typeface="Wingdings" panose="05000000000000000000" pitchFamily="2" charset="2"/>
              <a:buChar char="Ø"/>
            </a:pPr>
            <a:endPar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B845C19B-7262-D333-39E2-833DBD9BE096}"/>
              </a:ext>
            </a:extLst>
          </p:cNvPr>
          <p:cNvSpPr txBox="1"/>
          <p:nvPr/>
        </p:nvSpPr>
        <p:spPr>
          <a:xfrm>
            <a:off x="143643" y="3645024"/>
            <a:ext cx="8740284" cy="2807756"/>
          </a:xfrm>
          <a:prstGeom prst="rect">
            <a:avLst/>
          </a:prstGeom>
          <a:noFill/>
        </p:spPr>
        <p:txBody>
          <a:bodyPr wrap="square">
            <a:spAutoFit/>
          </a:bodyPr>
          <a:lstStyle/>
          <a:p>
            <a:pPr marL="342900" indent="-342900" algn="just">
              <a:lnSpc>
                <a:spcPct val="150000"/>
              </a:lnSpc>
              <a:spcBef>
                <a:spcPts val="0"/>
              </a:spcBef>
              <a:buClr>
                <a:schemeClr val="tx1"/>
              </a:buClr>
              <a:buSzPct val="100000"/>
              <a:buFont typeface="Wingdings" panose="05000000000000000000" pitchFamily="2" charset="2"/>
              <a:buChar char="Ø"/>
            </a:pPr>
            <a:r>
              <a:rPr lang="zh-CN" altLang="en-US"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镉对骨质的破坏作用在于它阻碍了钙的吸收。</a:t>
            </a:r>
            <a:r>
              <a:rPr lang="en-US" altLang="zh-CN"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Cd</a:t>
            </a:r>
            <a:r>
              <a:rPr lang="en-US" altLang="zh-CN" sz="2000" kern="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半径为</a:t>
            </a:r>
            <a:r>
              <a:rPr lang="en-US" altLang="zh-CN"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0.097 nm, Ca</a:t>
            </a:r>
            <a:r>
              <a:rPr lang="en-US" altLang="zh-CN" sz="2000" kern="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半径为</a:t>
            </a:r>
            <a:r>
              <a:rPr lang="en-US" altLang="zh-CN"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0.099 nm</a:t>
            </a:r>
            <a:r>
              <a:rPr lang="zh-CN" altLang="en-US"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两者非常接近，很容易发生置换作用</a:t>
            </a:r>
            <a:r>
              <a:rPr lang="zh-CN" altLang="en-US"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，骨骼中钙的位置被镉占据，骨质变软，骨痛病就是由此引起。</a:t>
            </a:r>
          </a:p>
          <a:p>
            <a:pPr marL="342900" indent="-342900" algn="just">
              <a:lnSpc>
                <a:spcPct val="150000"/>
              </a:lnSpc>
              <a:spcBef>
                <a:spcPts val="0"/>
              </a:spcBef>
              <a:buClr>
                <a:schemeClr val="tx1"/>
              </a:buClr>
              <a:buSzPct val="100000"/>
              <a:buFont typeface="Wingdings" panose="05000000000000000000" pitchFamily="2" charset="2"/>
              <a:buChar char="Ø"/>
            </a:pPr>
            <a:r>
              <a:rPr lang="zh-CN" altLang="en-US"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此外，</a:t>
            </a:r>
            <a:r>
              <a:rPr lang="en-US" altLang="zh-CN" sz="2000"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Cd</a:t>
            </a:r>
            <a:r>
              <a:rPr lang="en-US" altLang="zh-CN" sz="2000" kern="0" baseline="300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000"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Zn</a:t>
            </a:r>
            <a:r>
              <a:rPr lang="en-US" altLang="zh-CN" sz="2000" kern="0" baseline="300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2000" kern="0" baseline="300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的外层电子结构相似，半径也相近，因此在生物体内也存在着</a:t>
            </a:r>
            <a:r>
              <a:rPr lang="en-US" altLang="zh-CN" sz="2000"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Cu</a:t>
            </a:r>
            <a:r>
              <a:rPr lang="zh-CN" altLang="en-US" sz="2000"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Zn</a:t>
            </a:r>
            <a:r>
              <a:rPr lang="zh-CN" altLang="en-US" sz="2000"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被</a:t>
            </a:r>
            <a:r>
              <a:rPr lang="en-US" altLang="zh-CN" sz="2000"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Cd</a:t>
            </a:r>
            <a:r>
              <a:rPr lang="zh-CN" altLang="en-US" sz="2000"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置换取代的现象</a:t>
            </a:r>
            <a:r>
              <a:rPr lang="zh-CN" altLang="en-US"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Cu</a:t>
            </a:r>
            <a:r>
              <a:rPr lang="zh-CN" altLang="en-US"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Zn</a:t>
            </a:r>
            <a:r>
              <a:rPr lang="zh-CN" altLang="en-US"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均为人体必需元素，由于受到镉污染而造成人体缺</a:t>
            </a:r>
            <a:r>
              <a:rPr lang="en-US" altLang="zh-CN"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Cu</a:t>
            </a:r>
            <a:r>
              <a:rPr lang="zh-CN" altLang="en-US"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和缺</a:t>
            </a:r>
            <a:r>
              <a:rPr lang="en-US" altLang="zh-CN"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Zn</a:t>
            </a:r>
            <a:r>
              <a:rPr lang="zh-CN" altLang="en-US" sz="20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，都会破坏正常的新陈代谢功能。 </a:t>
            </a:r>
          </a:p>
        </p:txBody>
      </p:sp>
      <p:pic>
        <p:nvPicPr>
          <p:cNvPr id="7" name="Picture 3" descr="痛痛病">
            <a:extLst>
              <a:ext uri="{FF2B5EF4-FFF2-40B4-BE49-F238E27FC236}">
                <a16:creationId xmlns:a16="http://schemas.microsoft.com/office/drawing/2014/main" id="{45D93CB9-6E4D-35AB-D3FF-498302E63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0299" y="3429000"/>
            <a:ext cx="2657178"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899BEF3D-391C-699C-CD54-098082750262}"/>
              </a:ext>
            </a:extLst>
          </p:cNvPr>
          <p:cNvSpPr txBox="1"/>
          <p:nvPr/>
        </p:nvSpPr>
        <p:spPr>
          <a:xfrm>
            <a:off x="9552384" y="6150522"/>
            <a:ext cx="2016224" cy="369332"/>
          </a:xfrm>
          <a:prstGeom prst="rect">
            <a:avLst/>
          </a:prstGeom>
          <a:noFill/>
        </p:spPr>
        <p:txBody>
          <a:bodyPr wrap="square">
            <a:spAutoFit/>
          </a:bodyPr>
          <a:lstStyle/>
          <a:p>
            <a:r>
              <a:rPr lang="zh-CN" altLang="en-US" sz="18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镉的人体暴露过程</a:t>
            </a:r>
            <a:endParaRPr lang="zh-CN" altLang="en-US" dirty="0"/>
          </a:p>
        </p:txBody>
      </p:sp>
    </p:spTree>
    <p:extLst>
      <p:ext uri="{BB962C8B-B14F-4D97-AF65-F5344CB8AC3E}">
        <p14:creationId xmlns:p14="http://schemas.microsoft.com/office/powerpoint/2010/main" val="944109505"/>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039E-0184-7701-D5B7-6133F3961C69}"/>
            </a:ext>
          </a:extLst>
        </p:cNvPr>
        <p:cNvGrpSpPr/>
        <p:nvPr/>
      </p:nvGrpSpPr>
      <p:grpSpPr>
        <a:xfrm>
          <a:off x="0" y="0"/>
          <a:ext cx="0" cy="0"/>
          <a:chOff x="0" y="0"/>
          <a:chExt cx="0" cy="0"/>
        </a:xfrm>
      </p:grpSpPr>
      <p:sp>
        <p:nvSpPr>
          <p:cNvPr id="18434" name="Rectangle 15">
            <a:extLst>
              <a:ext uri="{FF2B5EF4-FFF2-40B4-BE49-F238E27FC236}">
                <a16:creationId xmlns:a16="http://schemas.microsoft.com/office/drawing/2014/main" id="{0175B636-0D99-8460-940E-A110BD66A0D4}"/>
              </a:ext>
            </a:extLst>
          </p:cNvPr>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cs typeface="Times New Roman" panose="02020603050405020304" pitchFamily="18" charset="0"/>
            </a:endParaRPr>
          </a:p>
        </p:txBody>
      </p:sp>
      <p:sp>
        <p:nvSpPr>
          <p:cNvPr id="18435" name="Text Box 3">
            <a:extLst>
              <a:ext uri="{FF2B5EF4-FFF2-40B4-BE49-F238E27FC236}">
                <a16:creationId xmlns:a16="http://schemas.microsoft.com/office/drawing/2014/main" id="{743CABA6-257A-11E0-93D4-9FF1DE54D098}"/>
              </a:ext>
            </a:extLst>
          </p:cNvPr>
          <p:cNvSpPr txBox="1"/>
          <p:nvPr/>
        </p:nvSpPr>
        <p:spPr>
          <a:xfrm>
            <a:off x="6778436" y="-33677"/>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6" name="Text Box 5">
            <a:extLst>
              <a:ext uri="{FF2B5EF4-FFF2-40B4-BE49-F238E27FC236}">
                <a16:creationId xmlns:a16="http://schemas.microsoft.com/office/drawing/2014/main" id="{C429D78C-BE83-F6F5-30A4-A583E95B6A2B}"/>
              </a:ext>
            </a:extLst>
          </p:cNvPr>
          <p:cNvSpPr txBox="1">
            <a:spLocks noChangeArrowheads="1"/>
          </p:cNvSpPr>
          <p:nvPr/>
        </p:nvSpPr>
        <p:spPr bwMode="auto">
          <a:xfrm>
            <a:off x="3719736" y="1100024"/>
            <a:ext cx="39608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algn="ctr" defTabSz="914400" eaLnBrk="1" hangingPunct="1">
              <a:spcBef>
                <a:spcPct val="50000"/>
              </a:spcBef>
              <a:buClrTx/>
              <a:buSzTx/>
              <a:buFontTx/>
              <a:buNone/>
              <a:defRPr/>
            </a:pPr>
            <a:r>
              <a:rPr kumimoji="0" lang="zh-CN" altLang="en-US" sz="3000" b="1" kern="1200" cap="none" spc="0" normalizeH="0" baseline="0" noProof="0" dirty="0">
                <a:solidFill>
                  <a:schemeClr val="accent1">
                    <a:lumMod val="50000"/>
                  </a:schemeClr>
                </a:solidFill>
                <a:latin typeface="微软雅黑" panose="020B0503020204020204" charset="-122"/>
                <a:ea typeface="微软雅黑" panose="020B0503020204020204" charset="-122"/>
                <a:cs typeface="+mn-cs"/>
              </a:rPr>
              <a:t>内容提要及重点要求</a:t>
            </a:r>
          </a:p>
        </p:txBody>
      </p:sp>
      <p:sp>
        <p:nvSpPr>
          <p:cNvPr id="7" name="Text Box 3">
            <a:extLst>
              <a:ext uri="{FF2B5EF4-FFF2-40B4-BE49-F238E27FC236}">
                <a16:creationId xmlns:a16="http://schemas.microsoft.com/office/drawing/2014/main" id="{25C9A400-8FD4-3DDC-CF9E-3B79EDA4F7AA}"/>
              </a:ext>
            </a:extLst>
          </p:cNvPr>
          <p:cNvSpPr txBox="1">
            <a:spLocks noChangeArrowheads="1"/>
          </p:cNvSpPr>
          <p:nvPr/>
        </p:nvSpPr>
        <p:spPr bwMode="auto">
          <a:xfrm>
            <a:off x="1235838" y="1871346"/>
            <a:ext cx="9756705" cy="324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just" eaLnBrk="1" hangingPunct="1">
              <a:lnSpc>
                <a:spcPct val="150000"/>
              </a:lnSpc>
              <a:spcBef>
                <a:spcPct val="50000"/>
              </a:spcBef>
            </a:pPr>
            <a:r>
              <a:rPr lang="zh-CN" altLang="en-US" sz="2800" dirty="0">
                <a:effectLst/>
                <a:latin typeface="Times New Roman" panose="02020603050405020304" pitchFamily="18" charset="0"/>
                <a:ea typeface="微软雅黑" panose="020B0503020204020204" pitchFamily="34" charset="-122"/>
                <a:cs typeface="Times New Roman" panose="02020603050405020304" pitchFamily="18" charset="0"/>
              </a:rPr>
              <a:t>        主要介绍了以金属元素（汞、砷、镉、铬、锂、稀土元素等）、有机污染物（</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POPs</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PAHs</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、有机磷化合物和抗生素耐药基因等）</a:t>
            </a:r>
            <a:r>
              <a:rPr lang="zh-CN" altLang="en-US" sz="2800" dirty="0">
                <a:effectLst/>
                <a:latin typeface="Times New Roman" panose="02020603050405020304" pitchFamily="18" charset="0"/>
                <a:ea typeface="微软雅黑" panose="020B0503020204020204" pitchFamily="34" charset="-122"/>
                <a:cs typeface="Times New Roman" panose="02020603050405020304" pitchFamily="18" charset="0"/>
              </a:rPr>
              <a:t>为代表的持久性有毒污染物在各圈层中的转归与效应。要求了解这些典型污染物的来源、用途和基本性质。掌握它们在环境中的基本转化、归趋规律与效应。</a:t>
            </a:r>
          </a:p>
        </p:txBody>
      </p:sp>
    </p:spTree>
    <p:extLst>
      <p:ext uri="{BB962C8B-B14F-4D97-AF65-F5344CB8AC3E}">
        <p14:creationId xmlns:p14="http://schemas.microsoft.com/office/powerpoint/2010/main" val="2005317987"/>
      </p:ext>
    </p:extLst>
  </p:cSld>
  <p:clrMapOvr>
    <a:masterClrMapping/>
  </p:clrMapOvr>
  <p:transition spd="slow">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76572-F766-9DBC-A7D8-35770CA6E668}"/>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C1AA1179-1EA3-A435-E1F8-DA8585FC8A34}"/>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6ADA432E-8DB6-7506-82A7-CE5A97AD8EC7}"/>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cxnSp>
        <p:nvCxnSpPr>
          <p:cNvPr id="4" name="直接连接符 3">
            <a:extLst>
              <a:ext uri="{FF2B5EF4-FFF2-40B4-BE49-F238E27FC236}">
                <a16:creationId xmlns:a16="http://schemas.microsoft.com/office/drawing/2014/main" id="{B25DB413-F7B7-F393-C4CD-E72B6F22C973}"/>
              </a:ext>
            </a:extLst>
          </p:cNvPr>
          <p:cNvCxnSpPr>
            <a:cxnSpLocks/>
          </p:cNvCxnSpPr>
          <p:nvPr/>
        </p:nvCxnSpPr>
        <p:spPr bwMode="auto">
          <a:xfrm>
            <a:off x="3215680" y="4077072"/>
            <a:ext cx="3960440" cy="0"/>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10" name="Rectangle 2">
            <a:extLst>
              <a:ext uri="{FF2B5EF4-FFF2-40B4-BE49-F238E27FC236}">
                <a16:creationId xmlns:a16="http://schemas.microsoft.com/office/drawing/2014/main" id="{AF738B70-D4BC-50F8-C5BE-CBE1DBDC6592}"/>
              </a:ext>
            </a:extLst>
          </p:cNvPr>
          <p:cNvSpPr txBox="1">
            <a:spLocks noChangeArrowheads="1"/>
          </p:cNvSpPr>
          <p:nvPr/>
        </p:nvSpPr>
        <p:spPr bwMode="auto">
          <a:xfrm>
            <a:off x="1343472" y="764704"/>
            <a:ext cx="9289032" cy="5400600"/>
          </a:xfrm>
          <a:prstGeom prst="rect">
            <a:avLst/>
          </a:prstGeom>
          <a:noFill/>
          <a:ln w="9525">
            <a:noFill/>
            <a:miter lim="800000"/>
          </a:ln>
          <a:effectLst/>
        </p:spPr>
        <p:txBody>
          <a:bodyPr vert="horz" wrap="square" lIns="91440" tIns="45720" rIns="91440" bIns="45720" numCol="1" anchor="ctr" anchorCtr="0" compatLnSpc="1"/>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9pPr>
          </a:lstStyle>
          <a:p>
            <a:pPr algn="l" eaLnBrk="1" hangingPunct="1">
              <a:lnSpc>
                <a:spcPct val="150000"/>
              </a:lnSpc>
              <a:spcBef>
                <a:spcPct val="20000"/>
              </a:spcBef>
              <a:defRPr/>
            </a:pPr>
            <a:r>
              <a:rPr lang="zh-CN" altLang="en-US"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第二节  金属元素 （</a:t>
            </a:r>
            <a:r>
              <a:rPr lang="en-US" altLang="zh-CN"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Metals</a:t>
            </a:r>
            <a:r>
              <a:rPr lang="zh-CN" altLang="en-US"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4400" kern="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一、汞（</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Mercury</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二、镉（</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Cadmium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三、铬（</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Chromium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四、砷（</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Arsenic</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五、锂</a:t>
            </a:r>
            <a:r>
              <a:rPr lang="zh-CN" altLang="en-US"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Lithium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六、稀土元素（</a:t>
            </a:r>
            <a:r>
              <a:rPr lang="en-US" altLang="zh-CN"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Rare earth elements</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87444431"/>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8F00A-38CD-DEE0-7C27-4506E7A32F14}"/>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FEC6BD52-EC6A-6425-93B6-A94519BDF7F1}"/>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6035BA31-F84B-6795-15CA-61E9219CC9C3}"/>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B271A083-6381-708F-EDC1-40DDBA8FC901}"/>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三、铬（</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Cr</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Chromium</a:t>
            </a:r>
          </a:p>
        </p:txBody>
      </p:sp>
      <p:sp>
        <p:nvSpPr>
          <p:cNvPr id="6" name="Rectangle 2">
            <a:extLst>
              <a:ext uri="{FF2B5EF4-FFF2-40B4-BE49-F238E27FC236}">
                <a16:creationId xmlns:a16="http://schemas.microsoft.com/office/drawing/2014/main" id="{6B2C93AC-AB45-D3DC-1354-C828173C8242}"/>
              </a:ext>
            </a:extLst>
          </p:cNvPr>
          <p:cNvSpPr txBox="1">
            <a:spLocks noChangeArrowheads="1"/>
          </p:cNvSpPr>
          <p:nvPr/>
        </p:nvSpPr>
        <p:spPr bwMode="auto">
          <a:xfrm>
            <a:off x="335360" y="1060801"/>
            <a:ext cx="11521280" cy="5183188"/>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来源与分布</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a:lnSpc>
                <a:spcPct val="130000"/>
              </a:lnSpc>
              <a:buClr>
                <a:schemeClr val="tx1"/>
              </a:buClr>
              <a:buSzPct val="100000"/>
              <a:buFont typeface="Wingdings" panose="05000000000000000000" pitchFamily="2" charset="2"/>
              <a:buChar char="Ø"/>
            </a:pP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铬在环境中的分布是微量级的。大气中约</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400" kern="0" dirty="0" err="1">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μg</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400" kern="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，天然水中</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40 </a:t>
            </a:r>
            <a:r>
              <a:rPr lang="en-US" altLang="zh-CN" sz="2400" kern="0" dirty="0" err="1">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μg</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/L</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，海水中的正常含量是</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0.05 </a:t>
            </a:r>
            <a:r>
              <a:rPr lang="en-US" altLang="zh-CN" sz="2400" kern="0" dirty="0" err="1">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μg</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/L</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，但在海洋生物体内铬的含量达</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50</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500 </a:t>
            </a:r>
            <a:r>
              <a:rPr lang="en-US" altLang="zh-CN" sz="2400" kern="0" dirty="0" err="1">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μg</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/kg</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，说明生物体对铬有较强的富集作用。</a:t>
            </a:r>
            <a:endPar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buClr>
                <a:schemeClr val="tx1"/>
              </a:buClr>
              <a:buSzPct val="100000"/>
              <a:buFont typeface="Wingdings" panose="05000000000000000000" pitchFamily="2" charset="2"/>
              <a:buChar char="Ø"/>
            </a:pP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电镀、皮革、染料和金属酸洗等工业均是环境中铬的污染来源。对我国某电镀厂周围环境的监测结果发现，该电镀厂下游方向的地下水、土壤和农作物都受到不同程度的六价铬的污染，且离厂区越近，污染越严重。电镀厂附近居民的血、尿、发中的六价铬水平均超过了正常水平。另外，重铬酸钾和浓硫酸配置成的溶液曾被广泛用作实验室的洗液，自从六价铬的毒性被确认后，这种洗液现在已经被禁用了。 </a:t>
            </a:r>
          </a:p>
        </p:txBody>
      </p:sp>
    </p:spTree>
    <p:extLst>
      <p:ext uri="{BB962C8B-B14F-4D97-AF65-F5344CB8AC3E}">
        <p14:creationId xmlns:p14="http://schemas.microsoft.com/office/powerpoint/2010/main" val="2849686890"/>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920EE-E2CF-9C35-EEF1-FAAB1A718C37}"/>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9A2454B9-92A3-AC83-3AB4-3952B2C72F7C}"/>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46713A3A-8EC6-79D8-E014-5650756B83F3}"/>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EF18E3A9-1FAB-1FC6-A8AD-CD3ECFAFDC87}"/>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三、铬（</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Cr</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Chromium</a:t>
            </a:r>
          </a:p>
        </p:txBody>
      </p:sp>
      <p:pic>
        <p:nvPicPr>
          <p:cNvPr id="3" name="Picture 2" descr="IMG_0090">
            <a:extLst>
              <a:ext uri="{FF2B5EF4-FFF2-40B4-BE49-F238E27FC236}">
                <a16:creationId xmlns:a16="http://schemas.microsoft.com/office/drawing/2014/main" id="{F1913306-C421-F71C-DF63-F7A2C6C61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955" y="1086497"/>
            <a:ext cx="6480720" cy="486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id="{95CF7EE5-CDC0-764D-9447-C23D871DDDFD}"/>
              </a:ext>
            </a:extLst>
          </p:cNvPr>
          <p:cNvSpPr txBox="1">
            <a:spLocks noChangeArrowheads="1"/>
          </p:cNvSpPr>
          <p:nvPr/>
        </p:nvSpPr>
        <p:spPr bwMode="auto">
          <a:xfrm>
            <a:off x="2351955" y="6093296"/>
            <a:ext cx="6408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400" b="1" dirty="0">
                <a:solidFill>
                  <a:schemeClr val="tx1"/>
                </a:solidFill>
                <a:latin typeface="Garamond" panose="02020404030301010803" pitchFamily="18" charset="0"/>
              </a:rPr>
              <a:t>相关行业遗留下的铬渣造成了严重的环境污染</a:t>
            </a:r>
          </a:p>
        </p:txBody>
      </p:sp>
    </p:spTree>
    <p:extLst>
      <p:ext uri="{BB962C8B-B14F-4D97-AF65-F5344CB8AC3E}">
        <p14:creationId xmlns:p14="http://schemas.microsoft.com/office/powerpoint/2010/main" val="1351088249"/>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A7689-1969-C141-F890-EEC546D11F45}"/>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4C61889E-5651-3D41-96BA-F8D1AF7A9D2E}"/>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3737CFA0-8931-9115-33F6-5520740037BC}"/>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C6B990E0-B94E-5793-D0DF-C4B961B55CF5}"/>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三、铬（</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Cr</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Chromium</a:t>
            </a:r>
          </a:p>
        </p:txBody>
      </p:sp>
      <p:sp>
        <p:nvSpPr>
          <p:cNvPr id="6" name="Rectangle 2">
            <a:extLst>
              <a:ext uri="{FF2B5EF4-FFF2-40B4-BE49-F238E27FC236}">
                <a16:creationId xmlns:a16="http://schemas.microsoft.com/office/drawing/2014/main" id="{2EEE655D-83A3-218B-45F8-2F213075BB49}"/>
              </a:ext>
            </a:extLst>
          </p:cNvPr>
          <p:cNvSpPr txBox="1">
            <a:spLocks noChangeArrowheads="1"/>
          </p:cNvSpPr>
          <p:nvPr/>
        </p:nvSpPr>
        <p:spPr bwMode="auto">
          <a:xfrm>
            <a:off x="335360" y="1060801"/>
            <a:ext cx="6192688" cy="5183188"/>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迁移与转化</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进入自然水体中的</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Cr </a:t>
            </a:r>
            <a:r>
              <a:rPr lang="en-US" altLang="zh-CN" sz="2400" b="1" kern="0" baseline="30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，在低</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pH</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条件下易被腐殖质吸附形成稳定的配合物，当</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pH&gt;4</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Cr</a:t>
            </a:r>
            <a:r>
              <a:rPr lang="en-US" altLang="zh-CN" sz="2400" b="1" kern="0" baseline="30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3+</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开始沉淀。接近中性时可沉淀完全。天然水体的</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pH</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8.5</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，在这种条件下，大部分的</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Cr </a:t>
            </a:r>
            <a:r>
              <a:rPr lang="en-US" altLang="zh-CN" sz="2400" b="1" kern="0" baseline="30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都进入底泥中了。在强碱性介质中，遇有氧化性物质，</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Cr(Ⅲ)</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会向</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Cr(Ⅵ)</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转化；而在酸性条件下，</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Cr(Ⅵ)</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可以被水体中的</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Fe</a:t>
            </a:r>
            <a:r>
              <a:rPr lang="en-US" altLang="zh-CN" sz="2400" b="1" kern="0" baseline="30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、硫化物和其他还原性物质还原为</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Cr(Ⅲ)</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。在天然水体环境中经常发生三价铬和六价铬之间的这种相互转化。 </a:t>
            </a:r>
          </a:p>
        </p:txBody>
      </p:sp>
      <p:grpSp>
        <p:nvGrpSpPr>
          <p:cNvPr id="3" name="Group 28">
            <a:extLst>
              <a:ext uri="{FF2B5EF4-FFF2-40B4-BE49-F238E27FC236}">
                <a16:creationId xmlns:a16="http://schemas.microsoft.com/office/drawing/2014/main" id="{0010C7E9-0721-73F7-A241-25FC36D37CED}"/>
              </a:ext>
            </a:extLst>
          </p:cNvPr>
          <p:cNvGrpSpPr>
            <a:grpSpLocks/>
          </p:cNvGrpSpPr>
          <p:nvPr/>
        </p:nvGrpSpPr>
        <p:grpSpPr bwMode="auto">
          <a:xfrm>
            <a:off x="6600056" y="1700808"/>
            <a:ext cx="5382601" cy="4883346"/>
            <a:chOff x="0" y="981"/>
            <a:chExt cx="3636" cy="3330"/>
          </a:xfrm>
        </p:grpSpPr>
        <p:sp>
          <p:nvSpPr>
            <p:cNvPr id="4" name="Text Box 3">
              <a:extLst>
                <a:ext uri="{FF2B5EF4-FFF2-40B4-BE49-F238E27FC236}">
                  <a16:creationId xmlns:a16="http://schemas.microsoft.com/office/drawing/2014/main" id="{C049F5E5-D471-4C2C-808B-F50D6A9EB3BF}"/>
                </a:ext>
              </a:extLst>
            </p:cNvPr>
            <p:cNvSpPr txBox="1">
              <a:spLocks noChangeArrowheads="1"/>
            </p:cNvSpPr>
            <p:nvPr/>
          </p:nvSpPr>
          <p:spPr bwMode="auto">
            <a:xfrm>
              <a:off x="515" y="4079"/>
              <a:ext cx="2695"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zh-CN" altLang="en-US" sz="1800" b="1" dirty="0">
                  <a:solidFill>
                    <a:schemeClr val="tx1"/>
                  </a:solidFill>
                  <a:latin typeface="Times New Roman" panose="02020603050405020304" pitchFamily="18" charset="0"/>
                  <a:ea typeface="黑体" panose="02010609060101010101" pitchFamily="49" charset="-122"/>
                </a:rPr>
                <a:t>铬的</a:t>
              </a:r>
              <a:r>
                <a:rPr lang="en-US" altLang="zh-CN" sz="1800" b="1" dirty="0" err="1">
                  <a:solidFill>
                    <a:schemeClr val="tx1"/>
                  </a:solidFill>
                  <a:latin typeface="Times New Roman" panose="02020603050405020304" pitchFamily="18" charset="0"/>
                  <a:ea typeface="黑体" panose="02010609060101010101" pitchFamily="49" charset="-122"/>
                </a:rPr>
                <a:t>pE</a:t>
              </a:r>
              <a:r>
                <a:rPr lang="en-US" altLang="zh-CN" sz="1800" b="1" dirty="0">
                  <a:solidFill>
                    <a:schemeClr val="tx1"/>
                  </a:solidFill>
                  <a:latin typeface="Times New Roman" panose="02020603050405020304" pitchFamily="18" charset="0"/>
                  <a:ea typeface="黑体" panose="02010609060101010101" pitchFamily="49" charset="-122"/>
                </a:rPr>
                <a:t>-pH</a:t>
              </a:r>
              <a:r>
                <a:rPr lang="zh-CN" altLang="en-US" sz="1800" b="1" dirty="0">
                  <a:solidFill>
                    <a:schemeClr val="tx1"/>
                  </a:solidFill>
                  <a:latin typeface="Times New Roman" panose="02020603050405020304" pitchFamily="18" charset="0"/>
                  <a:ea typeface="黑体" panose="02010609060101010101" pitchFamily="49" charset="-122"/>
                </a:rPr>
                <a:t>图</a:t>
              </a:r>
            </a:p>
          </p:txBody>
        </p:sp>
        <p:pic>
          <p:nvPicPr>
            <p:cNvPr id="7" name="Picture 4" descr="未标题-5">
              <a:extLst>
                <a:ext uri="{FF2B5EF4-FFF2-40B4-BE49-F238E27FC236}">
                  <a16:creationId xmlns:a16="http://schemas.microsoft.com/office/drawing/2014/main" id="{60ED26B5-3969-22A8-91D0-43E24680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492" t="4607" r="8046" b="10907"/>
            <a:stretch>
              <a:fillRect/>
            </a:stretch>
          </p:blipFill>
          <p:spPr bwMode="auto">
            <a:xfrm>
              <a:off x="431" y="981"/>
              <a:ext cx="2863" cy="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5">
              <a:extLst>
                <a:ext uri="{FF2B5EF4-FFF2-40B4-BE49-F238E27FC236}">
                  <a16:creationId xmlns:a16="http://schemas.microsoft.com/office/drawing/2014/main" id="{C6F17687-1C0B-DAA6-2B84-213E7D31A8DE}"/>
                </a:ext>
              </a:extLst>
            </p:cNvPr>
            <p:cNvGrpSpPr>
              <a:grpSpLocks/>
            </p:cNvGrpSpPr>
            <p:nvPr/>
          </p:nvGrpSpPr>
          <p:grpSpPr bwMode="auto">
            <a:xfrm>
              <a:off x="0" y="1185"/>
              <a:ext cx="635" cy="2361"/>
              <a:chOff x="267" y="482"/>
              <a:chExt cx="780" cy="3038"/>
            </a:xfrm>
          </p:grpSpPr>
          <p:sp>
            <p:nvSpPr>
              <p:cNvPr id="21" name="Text Box 6">
                <a:extLst>
                  <a:ext uri="{FF2B5EF4-FFF2-40B4-BE49-F238E27FC236}">
                    <a16:creationId xmlns:a16="http://schemas.microsoft.com/office/drawing/2014/main" id="{DA3D1F90-1ED1-95E7-A43D-88383FC1CA76}"/>
                  </a:ext>
                </a:extLst>
              </p:cNvPr>
              <p:cNvSpPr txBox="1">
                <a:spLocks noChangeArrowheads="1"/>
              </p:cNvSpPr>
              <p:nvPr/>
            </p:nvSpPr>
            <p:spPr bwMode="auto">
              <a:xfrm>
                <a:off x="267" y="3247"/>
                <a:ext cx="63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600" b="1">
                    <a:solidFill>
                      <a:schemeClr val="tx1"/>
                    </a:solidFill>
                    <a:latin typeface="Times New Roman" panose="02020603050405020304" pitchFamily="18" charset="0"/>
                    <a:ea typeface="黑体" panose="02010609060101010101" pitchFamily="49" charset="-122"/>
                  </a:rPr>
                  <a:t>-0.8</a:t>
                </a:r>
              </a:p>
            </p:txBody>
          </p:sp>
          <p:sp>
            <p:nvSpPr>
              <p:cNvPr id="22" name="Text Box 7">
                <a:extLst>
                  <a:ext uri="{FF2B5EF4-FFF2-40B4-BE49-F238E27FC236}">
                    <a16:creationId xmlns:a16="http://schemas.microsoft.com/office/drawing/2014/main" id="{8D76F127-30DF-49F1-4751-D65D9A64EBFE}"/>
                  </a:ext>
                </a:extLst>
              </p:cNvPr>
              <p:cNvSpPr txBox="1">
                <a:spLocks noChangeArrowheads="1"/>
              </p:cNvSpPr>
              <p:nvPr/>
            </p:nvSpPr>
            <p:spPr bwMode="auto">
              <a:xfrm>
                <a:off x="358" y="1625"/>
                <a:ext cx="635"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600" b="1">
                    <a:solidFill>
                      <a:schemeClr val="tx1"/>
                    </a:solidFill>
                    <a:latin typeface="Times New Roman" panose="02020603050405020304" pitchFamily="18" charset="0"/>
                    <a:ea typeface="黑体" panose="02010609060101010101" pitchFamily="49" charset="-122"/>
                  </a:rPr>
                  <a:t>0.4</a:t>
                </a:r>
              </a:p>
            </p:txBody>
          </p:sp>
          <p:sp>
            <p:nvSpPr>
              <p:cNvPr id="23" name="Text Box 8">
                <a:extLst>
                  <a:ext uri="{FF2B5EF4-FFF2-40B4-BE49-F238E27FC236}">
                    <a16:creationId xmlns:a16="http://schemas.microsoft.com/office/drawing/2014/main" id="{173614F1-95F3-4ECA-CB1A-F19643B26B72}"/>
                  </a:ext>
                </a:extLst>
              </p:cNvPr>
              <p:cNvSpPr txBox="1">
                <a:spLocks noChangeArrowheads="1"/>
              </p:cNvSpPr>
              <p:nvPr/>
            </p:nvSpPr>
            <p:spPr bwMode="auto">
              <a:xfrm>
                <a:off x="521" y="2160"/>
                <a:ext cx="52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600" b="1">
                    <a:solidFill>
                      <a:schemeClr val="tx1"/>
                    </a:solidFill>
                    <a:latin typeface="Times New Roman" panose="02020603050405020304" pitchFamily="18" charset="0"/>
                    <a:ea typeface="黑体" panose="02010609060101010101" pitchFamily="49" charset="-122"/>
                  </a:rPr>
                  <a:t>0</a:t>
                </a:r>
              </a:p>
            </p:txBody>
          </p:sp>
          <p:sp>
            <p:nvSpPr>
              <p:cNvPr id="24" name="Text Box 9">
                <a:extLst>
                  <a:ext uri="{FF2B5EF4-FFF2-40B4-BE49-F238E27FC236}">
                    <a16:creationId xmlns:a16="http://schemas.microsoft.com/office/drawing/2014/main" id="{E56C4171-733E-F327-EFB2-47A01F12A6C5}"/>
                  </a:ext>
                </a:extLst>
              </p:cNvPr>
              <p:cNvSpPr txBox="1">
                <a:spLocks noChangeArrowheads="1"/>
              </p:cNvSpPr>
              <p:nvPr/>
            </p:nvSpPr>
            <p:spPr bwMode="auto">
              <a:xfrm>
                <a:off x="296" y="2751"/>
                <a:ext cx="63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600" b="1">
                    <a:solidFill>
                      <a:schemeClr val="tx1"/>
                    </a:solidFill>
                    <a:latin typeface="Times New Roman" panose="02020603050405020304" pitchFamily="18" charset="0"/>
                    <a:ea typeface="黑体" panose="02010609060101010101" pitchFamily="49" charset="-122"/>
                  </a:rPr>
                  <a:t>-0.4</a:t>
                </a:r>
              </a:p>
            </p:txBody>
          </p:sp>
          <p:sp>
            <p:nvSpPr>
              <p:cNvPr id="25" name="Text Box 10">
                <a:extLst>
                  <a:ext uri="{FF2B5EF4-FFF2-40B4-BE49-F238E27FC236}">
                    <a16:creationId xmlns:a16="http://schemas.microsoft.com/office/drawing/2014/main" id="{6EFF15CF-9D92-29CE-A842-BEE3D993D0FE}"/>
                  </a:ext>
                </a:extLst>
              </p:cNvPr>
              <p:cNvSpPr txBox="1">
                <a:spLocks noChangeArrowheads="1"/>
              </p:cNvSpPr>
              <p:nvPr/>
            </p:nvSpPr>
            <p:spPr bwMode="auto">
              <a:xfrm>
                <a:off x="342" y="1026"/>
                <a:ext cx="63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600" b="1">
                    <a:solidFill>
                      <a:schemeClr val="tx1"/>
                    </a:solidFill>
                    <a:latin typeface="Times New Roman" panose="02020603050405020304" pitchFamily="18" charset="0"/>
                    <a:ea typeface="黑体" panose="02010609060101010101" pitchFamily="49" charset="-122"/>
                  </a:rPr>
                  <a:t>0.8</a:t>
                </a:r>
              </a:p>
            </p:txBody>
          </p:sp>
          <p:sp>
            <p:nvSpPr>
              <p:cNvPr id="26" name="Text Box 11">
                <a:extLst>
                  <a:ext uri="{FF2B5EF4-FFF2-40B4-BE49-F238E27FC236}">
                    <a16:creationId xmlns:a16="http://schemas.microsoft.com/office/drawing/2014/main" id="{C659B22C-F0EF-85A2-60E5-D45456DDA66F}"/>
                  </a:ext>
                </a:extLst>
              </p:cNvPr>
              <p:cNvSpPr txBox="1">
                <a:spLocks noChangeArrowheads="1"/>
              </p:cNvSpPr>
              <p:nvPr/>
            </p:nvSpPr>
            <p:spPr bwMode="auto">
              <a:xfrm>
                <a:off x="342" y="482"/>
                <a:ext cx="63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600" b="1">
                    <a:solidFill>
                      <a:schemeClr val="tx1"/>
                    </a:solidFill>
                    <a:latin typeface="Times New Roman" panose="02020603050405020304" pitchFamily="18" charset="0"/>
                    <a:ea typeface="黑体" panose="02010609060101010101" pitchFamily="49" charset="-122"/>
                  </a:rPr>
                  <a:t>1.2</a:t>
                </a:r>
              </a:p>
            </p:txBody>
          </p:sp>
        </p:grpSp>
        <p:sp>
          <p:nvSpPr>
            <p:cNvPr id="9" name="Text Box 12">
              <a:extLst>
                <a:ext uri="{FF2B5EF4-FFF2-40B4-BE49-F238E27FC236}">
                  <a16:creationId xmlns:a16="http://schemas.microsoft.com/office/drawing/2014/main" id="{7FE9B1FF-70B8-5EB1-ECEC-1290B5C4D8CE}"/>
                </a:ext>
              </a:extLst>
            </p:cNvPr>
            <p:cNvSpPr txBox="1">
              <a:spLocks noChangeArrowheads="1"/>
            </p:cNvSpPr>
            <p:nvPr/>
          </p:nvSpPr>
          <p:spPr bwMode="auto">
            <a:xfrm>
              <a:off x="1020" y="1162"/>
              <a:ext cx="6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800" b="1">
                  <a:solidFill>
                    <a:srgbClr val="FF0000"/>
                  </a:solidFill>
                  <a:latin typeface="Times New Roman" panose="02020603050405020304" pitchFamily="18" charset="0"/>
                  <a:ea typeface="黑体" panose="02010609060101010101" pitchFamily="49" charset="-122"/>
                </a:rPr>
                <a:t>Cr</a:t>
              </a:r>
              <a:r>
                <a:rPr lang="en-US" altLang="zh-CN" sz="1800" b="1" baseline="-25000">
                  <a:solidFill>
                    <a:srgbClr val="FF0000"/>
                  </a:solidFill>
                  <a:latin typeface="Times New Roman" panose="02020603050405020304" pitchFamily="18" charset="0"/>
                  <a:ea typeface="黑体" panose="02010609060101010101" pitchFamily="49" charset="-122"/>
                </a:rPr>
                <a:t>2</a:t>
              </a:r>
              <a:r>
                <a:rPr lang="en-US" altLang="zh-CN" sz="1800" b="1">
                  <a:solidFill>
                    <a:srgbClr val="FF0000"/>
                  </a:solidFill>
                  <a:latin typeface="Times New Roman" panose="02020603050405020304" pitchFamily="18" charset="0"/>
                  <a:ea typeface="黑体" panose="02010609060101010101" pitchFamily="49" charset="-122"/>
                </a:rPr>
                <a:t>O</a:t>
              </a:r>
              <a:r>
                <a:rPr lang="en-US" altLang="zh-CN" sz="1800" b="1" baseline="-25000">
                  <a:solidFill>
                    <a:srgbClr val="FF0000"/>
                  </a:solidFill>
                  <a:latin typeface="Times New Roman" panose="02020603050405020304" pitchFamily="18" charset="0"/>
                  <a:ea typeface="黑体" panose="02010609060101010101" pitchFamily="49" charset="-122"/>
                </a:rPr>
                <a:t>7</a:t>
              </a:r>
              <a:r>
                <a:rPr lang="en-US" altLang="zh-CN" sz="1800" b="1" baseline="30000">
                  <a:solidFill>
                    <a:srgbClr val="FF0000"/>
                  </a:solidFill>
                  <a:latin typeface="Times New Roman" panose="02020603050405020304" pitchFamily="18" charset="0"/>
                  <a:ea typeface="黑体" panose="02010609060101010101" pitchFamily="49" charset="-122"/>
                </a:rPr>
                <a:t>2-</a:t>
              </a:r>
            </a:p>
          </p:txBody>
        </p:sp>
        <p:sp>
          <p:nvSpPr>
            <p:cNvPr id="10" name="Text Box 13">
              <a:extLst>
                <a:ext uri="{FF2B5EF4-FFF2-40B4-BE49-F238E27FC236}">
                  <a16:creationId xmlns:a16="http://schemas.microsoft.com/office/drawing/2014/main" id="{5E0167EA-0064-428C-A8D4-17C6522C4865}"/>
                </a:ext>
              </a:extLst>
            </p:cNvPr>
            <p:cNvSpPr txBox="1">
              <a:spLocks noChangeArrowheads="1"/>
            </p:cNvSpPr>
            <p:nvPr/>
          </p:nvSpPr>
          <p:spPr bwMode="auto">
            <a:xfrm>
              <a:off x="2200" y="1344"/>
              <a:ext cx="6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800" b="1">
                  <a:solidFill>
                    <a:srgbClr val="FF0000"/>
                  </a:solidFill>
                  <a:latin typeface="Times New Roman" panose="02020603050405020304" pitchFamily="18" charset="0"/>
                  <a:ea typeface="黑体" panose="02010609060101010101" pitchFamily="49" charset="-122"/>
                </a:rPr>
                <a:t>CrO</a:t>
              </a:r>
              <a:r>
                <a:rPr lang="en-US" altLang="zh-CN" sz="1800" b="1" baseline="-25000">
                  <a:solidFill>
                    <a:srgbClr val="FF0000"/>
                  </a:solidFill>
                  <a:latin typeface="Times New Roman" panose="02020603050405020304" pitchFamily="18" charset="0"/>
                  <a:ea typeface="黑体" panose="02010609060101010101" pitchFamily="49" charset="-122"/>
                </a:rPr>
                <a:t>4</a:t>
              </a:r>
              <a:r>
                <a:rPr lang="en-US" altLang="zh-CN" sz="1800" b="1" baseline="30000">
                  <a:solidFill>
                    <a:srgbClr val="FF0000"/>
                  </a:solidFill>
                  <a:latin typeface="Times New Roman" panose="02020603050405020304" pitchFamily="18" charset="0"/>
                  <a:ea typeface="黑体" panose="02010609060101010101" pitchFamily="49" charset="-122"/>
                </a:rPr>
                <a:t>2-</a:t>
              </a:r>
            </a:p>
          </p:txBody>
        </p:sp>
        <p:sp>
          <p:nvSpPr>
            <p:cNvPr id="11" name="Text Box 14">
              <a:extLst>
                <a:ext uri="{FF2B5EF4-FFF2-40B4-BE49-F238E27FC236}">
                  <a16:creationId xmlns:a16="http://schemas.microsoft.com/office/drawing/2014/main" id="{401E356F-6004-8E64-945D-210405C1F2AE}"/>
                </a:ext>
              </a:extLst>
            </p:cNvPr>
            <p:cNvSpPr txBox="1">
              <a:spLocks noChangeArrowheads="1"/>
            </p:cNvSpPr>
            <p:nvPr/>
          </p:nvSpPr>
          <p:spPr bwMode="auto">
            <a:xfrm rot="1039524">
              <a:off x="1156" y="1525"/>
              <a:ext cx="6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800" b="1" dirty="0">
                  <a:solidFill>
                    <a:srgbClr val="FF0000"/>
                  </a:solidFill>
                  <a:latin typeface="Times New Roman" panose="02020603050405020304" pitchFamily="18" charset="0"/>
                  <a:ea typeface="黑体" panose="02010609060101010101" pitchFamily="49" charset="-122"/>
                </a:rPr>
                <a:t>HCrO</a:t>
              </a:r>
              <a:r>
                <a:rPr lang="en-US" altLang="zh-CN" sz="1800" b="1" baseline="-25000" dirty="0">
                  <a:solidFill>
                    <a:srgbClr val="FF0000"/>
                  </a:solidFill>
                  <a:latin typeface="Times New Roman" panose="02020603050405020304" pitchFamily="18" charset="0"/>
                  <a:ea typeface="黑体" panose="02010609060101010101" pitchFamily="49" charset="-122"/>
                </a:rPr>
                <a:t>4</a:t>
              </a:r>
              <a:r>
                <a:rPr lang="en-US" altLang="zh-CN" sz="1800" b="1" baseline="30000" dirty="0">
                  <a:solidFill>
                    <a:srgbClr val="FF0000"/>
                  </a:solidFill>
                  <a:latin typeface="Times New Roman" panose="02020603050405020304" pitchFamily="18" charset="0"/>
                  <a:ea typeface="黑体" panose="02010609060101010101" pitchFamily="49" charset="-122"/>
                </a:rPr>
                <a:t>-</a:t>
              </a:r>
            </a:p>
          </p:txBody>
        </p:sp>
        <p:sp>
          <p:nvSpPr>
            <p:cNvPr id="12" name="Text Box 15">
              <a:extLst>
                <a:ext uri="{FF2B5EF4-FFF2-40B4-BE49-F238E27FC236}">
                  <a16:creationId xmlns:a16="http://schemas.microsoft.com/office/drawing/2014/main" id="{D0F7974E-526F-1C8D-873D-7B83AEAF221E}"/>
                </a:ext>
              </a:extLst>
            </p:cNvPr>
            <p:cNvSpPr txBox="1">
              <a:spLocks noChangeArrowheads="1"/>
            </p:cNvSpPr>
            <p:nvPr/>
          </p:nvSpPr>
          <p:spPr bwMode="auto">
            <a:xfrm rot="1068321">
              <a:off x="2245" y="2001"/>
              <a:ext cx="9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800" b="1">
                  <a:solidFill>
                    <a:srgbClr val="FF0000"/>
                  </a:solidFill>
                  <a:latin typeface="Times New Roman" panose="02020603050405020304" pitchFamily="18" charset="0"/>
                  <a:ea typeface="黑体" panose="02010609060101010101" pitchFamily="49" charset="-122"/>
                </a:rPr>
                <a:t>Cr(OH)</a:t>
              </a:r>
              <a:r>
                <a:rPr lang="en-US" altLang="zh-CN" sz="1800" b="1" baseline="-25000">
                  <a:solidFill>
                    <a:srgbClr val="FF0000"/>
                  </a:solidFill>
                  <a:latin typeface="Times New Roman" panose="02020603050405020304" pitchFamily="18" charset="0"/>
                  <a:ea typeface="黑体" panose="02010609060101010101" pitchFamily="49" charset="-122"/>
                </a:rPr>
                <a:t>4</a:t>
              </a:r>
              <a:r>
                <a:rPr lang="en-US" altLang="zh-CN" sz="1800" b="1" baseline="30000">
                  <a:solidFill>
                    <a:srgbClr val="FF0000"/>
                  </a:solidFill>
                  <a:latin typeface="Times New Roman" panose="02020603050405020304" pitchFamily="18" charset="0"/>
                  <a:ea typeface="黑体" panose="02010609060101010101" pitchFamily="49" charset="-122"/>
                </a:rPr>
                <a:t>-</a:t>
              </a:r>
              <a:r>
                <a:rPr lang="en-US" altLang="zh-CN" sz="1400" b="1">
                  <a:solidFill>
                    <a:srgbClr val="FF0000"/>
                  </a:solidFill>
                  <a:latin typeface="Times New Roman" panose="02020603050405020304" pitchFamily="18" charset="0"/>
                  <a:ea typeface="黑体" panose="02010609060101010101" pitchFamily="49" charset="-122"/>
                </a:rPr>
                <a:t>(S)</a:t>
              </a:r>
            </a:p>
          </p:txBody>
        </p:sp>
        <p:sp>
          <p:nvSpPr>
            <p:cNvPr id="13" name="Text Box 16">
              <a:extLst>
                <a:ext uri="{FF2B5EF4-FFF2-40B4-BE49-F238E27FC236}">
                  <a16:creationId xmlns:a16="http://schemas.microsoft.com/office/drawing/2014/main" id="{6089E565-53A6-4DD4-08D2-C8EA0503A4C5}"/>
                </a:ext>
              </a:extLst>
            </p:cNvPr>
            <p:cNvSpPr txBox="1">
              <a:spLocks noChangeArrowheads="1"/>
            </p:cNvSpPr>
            <p:nvPr/>
          </p:nvSpPr>
          <p:spPr bwMode="auto">
            <a:xfrm>
              <a:off x="567" y="2046"/>
              <a:ext cx="6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800" b="1">
                  <a:solidFill>
                    <a:srgbClr val="FF0000"/>
                  </a:solidFill>
                  <a:latin typeface="Times New Roman" panose="02020603050405020304" pitchFamily="18" charset="0"/>
                  <a:ea typeface="黑体" panose="02010609060101010101" pitchFamily="49" charset="-122"/>
                </a:rPr>
                <a:t>Cr</a:t>
              </a:r>
              <a:r>
                <a:rPr lang="en-US" altLang="zh-CN" sz="1800" b="1" baseline="30000">
                  <a:solidFill>
                    <a:srgbClr val="FF0000"/>
                  </a:solidFill>
                  <a:latin typeface="Times New Roman" panose="02020603050405020304" pitchFamily="18" charset="0"/>
                  <a:ea typeface="黑体" panose="02010609060101010101" pitchFamily="49" charset="-122"/>
                </a:rPr>
                <a:t>3+</a:t>
              </a:r>
            </a:p>
          </p:txBody>
        </p:sp>
        <p:sp>
          <p:nvSpPr>
            <p:cNvPr id="14" name="Rectangle 17">
              <a:extLst>
                <a:ext uri="{FF2B5EF4-FFF2-40B4-BE49-F238E27FC236}">
                  <a16:creationId xmlns:a16="http://schemas.microsoft.com/office/drawing/2014/main" id="{DF500310-C8EF-647D-2ADC-D136A34C9F63}"/>
                </a:ext>
              </a:extLst>
            </p:cNvPr>
            <p:cNvSpPr>
              <a:spLocks noChangeArrowheads="1"/>
            </p:cNvSpPr>
            <p:nvPr/>
          </p:nvSpPr>
          <p:spPr bwMode="auto">
            <a:xfrm>
              <a:off x="1156" y="2160"/>
              <a:ext cx="6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800" b="1">
                  <a:solidFill>
                    <a:srgbClr val="FF0000"/>
                  </a:solidFill>
                  <a:latin typeface="Times New Roman" panose="02020603050405020304" pitchFamily="18" charset="0"/>
                  <a:ea typeface="黑体" panose="02010609060101010101" pitchFamily="49" charset="-122"/>
                </a:rPr>
                <a:t>CrOH</a:t>
              </a:r>
              <a:r>
                <a:rPr lang="en-US" altLang="zh-CN" sz="1800" b="1" baseline="30000">
                  <a:solidFill>
                    <a:srgbClr val="FF0000"/>
                  </a:solidFill>
                  <a:latin typeface="Times New Roman" panose="02020603050405020304" pitchFamily="18" charset="0"/>
                  <a:ea typeface="黑体" panose="02010609060101010101" pitchFamily="49" charset="-122"/>
                </a:rPr>
                <a:t>2+</a:t>
              </a:r>
            </a:p>
          </p:txBody>
        </p:sp>
        <p:sp>
          <p:nvSpPr>
            <p:cNvPr id="15" name="Rectangle 18">
              <a:extLst>
                <a:ext uri="{FF2B5EF4-FFF2-40B4-BE49-F238E27FC236}">
                  <a16:creationId xmlns:a16="http://schemas.microsoft.com/office/drawing/2014/main" id="{282EB0D4-A2E1-084D-563A-57595794A4E4}"/>
                </a:ext>
              </a:extLst>
            </p:cNvPr>
            <p:cNvSpPr>
              <a:spLocks noChangeArrowheads="1"/>
            </p:cNvSpPr>
            <p:nvPr/>
          </p:nvSpPr>
          <p:spPr bwMode="auto">
            <a:xfrm>
              <a:off x="1610" y="2636"/>
              <a:ext cx="14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zh-CN" sz="1800" b="1">
                  <a:solidFill>
                    <a:srgbClr val="FF0000"/>
                  </a:solidFill>
                  <a:latin typeface="Times New Roman" panose="02020603050405020304" pitchFamily="18" charset="0"/>
                  <a:ea typeface="黑体" panose="02010609060101010101" pitchFamily="49" charset="-122"/>
                </a:rPr>
                <a:t>Cr(OH)</a:t>
              </a:r>
              <a:r>
                <a:rPr lang="en-US" altLang="zh-CN" sz="1800" b="1" baseline="-25000">
                  <a:solidFill>
                    <a:srgbClr val="FF0000"/>
                  </a:solidFill>
                  <a:latin typeface="Times New Roman" panose="02020603050405020304" pitchFamily="18" charset="0"/>
                  <a:ea typeface="黑体" panose="02010609060101010101" pitchFamily="49" charset="-122"/>
                </a:rPr>
                <a:t>3</a:t>
              </a:r>
              <a:r>
                <a:rPr lang="en-US" altLang="zh-CN" sz="1800" b="1">
                  <a:solidFill>
                    <a:srgbClr val="FF0000"/>
                  </a:solidFill>
                </a:rPr>
                <a:t>·</a:t>
              </a:r>
              <a:r>
                <a:rPr lang="en-US" altLang="zh-CN" sz="1800" b="1">
                  <a:solidFill>
                    <a:srgbClr val="FF0000"/>
                  </a:solidFill>
                  <a:latin typeface="Times New Roman" panose="02020603050405020304" pitchFamily="18" charset="0"/>
                  <a:ea typeface="黑体" panose="02010609060101010101" pitchFamily="49" charset="-122"/>
                </a:rPr>
                <a:t>nH</a:t>
              </a:r>
              <a:r>
                <a:rPr lang="en-US" altLang="zh-CN" sz="1800" b="1" baseline="-25000">
                  <a:solidFill>
                    <a:srgbClr val="FF0000"/>
                  </a:solidFill>
                  <a:latin typeface="Times New Roman" panose="02020603050405020304" pitchFamily="18" charset="0"/>
                  <a:ea typeface="黑体" panose="02010609060101010101" pitchFamily="49" charset="-122"/>
                </a:rPr>
                <a:t>2</a:t>
              </a:r>
              <a:r>
                <a:rPr lang="en-US" altLang="zh-CN" sz="1800" b="1">
                  <a:solidFill>
                    <a:srgbClr val="FF0000"/>
                  </a:solidFill>
                  <a:latin typeface="Times New Roman" panose="02020603050405020304" pitchFamily="18" charset="0"/>
                  <a:ea typeface="黑体" panose="02010609060101010101" pitchFamily="49" charset="-122"/>
                </a:rPr>
                <a:t>O </a:t>
              </a:r>
              <a:r>
                <a:rPr lang="en-US" altLang="zh-CN" sz="1400" b="1">
                  <a:solidFill>
                    <a:srgbClr val="FF0000"/>
                  </a:solidFill>
                  <a:latin typeface="Times New Roman" panose="02020603050405020304" pitchFamily="18" charset="0"/>
                  <a:ea typeface="黑体" panose="02010609060101010101" pitchFamily="49" charset="-122"/>
                </a:rPr>
                <a:t>(S)</a:t>
              </a:r>
            </a:p>
          </p:txBody>
        </p:sp>
        <p:sp>
          <p:nvSpPr>
            <p:cNvPr id="16" name="Text Box 19">
              <a:extLst>
                <a:ext uri="{FF2B5EF4-FFF2-40B4-BE49-F238E27FC236}">
                  <a16:creationId xmlns:a16="http://schemas.microsoft.com/office/drawing/2014/main" id="{47FA1BA1-147F-4B18-8FC1-72944A766ADB}"/>
                </a:ext>
              </a:extLst>
            </p:cNvPr>
            <p:cNvSpPr txBox="1">
              <a:spLocks noChangeArrowheads="1"/>
            </p:cNvSpPr>
            <p:nvPr/>
          </p:nvSpPr>
          <p:spPr bwMode="auto">
            <a:xfrm>
              <a:off x="2835" y="2954"/>
              <a:ext cx="62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800" b="1">
                  <a:solidFill>
                    <a:srgbClr val="FF0000"/>
                  </a:solidFill>
                  <a:latin typeface="Times New Roman" panose="02020603050405020304" pitchFamily="18" charset="0"/>
                  <a:ea typeface="黑体" panose="02010609060101010101" pitchFamily="49" charset="-122"/>
                </a:rPr>
                <a:t>CrO</a:t>
              </a:r>
              <a:r>
                <a:rPr lang="en-US" altLang="zh-CN" sz="1800" b="1" baseline="-25000">
                  <a:solidFill>
                    <a:srgbClr val="FF0000"/>
                  </a:solidFill>
                  <a:latin typeface="Times New Roman" panose="02020603050405020304" pitchFamily="18" charset="0"/>
                  <a:ea typeface="黑体" panose="02010609060101010101" pitchFamily="49" charset="-122"/>
                </a:rPr>
                <a:t>2</a:t>
              </a:r>
              <a:r>
                <a:rPr lang="en-US" altLang="zh-CN" sz="1800" b="1" baseline="30000">
                  <a:solidFill>
                    <a:srgbClr val="FF0000"/>
                  </a:solidFill>
                  <a:latin typeface="Times New Roman" panose="02020603050405020304" pitchFamily="18" charset="0"/>
                  <a:ea typeface="黑体" panose="02010609060101010101" pitchFamily="49" charset="-122"/>
                </a:rPr>
                <a:t>-</a:t>
              </a:r>
            </a:p>
          </p:txBody>
        </p:sp>
        <p:sp>
          <p:nvSpPr>
            <p:cNvPr id="17" name="Text Box 20">
              <a:extLst>
                <a:ext uri="{FF2B5EF4-FFF2-40B4-BE49-F238E27FC236}">
                  <a16:creationId xmlns:a16="http://schemas.microsoft.com/office/drawing/2014/main" id="{87F3A710-FE9D-F278-FFCD-98A6F849D562}"/>
                </a:ext>
              </a:extLst>
            </p:cNvPr>
            <p:cNvSpPr txBox="1">
              <a:spLocks noChangeArrowheads="1"/>
            </p:cNvSpPr>
            <p:nvPr/>
          </p:nvSpPr>
          <p:spPr bwMode="auto">
            <a:xfrm>
              <a:off x="777" y="3187"/>
              <a:ext cx="6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800" b="1">
                  <a:solidFill>
                    <a:srgbClr val="FF0000"/>
                  </a:solidFill>
                  <a:latin typeface="Times New Roman" panose="02020603050405020304" pitchFamily="18" charset="0"/>
                  <a:ea typeface="黑体" panose="02010609060101010101" pitchFamily="49" charset="-122"/>
                </a:rPr>
                <a:t>Cr</a:t>
              </a:r>
              <a:r>
                <a:rPr lang="en-US" altLang="zh-CN" sz="1800" b="1" baseline="30000">
                  <a:solidFill>
                    <a:srgbClr val="FF0000"/>
                  </a:solidFill>
                  <a:latin typeface="Times New Roman" panose="02020603050405020304" pitchFamily="18" charset="0"/>
                  <a:ea typeface="黑体" panose="02010609060101010101" pitchFamily="49" charset="-122"/>
                </a:rPr>
                <a:t>2+</a:t>
              </a:r>
            </a:p>
          </p:txBody>
        </p:sp>
        <p:sp>
          <p:nvSpPr>
            <p:cNvPr id="18" name="Rectangle 21">
              <a:extLst>
                <a:ext uri="{FF2B5EF4-FFF2-40B4-BE49-F238E27FC236}">
                  <a16:creationId xmlns:a16="http://schemas.microsoft.com/office/drawing/2014/main" id="{9D9C7151-0526-F238-F555-57FFEE77A3D2}"/>
                </a:ext>
              </a:extLst>
            </p:cNvPr>
            <p:cNvSpPr>
              <a:spLocks noChangeArrowheads="1"/>
            </p:cNvSpPr>
            <p:nvPr/>
          </p:nvSpPr>
          <p:spPr bwMode="auto">
            <a:xfrm>
              <a:off x="930" y="3362"/>
              <a:ext cx="8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800" b="1">
                  <a:solidFill>
                    <a:srgbClr val="FF0000"/>
                  </a:solidFill>
                  <a:latin typeface="Times New Roman" panose="02020603050405020304" pitchFamily="18" charset="0"/>
                  <a:ea typeface="黑体" panose="02010609060101010101" pitchFamily="49" charset="-122"/>
                </a:rPr>
                <a:t>Cr(OH)</a:t>
              </a:r>
              <a:r>
                <a:rPr lang="en-US" altLang="zh-CN" sz="1800" b="1" baseline="-25000">
                  <a:solidFill>
                    <a:srgbClr val="FF0000"/>
                  </a:solidFill>
                  <a:latin typeface="Times New Roman" panose="02020603050405020304" pitchFamily="18" charset="0"/>
                  <a:ea typeface="黑体" panose="02010609060101010101" pitchFamily="49" charset="-122"/>
                </a:rPr>
                <a:t>2 </a:t>
              </a:r>
              <a:r>
                <a:rPr lang="en-US" altLang="zh-CN" sz="1400" b="1">
                  <a:solidFill>
                    <a:srgbClr val="FF0000"/>
                  </a:solidFill>
                  <a:latin typeface="Times New Roman" panose="02020603050405020304" pitchFamily="18" charset="0"/>
                  <a:ea typeface="黑体" panose="02010609060101010101" pitchFamily="49" charset="-122"/>
                </a:rPr>
                <a:t>(S)</a:t>
              </a:r>
            </a:p>
          </p:txBody>
        </p:sp>
        <p:sp>
          <p:nvSpPr>
            <p:cNvPr id="19" name="Text Box 22">
              <a:extLst>
                <a:ext uri="{FF2B5EF4-FFF2-40B4-BE49-F238E27FC236}">
                  <a16:creationId xmlns:a16="http://schemas.microsoft.com/office/drawing/2014/main" id="{20D092CB-0D6C-C50B-5B92-A0C6598849B3}"/>
                </a:ext>
              </a:extLst>
            </p:cNvPr>
            <p:cNvSpPr txBox="1">
              <a:spLocks noChangeArrowheads="1"/>
            </p:cNvSpPr>
            <p:nvPr/>
          </p:nvSpPr>
          <p:spPr bwMode="auto">
            <a:xfrm>
              <a:off x="419" y="3667"/>
              <a:ext cx="32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600" b="1" dirty="0">
                  <a:solidFill>
                    <a:schemeClr val="tx1"/>
                  </a:solidFill>
                  <a:latin typeface="Times New Roman" panose="02020603050405020304" pitchFamily="18" charset="0"/>
                  <a:ea typeface="黑体" panose="02010609060101010101" pitchFamily="49" charset="-122"/>
                </a:rPr>
                <a:t>0        2         4         6        8         10       12       14</a:t>
              </a:r>
            </a:p>
          </p:txBody>
        </p:sp>
        <p:sp>
          <p:nvSpPr>
            <p:cNvPr id="20" name="Arc 27">
              <a:extLst>
                <a:ext uri="{FF2B5EF4-FFF2-40B4-BE49-F238E27FC236}">
                  <a16:creationId xmlns:a16="http://schemas.microsoft.com/office/drawing/2014/main" id="{93F9C51A-64A8-4F4E-6301-B6CE56B5D68C}"/>
                </a:ext>
              </a:extLst>
            </p:cNvPr>
            <p:cNvSpPr>
              <a:spLocks/>
            </p:cNvSpPr>
            <p:nvPr/>
          </p:nvSpPr>
          <p:spPr bwMode="auto">
            <a:xfrm>
              <a:off x="1837" y="1998"/>
              <a:ext cx="454" cy="90"/>
            </a:xfrm>
            <a:custGeom>
              <a:avLst/>
              <a:gdLst>
                <a:gd name="G0" fmla="+- 0 0 0"/>
                <a:gd name="G1" fmla="+- 21600 0 0"/>
                <a:gd name="G2" fmla="+- 21600 0 0"/>
                <a:gd name="T0" fmla="*/ 0 w 13832"/>
                <a:gd name="T1" fmla="*/ 0 h 21600"/>
                <a:gd name="T2" fmla="*/ 13832 w 13832"/>
                <a:gd name="T3" fmla="*/ 5009 h 21600"/>
                <a:gd name="T4" fmla="*/ 0 w 13832"/>
                <a:gd name="T5" fmla="*/ 21600 h 21600"/>
              </a:gdLst>
              <a:ahLst/>
              <a:cxnLst>
                <a:cxn ang="0">
                  <a:pos x="T0" y="T1"/>
                </a:cxn>
                <a:cxn ang="0">
                  <a:pos x="T2" y="T3"/>
                </a:cxn>
                <a:cxn ang="0">
                  <a:pos x="T4" y="T5"/>
                </a:cxn>
              </a:cxnLst>
              <a:rect l="0" t="0" r="r" b="b"/>
              <a:pathLst>
                <a:path w="13832" h="21600" fill="none" extrusionOk="0">
                  <a:moveTo>
                    <a:pt x="-1" y="0"/>
                  </a:moveTo>
                  <a:cubicBezTo>
                    <a:pt x="5054" y="0"/>
                    <a:pt x="9949" y="1772"/>
                    <a:pt x="13831" y="5009"/>
                  </a:cubicBezTo>
                </a:path>
                <a:path w="13832" h="21600" stroke="0" extrusionOk="0">
                  <a:moveTo>
                    <a:pt x="-1" y="0"/>
                  </a:moveTo>
                  <a:cubicBezTo>
                    <a:pt x="5054" y="0"/>
                    <a:pt x="9949" y="1772"/>
                    <a:pt x="13831" y="5009"/>
                  </a:cubicBezTo>
                  <a:lnTo>
                    <a:pt x="0" y="21600"/>
                  </a:lnTo>
                  <a:close/>
                </a:path>
              </a:pathLst>
            </a:custGeom>
            <a:noFill/>
            <a:ln w="9525">
              <a:solidFill>
                <a:srgbClr val="FF3300"/>
              </a:solidFill>
              <a:round/>
              <a:headEnd/>
              <a:tailEnd/>
            </a:ln>
            <a:effectLst/>
          </p:spPr>
          <p:txBody>
            <a:bodyPr wrap="none" anchor="ctr"/>
            <a:lstStyle/>
            <a:p>
              <a:pPr algn="ctr" eaLnBrk="1" hangingPunct="1">
                <a:defRPr/>
              </a:pPr>
              <a:endParaRPr lang="zh-CN" altLang="en-US">
                <a:effectLst>
                  <a:outerShdw blurRad="38100" dist="38100" dir="2700000" algn="tl">
                    <a:srgbClr val="000000"/>
                  </a:outerShdw>
                </a:effectLst>
              </a:endParaRPr>
            </a:p>
          </p:txBody>
        </p:sp>
      </p:grpSp>
      <p:sp>
        <p:nvSpPr>
          <p:cNvPr id="27" name="Text Box 30">
            <a:extLst>
              <a:ext uri="{FF2B5EF4-FFF2-40B4-BE49-F238E27FC236}">
                <a16:creationId xmlns:a16="http://schemas.microsoft.com/office/drawing/2014/main" id="{B874D135-CE80-4C9D-E9EE-DB3E775DABD1}"/>
              </a:ext>
            </a:extLst>
          </p:cNvPr>
          <p:cNvSpPr txBox="1">
            <a:spLocks noChangeArrowheads="1"/>
          </p:cNvSpPr>
          <p:nvPr/>
        </p:nvSpPr>
        <p:spPr bwMode="auto">
          <a:xfrm>
            <a:off x="9243511" y="5822150"/>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800" b="1" dirty="0">
                <a:solidFill>
                  <a:schemeClr val="tx1"/>
                </a:solidFill>
                <a:latin typeface="宋体" panose="02010600030101010101" pitchFamily="2" charset="-122"/>
              </a:rPr>
              <a:t>pH</a:t>
            </a:r>
          </a:p>
        </p:txBody>
      </p:sp>
    </p:spTree>
    <p:extLst>
      <p:ext uri="{BB962C8B-B14F-4D97-AF65-F5344CB8AC3E}">
        <p14:creationId xmlns:p14="http://schemas.microsoft.com/office/powerpoint/2010/main" val="60692554"/>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6B50F-3900-EF04-3BF0-A8163446E3FC}"/>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F9756B0B-2EA5-D1F1-4964-A0634DDC86DA}"/>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6C725F02-7E97-A2BF-039F-E122977FE66F}"/>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21FECA38-DE31-7DF9-BE2C-069CCE1BDC26}"/>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三、铬（</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Cr</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Chromium</a:t>
            </a:r>
          </a:p>
        </p:txBody>
      </p:sp>
      <p:sp>
        <p:nvSpPr>
          <p:cNvPr id="6" name="Rectangle 2">
            <a:extLst>
              <a:ext uri="{FF2B5EF4-FFF2-40B4-BE49-F238E27FC236}">
                <a16:creationId xmlns:a16="http://schemas.microsoft.com/office/drawing/2014/main" id="{17A396A0-EE02-BB03-A0E4-B7C4588243C4}"/>
              </a:ext>
            </a:extLst>
          </p:cNvPr>
          <p:cNvSpPr txBox="1">
            <a:spLocks noChangeArrowheads="1"/>
          </p:cNvSpPr>
          <p:nvPr/>
        </p:nvSpPr>
        <p:spPr bwMode="auto">
          <a:xfrm>
            <a:off x="767408" y="1107592"/>
            <a:ext cx="10801200" cy="5183188"/>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毒性与生物效应</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30000"/>
              </a:lnSpc>
              <a:buNone/>
            </a:pP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与前面几种金属不同的是，三价铬是人体必需的微量元素。它参与正常的糖代谢和胆固醇代谢的过程，促进胰岛素的功能，人体缺铬会导致血糖升高，产生糖尿，还会引起动脉粥样硬化症。但六价铬又对人体有严重的毒害作用，吸入可引起急性支气管炎和哮喘；入口则可刺激和腐蚀消化道，引起恶心、呕吐、胃烧灼痛、腹泻、便血、肾脏损害，严重时会导致休克昏迷。另外，长时间地与高浓度六价铬接触，还会损害皮肤，引起皮炎和湿疹，甚至产生溃疡</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称为铬疮</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。六价铬对黏膜的刺激和伤害也很严重，空气中质量浓度为</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0.15</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0.3 mg/m</a:t>
            </a:r>
            <a:r>
              <a:rPr lang="en-US" altLang="zh-CN" sz="2400" b="1" kern="0" baseline="30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时可导致鼻中铬穿孔。六价铬的致癌作用也已被确认。另外，三价铬的摄入也不应过量，否则同样会对人体产生有害作用。</a:t>
            </a:r>
          </a:p>
        </p:txBody>
      </p:sp>
    </p:spTree>
    <p:extLst>
      <p:ext uri="{BB962C8B-B14F-4D97-AF65-F5344CB8AC3E}">
        <p14:creationId xmlns:p14="http://schemas.microsoft.com/office/powerpoint/2010/main" val="2470489530"/>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07E42-65D1-DE79-7F4B-E5DDDC7A5742}"/>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9A3C4516-73F1-5505-4563-EA0629C33F71}"/>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6461B747-7939-EFF2-9921-92CCB4B722AB}"/>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cxnSp>
        <p:nvCxnSpPr>
          <p:cNvPr id="4" name="直接连接符 3">
            <a:extLst>
              <a:ext uri="{FF2B5EF4-FFF2-40B4-BE49-F238E27FC236}">
                <a16:creationId xmlns:a16="http://schemas.microsoft.com/office/drawing/2014/main" id="{753754C7-E684-079A-17DC-7D9C871ADB17}"/>
              </a:ext>
            </a:extLst>
          </p:cNvPr>
          <p:cNvCxnSpPr>
            <a:cxnSpLocks/>
          </p:cNvCxnSpPr>
          <p:nvPr/>
        </p:nvCxnSpPr>
        <p:spPr bwMode="auto">
          <a:xfrm>
            <a:off x="3215680" y="4797152"/>
            <a:ext cx="3960440" cy="0"/>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10" name="Rectangle 2">
            <a:extLst>
              <a:ext uri="{FF2B5EF4-FFF2-40B4-BE49-F238E27FC236}">
                <a16:creationId xmlns:a16="http://schemas.microsoft.com/office/drawing/2014/main" id="{B56C10F4-E2FE-7448-B040-44E81920B681}"/>
              </a:ext>
            </a:extLst>
          </p:cNvPr>
          <p:cNvSpPr txBox="1">
            <a:spLocks noChangeArrowheads="1"/>
          </p:cNvSpPr>
          <p:nvPr/>
        </p:nvSpPr>
        <p:spPr bwMode="auto">
          <a:xfrm>
            <a:off x="1343472" y="764704"/>
            <a:ext cx="9289032" cy="5400600"/>
          </a:xfrm>
          <a:prstGeom prst="rect">
            <a:avLst/>
          </a:prstGeom>
          <a:noFill/>
          <a:ln w="9525">
            <a:noFill/>
            <a:miter lim="800000"/>
          </a:ln>
          <a:effectLst/>
        </p:spPr>
        <p:txBody>
          <a:bodyPr vert="horz" wrap="square" lIns="91440" tIns="45720" rIns="91440" bIns="45720" numCol="1" anchor="ctr" anchorCtr="0" compatLnSpc="1"/>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9pPr>
          </a:lstStyle>
          <a:p>
            <a:pPr algn="l" eaLnBrk="1" hangingPunct="1">
              <a:lnSpc>
                <a:spcPct val="150000"/>
              </a:lnSpc>
              <a:spcBef>
                <a:spcPct val="20000"/>
              </a:spcBef>
              <a:defRPr/>
            </a:pPr>
            <a:r>
              <a:rPr lang="zh-CN" altLang="en-US"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第二节  金属元素 （</a:t>
            </a:r>
            <a:r>
              <a:rPr lang="en-US" altLang="zh-CN"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Metals</a:t>
            </a:r>
            <a:r>
              <a:rPr lang="zh-CN" altLang="en-US"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4400" kern="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一、汞（</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Mercury</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二、镉（</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Cadmium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三、铬（</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Chromium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四、砷（</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Arsenic</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五、锂</a:t>
            </a:r>
            <a:r>
              <a:rPr lang="zh-CN" altLang="en-US"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Lithium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六、稀土元素（</a:t>
            </a:r>
            <a:r>
              <a:rPr lang="en-US" altLang="zh-CN"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Rare earth elements</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238993991"/>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3AC06-62C4-8D7B-9F5D-C782E69574B6}"/>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99A36E9F-1FD9-4F86-C96C-A2159056E4F7}"/>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C2E929DA-7EC8-7DC2-0659-2E4331103C2F}"/>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181076B1-75F4-EC2E-5E54-E2EAC56B358C}"/>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四、砷（</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As</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Arsenic</a:t>
            </a:r>
          </a:p>
        </p:txBody>
      </p:sp>
      <p:sp>
        <p:nvSpPr>
          <p:cNvPr id="6" name="Rectangle 2">
            <a:extLst>
              <a:ext uri="{FF2B5EF4-FFF2-40B4-BE49-F238E27FC236}">
                <a16:creationId xmlns:a16="http://schemas.microsoft.com/office/drawing/2014/main" id="{D9E94BA7-1179-3F22-A7EB-E0C25A1AB993}"/>
              </a:ext>
            </a:extLst>
          </p:cNvPr>
          <p:cNvSpPr txBox="1">
            <a:spLocks noChangeArrowheads="1"/>
          </p:cNvSpPr>
          <p:nvPr/>
        </p:nvSpPr>
        <p:spPr bwMode="auto">
          <a:xfrm>
            <a:off x="551384" y="1074363"/>
            <a:ext cx="360040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来源与分布</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075B6C86-F2B3-020C-2B08-71AE414E5D4C}"/>
              </a:ext>
            </a:extLst>
          </p:cNvPr>
          <p:cNvSpPr txBox="1"/>
          <p:nvPr/>
        </p:nvSpPr>
        <p:spPr>
          <a:xfrm>
            <a:off x="1271464" y="1735060"/>
            <a:ext cx="6133862" cy="39048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自然存在的矿物；</a:t>
            </a:r>
          </a:p>
          <a:p>
            <a:pPr marL="342900" indent="-342900">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工业排放；</a:t>
            </a:r>
          </a:p>
          <a:p>
            <a:pPr marL="342900" indent="-342900">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农业使用：</a:t>
            </a:r>
          </a:p>
          <a:p>
            <a:pPr>
              <a:lnSpc>
                <a:spcPct val="15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农药：砷酸铅、砷酸钙</a:t>
            </a:r>
          </a:p>
          <a:p>
            <a:pPr>
              <a:lnSpc>
                <a:spcPct val="15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除莠剂：甲胂酸 、二甲次胂酸</a:t>
            </a:r>
          </a:p>
          <a:p>
            <a:pPr>
              <a:lnSpc>
                <a:spcPct val="15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木材防腐剂：铬砷合剂、砷酸钠</a:t>
            </a:r>
          </a:p>
          <a:p>
            <a:pPr>
              <a:lnSpc>
                <a:spcPct val="15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饲料添加剂：苯胂酸化合物 </a:t>
            </a:r>
          </a:p>
        </p:txBody>
      </p:sp>
    </p:spTree>
    <p:extLst>
      <p:ext uri="{BB962C8B-B14F-4D97-AF65-F5344CB8AC3E}">
        <p14:creationId xmlns:p14="http://schemas.microsoft.com/office/powerpoint/2010/main" val="3514250235"/>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B987C-2CF5-551B-48E5-E6409D994EAA}"/>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322BD64D-B531-89BA-AC30-A07DB5DD2CEE}"/>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7A6FE43C-6AF7-D460-AB50-782A41613E1D}"/>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C34D6A6D-224E-B517-0D2C-E971DB24EB74}"/>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四、砷（</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As</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Arsenic</a:t>
            </a:r>
          </a:p>
        </p:txBody>
      </p:sp>
      <p:sp>
        <p:nvSpPr>
          <p:cNvPr id="6" name="Rectangle 2">
            <a:extLst>
              <a:ext uri="{FF2B5EF4-FFF2-40B4-BE49-F238E27FC236}">
                <a16:creationId xmlns:a16="http://schemas.microsoft.com/office/drawing/2014/main" id="{6140B6D4-D4DF-E8DF-BBC0-1D4C8CB32F3E}"/>
              </a:ext>
            </a:extLst>
          </p:cNvPr>
          <p:cNvSpPr txBox="1">
            <a:spLocks noChangeArrowheads="1"/>
          </p:cNvSpPr>
          <p:nvPr/>
        </p:nvSpPr>
        <p:spPr bwMode="auto">
          <a:xfrm>
            <a:off x="407368" y="989965"/>
            <a:ext cx="5328592"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环境中</a:t>
            </a: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的迁移转化</a:t>
            </a:r>
          </a:p>
          <a:p>
            <a:pPr marL="0" indent="0">
              <a:lnSpc>
                <a:spcPct val="130000"/>
              </a:lnSpc>
              <a:buNone/>
            </a:pP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265F009E-4E08-323D-0C61-B052E952F8A7}"/>
              </a:ext>
            </a:extLst>
          </p:cNvPr>
          <p:cNvSpPr txBox="1"/>
          <p:nvPr/>
        </p:nvSpPr>
        <p:spPr>
          <a:xfrm>
            <a:off x="659396" y="1714370"/>
            <a:ext cx="10441160" cy="4458849"/>
          </a:xfrm>
          <a:prstGeom prst="rect">
            <a:avLst/>
          </a:prstGeom>
          <a:noFill/>
        </p:spPr>
        <p:txBody>
          <a:bodyPr wrap="square">
            <a:spAutoFit/>
          </a:bodyPr>
          <a:lstStyle/>
          <a:p>
            <a:pPr eaLnBrk="1" hangingPunct="1">
              <a:lnSpc>
                <a:spcPct val="150000"/>
              </a:lnSpc>
              <a:buClr>
                <a:schemeClr val="accent2"/>
              </a:buClr>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在一般的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pH</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i="1" dirty="0">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400" i="1" baseline="-25000" dirty="0">
                <a:latin typeface="Times New Roman" panose="02020603050405020304" pitchFamily="18" charset="0"/>
                <a:ea typeface="微软雅黑" panose="020B0503020204020204" pitchFamily="34" charset="-122"/>
                <a:cs typeface="Times New Roman" panose="02020603050405020304" pitchFamily="18" charset="0"/>
              </a:rPr>
              <a:t>h</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范围内，</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主要以+3，+5价存在。水溶性部分：</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400"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HAsO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400" baseline="30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4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只占5</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p>
          <a:p>
            <a:pPr eaLnBrk="1" hangingPunct="1">
              <a:lnSpc>
                <a:spcPct val="150000"/>
              </a:lnSpc>
              <a:buClr>
                <a:schemeClr val="accent2"/>
              </a:buClr>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因为：</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eaLnBrk="1" hangingPunct="1">
              <a:lnSpc>
                <a:spcPct val="150000"/>
              </a:lnSpc>
              <a:buClr>
                <a:schemeClr val="tx1"/>
              </a:buClr>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水溶性</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易与土壤中</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2400"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2400"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Ca</a:t>
            </a:r>
            <a:r>
              <a:rPr lang="en-US" altLang="zh-CN" sz="2400" baseline="30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2400" baseline="30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等离子生成难溶性砷化物(与</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400"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相似)。</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eaLnBrk="1" hangingPunct="1">
              <a:lnSpc>
                <a:spcPct val="150000"/>
              </a:lnSpc>
              <a:buClr>
                <a:schemeClr val="tx1"/>
              </a:buClr>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土壤中</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大部分与土壤胶体相结合，呈吸附状态，且吸附牢固，呈现为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400"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阴离子。</a:t>
            </a:r>
          </a:p>
          <a:p>
            <a:pPr eaLnBrk="1" hangingPunct="1">
              <a:lnSpc>
                <a:spcPct val="150000"/>
              </a:lnSpc>
              <a:buClr>
                <a:schemeClr val="accent2"/>
              </a:buClr>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因此，含</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污染物进入土壤后，主要积累于土壤表层，很难向下迁移。</a:t>
            </a:r>
          </a:p>
        </p:txBody>
      </p:sp>
    </p:spTree>
    <p:extLst>
      <p:ext uri="{BB962C8B-B14F-4D97-AF65-F5344CB8AC3E}">
        <p14:creationId xmlns:p14="http://schemas.microsoft.com/office/powerpoint/2010/main" val="1354386182"/>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4A65-217C-DAAF-04FF-486C43F6CB9A}"/>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39CFB4E6-58AF-5D8F-3C32-7BA1115615C4}"/>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3FFE71E4-340F-0F69-57BB-3F6A683C3C95}"/>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4CBACE8B-26F0-B114-2E85-5120D750E498}"/>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四、砷（</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As</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Arsenic</a:t>
            </a:r>
          </a:p>
        </p:txBody>
      </p:sp>
      <p:sp>
        <p:nvSpPr>
          <p:cNvPr id="6" name="Rectangle 2">
            <a:extLst>
              <a:ext uri="{FF2B5EF4-FFF2-40B4-BE49-F238E27FC236}">
                <a16:creationId xmlns:a16="http://schemas.microsoft.com/office/drawing/2014/main" id="{98EFC5B6-80AC-B5CE-3F46-73F554ACB01D}"/>
              </a:ext>
            </a:extLst>
          </p:cNvPr>
          <p:cNvSpPr txBox="1">
            <a:spLocks noChangeArrowheads="1"/>
          </p:cNvSpPr>
          <p:nvPr/>
        </p:nvSpPr>
        <p:spPr bwMode="auto">
          <a:xfrm>
            <a:off x="335360" y="832472"/>
            <a:ext cx="5328592"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环境中</a:t>
            </a: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的迁移转化</a:t>
            </a:r>
          </a:p>
          <a:p>
            <a:pPr marL="0" indent="0">
              <a:lnSpc>
                <a:spcPct val="130000"/>
              </a:lnSpc>
              <a:buNone/>
            </a:pP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3" name="Group 7">
            <a:extLst>
              <a:ext uri="{FF2B5EF4-FFF2-40B4-BE49-F238E27FC236}">
                <a16:creationId xmlns:a16="http://schemas.microsoft.com/office/drawing/2014/main" id="{1DDC0252-0360-1AD5-3CE2-076A53C42AA1}"/>
              </a:ext>
            </a:extLst>
          </p:cNvPr>
          <p:cNvGrpSpPr>
            <a:grpSpLocks/>
          </p:cNvGrpSpPr>
          <p:nvPr/>
        </p:nvGrpSpPr>
        <p:grpSpPr bwMode="auto">
          <a:xfrm>
            <a:off x="1415480" y="1556792"/>
            <a:ext cx="7299294" cy="4759222"/>
            <a:chOff x="205" y="436"/>
            <a:chExt cx="5472" cy="3650"/>
          </a:xfrm>
        </p:grpSpPr>
        <p:grpSp>
          <p:nvGrpSpPr>
            <p:cNvPr id="4" name="Group 8">
              <a:extLst>
                <a:ext uri="{FF2B5EF4-FFF2-40B4-BE49-F238E27FC236}">
                  <a16:creationId xmlns:a16="http://schemas.microsoft.com/office/drawing/2014/main" id="{603B79FE-5009-06BE-AEA9-A14D88BA74E9}"/>
                </a:ext>
              </a:extLst>
            </p:cNvPr>
            <p:cNvGrpSpPr>
              <a:grpSpLocks/>
            </p:cNvGrpSpPr>
            <p:nvPr/>
          </p:nvGrpSpPr>
          <p:grpSpPr bwMode="auto">
            <a:xfrm>
              <a:off x="390" y="436"/>
              <a:ext cx="5112" cy="3137"/>
              <a:chOff x="435" y="436"/>
              <a:chExt cx="5112" cy="3137"/>
            </a:xfrm>
          </p:grpSpPr>
          <p:sp>
            <p:nvSpPr>
              <p:cNvPr id="11" name="Line 23">
                <a:extLst>
                  <a:ext uri="{FF2B5EF4-FFF2-40B4-BE49-F238E27FC236}">
                    <a16:creationId xmlns:a16="http://schemas.microsoft.com/office/drawing/2014/main" id="{4BA84B25-D052-BEC0-0CBB-A4DA41434907}"/>
                  </a:ext>
                </a:extLst>
              </p:cNvPr>
              <p:cNvSpPr>
                <a:spLocks noChangeShapeType="1"/>
              </p:cNvSpPr>
              <p:nvPr/>
            </p:nvSpPr>
            <p:spPr bwMode="auto">
              <a:xfrm flipV="1">
                <a:off x="1020" y="890"/>
                <a:ext cx="136" cy="0"/>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grpSp>
            <p:nvGrpSpPr>
              <p:cNvPr id="12" name="Group 10">
                <a:extLst>
                  <a:ext uri="{FF2B5EF4-FFF2-40B4-BE49-F238E27FC236}">
                    <a16:creationId xmlns:a16="http://schemas.microsoft.com/office/drawing/2014/main" id="{0680E7DF-E89D-CE34-AA6C-DB13BBC7BA89}"/>
                  </a:ext>
                </a:extLst>
              </p:cNvPr>
              <p:cNvGrpSpPr>
                <a:grpSpLocks/>
              </p:cNvGrpSpPr>
              <p:nvPr/>
            </p:nvGrpSpPr>
            <p:grpSpPr bwMode="auto">
              <a:xfrm>
                <a:off x="435" y="436"/>
                <a:ext cx="5112" cy="3137"/>
                <a:chOff x="435" y="436"/>
                <a:chExt cx="5112" cy="3137"/>
              </a:xfrm>
            </p:grpSpPr>
            <p:sp>
              <p:nvSpPr>
                <p:cNvPr id="13" name="Line 22">
                  <a:extLst>
                    <a:ext uri="{FF2B5EF4-FFF2-40B4-BE49-F238E27FC236}">
                      <a16:creationId xmlns:a16="http://schemas.microsoft.com/office/drawing/2014/main" id="{7D6B5501-2B6E-F4C0-B85A-D2EFE85BC834}"/>
                    </a:ext>
                  </a:extLst>
                </p:cNvPr>
                <p:cNvSpPr>
                  <a:spLocks noChangeShapeType="1"/>
                </p:cNvSpPr>
                <p:nvPr/>
              </p:nvSpPr>
              <p:spPr bwMode="auto">
                <a:xfrm>
                  <a:off x="1020" y="1434"/>
                  <a:ext cx="136" cy="0"/>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grpSp>
              <p:nvGrpSpPr>
                <p:cNvPr id="14" name="Group 12">
                  <a:extLst>
                    <a:ext uri="{FF2B5EF4-FFF2-40B4-BE49-F238E27FC236}">
                      <a16:creationId xmlns:a16="http://schemas.microsoft.com/office/drawing/2014/main" id="{BEC0F60A-37C1-3B99-8F0B-94947D153AF5}"/>
                    </a:ext>
                  </a:extLst>
                </p:cNvPr>
                <p:cNvGrpSpPr>
                  <a:grpSpLocks/>
                </p:cNvGrpSpPr>
                <p:nvPr/>
              </p:nvGrpSpPr>
              <p:grpSpPr bwMode="auto">
                <a:xfrm>
                  <a:off x="435" y="436"/>
                  <a:ext cx="5112" cy="3137"/>
                  <a:chOff x="435" y="436"/>
                  <a:chExt cx="5112" cy="3137"/>
                </a:xfrm>
              </p:grpSpPr>
              <p:sp>
                <p:nvSpPr>
                  <p:cNvPr id="15" name="Line 31">
                    <a:extLst>
                      <a:ext uri="{FF2B5EF4-FFF2-40B4-BE49-F238E27FC236}">
                        <a16:creationId xmlns:a16="http://schemas.microsoft.com/office/drawing/2014/main" id="{F235BE08-0BE0-5906-F327-5F41D81DE95A}"/>
                      </a:ext>
                    </a:extLst>
                  </p:cNvPr>
                  <p:cNvSpPr>
                    <a:spLocks noChangeShapeType="1"/>
                  </p:cNvSpPr>
                  <p:nvPr/>
                </p:nvSpPr>
                <p:spPr bwMode="auto">
                  <a:xfrm>
                    <a:off x="3923" y="2750"/>
                    <a:ext cx="0" cy="171"/>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16" name="Line 32">
                    <a:extLst>
                      <a:ext uri="{FF2B5EF4-FFF2-40B4-BE49-F238E27FC236}">
                        <a16:creationId xmlns:a16="http://schemas.microsoft.com/office/drawing/2014/main" id="{61FBF42C-14CC-4A6E-5EC5-44F92043A1AB}"/>
                      </a:ext>
                    </a:extLst>
                  </p:cNvPr>
                  <p:cNvSpPr>
                    <a:spLocks noChangeShapeType="1"/>
                  </p:cNvSpPr>
                  <p:nvPr/>
                </p:nvSpPr>
                <p:spPr bwMode="auto">
                  <a:xfrm>
                    <a:off x="4830" y="3067"/>
                    <a:ext cx="0" cy="174"/>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grpSp>
                <p:nvGrpSpPr>
                  <p:cNvPr id="17" name="Group 15">
                    <a:extLst>
                      <a:ext uri="{FF2B5EF4-FFF2-40B4-BE49-F238E27FC236}">
                        <a16:creationId xmlns:a16="http://schemas.microsoft.com/office/drawing/2014/main" id="{DA95D46B-0070-F3DA-5F99-042631044F8F}"/>
                      </a:ext>
                    </a:extLst>
                  </p:cNvPr>
                  <p:cNvGrpSpPr>
                    <a:grpSpLocks/>
                  </p:cNvGrpSpPr>
                  <p:nvPr/>
                </p:nvGrpSpPr>
                <p:grpSpPr bwMode="auto">
                  <a:xfrm>
                    <a:off x="435" y="436"/>
                    <a:ext cx="5112" cy="3137"/>
                    <a:chOff x="114" y="436"/>
                    <a:chExt cx="5433" cy="3493"/>
                  </a:xfrm>
                </p:grpSpPr>
                <p:sp>
                  <p:nvSpPr>
                    <p:cNvPr id="18" name="Line 17">
                      <a:extLst>
                        <a:ext uri="{FF2B5EF4-FFF2-40B4-BE49-F238E27FC236}">
                          <a16:creationId xmlns:a16="http://schemas.microsoft.com/office/drawing/2014/main" id="{197EFBB6-BDA6-6155-AA6C-315E68D355C8}"/>
                        </a:ext>
                      </a:extLst>
                    </p:cNvPr>
                    <p:cNvSpPr>
                      <a:spLocks noChangeShapeType="1"/>
                    </p:cNvSpPr>
                    <p:nvPr/>
                  </p:nvSpPr>
                  <p:spPr bwMode="auto">
                    <a:xfrm>
                      <a:off x="748" y="436"/>
                      <a:ext cx="0" cy="3424"/>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grpSp>
                  <p:nvGrpSpPr>
                    <p:cNvPr id="19" name="Group 17">
                      <a:extLst>
                        <a:ext uri="{FF2B5EF4-FFF2-40B4-BE49-F238E27FC236}">
                          <a16:creationId xmlns:a16="http://schemas.microsoft.com/office/drawing/2014/main" id="{7CBE0FBD-DC73-4415-4F61-78172512EB56}"/>
                        </a:ext>
                      </a:extLst>
                    </p:cNvPr>
                    <p:cNvGrpSpPr>
                      <a:grpSpLocks/>
                    </p:cNvGrpSpPr>
                    <p:nvPr/>
                  </p:nvGrpSpPr>
                  <p:grpSpPr bwMode="auto">
                    <a:xfrm>
                      <a:off x="114" y="482"/>
                      <a:ext cx="5433" cy="3447"/>
                      <a:chOff x="114" y="482"/>
                      <a:chExt cx="5433" cy="3447"/>
                    </a:xfrm>
                  </p:grpSpPr>
                  <p:sp>
                    <p:nvSpPr>
                      <p:cNvPr id="20" name="Line 18">
                        <a:extLst>
                          <a:ext uri="{FF2B5EF4-FFF2-40B4-BE49-F238E27FC236}">
                            <a16:creationId xmlns:a16="http://schemas.microsoft.com/office/drawing/2014/main" id="{AB3A8D59-FC57-0D17-2EDD-294AB58A3FCA}"/>
                          </a:ext>
                        </a:extLst>
                      </p:cNvPr>
                      <p:cNvSpPr>
                        <a:spLocks noChangeShapeType="1"/>
                      </p:cNvSpPr>
                      <p:nvPr/>
                    </p:nvSpPr>
                    <p:spPr bwMode="auto">
                      <a:xfrm>
                        <a:off x="748" y="3430"/>
                        <a:ext cx="136" cy="0"/>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21" name="Line 19">
                        <a:extLst>
                          <a:ext uri="{FF2B5EF4-FFF2-40B4-BE49-F238E27FC236}">
                            <a16:creationId xmlns:a16="http://schemas.microsoft.com/office/drawing/2014/main" id="{F8DC4796-BFB4-8D7C-C538-790138070A99}"/>
                          </a:ext>
                        </a:extLst>
                      </p:cNvPr>
                      <p:cNvSpPr>
                        <a:spLocks noChangeShapeType="1"/>
                      </p:cNvSpPr>
                      <p:nvPr/>
                    </p:nvSpPr>
                    <p:spPr bwMode="auto">
                      <a:xfrm>
                        <a:off x="748" y="2931"/>
                        <a:ext cx="136" cy="0"/>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22" name="Line 20">
                        <a:extLst>
                          <a:ext uri="{FF2B5EF4-FFF2-40B4-BE49-F238E27FC236}">
                            <a16:creationId xmlns:a16="http://schemas.microsoft.com/office/drawing/2014/main" id="{9120F21B-0C75-F0C6-2321-F35192809F8F}"/>
                          </a:ext>
                        </a:extLst>
                      </p:cNvPr>
                      <p:cNvSpPr>
                        <a:spLocks noChangeShapeType="1"/>
                      </p:cNvSpPr>
                      <p:nvPr/>
                    </p:nvSpPr>
                    <p:spPr bwMode="auto">
                      <a:xfrm>
                        <a:off x="748" y="2568"/>
                        <a:ext cx="136" cy="0"/>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23" name="Line 21">
                        <a:extLst>
                          <a:ext uri="{FF2B5EF4-FFF2-40B4-BE49-F238E27FC236}">
                            <a16:creationId xmlns:a16="http://schemas.microsoft.com/office/drawing/2014/main" id="{F820AC97-36F0-43E8-A7EC-84BBFC27E961}"/>
                          </a:ext>
                        </a:extLst>
                      </p:cNvPr>
                      <p:cNvSpPr>
                        <a:spLocks noChangeShapeType="1"/>
                      </p:cNvSpPr>
                      <p:nvPr/>
                    </p:nvSpPr>
                    <p:spPr bwMode="auto">
                      <a:xfrm>
                        <a:off x="748" y="2069"/>
                        <a:ext cx="136" cy="0"/>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grpSp>
                    <p:nvGrpSpPr>
                      <p:cNvPr id="24" name="Group 22">
                        <a:extLst>
                          <a:ext uri="{FF2B5EF4-FFF2-40B4-BE49-F238E27FC236}">
                            <a16:creationId xmlns:a16="http://schemas.microsoft.com/office/drawing/2014/main" id="{65ABB6D6-F288-85D7-1D53-FB6CCC634606}"/>
                          </a:ext>
                        </a:extLst>
                      </p:cNvPr>
                      <p:cNvGrpSpPr>
                        <a:grpSpLocks/>
                      </p:cNvGrpSpPr>
                      <p:nvPr/>
                    </p:nvGrpSpPr>
                    <p:grpSpPr bwMode="auto">
                      <a:xfrm>
                        <a:off x="114" y="482"/>
                        <a:ext cx="5433" cy="3447"/>
                        <a:chOff x="-44" y="482"/>
                        <a:chExt cx="5433" cy="3447"/>
                      </a:xfrm>
                    </p:grpSpPr>
                    <p:sp>
                      <p:nvSpPr>
                        <p:cNvPr id="25" name="Line 33">
                          <a:extLst>
                            <a:ext uri="{FF2B5EF4-FFF2-40B4-BE49-F238E27FC236}">
                              <a16:creationId xmlns:a16="http://schemas.microsoft.com/office/drawing/2014/main" id="{2CF4C63A-5622-9C39-6D1F-5340AC45286B}"/>
                            </a:ext>
                          </a:extLst>
                        </p:cNvPr>
                        <p:cNvSpPr>
                          <a:spLocks noChangeShapeType="1"/>
                        </p:cNvSpPr>
                        <p:nvPr/>
                      </p:nvSpPr>
                      <p:spPr bwMode="auto">
                        <a:xfrm>
                          <a:off x="943" y="3785"/>
                          <a:ext cx="0" cy="87"/>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26" name="Line 34">
                          <a:extLst>
                            <a:ext uri="{FF2B5EF4-FFF2-40B4-BE49-F238E27FC236}">
                              <a16:creationId xmlns:a16="http://schemas.microsoft.com/office/drawing/2014/main" id="{DAD914B1-C749-74A3-B952-62C780638B3C}"/>
                            </a:ext>
                          </a:extLst>
                        </p:cNvPr>
                        <p:cNvSpPr>
                          <a:spLocks noChangeShapeType="1"/>
                        </p:cNvSpPr>
                        <p:nvPr/>
                      </p:nvSpPr>
                      <p:spPr bwMode="auto">
                        <a:xfrm>
                          <a:off x="1283" y="3794"/>
                          <a:ext cx="0" cy="87"/>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27" name="Line 35">
                          <a:extLst>
                            <a:ext uri="{FF2B5EF4-FFF2-40B4-BE49-F238E27FC236}">
                              <a16:creationId xmlns:a16="http://schemas.microsoft.com/office/drawing/2014/main" id="{98FAFFC3-839C-FC0D-D1B4-7CFA9B06E72D}"/>
                            </a:ext>
                          </a:extLst>
                        </p:cNvPr>
                        <p:cNvSpPr>
                          <a:spLocks noChangeShapeType="1"/>
                        </p:cNvSpPr>
                        <p:nvPr/>
                      </p:nvSpPr>
                      <p:spPr bwMode="auto">
                        <a:xfrm>
                          <a:off x="1633" y="3794"/>
                          <a:ext cx="0" cy="87"/>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28" name="Line 36">
                          <a:extLst>
                            <a:ext uri="{FF2B5EF4-FFF2-40B4-BE49-F238E27FC236}">
                              <a16:creationId xmlns:a16="http://schemas.microsoft.com/office/drawing/2014/main" id="{F888F42D-45C1-85F5-9542-4B060AB5C3D8}"/>
                            </a:ext>
                          </a:extLst>
                        </p:cNvPr>
                        <p:cNvSpPr>
                          <a:spLocks noChangeShapeType="1"/>
                        </p:cNvSpPr>
                        <p:nvPr/>
                      </p:nvSpPr>
                      <p:spPr bwMode="auto">
                        <a:xfrm>
                          <a:off x="2073" y="3789"/>
                          <a:ext cx="0" cy="87"/>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29" name="Line 37">
                          <a:extLst>
                            <a:ext uri="{FF2B5EF4-FFF2-40B4-BE49-F238E27FC236}">
                              <a16:creationId xmlns:a16="http://schemas.microsoft.com/office/drawing/2014/main" id="{35327AF0-72BB-FA7F-C103-F96AFCC079EE}"/>
                            </a:ext>
                          </a:extLst>
                        </p:cNvPr>
                        <p:cNvSpPr>
                          <a:spLocks noChangeShapeType="1"/>
                        </p:cNvSpPr>
                        <p:nvPr/>
                      </p:nvSpPr>
                      <p:spPr bwMode="auto">
                        <a:xfrm>
                          <a:off x="2401" y="3786"/>
                          <a:ext cx="0" cy="87"/>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30" name="Line 38">
                          <a:extLst>
                            <a:ext uri="{FF2B5EF4-FFF2-40B4-BE49-F238E27FC236}">
                              <a16:creationId xmlns:a16="http://schemas.microsoft.com/office/drawing/2014/main" id="{DC5B8360-150B-3683-C437-823C38CD184F}"/>
                            </a:ext>
                          </a:extLst>
                        </p:cNvPr>
                        <p:cNvSpPr>
                          <a:spLocks noChangeShapeType="1"/>
                        </p:cNvSpPr>
                        <p:nvPr/>
                      </p:nvSpPr>
                      <p:spPr bwMode="auto">
                        <a:xfrm>
                          <a:off x="2735" y="3783"/>
                          <a:ext cx="0" cy="87"/>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31" name="Line 39">
                          <a:extLst>
                            <a:ext uri="{FF2B5EF4-FFF2-40B4-BE49-F238E27FC236}">
                              <a16:creationId xmlns:a16="http://schemas.microsoft.com/office/drawing/2014/main" id="{D0DAA6DC-E3CB-0EE2-51A3-DAB6027A34D5}"/>
                            </a:ext>
                          </a:extLst>
                        </p:cNvPr>
                        <p:cNvSpPr>
                          <a:spLocks noChangeShapeType="1"/>
                        </p:cNvSpPr>
                        <p:nvPr/>
                      </p:nvSpPr>
                      <p:spPr bwMode="auto">
                        <a:xfrm>
                          <a:off x="3036" y="3778"/>
                          <a:ext cx="0" cy="87"/>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32" name="Line 43">
                          <a:extLst>
                            <a:ext uri="{FF2B5EF4-FFF2-40B4-BE49-F238E27FC236}">
                              <a16:creationId xmlns:a16="http://schemas.microsoft.com/office/drawing/2014/main" id="{3679C012-1DE7-AAD3-0528-726EEB7AFF23}"/>
                            </a:ext>
                          </a:extLst>
                        </p:cNvPr>
                        <p:cNvSpPr>
                          <a:spLocks noChangeShapeType="1"/>
                        </p:cNvSpPr>
                        <p:nvPr/>
                      </p:nvSpPr>
                      <p:spPr bwMode="auto">
                        <a:xfrm>
                          <a:off x="4370" y="3766"/>
                          <a:ext cx="0" cy="87"/>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33" name="Line 44">
                          <a:extLst>
                            <a:ext uri="{FF2B5EF4-FFF2-40B4-BE49-F238E27FC236}">
                              <a16:creationId xmlns:a16="http://schemas.microsoft.com/office/drawing/2014/main" id="{6F4FCC46-FB22-E36C-14AE-C94241AAE474}"/>
                            </a:ext>
                          </a:extLst>
                        </p:cNvPr>
                        <p:cNvSpPr>
                          <a:spLocks noChangeShapeType="1"/>
                        </p:cNvSpPr>
                        <p:nvPr/>
                      </p:nvSpPr>
                      <p:spPr bwMode="auto">
                        <a:xfrm>
                          <a:off x="4716" y="3789"/>
                          <a:ext cx="0" cy="87"/>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34" name="Line 45">
                          <a:extLst>
                            <a:ext uri="{FF2B5EF4-FFF2-40B4-BE49-F238E27FC236}">
                              <a16:creationId xmlns:a16="http://schemas.microsoft.com/office/drawing/2014/main" id="{11A9D2F8-125A-3F16-89B3-709D2AE011BE}"/>
                            </a:ext>
                          </a:extLst>
                        </p:cNvPr>
                        <p:cNvSpPr>
                          <a:spLocks noChangeShapeType="1"/>
                        </p:cNvSpPr>
                        <p:nvPr/>
                      </p:nvSpPr>
                      <p:spPr bwMode="auto">
                        <a:xfrm>
                          <a:off x="5019" y="3780"/>
                          <a:ext cx="0" cy="87"/>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35" name="Line 46">
                          <a:extLst>
                            <a:ext uri="{FF2B5EF4-FFF2-40B4-BE49-F238E27FC236}">
                              <a16:creationId xmlns:a16="http://schemas.microsoft.com/office/drawing/2014/main" id="{F91EF4BA-4B4B-6FFB-CC97-BF6255F7A68E}"/>
                            </a:ext>
                          </a:extLst>
                        </p:cNvPr>
                        <p:cNvSpPr>
                          <a:spLocks noChangeShapeType="1"/>
                        </p:cNvSpPr>
                        <p:nvPr/>
                      </p:nvSpPr>
                      <p:spPr bwMode="auto">
                        <a:xfrm>
                          <a:off x="5365" y="3770"/>
                          <a:ext cx="0" cy="88"/>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grpSp>
                      <p:nvGrpSpPr>
                        <p:cNvPr id="36" name="Group 34">
                          <a:extLst>
                            <a:ext uri="{FF2B5EF4-FFF2-40B4-BE49-F238E27FC236}">
                              <a16:creationId xmlns:a16="http://schemas.microsoft.com/office/drawing/2014/main" id="{E1B643E9-870A-1D72-0355-459D0EF8E6A9}"/>
                            </a:ext>
                          </a:extLst>
                        </p:cNvPr>
                        <p:cNvGrpSpPr>
                          <a:grpSpLocks/>
                        </p:cNvGrpSpPr>
                        <p:nvPr/>
                      </p:nvGrpSpPr>
                      <p:grpSpPr bwMode="auto">
                        <a:xfrm>
                          <a:off x="-44" y="482"/>
                          <a:ext cx="5433" cy="3447"/>
                          <a:chOff x="69" y="436"/>
                          <a:chExt cx="5433" cy="3447"/>
                        </a:xfrm>
                      </p:grpSpPr>
                      <p:grpSp>
                        <p:nvGrpSpPr>
                          <p:cNvPr id="37" name="Group 35">
                            <a:extLst>
                              <a:ext uri="{FF2B5EF4-FFF2-40B4-BE49-F238E27FC236}">
                                <a16:creationId xmlns:a16="http://schemas.microsoft.com/office/drawing/2014/main" id="{11427D57-C277-6F31-9479-81AB975BB1FF}"/>
                              </a:ext>
                            </a:extLst>
                          </p:cNvPr>
                          <p:cNvGrpSpPr>
                            <a:grpSpLocks/>
                          </p:cNvGrpSpPr>
                          <p:nvPr/>
                        </p:nvGrpSpPr>
                        <p:grpSpPr bwMode="auto">
                          <a:xfrm>
                            <a:off x="69" y="436"/>
                            <a:ext cx="5433" cy="3447"/>
                            <a:chOff x="69" y="436"/>
                            <a:chExt cx="5433" cy="3447"/>
                          </a:xfrm>
                        </p:grpSpPr>
                        <p:grpSp>
                          <p:nvGrpSpPr>
                            <p:cNvPr id="39" name="Group 36">
                              <a:extLst>
                                <a:ext uri="{FF2B5EF4-FFF2-40B4-BE49-F238E27FC236}">
                                  <a16:creationId xmlns:a16="http://schemas.microsoft.com/office/drawing/2014/main" id="{0B40CF1F-FE8D-3C97-B742-BB4BBEE569CD}"/>
                                </a:ext>
                              </a:extLst>
                            </p:cNvPr>
                            <p:cNvGrpSpPr>
                              <a:grpSpLocks/>
                            </p:cNvGrpSpPr>
                            <p:nvPr/>
                          </p:nvGrpSpPr>
                          <p:grpSpPr bwMode="auto">
                            <a:xfrm>
                              <a:off x="69" y="436"/>
                              <a:ext cx="5433" cy="3447"/>
                              <a:chOff x="114" y="457"/>
                              <a:chExt cx="5433" cy="3447"/>
                            </a:xfrm>
                          </p:grpSpPr>
                          <p:sp>
                            <p:nvSpPr>
                              <p:cNvPr id="41" name="Freeform 27">
                                <a:extLst>
                                  <a:ext uri="{FF2B5EF4-FFF2-40B4-BE49-F238E27FC236}">
                                    <a16:creationId xmlns:a16="http://schemas.microsoft.com/office/drawing/2014/main" id="{2E13E48B-34D3-1391-9DBF-9FF2A924510C}"/>
                                  </a:ext>
                                </a:extLst>
                              </p:cNvPr>
                              <p:cNvSpPr>
                                <a:spLocks/>
                              </p:cNvSpPr>
                              <p:nvPr/>
                            </p:nvSpPr>
                            <p:spPr bwMode="auto">
                              <a:xfrm>
                                <a:off x="748" y="1344"/>
                                <a:ext cx="4608" cy="2368"/>
                              </a:xfrm>
                              <a:custGeom>
                                <a:avLst/>
                                <a:gdLst>
                                  <a:gd name="T0" fmla="*/ 0 w 4608"/>
                                  <a:gd name="T1" fmla="*/ 0 h 2466"/>
                                  <a:gd name="T2" fmla="*/ 2147478130 w 4608"/>
                                  <a:gd name="T3" fmla="*/ 450498782 h 2466"/>
                                  <a:gd name="T4" fmla="*/ 2147478130 w 4608"/>
                                  <a:gd name="T5" fmla="*/ 1683684260 h 2466"/>
                                  <a:gd name="T6" fmla="*/ 2147478130 w 4608"/>
                                  <a:gd name="T7" fmla="*/ 1683684260 h 2466"/>
                                  <a:gd name="T8" fmla="*/ 2147478130 w 4608"/>
                                  <a:gd name="T9" fmla="*/ 1683684260 h 2466"/>
                                  <a:gd name="T10" fmla="*/ 2147478130 w 4608"/>
                                  <a:gd name="T11" fmla="*/ 1683684260 h 2466"/>
                                  <a:gd name="T12" fmla="*/ 0 60000 65536"/>
                                  <a:gd name="T13" fmla="*/ 0 60000 65536"/>
                                  <a:gd name="T14" fmla="*/ 0 60000 65536"/>
                                  <a:gd name="T15" fmla="*/ 0 60000 65536"/>
                                  <a:gd name="T16" fmla="*/ 0 60000 65536"/>
                                  <a:gd name="T17" fmla="*/ 0 60000 65536"/>
                                  <a:gd name="T18" fmla="*/ 0 w 4608"/>
                                  <a:gd name="T19" fmla="*/ 0 h 2466"/>
                                  <a:gd name="T20" fmla="*/ 4608 w 4608"/>
                                  <a:gd name="T21" fmla="*/ 2466 h 2466"/>
                                </a:gdLst>
                                <a:ahLst/>
                                <a:cxnLst>
                                  <a:cxn ang="T12">
                                    <a:pos x="T0" y="T1"/>
                                  </a:cxn>
                                  <a:cxn ang="T13">
                                    <a:pos x="T2" y="T3"/>
                                  </a:cxn>
                                  <a:cxn ang="T14">
                                    <a:pos x="T4" y="T5"/>
                                  </a:cxn>
                                  <a:cxn ang="T15">
                                    <a:pos x="T6" y="T7"/>
                                  </a:cxn>
                                  <a:cxn ang="T16">
                                    <a:pos x="T8" y="T9"/>
                                  </a:cxn>
                                  <a:cxn ang="T17">
                                    <a:pos x="T10" y="T11"/>
                                  </a:cxn>
                                </a:cxnLst>
                                <a:rect l="T18" t="T19" r="T20" b="T21"/>
                                <a:pathLst>
                                  <a:path w="4608" h="2466">
                                    <a:moveTo>
                                      <a:pt x="0" y="0"/>
                                    </a:moveTo>
                                    <a:lnTo>
                                      <a:pt x="906" y="228"/>
                                    </a:lnTo>
                                    <a:lnTo>
                                      <a:pt x="2352" y="1284"/>
                                    </a:lnTo>
                                    <a:lnTo>
                                      <a:pt x="3107" y="1702"/>
                                    </a:lnTo>
                                    <a:lnTo>
                                      <a:pt x="3810" y="1884"/>
                                    </a:lnTo>
                                    <a:lnTo>
                                      <a:pt x="4608" y="2466"/>
                                    </a:lnTo>
                                  </a:path>
                                </a:pathLst>
                              </a:cu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grpSp>
                            <p:nvGrpSpPr>
                              <p:cNvPr id="42" name="Group 38">
                                <a:extLst>
                                  <a:ext uri="{FF2B5EF4-FFF2-40B4-BE49-F238E27FC236}">
                                    <a16:creationId xmlns:a16="http://schemas.microsoft.com/office/drawing/2014/main" id="{D96C7C8D-AACC-24CE-05B8-8C14C43685BB}"/>
                                  </a:ext>
                                </a:extLst>
                              </p:cNvPr>
                              <p:cNvGrpSpPr>
                                <a:grpSpLocks/>
                              </p:cNvGrpSpPr>
                              <p:nvPr/>
                            </p:nvGrpSpPr>
                            <p:grpSpPr bwMode="auto">
                              <a:xfrm>
                                <a:off x="114" y="457"/>
                                <a:ext cx="5433" cy="3447"/>
                                <a:chOff x="114" y="436"/>
                                <a:chExt cx="5433" cy="3447"/>
                              </a:xfrm>
                            </p:grpSpPr>
                            <p:sp>
                              <p:nvSpPr>
                                <p:cNvPr id="43" name="Freeform 28">
                                  <a:extLst>
                                    <a:ext uri="{FF2B5EF4-FFF2-40B4-BE49-F238E27FC236}">
                                      <a16:creationId xmlns:a16="http://schemas.microsoft.com/office/drawing/2014/main" id="{8A88A3FC-2AC3-CA8C-2660-58601523DB51}"/>
                                    </a:ext>
                                  </a:extLst>
                                </p:cNvPr>
                                <p:cNvSpPr>
                                  <a:spLocks/>
                                </p:cNvSpPr>
                                <p:nvPr/>
                              </p:nvSpPr>
                              <p:spPr bwMode="auto">
                                <a:xfrm>
                                  <a:off x="794" y="2086"/>
                                  <a:ext cx="4580" cy="1612"/>
                                </a:xfrm>
                                <a:custGeom>
                                  <a:avLst/>
                                  <a:gdLst>
                                    <a:gd name="T0" fmla="*/ 0 w 4581"/>
                                    <a:gd name="T1" fmla="*/ 0 h 1679"/>
                                    <a:gd name="T2" fmla="*/ 2147478124 w 4581"/>
                                    <a:gd name="T3" fmla="*/ 1109299916 h 1679"/>
                                    <a:gd name="T4" fmla="*/ 2147478124 w 4581"/>
                                    <a:gd name="T5" fmla="*/ 1681957939 h 1679"/>
                                    <a:gd name="T6" fmla="*/ 2147478124 w 4581"/>
                                    <a:gd name="T7" fmla="*/ 1681957939 h 1679"/>
                                    <a:gd name="T8" fmla="*/ 0 60000 65536"/>
                                    <a:gd name="T9" fmla="*/ 0 60000 65536"/>
                                    <a:gd name="T10" fmla="*/ 0 60000 65536"/>
                                    <a:gd name="T11" fmla="*/ 0 60000 65536"/>
                                    <a:gd name="T12" fmla="*/ 0 w 4581"/>
                                    <a:gd name="T13" fmla="*/ 0 h 1679"/>
                                    <a:gd name="T14" fmla="*/ 4581 w 4581"/>
                                    <a:gd name="T15" fmla="*/ 1679 h 1679"/>
                                  </a:gdLst>
                                  <a:ahLst/>
                                  <a:cxnLst>
                                    <a:cxn ang="T8">
                                      <a:pos x="T0" y="T1"/>
                                    </a:cxn>
                                    <a:cxn ang="T9">
                                      <a:pos x="T2" y="T3"/>
                                    </a:cxn>
                                    <a:cxn ang="T10">
                                      <a:pos x="T4" y="T5"/>
                                    </a:cxn>
                                    <a:cxn ang="T11">
                                      <a:pos x="T6" y="T7"/>
                                    </a:cxn>
                                  </a:cxnLst>
                                  <a:rect l="T12" t="T13" r="T14" b="T15"/>
                                  <a:pathLst>
                                    <a:path w="4581" h="1679">
                                      <a:moveTo>
                                        <a:pt x="0" y="0"/>
                                      </a:moveTo>
                                      <a:lnTo>
                                        <a:pt x="1304" y="562"/>
                                      </a:lnTo>
                                      <a:lnTo>
                                        <a:pt x="2732" y="1030"/>
                                      </a:lnTo>
                                      <a:lnTo>
                                        <a:pt x="4581" y="1679"/>
                                      </a:lnTo>
                                    </a:path>
                                  </a:pathLst>
                                </a:cu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grpSp>
                              <p:nvGrpSpPr>
                                <p:cNvPr id="44" name="Group 40">
                                  <a:extLst>
                                    <a:ext uri="{FF2B5EF4-FFF2-40B4-BE49-F238E27FC236}">
                                      <a16:creationId xmlns:a16="http://schemas.microsoft.com/office/drawing/2014/main" id="{443A51F0-ACA1-5799-6C5B-F3A9E5EEBDB3}"/>
                                    </a:ext>
                                  </a:extLst>
                                </p:cNvPr>
                                <p:cNvGrpSpPr>
                                  <a:grpSpLocks/>
                                </p:cNvGrpSpPr>
                                <p:nvPr/>
                              </p:nvGrpSpPr>
                              <p:grpSpPr bwMode="auto">
                                <a:xfrm>
                                  <a:off x="114" y="436"/>
                                  <a:ext cx="5433" cy="3447"/>
                                  <a:chOff x="114" y="419"/>
                                  <a:chExt cx="5433" cy="3447"/>
                                </a:xfrm>
                              </p:grpSpPr>
                              <p:grpSp>
                                <p:nvGrpSpPr>
                                  <p:cNvPr id="45" name="Group 47">
                                    <a:extLst>
                                      <a:ext uri="{FF2B5EF4-FFF2-40B4-BE49-F238E27FC236}">
                                        <a16:creationId xmlns:a16="http://schemas.microsoft.com/office/drawing/2014/main" id="{37C3B724-0F92-656E-F4B8-DFB99641DE28}"/>
                                      </a:ext>
                                    </a:extLst>
                                  </p:cNvPr>
                                  <p:cNvGrpSpPr>
                                    <a:grpSpLocks/>
                                  </p:cNvGrpSpPr>
                                  <p:nvPr/>
                                </p:nvGrpSpPr>
                                <p:grpSpPr bwMode="auto">
                                  <a:xfrm>
                                    <a:off x="114" y="656"/>
                                    <a:ext cx="5433" cy="3210"/>
                                    <a:chOff x="78" y="-5"/>
                                    <a:chExt cx="5433" cy="3584"/>
                                  </a:xfrm>
                                </p:grpSpPr>
                                <p:sp>
                                  <p:nvSpPr>
                                    <p:cNvPr id="50" name="Text Box 3">
                                      <a:extLst>
                                        <a:ext uri="{FF2B5EF4-FFF2-40B4-BE49-F238E27FC236}">
                                          <a16:creationId xmlns:a16="http://schemas.microsoft.com/office/drawing/2014/main" id="{C1780FC4-AD0F-18C5-391D-2AC468AB5505}"/>
                                        </a:ext>
                                      </a:extLst>
                                    </p:cNvPr>
                                    <p:cNvSpPr txBox="1">
                                      <a:spLocks noChangeArrowheads="1"/>
                                    </p:cNvSpPr>
                                    <p:nvPr/>
                                  </p:nvSpPr>
                                  <p:spPr bwMode="auto">
                                    <a:xfrm>
                                      <a:off x="403" y="1847"/>
                                      <a:ext cx="272"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0</a:t>
                                      </a:r>
                                    </a:p>
                                  </p:txBody>
                                </p:sp>
                                <p:sp>
                                  <p:nvSpPr>
                                    <p:cNvPr id="51" name="Text Box 4">
                                      <a:extLst>
                                        <a:ext uri="{FF2B5EF4-FFF2-40B4-BE49-F238E27FC236}">
                                          <a16:creationId xmlns:a16="http://schemas.microsoft.com/office/drawing/2014/main" id="{874FB754-4844-74C9-1C03-0DBE812CF801}"/>
                                        </a:ext>
                                      </a:extLst>
                                    </p:cNvPr>
                                    <p:cNvSpPr txBox="1">
                                      <a:spLocks noChangeArrowheads="1"/>
                                    </p:cNvSpPr>
                                    <p:nvPr/>
                                  </p:nvSpPr>
                                  <p:spPr bwMode="auto">
                                    <a:xfrm>
                                      <a:off x="92" y="2216"/>
                                      <a:ext cx="85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-0.25</a:t>
                                      </a:r>
                                    </a:p>
                                  </p:txBody>
                                </p:sp>
                                <p:sp>
                                  <p:nvSpPr>
                                    <p:cNvPr id="52" name="Text Box 5">
                                      <a:extLst>
                                        <a:ext uri="{FF2B5EF4-FFF2-40B4-BE49-F238E27FC236}">
                                          <a16:creationId xmlns:a16="http://schemas.microsoft.com/office/drawing/2014/main" id="{367F4047-47CA-8678-FC8C-1EBEBF85C7BC}"/>
                                        </a:ext>
                                      </a:extLst>
                                    </p:cNvPr>
                                    <p:cNvSpPr txBox="1">
                                      <a:spLocks noChangeArrowheads="1"/>
                                    </p:cNvSpPr>
                                    <p:nvPr/>
                                  </p:nvSpPr>
                                  <p:spPr bwMode="auto">
                                    <a:xfrm>
                                      <a:off x="78" y="2768"/>
                                      <a:ext cx="1041"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-0.50</a:t>
                                      </a:r>
                                    </a:p>
                                  </p:txBody>
                                </p:sp>
                                <p:sp>
                                  <p:nvSpPr>
                                    <p:cNvPr id="53" name="Text Box 6">
                                      <a:extLst>
                                        <a:ext uri="{FF2B5EF4-FFF2-40B4-BE49-F238E27FC236}">
                                          <a16:creationId xmlns:a16="http://schemas.microsoft.com/office/drawing/2014/main" id="{6B2F857D-45E6-FF6A-5B51-93D415DF0C6C}"/>
                                        </a:ext>
                                      </a:extLst>
                                    </p:cNvPr>
                                    <p:cNvSpPr txBox="1">
                                      <a:spLocks noChangeArrowheads="1"/>
                                    </p:cNvSpPr>
                                    <p:nvPr/>
                                  </p:nvSpPr>
                                  <p:spPr bwMode="auto">
                                    <a:xfrm>
                                      <a:off x="173" y="1273"/>
                                      <a:ext cx="635"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0.25</a:t>
                                      </a:r>
                                    </a:p>
                                  </p:txBody>
                                </p:sp>
                                <p:sp>
                                  <p:nvSpPr>
                                    <p:cNvPr id="54" name="Text Box 7">
                                      <a:extLst>
                                        <a:ext uri="{FF2B5EF4-FFF2-40B4-BE49-F238E27FC236}">
                                          <a16:creationId xmlns:a16="http://schemas.microsoft.com/office/drawing/2014/main" id="{B47CFF16-69A8-1ED3-66B2-A72CF480431F}"/>
                                        </a:ext>
                                      </a:extLst>
                                    </p:cNvPr>
                                    <p:cNvSpPr txBox="1">
                                      <a:spLocks noChangeArrowheads="1"/>
                                    </p:cNvSpPr>
                                    <p:nvPr/>
                                  </p:nvSpPr>
                                  <p:spPr bwMode="auto">
                                    <a:xfrm>
                                      <a:off x="159" y="658"/>
                                      <a:ext cx="635"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0.50</a:t>
                                      </a:r>
                                    </a:p>
                                  </p:txBody>
                                </p:sp>
                                <p:sp>
                                  <p:nvSpPr>
                                    <p:cNvPr id="55" name="Text Box 8">
                                      <a:extLst>
                                        <a:ext uri="{FF2B5EF4-FFF2-40B4-BE49-F238E27FC236}">
                                          <a16:creationId xmlns:a16="http://schemas.microsoft.com/office/drawing/2014/main" id="{421ACE94-6D4C-B850-6804-39C726216CC8}"/>
                                        </a:ext>
                                      </a:extLst>
                                    </p:cNvPr>
                                    <p:cNvSpPr txBox="1">
                                      <a:spLocks noChangeArrowheads="1"/>
                                    </p:cNvSpPr>
                                    <p:nvPr/>
                                  </p:nvSpPr>
                                  <p:spPr bwMode="auto">
                                    <a:xfrm>
                                      <a:off x="153" y="-5"/>
                                      <a:ext cx="635"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0.75</a:t>
                                      </a:r>
                                    </a:p>
                                  </p:txBody>
                                </p:sp>
                                <p:sp>
                                  <p:nvSpPr>
                                    <p:cNvPr id="56" name="Text Box 9">
                                      <a:extLst>
                                        <a:ext uri="{FF2B5EF4-FFF2-40B4-BE49-F238E27FC236}">
                                          <a16:creationId xmlns:a16="http://schemas.microsoft.com/office/drawing/2014/main" id="{29B7D950-59B3-95BA-E6C9-39AEC3D6330A}"/>
                                        </a:ext>
                                      </a:extLst>
                                    </p:cNvPr>
                                    <p:cNvSpPr txBox="1">
                                      <a:spLocks noChangeArrowheads="1"/>
                                    </p:cNvSpPr>
                                    <p:nvPr/>
                                  </p:nvSpPr>
                                  <p:spPr bwMode="auto">
                                    <a:xfrm>
                                      <a:off x="489" y="-1"/>
                                      <a:ext cx="1434"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H</a:t>
                                      </a:r>
                                      <a:r>
                                        <a:rPr lang="en-US" altLang="zh-CN" sz="2400" b="1" baseline="-25000" dirty="0">
                                          <a:solidFill>
                                            <a:schemeClr val="tx1"/>
                                          </a:solidFill>
                                          <a:latin typeface="Times New Roman" panose="02020603050405020304" pitchFamily="18" charset="0"/>
                                          <a:ea typeface="黑体" panose="02010609060101010101" pitchFamily="49" charset="-122"/>
                                        </a:rPr>
                                        <a:t>3</a:t>
                                      </a:r>
                                      <a:r>
                                        <a:rPr lang="en-US" altLang="zh-CN" sz="2400" b="1" dirty="0">
                                          <a:solidFill>
                                            <a:schemeClr val="tx1"/>
                                          </a:solidFill>
                                          <a:latin typeface="Times New Roman" panose="02020603050405020304" pitchFamily="18" charset="0"/>
                                          <a:ea typeface="黑体" panose="02010609060101010101" pitchFamily="49" charset="-122"/>
                                        </a:rPr>
                                        <a:t>AsO</a:t>
                                      </a:r>
                                      <a:r>
                                        <a:rPr lang="en-US" altLang="zh-CN" sz="2400" b="1" baseline="-25000" dirty="0">
                                          <a:solidFill>
                                            <a:schemeClr val="tx1"/>
                                          </a:solidFill>
                                          <a:latin typeface="Times New Roman" panose="02020603050405020304" pitchFamily="18" charset="0"/>
                                          <a:ea typeface="黑体" panose="02010609060101010101" pitchFamily="49" charset="-122"/>
                                        </a:rPr>
                                        <a:t>4</a:t>
                                      </a:r>
                                    </a:p>
                                    <a:p>
                                      <a:pPr algn="ctr" eaLnBrk="1" hangingPunct="1">
                                        <a:spcBef>
                                          <a:spcPct val="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As</a:t>
                                      </a:r>
                                      <a:r>
                                        <a:rPr lang="en-US" altLang="zh-CN" sz="2400" b="1" baseline="30000" dirty="0">
                                          <a:solidFill>
                                            <a:schemeClr val="tx1"/>
                                          </a:solidFill>
                                          <a:latin typeface="Times New Roman" panose="02020603050405020304" pitchFamily="18" charset="0"/>
                                          <a:ea typeface="黑体" panose="02010609060101010101" pitchFamily="49" charset="-122"/>
                                        </a:rPr>
                                        <a:t>5+</a:t>
                                      </a:r>
                                    </a:p>
                                  </p:txBody>
                                </p:sp>
                                <p:sp>
                                  <p:nvSpPr>
                                    <p:cNvPr id="57" name="Text Box 10">
                                      <a:extLst>
                                        <a:ext uri="{FF2B5EF4-FFF2-40B4-BE49-F238E27FC236}">
                                          <a16:creationId xmlns:a16="http://schemas.microsoft.com/office/drawing/2014/main" id="{E4C81ACF-FDC7-290D-E8A8-C752D8D21F3B}"/>
                                        </a:ext>
                                      </a:extLst>
                                    </p:cNvPr>
                                    <p:cNvSpPr txBox="1">
                                      <a:spLocks noChangeArrowheads="1"/>
                                    </p:cNvSpPr>
                                    <p:nvPr/>
                                  </p:nvSpPr>
                                  <p:spPr bwMode="auto">
                                    <a:xfrm>
                                      <a:off x="1824" y="617"/>
                                      <a:ext cx="1234"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H</a:t>
                                      </a:r>
                                      <a:r>
                                        <a:rPr lang="en-US" altLang="zh-CN" sz="2400" b="1" baseline="-25000" dirty="0">
                                          <a:solidFill>
                                            <a:schemeClr val="tx1"/>
                                          </a:solidFill>
                                          <a:latin typeface="Times New Roman" panose="02020603050405020304" pitchFamily="18" charset="0"/>
                                          <a:ea typeface="黑体" panose="02010609060101010101" pitchFamily="49" charset="-122"/>
                                        </a:rPr>
                                        <a:t>2</a:t>
                                      </a:r>
                                      <a:r>
                                        <a:rPr lang="en-US" altLang="zh-CN" sz="2400" b="1" dirty="0">
                                          <a:solidFill>
                                            <a:schemeClr val="tx1"/>
                                          </a:solidFill>
                                          <a:latin typeface="Times New Roman" panose="02020603050405020304" pitchFamily="18" charset="0"/>
                                          <a:ea typeface="黑体" panose="02010609060101010101" pitchFamily="49" charset="-122"/>
                                        </a:rPr>
                                        <a:t>AsO</a:t>
                                      </a:r>
                                      <a:r>
                                        <a:rPr lang="en-US" altLang="zh-CN" sz="2400" b="1" baseline="-25000" dirty="0">
                                          <a:solidFill>
                                            <a:schemeClr val="tx1"/>
                                          </a:solidFill>
                                          <a:latin typeface="Times New Roman" panose="02020603050405020304" pitchFamily="18" charset="0"/>
                                          <a:ea typeface="黑体" panose="02010609060101010101" pitchFamily="49" charset="-122"/>
                                        </a:rPr>
                                        <a:t>4</a:t>
                                      </a:r>
                                      <a:r>
                                        <a:rPr lang="en-US" altLang="zh-CN" sz="2400" b="1" baseline="30000" dirty="0">
                                          <a:solidFill>
                                            <a:schemeClr val="tx1"/>
                                          </a:solidFill>
                                          <a:latin typeface="Times New Roman" panose="02020603050405020304" pitchFamily="18" charset="0"/>
                                          <a:ea typeface="黑体" panose="02010609060101010101" pitchFamily="49" charset="-122"/>
                                        </a:rPr>
                                        <a:t>-</a:t>
                                      </a:r>
                                    </a:p>
                                    <a:p>
                                      <a:pPr algn="ctr" eaLnBrk="1" hangingPunct="1">
                                        <a:spcBef>
                                          <a:spcPct val="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As</a:t>
                                      </a:r>
                                      <a:r>
                                        <a:rPr lang="en-US" altLang="zh-CN" sz="2400" b="1" baseline="30000" dirty="0">
                                          <a:solidFill>
                                            <a:schemeClr val="tx1"/>
                                          </a:solidFill>
                                          <a:latin typeface="Times New Roman" panose="02020603050405020304" pitchFamily="18" charset="0"/>
                                          <a:ea typeface="黑体" panose="02010609060101010101" pitchFamily="49" charset="-122"/>
                                        </a:rPr>
                                        <a:t>5+</a:t>
                                      </a:r>
                                    </a:p>
                                  </p:txBody>
                                </p:sp>
                                <p:sp>
                                  <p:nvSpPr>
                                    <p:cNvPr id="58" name="Text Box 11">
                                      <a:extLst>
                                        <a:ext uri="{FF2B5EF4-FFF2-40B4-BE49-F238E27FC236}">
                                          <a16:creationId xmlns:a16="http://schemas.microsoft.com/office/drawing/2014/main" id="{65F00718-EC5F-C60F-46DB-15DC2BEA4EE0}"/>
                                        </a:ext>
                                      </a:extLst>
                                    </p:cNvPr>
                                    <p:cNvSpPr txBox="1">
                                      <a:spLocks noChangeArrowheads="1"/>
                                    </p:cNvSpPr>
                                    <p:nvPr/>
                                  </p:nvSpPr>
                                  <p:spPr bwMode="auto">
                                    <a:xfrm>
                                      <a:off x="3112" y="1683"/>
                                      <a:ext cx="1453"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HAsO</a:t>
                                      </a:r>
                                      <a:r>
                                        <a:rPr lang="en-US" altLang="zh-CN" sz="2400" b="1" baseline="-25000" dirty="0">
                                          <a:solidFill>
                                            <a:schemeClr val="tx1"/>
                                          </a:solidFill>
                                          <a:latin typeface="Times New Roman" panose="02020603050405020304" pitchFamily="18" charset="0"/>
                                          <a:ea typeface="黑体" panose="02010609060101010101" pitchFamily="49" charset="-122"/>
                                        </a:rPr>
                                        <a:t>4</a:t>
                                      </a:r>
                                      <a:r>
                                        <a:rPr lang="en-US" altLang="zh-CN" sz="2400" b="1" baseline="30000" dirty="0">
                                          <a:solidFill>
                                            <a:schemeClr val="tx1"/>
                                          </a:solidFill>
                                          <a:latin typeface="Times New Roman" panose="02020603050405020304" pitchFamily="18" charset="0"/>
                                          <a:ea typeface="黑体" panose="02010609060101010101" pitchFamily="49" charset="-122"/>
                                        </a:rPr>
                                        <a:t>2-</a:t>
                                      </a:r>
                                    </a:p>
                                    <a:p>
                                      <a:pPr algn="ctr" eaLnBrk="1" hangingPunct="1">
                                        <a:spcBef>
                                          <a:spcPct val="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As</a:t>
                                      </a:r>
                                      <a:r>
                                        <a:rPr lang="en-US" altLang="zh-CN" sz="2400" b="1" baseline="30000" dirty="0">
                                          <a:solidFill>
                                            <a:schemeClr val="tx1"/>
                                          </a:solidFill>
                                          <a:latin typeface="Times New Roman" panose="02020603050405020304" pitchFamily="18" charset="0"/>
                                          <a:ea typeface="黑体" panose="02010609060101010101" pitchFamily="49" charset="-122"/>
                                        </a:rPr>
                                        <a:t>5+</a:t>
                                      </a:r>
                                    </a:p>
                                  </p:txBody>
                                </p:sp>
                                <p:sp>
                                  <p:nvSpPr>
                                    <p:cNvPr id="59" name="Text Box 12">
                                      <a:extLst>
                                        <a:ext uri="{FF2B5EF4-FFF2-40B4-BE49-F238E27FC236}">
                                          <a16:creationId xmlns:a16="http://schemas.microsoft.com/office/drawing/2014/main" id="{151EF752-8A87-E41D-0A8C-94ECAEF5D71E}"/>
                                        </a:ext>
                                      </a:extLst>
                                    </p:cNvPr>
                                    <p:cNvSpPr txBox="1">
                                      <a:spLocks noChangeArrowheads="1"/>
                                    </p:cNvSpPr>
                                    <p:nvPr/>
                                  </p:nvSpPr>
                                  <p:spPr bwMode="auto">
                                    <a:xfrm>
                                      <a:off x="4558" y="2205"/>
                                      <a:ext cx="953"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AsO</a:t>
                                      </a:r>
                                      <a:r>
                                        <a:rPr lang="en-US" altLang="zh-CN" sz="2400" b="1" baseline="-25000" dirty="0">
                                          <a:solidFill>
                                            <a:schemeClr val="tx1"/>
                                          </a:solidFill>
                                          <a:latin typeface="Times New Roman" panose="02020603050405020304" pitchFamily="18" charset="0"/>
                                          <a:ea typeface="黑体" panose="02010609060101010101" pitchFamily="49" charset="-122"/>
                                        </a:rPr>
                                        <a:t>4</a:t>
                                      </a:r>
                                      <a:r>
                                        <a:rPr lang="en-US" altLang="zh-CN" sz="2400" b="1" baseline="30000" dirty="0">
                                          <a:solidFill>
                                            <a:schemeClr val="tx1"/>
                                          </a:solidFill>
                                          <a:latin typeface="Times New Roman" panose="02020603050405020304" pitchFamily="18" charset="0"/>
                                          <a:ea typeface="黑体" panose="02010609060101010101" pitchFamily="49" charset="-122"/>
                                        </a:rPr>
                                        <a:t>3-</a:t>
                                      </a:r>
                                    </a:p>
                                    <a:p>
                                      <a:pPr algn="ctr" eaLnBrk="1" hangingPunct="1">
                                        <a:spcBef>
                                          <a:spcPct val="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As</a:t>
                                      </a:r>
                                      <a:r>
                                        <a:rPr lang="en-US" altLang="zh-CN" sz="2400" b="1" baseline="30000" dirty="0">
                                          <a:solidFill>
                                            <a:schemeClr val="tx1"/>
                                          </a:solidFill>
                                          <a:latin typeface="Times New Roman" panose="02020603050405020304" pitchFamily="18" charset="0"/>
                                          <a:ea typeface="黑体" panose="02010609060101010101" pitchFamily="49" charset="-122"/>
                                        </a:rPr>
                                        <a:t>5+</a:t>
                                      </a:r>
                                    </a:p>
                                  </p:txBody>
                                </p:sp>
                                <p:sp>
                                  <p:nvSpPr>
                                    <p:cNvPr id="60" name="Text Box 13">
                                      <a:extLst>
                                        <a:ext uri="{FF2B5EF4-FFF2-40B4-BE49-F238E27FC236}">
                                          <a16:creationId xmlns:a16="http://schemas.microsoft.com/office/drawing/2014/main" id="{7A600421-F50F-588C-AAAA-26107EBF975A}"/>
                                        </a:ext>
                                      </a:extLst>
                                    </p:cNvPr>
                                    <p:cNvSpPr txBox="1">
                                      <a:spLocks noChangeArrowheads="1"/>
                                    </p:cNvSpPr>
                                    <p:nvPr/>
                                  </p:nvSpPr>
                                  <p:spPr bwMode="auto">
                                    <a:xfrm>
                                      <a:off x="867" y="1162"/>
                                      <a:ext cx="1451"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H</a:t>
                                      </a:r>
                                      <a:r>
                                        <a:rPr lang="en-US" altLang="zh-CN" sz="2400" b="1" baseline="-25000" dirty="0">
                                          <a:solidFill>
                                            <a:schemeClr val="tx1"/>
                                          </a:solidFill>
                                          <a:latin typeface="Times New Roman" panose="02020603050405020304" pitchFamily="18" charset="0"/>
                                          <a:ea typeface="黑体" panose="02010609060101010101" pitchFamily="49" charset="-122"/>
                                        </a:rPr>
                                        <a:t>3</a:t>
                                      </a:r>
                                      <a:r>
                                        <a:rPr lang="en-US" altLang="zh-CN" sz="2400" b="1" dirty="0">
                                          <a:solidFill>
                                            <a:schemeClr val="tx1"/>
                                          </a:solidFill>
                                          <a:latin typeface="Times New Roman" panose="02020603050405020304" pitchFamily="18" charset="0"/>
                                          <a:ea typeface="黑体" panose="02010609060101010101" pitchFamily="49" charset="-122"/>
                                        </a:rPr>
                                        <a:t>AsO</a:t>
                                      </a:r>
                                      <a:r>
                                        <a:rPr lang="en-US" altLang="zh-CN" sz="2400" b="1" baseline="-25000" dirty="0">
                                          <a:solidFill>
                                            <a:schemeClr val="tx1"/>
                                          </a:solidFill>
                                          <a:latin typeface="Times New Roman" panose="02020603050405020304" pitchFamily="18" charset="0"/>
                                          <a:ea typeface="黑体" panose="02010609060101010101" pitchFamily="49" charset="-122"/>
                                        </a:rPr>
                                        <a:t>3</a:t>
                                      </a:r>
                                    </a:p>
                                    <a:p>
                                      <a:pPr algn="ctr" eaLnBrk="1" hangingPunct="1">
                                        <a:spcBef>
                                          <a:spcPct val="0"/>
                                        </a:spcBef>
                                        <a:buClrTx/>
                                        <a:buSzTx/>
                                        <a:buFontTx/>
                                        <a:buNone/>
                                      </a:pPr>
                                      <a:r>
                                        <a:rPr lang="en-US" altLang="zh-CN" sz="2400" b="1" dirty="0">
                                          <a:solidFill>
                                            <a:schemeClr val="tx1"/>
                                          </a:solidFill>
                                          <a:latin typeface="Times New Roman" panose="02020603050405020304" pitchFamily="18" charset="0"/>
                                          <a:ea typeface="黑体" panose="02010609060101010101" pitchFamily="49" charset="-122"/>
                                        </a:rPr>
                                        <a:t>As</a:t>
                                      </a:r>
                                      <a:r>
                                        <a:rPr lang="en-US" altLang="zh-CN" sz="2400" b="1" baseline="30000" dirty="0">
                                          <a:solidFill>
                                            <a:schemeClr val="tx1"/>
                                          </a:solidFill>
                                          <a:latin typeface="Times New Roman" panose="02020603050405020304" pitchFamily="18" charset="0"/>
                                          <a:ea typeface="黑体" panose="02010609060101010101" pitchFamily="49" charset="-122"/>
                                        </a:rPr>
                                        <a:t>3+</a:t>
                                      </a:r>
                                    </a:p>
                                  </p:txBody>
                                </p:sp>
                                <p:sp>
                                  <p:nvSpPr>
                                    <p:cNvPr id="61" name="Text Box 14">
                                      <a:extLst>
                                        <a:ext uri="{FF2B5EF4-FFF2-40B4-BE49-F238E27FC236}">
                                          <a16:creationId xmlns:a16="http://schemas.microsoft.com/office/drawing/2014/main" id="{90DBD1F3-961D-AF18-FAFC-6F74D4C62C7B}"/>
                                        </a:ext>
                                      </a:extLst>
                                    </p:cNvPr>
                                    <p:cNvSpPr txBox="1">
                                      <a:spLocks noChangeArrowheads="1"/>
                                    </p:cNvSpPr>
                                    <p:nvPr/>
                                  </p:nvSpPr>
                                  <p:spPr bwMode="auto">
                                    <a:xfrm>
                                      <a:off x="2434" y="2666"/>
                                      <a:ext cx="95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zh-CN" sz="2000" b="1" dirty="0">
                                          <a:solidFill>
                                            <a:schemeClr val="tx1"/>
                                          </a:solidFill>
                                          <a:latin typeface="Times New Roman" panose="02020603050405020304" pitchFamily="18" charset="0"/>
                                          <a:ea typeface="黑体" panose="02010609060101010101" pitchFamily="49" charset="-122"/>
                                        </a:rPr>
                                        <a:t>H</a:t>
                                      </a:r>
                                      <a:r>
                                        <a:rPr lang="en-US" altLang="zh-CN" sz="2000" b="1" baseline="-25000" dirty="0">
                                          <a:solidFill>
                                            <a:schemeClr val="tx1"/>
                                          </a:solidFill>
                                          <a:latin typeface="Times New Roman" panose="02020603050405020304" pitchFamily="18" charset="0"/>
                                          <a:ea typeface="黑体" panose="02010609060101010101" pitchFamily="49" charset="-122"/>
                                        </a:rPr>
                                        <a:t>2</a:t>
                                      </a:r>
                                      <a:r>
                                        <a:rPr lang="en-US" altLang="zh-CN" sz="2000" b="1" dirty="0">
                                          <a:solidFill>
                                            <a:schemeClr val="tx1"/>
                                          </a:solidFill>
                                          <a:latin typeface="Times New Roman" panose="02020603050405020304" pitchFamily="18" charset="0"/>
                                          <a:ea typeface="黑体" panose="02010609060101010101" pitchFamily="49" charset="-122"/>
                                        </a:rPr>
                                        <a:t>AsO</a:t>
                                      </a:r>
                                      <a:r>
                                        <a:rPr lang="en-US" altLang="zh-CN" sz="2000" b="1" baseline="-25000" dirty="0">
                                          <a:solidFill>
                                            <a:schemeClr val="tx1"/>
                                          </a:solidFill>
                                          <a:latin typeface="Times New Roman" panose="02020603050405020304" pitchFamily="18" charset="0"/>
                                          <a:ea typeface="黑体" panose="02010609060101010101" pitchFamily="49" charset="-122"/>
                                        </a:rPr>
                                        <a:t>3</a:t>
                                      </a:r>
                                      <a:r>
                                        <a:rPr lang="en-US" altLang="zh-CN" sz="2000" b="1" baseline="30000" dirty="0">
                                          <a:solidFill>
                                            <a:schemeClr val="tx1"/>
                                          </a:solidFill>
                                          <a:latin typeface="Times New Roman" panose="02020603050405020304" pitchFamily="18" charset="0"/>
                                          <a:ea typeface="黑体" panose="02010609060101010101" pitchFamily="49" charset="-122"/>
                                        </a:rPr>
                                        <a:t>-</a:t>
                                      </a:r>
                                    </a:p>
                                    <a:p>
                                      <a:pPr algn="ctr" eaLnBrk="1" hangingPunct="1">
                                        <a:spcBef>
                                          <a:spcPct val="0"/>
                                        </a:spcBef>
                                        <a:buClrTx/>
                                        <a:buSzTx/>
                                        <a:buFontTx/>
                                        <a:buNone/>
                                      </a:pPr>
                                      <a:r>
                                        <a:rPr lang="en-US" altLang="zh-CN" sz="2000" b="1" dirty="0">
                                          <a:solidFill>
                                            <a:schemeClr val="tx1"/>
                                          </a:solidFill>
                                          <a:latin typeface="Times New Roman" panose="02020603050405020304" pitchFamily="18" charset="0"/>
                                          <a:ea typeface="黑体" panose="02010609060101010101" pitchFamily="49" charset="-122"/>
                                        </a:rPr>
                                        <a:t>As</a:t>
                                      </a:r>
                                      <a:r>
                                        <a:rPr lang="en-US" altLang="zh-CN" sz="2000" b="1" baseline="30000" dirty="0">
                                          <a:solidFill>
                                            <a:schemeClr val="tx1"/>
                                          </a:solidFill>
                                          <a:latin typeface="Times New Roman" panose="02020603050405020304" pitchFamily="18" charset="0"/>
                                          <a:ea typeface="黑体" panose="02010609060101010101" pitchFamily="49" charset="-122"/>
                                        </a:rPr>
                                        <a:t>3+</a:t>
                                      </a:r>
                                    </a:p>
                                  </p:txBody>
                                </p:sp>
                                <p:sp>
                                  <p:nvSpPr>
                                    <p:cNvPr id="62" name="Text Box 15">
                                      <a:extLst>
                                        <a:ext uri="{FF2B5EF4-FFF2-40B4-BE49-F238E27FC236}">
                                          <a16:creationId xmlns:a16="http://schemas.microsoft.com/office/drawing/2014/main" id="{8BCCE41B-DA53-0623-4107-89CC899A3C53}"/>
                                        </a:ext>
                                      </a:extLst>
                                    </p:cNvPr>
                                    <p:cNvSpPr txBox="1">
                                      <a:spLocks noChangeArrowheads="1"/>
                                    </p:cNvSpPr>
                                    <p:nvPr/>
                                  </p:nvSpPr>
                                  <p:spPr bwMode="auto">
                                    <a:xfrm>
                                      <a:off x="3334" y="2963"/>
                                      <a:ext cx="953"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zh-CN" sz="1800" b="1" dirty="0">
                                          <a:solidFill>
                                            <a:schemeClr val="tx1"/>
                                          </a:solidFill>
                                          <a:latin typeface="Times New Roman" panose="02020603050405020304" pitchFamily="18" charset="0"/>
                                          <a:ea typeface="黑体" panose="02010609060101010101" pitchFamily="49" charset="-122"/>
                                        </a:rPr>
                                        <a:t>HAsO</a:t>
                                      </a:r>
                                      <a:r>
                                        <a:rPr lang="en-US" altLang="zh-CN" sz="1800" b="1" baseline="-25000" dirty="0">
                                          <a:solidFill>
                                            <a:schemeClr val="tx1"/>
                                          </a:solidFill>
                                          <a:latin typeface="Times New Roman" panose="02020603050405020304" pitchFamily="18" charset="0"/>
                                          <a:ea typeface="黑体" panose="02010609060101010101" pitchFamily="49" charset="-122"/>
                                        </a:rPr>
                                        <a:t>3</a:t>
                                      </a:r>
                                      <a:r>
                                        <a:rPr lang="en-US" altLang="zh-CN" sz="1800" b="1" baseline="30000" dirty="0">
                                          <a:solidFill>
                                            <a:schemeClr val="tx1"/>
                                          </a:solidFill>
                                          <a:latin typeface="Times New Roman" panose="02020603050405020304" pitchFamily="18" charset="0"/>
                                          <a:ea typeface="黑体" panose="02010609060101010101" pitchFamily="49" charset="-122"/>
                                        </a:rPr>
                                        <a:t>2-</a:t>
                                      </a:r>
                                    </a:p>
                                    <a:p>
                                      <a:pPr algn="ctr" eaLnBrk="1" hangingPunct="1">
                                        <a:spcBef>
                                          <a:spcPct val="0"/>
                                        </a:spcBef>
                                        <a:buClrTx/>
                                        <a:buSzTx/>
                                        <a:buFontTx/>
                                        <a:buNone/>
                                      </a:pPr>
                                      <a:r>
                                        <a:rPr lang="en-US" altLang="zh-CN" sz="1800" b="1" dirty="0">
                                          <a:solidFill>
                                            <a:schemeClr val="tx1"/>
                                          </a:solidFill>
                                          <a:latin typeface="Times New Roman" panose="02020603050405020304" pitchFamily="18" charset="0"/>
                                          <a:ea typeface="黑体" panose="02010609060101010101" pitchFamily="49" charset="-122"/>
                                        </a:rPr>
                                        <a:t>As</a:t>
                                      </a:r>
                                      <a:r>
                                        <a:rPr lang="en-US" altLang="zh-CN" sz="1800" b="1" baseline="30000" dirty="0">
                                          <a:solidFill>
                                            <a:schemeClr val="tx1"/>
                                          </a:solidFill>
                                          <a:latin typeface="Times New Roman" panose="02020603050405020304" pitchFamily="18" charset="0"/>
                                          <a:ea typeface="黑体" panose="02010609060101010101" pitchFamily="49" charset="-122"/>
                                        </a:rPr>
                                        <a:t>3+</a:t>
                                      </a:r>
                                    </a:p>
                                  </p:txBody>
                                </p:sp>
                              </p:grpSp>
                              <p:sp>
                                <p:nvSpPr>
                                  <p:cNvPr id="46" name="Line 24">
                                    <a:extLst>
                                      <a:ext uri="{FF2B5EF4-FFF2-40B4-BE49-F238E27FC236}">
                                        <a16:creationId xmlns:a16="http://schemas.microsoft.com/office/drawing/2014/main" id="{1C857F19-AE24-C9E9-F388-68211D194F2F}"/>
                                      </a:ext>
                                    </a:extLst>
                                  </p:cNvPr>
                                  <p:cNvSpPr>
                                    <a:spLocks noChangeShapeType="1"/>
                                  </p:cNvSpPr>
                                  <p:nvPr/>
                                </p:nvSpPr>
                                <p:spPr bwMode="auto">
                                  <a:xfrm>
                                    <a:off x="1655" y="419"/>
                                    <a:ext cx="0" cy="1116"/>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47" name="Freeform 25">
                                    <a:extLst>
                                      <a:ext uri="{FF2B5EF4-FFF2-40B4-BE49-F238E27FC236}">
                                        <a16:creationId xmlns:a16="http://schemas.microsoft.com/office/drawing/2014/main" id="{4C2A1ECC-B181-31C3-53ED-2E2EF2C3F22F}"/>
                                      </a:ext>
                                    </a:extLst>
                                  </p:cNvPr>
                                  <p:cNvSpPr>
                                    <a:spLocks/>
                                  </p:cNvSpPr>
                                  <p:nvPr/>
                                </p:nvSpPr>
                                <p:spPr bwMode="auto">
                                  <a:xfrm>
                                    <a:off x="3107" y="554"/>
                                    <a:ext cx="5" cy="1974"/>
                                  </a:xfrm>
                                  <a:custGeom>
                                    <a:avLst/>
                                    <a:gdLst>
                                      <a:gd name="T0" fmla="*/ 0 w 5"/>
                                      <a:gd name="T1" fmla="*/ 0 h 2056"/>
                                      <a:gd name="T2" fmla="*/ 12599159 w 5"/>
                                      <a:gd name="T3" fmla="*/ 1682182826 h 2056"/>
                                      <a:gd name="T4" fmla="*/ 0 60000 65536"/>
                                      <a:gd name="T5" fmla="*/ 0 60000 65536"/>
                                      <a:gd name="T6" fmla="*/ 0 w 5"/>
                                      <a:gd name="T7" fmla="*/ 0 h 2056"/>
                                      <a:gd name="T8" fmla="*/ 5 w 5"/>
                                      <a:gd name="T9" fmla="*/ 2056 h 2056"/>
                                    </a:gdLst>
                                    <a:ahLst/>
                                    <a:cxnLst>
                                      <a:cxn ang="T4">
                                        <a:pos x="T0" y="T1"/>
                                      </a:cxn>
                                      <a:cxn ang="T5">
                                        <a:pos x="T2" y="T3"/>
                                      </a:cxn>
                                    </a:cxnLst>
                                    <a:rect l="T6" t="T7" r="T8" b="T9"/>
                                    <a:pathLst>
                                      <a:path w="5" h="2056">
                                        <a:moveTo>
                                          <a:pt x="0" y="0"/>
                                        </a:moveTo>
                                        <a:lnTo>
                                          <a:pt x="5" y="2056"/>
                                        </a:lnTo>
                                      </a:path>
                                    </a:pathLst>
                                  </a:cu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48" name="Line 26">
                                    <a:extLst>
                                      <a:ext uri="{FF2B5EF4-FFF2-40B4-BE49-F238E27FC236}">
                                        <a16:creationId xmlns:a16="http://schemas.microsoft.com/office/drawing/2014/main" id="{F956D64C-F1BE-58FE-3416-9AAAC1A0F362}"/>
                                      </a:ext>
                                    </a:extLst>
                                  </p:cNvPr>
                                  <p:cNvSpPr>
                                    <a:spLocks noChangeShapeType="1"/>
                                  </p:cNvSpPr>
                                  <p:nvPr/>
                                </p:nvSpPr>
                                <p:spPr bwMode="auto">
                                  <a:xfrm>
                                    <a:off x="4558" y="551"/>
                                    <a:ext cx="0" cy="2573"/>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49" name="Line 29">
                                    <a:extLst>
                                      <a:ext uri="{FF2B5EF4-FFF2-40B4-BE49-F238E27FC236}">
                                        <a16:creationId xmlns:a16="http://schemas.microsoft.com/office/drawing/2014/main" id="{FF7634C1-2913-163D-65F5-EBFB8108B922}"/>
                                      </a:ext>
                                    </a:extLst>
                                  </p:cNvPr>
                                  <p:cNvSpPr>
                                    <a:spLocks noChangeShapeType="1"/>
                                  </p:cNvSpPr>
                                  <p:nvPr/>
                                </p:nvSpPr>
                                <p:spPr bwMode="auto">
                                  <a:xfrm>
                                    <a:off x="3379" y="3262"/>
                                    <a:ext cx="952" cy="0"/>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grpSp>
                          </p:grpSp>
                        </p:grpSp>
                        <p:sp>
                          <p:nvSpPr>
                            <p:cNvPr id="40" name="Line 30">
                              <a:extLst>
                                <a:ext uri="{FF2B5EF4-FFF2-40B4-BE49-F238E27FC236}">
                                  <a16:creationId xmlns:a16="http://schemas.microsoft.com/office/drawing/2014/main" id="{84C18258-38E8-A448-F239-600DF4018C1D}"/>
                                </a:ext>
                              </a:extLst>
                            </p:cNvPr>
                            <p:cNvSpPr>
                              <a:spLocks noChangeShapeType="1"/>
                            </p:cNvSpPr>
                            <p:nvPr/>
                          </p:nvSpPr>
                          <p:spPr bwMode="auto">
                            <a:xfrm flipH="1">
                              <a:off x="4050" y="3521"/>
                              <a:ext cx="998" cy="130"/>
                            </a:xfrm>
                            <a:prstGeom prst="line">
                              <a:avLst/>
                            </a:prstGeom>
                            <a:noFill/>
                            <a:ln w="25400">
                              <a:solidFill>
                                <a:schemeClr val="tx1"/>
                              </a:solidFill>
                              <a:round/>
                              <a:headEnd/>
                              <a:tailEnd/>
                            </a:ln>
                          </p:spPr>
                          <p:txBody>
                            <a:bodyPr/>
                            <a:lstStyle/>
                            <a:p>
                              <a:pPr eaLnBrk="1" hangingPunct="1">
                                <a:defRPr/>
                              </a:pPr>
                              <a:endParaRPr lang="zh-CN" altLang="en-US">
                                <a:effectLst>
                                  <a:outerShdw blurRad="38100" dist="38100" dir="2700000" algn="tl">
                                    <a:srgbClr val="000000">
                                      <a:alpha val="43137"/>
                                    </a:srgbClr>
                                  </a:outerShdw>
                                </a:effectLst>
                              </a:endParaRPr>
                            </a:p>
                          </p:txBody>
                        </p:sp>
                      </p:grpSp>
                      <p:sp>
                        <p:nvSpPr>
                          <p:cNvPr id="38" name="Line 60">
                            <a:extLst>
                              <a:ext uri="{FF2B5EF4-FFF2-40B4-BE49-F238E27FC236}">
                                <a16:creationId xmlns:a16="http://schemas.microsoft.com/office/drawing/2014/main" id="{DDDF766E-5FC9-DA09-F0C5-ADA9621BE81B}"/>
                              </a:ext>
                            </a:extLst>
                          </p:cNvPr>
                          <p:cNvSpPr>
                            <a:spLocks noChangeShapeType="1"/>
                          </p:cNvSpPr>
                          <p:nvPr/>
                        </p:nvSpPr>
                        <p:spPr bwMode="auto">
                          <a:xfrm>
                            <a:off x="703" y="3838"/>
                            <a:ext cx="4752" cy="0"/>
                          </a:xfrm>
                          <a:prstGeom prst="line">
                            <a:avLst/>
                          </a:prstGeom>
                          <a:noFill/>
                          <a:ln w="28575">
                            <a:solidFill>
                              <a:schemeClr val="tx1"/>
                            </a:solidFill>
                            <a:round/>
                            <a:headEnd/>
                            <a:tailEnd/>
                          </a:ln>
                          <a:effectLst/>
                        </p:spPr>
                        <p:txBody>
                          <a:bodyPr/>
                          <a:lstStyle/>
                          <a:p>
                            <a:pPr eaLnBrk="1" hangingPunct="1">
                              <a:defRPr/>
                            </a:pPr>
                            <a:endParaRPr lang="zh-CN" altLang="en-US">
                              <a:effectLst>
                                <a:outerShdw blurRad="38100" dist="38100" dir="2700000" algn="tl">
                                  <a:srgbClr val="000000">
                                    <a:alpha val="43137"/>
                                  </a:srgbClr>
                                </a:outerShdw>
                              </a:effectLst>
                            </a:endParaRPr>
                          </a:p>
                        </p:txBody>
                      </p:sp>
                    </p:grpSp>
                  </p:grpSp>
                </p:grpSp>
              </p:grpSp>
            </p:grpSp>
          </p:grpSp>
        </p:grpSp>
        <p:sp>
          <p:nvSpPr>
            <p:cNvPr id="7" name="Text Box 61">
              <a:extLst>
                <a:ext uri="{FF2B5EF4-FFF2-40B4-BE49-F238E27FC236}">
                  <a16:creationId xmlns:a16="http://schemas.microsoft.com/office/drawing/2014/main" id="{1AABE9B0-C657-97F4-49EF-4E87B86C8C32}"/>
                </a:ext>
              </a:extLst>
            </p:cNvPr>
            <p:cNvSpPr txBox="1">
              <a:spLocks noChangeArrowheads="1"/>
            </p:cNvSpPr>
            <p:nvPr/>
          </p:nvSpPr>
          <p:spPr bwMode="auto">
            <a:xfrm>
              <a:off x="1050" y="3602"/>
              <a:ext cx="4627"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1400" b="1" dirty="0">
                  <a:solidFill>
                    <a:schemeClr val="tx1"/>
                  </a:solidFill>
                  <a:latin typeface="Garamond" panose="02020404030301010803" pitchFamily="18" charset="0"/>
                </a:rPr>
                <a:t>     </a:t>
              </a:r>
              <a:r>
                <a:rPr lang="en-US" altLang="zh-CN" sz="1400" b="1" dirty="0">
                  <a:solidFill>
                    <a:schemeClr val="tx1"/>
                  </a:solidFill>
                  <a:latin typeface="Garamond" panose="02020404030301010803" pitchFamily="18" charset="0"/>
                </a:rPr>
                <a:t>1       2         3          4        5        6      7     8         9       10       11      12      13    14</a:t>
              </a:r>
            </a:p>
            <a:p>
              <a:pPr eaLnBrk="1" hangingPunct="1">
                <a:spcBef>
                  <a:spcPct val="50000"/>
                </a:spcBef>
                <a:buClrTx/>
                <a:buSzTx/>
                <a:buFontTx/>
                <a:buNone/>
              </a:pPr>
              <a:r>
                <a:rPr lang="en-US" altLang="zh-CN" sz="1400" b="1" dirty="0">
                  <a:solidFill>
                    <a:schemeClr val="tx1"/>
                  </a:solidFill>
                  <a:latin typeface="Garamond" panose="02020404030301010803" pitchFamily="18" charset="0"/>
                </a:rPr>
                <a:t>                                                      pH</a:t>
              </a:r>
            </a:p>
          </p:txBody>
        </p:sp>
        <p:sp>
          <p:nvSpPr>
            <p:cNvPr id="9" name="Text Box 62">
              <a:extLst>
                <a:ext uri="{FF2B5EF4-FFF2-40B4-BE49-F238E27FC236}">
                  <a16:creationId xmlns:a16="http://schemas.microsoft.com/office/drawing/2014/main" id="{49A951DD-A446-E124-3566-3DB787409BAE}"/>
                </a:ext>
              </a:extLst>
            </p:cNvPr>
            <p:cNvSpPr txBox="1">
              <a:spLocks noChangeArrowheads="1"/>
            </p:cNvSpPr>
            <p:nvPr/>
          </p:nvSpPr>
          <p:spPr bwMode="auto">
            <a:xfrm rot="16200000">
              <a:off x="-42" y="1911"/>
              <a:ext cx="7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1800" b="1" dirty="0" err="1">
                  <a:solidFill>
                    <a:schemeClr val="tx1"/>
                  </a:solidFill>
                  <a:latin typeface="Garamond" panose="02020404030301010803" pitchFamily="18" charset="0"/>
                </a:rPr>
                <a:t>p</a:t>
              </a:r>
              <a:r>
                <a:rPr lang="en-US" altLang="zh-CN" sz="1800" b="1" i="1" dirty="0" err="1">
                  <a:solidFill>
                    <a:schemeClr val="tx1"/>
                  </a:solidFill>
                  <a:latin typeface="Garamond" panose="02020404030301010803" pitchFamily="18" charset="0"/>
                </a:rPr>
                <a:t>E</a:t>
              </a:r>
              <a:endParaRPr lang="en-US" altLang="zh-CN" sz="1800" b="1" i="1" dirty="0">
                <a:solidFill>
                  <a:schemeClr val="tx1"/>
                </a:solidFill>
                <a:latin typeface="Garamond" panose="02020404030301010803" pitchFamily="18" charset="0"/>
              </a:endParaRPr>
            </a:p>
          </p:txBody>
        </p:sp>
      </p:grpSp>
      <p:sp>
        <p:nvSpPr>
          <p:cNvPr id="63" name="Text Box 16">
            <a:extLst>
              <a:ext uri="{FF2B5EF4-FFF2-40B4-BE49-F238E27FC236}">
                <a16:creationId xmlns:a16="http://schemas.microsoft.com/office/drawing/2014/main" id="{280A10AB-4A0C-5B52-822E-6632ED0710A6}"/>
              </a:ext>
            </a:extLst>
          </p:cNvPr>
          <p:cNvSpPr txBox="1">
            <a:spLocks noChangeArrowheads="1"/>
          </p:cNvSpPr>
          <p:nvPr/>
        </p:nvSpPr>
        <p:spPr bwMode="auto">
          <a:xfrm>
            <a:off x="2721257" y="6274959"/>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zh-CN" altLang="en-US" sz="2400" b="1" dirty="0">
                <a:solidFill>
                  <a:schemeClr val="tx1"/>
                </a:solidFill>
                <a:latin typeface="Times New Roman" panose="02020603050405020304" pitchFamily="18" charset="0"/>
                <a:ea typeface="黑体" panose="02010609060101010101" pitchFamily="49" charset="-122"/>
              </a:rPr>
              <a:t>砷的</a:t>
            </a:r>
            <a:r>
              <a:rPr lang="en-US" altLang="zh-CN" sz="2400" b="1" dirty="0" err="1">
                <a:solidFill>
                  <a:schemeClr val="tx1"/>
                </a:solidFill>
                <a:latin typeface="Times New Roman" panose="02020603050405020304" pitchFamily="18" charset="0"/>
                <a:ea typeface="黑体" panose="02010609060101010101" pitchFamily="49" charset="-122"/>
              </a:rPr>
              <a:t>p</a:t>
            </a:r>
            <a:r>
              <a:rPr lang="en-US" altLang="zh-CN" sz="2400" b="1" i="1" dirty="0" err="1">
                <a:solidFill>
                  <a:schemeClr val="tx1"/>
                </a:solidFill>
                <a:latin typeface="Times New Roman" panose="02020603050405020304" pitchFamily="18" charset="0"/>
                <a:ea typeface="黑体" panose="02010609060101010101" pitchFamily="49" charset="-122"/>
              </a:rPr>
              <a:t>E</a:t>
            </a:r>
            <a:r>
              <a:rPr lang="en-US" altLang="zh-CN" sz="2400" b="1" dirty="0">
                <a:solidFill>
                  <a:schemeClr val="tx1"/>
                </a:solidFill>
                <a:latin typeface="Times New Roman" panose="02020603050405020304" pitchFamily="18" charset="0"/>
                <a:ea typeface="黑体" panose="02010609060101010101" pitchFamily="49" charset="-122"/>
              </a:rPr>
              <a:t>-pH</a:t>
            </a:r>
            <a:r>
              <a:rPr lang="zh-CN" altLang="en-US" sz="2400" b="1" dirty="0">
                <a:solidFill>
                  <a:schemeClr val="tx1"/>
                </a:solidFill>
                <a:latin typeface="Times New Roman" panose="02020603050405020304" pitchFamily="18" charset="0"/>
                <a:ea typeface="黑体" panose="02010609060101010101" pitchFamily="49" charset="-122"/>
              </a:rPr>
              <a:t>图</a:t>
            </a:r>
          </a:p>
        </p:txBody>
      </p:sp>
    </p:spTree>
    <p:extLst>
      <p:ext uri="{BB962C8B-B14F-4D97-AF65-F5344CB8AC3E}">
        <p14:creationId xmlns:p14="http://schemas.microsoft.com/office/powerpoint/2010/main" val="2701991245"/>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1816F-0DD0-98DA-2C99-C0A6DE9D2B50}"/>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EAD3FBEC-F346-F075-D56B-38EF7FEC4AA0}"/>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2BC5059C-6B97-EF5D-85A5-3BB88F01E439}"/>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71435DD7-5914-17E9-51C2-24F96B3C30BB}"/>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四、砷（</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As</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Arsenic</a:t>
            </a:r>
          </a:p>
        </p:txBody>
      </p:sp>
      <p:sp>
        <p:nvSpPr>
          <p:cNvPr id="3" name="Rectangle 2">
            <a:extLst>
              <a:ext uri="{FF2B5EF4-FFF2-40B4-BE49-F238E27FC236}">
                <a16:creationId xmlns:a16="http://schemas.microsoft.com/office/drawing/2014/main" id="{C340E179-BD39-676E-5D4B-6D82B9C4A2AB}"/>
              </a:ext>
            </a:extLst>
          </p:cNvPr>
          <p:cNvSpPr txBox="1">
            <a:spLocks noChangeArrowheads="1"/>
          </p:cNvSpPr>
          <p:nvPr/>
        </p:nvSpPr>
        <p:spPr bwMode="auto">
          <a:xfrm>
            <a:off x="545790" y="1103941"/>
            <a:ext cx="11100419" cy="491807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Font typeface="Wingdings" panose="05000000000000000000" pitchFamily="2" charset="2"/>
              <a:buNone/>
            </a:pP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土壤中溶解态、难溶态及吸附态砷之间相对含量与土壤</a:t>
            </a:r>
            <a:r>
              <a:rPr lang="en-US" altLang="zh-CN" sz="2400" i="1"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400" kern="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pH</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密切相关：</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pH</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上升，</a:t>
            </a:r>
            <a:r>
              <a:rPr lang="en-US" altLang="zh-CN" sz="2400" i="1"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400" i="1" kern="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下降，可提高</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As</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的溶解性。</a:t>
            </a:r>
          </a:p>
          <a:p>
            <a:pPr marL="1233488" lvl="1" indent="-342900">
              <a:lnSpc>
                <a:spcPct val="130000"/>
              </a:lnSpc>
              <a:buClr>
                <a:schemeClr val="tx1"/>
              </a:buClr>
              <a:buFont typeface="Wingdings" panose="05000000000000000000" pitchFamily="2" charset="2"/>
              <a:buChar char="Ø"/>
            </a:pPr>
            <a:r>
              <a:rPr lang="en-US" altLang="zh-CN" sz="2400" kern="0" dirty="0">
                <a:effectLst/>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pH</a:t>
            </a:r>
            <a:r>
              <a:rPr lang="zh-CN" altLang="en-US" sz="2400" kern="0" dirty="0">
                <a:effectLst/>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上升，土壤胶体上的正电荷下降，对</a:t>
            </a:r>
            <a:r>
              <a:rPr lang="en-US" altLang="zh-CN" sz="2400" kern="0" dirty="0">
                <a:effectLst/>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As</a:t>
            </a:r>
            <a:r>
              <a:rPr lang="zh-CN" altLang="en-US" sz="2400" kern="0" dirty="0">
                <a:effectLst/>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的吸附量下降，可溶性</a:t>
            </a:r>
            <a:r>
              <a:rPr lang="en-US" altLang="zh-CN" sz="2400" kern="0" dirty="0">
                <a:effectLst/>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As</a:t>
            </a:r>
            <a:r>
              <a:rPr lang="zh-CN" altLang="en-US" sz="2400" kern="0" dirty="0">
                <a:effectLst/>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含量升高。</a:t>
            </a:r>
          </a:p>
          <a:p>
            <a:pPr marL="1233488" lvl="1" indent="-342900">
              <a:lnSpc>
                <a:spcPct val="130000"/>
              </a:lnSpc>
              <a:buClr>
                <a:schemeClr val="tx1"/>
              </a:buClr>
              <a:buFont typeface="Wingdings" panose="05000000000000000000" pitchFamily="2" charset="2"/>
              <a:buChar char="Ø"/>
            </a:pPr>
            <a:r>
              <a:rPr lang="en-US" altLang="zh-CN" sz="2400" i="1" kern="0" dirty="0">
                <a:effectLst/>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400" kern="0" baseline="-25000" dirty="0">
                <a:effectLst/>
                <a:latin typeface="Times New Roman" panose="02020603050405020304" pitchFamily="18" charset="0"/>
                <a:ea typeface="微软雅黑" panose="020B0503020204020204" pitchFamily="34" charset="-122"/>
                <a:cs typeface="Times New Roman" panose="02020603050405020304" pitchFamily="18" charset="0"/>
              </a:rPr>
              <a:t>h</a:t>
            </a:r>
            <a:r>
              <a:rPr lang="zh-CN" altLang="en-US" sz="2400" kern="0" dirty="0">
                <a:effectLst/>
                <a:latin typeface="Times New Roman" panose="02020603050405020304" pitchFamily="18" charset="0"/>
                <a:ea typeface="微软雅黑" panose="020B0503020204020204" pitchFamily="34" charset="-122"/>
                <a:cs typeface="Times New Roman" panose="02020603050405020304" pitchFamily="18" charset="0"/>
              </a:rPr>
              <a:t>下降，砷酸还原为亚砷酸</a:t>
            </a:r>
          </a:p>
          <a:p>
            <a:pPr marL="1601788" lvl="1" indent="-711200" algn="just">
              <a:lnSpc>
                <a:spcPct val="130000"/>
              </a:lnSpc>
              <a:buFont typeface="Wingdings" panose="05000000000000000000" pitchFamily="2" charset="2"/>
              <a:buNone/>
            </a:pPr>
            <a:r>
              <a:rPr lang="en-US" altLang="zh-CN" sz="2400" kern="0" dirty="0">
                <a:effectLst/>
                <a:latin typeface="Times New Roman" panose="02020603050405020304" pitchFamily="18" charset="0"/>
                <a:ea typeface="微软雅黑" panose="020B0503020204020204" pitchFamily="34" charset="-122"/>
                <a:cs typeface="Times New Roman" panose="02020603050405020304" pitchFamily="18" charset="0"/>
              </a:rPr>
              <a:t>           H</a:t>
            </a:r>
            <a:r>
              <a:rPr lang="en-US" altLang="zh-CN" sz="2400" kern="0" baseline="-30000" dirty="0">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kern="0" dirty="0">
                <a:effectLst/>
                <a:latin typeface="Times New Roman" panose="02020603050405020304" pitchFamily="18" charset="0"/>
                <a:ea typeface="微软雅黑" panose="020B0503020204020204" pitchFamily="34" charset="-122"/>
                <a:cs typeface="Times New Roman" panose="02020603050405020304" pitchFamily="18" charset="0"/>
              </a:rPr>
              <a:t>AsO</a:t>
            </a:r>
            <a:r>
              <a:rPr lang="en-US" altLang="zh-CN" sz="2400" kern="0" baseline="-30000" dirty="0">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400" kern="0" dirty="0">
                <a:effectLst/>
                <a:latin typeface="Times New Roman" panose="02020603050405020304" pitchFamily="18" charset="0"/>
                <a:ea typeface="微软雅黑" panose="020B0503020204020204" pitchFamily="34" charset="-122"/>
                <a:cs typeface="Times New Roman" panose="02020603050405020304" pitchFamily="18" charset="0"/>
              </a:rPr>
              <a:t> + 2H</a:t>
            </a:r>
            <a:r>
              <a:rPr lang="en-US" altLang="zh-CN" sz="2400" kern="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effectLst/>
                <a:latin typeface="Times New Roman" panose="02020603050405020304" pitchFamily="18" charset="0"/>
                <a:ea typeface="微软雅黑" panose="020B0503020204020204" pitchFamily="34" charset="-122"/>
                <a:cs typeface="Times New Roman" panose="02020603050405020304" pitchFamily="18" charset="0"/>
              </a:rPr>
              <a:t> + 2e</a:t>
            </a:r>
            <a:r>
              <a:rPr lang="en-US" altLang="zh-CN" sz="2400" kern="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effectLst/>
                <a:latin typeface="Times New Roman" panose="02020603050405020304" pitchFamily="18" charset="0"/>
                <a:ea typeface="微软雅黑" panose="020B0503020204020204" pitchFamily="34" charset="-122"/>
                <a:cs typeface="Times New Roman" panose="02020603050405020304" pitchFamily="18" charset="0"/>
              </a:rPr>
              <a:t>  →    H</a:t>
            </a:r>
            <a:r>
              <a:rPr lang="en-US" altLang="zh-CN" sz="2400" kern="0" baseline="-30000" dirty="0">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kern="0" dirty="0">
                <a:effectLst/>
                <a:latin typeface="Times New Roman" panose="02020603050405020304" pitchFamily="18" charset="0"/>
                <a:ea typeface="微软雅黑" panose="020B0503020204020204" pitchFamily="34" charset="-122"/>
                <a:cs typeface="Times New Roman" panose="02020603050405020304" pitchFamily="18" charset="0"/>
              </a:rPr>
              <a:t>AsO</a:t>
            </a:r>
            <a:r>
              <a:rPr lang="en-US" altLang="zh-CN" sz="2400" kern="0" baseline="-30000" dirty="0">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kern="0" dirty="0">
                <a:effectLst/>
                <a:latin typeface="Times New Roman" panose="02020603050405020304" pitchFamily="18" charset="0"/>
                <a:ea typeface="微软雅黑" panose="020B0503020204020204" pitchFamily="34" charset="-122"/>
                <a:cs typeface="Times New Roman" panose="02020603050405020304" pitchFamily="18" charset="0"/>
              </a:rPr>
              <a:t> + H</a:t>
            </a:r>
            <a:r>
              <a:rPr lang="en-US" altLang="zh-CN" sz="2400" kern="0" baseline="-25000" dirty="0">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kern="0" dirty="0">
                <a:effectLst/>
                <a:latin typeface="Times New Roman" panose="02020603050405020304" pitchFamily="18" charset="0"/>
                <a:ea typeface="微软雅黑" panose="020B0503020204020204" pitchFamily="34" charset="-122"/>
                <a:cs typeface="Times New Roman" panose="02020603050405020304" pitchFamily="18" charset="0"/>
              </a:rPr>
              <a:t>O</a:t>
            </a:r>
          </a:p>
          <a:p>
            <a:pPr marL="0" indent="0" algn="just">
              <a:lnSpc>
                <a:spcPct val="130000"/>
              </a:lnSpc>
              <a:buFont typeface="Wingdings" panose="05000000000000000000" pitchFamily="2" charset="2"/>
              <a:buNone/>
            </a:pP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AsO</a:t>
            </a:r>
            <a:r>
              <a:rPr lang="en-US" altLang="zh-CN" sz="2400" kern="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400" kern="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吸附交换能力大于</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AsO</a:t>
            </a:r>
            <a:r>
              <a:rPr lang="en-US" altLang="zh-CN" sz="2400" kern="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kern="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所以</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As</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吸附量下降，可溶性</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As</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含量上升。</a:t>
            </a:r>
          </a:p>
          <a:p>
            <a:pPr marL="0" indent="0" algn="just">
              <a:lnSpc>
                <a:spcPct val="130000"/>
              </a:lnSpc>
              <a:buFont typeface="Wingdings" panose="05000000000000000000" pitchFamily="2" charset="2"/>
              <a:buNone/>
            </a:pP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另外，土壤</a:t>
            </a:r>
            <a:r>
              <a:rPr lang="en-US" altLang="zh-CN" sz="2400" i="1"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400" kern="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下降，还会使砷酸铁以及其他形式与砷酸盐相结合的</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2400" kern="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还原为比较容易溶解的</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2400" kern="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形式，因此可溶性</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As</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含量与</a:t>
            </a:r>
            <a:r>
              <a:rPr lang="en-US" altLang="zh-CN" sz="2400" i="1"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400" kern="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呈明显负相关。但需要注意的是：当土壤中含硫量较高时，在还原条件下，可生成稳定难溶的</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As</a:t>
            </a:r>
            <a:r>
              <a:rPr lang="en-US" altLang="zh-CN" sz="2400" kern="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2400" kern="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269052810"/>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p:cNvSpPr>
            <a:spLocks noGrp="1" noChangeArrowheads="1"/>
          </p:cNvSpPr>
          <p:nvPr>
            <p:ph type="ctrTitle" sz="quarter"/>
          </p:nvPr>
        </p:nvSpPr>
        <p:spPr>
          <a:xfrm>
            <a:off x="1127448" y="1556792"/>
            <a:ext cx="9721080" cy="3528392"/>
          </a:xfrm>
        </p:spPr>
        <p:txBody>
          <a:bodyPr vert="horz" wrap="square" lIns="91440" tIns="45720" rIns="91440" bIns="45720" numCol="1" anchor="ctr" anchorCtr="0" compatLnSpc="1"/>
          <a:lstStyle/>
          <a:p>
            <a:pPr lvl="0" eaLnBrk="1" hangingPunct="1">
              <a:lnSpc>
                <a:spcPct val="110000"/>
              </a:lnSpc>
              <a:spcBef>
                <a:spcPct val="20000"/>
              </a:spcBef>
              <a:defRPr/>
            </a:pPr>
            <a:r>
              <a:rPr kumimoji="0" lang="zh-CN" altLang="en-US" sz="480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第一</a:t>
            </a:r>
            <a:r>
              <a:rPr lang="zh-CN" altLang="en-US" sz="480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节 污染物在多介质多界面环境中的传输</a:t>
            </a:r>
            <a:br>
              <a:rPr lang="en-US" altLang="zh-CN" sz="4400" dirty="0">
                <a:solidFill>
                  <a:schemeClr val="accent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br>
            <a:r>
              <a:rPr lang="en-US" altLang="zh-CN" sz="36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3600" i="0" u="none" strike="noStrike" kern="0" cap="none" spc="0" normalizeH="0" baseline="0" noProof="0" dirty="0" err="1">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ection</a:t>
            </a:r>
            <a:r>
              <a:rPr kumimoji="0" lang="en-US" altLang="zh-CN" sz="3600"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1 </a:t>
            </a:r>
            <a:r>
              <a:rPr lang="en-US" altLang="zh-CN" sz="3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Transport of pollutants in multi-media and multi-interface environments</a:t>
            </a:r>
            <a:endParaRPr kumimoji="0" lang="en-US" altLang="zh-CN" sz="3600"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F65D2337-9B10-64AD-A6DB-E8E40EA8A891}"/>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Tree>
    <p:extLst>
      <p:ext uri="{BB962C8B-B14F-4D97-AF65-F5344CB8AC3E}">
        <p14:creationId xmlns:p14="http://schemas.microsoft.com/office/powerpoint/2010/main" val="1479898996"/>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29AD4-6029-4426-91E2-BA3BEE76EDBD}"/>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9A51803D-8D29-21CB-1CEE-A9B6E403FA2B}"/>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344CB035-82D4-5CD7-C095-8D15D9A7B037}"/>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5757A871-6764-4D14-CD22-866F9B7537B8}"/>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四、砷（</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As</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Arsenic</a:t>
            </a:r>
          </a:p>
        </p:txBody>
      </p:sp>
      <p:sp>
        <p:nvSpPr>
          <p:cNvPr id="3" name="Rectangle 2">
            <a:extLst>
              <a:ext uri="{FF2B5EF4-FFF2-40B4-BE49-F238E27FC236}">
                <a16:creationId xmlns:a16="http://schemas.microsoft.com/office/drawing/2014/main" id="{F51A5427-E8D5-2C09-E857-82C9C5BAB24B}"/>
              </a:ext>
            </a:extLst>
          </p:cNvPr>
          <p:cNvSpPr txBox="1">
            <a:spLocks noChangeArrowheads="1"/>
          </p:cNvSpPr>
          <p:nvPr/>
        </p:nvSpPr>
        <p:spPr bwMode="auto">
          <a:xfrm>
            <a:off x="695400" y="1266228"/>
            <a:ext cx="11448901" cy="491807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Font typeface="Wingdings" panose="05000000000000000000" pitchFamily="2" charset="2"/>
              <a:buNone/>
            </a:pPr>
            <a:r>
              <a:rPr lang="zh-CN" altLang="en-US" sz="28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砷是植物中强烈吸收积累的元素。</a:t>
            </a:r>
          </a:p>
          <a:p>
            <a:pPr marL="0" indent="0">
              <a:lnSpc>
                <a:spcPct val="130000"/>
              </a:lnSpc>
              <a:buFont typeface="Wingdings" panose="05000000000000000000" pitchFamily="2" charset="2"/>
              <a:buNone/>
            </a:pPr>
            <a:r>
              <a:rPr lang="zh-CN" altLang="en-US" sz="28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p>
          <a:p>
            <a:pPr marL="0" indent="0">
              <a:lnSpc>
                <a:spcPct val="130000"/>
              </a:lnSpc>
              <a:buFont typeface="Wingdings" panose="05000000000000000000" pitchFamily="2" charset="2"/>
              <a:buNone/>
            </a:pPr>
            <a:r>
              <a:rPr lang="zh-CN" altLang="en-US" sz="2800"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      提问</a:t>
            </a:r>
            <a:r>
              <a:rPr lang="zh-CN" altLang="en-US" sz="28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：做水稻和小麦的盆栽试验，在施用相同的</a:t>
            </a:r>
            <a:r>
              <a:rPr lang="en-US" altLang="zh-CN" sz="28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kern="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AsO</a:t>
            </a:r>
            <a:r>
              <a:rPr lang="en-US" altLang="zh-CN" sz="2800" kern="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8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的情况下，为什么水稻糙米中的含砷量高于小麦中？</a:t>
            </a:r>
          </a:p>
          <a:p>
            <a:pPr marL="0" indent="0">
              <a:lnSpc>
                <a:spcPct val="130000"/>
              </a:lnSpc>
              <a:buFont typeface="Wingdings" panose="05000000000000000000" pitchFamily="2" charset="2"/>
              <a:buNone/>
            </a:pPr>
            <a:endParaRPr lang="zh-CN" altLang="en-US" sz="28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30000"/>
              </a:lnSpc>
              <a:buFont typeface="Wingdings" panose="05000000000000000000" pitchFamily="2" charset="2"/>
              <a:buNone/>
            </a:pPr>
            <a:r>
              <a:rPr lang="zh-CN" altLang="en-US" sz="28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考虑因素：作物种类；土壤条件（淹水），</a:t>
            </a:r>
            <a:r>
              <a:rPr lang="en-US" altLang="zh-CN" sz="2800" i="1"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800" i="1" kern="0" baseline="-25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zh-CN" altLang="en-US" sz="2800" kern="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；砷形态</a:t>
            </a:r>
          </a:p>
        </p:txBody>
      </p:sp>
    </p:spTree>
    <p:extLst>
      <p:ext uri="{BB962C8B-B14F-4D97-AF65-F5344CB8AC3E}">
        <p14:creationId xmlns:p14="http://schemas.microsoft.com/office/powerpoint/2010/main" val="542070753"/>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FA22E-7B95-A117-F699-72AD93CE79FC}"/>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D1E32A82-E70D-60AA-36F9-7F7FE7261562}"/>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D60E7F30-720E-8206-4626-B163C4E74DB5}"/>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EC91D76C-AA07-018B-019D-28E5D237B0B0}"/>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四、砷（</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As</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Arsenic</a:t>
            </a:r>
          </a:p>
        </p:txBody>
      </p:sp>
      <p:sp>
        <p:nvSpPr>
          <p:cNvPr id="6" name="Rectangle 2">
            <a:extLst>
              <a:ext uri="{FF2B5EF4-FFF2-40B4-BE49-F238E27FC236}">
                <a16:creationId xmlns:a16="http://schemas.microsoft.com/office/drawing/2014/main" id="{C2BD7D2B-38C7-AC84-90ED-28EAE1ADF6B5}"/>
              </a:ext>
            </a:extLst>
          </p:cNvPr>
          <p:cNvSpPr txBox="1">
            <a:spLocks noChangeArrowheads="1"/>
          </p:cNvSpPr>
          <p:nvPr/>
        </p:nvSpPr>
        <p:spPr bwMode="auto">
          <a:xfrm>
            <a:off x="407368" y="989965"/>
            <a:ext cx="5328592"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 As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的毒性与生物效应</a:t>
            </a:r>
          </a:p>
        </p:txBody>
      </p:sp>
      <p:sp>
        <p:nvSpPr>
          <p:cNvPr id="8" name="文本框 7">
            <a:extLst>
              <a:ext uri="{FF2B5EF4-FFF2-40B4-BE49-F238E27FC236}">
                <a16:creationId xmlns:a16="http://schemas.microsoft.com/office/drawing/2014/main" id="{A9D07E63-E94D-A09A-EDC5-CF81DFD211B5}"/>
              </a:ext>
            </a:extLst>
          </p:cNvPr>
          <p:cNvSpPr txBox="1"/>
          <p:nvPr/>
        </p:nvSpPr>
        <p:spPr>
          <a:xfrm>
            <a:off x="659396" y="1714370"/>
            <a:ext cx="10441160" cy="2242858"/>
          </a:xfrm>
          <a:prstGeom prst="rect">
            <a:avLst/>
          </a:prstGeom>
          <a:noFill/>
        </p:spPr>
        <p:txBody>
          <a:bodyPr wrap="square">
            <a:spAutoFit/>
          </a:bodyPr>
          <a:lstStyle/>
          <a:p>
            <a:pPr marL="457200" indent="-457200" eaLnBrk="1" hangingPunct="1">
              <a:lnSpc>
                <a:spcPct val="150000"/>
              </a:lnSpc>
              <a:buClr>
                <a:schemeClr val="tx1"/>
              </a:buClr>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As(Ⅲ)</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的毒性是</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As(Ⅵ)</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60</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倍。前者可以与蛋白质中巯基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(R-SH)</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作用。</a:t>
            </a:r>
          </a:p>
          <a:p>
            <a:pPr marL="457200" indent="-457200" eaLnBrk="1" hangingPunct="1">
              <a:lnSpc>
                <a:spcPct val="150000"/>
              </a:lnSpc>
              <a:buClr>
                <a:schemeClr val="tx1"/>
              </a:buClr>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砷通过甲基化转化为三甲基砷。</a:t>
            </a:r>
          </a:p>
          <a:p>
            <a:pPr marL="457200" indent="-457200" eaLnBrk="1" hangingPunct="1">
              <a:lnSpc>
                <a:spcPct val="150000"/>
              </a:lnSpc>
              <a:buClr>
                <a:schemeClr val="tx1"/>
              </a:buClr>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对不同类型的土壤的危害程度有差异，顺序是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sand&gt;silt&gt;clay</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p>
          <a:p>
            <a:pPr marL="342900" indent="-342900" eaLnBrk="1" hangingPunct="1">
              <a:lnSpc>
                <a:spcPct val="150000"/>
              </a:lnSpc>
              <a:buClr>
                <a:schemeClr val="tx1"/>
              </a:buClr>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砷甲基化机制：</a:t>
            </a:r>
          </a:p>
        </p:txBody>
      </p:sp>
      <p:pic>
        <p:nvPicPr>
          <p:cNvPr id="3" name="Picture 7" descr="图片4">
            <a:extLst>
              <a:ext uri="{FF2B5EF4-FFF2-40B4-BE49-F238E27FC236}">
                <a16:creationId xmlns:a16="http://schemas.microsoft.com/office/drawing/2014/main" id="{24382784-FBFA-C7B0-2AD0-00C07B7BE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3933056"/>
            <a:ext cx="5400675"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5F4E40CC-F7AF-39BD-55D8-237FFEC9D304}"/>
              </a:ext>
            </a:extLst>
          </p:cNvPr>
          <p:cNvSpPr>
            <a:spLocks noChangeArrowheads="1"/>
          </p:cNvSpPr>
          <p:nvPr/>
        </p:nvSpPr>
        <p:spPr bwMode="auto">
          <a:xfrm>
            <a:off x="1590600" y="6175914"/>
            <a:ext cx="67786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80000"/>
              </a:lnSpc>
              <a:buClrTx/>
              <a:buSzTx/>
              <a:buFontTx/>
              <a:buNone/>
            </a:pPr>
            <a:r>
              <a:rPr lang="zh-CN" altLang="en-US" sz="2400">
                <a:solidFill>
                  <a:schemeClr val="tx1"/>
                </a:solidFill>
                <a:latin typeface="黑体" panose="02010609060101010101" pitchFamily="49" charset="-122"/>
                <a:ea typeface="黑体" panose="02010609060101010101" pitchFamily="49" charset="-122"/>
              </a:rPr>
              <a:t>重要前提是：</a:t>
            </a:r>
            <a:r>
              <a:rPr lang="en-US" altLang="zh-CN" sz="2400">
                <a:solidFill>
                  <a:schemeClr val="tx1"/>
                </a:solidFill>
                <a:latin typeface="黑体" panose="02010609060101010101" pitchFamily="49" charset="-122"/>
                <a:ea typeface="黑体" panose="02010609060101010101" pitchFamily="49" charset="-122"/>
              </a:rPr>
              <a:t>As(V)</a:t>
            </a:r>
            <a:r>
              <a:rPr lang="zh-CN" altLang="en-US" sz="2400">
                <a:solidFill>
                  <a:schemeClr val="tx1"/>
                </a:solidFill>
                <a:latin typeface="黑体" panose="02010609060101010101" pitchFamily="49" charset="-122"/>
                <a:ea typeface="黑体" panose="02010609060101010101" pitchFamily="49" charset="-122"/>
              </a:rPr>
              <a:t>必须在甲基化前还原为</a:t>
            </a:r>
            <a:r>
              <a:rPr lang="en-US" altLang="zh-CN" sz="2400">
                <a:solidFill>
                  <a:schemeClr val="tx1"/>
                </a:solidFill>
                <a:latin typeface="黑体" panose="02010609060101010101" pitchFamily="49" charset="-122"/>
                <a:ea typeface="黑体" panose="02010609060101010101" pitchFamily="49" charset="-122"/>
              </a:rPr>
              <a:t>As(Ⅲ)</a:t>
            </a:r>
          </a:p>
        </p:txBody>
      </p:sp>
    </p:spTree>
    <p:extLst>
      <p:ext uri="{BB962C8B-B14F-4D97-AF65-F5344CB8AC3E}">
        <p14:creationId xmlns:p14="http://schemas.microsoft.com/office/powerpoint/2010/main" val="3922967273"/>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951B0-D76E-FF75-10CE-CF8CEC4932B6}"/>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C69BB6ED-6390-1591-888C-F932D24ACEE6}"/>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1C1E713C-CFCD-53DE-9566-465469EC9098}"/>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BDBBD1CA-9531-9FAF-C51E-6E759235E7FA}"/>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四、砷（</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As</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Arsenic</a:t>
            </a:r>
          </a:p>
        </p:txBody>
      </p:sp>
      <p:sp>
        <p:nvSpPr>
          <p:cNvPr id="6" name="Rectangle 2">
            <a:extLst>
              <a:ext uri="{FF2B5EF4-FFF2-40B4-BE49-F238E27FC236}">
                <a16:creationId xmlns:a16="http://schemas.microsoft.com/office/drawing/2014/main" id="{65A4C407-20C6-6405-7E59-1A06698BBAA7}"/>
              </a:ext>
            </a:extLst>
          </p:cNvPr>
          <p:cNvSpPr txBox="1">
            <a:spLocks noChangeArrowheads="1"/>
          </p:cNvSpPr>
          <p:nvPr/>
        </p:nvSpPr>
        <p:spPr bwMode="auto">
          <a:xfrm>
            <a:off x="407368" y="989965"/>
            <a:ext cx="5328592"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 As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的毒性与生物效应</a:t>
            </a:r>
          </a:p>
        </p:txBody>
      </p:sp>
      <p:sp>
        <p:nvSpPr>
          <p:cNvPr id="8" name="文本框 7">
            <a:extLst>
              <a:ext uri="{FF2B5EF4-FFF2-40B4-BE49-F238E27FC236}">
                <a16:creationId xmlns:a16="http://schemas.microsoft.com/office/drawing/2014/main" id="{F5F376FA-E2E7-E294-357F-3D1820C78B8D}"/>
              </a:ext>
            </a:extLst>
          </p:cNvPr>
          <p:cNvSpPr txBox="1"/>
          <p:nvPr/>
        </p:nvSpPr>
        <p:spPr>
          <a:xfrm>
            <a:off x="551384" y="1919147"/>
            <a:ext cx="10441160" cy="3904852"/>
          </a:xfrm>
          <a:prstGeom prst="rect">
            <a:avLst/>
          </a:prstGeom>
          <a:noFill/>
        </p:spPr>
        <p:txBody>
          <a:bodyPr wrap="square">
            <a:spAutoFit/>
          </a:bodyPr>
          <a:lstStyle/>
          <a:p>
            <a:pPr eaLnBrk="1" hangingPunct="1">
              <a:lnSpc>
                <a:spcPct val="150000"/>
              </a:lnSpc>
              <a:buClr>
                <a:schemeClr val="tx1"/>
              </a:buClr>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的生物化学效应</a:t>
            </a:r>
          </a:p>
          <a:p>
            <a:pPr marL="457200" indent="-457200" eaLnBrk="1" hangingPunct="1">
              <a:lnSpc>
                <a:spcPct val="150000"/>
              </a:lnSpc>
              <a:buClr>
                <a:schemeClr val="tx1"/>
              </a:buClr>
              <a:buFont typeface="Wingdings" panose="05000000000000000000" pitchFamily="2" charset="2"/>
              <a:buChar char="Ø"/>
            </a:pP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50000"/>
              </a:lnSpc>
              <a:buClr>
                <a:schemeClr val="tx1"/>
              </a:buClr>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）高浓度砷化物使蛋白质凝固。可能是</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与蛋白质中的巯基反应。因此对</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常用的解毒剂是含有巯基基团并能与砷酸根结合的化合物，如</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BAL</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二巯基丙醇），可以从蛋白质中去除砷酸根，并恢复正常的酶功能。</a:t>
            </a:r>
          </a:p>
          <a:p>
            <a:pPr marL="457200" indent="-457200" eaLnBrk="1" hangingPunct="1">
              <a:lnSpc>
                <a:spcPct val="150000"/>
              </a:lnSpc>
              <a:buClr>
                <a:schemeClr val="tx1"/>
              </a:buClr>
              <a:buFont typeface="Wingdings" panose="05000000000000000000" pitchFamily="2" charset="2"/>
              <a:buChar char="Ø"/>
            </a:pP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50000"/>
              </a:lnSpc>
              <a:buClr>
                <a:schemeClr val="tx1"/>
              </a:buClr>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）与辅酶配合</a:t>
            </a:r>
          </a:p>
        </p:txBody>
      </p:sp>
    </p:spTree>
    <p:extLst>
      <p:ext uri="{BB962C8B-B14F-4D97-AF65-F5344CB8AC3E}">
        <p14:creationId xmlns:p14="http://schemas.microsoft.com/office/powerpoint/2010/main" val="1982965397"/>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96A21-EC2C-ADBE-5AF0-7AA835610315}"/>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31799A02-C1AC-1A85-96BC-348069355A9C}"/>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27474DF8-A5AD-9899-7AAE-62F9E7640732}"/>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2CC94E59-279D-806E-C3AE-BCAE8FE721C7}"/>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四、砷（</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As</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Arsenic</a:t>
            </a:r>
          </a:p>
        </p:txBody>
      </p:sp>
      <p:sp>
        <p:nvSpPr>
          <p:cNvPr id="8" name="文本框 7">
            <a:extLst>
              <a:ext uri="{FF2B5EF4-FFF2-40B4-BE49-F238E27FC236}">
                <a16:creationId xmlns:a16="http://schemas.microsoft.com/office/drawing/2014/main" id="{78C223EE-027F-9D75-EF86-21807C33AB94}"/>
              </a:ext>
            </a:extLst>
          </p:cNvPr>
          <p:cNvSpPr txBox="1"/>
          <p:nvPr/>
        </p:nvSpPr>
        <p:spPr>
          <a:xfrm>
            <a:off x="515380" y="1484784"/>
            <a:ext cx="10441160" cy="1134862"/>
          </a:xfrm>
          <a:prstGeom prst="rect">
            <a:avLst/>
          </a:prstGeom>
          <a:noFill/>
        </p:spPr>
        <p:txBody>
          <a:bodyPr wrap="square">
            <a:spAutoFit/>
          </a:bodyPr>
          <a:lstStyle/>
          <a:p>
            <a:pPr eaLnBrk="1" hangingPunct="1">
              <a:lnSpc>
                <a:spcPct val="150000"/>
              </a:lnSpc>
              <a:buClr>
                <a:schemeClr val="tx1"/>
              </a:buClr>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）抑制</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ATP</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合成。</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的性质与</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相似，可以干扰由</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磷酸甘油醛生成</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二磷酸甘油酯酶的生成。</a:t>
            </a:r>
          </a:p>
        </p:txBody>
      </p:sp>
      <p:graphicFrame>
        <p:nvGraphicFramePr>
          <p:cNvPr id="3" name="Object 2">
            <a:extLst>
              <a:ext uri="{FF2B5EF4-FFF2-40B4-BE49-F238E27FC236}">
                <a16:creationId xmlns:a16="http://schemas.microsoft.com/office/drawing/2014/main" id="{3E0C05BD-0B66-CAB6-F222-A9A28882BD97}"/>
              </a:ext>
            </a:extLst>
          </p:cNvPr>
          <p:cNvGraphicFramePr>
            <a:graphicFrameLocks noChangeAspect="1"/>
          </p:cNvGraphicFramePr>
          <p:nvPr>
            <p:extLst>
              <p:ext uri="{D42A27DB-BD31-4B8C-83A1-F6EECF244321}">
                <p14:modId xmlns:p14="http://schemas.microsoft.com/office/powerpoint/2010/main" val="935757442"/>
              </p:ext>
            </p:extLst>
          </p:nvPr>
        </p:nvGraphicFramePr>
        <p:xfrm>
          <a:off x="2207568" y="2813984"/>
          <a:ext cx="6119813" cy="3390900"/>
        </p:xfrm>
        <a:graphic>
          <a:graphicData uri="http://schemas.openxmlformats.org/presentationml/2006/ole">
            <mc:AlternateContent xmlns:mc="http://schemas.openxmlformats.org/markup-compatibility/2006">
              <mc:Choice xmlns:v="urn:schemas-microsoft-com:vml" Requires="v">
                <p:oleObj name="Document" r:id="rId3" imgW="4067175" imgH="2686050" progId="ChemWindow.Document">
                  <p:embed/>
                </p:oleObj>
              </mc:Choice>
              <mc:Fallback>
                <p:oleObj name="Document" r:id="rId3" imgW="4067175" imgH="2686050" progId="ChemWindow.Document">
                  <p:embed/>
                  <p:pic>
                    <p:nvPicPr>
                      <p:cNvPr id="41987" name="Object 2">
                        <a:extLst>
                          <a:ext uri="{FF2B5EF4-FFF2-40B4-BE49-F238E27FC236}">
                            <a16:creationId xmlns:a16="http://schemas.microsoft.com/office/drawing/2014/main" id="{EF5D439E-0AAB-6BFB-2D7F-51D8D37D2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568" y="2813984"/>
                        <a:ext cx="6119813" cy="3390900"/>
                      </a:xfrm>
                      <a:prstGeom prst="rect">
                        <a:avLst/>
                      </a:prstGeom>
                      <a:solidFill>
                        <a:schemeClr val="bg1">
                          <a:lumMod val="75000"/>
                        </a:schemeClr>
                      </a:solidFill>
                      <a:ln>
                        <a:noFill/>
                      </a:ln>
                      <a:effectLst/>
                    </p:spPr>
                  </p:pic>
                </p:oleObj>
              </mc:Fallback>
            </mc:AlternateContent>
          </a:graphicData>
        </a:graphic>
      </p:graphicFrame>
    </p:spTree>
    <p:extLst>
      <p:ext uri="{BB962C8B-B14F-4D97-AF65-F5344CB8AC3E}">
        <p14:creationId xmlns:p14="http://schemas.microsoft.com/office/powerpoint/2010/main" val="3307513644"/>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2152D-731F-1B77-695A-4F650D2B9679}"/>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A0E078C7-8696-8F3A-9409-EA08865B6AF3}"/>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823433FF-508F-4343-3E81-60193013C806}"/>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cxnSp>
        <p:nvCxnSpPr>
          <p:cNvPr id="4" name="直接连接符 3">
            <a:extLst>
              <a:ext uri="{FF2B5EF4-FFF2-40B4-BE49-F238E27FC236}">
                <a16:creationId xmlns:a16="http://schemas.microsoft.com/office/drawing/2014/main" id="{80D7BEB1-47B2-D70F-C3C7-D0CD70FE832B}"/>
              </a:ext>
            </a:extLst>
          </p:cNvPr>
          <p:cNvCxnSpPr>
            <a:cxnSpLocks/>
          </p:cNvCxnSpPr>
          <p:nvPr/>
        </p:nvCxnSpPr>
        <p:spPr bwMode="auto">
          <a:xfrm>
            <a:off x="3791744" y="5589240"/>
            <a:ext cx="3960440" cy="0"/>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10" name="Rectangle 2">
            <a:extLst>
              <a:ext uri="{FF2B5EF4-FFF2-40B4-BE49-F238E27FC236}">
                <a16:creationId xmlns:a16="http://schemas.microsoft.com/office/drawing/2014/main" id="{4A19032C-A999-7391-1463-8F106844B5E4}"/>
              </a:ext>
            </a:extLst>
          </p:cNvPr>
          <p:cNvSpPr txBox="1">
            <a:spLocks noChangeArrowheads="1"/>
          </p:cNvSpPr>
          <p:nvPr/>
        </p:nvSpPr>
        <p:spPr bwMode="auto">
          <a:xfrm>
            <a:off x="1847528" y="836712"/>
            <a:ext cx="9289032" cy="5400600"/>
          </a:xfrm>
          <a:prstGeom prst="rect">
            <a:avLst/>
          </a:prstGeom>
          <a:noFill/>
          <a:ln w="9525">
            <a:noFill/>
            <a:miter lim="800000"/>
          </a:ln>
          <a:effectLst/>
        </p:spPr>
        <p:txBody>
          <a:bodyPr vert="horz" wrap="square" lIns="91440" tIns="45720" rIns="91440" bIns="45720" numCol="1" anchor="ctr" anchorCtr="0" compatLnSpc="1"/>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9pPr>
          </a:lstStyle>
          <a:p>
            <a:pPr algn="l" eaLnBrk="1" hangingPunct="1">
              <a:lnSpc>
                <a:spcPct val="150000"/>
              </a:lnSpc>
              <a:spcBef>
                <a:spcPct val="20000"/>
              </a:spcBef>
              <a:defRPr/>
            </a:pPr>
            <a:r>
              <a:rPr lang="zh-CN" altLang="en-US"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第二节  金属元素 （</a:t>
            </a:r>
            <a:r>
              <a:rPr lang="en-US" altLang="zh-CN"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Metals</a:t>
            </a:r>
            <a:r>
              <a:rPr lang="zh-CN" altLang="en-US"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4400" kern="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一、汞（</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Mercury</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二、镉（</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Cadmium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三、铬（</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Chromium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四、砷（</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Arsenic</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五、锂</a:t>
            </a:r>
            <a:r>
              <a:rPr lang="zh-CN" altLang="en-US"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Lithium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六、稀土元素（</a:t>
            </a:r>
            <a:r>
              <a:rPr lang="en-US" altLang="zh-CN"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Rare earth elements</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857803875"/>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ECA1A-CAB8-AA25-6279-E129E1C7F15A}"/>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4696F04A-EE4F-4560-F66F-B8A0F99B95BE}"/>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26188AA7-62AE-21D9-C5E7-CC709146A70B}"/>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DCF780C0-3632-4520-DCEF-C36C958AF74C}"/>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五、锂（</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Li</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Lithium</a:t>
            </a:r>
          </a:p>
        </p:txBody>
      </p:sp>
      <p:sp>
        <p:nvSpPr>
          <p:cNvPr id="6" name="Rectangle 2">
            <a:extLst>
              <a:ext uri="{FF2B5EF4-FFF2-40B4-BE49-F238E27FC236}">
                <a16:creationId xmlns:a16="http://schemas.microsoft.com/office/drawing/2014/main" id="{9398B90F-20EC-B6B9-AC36-47A4C49E97BC}"/>
              </a:ext>
            </a:extLst>
          </p:cNvPr>
          <p:cNvSpPr txBox="1">
            <a:spLocks noChangeArrowheads="1"/>
          </p:cNvSpPr>
          <p:nvPr/>
        </p:nvSpPr>
        <p:spPr bwMode="auto">
          <a:xfrm>
            <a:off x="280542" y="925411"/>
            <a:ext cx="360040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来源与分布</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6D4CC340-6254-FB6B-0C86-379A9E96E61D}"/>
              </a:ext>
            </a:extLst>
          </p:cNvPr>
          <p:cNvSpPr txBox="1"/>
          <p:nvPr/>
        </p:nvSpPr>
        <p:spPr>
          <a:xfrm>
            <a:off x="1055440" y="2060848"/>
            <a:ext cx="9577064" cy="3903954"/>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锂在地壳中相对丰富，锂最丰富的天然来源是矿物锂辉石（</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Spudomene</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），开采这种矿物会破坏环境；</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从含有这种元素的盐水中提取锂更容易，但这也带来了环境问题工业排放；</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目前锂的最大用途为可充电锂电池，它可以比任何其他设备存储更多的单位质量能量；</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中国是全球最大锂加工国和消费国，但资源依赖进口。</a:t>
            </a:r>
          </a:p>
        </p:txBody>
      </p:sp>
    </p:spTree>
    <p:extLst>
      <p:ext uri="{BB962C8B-B14F-4D97-AF65-F5344CB8AC3E}">
        <p14:creationId xmlns:p14="http://schemas.microsoft.com/office/powerpoint/2010/main" val="321871809"/>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664F-75B9-27CE-20CA-0FD3A5BE4859}"/>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EFD65745-B67D-EE60-64A8-9E6F123616AC}"/>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E0594E36-A026-295C-A972-FB7E9F73535A}"/>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A5878946-66B1-698F-60C2-5DA13FD2E443}"/>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五、锂（</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Li</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Lithium</a:t>
            </a:r>
          </a:p>
        </p:txBody>
      </p:sp>
      <p:sp>
        <p:nvSpPr>
          <p:cNvPr id="6" name="Rectangle 2">
            <a:extLst>
              <a:ext uri="{FF2B5EF4-FFF2-40B4-BE49-F238E27FC236}">
                <a16:creationId xmlns:a16="http://schemas.microsoft.com/office/drawing/2014/main" id="{DF9B66A7-6ABB-041F-04ED-9FC9ECDD3413}"/>
              </a:ext>
            </a:extLst>
          </p:cNvPr>
          <p:cNvSpPr txBox="1">
            <a:spLocks noChangeArrowheads="1"/>
          </p:cNvSpPr>
          <p:nvPr/>
        </p:nvSpPr>
        <p:spPr bwMode="auto">
          <a:xfrm>
            <a:off x="280542" y="925411"/>
            <a:ext cx="360040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锂的特殊重要性</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801448D7-A0AB-0FFA-A1C1-47C45A8417F3}"/>
              </a:ext>
            </a:extLst>
          </p:cNvPr>
          <p:cNvSpPr txBox="1"/>
          <p:nvPr/>
        </p:nvSpPr>
        <p:spPr>
          <a:xfrm>
            <a:off x="623392" y="1773919"/>
            <a:ext cx="10729192" cy="2547685"/>
          </a:xfrm>
          <a:prstGeom prst="rect">
            <a:avLst/>
          </a:prstGeom>
          <a:noFill/>
        </p:spPr>
        <p:txBody>
          <a:bodyPr wrap="square">
            <a:spAutoFit/>
          </a:bodyPr>
          <a:lstStyle/>
          <a:p>
            <a:pPr marL="342900" indent="-342900">
              <a:lnSpc>
                <a:spcPct val="200000"/>
              </a:lnSpc>
              <a:buFont typeface="Wingdings" panose="05000000000000000000" pitchFamily="2" charset="2"/>
              <a:buChar char="Ø"/>
            </a:pPr>
            <a:r>
              <a:rPr lang="zh-CN" altLang="en-US" sz="2800" dirty="0">
                <a:latin typeface="微软雅黑" panose="020B0503020204020204" pitchFamily="34" charset="-122"/>
                <a:ea typeface="微软雅黑" panose="020B0503020204020204" pitchFamily="34" charset="-122"/>
              </a:rPr>
              <a:t>锂是最轻的元素。可充电锂电池是目前最好电能储存和运输方法，因此，锂元素在转变能源结构、应对气候变化的工作中发挥了重要作用。</a:t>
            </a:r>
            <a:endParaRPr lang="zh-CN" alt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213654242"/>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D04C-3645-62EF-B2DD-563C6518DACC}"/>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2E806443-40AB-8FCB-B18E-770D064565D3}"/>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935633ED-EF95-AE70-2065-92165AD5C99E}"/>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cxnSp>
        <p:nvCxnSpPr>
          <p:cNvPr id="4" name="直接连接符 3">
            <a:extLst>
              <a:ext uri="{FF2B5EF4-FFF2-40B4-BE49-F238E27FC236}">
                <a16:creationId xmlns:a16="http://schemas.microsoft.com/office/drawing/2014/main" id="{3DCA37BE-5E62-D556-5CA5-45B8DBC77214}"/>
              </a:ext>
            </a:extLst>
          </p:cNvPr>
          <p:cNvCxnSpPr>
            <a:cxnSpLocks/>
          </p:cNvCxnSpPr>
          <p:nvPr/>
        </p:nvCxnSpPr>
        <p:spPr bwMode="auto">
          <a:xfrm flipV="1">
            <a:off x="3647728" y="6237312"/>
            <a:ext cx="6408712" cy="72008"/>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10" name="Rectangle 2">
            <a:extLst>
              <a:ext uri="{FF2B5EF4-FFF2-40B4-BE49-F238E27FC236}">
                <a16:creationId xmlns:a16="http://schemas.microsoft.com/office/drawing/2014/main" id="{E47A3F25-10A2-DA75-45BD-8A93ECB5A386}"/>
              </a:ext>
            </a:extLst>
          </p:cNvPr>
          <p:cNvSpPr txBox="1">
            <a:spLocks noChangeArrowheads="1"/>
          </p:cNvSpPr>
          <p:nvPr/>
        </p:nvSpPr>
        <p:spPr bwMode="auto">
          <a:xfrm>
            <a:off x="1703512" y="728700"/>
            <a:ext cx="9289032" cy="5400600"/>
          </a:xfrm>
          <a:prstGeom prst="rect">
            <a:avLst/>
          </a:prstGeom>
          <a:noFill/>
          <a:ln w="9525">
            <a:noFill/>
            <a:miter lim="800000"/>
          </a:ln>
          <a:effectLst/>
        </p:spPr>
        <p:txBody>
          <a:bodyPr vert="horz" wrap="square" lIns="91440" tIns="45720" rIns="91440" bIns="45720" numCol="1" anchor="ctr" anchorCtr="0" compatLnSpc="1"/>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9pPr>
          </a:lstStyle>
          <a:p>
            <a:pPr algn="l" eaLnBrk="1" hangingPunct="1">
              <a:lnSpc>
                <a:spcPct val="150000"/>
              </a:lnSpc>
              <a:spcBef>
                <a:spcPct val="20000"/>
              </a:spcBef>
              <a:defRPr/>
            </a:pPr>
            <a:r>
              <a:rPr lang="zh-CN" altLang="en-US"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第二节  金属元素 （</a:t>
            </a:r>
            <a:r>
              <a:rPr lang="en-US" altLang="zh-CN"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Metals</a:t>
            </a:r>
            <a:r>
              <a:rPr lang="zh-CN" altLang="en-US"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4400" kern="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一、汞（</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Mercury</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二、镉（</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Cadmium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三、铬（</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Chromium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四、砷（</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Arsenic</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五、锂</a:t>
            </a:r>
            <a:r>
              <a:rPr lang="zh-CN" altLang="en-US"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Lithium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六、稀土元素（</a:t>
            </a:r>
            <a:r>
              <a:rPr lang="en-US" altLang="zh-CN"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Rare earth elements</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256346524"/>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9684D-F927-7390-663F-9658857233BA}"/>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814686E6-702F-8863-795A-1ECCB33AEB1A}"/>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D8E46642-831F-325D-9F7D-4EB847DDAB85}"/>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F2182DC2-EAEC-B66B-CF56-952A8BC0A125}"/>
              </a:ext>
            </a:extLst>
          </p:cNvPr>
          <p:cNvSpPr txBox="1"/>
          <p:nvPr/>
        </p:nvSpPr>
        <p:spPr>
          <a:xfrm>
            <a:off x="263352" y="132390"/>
            <a:ext cx="6624736" cy="1015663"/>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六、稀土元素（</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REE</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Rare earth elements</a:t>
            </a:r>
          </a:p>
        </p:txBody>
      </p:sp>
      <p:sp>
        <p:nvSpPr>
          <p:cNvPr id="6" name="Rectangle 2">
            <a:extLst>
              <a:ext uri="{FF2B5EF4-FFF2-40B4-BE49-F238E27FC236}">
                <a16:creationId xmlns:a16="http://schemas.microsoft.com/office/drawing/2014/main" id="{0B8F1C75-4CF0-D6BF-1083-5861B6E8A665}"/>
              </a:ext>
            </a:extLst>
          </p:cNvPr>
          <p:cNvSpPr txBox="1">
            <a:spLocks noChangeArrowheads="1"/>
          </p:cNvSpPr>
          <p:nvPr/>
        </p:nvSpPr>
        <p:spPr bwMode="auto">
          <a:xfrm>
            <a:off x="119336" y="1284447"/>
            <a:ext cx="360040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来源与分布</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96C4783F-ABF7-D0D3-FBB7-AF49272E1C5C}"/>
              </a:ext>
            </a:extLst>
          </p:cNvPr>
          <p:cNvSpPr txBox="1"/>
          <p:nvPr/>
        </p:nvSpPr>
        <p:spPr>
          <a:xfrm>
            <a:off x="623392" y="1844824"/>
            <a:ext cx="10801200" cy="4458849"/>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稀土元素由</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15</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种镧系元素（元素周期表中原子序数为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57</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至</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71</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的元素），以及钪和钇组成；</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钪和钇分别是原子序数为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21</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39</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的过渡元素，由于它们与稀土镧系元素的化学相似性，通常被归类为稀土元素；</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由于稀土元素的化学性质通常非常相似，因此它们之间的分离可能很困难。</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稀土的用途多种多样。各种稀土的应用包括制造金属合金、超导体、发光二极管中发出各种颜色的荧光粉、电极、电解质、电子滤波器、激光器、特种（有色）玻璃、</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X</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射线管、汞蒸气灯、计算机存储器、氧化剂和还原剂。</a:t>
            </a:r>
          </a:p>
        </p:txBody>
      </p:sp>
    </p:spTree>
    <p:extLst>
      <p:ext uri="{BB962C8B-B14F-4D97-AF65-F5344CB8AC3E}">
        <p14:creationId xmlns:p14="http://schemas.microsoft.com/office/powerpoint/2010/main" val="3058268627"/>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F151F-C3B3-1BBF-2AC6-439E6F4E568C}"/>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9E1EF6C8-2C79-98A8-2DE6-F574AED74B50}"/>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CF585FA6-DEFC-4E13-71B8-AAFFA1E49A9A}"/>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A6132819-0C58-FC3A-C284-6D06B071B10F}"/>
              </a:ext>
            </a:extLst>
          </p:cNvPr>
          <p:cNvSpPr txBox="1"/>
          <p:nvPr/>
        </p:nvSpPr>
        <p:spPr>
          <a:xfrm>
            <a:off x="263352" y="132390"/>
            <a:ext cx="6624736" cy="1015663"/>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六、稀土元素（</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REE</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Rare earth elements</a:t>
            </a:r>
          </a:p>
        </p:txBody>
      </p:sp>
      <p:sp>
        <p:nvSpPr>
          <p:cNvPr id="6" name="Rectangle 2">
            <a:extLst>
              <a:ext uri="{FF2B5EF4-FFF2-40B4-BE49-F238E27FC236}">
                <a16:creationId xmlns:a16="http://schemas.microsoft.com/office/drawing/2014/main" id="{FFEDD0A3-5B96-7733-B540-830267BB351D}"/>
              </a:ext>
            </a:extLst>
          </p:cNvPr>
          <p:cNvSpPr txBox="1">
            <a:spLocks noChangeArrowheads="1"/>
          </p:cNvSpPr>
          <p:nvPr/>
        </p:nvSpPr>
        <p:spPr bwMode="auto">
          <a:xfrm>
            <a:off x="23664" y="1182608"/>
            <a:ext cx="360040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稀土元素的特殊性</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2956A8C0-5A37-1CFC-205E-1D83C5B6EB49}"/>
              </a:ext>
            </a:extLst>
          </p:cNvPr>
          <p:cNvSpPr txBox="1"/>
          <p:nvPr/>
        </p:nvSpPr>
        <p:spPr>
          <a:xfrm>
            <a:off x="479376" y="4365104"/>
            <a:ext cx="10513168" cy="2171044"/>
          </a:xfrm>
          <a:prstGeom prst="rect">
            <a:avLst/>
          </a:prstGeom>
          <a:noFill/>
        </p:spPr>
        <p:txBody>
          <a:bodyPr wrap="square">
            <a:spAutoFit/>
          </a:bodyPr>
          <a:lstStyle/>
          <a:p>
            <a:pPr marL="285750" indent="-285750" algn="l">
              <a:lnSpc>
                <a:spcPct val="130000"/>
              </a:lnSpc>
              <a:spcBef>
                <a:spcPts val="1029"/>
              </a:spcBef>
              <a:spcAft>
                <a:spcPts val="0"/>
              </a:spcAft>
              <a:buFont typeface="Wingdings" panose="05000000000000000000" pitchFamily="2" charset="2"/>
              <a:buChar char="Ø"/>
            </a:pP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许多高科技领域依赖稀土，</a:t>
            </a:r>
            <a:r>
              <a:rPr lang="zh-CN" altLang="en-US" sz="2400" b="1"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且无成熟替代品</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a:t>
            </a:r>
          </a:p>
          <a:p>
            <a:pPr algn="l">
              <a:lnSpc>
                <a:spcPct val="130000"/>
              </a:lnSpc>
              <a:spcBef>
                <a:spcPts val="1029"/>
              </a:spcBef>
              <a:spcAft>
                <a:spcPts val="0"/>
              </a:spcAft>
            </a:pPr>
            <a:r>
              <a:rPr lang="zh-CN" altLang="en-US" sz="2400" b="1" i="0" dirty="0">
                <a:effectLst/>
                <a:latin typeface="Times New Roman" panose="02020603050405020304" pitchFamily="18" charset="0"/>
                <a:ea typeface="微软雅黑" panose="020B0503020204020204" pitchFamily="34" charset="-122"/>
                <a:cs typeface="Times New Roman" panose="02020603050405020304" pitchFamily="18" charset="0"/>
              </a:rPr>
              <a:t>       永磁体</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：电动汽车电机、风力涡轮机（需钕、镝）；</a:t>
            </a:r>
          </a:p>
          <a:p>
            <a:pPr algn="l">
              <a:lnSpc>
                <a:spcPct val="130000"/>
              </a:lnSpc>
              <a:spcBef>
                <a:spcPts val="300"/>
              </a:spcBef>
              <a:spcAft>
                <a:spcPts val="0"/>
              </a:spcAft>
            </a:pPr>
            <a:r>
              <a:rPr lang="zh-CN" altLang="en-US" sz="2400" b="1" i="0" dirty="0">
                <a:effectLst/>
                <a:latin typeface="Times New Roman" panose="02020603050405020304" pitchFamily="18" charset="0"/>
                <a:ea typeface="微软雅黑" panose="020B0503020204020204" pitchFamily="34" charset="-122"/>
                <a:cs typeface="Times New Roman" panose="02020603050405020304" pitchFamily="18" charset="0"/>
              </a:rPr>
              <a:t>       激光与光纤</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：铒（</a:t>
            </a:r>
            <a:r>
              <a:rPr lang="en-US" altLang="zh-CN" sz="2400" b="0" i="0" dirty="0">
                <a:effectLst/>
                <a:latin typeface="Times New Roman" panose="02020603050405020304" pitchFamily="18" charset="0"/>
                <a:ea typeface="微软雅黑" panose="020B0503020204020204" pitchFamily="34" charset="-122"/>
                <a:cs typeface="Times New Roman" panose="02020603050405020304" pitchFamily="18" charset="0"/>
              </a:rPr>
              <a:t>Er</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）用于光纤放大器；</a:t>
            </a:r>
          </a:p>
          <a:p>
            <a:pPr algn="l">
              <a:lnSpc>
                <a:spcPct val="130000"/>
              </a:lnSpc>
              <a:spcBef>
                <a:spcPts val="300"/>
              </a:spcBef>
              <a:spcAft>
                <a:spcPts val="0"/>
              </a:spcAft>
            </a:pPr>
            <a:r>
              <a:rPr lang="zh-CN" altLang="en-US" sz="2400" b="1" i="0" dirty="0">
                <a:effectLst/>
                <a:latin typeface="Times New Roman" panose="02020603050405020304" pitchFamily="18" charset="0"/>
                <a:ea typeface="微软雅黑" panose="020B0503020204020204" pitchFamily="34" charset="-122"/>
                <a:cs typeface="Times New Roman" panose="02020603050405020304" pitchFamily="18" charset="0"/>
              </a:rPr>
              <a:t>       国防军工</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：精确制导武器、隐身涂层（如钐</a:t>
            </a:r>
            <a:r>
              <a:rPr lang="en-US" altLang="zh-CN" sz="2400" b="0" i="0" dirty="0" err="1">
                <a:effectLst/>
                <a:latin typeface="Times New Roman" panose="02020603050405020304" pitchFamily="18" charset="0"/>
                <a:ea typeface="微软雅黑" panose="020B0503020204020204" pitchFamily="34" charset="-122"/>
                <a:cs typeface="Times New Roman" panose="02020603050405020304" pitchFamily="18" charset="0"/>
              </a:rPr>
              <a:t>SmCo</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磁体）。</a:t>
            </a:r>
            <a:endParaRPr lang="en-US" altLang="zh-CN" sz="2400" b="0" i="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8">
            <a:extLst>
              <a:ext uri="{FF2B5EF4-FFF2-40B4-BE49-F238E27FC236}">
                <a16:creationId xmlns:a16="http://schemas.microsoft.com/office/drawing/2014/main" id="{F6A6EB66-F254-B103-845B-A8F9E3B94C0E}"/>
              </a:ext>
            </a:extLst>
          </p:cNvPr>
          <p:cNvSpPr txBox="1"/>
          <p:nvPr/>
        </p:nvSpPr>
        <p:spPr>
          <a:xfrm>
            <a:off x="479376" y="1872682"/>
            <a:ext cx="8640960" cy="2376228"/>
          </a:xfrm>
          <a:prstGeom prst="rect">
            <a:avLst/>
          </a:prstGeom>
          <a:noFill/>
        </p:spPr>
        <p:txBody>
          <a:bodyPr wrap="square">
            <a:spAutoFit/>
          </a:bodyPr>
          <a:lstStyle/>
          <a:p>
            <a:pPr marL="285750" indent="-285750" algn="l">
              <a:lnSpc>
                <a:spcPct val="130000"/>
              </a:lnSpc>
              <a:spcBef>
                <a:spcPts val="1029"/>
              </a:spcBef>
              <a:spcAft>
                <a:spcPts val="300"/>
              </a:spcAft>
              <a:buFont typeface="Wingdings" panose="05000000000000000000" pitchFamily="2" charset="2"/>
              <a:buChar char="Ø"/>
            </a:pPr>
            <a:r>
              <a:rPr lang="en-US" altLang="zh-CN" sz="2400" b="1" i="0" dirty="0">
                <a:effectLst/>
                <a:latin typeface="Times New Roman" panose="02020603050405020304" pitchFamily="18" charset="0"/>
                <a:ea typeface="微软雅黑" panose="020B0503020204020204" pitchFamily="34" charset="-122"/>
                <a:cs typeface="Times New Roman" panose="02020603050405020304" pitchFamily="18" charset="0"/>
              </a:rPr>
              <a:t>4f</a:t>
            </a:r>
            <a:r>
              <a:rPr lang="zh-CN" altLang="en-US" sz="2400" b="1" i="0" dirty="0">
                <a:effectLst/>
                <a:latin typeface="Times New Roman" panose="02020603050405020304" pitchFamily="18" charset="0"/>
                <a:ea typeface="微软雅黑" panose="020B0503020204020204" pitchFamily="34" charset="-122"/>
                <a:cs typeface="Times New Roman" panose="02020603050405020304" pitchFamily="18" charset="0"/>
              </a:rPr>
              <a:t>电子层</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：镧系元素的</a:t>
            </a:r>
            <a:r>
              <a:rPr lang="en-US" altLang="zh-CN" sz="2400" b="0" i="0" dirty="0">
                <a:effectLst/>
                <a:latin typeface="Times New Roman" panose="02020603050405020304" pitchFamily="18" charset="0"/>
                <a:ea typeface="微软雅黑" panose="020B0503020204020204" pitchFamily="34" charset="-122"/>
                <a:cs typeface="Times New Roman" panose="02020603050405020304" pitchFamily="18" charset="0"/>
              </a:rPr>
              <a:t>4f</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电子层未填满，导致其具有：</a:t>
            </a:r>
          </a:p>
          <a:p>
            <a:pPr lvl="1" algn="l">
              <a:lnSpc>
                <a:spcPct val="130000"/>
              </a:lnSpc>
              <a:spcBef>
                <a:spcPts val="300"/>
              </a:spcBef>
              <a:spcAft>
                <a:spcPts val="1029"/>
              </a:spcAft>
            </a:pPr>
            <a:r>
              <a:rPr lang="zh-CN" altLang="en-US" sz="2400" b="1" i="0" dirty="0">
                <a:effectLst/>
                <a:latin typeface="Times New Roman" panose="02020603050405020304" pitchFamily="18" charset="0"/>
                <a:ea typeface="微软雅黑" panose="020B0503020204020204" pitchFamily="34" charset="-122"/>
                <a:cs typeface="Times New Roman" panose="02020603050405020304" pitchFamily="18" charset="0"/>
              </a:rPr>
              <a:t>多样的氧化态</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（如铈</a:t>
            </a:r>
            <a:r>
              <a:rPr lang="en-US" altLang="zh-CN" sz="2400" b="0" i="0" dirty="0">
                <a:effectLst/>
                <a:latin typeface="Times New Roman" panose="02020603050405020304" pitchFamily="18" charset="0"/>
                <a:ea typeface="微软雅黑" panose="020B0503020204020204" pitchFamily="34" charset="-122"/>
                <a:cs typeface="Times New Roman" panose="02020603050405020304" pitchFamily="18" charset="0"/>
              </a:rPr>
              <a:t>Ce³⁺/Ce⁴⁺</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、铕</a:t>
            </a:r>
            <a:r>
              <a:rPr lang="en-US" altLang="zh-CN" sz="2400" b="0" i="0" dirty="0">
                <a:effectLst/>
                <a:latin typeface="Times New Roman" panose="02020603050405020304" pitchFamily="18" charset="0"/>
                <a:ea typeface="微软雅黑" panose="020B0503020204020204" pitchFamily="34" charset="-122"/>
                <a:cs typeface="Times New Roman" panose="02020603050405020304" pitchFamily="18" charset="0"/>
              </a:rPr>
              <a:t>Eu²⁺/Eu³⁺</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a:t>
            </a:r>
          </a:p>
          <a:p>
            <a:pPr lvl="1" algn="l">
              <a:lnSpc>
                <a:spcPct val="130000"/>
              </a:lnSpc>
              <a:spcBef>
                <a:spcPts val="300"/>
              </a:spcBef>
              <a:spcAft>
                <a:spcPts val="1029"/>
              </a:spcAft>
            </a:pPr>
            <a:r>
              <a:rPr lang="zh-CN" altLang="en-US" sz="2400" b="1" i="0" dirty="0">
                <a:effectLst/>
                <a:latin typeface="Times New Roman" panose="02020603050405020304" pitchFamily="18" charset="0"/>
                <a:ea typeface="微软雅黑" panose="020B0503020204020204" pitchFamily="34" charset="-122"/>
                <a:cs typeface="Times New Roman" panose="02020603050405020304" pitchFamily="18" charset="0"/>
              </a:rPr>
              <a:t>强磁学性质</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（如钕</a:t>
            </a:r>
            <a:r>
              <a:rPr lang="en-US" altLang="zh-CN" sz="2400" b="0" i="0" dirty="0">
                <a:effectLst/>
                <a:latin typeface="Times New Roman" panose="02020603050405020304" pitchFamily="18" charset="0"/>
                <a:ea typeface="微软雅黑" panose="020B0503020204020204" pitchFamily="34" charset="-122"/>
                <a:cs typeface="Times New Roman" panose="02020603050405020304" pitchFamily="18" charset="0"/>
              </a:rPr>
              <a:t>Nd</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、镝</a:t>
            </a:r>
            <a:r>
              <a:rPr lang="en-US" altLang="zh-CN" sz="2400" b="0" i="0" dirty="0">
                <a:effectLst/>
                <a:latin typeface="Times New Roman" panose="02020603050405020304" pitchFamily="18" charset="0"/>
                <a:ea typeface="微软雅黑" panose="020B0503020204020204" pitchFamily="34" charset="-122"/>
                <a:cs typeface="Times New Roman" panose="02020603050405020304" pitchFamily="18" charset="0"/>
              </a:rPr>
              <a:t>Dy</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用于永磁体）；</a:t>
            </a:r>
          </a:p>
          <a:p>
            <a:pPr lvl="1" algn="l">
              <a:lnSpc>
                <a:spcPct val="130000"/>
              </a:lnSpc>
              <a:spcBef>
                <a:spcPts val="300"/>
              </a:spcBef>
              <a:spcAft>
                <a:spcPts val="1029"/>
              </a:spcAft>
            </a:pPr>
            <a:r>
              <a:rPr lang="zh-CN" altLang="en-US" sz="2400" b="1" i="0" dirty="0">
                <a:effectLst/>
                <a:latin typeface="Times New Roman" panose="02020603050405020304" pitchFamily="18" charset="0"/>
                <a:ea typeface="微软雅黑" panose="020B0503020204020204" pitchFamily="34" charset="-122"/>
                <a:cs typeface="Times New Roman" panose="02020603050405020304" pitchFamily="18" charset="0"/>
              </a:rPr>
              <a:t>发光特性</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（如铕</a:t>
            </a:r>
            <a:r>
              <a:rPr lang="en-US" altLang="zh-CN" sz="2400" b="0" i="0" dirty="0">
                <a:effectLst/>
                <a:latin typeface="Times New Roman" panose="02020603050405020304" pitchFamily="18" charset="0"/>
                <a:ea typeface="微软雅黑" panose="020B0503020204020204" pitchFamily="34" charset="-122"/>
                <a:cs typeface="Times New Roman" panose="02020603050405020304" pitchFamily="18" charset="0"/>
              </a:rPr>
              <a:t>Eu</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、铽</a:t>
            </a:r>
            <a:r>
              <a:rPr lang="en-US" altLang="zh-CN" sz="2400" b="0" i="0" dirty="0">
                <a:effectLst/>
                <a:latin typeface="Times New Roman" panose="02020603050405020304" pitchFamily="18" charset="0"/>
                <a:ea typeface="微软雅黑" panose="020B0503020204020204" pitchFamily="34" charset="-122"/>
                <a:cs typeface="Times New Roman" panose="02020603050405020304" pitchFamily="18" charset="0"/>
              </a:rPr>
              <a:t>Tb</a:t>
            </a:r>
            <a:r>
              <a:rPr lang="zh-CN" altLang="en-US" sz="2400" b="0" i="0" dirty="0">
                <a:effectLst/>
                <a:latin typeface="Times New Roman" panose="02020603050405020304" pitchFamily="18" charset="0"/>
                <a:ea typeface="微软雅黑" panose="020B0503020204020204" pitchFamily="34" charset="-122"/>
                <a:cs typeface="Times New Roman" panose="02020603050405020304" pitchFamily="18" charset="0"/>
              </a:rPr>
              <a:t>用于荧光材料）。</a:t>
            </a:r>
          </a:p>
        </p:txBody>
      </p:sp>
    </p:spTree>
    <p:extLst>
      <p:ext uri="{BB962C8B-B14F-4D97-AF65-F5344CB8AC3E}">
        <p14:creationId xmlns:p14="http://schemas.microsoft.com/office/powerpoint/2010/main" val="938855489"/>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B75AC-4E98-B546-DBF8-C98E3144EF6B}"/>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2DF491CA-878C-93E1-3E72-4CCEB0CFBB0A}"/>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8A319D01-E9BE-82D6-1C7F-E9B95CEDC6A0}"/>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6" name="文本框 5">
            <a:extLst>
              <a:ext uri="{FF2B5EF4-FFF2-40B4-BE49-F238E27FC236}">
                <a16:creationId xmlns:a16="http://schemas.microsoft.com/office/drawing/2014/main" id="{173B0E24-0281-9E4F-55A6-F8C80FD588E5}"/>
              </a:ext>
            </a:extLst>
          </p:cNvPr>
          <p:cNvSpPr txBox="1"/>
          <p:nvPr/>
        </p:nvSpPr>
        <p:spPr>
          <a:xfrm>
            <a:off x="708349" y="3933056"/>
            <a:ext cx="9577064" cy="2238241"/>
          </a:xfrm>
          <a:prstGeom prst="rect">
            <a:avLst/>
          </a:prstGeom>
          <a:noFill/>
        </p:spPr>
        <p:txBody>
          <a:bodyPr wrap="square">
            <a:spAutoFit/>
          </a:bodyPr>
          <a:lstStyle/>
          <a:p>
            <a:pPr marL="342900" indent="-342900" algn="l">
              <a:lnSpc>
                <a:spcPct val="150000"/>
              </a:lnSpc>
              <a:buFont typeface="Wingdings" panose="05000000000000000000" pitchFamily="2" charset="2"/>
              <a:buChar char="Ø"/>
            </a:pPr>
            <a:r>
              <a:rPr lang="zh-CN" altLang="en-US" sz="24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污染物在多介质环境中的过程研究主要包括以下几个方向</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p>
          <a:p>
            <a:pPr algn="l">
              <a:lnSpc>
                <a:spcPct val="150000"/>
              </a:lnSpc>
            </a:pP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水 </a:t>
            </a: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气界面的物质传输 </a:t>
            </a:r>
            <a:endPar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a:p>
            <a:pPr algn="l">
              <a:lnSpc>
                <a:spcPct val="150000"/>
              </a:lnSpc>
            </a:pP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土壤 </a:t>
            </a: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大气界面的物质传输 </a:t>
            </a:r>
            <a:endPar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a:p>
            <a:pPr algn="l">
              <a:lnSpc>
                <a:spcPct val="150000"/>
              </a:lnSpc>
            </a:pP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水 </a:t>
            </a: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沉积物界面的物质传输</a:t>
            </a:r>
          </a:p>
        </p:txBody>
      </p:sp>
      <p:sp>
        <p:nvSpPr>
          <p:cNvPr id="8" name="文本框 7">
            <a:extLst>
              <a:ext uri="{FF2B5EF4-FFF2-40B4-BE49-F238E27FC236}">
                <a16:creationId xmlns:a16="http://schemas.microsoft.com/office/drawing/2014/main" id="{39B1B94A-B4EF-AE47-4CB5-418BD9495674}"/>
              </a:ext>
            </a:extLst>
          </p:cNvPr>
          <p:cNvSpPr txBox="1"/>
          <p:nvPr/>
        </p:nvSpPr>
        <p:spPr>
          <a:xfrm>
            <a:off x="706185" y="720982"/>
            <a:ext cx="10731659" cy="2792239"/>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4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重要性</a:t>
            </a:r>
            <a:endParaRPr lang="en-US" altLang="zh-CN" sz="24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地球环境是一个由大气、水体、土壤、岩石和生物等圈层组成的多介质体系，建立描述污染物在多介质环境中的迁移、转化和归趋规律，弄清化学污染物在这些介质中的浓度、持久性、反应活性以及分配的倾向，是研究污染物转归与效应的重要内容。</a:t>
            </a:r>
          </a:p>
        </p:txBody>
      </p:sp>
      <p:sp>
        <p:nvSpPr>
          <p:cNvPr id="10" name="文本框 9">
            <a:extLst>
              <a:ext uri="{FF2B5EF4-FFF2-40B4-BE49-F238E27FC236}">
                <a16:creationId xmlns:a16="http://schemas.microsoft.com/office/drawing/2014/main" id="{95A28A18-F55B-AF79-0465-555CAC20BBA2}"/>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污染物在多介质多界面环境中的传输</a:t>
            </a:r>
          </a:p>
        </p:txBody>
      </p:sp>
    </p:spTree>
    <p:extLst>
      <p:ext uri="{BB962C8B-B14F-4D97-AF65-F5344CB8AC3E}">
        <p14:creationId xmlns:p14="http://schemas.microsoft.com/office/powerpoint/2010/main" val="1717128093"/>
      </p:ext>
    </p:ext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AC53B-9D60-9826-2F9F-49FDE550A06B}"/>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3ACA2402-224E-595A-3A15-A1480FDDCD65}"/>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a:extLst>
              <a:ext uri="{FF2B5EF4-FFF2-40B4-BE49-F238E27FC236}">
                <a16:creationId xmlns:a16="http://schemas.microsoft.com/office/drawing/2014/main" id="{297B372B-66FD-D945-5179-DE092D4E80AD}"/>
              </a:ext>
            </a:extLst>
          </p:cNvPr>
          <p:cNvSpPr>
            <a:spLocks noGrp="1" noChangeArrowheads="1"/>
          </p:cNvSpPr>
          <p:nvPr>
            <p:ph type="ctrTitle" sz="quarter"/>
          </p:nvPr>
        </p:nvSpPr>
        <p:spPr>
          <a:xfrm>
            <a:off x="119336" y="1159051"/>
            <a:ext cx="12169352" cy="5259737"/>
          </a:xfrm>
        </p:spPr>
        <p:txBody>
          <a:bodyPr vert="horz" wrap="square" lIns="91440" tIns="45720" rIns="91440" bIns="45720" numCol="1" anchor="ctr" anchorCtr="0" compatLnSpc="1"/>
          <a:lstStyle/>
          <a:p>
            <a:pPr lvl="0" algn="l" eaLnBrk="1" hangingPunct="1">
              <a:lnSpc>
                <a:spcPct val="150000"/>
              </a:lnSpc>
              <a:spcBef>
                <a:spcPct val="20000"/>
              </a:spcBef>
              <a:defRPr/>
            </a:pPr>
            <a:r>
              <a:rPr kumimoji="0" lang="zh-CN" altLang="en-US" sz="4800" b="0" i="0" u="none" strike="noStrike" kern="0" cap="none" spc="0" normalizeH="0" baseline="0" noProof="0" dirty="0">
                <a:ln>
                  <a:noFill/>
                </a:ln>
                <a:solidFill>
                  <a:schemeClr val="accent1">
                    <a:lumMod val="50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第三</a:t>
            </a:r>
            <a:r>
              <a:rPr lang="zh-CN" altLang="en-US"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节 有机污染物（</a:t>
            </a:r>
            <a:r>
              <a:rPr lang="en-US" altLang="zh-CN"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Organic Pollutants</a:t>
            </a:r>
            <a:r>
              <a:rPr lang="zh-CN" altLang="en-US"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480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440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一、持久性有机污染物</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Persistent Organic Pollutants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二、有机卤代物</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Organic Halides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三、多环芳烃</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Polycyclic Aromatic Hydrocarbons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四、新污染物</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New pollutants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br>
              <a:rPr lang="zh-CN" altLang="en-US" sz="20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endParaRPr lang="en-US" altLang="zh-CN" sz="30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 Box 3">
            <a:extLst>
              <a:ext uri="{FF2B5EF4-FFF2-40B4-BE49-F238E27FC236}">
                <a16:creationId xmlns:a16="http://schemas.microsoft.com/office/drawing/2014/main" id="{C845B688-13F0-D210-9ED2-B290B0DA1227}"/>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cxnSp>
        <p:nvCxnSpPr>
          <p:cNvPr id="4" name="直接连接符 3">
            <a:extLst>
              <a:ext uri="{FF2B5EF4-FFF2-40B4-BE49-F238E27FC236}">
                <a16:creationId xmlns:a16="http://schemas.microsoft.com/office/drawing/2014/main" id="{A4A76FCD-5260-E658-2404-2B40D2DD0F45}"/>
              </a:ext>
            </a:extLst>
          </p:cNvPr>
          <p:cNvCxnSpPr>
            <a:cxnSpLocks/>
          </p:cNvCxnSpPr>
          <p:nvPr/>
        </p:nvCxnSpPr>
        <p:spPr bwMode="auto">
          <a:xfrm>
            <a:off x="839416" y="3140968"/>
            <a:ext cx="8208912" cy="0"/>
          </a:xfrm>
          <a:prstGeom prst="line">
            <a:avLst/>
          </a:prstGeom>
          <a:solidFill>
            <a:schemeClr val="accent1"/>
          </a:solidFill>
          <a:ln w="28575" cap="flat" cmpd="sng" algn="ctr">
            <a:solidFill>
              <a:srgbClr val="FF0000"/>
            </a:solidFill>
            <a:prstDash val="solid"/>
            <a:round/>
            <a:headEnd type="none" w="med" len="med"/>
            <a:tailEnd type="none" w="med" len="med"/>
          </a:ln>
        </p:spPr>
      </p:cxnSp>
    </p:spTree>
    <p:extLst>
      <p:ext uri="{BB962C8B-B14F-4D97-AF65-F5344CB8AC3E}">
        <p14:creationId xmlns:p14="http://schemas.microsoft.com/office/powerpoint/2010/main" val="1696519799"/>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87593-7111-2FFD-B82E-F090CCC88037}"/>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ACDF8630-F827-6069-7C4C-64F3414327D9}"/>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39FF6FBD-A378-2250-89F0-89C2E89B8493}"/>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AC3AD6C3-5238-8605-D0B7-725BD802F01F}"/>
              </a:ext>
            </a:extLst>
          </p:cNvPr>
          <p:cNvSpPr txBox="1"/>
          <p:nvPr/>
        </p:nvSpPr>
        <p:spPr>
          <a:xfrm>
            <a:off x="191344" y="188640"/>
            <a:ext cx="6133862" cy="1292662"/>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一、持久性有机污染物</a:t>
            </a:r>
            <a:endPar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Persistent Organic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BDABF4E9-74AF-85AC-A25C-4961F93B3CAA}"/>
              </a:ext>
            </a:extLst>
          </p:cNvPr>
          <p:cNvSpPr txBox="1">
            <a:spLocks noChangeArrowheads="1"/>
          </p:cNvSpPr>
          <p:nvPr/>
        </p:nvSpPr>
        <p:spPr bwMode="auto">
          <a:xfrm>
            <a:off x="551384" y="1074363"/>
            <a:ext cx="360040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特性与化合物清单</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91E4A7E7-07E3-F7FC-3347-C9246C45B3D5}"/>
              </a:ext>
            </a:extLst>
          </p:cNvPr>
          <p:cNvSpPr txBox="1"/>
          <p:nvPr/>
        </p:nvSpPr>
        <p:spPr>
          <a:xfrm>
            <a:off x="551384" y="1755996"/>
            <a:ext cx="10801200" cy="4458849"/>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UNEP</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国际公约中首批控制的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POPs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是艾氏剂、狄氏剂、异狄氏剂、</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DDT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、氯丹、六氯苯、灭蚁灵、毒杀芬、七氯、多氯联苯</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(PCBs)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、二</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噁</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英和苯并呋喃</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(PCDD/Fs)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。其中前</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种属于有机氯农药，多氯联苯是精细化工产品，后</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种是化学产品的衍生物杂质和含氯废物焚烧所产生的次生污染物。</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1998</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月在丹麦奥尔胡斯召开的泛欧环境部长会议上，美国、加拿大和欧洲</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个国家正式签署了关于长距离越境空气污染物公约，提出了</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16</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类</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加以控制的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POPs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，除了</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UNEP</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提出的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种物质之外，还有六溴联苯、林丹</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99.5%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的六六六丙体制剂</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、多环芳烃和五氯酚</a:t>
            </a:r>
          </a:p>
        </p:txBody>
      </p:sp>
    </p:spTree>
    <p:extLst>
      <p:ext uri="{BB962C8B-B14F-4D97-AF65-F5344CB8AC3E}">
        <p14:creationId xmlns:p14="http://schemas.microsoft.com/office/powerpoint/2010/main" val="139906983"/>
      </p:ext>
    </p:ext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45F74-95D5-4C4D-B126-8FD50E245C04}"/>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B148E8BD-1FEE-8177-9D9B-B22B0B1F3E8B}"/>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11D1A9B9-2997-5C60-FFAB-BBB246651923}"/>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954301A8-0DA5-AAFB-20B6-DA8C3B629CB2}"/>
              </a:ext>
            </a:extLst>
          </p:cNvPr>
          <p:cNvSpPr txBox="1"/>
          <p:nvPr/>
        </p:nvSpPr>
        <p:spPr>
          <a:xfrm>
            <a:off x="191344" y="188640"/>
            <a:ext cx="6133862" cy="1292662"/>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一、持久性有机污染物</a:t>
            </a:r>
            <a:endPar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Persistent Organic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8C57894F-E758-A573-6F8D-BB1B30A1B3A5}"/>
              </a:ext>
            </a:extLst>
          </p:cNvPr>
          <p:cNvSpPr txBox="1">
            <a:spLocks noChangeArrowheads="1"/>
          </p:cNvSpPr>
          <p:nvPr/>
        </p:nvSpPr>
        <p:spPr bwMode="auto">
          <a:xfrm>
            <a:off x="551384" y="1074363"/>
            <a:ext cx="360040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特性与化合物清单</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DCE6EC91-763C-9270-2230-A3E93453A1B3}"/>
              </a:ext>
            </a:extLst>
          </p:cNvPr>
          <p:cNvSpPr txBox="1"/>
          <p:nvPr/>
        </p:nvSpPr>
        <p:spPr>
          <a:xfrm>
            <a:off x="563216" y="2060848"/>
            <a:ext cx="10801200" cy="2242858"/>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2025</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日，欧盟官方公报上发布（</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EU</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2025/868</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，关于欧盟委员会同意将</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LC-PFCAs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MCCPs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、毒死蜱纳入附录</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目前一共</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34</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项</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），根据斯德哥尔摩公约规定，这三种物质将从</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2026</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日起在全球范围内禁止生产和使用，并且公约允许在特定情况下给予一定的豁免期</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36412179"/>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A947F-6D90-2932-591E-2831618F2C93}"/>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F7FEF992-6473-D566-B643-2148DB217E26}"/>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90FA7A11-C13A-5D5C-5414-C08F91B78A04}"/>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70CD6A34-813B-685B-D4BC-CF4CB21DE14A}"/>
              </a:ext>
            </a:extLst>
          </p:cNvPr>
          <p:cNvSpPr txBox="1"/>
          <p:nvPr/>
        </p:nvSpPr>
        <p:spPr>
          <a:xfrm>
            <a:off x="191344" y="188640"/>
            <a:ext cx="6133862" cy="1292662"/>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一、持久性有机污染物</a:t>
            </a:r>
            <a:endPar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Persistent Organic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AA395641-DD51-C4D1-6F87-C32B2AC6A99E}"/>
              </a:ext>
            </a:extLst>
          </p:cNvPr>
          <p:cNvSpPr txBox="1">
            <a:spLocks noChangeArrowheads="1"/>
          </p:cNvSpPr>
          <p:nvPr/>
        </p:nvSpPr>
        <p:spPr bwMode="auto">
          <a:xfrm>
            <a:off x="551384" y="1074363"/>
            <a:ext cx="360040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特性与化合物清单</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C213E2A6-EAE2-64F6-B5BA-7CDBB82EBC4A}"/>
              </a:ext>
            </a:extLst>
          </p:cNvPr>
          <p:cNvPicPr>
            <a:picLocks noChangeAspect="1"/>
          </p:cNvPicPr>
          <p:nvPr/>
        </p:nvPicPr>
        <p:blipFill>
          <a:blip r:embed="rId3"/>
          <a:srcRect b="7907"/>
          <a:stretch>
            <a:fillRect/>
          </a:stretch>
        </p:blipFill>
        <p:spPr>
          <a:xfrm>
            <a:off x="115753" y="1628800"/>
            <a:ext cx="6090774" cy="4616791"/>
          </a:xfrm>
          <a:prstGeom prst="rect">
            <a:avLst/>
          </a:prstGeom>
        </p:spPr>
      </p:pic>
      <p:pic>
        <p:nvPicPr>
          <p:cNvPr id="9" name="图片 8">
            <a:extLst>
              <a:ext uri="{FF2B5EF4-FFF2-40B4-BE49-F238E27FC236}">
                <a16:creationId xmlns:a16="http://schemas.microsoft.com/office/drawing/2014/main" id="{349B3982-20B8-4FBE-72B1-834B6BE405D3}"/>
              </a:ext>
            </a:extLst>
          </p:cNvPr>
          <p:cNvPicPr>
            <a:picLocks noChangeAspect="1"/>
          </p:cNvPicPr>
          <p:nvPr/>
        </p:nvPicPr>
        <p:blipFill>
          <a:blip r:embed="rId4"/>
          <a:stretch>
            <a:fillRect/>
          </a:stretch>
        </p:blipFill>
        <p:spPr>
          <a:xfrm>
            <a:off x="6209232" y="1628799"/>
            <a:ext cx="6038066" cy="4616791"/>
          </a:xfrm>
          <a:prstGeom prst="rect">
            <a:avLst/>
          </a:prstGeom>
        </p:spPr>
      </p:pic>
      <p:sp>
        <p:nvSpPr>
          <p:cNvPr id="11" name="文本框 10">
            <a:extLst>
              <a:ext uri="{FF2B5EF4-FFF2-40B4-BE49-F238E27FC236}">
                <a16:creationId xmlns:a16="http://schemas.microsoft.com/office/drawing/2014/main" id="{196DF6FA-FD40-7F9E-24E6-778CA1325381}"/>
              </a:ext>
            </a:extLst>
          </p:cNvPr>
          <p:cNvSpPr txBox="1"/>
          <p:nvPr/>
        </p:nvSpPr>
        <p:spPr>
          <a:xfrm>
            <a:off x="3575720" y="6363067"/>
            <a:ext cx="6133862" cy="369332"/>
          </a:xfrm>
          <a:prstGeom prst="rect">
            <a:avLst/>
          </a:prstGeom>
          <a:noFill/>
        </p:spPr>
        <p:txBody>
          <a:bodyPr wrap="square">
            <a:spAutoFit/>
          </a:bodyPr>
          <a:lstStyle/>
          <a:p>
            <a:r>
              <a:rPr lang="zh-CN" altLang="en-US" sz="1800" dirty="0">
                <a:latin typeface="Times New Roman" panose="02020603050405020304" pitchFamily="18" charset="0"/>
                <a:ea typeface="微软雅黑" panose="020B0503020204020204" pitchFamily="34" charset="-122"/>
                <a:cs typeface="Times New Roman" panose="02020603050405020304" pitchFamily="18" charset="0"/>
              </a:rPr>
              <a:t>截止</a:t>
            </a:r>
            <a:r>
              <a:rPr lang="en-US" altLang="zh-CN" sz="1800" dirty="0">
                <a:latin typeface="Times New Roman" panose="02020603050405020304" pitchFamily="18" charset="0"/>
                <a:ea typeface="微软雅黑" panose="020B0503020204020204" pitchFamily="34" charset="-122"/>
                <a:cs typeface="Times New Roman" panose="02020603050405020304" pitchFamily="18" charset="0"/>
              </a:rPr>
              <a:t>2025</a:t>
            </a:r>
            <a:r>
              <a:rPr lang="zh-CN" altLang="en-US" sz="1800" dirty="0">
                <a:latin typeface="Times New Roman" panose="02020603050405020304" pitchFamily="18" charset="0"/>
                <a:ea typeface="微软雅黑" panose="020B0503020204020204" pitchFamily="34" charset="-122"/>
                <a:cs typeface="Times New Roman" panose="02020603050405020304" pitchFamily="18" charset="0"/>
              </a:rPr>
              <a:t>年附录</a:t>
            </a:r>
            <a:r>
              <a:rPr lang="en-US" altLang="zh-CN" sz="18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1800" dirty="0">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sz="1800" dirty="0">
                <a:latin typeface="Times New Roman" panose="02020603050405020304" pitchFamily="18" charset="0"/>
                <a:ea typeface="微软雅黑" panose="020B0503020204020204" pitchFamily="34" charset="-122"/>
                <a:cs typeface="Times New Roman" panose="02020603050405020304" pitchFamily="18" charset="0"/>
              </a:rPr>
              <a:t>34</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项持久性有机污染物</a:t>
            </a:r>
            <a:endParaRPr lang="zh-CN" altLang="en-US" dirty="0"/>
          </a:p>
        </p:txBody>
      </p:sp>
    </p:spTree>
    <p:extLst>
      <p:ext uri="{BB962C8B-B14F-4D97-AF65-F5344CB8AC3E}">
        <p14:creationId xmlns:p14="http://schemas.microsoft.com/office/powerpoint/2010/main" val="4239435481"/>
      </p:ext>
    </p:ext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3A989-5E1E-A338-9CCC-5818EC927BCC}"/>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6B5DDF3F-85C6-0047-7BED-0F20C3EBA5B5}"/>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B986186C-99B5-2884-6F57-B5B6DC52B607}"/>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57799B43-3707-5B43-0C61-53B4899BDB11}"/>
              </a:ext>
            </a:extLst>
          </p:cNvPr>
          <p:cNvSpPr txBox="1"/>
          <p:nvPr/>
        </p:nvSpPr>
        <p:spPr>
          <a:xfrm>
            <a:off x="191344" y="188640"/>
            <a:ext cx="6133862" cy="1292662"/>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一、持久性有机污染物</a:t>
            </a:r>
            <a:endPar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Persistent Organic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FEAA4988-6337-6618-0033-05416257C6B4}"/>
              </a:ext>
            </a:extLst>
          </p:cNvPr>
          <p:cNvSpPr txBox="1">
            <a:spLocks noChangeArrowheads="1"/>
          </p:cNvSpPr>
          <p:nvPr/>
        </p:nvSpPr>
        <p:spPr bwMode="auto">
          <a:xfrm>
            <a:off x="551384" y="1074363"/>
            <a:ext cx="360040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特性与化合物清单</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6" name="组合 15">
            <a:extLst>
              <a:ext uri="{FF2B5EF4-FFF2-40B4-BE49-F238E27FC236}">
                <a16:creationId xmlns:a16="http://schemas.microsoft.com/office/drawing/2014/main" id="{D7C59BA1-786B-0F11-66FF-746452BEB8FA}"/>
              </a:ext>
            </a:extLst>
          </p:cNvPr>
          <p:cNvGrpSpPr/>
          <p:nvPr/>
        </p:nvGrpSpPr>
        <p:grpSpPr>
          <a:xfrm>
            <a:off x="767408" y="1591385"/>
            <a:ext cx="10722180" cy="2932956"/>
            <a:chOff x="839416" y="1777452"/>
            <a:chExt cx="10722180" cy="2932956"/>
          </a:xfrm>
        </p:grpSpPr>
        <p:pic>
          <p:nvPicPr>
            <p:cNvPr id="3" name="Picture 4" descr="2007111022574123">
              <a:extLst>
                <a:ext uri="{FF2B5EF4-FFF2-40B4-BE49-F238E27FC236}">
                  <a16:creationId xmlns:a16="http://schemas.microsoft.com/office/drawing/2014/main" id="{8C23E336-75BC-661A-666F-D5A66FD1E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56" y="1899187"/>
              <a:ext cx="1800225" cy="15636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pic>
        <p:sp>
          <p:nvSpPr>
            <p:cNvPr id="4" name="Text Box 3">
              <a:extLst>
                <a:ext uri="{FF2B5EF4-FFF2-40B4-BE49-F238E27FC236}">
                  <a16:creationId xmlns:a16="http://schemas.microsoft.com/office/drawing/2014/main" id="{D4634F29-83C9-FAE8-BBDA-86C44523B3BD}"/>
                </a:ext>
              </a:extLst>
            </p:cNvPr>
            <p:cNvSpPr txBox="1">
              <a:spLocks noChangeArrowheads="1"/>
            </p:cNvSpPr>
            <p:nvPr/>
          </p:nvSpPr>
          <p:spPr bwMode="auto">
            <a:xfrm>
              <a:off x="839416" y="3462874"/>
              <a:ext cx="23034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30000"/>
                </a:spcBef>
                <a:buClrTx/>
                <a:buSzTx/>
                <a:buFontTx/>
                <a:buNone/>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氯丹</a:t>
              </a:r>
            </a:p>
            <a:p>
              <a:pPr algn="ctr" eaLnBrk="1" hangingPunct="1">
                <a:spcBef>
                  <a:spcPct val="30000"/>
                </a:spcBef>
                <a:buClrTx/>
                <a:buSzTx/>
                <a:buFontTx/>
                <a:buNone/>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分子式</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C</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8</a:t>
              </a:r>
              <a:endParaRPr lang="zh-CN" altLang="en-US"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Picture 5" descr="灭蚁灵结构式">
              <a:extLst>
                <a:ext uri="{FF2B5EF4-FFF2-40B4-BE49-F238E27FC236}">
                  <a16:creationId xmlns:a16="http://schemas.microsoft.com/office/drawing/2014/main" id="{F95A0927-C197-A8C7-79DC-C01AA8D50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1701" y="1785160"/>
              <a:ext cx="1800225" cy="16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a:extLst>
                <a:ext uri="{FF2B5EF4-FFF2-40B4-BE49-F238E27FC236}">
                  <a16:creationId xmlns:a16="http://schemas.microsoft.com/office/drawing/2014/main" id="{B70207BF-3E6A-52FF-04B2-81986D8A12A7}"/>
                </a:ext>
              </a:extLst>
            </p:cNvPr>
            <p:cNvSpPr txBox="1">
              <a:spLocks noChangeArrowheads="1"/>
            </p:cNvSpPr>
            <p:nvPr/>
          </p:nvSpPr>
          <p:spPr bwMode="auto">
            <a:xfrm>
              <a:off x="6222035" y="3386969"/>
              <a:ext cx="30241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DDT</a:t>
              </a:r>
            </a:p>
            <a:p>
              <a:pPr algn="ctr" eaLnBrk="1" hangingPunct="1">
                <a:spcBef>
                  <a:spcPct val="50000"/>
                </a:spcBef>
                <a:buClrTx/>
                <a:buSzTx/>
                <a:buFontTx/>
                <a:buNone/>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分子式</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C</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9</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a:t>
              </a:r>
              <a:endParaRPr lang="zh-CN" altLang="en-US"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ctr" eaLnBrk="1" hangingPunct="1">
                <a:spcBef>
                  <a:spcPct val="50000"/>
                </a:spcBef>
                <a:buClrTx/>
                <a:buSzTx/>
                <a:buFontTx/>
                <a:buNone/>
              </a:pPr>
              <a:endPar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Picture 8" descr="35e940dfc201f10048540360">
              <a:extLst>
                <a:ext uri="{FF2B5EF4-FFF2-40B4-BE49-F238E27FC236}">
                  <a16:creationId xmlns:a16="http://schemas.microsoft.com/office/drawing/2014/main" id="{1C520849-114D-863F-080B-F43478FC6F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8048" y="1875669"/>
              <a:ext cx="20875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a:extLst>
                <a:ext uri="{FF2B5EF4-FFF2-40B4-BE49-F238E27FC236}">
                  <a16:creationId xmlns:a16="http://schemas.microsoft.com/office/drawing/2014/main" id="{F5D37AB0-3255-4475-46D0-8958BAB953C8}"/>
                </a:ext>
              </a:extLst>
            </p:cNvPr>
            <p:cNvSpPr txBox="1">
              <a:spLocks noChangeArrowheads="1"/>
            </p:cNvSpPr>
            <p:nvPr/>
          </p:nvSpPr>
          <p:spPr bwMode="auto">
            <a:xfrm>
              <a:off x="3880817" y="3477478"/>
              <a:ext cx="20891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ClrTx/>
                <a:buSzTx/>
                <a:buFontTx/>
                <a:buNone/>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灭蚁灵</a:t>
              </a:r>
            </a:p>
            <a:p>
              <a:pPr algn="ctr" eaLnBrk="1" hangingPunct="1">
                <a:buClrTx/>
                <a:buSzTx/>
                <a:buFontTx/>
                <a:buNone/>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分子式</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C</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12</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Picture 12" descr="六氯苯">
              <a:extLst>
                <a:ext uri="{FF2B5EF4-FFF2-40B4-BE49-F238E27FC236}">
                  <a16:creationId xmlns:a16="http://schemas.microsoft.com/office/drawing/2014/main" id="{FB2D64B0-1E94-D1C8-2C4A-B67806D2F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2384" y="1777452"/>
              <a:ext cx="194310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3">
              <a:extLst>
                <a:ext uri="{FF2B5EF4-FFF2-40B4-BE49-F238E27FC236}">
                  <a16:creationId xmlns:a16="http://schemas.microsoft.com/office/drawing/2014/main" id="{4D57B5C9-B7D2-0D8E-33C8-2F96DC496EA0}"/>
                </a:ext>
              </a:extLst>
            </p:cNvPr>
            <p:cNvSpPr txBox="1">
              <a:spLocks noChangeArrowheads="1"/>
            </p:cNvSpPr>
            <p:nvPr/>
          </p:nvSpPr>
          <p:spPr bwMode="auto">
            <a:xfrm>
              <a:off x="9401009" y="3365803"/>
              <a:ext cx="21605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六氯苯</a:t>
              </a:r>
            </a:p>
            <a:p>
              <a:pPr algn="ctr" eaLnBrk="1" hangingPunct="1">
                <a:spcBef>
                  <a:spcPct val="50000"/>
                </a:spcBef>
                <a:buClrTx/>
                <a:buSzTx/>
                <a:buFontTx/>
                <a:buNone/>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分子式：</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15" name="Picture 14" descr="毒杀芬 结构式">
            <a:extLst>
              <a:ext uri="{FF2B5EF4-FFF2-40B4-BE49-F238E27FC236}">
                <a16:creationId xmlns:a16="http://schemas.microsoft.com/office/drawing/2014/main" id="{77C59FC5-EDDA-2181-9516-ED0FEB0DC1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873" y="4180693"/>
            <a:ext cx="2006770" cy="1716555"/>
          </a:xfrm>
          <a:prstGeom prst="rect">
            <a:avLst/>
          </a:prstGeom>
          <a:noFill/>
          <a:ln>
            <a:noFill/>
          </a:ln>
        </p:spPr>
      </p:pic>
      <p:sp>
        <p:nvSpPr>
          <p:cNvPr id="17" name="Text Box 15">
            <a:extLst>
              <a:ext uri="{FF2B5EF4-FFF2-40B4-BE49-F238E27FC236}">
                <a16:creationId xmlns:a16="http://schemas.microsoft.com/office/drawing/2014/main" id="{550DCFC0-2EB9-C6A7-93D3-7CB26FBB7B58}"/>
              </a:ext>
            </a:extLst>
          </p:cNvPr>
          <p:cNvSpPr txBox="1">
            <a:spLocks noChangeArrowheads="1"/>
          </p:cNvSpPr>
          <p:nvPr/>
        </p:nvSpPr>
        <p:spPr bwMode="auto">
          <a:xfrm>
            <a:off x="276041" y="5870889"/>
            <a:ext cx="334843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毒杀芬</a:t>
            </a:r>
          </a:p>
          <a:p>
            <a:pPr algn="ctr" eaLnBrk="1" hangingPunct="1">
              <a:spcBef>
                <a:spcPct val="50000"/>
              </a:spcBef>
              <a:buClrTx/>
              <a:buSzTx/>
              <a:buFontTx/>
              <a:buNone/>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分子式</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C</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8</a:t>
            </a:r>
            <a:endParaRPr lang="zh-CN" altLang="en-US"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8" name="Picture 16" descr="389aa8fddf2eea0509244df8">
            <a:extLst>
              <a:ext uri="{FF2B5EF4-FFF2-40B4-BE49-F238E27FC236}">
                <a16:creationId xmlns:a16="http://schemas.microsoft.com/office/drawing/2014/main" id="{3B4BC80B-B499-037F-592C-30CE2D967F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4292" y="4149080"/>
            <a:ext cx="180022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7">
            <a:extLst>
              <a:ext uri="{FF2B5EF4-FFF2-40B4-BE49-F238E27FC236}">
                <a16:creationId xmlns:a16="http://schemas.microsoft.com/office/drawing/2014/main" id="{3AC7B29F-AB51-0FBF-6716-156ECC1F11DD}"/>
              </a:ext>
            </a:extLst>
          </p:cNvPr>
          <p:cNvSpPr txBox="1">
            <a:spLocks noChangeArrowheads="1"/>
          </p:cNvSpPr>
          <p:nvPr/>
        </p:nvSpPr>
        <p:spPr bwMode="auto">
          <a:xfrm>
            <a:off x="3092461" y="5870889"/>
            <a:ext cx="316035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七氯</a:t>
            </a:r>
          </a:p>
          <a:p>
            <a:pPr algn="ctr" eaLnBrk="1" hangingPunct="1">
              <a:spcBef>
                <a:spcPct val="50000"/>
              </a:spcBef>
              <a:buClrTx/>
              <a:buSzTx/>
              <a:buFontTx/>
              <a:buNone/>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分子式</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C</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7</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1" name="Picture 10" descr="60-57-1">
            <a:extLst>
              <a:ext uri="{FF2B5EF4-FFF2-40B4-BE49-F238E27FC236}">
                <a16:creationId xmlns:a16="http://schemas.microsoft.com/office/drawing/2014/main" id="{A8991139-A7EA-F5CA-E2AC-C05C3D89EC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5206" y="4018119"/>
            <a:ext cx="2560721" cy="2088232"/>
          </a:xfrm>
          <a:prstGeom prst="rect">
            <a:avLst/>
          </a:prstGeom>
          <a:noFill/>
          <a:ln>
            <a:noFill/>
          </a:ln>
        </p:spPr>
      </p:pic>
      <p:sp>
        <p:nvSpPr>
          <p:cNvPr id="22" name="Text Box 11">
            <a:extLst>
              <a:ext uri="{FF2B5EF4-FFF2-40B4-BE49-F238E27FC236}">
                <a16:creationId xmlns:a16="http://schemas.microsoft.com/office/drawing/2014/main" id="{43B1AC25-633B-810A-4913-FB6A534C8D09}"/>
              </a:ext>
            </a:extLst>
          </p:cNvPr>
          <p:cNvSpPr txBox="1">
            <a:spLocks noChangeArrowheads="1"/>
          </p:cNvSpPr>
          <p:nvPr/>
        </p:nvSpPr>
        <p:spPr bwMode="auto">
          <a:xfrm>
            <a:off x="6439629" y="5710011"/>
            <a:ext cx="2592387" cy="102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150000"/>
              </a:lnSpc>
              <a:buClrTx/>
              <a:buSzTx/>
              <a:buFontTx/>
              <a:buNone/>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艾氏剂</a:t>
            </a:r>
          </a:p>
          <a:p>
            <a:pPr algn="ctr" eaLnBrk="1" hangingPunct="1">
              <a:lnSpc>
                <a:spcPct val="150000"/>
              </a:lnSpc>
              <a:buClrTx/>
              <a:buSzTx/>
              <a:buFontTx/>
              <a:buNone/>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分子式</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C</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12</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8</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771366272"/>
      </p:ext>
    </p:ext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E6CF4-B5CB-4F46-BDC5-B7A254E3A227}"/>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6C703B54-200E-584B-88C2-3A1D26E8E01F}"/>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CDE1F3BD-E1E6-7C7C-55BE-8D3F9C1AD703}"/>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8921B480-9DFB-3119-B6CE-0AF6BF8893F1}"/>
              </a:ext>
            </a:extLst>
          </p:cNvPr>
          <p:cNvSpPr txBox="1"/>
          <p:nvPr/>
        </p:nvSpPr>
        <p:spPr>
          <a:xfrm>
            <a:off x="191344" y="188640"/>
            <a:ext cx="6133862" cy="1292662"/>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一、持久性有机污染物</a:t>
            </a:r>
            <a:endPar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Persistent Organic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7" name="Picture 14" descr="图片5">
            <a:extLst>
              <a:ext uri="{FF2B5EF4-FFF2-40B4-BE49-F238E27FC236}">
                <a16:creationId xmlns:a16="http://schemas.microsoft.com/office/drawing/2014/main" id="{D74B2C19-6DEC-79E4-0E6C-95A1D850D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1196752"/>
            <a:ext cx="8208962" cy="1968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5" descr="图片6">
            <a:extLst>
              <a:ext uri="{FF2B5EF4-FFF2-40B4-BE49-F238E27FC236}">
                <a16:creationId xmlns:a16="http://schemas.microsoft.com/office/drawing/2014/main" id="{AB6E37CC-1D46-63AC-B78E-D64063CF9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12" y="3284984"/>
            <a:ext cx="8210550" cy="3438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833265"/>
      </p:ext>
    </p:extLst>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3A0DE-6D5A-A44E-AC15-D7C34A143102}"/>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DAB533F4-9551-5FD2-B373-4596F04DFC5C}"/>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4654D92A-568A-9595-5818-018BC23379FF}"/>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C0CECD2F-070A-BFE9-78D2-76EEE1F197E9}"/>
              </a:ext>
            </a:extLst>
          </p:cNvPr>
          <p:cNvSpPr txBox="1"/>
          <p:nvPr/>
        </p:nvSpPr>
        <p:spPr>
          <a:xfrm>
            <a:off x="191344" y="188640"/>
            <a:ext cx="6133862" cy="1292662"/>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一、持久性有机污染物</a:t>
            </a:r>
            <a:endPar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Persistent Organic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3" name="Picture 6">
            <a:extLst>
              <a:ext uri="{FF2B5EF4-FFF2-40B4-BE49-F238E27FC236}">
                <a16:creationId xmlns:a16="http://schemas.microsoft.com/office/drawing/2014/main" id="{16AD7A45-BA9A-E0AE-E567-86AE9E458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2587800"/>
            <a:ext cx="82296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a16="http://schemas.microsoft.com/office/drawing/2014/main" id="{81100294-1E3F-3108-6028-5EA135807495}"/>
              </a:ext>
            </a:extLst>
          </p:cNvPr>
          <p:cNvSpPr txBox="1">
            <a:spLocks noChangeArrowheads="1"/>
          </p:cNvSpPr>
          <p:nvPr/>
        </p:nvSpPr>
        <p:spPr bwMode="auto">
          <a:xfrm>
            <a:off x="486915" y="1196752"/>
            <a:ext cx="11218170" cy="104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50000"/>
              </a:spcBef>
              <a:buClrTx/>
              <a:buSzTx/>
              <a:buFontTx/>
              <a:buNone/>
            </a:pPr>
            <a:r>
              <a:rPr lang="en-US" altLang="zh-CN"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2009</a:t>
            </a:r>
            <a:r>
              <a:rPr lang="zh-CN" altLang="en-US"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日在日内瓦召开的</a:t>
            </a:r>
            <a:r>
              <a:rPr lang="en-US" altLang="zh-CN"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公约</a:t>
            </a:r>
            <a:r>
              <a:rPr lang="en-US" altLang="zh-CN"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第四次缔约方大会上，来自全球</a:t>
            </a:r>
            <a:r>
              <a:rPr lang="en-US" altLang="zh-CN"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160</a:t>
            </a:r>
            <a:r>
              <a:rPr lang="zh-CN" altLang="en-US"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多个国家和地区的代表达成共识，同意将</a:t>
            </a:r>
            <a:r>
              <a:rPr lang="en-US" altLang="zh-CN"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种严重危害人类健康与自然环境的新</a:t>
            </a:r>
            <a:r>
              <a:rPr lang="en-US" altLang="zh-CN"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POPs</a:t>
            </a:r>
            <a:r>
              <a:rPr lang="zh-CN" altLang="en-US"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增列入</a:t>
            </a:r>
            <a:r>
              <a:rPr lang="en-US" altLang="zh-CN"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公约</a:t>
            </a:r>
            <a:r>
              <a:rPr lang="en-US" altLang="zh-CN"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2960889863"/>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CE8AE-CE68-5899-7E5A-5DD200C77C13}"/>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EDB8D314-C70A-87D8-C91D-29531F78878F}"/>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51310EAF-A1D1-A4DC-8756-217815F541A8}"/>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C422CB5C-15C2-6D2A-0816-85F668EA440C}"/>
              </a:ext>
            </a:extLst>
          </p:cNvPr>
          <p:cNvSpPr txBox="1"/>
          <p:nvPr/>
        </p:nvSpPr>
        <p:spPr>
          <a:xfrm>
            <a:off x="191344" y="188640"/>
            <a:ext cx="6133862" cy="1292662"/>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一、持久性有机污染物</a:t>
            </a:r>
            <a:endPar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Persistent Organic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6" name="Picture 4" descr="bf48756346e1e97b0d33fa46">
            <a:hlinkClick r:id="rId3"/>
            <a:extLst>
              <a:ext uri="{FF2B5EF4-FFF2-40B4-BE49-F238E27FC236}">
                <a16:creationId xmlns:a16="http://schemas.microsoft.com/office/drawing/2014/main" id="{14D7D4BD-9142-9E0F-A6C4-552A0F7DE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448" y="1360264"/>
            <a:ext cx="2057400" cy="1628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2" descr="图片34">
            <a:extLst>
              <a:ext uri="{FF2B5EF4-FFF2-40B4-BE49-F238E27FC236}">
                <a16:creationId xmlns:a16="http://schemas.microsoft.com/office/drawing/2014/main" id="{6ECED9CB-1BF0-6D7A-4286-2AA92A74B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3792" y="1196752"/>
            <a:ext cx="4356100" cy="195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9">
            <a:extLst>
              <a:ext uri="{FF2B5EF4-FFF2-40B4-BE49-F238E27FC236}">
                <a16:creationId xmlns:a16="http://schemas.microsoft.com/office/drawing/2014/main" id="{6DCA1B45-4DEA-CACC-E68E-E81480EC1415}"/>
              </a:ext>
            </a:extLst>
          </p:cNvPr>
          <p:cNvSpPr txBox="1">
            <a:spLocks noChangeArrowheads="1"/>
          </p:cNvSpPr>
          <p:nvPr/>
        </p:nvSpPr>
        <p:spPr bwMode="auto">
          <a:xfrm>
            <a:off x="1559496" y="3476849"/>
            <a:ext cx="5834062" cy="457200"/>
          </a:xfrm>
          <a:prstGeom prst="rect">
            <a:avLst/>
          </a:prstGeom>
          <a:noFill/>
          <a:ln w="9525">
            <a:noFill/>
            <a:miter lim="800000"/>
            <a:headEnd/>
            <a:tailEnd/>
          </a:ln>
          <a:effectLst/>
        </p:spPr>
        <p:txBody>
          <a:bodyPr>
            <a:spAutoFit/>
          </a:bodyPr>
          <a:lstStyle/>
          <a:p>
            <a:pPr eaLnBrk="1" hangingPunct="1">
              <a:spcBef>
                <a:spcPct val="50000"/>
              </a:spcBef>
              <a:defRPr/>
            </a:pPr>
            <a:r>
              <a:rPr lang="zh-CN" altLang="en-US" sz="2400" b="1" dirty="0"/>
              <a:t>十氯酮                                      多溴联苯醚</a:t>
            </a:r>
          </a:p>
        </p:txBody>
      </p:sp>
      <p:sp>
        <p:nvSpPr>
          <p:cNvPr id="9" name="Text Box 10">
            <a:extLst>
              <a:ext uri="{FF2B5EF4-FFF2-40B4-BE49-F238E27FC236}">
                <a16:creationId xmlns:a16="http://schemas.microsoft.com/office/drawing/2014/main" id="{00945BDE-0C4C-8229-915E-9D2E9831BFE7}"/>
              </a:ext>
            </a:extLst>
          </p:cNvPr>
          <p:cNvSpPr txBox="1">
            <a:spLocks noChangeArrowheads="1"/>
          </p:cNvSpPr>
          <p:nvPr/>
        </p:nvSpPr>
        <p:spPr bwMode="auto">
          <a:xfrm>
            <a:off x="1559495" y="6021288"/>
            <a:ext cx="5834063" cy="457200"/>
          </a:xfrm>
          <a:prstGeom prst="rect">
            <a:avLst/>
          </a:prstGeom>
          <a:noFill/>
          <a:ln w="9525">
            <a:noFill/>
            <a:miter lim="800000"/>
            <a:headEnd/>
            <a:tailEnd/>
          </a:ln>
          <a:effectLst/>
        </p:spPr>
        <p:txBody>
          <a:bodyPr>
            <a:spAutoFit/>
          </a:bodyPr>
          <a:lstStyle/>
          <a:p>
            <a:pPr eaLnBrk="1" hangingPunct="1">
              <a:spcBef>
                <a:spcPct val="50000"/>
              </a:spcBef>
              <a:defRPr/>
            </a:pPr>
            <a:r>
              <a:rPr lang="zh-CN" altLang="en-US" sz="2400" b="1" dirty="0"/>
              <a:t>多溴联苯                                 全氟辛烷磺酸</a:t>
            </a:r>
          </a:p>
        </p:txBody>
      </p:sp>
      <p:pic>
        <p:nvPicPr>
          <p:cNvPr id="10" name="Picture 6" descr="2,2">
            <a:extLst>
              <a:ext uri="{FF2B5EF4-FFF2-40B4-BE49-F238E27FC236}">
                <a16:creationId xmlns:a16="http://schemas.microsoft.com/office/drawing/2014/main" id="{5EE66547-E4A2-6D23-57D3-47C86E758B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400" y="4206991"/>
            <a:ext cx="3168352" cy="1509713"/>
          </a:xfrm>
          <a:prstGeom prst="rect">
            <a:avLst/>
          </a:prstGeom>
          <a:noFill/>
          <a:ln w="19050">
            <a:solidFill>
              <a:schemeClr val="tx1"/>
            </a:solidFill>
          </a:ln>
        </p:spPr>
      </p:pic>
      <p:pic>
        <p:nvPicPr>
          <p:cNvPr id="11" name="Picture 11" descr="pfos">
            <a:extLst>
              <a:ext uri="{FF2B5EF4-FFF2-40B4-BE49-F238E27FC236}">
                <a16:creationId xmlns:a16="http://schemas.microsoft.com/office/drawing/2014/main" id="{546E527E-EF57-99F2-02A2-849F1FE0BA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5800" y="4170502"/>
            <a:ext cx="4464050" cy="1511300"/>
          </a:xfrm>
          <a:prstGeom prst="rect">
            <a:avLst/>
          </a:prstGeom>
          <a:noFill/>
          <a:ln w="19050">
            <a:solidFill>
              <a:schemeClr val="tx1"/>
            </a:solidFill>
          </a:ln>
        </p:spPr>
      </p:pic>
    </p:spTree>
    <p:extLst>
      <p:ext uri="{BB962C8B-B14F-4D97-AF65-F5344CB8AC3E}">
        <p14:creationId xmlns:p14="http://schemas.microsoft.com/office/powerpoint/2010/main" val="3015949300"/>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27BD-2807-9C3A-4412-CC0226401792}"/>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D8DDF260-56C7-C0FF-DCF4-B0EA9718C885}"/>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626A108C-173C-2153-98B7-B7E987001153}"/>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22C37E01-2444-04A6-F706-1177E8CA0642}"/>
              </a:ext>
            </a:extLst>
          </p:cNvPr>
          <p:cNvSpPr txBox="1"/>
          <p:nvPr/>
        </p:nvSpPr>
        <p:spPr>
          <a:xfrm>
            <a:off x="191344" y="188640"/>
            <a:ext cx="6133862" cy="1292662"/>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一、持久性有机污染物</a:t>
            </a:r>
            <a:endPar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Persistent Organic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3" name="Picture 4">
            <a:extLst>
              <a:ext uri="{FF2B5EF4-FFF2-40B4-BE49-F238E27FC236}">
                <a16:creationId xmlns:a16="http://schemas.microsoft.com/office/drawing/2014/main" id="{760C5B3B-3DF8-288B-2E5D-F0B242C2B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2" y="1988840"/>
            <a:ext cx="5544616" cy="418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702FF473-B2EE-4400-EBCF-AC128FEE2B93}"/>
              </a:ext>
            </a:extLst>
          </p:cNvPr>
          <p:cNvSpPr txBox="1">
            <a:spLocks noChangeArrowheads="1"/>
          </p:cNvSpPr>
          <p:nvPr/>
        </p:nvSpPr>
        <p:spPr bwMode="auto">
          <a:xfrm>
            <a:off x="348542" y="1140688"/>
            <a:ext cx="5976664"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环境中的</a:t>
            </a: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POPs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及人体暴露途径</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04690032"/>
      </p:ext>
    </p:ext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34A76-4A78-B6FA-9E52-7E2476189E8F}"/>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6018AA82-F7D8-B816-EB56-1DD66A1171FB}"/>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C5E00C31-25C2-E2A3-3B7B-963659658CA7}"/>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0E71EA54-E971-8466-601D-EDAF2C9F0092}"/>
              </a:ext>
            </a:extLst>
          </p:cNvPr>
          <p:cNvSpPr txBox="1"/>
          <p:nvPr/>
        </p:nvSpPr>
        <p:spPr>
          <a:xfrm>
            <a:off x="191344" y="188640"/>
            <a:ext cx="6133862" cy="1292662"/>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一、持久性有机污染物</a:t>
            </a:r>
            <a:endPar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Persistent Organic Pollutants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4" name="Rectangle 2">
            <a:extLst>
              <a:ext uri="{FF2B5EF4-FFF2-40B4-BE49-F238E27FC236}">
                <a16:creationId xmlns:a16="http://schemas.microsoft.com/office/drawing/2014/main" id="{85154F04-1A44-59C0-B0E5-FCC2EECB8500}"/>
              </a:ext>
            </a:extLst>
          </p:cNvPr>
          <p:cNvSpPr txBox="1">
            <a:spLocks noChangeArrowheads="1"/>
          </p:cNvSpPr>
          <p:nvPr/>
        </p:nvSpPr>
        <p:spPr bwMode="auto">
          <a:xfrm>
            <a:off x="348542" y="1140688"/>
            <a:ext cx="5976664"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 POPs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的全球迁移</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7" name="图片 6">
            <a:extLst>
              <a:ext uri="{FF2B5EF4-FFF2-40B4-BE49-F238E27FC236}">
                <a16:creationId xmlns:a16="http://schemas.microsoft.com/office/drawing/2014/main" id="{D43534E5-FB72-47EB-7C04-00A286A8CDCB}"/>
              </a:ext>
            </a:extLst>
          </p:cNvPr>
          <p:cNvPicPr>
            <a:picLocks noChangeAspect="1"/>
          </p:cNvPicPr>
          <p:nvPr/>
        </p:nvPicPr>
        <p:blipFill>
          <a:blip r:embed="rId3"/>
          <a:stretch>
            <a:fillRect/>
          </a:stretch>
        </p:blipFill>
        <p:spPr>
          <a:xfrm>
            <a:off x="2063552" y="1780695"/>
            <a:ext cx="6048672" cy="4574949"/>
          </a:xfrm>
          <a:prstGeom prst="rect">
            <a:avLst/>
          </a:prstGeom>
        </p:spPr>
      </p:pic>
      <p:sp>
        <p:nvSpPr>
          <p:cNvPr id="9" name="文本框 8">
            <a:extLst>
              <a:ext uri="{FF2B5EF4-FFF2-40B4-BE49-F238E27FC236}">
                <a16:creationId xmlns:a16="http://schemas.microsoft.com/office/drawing/2014/main" id="{DD9FDC4B-7E15-8FFC-9C4B-02E8A2731C4A}"/>
              </a:ext>
            </a:extLst>
          </p:cNvPr>
          <p:cNvSpPr txBox="1"/>
          <p:nvPr/>
        </p:nvSpPr>
        <p:spPr>
          <a:xfrm>
            <a:off x="1919536" y="6407978"/>
            <a:ext cx="8213644" cy="369332"/>
          </a:xfrm>
          <a:prstGeom prst="rect">
            <a:avLst/>
          </a:prstGeom>
          <a:noFill/>
        </p:spPr>
        <p:txBody>
          <a:bodyPr wrap="square">
            <a:spAutoFit/>
          </a:bodyPr>
          <a:lstStyle/>
          <a:p>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POPs </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全球迁移过程示意图（改编自清华大学</a:t>
            </a:r>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POPs </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研究中心所，</a:t>
            </a:r>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2005</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322885877"/>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09F13-3520-ED19-1716-253812ABC1C8}"/>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6396E641-FAF0-7799-9214-DEC9540FCC87}"/>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51E9E19D-914B-7E04-3DFE-0DA5F9EBB8EA}"/>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10" name="文本框 9">
            <a:extLst>
              <a:ext uri="{FF2B5EF4-FFF2-40B4-BE49-F238E27FC236}">
                <a16:creationId xmlns:a16="http://schemas.microsoft.com/office/drawing/2014/main" id="{925B2161-911C-139C-D3FA-8EAC44A3C90A}"/>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污染物在多介质多界面环境中的传输</a:t>
            </a:r>
          </a:p>
        </p:txBody>
      </p:sp>
      <p:sp>
        <p:nvSpPr>
          <p:cNvPr id="4" name="文本框 3">
            <a:extLst>
              <a:ext uri="{FF2B5EF4-FFF2-40B4-BE49-F238E27FC236}">
                <a16:creationId xmlns:a16="http://schemas.microsoft.com/office/drawing/2014/main" id="{4C821513-5CE8-B3CD-0E85-772101B9DBFE}"/>
              </a:ext>
            </a:extLst>
          </p:cNvPr>
          <p:cNvSpPr txBox="1"/>
          <p:nvPr/>
        </p:nvSpPr>
        <p:spPr>
          <a:xfrm>
            <a:off x="623392" y="1075120"/>
            <a:ext cx="10657184" cy="5008230"/>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逸度与动态平衡</a:t>
            </a:r>
            <a:endParaRPr lang="en-US" altLang="zh-CN" sz="24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多介质环境中，</a:t>
            </a:r>
            <a:r>
              <a:rPr lang="zh-CN" altLang="en-US"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逸度</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可以定义为物质从某一相逸出的倾向，</a:t>
            </a:r>
            <a:r>
              <a:rPr lang="zh-CN" altLang="en-US"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化学物的浓度</a:t>
            </a:r>
            <a:r>
              <a:rPr lang="en-US" altLang="zh-CN"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c </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和</a:t>
            </a:r>
            <a:r>
              <a:rPr lang="zh-CN" altLang="en-US"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逸度</a:t>
            </a:r>
            <a:r>
              <a:rPr lang="en-US" altLang="zh-CN" sz="2400" b="1"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f </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之间的联系是通过</a:t>
            </a:r>
            <a:r>
              <a:rPr lang="zh-CN" altLang="en-US"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参数</a:t>
            </a:r>
            <a:r>
              <a:rPr lang="en-US" altLang="zh-CN"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Z</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（称为逸度容量）来实现的。其表达式是</a:t>
            </a:r>
          </a:p>
          <a:p>
            <a:pPr algn="ctr">
              <a:lnSpc>
                <a:spcPct val="150000"/>
              </a:lnSpc>
            </a:pP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c = </a:t>
            </a:r>
            <a:r>
              <a:rPr lang="en-US" altLang="zh-CN" sz="2400" i="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f Z</a:t>
            </a:r>
          </a:p>
          <a:p>
            <a:pPr>
              <a:lnSpc>
                <a:spcPct val="150000"/>
              </a:lnSpc>
            </a:pPr>
            <a:r>
              <a:rPr lang="zh-CN" altLang="en-US"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当化学物在两个相邻的环境介质间处于平衡状态时，它们的逸度应相等</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，即有</a:t>
            </a:r>
            <a:r>
              <a:rPr lang="en-US" altLang="zh-CN" sz="2400" i="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f</a:t>
            </a:r>
            <a:r>
              <a:rPr lang="en-US" altLang="zh-CN" sz="24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a:t>
            </a: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 </a:t>
            </a:r>
            <a:r>
              <a:rPr lang="en-US" altLang="zh-CN" sz="2400" i="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f</a:t>
            </a:r>
            <a:r>
              <a:rPr lang="en-US" altLang="zh-CN" sz="24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，这时有如下的关系式成立：</a:t>
            </a:r>
          </a:p>
          <a:p>
            <a:pPr algn="ctr">
              <a:lnSpc>
                <a:spcPct val="150000"/>
              </a:lnSpc>
            </a:pPr>
            <a:r>
              <a:rPr lang="pl-PL" altLang="zh-CN" sz="2400" i="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c</a:t>
            </a:r>
            <a:r>
              <a:rPr lang="pl-PL" altLang="zh-CN" sz="24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a:t>
            </a:r>
            <a:r>
              <a:rPr lang="pl-PL"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 </a:t>
            </a:r>
            <a:r>
              <a:rPr lang="pl-PL" altLang="zh-CN" sz="2400" i="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c</a:t>
            </a:r>
            <a:r>
              <a:rPr lang="pl-PL" altLang="zh-CN" sz="24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a:t>
            </a:r>
            <a:r>
              <a:rPr lang="pl-PL"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 </a:t>
            </a:r>
            <a:r>
              <a:rPr lang="pl-PL" altLang="zh-CN" sz="2400" i="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f</a:t>
            </a:r>
            <a:r>
              <a:rPr lang="pl-PL"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a:t>
            </a:r>
            <a:r>
              <a:rPr lang="pl-PL" altLang="zh-CN" sz="2400" i="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Z</a:t>
            </a:r>
            <a:r>
              <a:rPr lang="pl-PL" altLang="zh-CN" sz="24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a:t>
            </a:r>
            <a:r>
              <a:rPr lang="pl-PL"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 </a:t>
            </a:r>
            <a:r>
              <a:rPr lang="pl-PL" altLang="zh-CN" sz="2400" i="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f</a:t>
            </a:r>
            <a:r>
              <a:rPr lang="pl-PL"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a:t>
            </a:r>
            <a:r>
              <a:rPr lang="pl-PL" altLang="zh-CN" sz="2400" i="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Z</a:t>
            </a:r>
            <a:r>
              <a:rPr lang="pl-PL" altLang="zh-CN" sz="24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a:t>
            </a:r>
            <a:r>
              <a:rPr lang="pl-PL"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 </a:t>
            </a:r>
            <a:r>
              <a:rPr lang="pl-PL" altLang="zh-CN" sz="2400" i="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Z</a:t>
            </a:r>
            <a:r>
              <a:rPr lang="pl-PL" altLang="zh-CN" sz="24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a:t>
            </a:r>
            <a:r>
              <a:rPr lang="pl-PL"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 </a:t>
            </a:r>
            <a:r>
              <a:rPr lang="pl-PL" altLang="zh-CN" sz="2400" i="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Z</a:t>
            </a:r>
            <a:r>
              <a:rPr lang="pl-PL" altLang="zh-CN" sz="24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a:t>
            </a:r>
          </a:p>
          <a:p>
            <a:pPr>
              <a:lnSpc>
                <a:spcPct val="150000"/>
              </a:lnSpc>
            </a:pP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式中：</a:t>
            </a:r>
            <a:r>
              <a:rPr lang="pl-PL" altLang="zh-CN" sz="2400" i="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c</a:t>
            </a:r>
            <a:r>
              <a:rPr lang="pl-PL" altLang="zh-CN" sz="24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en-US" altLang="zh-CN" sz="24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a:t>
            </a:r>
            <a:r>
              <a:rPr lang="pl-PL" altLang="zh-CN" sz="2400" i="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c</a:t>
            </a:r>
            <a:r>
              <a:rPr lang="pl-PL" altLang="zh-CN" sz="24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化学物在介质</a:t>
            </a: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和介质</a:t>
            </a: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中的浓度，</a:t>
            </a: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mol/ m</a:t>
            </a:r>
            <a:r>
              <a:rPr lang="en-US" altLang="zh-CN" sz="2400" baseline="30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p>
          <a:p>
            <a:pPr>
              <a:lnSpc>
                <a:spcPct val="150000"/>
              </a:lnSpc>
            </a:pPr>
            <a:r>
              <a:rPr lang="pl-PL" altLang="zh-CN" sz="2400" i="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Z</a:t>
            </a:r>
            <a:r>
              <a:rPr lang="pl-PL" altLang="zh-CN" sz="24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a:t>
            </a: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a:t>
            </a:r>
            <a:r>
              <a:rPr lang="pl-PL" altLang="zh-CN" sz="2400" i="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Z</a:t>
            </a:r>
            <a:r>
              <a:rPr lang="pl-PL" altLang="zh-CN" sz="24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介质</a:t>
            </a: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和介质</a:t>
            </a:r>
            <a:r>
              <a:rPr lang="en-US" altLang="zh-CN"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4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的逸度容量。</a:t>
            </a:r>
          </a:p>
        </p:txBody>
      </p:sp>
    </p:spTree>
    <p:extLst>
      <p:ext uri="{BB962C8B-B14F-4D97-AF65-F5344CB8AC3E}">
        <p14:creationId xmlns:p14="http://schemas.microsoft.com/office/powerpoint/2010/main" val="2094881711"/>
      </p:ext>
    </p:extLst>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86AEF-A170-5C62-7245-FF01A8AD930A}"/>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F076BB12-286F-D88B-BB84-81181B740BD7}"/>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a:extLst>
              <a:ext uri="{FF2B5EF4-FFF2-40B4-BE49-F238E27FC236}">
                <a16:creationId xmlns:a16="http://schemas.microsoft.com/office/drawing/2014/main" id="{E3A4B983-2A25-2AEA-3F01-35141FD2532C}"/>
              </a:ext>
            </a:extLst>
          </p:cNvPr>
          <p:cNvSpPr>
            <a:spLocks noGrp="1" noChangeArrowheads="1"/>
          </p:cNvSpPr>
          <p:nvPr>
            <p:ph type="ctrTitle" sz="quarter"/>
          </p:nvPr>
        </p:nvSpPr>
        <p:spPr>
          <a:xfrm>
            <a:off x="119336" y="1159051"/>
            <a:ext cx="12169352" cy="5259737"/>
          </a:xfrm>
        </p:spPr>
        <p:txBody>
          <a:bodyPr vert="horz" wrap="square" lIns="91440" tIns="45720" rIns="91440" bIns="45720" numCol="1" anchor="ctr" anchorCtr="0" compatLnSpc="1"/>
          <a:lstStyle/>
          <a:p>
            <a:pPr lvl="0" algn="l" eaLnBrk="1" hangingPunct="1">
              <a:lnSpc>
                <a:spcPct val="150000"/>
              </a:lnSpc>
              <a:spcBef>
                <a:spcPct val="20000"/>
              </a:spcBef>
              <a:defRPr/>
            </a:pPr>
            <a:r>
              <a:rPr kumimoji="0" lang="zh-CN" altLang="en-US" sz="4800" b="0" i="0" u="none" strike="noStrike" kern="0" cap="none" spc="0" normalizeH="0" baseline="0" noProof="0" dirty="0">
                <a:ln>
                  <a:noFill/>
                </a:ln>
                <a:solidFill>
                  <a:schemeClr val="accent1">
                    <a:lumMod val="50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第三</a:t>
            </a:r>
            <a:r>
              <a:rPr lang="zh-CN" altLang="en-US"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节 有机污染物（</a:t>
            </a:r>
            <a:r>
              <a:rPr lang="en-US" altLang="zh-CN"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Organic Pollutants</a:t>
            </a:r>
            <a:r>
              <a:rPr lang="zh-CN" altLang="en-US"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480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440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一、持久性有机污染物</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Persistent Organic Pollutants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二、有机卤代物</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Organic Halides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三、多环芳烃</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Polycyclic Aromatic Hydrocarbons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四、新污染物</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New pollutants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br>
              <a:rPr lang="zh-CN" altLang="en-US" sz="20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endParaRPr lang="en-US" altLang="zh-CN" sz="30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 Box 3">
            <a:extLst>
              <a:ext uri="{FF2B5EF4-FFF2-40B4-BE49-F238E27FC236}">
                <a16:creationId xmlns:a16="http://schemas.microsoft.com/office/drawing/2014/main" id="{667A80AE-96AF-3019-C036-75C78D60DE61}"/>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cxnSp>
        <p:nvCxnSpPr>
          <p:cNvPr id="4" name="直接连接符 3">
            <a:extLst>
              <a:ext uri="{FF2B5EF4-FFF2-40B4-BE49-F238E27FC236}">
                <a16:creationId xmlns:a16="http://schemas.microsoft.com/office/drawing/2014/main" id="{717B2211-EB4A-6CD5-2BFB-DE97FC34357A}"/>
              </a:ext>
            </a:extLst>
          </p:cNvPr>
          <p:cNvCxnSpPr>
            <a:cxnSpLocks/>
          </p:cNvCxnSpPr>
          <p:nvPr/>
        </p:nvCxnSpPr>
        <p:spPr bwMode="auto">
          <a:xfrm>
            <a:off x="767408" y="4005064"/>
            <a:ext cx="8208912" cy="0"/>
          </a:xfrm>
          <a:prstGeom prst="line">
            <a:avLst/>
          </a:prstGeom>
          <a:solidFill>
            <a:schemeClr val="accent1"/>
          </a:solidFill>
          <a:ln w="28575" cap="flat" cmpd="sng" algn="ctr">
            <a:solidFill>
              <a:srgbClr val="FF0000"/>
            </a:solidFill>
            <a:prstDash val="solid"/>
            <a:round/>
            <a:headEnd type="none" w="med" len="med"/>
            <a:tailEnd type="none" w="med" len="med"/>
          </a:ln>
        </p:spPr>
      </p:cxnSp>
    </p:spTree>
    <p:extLst>
      <p:ext uri="{BB962C8B-B14F-4D97-AF65-F5344CB8AC3E}">
        <p14:creationId xmlns:p14="http://schemas.microsoft.com/office/powerpoint/2010/main" val="1776204158"/>
      </p:ext>
    </p:extLst>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8DD57-2B48-C12E-31AF-AC9604C7252E}"/>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8B02D77B-F681-9BFF-F6F9-467E88EF1C72}"/>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BE7ACBD9-3D2E-EEF9-29ED-CC56C1654AA1}"/>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2EA8778B-F850-50B4-A484-C506F06AFD5A}"/>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4C12E7D5-EBDA-A1E1-4037-47D592190B08}"/>
              </a:ext>
            </a:extLst>
          </p:cNvPr>
          <p:cNvSpPr txBox="1">
            <a:spLocks noChangeArrowheads="1"/>
          </p:cNvSpPr>
          <p:nvPr/>
        </p:nvSpPr>
        <p:spPr bwMode="auto">
          <a:xfrm>
            <a:off x="257131" y="1052736"/>
            <a:ext cx="648072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卤代烃 </a:t>
            </a: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Halogenated Hydrocarbons</a:t>
            </a:r>
          </a:p>
          <a:p>
            <a:pPr marL="0" indent="0">
              <a:lnSpc>
                <a:spcPct val="130000"/>
              </a:lnSpc>
              <a:buNone/>
            </a:pP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33B97F3A-BCC6-5DF5-8271-B17C9BA3C0B6}"/>
              </a:ext>
            </a:extLst>
          </p:cNvPr>
          <p:cNvSpPr txBox="1"/>
          <p:nvPr/>
        </p:nvSpPr>
        <p:spPr>
          <a:xfrm>
            <a:off x="407368" y="1905506"/>
            <a:ext cx="11377264" cy="4089517"/>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1.1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来源</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氯甲烷：天然来源主要来自海洋生物活动。人为来源主要来自汽车尾气和聚氯乙烯塑料、农作物等废物的燃烧。</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氟氯昂：火山爆发和人为排放（制冷剂、飞机推动剂、塑料发泡剂）。</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四氯化碳：工业溶剂、灭火剂和干洗剂。</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Bef>
                <a:spcPct val="50000"/>
              </a:spcBef>
              <a:buFont typeface="Wingdings" panose="05000000000000000000" pitchFamily="2" charset="2"/>
              <a:buChar char="Ø"/>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CHF</a:t>
            </a:r>
            <a:r>
              <a:rPr lang="en-US" altLang="zh-CN" sz="2400" b="1"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Cl</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CFC</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22</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）：制冷剂和发泡剂。</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52525569"/>
      </p:ext>
    </p:extLst>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5CCC6-2F50-B281-83BF-7B20ED4A6A40}"/>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4EF97F21-0201-E7EC-B6B6-357256AD48D7}"/>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9CEEB1B8-5704-1E41-915D-C00B542DFD63}"/>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A16EE1A7-D5E4-8777-093E-BFEDD463222B}"/>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D7669219-8336-B0FA-9F6E-1BE0927A956B}"/>
              </a:ext>
            </a:extLst>
          </p:cNvPr>
          <p:cNvSpPr txBox="1"/>
          <p:nvPr/>
        </p:nvSpPr>
        <p:spPr>
          <a:xfrm>
            <a:off x="407368" y="548680"/>
            <a:ext cx="11377264" cy="577209"/>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1.2 </a:t>
            </a:r>
            <a:r>
              <a:rPr lang="zh-CN" altLang="en-US" sz="2400" b="1" dirty="0">
                <a:latin typeface="Gill Sans MT" panose="020B0502020104020203" pitchFamily="34" charset="0"/>
                <a:ea typeface="黑体" panose="02010609060101010101" pitchFamily="49" charset="-122"/>
              </a:rPr>
              <a:t>寿命</a:t>
            </a:r>
            <a:endParaRPr lang="en-US" altLang="zh-CN" sz="2400" b="1" dirty="0">
              <a:latin typeface="Gill Sans MT" panose="020B0502020104020203" pitchFamily="34" charset="0"/>
              <a:ea typeface="黑体" panose="02010609060101010101" pitchFamily="49" charset="-122"/>
            </a:endParaRPr>
          </a:p>
        </p:txBody>
      </p:sp>
      <p:graphicFrame>
        <p:nvGraphicFramePr>
          <p:cNvPr id="3" name="Group 322">
            <a:extLst>
              <a:ext uri="{FF2B5EF4-FFF2-40B4-BE49-F238E27FC236}">
                <a16:creationId xmlns:a16="http://schemas.microsoft.com/office/drawing/2014/main" id="{4225D2AC-393B-1891-486A-08F982245054}"/>
              </a:ext>
            </a:extLst>
          </p:cNvPr>
          <p:cNvGraphicFramePr>
            <a:graphicFrameLocks/>
          </p:cNvGraphicFramePr>
          <p:nvPr>
            <p:extLst>
              <p:ext uri="{D42A27DB-BD31-4B8C-83A1-F6EECF244321}">
                <p14:modId xmlns:p14="http://schemas.microsoft.com/office/powerpoint/2010/main" val="309519993"/>
              </p:ext>
            </p:extLst>
          </p:nvPr>
        </p:nvGraphicFramePr>
        <p:xfrm>
          <a:off x="1055440" y="1124744"/>
          <a:ext cx="8064896" cy="5581119"/>
        </p:xfrm>
        <a:graphic>
          <a:graphicData uri="http://schemas.openxmlformats.org/drawingml/2006/table">
            <a:tbl>
              <a:tblPr/>
              <a:tblGrid>
                <a:gridCol w="2372463">
                  <a:extLst>
                    <a:ext uri="{9D8B030D-6E8A-4147-A177-3AD203B41FA5}">
                      <a16:colId xmlns:a16="http://schemas.microsoft.com/office/drawing/2014/main" val="20000"/>
                    </a:ext>
                  </a:extLst>
                </a:gridCol>
                <a:gridCol w="2569348">
                  <a:extLst>
                    <a:ext uri="{9D8B030D-6E8A-4147-A177-3AD203B41FA5}">
                      <a16:colId xmlns:a16="http://schemas.microsoft.com/office/drawing/2014/main" val="20001"/>
                    </a:ext>
                  </a:extLst>
                </a:gridCol>
                <a:gridCol w="3123085">
                  <a:extLst>
                    <a:ext uri="{9D8B030D-6E8A-4147-A177-3AD203B41FA5}">
                      <a16:colId xmlns:a16="http://schemas.microsoft.com/office/drawing/2014/main" val="20002"/>
                    </a:ext>
                  </a:extLst>
                </a:gridCol>
              </a:tblGrid>
              <a:tr h="328461">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名称</a:t>
                      </a:r>
                      <a:endParaRPr kumimoji="1" lang="zh-CN" altLang="en-US" sz="16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w="28575" cap="flat" cmpd="sng" algn="ctr">
                      <a:solidFill>
                        <a:srgbClr val="000000"/>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对流层聚积量</a:t>
                      </a:r>
                      <a:endParaRPr kumimoji="1" lang="zh-CN" altLang="en-US" sz="16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000000"/>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1" lang="zh-CN" altLang="en-US" sz="16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大气中的寿命</a:t>
                      </a:r>
                      <a:r>
                        <a:rPr kumimoji="1" lang="en-US" altLang="zh-CN" sz="16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 a</a:t>
                      </a:r>
                      <a:endParaRPr kumimoji="1" lang="zh-CN" altLang="en-US" sz="16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cap="flat">
                      <a:noFill/>
                    </a:lnR>
                    <a:lnT w="28575" cap="flat" cmpd="sng" algn="ctr">
                      <a:solidFill>
                        <a:srgbClr val="000000"/>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CH</a:t>
                      </a:r>
                      <a:r>
                        <a:rPr kumimoji="1" lang="en-US" altLang="zh-CN" sz="1400" b="1" i="0" u="none" strike="noStrike" cap="none" normalizeH="0" baseline="-3000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Cl</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5.2</a:t>
                      </a: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a:t>
                      </a:r>
                      <a:r>
                        <a:rPr kumimoji="1" lang="zh-CN" altLang="en-US"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CCl</a:t>
                      </a:r>
                      <a:r>
                        <a:rPr kumimoji="1" lang="en-US" altLang="zh-CN" sz="1400" b="1" i="0" u="none" strike="noStrike" cap="none" normalizeH="0" baseline="-3000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a:t>
                      </a: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F</a:t>
                      </a:r>
                      <a:r>
                        <a:rPr kumimoji="1" lang="en-US" altLang="zh-CN" sz="1400" b="1" i="0" u="none" strike="noStrike" cap="none" normalizeH="0" baseline="-3000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6.1</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105</a:t>
                      </a:r>
                      <a:r>
                        <a:rPr kumimoji="1" lang="zh-CN" altLang="en-US"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169</a:t>
                      </a: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265887">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CCl</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F</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4.0</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55</a:t>
                      </a:r>
                      <a:r>
                        <a:rPr kumimoji="1" lang="zh-CN" altLang="en-US"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93</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CCl</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4</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3.7</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60</a:t>
                      </a:r>
                      <a:r>
                        <a:rPr kumimoji="1" lang="zh-CN" altLang="en-US"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100</a:t>
                      </a: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CH</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CCl</a:t>
                      </a:r>
                      <a:r>
                        <a:rPr kumimoji="1" lang="en-US" altLang="zh-CN" sz="1400" b="1" i="0" u="none" strike="noStrike" cap="none" normalizeH="0" baseline="-25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2.9</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5.7</a:t>
                      </a:r>
                      <a:r>
                        <a:rPr kumimoji="1" lang="zh-CN" altLang="en-US"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a:t>
                      </a: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10</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5"/>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CHClF</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0.9</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12</a:t>
                      </a:r>
                      <a:r>
                        <a:rPr kumimoji="1" lang="zh-CN" altLang="en-US"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a:t>
                      </a: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20</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6"/>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CF</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4</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1.0</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10000</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7"/>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CH </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Cl</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0.5</a:t>
                      </a: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0.5</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8"/>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CHCl</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0.6</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0.3</a:t>
                      </a:r>
                      <a:r>
                        <a:rPr kumimoji="1" lang="zh-CN" altLang="en-US"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a:t>
                      </a: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0.6</a:t>
                      </a: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9"/>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CCl</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 =CCl</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0.7</a:t>
                      </a: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0.4</a:t>
                      </a: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10"/>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CCl</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CF</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0.6</a:t>
                      </a: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63</a:t>
                      </a:r>
                      <a:r>
                        <a:rPr kumimoji="1" lang="zh-CN" altLang="en-US"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122</a:t>
                      </a: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11"/>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CH</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Br</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0.2</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1.7</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12"/>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CClF</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CClF</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0.3</a:t>
                      </a: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126</a:t>
                      </a:r>
                      <a:r>
                        <a:rPr kumimoji="1" lang="zh-CN" altLang="en-US"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a:t>
                      </a: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310</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13"/>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CHCl=CCl</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0.2</a:t>
                      </a: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0.02</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14"/>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CClF</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CF</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0.1</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230</a:t>
                      </a:r>
                      <a:r>
                        <a:rPr kumimoji="1" lang="zh-CN" altLang="en-US"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a:t>
                      </a: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550</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15"/>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CF</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CF</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0.1</a:t>
                      </a: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500</a:t>
                      </a:r>
                      <a:r>
                        <a:rPr kumimoji="1" lang="zh-CN" altLang="en-US"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a:t>
                      </a: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1000</a:t>
                      </a: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16"/>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CClF</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0.07</a:t>
                      </a: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180</a:t>
                      </a:r>
                      <a:r>
                        <a:rPr kumimoji="1" lang="zh-CN" altLang="en-US"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a:t>
                      </a: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450</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17"/>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CH</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I</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0.05</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0.01</a:t>
                      </a: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18"/>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CHCl</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F</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0.03</a:t>
                      </a:r>
                      <a:endParaRPr kumimoji="1" lang="zh-CN" altLang="en-US"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2</a:t>
                      </a:r>
                      <a:r>
                        <a:rPr kumimoji="1" lang="zh-CN" altLang="en-US"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a:t>
                      </a: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endParaRPr kumimoji="1" lang="zh-CN" altLang="en-US"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19"/>
                  </a:ext>
                </a:extLst>
              </a:tr>
              <a:tr h="256792">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CF</a:t>
                      </a:r>
                      <a:r>
                        <a:rPr kumimoji="1" lang="en-US" altLang="zh-CN" sz="1400" b="1" i="0" u="none" strike="noStrike" cap="none" normalizeH="0" baseline="-3000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3</a:t>
                      </a: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Br</a:t>
                      </a:r>
                      <a:endPar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cap="flat">
                      <a:noFill/>
                    </a:lnL>
                    <a:lnR w="12700" cap="flat" cmpd="sng" algn="ctr">
                      <a:solidFill>
                        <a:schemeClr val="bg2"/>
                      </a:solidFill>
                      <a:prstDash val="solid"/>
                      <a:round/>
                      <a:headEnd type="none" w="med" len="med"/>
                      <a:tailEnd type="none" w="med" len="med"/>
                    </a:lnR>
                    <a:lnT>
                      <a:noFill/>
                    </a:lnT>
                    <a:lnB w="28575"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0.02</a:t>
                      </a:r>
                    </a:p>
                  </a:txBody>
                  <a:tcPr marT="45708" marB="45708"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28575"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ctr" defTabSz="914400" rtl="0" eaLnBrk="0" fontAlgn="base" latinLnBrk="0" hangingPunct="0">
                        <a:lnSpc>
                          <a:spcPct val="80000"/>
                        </a:lnSpc>
                        <a:spcBef>
                          <a:spcPct val="0"/>
                        </a:spcBef>
                        <a:spcAft>
                          <a:spcPct val="0"/>
                        </a:spcAft>
                        <a:buClr>
                          <a:schemeClr val="hlink"/>
                        </a:buClr>
                        <a:buSzPct val="70000"/>
                        <a:buFont typeface="Wingdings" pitchFamily="2" charset="2"/>
                        <a:buNone/>
                        <a:tabLst/>
                      </a:pP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62</a:t>
                      </a:r>
                      <a:r>
                        <a:rPr kumimoji="1" lang="zh-CN" altLang="en-US"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a:t>
                      </a:r>
                      <a:r>
                        <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黑体" pitchFamily="49" charset="-122"/>
                          <a:cs typeface="Times New Roman" panose="02020603050405020304" pitchFamily="18" charset="0"/>
                        </a:rPr>
                        <a:t>112</a:t>
                      </a:r>
                      <a:endParaRPr kumimoji="1" lang="en-US" altLang="zh-CN" sz="1400" b="1" i="0" u="none" strike="noStrike" cap="none" normalizeH="0" baseline="0" dirty="0">
                        <a:ln>
                          <a:noFill/>
                        </a:ln>
                        <a:solidFill>
                          <a:schemeClr val="tx1"/>
                        </a:solidFill>
                        <a:effectLst/>
                        <a:highlight>
                          <a:srgbClr val="F8F8F8"/>
                        </a:highlight>
                        <a:latin typeface="Times New Roman" panose="02020603050405020304" pitchFamily="18" charset="0"/>
                        <a:ea typeface="宋体" pitchFamily="2" charset="-122"/>
                        <a:cs typeface="Times New Roman" panose="02020603050405020304" pitchFamily="18" charset="0"/>
                      </a:endParaRPr>
                    </a:p>
                  </a:txBody>
                  <a:tcPr marT="45708" marB="45708" anchor="ctr" horzOverflow="overflow">
                    <a:lnL w="12700" cap="flat" cmpd="sng" algn="ctr">
                      <a:solidFill>
                        <a:schemeClr val="bg2"/>
                      </a:solidFill>
                      <a:prstDash val="solid"/>
                      <a:round/>
                      <a:headEnd type="none" w="med" len="med"/>
                      <a:tailEnd type="none" w="med" len="med"/>
                    </a:lnL>
                    <a:lnR cap="flat">
                      <a:noFill/>
                    </a:lnR>
                    <a:lnT>
                      <a:noFill/>
                    </a:lnT>
                    <a:lnB w="28575"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498846316"/>
      </p:ext>
    </p:extLst>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BDB9A-3C0C-53D1-ED6C-03F6CDA9177F}"/>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CE3CAD64-2801-E06A-C350-E02934EA9404}"/>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948BFCEE-220A-B21D-5EAB-028835B987F8}"/>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C5DB4394-FC08-8A57-4053-7E11ED98A277}"/>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FC7416CA-D3EB-0423-3EA6-1944C3AFD2A2}"/>
              </a:ext>
            </a:extLst>
          </p:cNvPr>
          <p:cNvSpPr txBox="1"/>
          <p:nvPr/>
        </p:nvSpPr>
        <p:spPr>
          <a:xfrm>
            <a:off x="183298" y="898061"/>
            <a:ext cx="12072664" cy="5777159"/>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1.3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卤化物在大气中的转化</a:t>
            </a:r>
          </a:p>
          <a:p>
            <a:pPr marL="87313" indent="-87313">
              <a:spcBef>
                <a:spcPct val="50000"/>
              </a:spcBef>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）对流层中的转化</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2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含氢卤代烃与</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HO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的反应是它们在对流层中消除的主要途径。 卤代烃消除途径的起始反应是脱氢。                          </a:t>
            </a:r>
          </a:p>
          <a:p>
            <a:pPr marL="87313" indent="-87313">
              <a:lnSpc>
                <a:spcPct val="12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CHCl</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HO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H</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O</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CCl</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a:t>
            </a:r>
          </a:p>
          <a:p>
            <a:pPr marL="87313" indent="-87313">
              <a:lnSpc>
                <a:spcPct val="12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CCl</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自由基再与氧气反应生成碳酰氯</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光气</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ClO</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p>
          <a:p>
            <a:pPr marL="87313" indent="-87313">
              <a:lnSpc>
                <a:spcPct val="12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CCl</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COCl</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ClO</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p>
          <a:p>
            <a:pPr marL="342900" indent="-342900">
              <a:lnSpc>
                <a:spcPct val="12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光气在被雨水冲刷或清除之前，如果清除速率很慢，大部分的光气将向上扩散，在平流层下部发生光解；如果冲刷或清除的速率很快，光气对平流层的影响就小。</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20000"/>
              </a:lnSpc>
              <a:buFont typeface="Wingdings" panose="05000000000000000000" pitchFamily="2" charset="2"/>
              <a:buChar char="Ø"/>
            </a:pP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ClO</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可氧化其他分子并产生氯原子。在对流层中，</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NO</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O</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可能是参与反应的物质：</a:t>
            </a:r>
          </a:p>
          <a:p>
            <a:pPr marL="87313" indent="-87313">
              <a:lnSpc>
                <a:spcPct val="12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ClO</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NO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Cl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 NO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p>
          <a:p>
            <a:pPr marL="87313" indent="-87313">
              <a:lnSpc>
                <a:spcPct val="12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3ClO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O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3Cl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2HO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p>
        </p:txBody>
      </p:sp>
    </p:spTree>
    <p:extLst>
      <p:ext uri="{BB962C8B-B14F-4D97-AF65-F5344CB8AC3E}">
        <p14:creationId xmlns:p14="http://schemas.microsoft.com/office/powerpoint/2010/main" val="68288779"/>
      </p:ext>
    </p:ext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A6E4A-2FA6-C9CB-27E9-7DBB6298E035}"/>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207FECEC-3EE4-6E6D-8741-8576059C55F9}"/>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8E697A8E-596C-ED2C-59B7-AEF02FB92FFA}"/>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360CCDA6-885B-6284-D9FD-73E9EC1EE566}"/>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E7EC2DE7-062D-3560-6735-FAF74F579C8B}"/>
              </a:ext>
            </a:extLst>
          </p:cNvPr>
          <p:cNvSpPr txBox="1"/>
          <p:nvPr/>
        </p:nvSpPr>
        <p:spPr>
          <a:xfrm>
            <a:off x="335360" y="924836"/>
            <a:ext cx="10830375" cy="5804859"/>
          </a:xfrm>
          <a:prstGeom prst="rect">
            <a:avLst/>
          </a:prstGeom>
          <a:noFill/>
        </p:spPr>
        <p:txBody>
          <a:bodyPr wrap="square">
            <a:spAutoFit/>
          </a:bodyPr>
          <a:lstStyle/>
          <a:p>
            <a:pPr marL="342900" indent="-342900">
              <a:lnSpc>
                <a:spcPct val="13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多数氯原子迅速和甲烷作用：</a:t>
            </a:r>
          </a:p>
          <a:p>
            <a:pPr>
              <a:lnSpc>
                <a:spcPct val="13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Cl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CH</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HCl +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CH</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a:t>
            </a:r>
          </a:p>
          <a:p>
            <a:pPr marL="342900" indent="-342900">
              <a:lnSpc>
                <a:spcPct val="13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氯代乙烯与</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HO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基反应将打开双键，让氧加成进去。如全氯乙烯可转化成三氯乙酰氯：</a:t>
            </a:r>
          </a:p>
          <a:p>
            <a:pPr>
              <a:lnSpc>
                <a:spcPct val="13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4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[O]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CCl</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COCl</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）平流层中的转化</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3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进入平流层的卤代烃污染物，都受到高能光子的攻击而被破坏。如，四氯化碳分子吸收光子后脱去一个氯原子。</a:t>
            </a:r>
          </a:p>
          <a:p>
            <a:pPr>
              <a:lnSpc>
                <a:spcPct val="130000"/>
              </a:lnSpc>
            </a:pPr>
            <a:r>
              <a:rPr lang="zh-CN" altLang="en-US" sz="240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CCl</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i="1" dirty="0" err="1">
                <a:latin typeface="Times New Roman" panose="02020603050405020304" pitchFamily="18" charset="0"/>
                <a:ea typeface="微软雅黑" panose="020B0503020204020204" pitchFamily="34" charset="-122"/>
                <a:cs typeface="Times New Roman" panose="02020603050405020304" pitchFamily="18" charset="0"/>
              </a:rPr>
              <a:t>hν</a:t>
            </a:r>
            <a:r>
              <a:rPr lang="en-US" altLang="zh-CN" sz="2400" i="1"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CCl</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C1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p>
          <a:p>
            <a:pPr marL="342900" indent="-342900">
              <a:lnSpc>
                <a:spcPct val="130000"/>
              </a:lnSpc>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CCl</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基团与对流层中氯仿的情况相同，被氧化成光气。随后产生的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Cl</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不直接生成</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HCl</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，而是参与破坏臭氧的链式反应：</a:t>
            </a:r>
          </a:p>
          <a:p>
            <a:pPr>
              <a:lnSpc>
                <a:spcPct val="13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Cl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i="1"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ClO</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O</a:t>
            </a:r>
            <a:r>
              <a:rPr lang="en-US" altLang="zh-CN" sz="2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p>
        </p:txBody>
      </p:sp>
    </p:spTree>
    <p:extLst>
      <p:ext uri="{BB962C8B-B14F-4D97-AF65-F5344CB8AC3E}">
        <p14:creationId xmlns:p14="http://schemas.microsoft.com/office/powerpoint/2010/main" val="2230013642"/>
      </p:ext>
    </p:extLst>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BCE19-3DCE-6FE5-14AD-3A680CC09F1E}"/>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6ECBB739-7392-A84D-B245-4B3A28EE2E6B}"/>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3E634746-48A0-AC5B-FFA6-8B989AD59A4C}"/>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BCDCC344-5C16-3471-B81C-DBE26763D5B5}"/>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E8122525-3F06-FB08-0954-07681173979F}"/>
              </a:ext>
            </a:extLst>
          </p:cNvPr>
          <p:cNvSpPr txBox="1"/>
          <p:nvPr/>
        </p:nvSpPr>
        <p:spPr>
          <a:xfrm>
            <a:off x="335360" y="924836"/>
            <a:ext cx="11305256" cy="5802294"/>
          </a:xfrm>
          <a:prstGeom prst="rect">
            <a:avLst/>
          </a:prstGeom>
          <a:noFill/>
        </p:spPr>
        <p:txBody>
          <a:bodyPr wrap="square">
            <a:spAutoFit/>
          </a:bodyPr>
          <a:lstStyle/>
          <a:p>
            <a:pPr marL="342900" indent="-342900">
              <a:lnSpc>
                <a:spcPct val="130000"/>
              </a:lnSpc>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O</a:t>
            </a:r>
            <a:r>
              <a:rPr lang="en-US" altLang="zh-CN" sz="2400" baseline="-25000" dirty="0">
                <a:latin typeface="Times New Roman" panose="02020603050405020304" pitchFamily="18" charset="0"/>
                <a:cs typeface="Times New Roman" panose="02020603050405020304" pitchFamily="18" charset="0"/>
              </a:rPr>
              <a:t>3</a:t>
            </a:r>
            <a:r>
              <a:rPr lang="zh-CN" altLang="en-US" sz="2400" dirty="0">
                <a:latin typeface="Times New Roman" panose="02020603050405020304" pitchFamily="18" charset="0"/>
                <a:cs typeface="Times New Roman" panose="02020603050405020304" pitchFamily="18" charset="0"/>
              </a:rPr>
              <a:t>吸收高能光子发生光解反应，生成</a:t>
            </a:r>
            <a:r>
              <a:rPr lang="en-US" altLang="zh-CN" sz="2400" dirty="0">
                <a:latin typeface="Times New Roman" panose="02020603050405020304" pitchFamily="18" charset="0"/>
                <a:cs typeface="Times New Roman" panose="02020603050405020304" pitchFamily="18" charset="0"/>
              </a:rPr>
              <a:t>O</a:t>
            </a:r>
            <a:r>
              <a:rPr lang="en-US" altLang="zh-CN" sz="2400" baseline="-250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和</a:t>
            </a:r>
            <a:r>
              <a:rPr lang="en-US" altLang="zh-CN" sz="2400" dirty="0">
                <a:latin typeface="Times New Roman" panose="02020603050405020304" pitchFamily="18" charset="0"/>
                <a:cs typeface="Times New Roman" panose="02020603050405020304" pitchFamily="18" charset="0"/>
              </a:rPr>
              <a:t>O</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O</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再与</a:t>
            </a:r>
            <a:r>
              <a:rPr lang="en-US" altLang="zh-CN" sz="2400" dirty="0" err="1">
                <a:latin typeface="Times New Roman" panose="02020603050405020304" pitchFamily="18" charset="0"/>
                <a:cs typeface="Times New Roman" panose="02020603050405020304" pitchFamily="18" charset="0"/>
              </a:rPr>
              <a:t>ClO</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zh-CN" altLang="en-US" sz="2400" dirty="0">
                <a:latin typeface="Times New Roman" panose="02020603050405020304" pitchFamily="18" charset="0"/>
                <a:cs typeface="Times New Roman" panose="02020603050405020304" pitchFamily="18" charset="0"/>
              </a:rPr>
              <a:t>反应，将其又转化为</a:t>
            </a:r>
            <a:r>
              <a:rPr lang="en-US" altLang="zh-CN" sz="2400" dirty="0">
                <a:latin typeface="Times New Roman" panose="02020603050405020304" pitchFamily="18" charset="0"/>
                <a:cs typeface="Times New Roman" panose="02020603050405020304" pitchFamily="18" charset="0"/>
              </a:rPr>
              <a:t>Cl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a:t>
            </a:r>
          </a:p>
          <a:p>
            <a:pPr>
              <a:lnSpc>
                <a:spcPct val="13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O</a:t>
            </a:r>
            <a:r>
              <a:rPr lang="en-US" altLang="zh-CN" sz="2400" baseline="-25000" dirty="0">
                <a:latin typeface="Times New Roman" panose="02020603050405020304" pitchFamily="18" charset="0"/>
                <a:cs typeface="Times New Roman" panose="02020603050405020304" pitchFamily="18" charset="0"/>
              </a:rPr>
              <a:t>3</a:t>
            </a:r>
            <a:r>
              <a:rPr lang="en-US" altLang="zh-CN" sz="2400" dirty="0">
                <a:latin typeface="Times New Roman" panose="02020603050405020304" pitchFamily="18" charset="0"/>
                <a:cs typeface="Times New Roman" panose="02020603050405020304" pitchFamily="18" charset="0"/>
              </a:rPr>
              <a:t> + </a:t>
            </a:r>
            <a:r>
              <a:rPr lang="en-US" altLang="zh-CN" sz="2400" i="1" dirty="0">
                <a:latin typeface="Times New Roman" panose="02020603050405020304" pitchFamily="18" charset="0"/>
                <a:cs typeface="Times New Roman" panose="02020603050405020304" pitchFamily="18" charset="0"/>
              </a:rPr>
              <a:t>h</a:t>
            </a:r>
            <a:r>
              <a:rPr lang="en-US" altLang="zh-CN" sz="2400" i="1"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 O</a:t>
            </a:r>
            <a:r>
              <a:rPr lang="en-US" altLang="zh-CN" sz="2400" baseline="-25000" dirty="0">
                <a:latin typeface="Times New Roman" panose="02020603050405020304" pitchFamily="18" charset="0"/>
                <a:cs typeface="Times New Roman" panose="02020603050405020304" pitchFamily="18" charset="0"/>
              </a:rPr>
              <a:t>2</a:t>
            </a:r>
            <a:r>
              <a:rPr lang="en-US" altLang="zh-CN" sz="2400" dirty="0">
                <a:latin typeface="Times New Roman" panose="02020603050405020304" pitchFamily="18" charset="0"/>
                <a:cs typeface="Times New Roman" panose="02020603050405020304" pitchFamily="18" charset="0"/>
              </a:rPr>
              <a:t> + O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                O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 + </a:t>
            </a:r>
            <a:r>
              <a:rPr lang="en-US" altLang="zh-CN" sz="2400" dirty="0" err="1">
                <a:latin typeface="Times New Roman" panose="02020603050405020304" pitchFamily="18" charset="0"/>
                <a:cs typeface="Times New Roman" panose="02020603050405020304" pitchFamily="18" charset="0"/>
              </a:rPr>
              <a:t>ClO</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  Cl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 + O</a:t>
            </a:r>
            <a:r>
              <a:rPr lang="en-US" altLang="zh-CN" sz="2400" baseline="-25000" dirty="0">
                <a:latin typeface="Times New Roman" panose="02020603050405020304" pitchFamily="18" charset="0"/>
                <a:cs typeface="Times New Roman" panose="02020603050405020304" pitchFamily="18" charset="0"/>
              </a:rPr>
              <a:t>2</a:t>
            </a:r>
          </a:p>
          <a:p>
            <a:pPr marL="342900" indent="-342900">
              <a:lnSpc>
                <a:spcPct val="130000"/>
              </a:lnSpc>
              <a:buFont typeface="Wingdings" panose="05000000000000000000" pitchFamily="2" charset="2"/>
              <a:buChar char="Ø"/>
            </a:pPr>
            <a:r>
              <a:rPr lang="zh-CN" altLang="en-US" sz="2400" dirty="0">
                <a:latin typeface="Times New Roman" panose="02020603050405020304" pitchFamily="18" charset="0"/>
                <a:cs typeface="Times New Roman" panose="02020603050405020304" pitchFamily="18" charset="0"/>
              </a:rPr>
              <a:t>在上述链式反应中除去了两个臭氧分子后，又再次提供了除去另外两个臭氧分子的氯原子。这种循环将继续下去，直到氯原于与甲烷或某些其他的含氢类化合物反应，全部变成氯化氢为止：</a:t>
            </a:r>
          </a:p>
          <a:p>
            <a:pPr>
              <a:lnSpc>
                <a:spcPct val="13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Cl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 + CH</a:t>
            </a:r>
            <a:r>
              <a:rPr lang="en-US" altLang="zh-CN" sz="2400" baseline="-25000" dirty="0">
                <a:latin typeface="Times New Roman" panose="02020603050405020304" pitchFamily="18" charset="0"/>
                <a:cs typeface="Times New Roman" panose="02020603050405020304" pitchFamily="18" charset="0"/>
              </a:rPr>
              <a:t>4</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  HCl +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CH</a:t>
            </a:r>
            <a:r>
              <a:rPr lang="en-US" altLang="zh-CN" sz="2400" baseline="-25000" dirty="0">
                <a:latin typeface="Times New Roman" panose="02020603050405020304" pitchFamily="18" charset="0"/>
                <a:cs typeface="Times New Roman" panose="02020603050405020304" pitchFamily="18" charset="0"/>
              </a:rPr>
              <a:t>3</a:t>
            </a:r>
            <a:r>
              <a:rPr lang="en-US" altLang="zh-CN" sz="2400" dirty="0">
                <a:latin typeface="Times New Roman" panose="02020603050405020304" pitchFamily="18" charset="0"/>
                <a:cs typeface="Times New Roman" panose="02020603050405020304" pitchFamily="18" charset="0"/>
              </a:rPr>
              <a:t>    </a:t>
            </a:r>
          </a:p>
          <a:p>
            <a:pPr marL="342900" indent="-342900">
              <a:lnSpc>
                <a:spcPct val="130000"/>
              </a:lnSpc>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HCl</a:t>
            </a:r>
            <a:r>
              <a:rPr lang="zh-CN" altLang="en-US" sz="2400" dirty="0">
                <a:latin typeface="Times New Roman" panose="02020603050405020304" pitchFamily="18" charset="0"/>
                <a:cs typeface="Times New Roman" panose="02020603050405020304" pitchFamily="18" charset="0"/>
              </a:rPr>
              <a:t>可与</a:t>
            </a:r>
            <a:r>
              <a:rPr lang="en-US" altLang="zh-CN" sz="2400" dirty="0">
                <a:latin typeface="Times New Roman" panose="02020603050405020304" pitchFamily="18" charset="0"/>
                <a:cs typeface="Times New Roman" panose="02020603050405020304" pitchFamily="18" charset="0"/>
              </a:rPr>
              <a:t>HO</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zh-CN" altLang="en-US" sz="2400" dirty="0">
                <a:latin typeface="Times New Roman" panose="02020603050405020304" pitchFamily="18" charset="0"/>
                <a:cs typeface="Times New Roman" panose="02020603050405020304" pitchFamily="18" charset="0"/>
              </a:rPr>
              <a:t>自由基反应重新生成</a:t>
            </a:r>
            <a:r>
              <a:rPr lang="en-US" altLang="zh-CN" sz="2400" dirty="0">
                <a:latin typeface="Times New Roman" panose="02020603050405020304" pitchFamily="18" charset="0"/>
                <a:cs typeface="Times New Roman" panose="02020603050405020304" pitchFamily="18" charset="0"/>
              </a:rPr>
              <a:t>C1</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 :</a:t>
            </a:r>
            <a:endParaRPr lang="zh-CN" altLang="en-US" sz="2400" dirty="0">
              <a:latin typeface="Times New Roman" panose="02020603050405020304" pitchFamily="18" charset="0"/>
              <a:cs typeface="Times New Roman" panose="02020603050405020304" pitchFamily="18" charset="0"/>
              <a:sym typeface="Symbol" panose="05050102010706020507" pitchFamily="18" charset="2"/>
            </a:endParaRPr>
          </a:p>
          <a:p>
            <a:pPr>
              <a:lnSpc>
                <a:spcPct val="130000"/>
              </a:lnSpc>
            </a:pPr>
            <a:r>
              <a:rPr lang="zh-CN"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HO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HCl </a:t>
            </a:r>
            <a:r>
              <a:rPr lang="en-US" altLang="zh-CN" sz="2400" i="1"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 H</a:t>
            </a:r>
            <a:r>
              <a:rPr lang="en-US" altLang="zh-CN" sz="2400" baseline="-25000" dirty="0">
                <a:latin typeface="Times New Roman" panose="02020603050405020304" pitchFamily="18" charset="0"/>
                <a:cs typeface="Times New Roman" panose="02020603050405020304" pitchFamily="18" charset="0"/>
              </a:rPr>
              <a:t>2</a:t>
            </a:r>
            <a:r>
              <a:rPr lang="en-US" altLang="zh-CN" sz="2400" dirty="0">
                <a:latin typeface="Times New Roman" panose="02020603050405020304" pitchFamily="18" charset="0"/>
                <a:cs typeface="Times New Roman" panose="02020603050405020304" pitchFamily="18" charset="0"/>
              </a:rPr>
              <a:t>O + Cl</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endParaRPr lang="en-US" altLang="zh-CN" sz="2400" dirty="0">
              <a:latin typeface="Times New Roman" panose="02020603050405020304" pitchFamily="18" charset="0"/>
              <a:cs typeface="Times New Roman" panose="02020603050405020304" pitchFamily="18" charset="0"/>
            </a:endParaRPr>
          </a:p>
          <a:p>
            <a:pPr>
              <a:lnSpc>
                <a:spcPct val="130000"/>
              </a:lnSpc>
            </a:pPr>
            <a:r>
              <a:rPr lang="zh-CN" altLang="en-US" sz="2400" dirty="0">
                <a:latin typeface="Times New Roman" panose="02020603050405020304" pitchFamily="18" charset="0"/>
                <a:cs typeface="Times New Roman" panose="02020603050405020304" pitchFamily="18" charset="0"/>
              </a:rPr>
              <a:t>这个氯原子是游离的，可以再次参与使臭氧破坏的链式反应，在氯原子扩散出平流层之前，它在链式反应中进出的活动将发生</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次以上。一个氯原于进入链反应能破坏数以千计的臭氧分子，直至氯化氢到达对流层，并在降雨时被清除。</a:t>
            </a:r>
          </a:p>
        </p:txBody>
      </p:sp>
    </p:spTree>
    <p:extLst>
      <p:ext uri="{BB962C8B-B14F-4D97-AF65-F5344CB8AC3E}">
        <p14:creationId xmlns:p14="http://schemas.microsoft.com/office/powerpoint/2010/main" val="2478646440"/>
      </p:ext>
    </p:extLst>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A123A-AADC-29A1-1BDE-3A38F0C3C676}"/>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7D3A9B42-8EC0-ABFD-90B7-A655992DF242}"/>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E11BF690-1A3C-717C-75CD-9A481C0023EA}"/>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FD3400D2-AAAA-3CBA-80DE-E3E870318237}"/>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6DFD00CF-A779-F2A8-8C20-FAD2FD9FD968}"/>
              </a:ext>
            </a:extLst>
          </p:cNvPr>
          <p:cNvSpPr txBox="1">
            <a:spLocks noChangeArrowheads="1"/>
          </p:cNvSpPr>
          <p:nvPr/>
        </p:nvSpPr>
        <p:spPr bwMode="auto">
          <a:xfrm>
            <a:off x="201553" y="1017480"/>
            <a:ext cx="8791198"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多氯联苯 </a:t>
            </a: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PCBs (Polychlorinated Biphenyls)</a:t>
            </a:r>
          </a:p>
          <a:p>
            <a:pPr marL="0" indent="0">
              <a:lnSpc>
                <a:spcPct val="130000"/>
              </a:lnSpc>
              <a:buNone/>
            </a:pP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2A2F2EBD-28FA-1C70-65D9-604B20436A80}"/>
              </a:ext>
            </a:extLst>
          </p:cNvPr>
          <p:cNvSpPr txBox="1"/>
          <p:nvPr/>
        </p:nvSpPr>
        <p:spPr>
          <a:xfrm>
            <a:off x="407368" y="1700808"/>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结构</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Group 3">
            <a:extLst>
              <a:ext uri="{FF2B5EF4-FFF2-40B4-BE49-F238E27FC236}">
                <a16:creationId xmlns:a16="http://schemas.microsoft.com/office/drawing/2014/main" id="{7A32D9A0-98F1-A4EE-872A-0F33A7D7180D}"/>
              </a:ext>
            </a:extLst>
          </p:cNvPr>
          <p:cNvGrpSpPr>
            <a:grpSpLocks/>
          </p:cNvGrpSpPr>
          <p:nvPr/>
        </p:nvGrpSpPr>
        <p:grpSpPr bwMode="auto">
          <a:xfrm>
            <a:off x="1803253" y="1938026"/>
            <a:ext cx="2290762" cy="1244600"/>
            <a:chOff x="1210" y="700"/>
            <a:chExt cx="1443" cy="784"/>
          </a:xfrm>
        </p:grpSpPr>
        <p:sp>
          <p:nvSpPr>
            <p:cNvPr id="4" name="Text Box 4">
              <a:extLst>
                <a:ext uri="{FF2B5EF4-FFF2-40B4-BE49-F238E27FC236}">
                  <a16:creationId xmlns:a16="http://schemas.microsoft.com/office/drawing/2014/main" id="{DC69B9FF-3EFB-B865-9A58-BEFD01B8F292}"/>
                </a:ext>
              </a:extLst>
            </p:cNvPr>
            <p:cNvSpPr txBox="1">
              <a:spLocks noChangeArrowheads="1"/>
            </p:cNvSpPr>
            <p:nvPr/>
          </p:nvSpPr>
          <p:spPr bwMode="auto">
            <a:xfrm>
              <a:off x="1383" y="1253"/>
              <a:ext cx="11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kumimoji="1" lang="en-US" altLang="zh-CN" sz="1800" b="1">
                  <a:solidFill>
                    <a:schemeClr val="tx1"/>
                  </a:solidFill>
                  <a:latin typeface="Times New Roman" panose="02020603050405020304" pitchFamily="18" charset="0"/>
                </a:rPr>
                <a:t>5'    6'        6     5 </a:t>
              </a:r>
            </a:p>
          </p:txBody>
        </p:sp>
        <p:sp>
          <p:nvSpPr>
            <p:cNvPr id="7" name="Text Box 5">
              <a:extLst>
                <a:ext uri="{FF2B5EF4-FFF2-40B4-BE49-F238E27FC236}">
                  <a16:creationId xmlns:a16="http://schemas.microsoft.com/office/drawing/2014/main" id="{89DED3E9-3D50-A9D6-1A37-D629EA56BBCC}"/>
                </a:ext>
              </a:extLst>
            </p:cNvPr>
            <p:cNvSpPr txBox="1">
              <a:spLocks noChangeArrowheads="1"/>
            </p:cNvSpPr>
            <p:nvPr/>
          </p:nvSpPr>
          <p:spPr bwMode="auto">
            <a:xfrm>
              <a:off x="1401" y="700"/>
              <a:ext cx="11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kumimoji="1" lang="en-US" altLang="zh-CN" sz="1800" b="1">
                  <a:solidFill>
                    <a:schemeClr val="tx1"/>
                  </a:solidFill>
                  <a:latin typeface="Times New Roman" panose="02020603050405020304" pitchFamily="18" charset="0"/>
                </a:rPr>
                <a:t>3'    2'        3    2 </a:t>
              </a:r>
            </a:p>
          </p:txBody>
        </p:sp>
        <p:sp>
          <p:nvSpPr>
            <p:cNvPr id="9" name="Text Box 6">
              <a:extLst>
                <a:ext uri="{FF2B5EF4-FFF2-40B4-BE49-F238E27FC236}">
                  <a16:creationId xmlns:a16="http://schemas.microsoft.com/office/drawing/2014/main" id="{C846D4AD-D351-75CA-BE3B-E9279EF79661}"/>
                </a:ext>
              </a:extLst>
            </p:cNvPr>
            <p:cNvSpPr txBox="1">
              <a:spLocks noChangeArrowheads="1"/>
            </p:cNvSpPr>
            <p:nvPr/>
          </p:nvSpPr>
          <p:spPr bwMode="auto">
            <a:xfrm>
              <a:off x="1210" y="963"/>
              <a:ext cx="14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kumimoji="1" lang="en-US" altLang="zh-CN" sz="1800" b="1">
                  <a:solidFill>
                    <a:schemeClr val="tx1"/>
                  </a:solidFill>
                  <a:latin typeface="Times New Roman" panose="02020603050405020304" pitchFamily="18" charset="0"/>
                </a:rPr>
                <a:t>4'                               4     </a:t>
              </a:r>
            </a:p>
          </p:txBody>
        </p:sp>
        <p:sp>
          <p:nvSpPr>
            <p:cNvPr id="10" name="Text Box 7">
              <a:extLst>
                <a:ext uri="{FF2B5EF4-FFF2-40B4-BE49-F238E27FC236}">
                  <a16:creationId xmlns:a16="http://schemas.microsoft.com/office/drawing/2014/main" id="{9DD4ABBF-14E6-0917-AA00-D590BE280BCD}"/>
                </a:ext>
              </a:extLst>
            </p:cNvPr>
            <p:cNvSpPr txBox="1">
              <a:spLocks noChangeArrowheads="1"/>
            </p:cNvSpPr>
            <p:nvPr/>
          </p:nvSpPr>
          <p:spPr bwMode="auto">
            <a:xfrm>
              <a:off x="1764" y="873"/>
              <a:ext cx="3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kumimoji="1" lang="en-US" altLang="zh-CN" sz="1800" b="1">
                  <a:solidFill>
                    <a:schemeClr val="tx1"/>
                  </a:solidFill>
                  <a:latin typeface="Times New Roman" panose="02020603050405020304" pitchFamily="18" charset="0"/>
                </a:rPr>
                <a:t>1' 1 </a:t>
              </a:r>
            </a:p>
          </p:txBody>
        </p:sp>
        <p:grpSp>
          <p:nvGrpSpPr>
            <p:cNvPr id="11" name="Group 8">
              <a:extLst>
                <a:ext uri="{FF2B5EF4-FFF2-40B4-BE49-F238E27FC236}">
                  <a16:creationId xmlns:a16="http://schemas.microsoft.com/office/drawing/2014/main" id="{9552BAA7-979F-75B1-31F9-C1E85178BE91}"/>
                </a:ext>
              </a:extLst>
            </p:cNvPr>
            <p:cNvGrpSpPr>
              <a:grpSpLocks/>
            </p:cNvGrpSpPr>
            <p:nvPr/>
          </p:nvGrpSpPr>
          <p:grpSpPr bwMode="auto">
            <a:xfrm>
              <a:off x="1383" y="890"/>
              <a:ext cx="1089" cy="374"/>
              <a:chOff x="2160" y="10020"/>
              <a:chExt cx="3420" cy="936"/>
            </a:xfrm>
          </p:grpSpPr>
          <p:grpSp>
            <p:nvGrpSpPr>
              <p:cNvPr id="12" name="Group 9">
                <a:extLst>
                  <a:ext uri="{FF2B5EF4-FFF2-40B4-BE49-F238E27FC236}">
                    <a16:creationId xmlns:a16="http://schemas.microsoft.com/office/drawing/2014/main" id="{F97EB733-6AB3-8345-CB0B-773EEE978201}"/>
                  </a:ext>
                </a:extLst>
              </p:cNvPr>
              <p:cNvGrpSpPr>
                <a:grpSpLocks/>
              </p:cNvGrpSpPr>
              <p:nvPr/>
            </p:nvGrpSpPr>
            <p:grpSpPr bwMode="auto">
              <a:xfrm>
                <a:off x="4140" y="10020"/>
                <a:ext cx="1440" cy="936"/>
                <a:chOff x="4680" y="10020"/>
                <a:chExt cx="1440" cy="936"/>
              </a:xfrm>
            </p:grpSpPr>
            <p:sp>
              <p:nvSpPr>
                <p:cNvPr id="22" name="AutoShape 10">
                  <a:extLst>
                    <a:ext uri="{FF2B5EF4-FFF2-40B4-BE49-F238E27FC236}">
                      <a16:creationId xmlns:a16="http://schemas.microsoft.com/office/drawing/2014/main" id="{AF392087-AC88-115D-6C9E-4901F7EC0189}"/>
                    </a:ext>
                  </a:extLst>
                </p:cNvPr>
                <p:cNvSpPr>
                  <a:spLocks noChangeArrowheads="1"/>
                </p:cNvSpPr>
                <p:nvPr/>
              </p:nvSpPr>
              <p:spPr bwMode="auto">
                <a:xfrm>
                  <a:off x="4680" y="10020"/>
                  <a:ext cx="1440" cy="936"/>
                </a:xfrm>
                <a:prstGeom prst="hexagon">
                  <a:avLst>
                    <a:gd name="adj" fmla="val 38462"/>
                    <a:gd name="vf" fmla="val 115470"/>
                  </a:avLst>
                </a:prstGeom>
                <a:solidFill>
                  <a:srgbClr val="FFFFFF"/>
                </a:solidFill>
                <a:ln w="9525">
                  <a:solidFill>
                    <a:srgbClr val="000000"/>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just">
                    <a:spcBef>
                      <a:spcPct val="0"/>
                    </a:spcBef>
                    <a:buClrTx/>
                    <a:buSzTx/>
                    <a:buFontTx/>
                    <a:buNone/>
                  </a:pPr>
                  <a:r>
                    <a:rPr lang="zh-CN" altLang="en-US" sz="1000" b="1">
                      <a:solidFill>
                        <a:schemeClr val="tx1"/>
                      </a:solidFill>
                      <a:latin typeface="Times New Roman" panose="02020603050405020304" pitchFamily="18" charset="0"/>
                    </a:rPr>
                    <a:t>                                                           </a:t>
                  </a:r>
                </a:p>
              </p:txBody>
            </p:sp>
            <p:grpSp>
              <p:nvGrpSpPr>
                <p:cNvPr id="23" name="Group 11">
                  <a:extLst>
                    <a:ext uri="{FF2B5EF4-FFF2-40B4-BE49-F238E27FC236}">
                      <a16:creationId xmlns:a16="http://schemas.microsoft.com/office/drawing/2014/main" id="{C108536D-A9A3-E303-07DB-09F8BCE59868}"/>
                    </a:ext>
                  </a:extLst>
                </p:cNvPr>
                <p:cNvGrpSpPr>
                  <a:grpSpLocks/>
                </p:cNvGrpSpPr>
                <p:nvPr/>
              </p:nvGrpSpPr>
              <p:grpSpPr bwMode="auto">
                <a:xfrm>
                  <a:off x="4860" y="10176"/>
                  <a:ext cx="1080" cy="624"/>
                  <a:chOff x="4860" y="10176"/>
                  <a:chExt cx="1080" cy="624"/>
                </a:xfrm>
              </p:grpSpPr>
              <p:grpSp>
                <p:nvGrpSpPr>
                  <p:cNvPr id="24" name="Group 12">
                    <a:extLst>
                      <a:ext uri="{FF2B5EF4-FFF2-40B4-BE49-F238E27FC236}">
                        <a16:creationId xmlns:a16="http://schemas.microsoft.com/office/drawing/2014/main" id="{1CF766F0-67D9-FD96-20D2-4E32D17BCB8D}"/>
                      </a:ext>
                    </a:extLst>
                  </p:cNvPr>
                  <p:cNvGrpSpPr>
                    <a:grpSpLocks/>
                  </p:cNvGrpSpPr>
                  <p:nvPr/>
                </p:nvGrpSpPr>
                <p:grpSpPr bwMode="auto">
                  <a:xfrm>
                    <a:off x="4860" y="10176"/>
                    <a:ext cx="1080" cy="312"/>
                    <a:chOff x="4860" y="10176"/>
                    <a:chExt cx="1080" cy="312"/>
                  </a:xfrm>
                </p:grpSpPr>
                <p:sp>
                  <p:nvSpPr>
                    <p:cNvPr id="26" name="Line 13">
                      <a:extLst>
                        <a:ext uri="{FF2B5EF4-FFF2-40B4-BE49-F238E27FC236}">
                          <a16:creationId xmlns:a16="http://schemas.microsoft.com/office/drawing/2014/main" id="{C7A8F18F-C98C-EB19-3628-0C15FBDBEF06}"/>
                        </a:ext>
                      </a:extLst>
                    </p:cNvPr>
                    <p:cNvSpPr>
                      <a:spLocks noChangeShapeType="1"/>
                    </p:cNvSpPr>
                    <p:nvPr/>
                  </p:nvSpPr>
                  <p:spPr bwMode="auto">
                    <a:xfrm flipH="1">
                      <a:off x="4839" y="10175"/>
                      <a:ext cx="185" cy="313"/>
                    </a:xfrm>
                    <a:prstGeom prst="line">
                      <a:avLst/>
                    </a:prstGeom>
                    <a:noFill/>
                    <a:ln w="9525">
                      <a:solidFill>
                        <a:srgbClr val="000000"/>
                      </a:solidFill>
                      <a:round/>
                      <a:headEnd/>
                      <a:tailEnd/>
                    </a:ln>
                    <a:effectLst/>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27" name="Line 14">
                      <a:extLst>
                        <a:ext uri="{FF2B5EF4-FFF2-40B4-BE49-F238E27FC236}">
                          <a16:creationId xmlns:a16="http://schemas.microsoft.com/office/drawing/2014/main" id="{6A8CDB0F-3D2F-1659-AAA3-D1B6A68241E7}"/>
                        </a:ext>
                      </a:extLst>
                    </p:cNvPr>
                    <p:cNvSpPr>
                      <a:spLocks noChangeShapeType="1"/>
                    </p:cNvSpPr>
                    <p:nvPr/>
                  </p:nvSpPr>
                  <p:spPr bwMode="auto">
                    <a:xfrm>
                      <a:off x="5762" y="10175"/>
                      <a:ext cx="179" cy="313"/>
                    </a:xfrm>
                    <a:prstGeom prst="line">
                      <a:avLst/>
                    </a:prstGeom>
                    <a:noFill/>
                    <a:ln w="9525">
                      <a:solidFill>
                        <a:srgbClr val="000000"/>
                      </a:solidFill>
                      <a:round/>
                      <a:headEnd/>
                      <a:tailEnd/>
                    </a:ln>
                    <a:effectLst/>
                  </p:spPr>
                  <p:txBody>
                    <a:bodyPr/>
                    <a:lstStyle/>
                    <a:p>
                      <a:pPr eaLnBrk="1" hangingPunct="1">
                        <a:defRPr/>
                      </a:pPr>
                      <a:endParaRPr lang="zh-CN" altLang="en-US">
                        <a:effectLst>
                          <a:outerShdw blurRad="38100" dist="38100" dir="2700000" algn="tl">
                            <a:srgbClr val="000000">
                              <a:alpha val="43137"/>
                            </a:srgbClr>
                          </a:outerShdw>
                        </a:effectLst>
                      </a:endParaRPr>
                    </a:p>
                  </p:txBody>
                </p:sp>
              </p:grpSp>
              <p:sp>
                <p:nvSpPr>
                  <p:cNvPr id="25" name="Line 15">
                    <a:extLst>
                      <a:ext uri="{FF2B5EF4-FFF2-40B4-BE49-F238E27FC236}">
                        <a16:creationId xmlns:a16="http://schemas.microsoft.com/office/drawing/2014/main" id="{CC98126F-2DB6-A35F-0546-6CCD943FB045}"/>
                      </a:ext>
                    </a:extLst>
                  </p:cNvPr>
                  <p:cNvSpPr>
                    <a:spLocks noChangeShapeType="1"/>
                  </p:cNvSpPr>
                  <p:nvPr/>
                </p:nvSpPr>
                <p:spPr bwMode="auto">
                  <a:xfrm>
                    <a:off x="5219" y="10801"/>
                    <a:ext cx="361" cy="0"/>
                  </a:xfrm>
                  <a:prstGeom prst="line">
                    <a:avLst/>
                  </a:prstGeom>
                  <a:noFill/>
                  <a:ln w="9525">
                    <a:solidFill>
                      <a:srgbClr val="000000"/>
                    </a:solidFill>
                    <a:round/>
                    <a:headEnd/>
                    <a:tailEnd/>
                  </a:ln>
                  <a:effectLst/>
                </p:spPr>
                <p:txBody>
                  <a:bodyPr/>
                  <a:lstStyle/>
                  <a:p>
                    <a:pPr eaLnBrk="1" hangingPunct="1">
                      <a:defRPr/>
                    </a:pPr>
                    <a:endParaRPr lang="zh-CN" altLang="en-US">
                      <a:effectLst>
                        <a:outerShdw blurRad="38100" dist="38100" dir="2700000" algn="tl">
                          <a:srgbClr val="000000">
                            <a:alpha val="43137"/>
                          </a:srgbClr>
                        </a:outerShdw>
                      </a:effectLst>
                    </a:endParaRPr>
                  </a:p>
                </p:txBody>
              </p:sp>
            </p:grpSp>
          </p:grpSp>
          <p:grpSp>
            <p:nvGrpSpPr>
              <p:cNvPr id="13" name="Group 16">
                <a:extLst>
                  <a:ext uri="{FF2B5EF4-FFF2-40B4-BE49-F238E27FC236}">
                    <a16:creationId xmlns:a16="http://schemas.microsoft.com/office/drawing/2014/main" id="{10D19A77-0F5A-C9CE-6CA8-5F141FE36878}"/>
                  </a:ext>
                </a:extLst>
              </p:cNvPr>
              <p:cNvGrpSpPr>
                <a:grpSpLocks/>
              </p:cNvGrpSpPr>
              <p:nvPr/>
            </p:nvGrpSpPr>
            <p:grpSpPr bwMode="auto">
              <a:xfrm>
                <a:off x="2160" y="10020"/>
                <a:ext cx="1980" cy="936"/>
                <a:chOff x="2160" y="10020"/>
                <a:chExt cx="1980" cy="936"/>
              </a:xfrm>
            </p:grpSpPr>
            <p:grpSp>
              <p:nvGrpSpPr>
                <p:cNvPr id="14" name="Group 17">
                  <a:extLst>
                    <a:ext uri="{FF2B5EF4-FFF2-40B4-BE49-F238E27FC236}">
                      <a16:creationId xmlns:a16="http://schemas.microsoft.com/office/drawing/2014/main" id="{A7E23474-5BE6-9FFD-5139-9940B9096766}"/>
                    </a:ext>
                  </a:extLst>
                </p:cNvPr>
                <p:cNvGrpSpPr>
                  <a:grpSpLocks/>
                </p:cNvGrpSpPr>
                <p:nvPr/>
              </p:nvGrpSpPr>
              <p:grpSpPr bwMode="auto">
                <a:xfrm>
                  <a:off x="2160" y="10020"/>
                  <a:ext cx="1440" cy="936"/>
                  <a:chOff x="2160" y="10020"/>
                  <a:chExt cx="1440" cy="936"/>
                </a:xfrm>
              </p:grpSpPr>
              <p:sp>
                <p:nvSpPr>
                  <p:cNvPr id="16" name="AutoShape 18">
                    <a:extLst>
                      <a:ext uri="{FF2B5EF4-FFF2-40B4-BE49-F238E27FC236}">
                        <a16:creationId xmlns:a16="http://schemas.microsoft.com/office/drawing/2014/main" id="{57D4E819-C656-7FEA-6798-F732D23B8B8E}"/>
                      </a:ext>
                    </a:extLst>
                  </p:cNvPr>
                  <p:cNvSpPr>
                    <a:spLocks noChangeArrowheads="1"/>
                  </p:cNvSpPr>
                  <p:nvPr/>
                </p:nvSpPr>
                <p:spPr bwMode="auto">
                  <a:xfrm>
                    <a:off x="2160" y="10020"/>
                    <a:ext cx="1440" cy="936"/>
                  </a:xfrm>
                  <a:prstGeom prst="hexagon">
                    <a:avLst>
                      <a:gd name="adj" fmla="val 33654"/>
                      <a:gd name="vf" fmla="val 115470"/>
                    </a:avLst>
                  </a:prstGeom>
                  <a:solidFill>
                    <a:srgbClr val="FFFFFF"/>
                  </a:solidFill>
                  <a:ln w="9525">
                    <a:solidFill>
                      <a:srgbClr val="000000"/>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just">
                      <a:spcBef>
                        <a:spcPct val="0"/>
                      </a:spcBef>
                      <a:buClrTx/>
                      <a:buSzTx/>
                      <a:buFontTx/>
                      <a:buNone/>
                    </a:pPr>
                    <a:r>
                      <a:rPr lang="zh-CN" altLang="en-US" sz="1000" b="1">
                        <a:solidFill>
                          <a:schemeClr val="tx1"/>
                        </a:solidFill>
                        <a:latin typeface="Times New Roman" panose="02020603050405020304" pitchFamily="18" charset="0"/>
                      </a:rPr>
                      <a:t>                                                           </a:t>
                    </a:r>
                  </a:p>
                </p:txBody>
              </p:sp>
              <p:grpSp>
                <p:nvGrpSpPr>
                  <p:cNvPr id="17" name="Group 19">
                    <a:extLst>
                      <a:ext uri="{FF2B5EF4-FFF2-40B4-BE49-F238E27FC236}">
                        <a16:creationId xmlns:a16="http://schemas.microsoft.com/office/drawing/2014/main" id="{070BD246-4AF9-9D93-2F5B-0D66089CE3B8}"/>
                      </a:ext>
                    </a:extLst>
                  </p:cNvPr>
                  <p:cNvGrpSpPr>
                    <a:grpSpLocks/>
                  </p:cNvGrpSpPr>
                  <p:nvPr/>
                </p:nvGrpSpPr>
                <p:grpSpPr bwMode="auto">
                  <a:xfrm>
                    <a:off x="2340" y="10176"/>
                    <a:ext cx="1080" cy="624"/>
                    <a:chOff x="2340" y="10176"/>
                    <a:chExt cx="1080" cy="624"/>
                  </a:xfrm>
                </p:grpSpPr>
                <p:sp>
                  <p:nvSpPr>
                    <p:cNvPr id="18" name="Line 20">
                      <a:extLst>
                        <a:ext uri="{FF2B5EF4-FFF2-40B4-BE49-F238E27FC236}">
                          <a16:creationId xmlns:a16="http://schemas.microsoft.com/office/drawing/2014/main" id="{14791105-0B33-9082-DF44-DCB5E7BFD1E7}"/>
                        </a:ext>
                      </a:extLst>
                    </p:cNvPr>
                    <p:cNvSpPr>
                      <a:spLocks noChangeShapeType="1"/>
                    </p:cNvSpPr>
                    <p:nvPr/>
                  </p:nvSpPr>
                  <p:spPr bwMode="auto">
                    <a:xfrm>
                      <a:off x="2700" y="10801"/>
                      <a:ext cx="358" cy="0"/>
                    </a:xfrm>
                    <a:prstGeom prst="line">
                      <a:avLst/>
                    </a:prstGeom>
                    <a:noFill/>
                    <a:ln w="9525">
                      <a:solidFill>
                        <a:srgbClr val="000000"/>
                      </a:solidFill>
                      <a:round/>
                      <a:headEnd/>
                      <a:tailEnd/>
                    </a:ln>
                    <a:effectLst/>
                  </p:spPr>
                  <p:txBody>
                    <a:bodyPr/>
                    <a:lstStyle/>
                    <a:p>
                      <a:pPr eaLnBrk="1" hangingPunct="1">
                        <a:defRPr/>
                      </a:pPr>
                      <a:endParaRPr lang="zh-CN" altLang="en-US">
                        <a:effectLst>
                          <a:outerShdw blurRad="38100" dist="38100" dir="2700000" algn="tl">
                            <a:srgbClr val="000000">
                              <a:alpha val="43137"/>
                            </a:srgbClr>
                          </a:outerShdw>
                        </a:effectLst>
                      </a:endParaRPr>
                    </a:p>
                  </p:txBody>
                </p:sp>
                <p:grpSp>
                  <p:nvGrpSpPr>
                    <p:cNvPr id="19" name="Group 21">
                      <a:extLst>
                        <a:ext uri="{FF2B5EF4-FFF2-40B4-BE49-F238E27FC236}">
                          <a16:creationId xmlns:a16="http://schemas.microsoft.com/office/drawing/2014/main" id="{164F5748-3FA3-5D64-31D9-A60D684895B7}"/>
                        </a:ext>
                      </a:extLst>
                    </p:cNvPr>
                    <p:cNvGrpSpPr>
                      <a:grpSpLocks/>
                    </p:cNvGrpSpPr>
                    <p:nvPr/>
                  </p:nvGrpSpPr>
                  <p:grpSpPr bwMode="auto">
                    <a:xfrm>
                      <a:off x="2340" y="10176"/>
                      <a:ext cx="1080" cy="312"/>
                      <a:chOff x="2340" y="10176"/>
                      <a:chExt cx="1080" cy="312"/>
                    </a:xfrm>
                  </p:grpSpPr>
                  <p:sp>
                    <p:nvSpPr>
                      <p:cNvPr id="20" name="Line 22">
                        <a:extLst>
                          <a:ext uri="{FF2B5EF4-FFF2-40B4-BE49-F238E27FC236}">
                            <a16:creationId xmlns:a16="http://schemas.microsoft.com/office/drawing/2014/main" id="{6559BE15-B579-58E1-C05D-487EF3ABB14D}"/>
                          </a:ext>
                        </a:extLst>
                      </p:cNvPr>
                      <p:cNvSpPr>
                        <a:spLocks noChangeShapeType="1"/>
                      </p:cNvSpPr>
                      <p:nvPr/>
                    </p:nvSpPr>
                    <p:spPr bwMode="auto">
                      <a:xfrm flipH="1">
                        <a:off x="2339" y="10175"/>
                        <a:ext cx="179" cy="313"/>
                      </a:xfrm>
                      <a:prstGeom prst="line">
                        <a:avLst/>
                      </a:prstGeom>
                      <a:noFill/>
                      <a:ln w="9525">
                        <a:solidFill>
                          <a:srgbClr val="000000"/>
                        </a:solidFill>
                        <a:round/>
                        <a:headEnd/>
                        <a:tailEnd/>
                      </a:ln>
                      <a:effectLst/>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21" name="Line 23">
                        <a:extLst>
                          <a:ext uri="{FF2B5EF4-FFF2-40B4-BE49-F238E27FC236}">
                            <a16:creationId xmlns:a16="http://schemas.microsoft.com/office/drawing/2014/main" id="{E8F7F74E-C954-D73C-2CC5-FEB8E2E8DB2C}"/>
                          </a:ext>
                        </a:extLst>
                      </p:cNvPr>
                      <p:cNvSpPr>
                        <a:spLocks noChangeShapeType="1"/>
                      </p:cNvSpPr>
                      <p:nvPr/>
                    </p:nvSpPr>
                    <p:spPr bwMode="auto">
                      <a:xfrm>
                        <a:off x="3240" y="10175"/>
                        <a:ext cx="179" cy="313"/>
                      </a:xfrm>
                      <a:prstGeom prst="line">
                        <a:avLst/>
                      </a:prstGeom>
                      <a:noFill/>
                      <a:ln w="9525">
                        <a:solidFill>
                          <a:srgbClr val="000000"/>
                        </a:solidFill>
                        <a:round/>
                        <a:headEnd/>
                        <a:tailEnd/>
                      </a:ln>
                      <a:effectLst/>
                    </p:spPr>
                    <p:txBody>
                      <a:bodyPr/>
                      <a:lstStyle/>
                      <a:p>
                        <a:pPr eaLnBrk="1" hangingPunct="1">
                          <a:defRPr/>
                        </a:pPr>
                        <a:endParaRPr lang="zh-CN" altLang="en-US">
                          <a:effectLst>
                            <a:outerShdw blurRad="38100" dist="38100" dir="2700000" algn="tl">
                              <a:srgbClr val="000000">
                                <a:alpha val="43137"/>
                              </a:srgbClr>
                            </a:outerShdw>
                          </a:effectLst>
                        </a:endParaRPr>
                      </a:p>
                    </p:txBody>
                  </p:sp>
                </p:grpSp>
              </p:grpSp>
            </p:grpSp>
            <p:sp>
              <p:nvSpPr>
                <p:cNvPr id="15" name="Line 24">
                  <a:extLst>
                    <a:ext uri="{FF2B5EF4-FFF2-40B4-BE49-F238E27FC236}">
                      <a16:creationId xmlns:a16="http://schemas.microsoft.com/office/drawing/2014/main" id="{BAEB68AD-398A-4956-2AC9-DBF40749E40D}"/>
                    </a:ext>
                  </a:extLst>
                </p:cNvPr>
                <p:cNvSpPr>
                  <a:spLocks noChangeShapeType="1"/>
                </p:cNvSpPr>
                <p:nvPr/>
              </p:nvSpPr>
              <p:spPr bwMode="auto">
                <a:xfrm>
                  <a:off x="3598" y="10488"/>
                  <a:ext cx="531" cy="0"/>
                </a:xfrm>
                <a:prstGeom prst="line">
                  <a:avLst/>
                </a:prstGeom>
                <a:noFill/>
                <a:ln w="9525">
                  <a:solidFill>
                    <a:srgbClr val="000000"/>
                  </a:solidFill>
                  <a:round/>
                  <a:headEnd/>
                  <a:tailEnd/>
                </a:ln>
                <a:effectLst/>
              </p:spPr>
              <p:txBody>
                <a:bodyPr/>
                <a:lstStyle/>
                <a:p>
                  <a:pPr eaLnBrk="1" hangingPunct="1">
                    <a:defRPr/>
                  </a:pPr>
                  <a:endParaRPr lang="zh-CN" altLang="en-US">
                    <a:effectLst>
                      <a:outerShdw blurRad="38100" dist="38100" dir="2700000" algn="tl">
                        <a:srgbClr val="000000">
                          <a:alpha val="43137"/>
                        </a:srgbClr>
                      </a:outerShdw>
                    </a:effectLst>
                  </a:endParaRPr>
                </a:p>
              </p:txBody>
            </p:sp>
          </p:grpSp>
        </p:grpSp>
      </p:grpSp>
      <p:grpSp>
        <p:nvGrpSpPr>
          <p:cNvPr id="28" name="Group 25">
            <a:extLst>
              <a:ext uri="{FF2B5EF4-FFF2-40B4-BE49-F238E27FC236}">
                <a16:creationId xmlns:a16="http://schemas.microsoft.com/office/drawing/2014/main" id="{08989BBA-FD24-6A22-B71F-7526C795B618}"/>
              </a:ext>
            </a:extLst>
          </p:cNvPr>
          <p:cNvGrpSpPr>
            <a:grpSpLocks/>
          </p:cNvGrpSpPr>
          <p:nvPr/>
        </p:nvGrpSpPr>
        <p:grpSpPr bwMode="auto">
          <a:xfrm>
            <a:off x="4799856" y="2114710"/>
            <a:ext cx="2808288" cy="1303338"/>
            <a:chOff x="2880" y="790"/>
            <a:chExt cx="1769" cy="821"/>
          </a:xfrm>
        </p:grpSpPr>
        <p:sp>
          <p:nvSpPr>
            <p:cNvPr id="29" name="Text Box 26">
              <a:extLst>
                <a:ext uri="{FF2B5EF4-FFF2-40B4-BE49-F238E27FC236}">
                  <a16:creationId xmlns:a16="http://schemas.microsoft.com/office/drawing/2014/main" id="{88DD29AA-7799-FC06-09C2-C73E161A2535}"/>
                </a:ext>
              </a:extLst>
            </p:cNvPr>
            <p:cNvSpPr txBox="1">
              <a:spLocks noChangeArrowheads="1"/>
            </p:cNvSpPr>
            <p:nvPr/>
          </p:nvSpPr>
          <p:spPr bwMode="auto">
            <a:xfrm>
              <a:off x="3107" y="1207"/>
              <a:ext cx="13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kumimoji="1" lang="zh-CN" altLang="en-US" sz="1800" b="1">
                  <a:solidFill>
                    <a:schemeClr val="tx1"/>
                  </a:solidFill>
                  <a:latin typeface="黑体" panose="02010609060101010101" pitchFamily="49" charset="-122"/>
                  <a:ea typeface="黑体" panose="02010609060101010101" pitchFamily="49" charset="-122"/>
                </a:rPr>
                <a:t>多氯联苯</a:t>
              </a:r>
            </a:p>
            <a:p>
              <a:pPr algn="ctr" eaLnBrk="1" hangingPunct="1">
                <a:spcBef>
                  <a:spcPct val="0"/>
                </a:spcBef>
                <a:buClrTx/>
                <a:buSzTx/>
                <a:buFontTx/>
                <a:buNone/>
              </a:pPr>
              <a:r>
                <a:rPr kumimoji="1" lang="en-US" altLang="zh-CN" sz="1800" b="1">
                  <a:solidFill>
                    <a:schemeClr val="tx1"/>
                  </a:solidFill>
                  <a:latin typeface="黑体" panose="02010609060101010101" pitchFamily="49" charset="-122"/>
                  <a:ea typeface="黑体" panose="02010609060101010101" pitchFamily="49" charset="-122"/>
                </a:rPr>
                <a:t>(1 ≤</a:t>
              </a:r>
              <a:r>
                <a:rPr kumimoji="1" lang="en-US" altLang="zh-CN" sz="1800" b="1" i="1">
                  <a:solidFill>
                    <a:schemeClr val="tx1"/>
                  </a:solidFill>
                  <a:latin typeface="黑体" panose="02010609060101010101" pitchFamily="49" charset="-122"/>
                  <a:ea typeface="黑体" panose="02010609060101010101" pitchFamily="49" charset="-122"/>
                </a:rPr>
                <a:t>m </a:t>
              </a:r>
              <a:r>
                <a:rPr kumimoji="1" lang="en-US" altLang="zh-CN" sz="1800" b="1">
                  <a:solidFill>
                    <a:schemeClr val="tx1"/>
                  </a:solidFill>
                  <a:latin typeface="黑体" panose="02010609060101010101" pitchFamily="49" charset="-122"/>
                  <a:ea typeface="黑体" panose="02010609060101010101" pitchFamily="49" charset="-122"/>
                </a:rPr>
                <a:t>+</a:t>
              </a:r>
              <a:r>
                <a:rPr kumimoji="1" lang="en-US" altLang="zh-CN" sz="1800" b="1" i="1">
                  <a:solidFill>
                    <a:schemeClr val="tx1"/>
                  </a:solidFill>
                  <a:latin typeface="黑体" panose="02010609060101010101" pitchFamily="49" charset="-122"/>
                  <a:ea typeface="黑体" panose="02010609060101010101" pitchFamily="49" charset="-122"/>
                </a:rPr>
                <a:t>n </a:t>
              </a:r>
              <a:r>
                <a:rPr kumimoji="1" lang="en-US" altLang="zh-CN" sz="1800" b="1">
                  <a:solidFill>
                    <a:schemeClr val="tx1"/>
                  </a:solidFill>
                  <a:latin typeface="黑体" panose="02010609060101010101" pitchFamily="49" charset="-122"/>
                  <a:ea typeface="黑体" panose="02010609060101010101" pitchFamily="49" charset="-122"/>
                </a:rPr>
                <a:t>≤10)</a:t>
              </a:r>
            </a:p>
          </p:txBody>
        </p:sp>
        <p:grpSp>
          <p:nvGrpSpPr>
            <p:cNvPr id="30" name="Group 27">
              <a:extLst>
                <a:ext uri="{FF2B5EF4-FFF2-40B4-BE49-F238E27FC236}">
                  <a16:creationId xmlns:a16="http://schemas.microsoft.com/office/drawing/2014/main" id="{935E6CF6-A852-1E95-18C3-8165AA7E4D29}"/>
                </a:ext>
              </a:extLst>
            </p:cNvPr>
            <p:cNvGrpSpPr>
              <a:grpSpLocks/>
            </p:cNvGrpSpPr>
            <p:nvPr/>
          </p:nvGrpSpPr>
          <p:grpSpPr bwMode="auto">
            <a:xfrm>
              <a:off x="3198" y="799"/>
              <a:ext cx="431" cy="374"/>
              <a:chOff x="3198" y="799"/>
              <a:chExt cx="431" cy="374"/>
            </a:xfrm>
          </p:grpSpPr>
          <p:grpSp>
            <p:nvGrpSpPr>
              <p:cNvPr id="43" name="Group 28">
                <a:extLst>
                  <a:ext uri="{FF2B5EF4-FFF2-40B4-BE49-F238E27FC236}">
                    <a16:creationId xmlns:a16="http://schemas.microsoft.com/office/drawing/2014/main" id="{6167EB6E-8EFC-BC92-AA9D-B2BA7ECD7D4B}"/>
                  </a:ext>
                </a:extLst>
              </p:cNvPr>
              <p:cNvGrpSpPr>
                <a:grpSpLocks/>
              </p:cNvGrpSpPr>
              <p:nvPr/>
            </p:nvGrpSpPr>
            <p:grpSpPr bwMode="auto">
              <a:xfrm>
                <a:off x="3198" y="799"/>
                <a:ext cx="431" cy="374"/>
                <a:chOff x="2160" y="10020"/>
                <a:chExt cx="1440" cy="936"/>
              </a:xfrm>
            </p:grpSpPr>
            <p:sp>
              <p:nvSpPr>
                <p:cNvPr id="45" name="AutoShape 29">
                  <a:extLst>
                    <a:ext uri="{FF2B5EF4-FFF2-40B4-BE49-F238E27FC236}">
                      <a16:creationId xmlns:a16="http://schemas.microsoft.com/office/drawing/2014/main" id="{72E7A4AA-E0B4-675C-1693-501D1BFD334E}"/>
                    </a:ext>
                  </a:extLst>
                </p:cNvPr>
                <p:cNvSpPr>
                  <a:spLocks noChangeArrowheads="1"/>
                </p:cNvSpPr>
                <p:nvPr/>
              </p:nvSpPr>
              <p:spPr bwMode="auto">
                <a:xfrm>
                  <a:off x="2160" y="10020"/>
                  <a:ext cx="1440" cy="936"/>
                </a:xfrm>
                <a:prstGeom prst="hexagon">
                  <a:avLst>
                    <a:gd name="adj" fmla="val 33654"/>
                    <a:gd name="vf" fmla="val 115470"/>
                  </a:avLst>
                </a:prstGeom>
                <a:solidFill>
                  <a:srgbClr val="FFFFFF"/>
                </a:solidFill>
                <a:ln w="9525">
                  <a:solidFill>
                    <a:srgbClr val="000000"/>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just">
                    <a:spcBef>
                      <a:spcPct val="0"/>
                    </a:spcBef>
                    <a:buClrTx/>
                    <a:buSzTx/>
                    <a:buFontTx/>
                    <a:buNone/>
                  </a:pPr>
                  <a:r>
                    <a:rPr lang="zh-CN" altLang="en-US" sz="1000" b="1">
                      <a:solidFill>
                        <a:schemeClr val="tx1"/>
                      </a:solidFill>
                      <a:latin typeface="Times New Roman" panose="02020603050405020304" pitchFamily="18" charset="0"/>
                    </a:rPr>
                    <a:t>                                                           </a:t>
                  </a:r>
                </a:p>
              </p:txBody>
            </p:sp>
            <p:grpSp>
              <p:nvGrpSpPr>
                <p:cNvPr id="46" name="Group 30">
                  <a:extLst>
                    <a:ext uri="{FF2B5EF4-FFF2-40B4-BE49-F238E27FC236}">
                      <a16:creationId xmlns:a16="http://schemas.microsoft.com/office/drawing/2014/main" id="{E6F0617C-04F1-0C40-FE18-398CBB7BA45D}"/>
                    </a:ext>
                  </a:extLst>
                </p:cNvPr>
                <p:cNvGrpSpPr>
                  <a:grpSpLocks/>
                </p:cNvGrpSpPr>
                <p:nvPr/>
              </p:nvGrpSpPr>
              <p:grpSpPr bwMode="auto">
                <a:xfrm>
                  <a:off x="2340" y="10176"/>
                  <a:ext cx="1080" cy="624"/>
                  <a:chOff x="2340" y="10176"/>
                  <a:chExt cx="1080" cy="624"/>
                </a:xfrm>
              </p:grpSpPr>
              <p:sp>
                <p:nvSpPr>
                  <p:cNvPr id="47" name="Line 31">
                    <a:extLst>
                      <a:ext uri="{FF2B5EF4-FFF2-40B4-BE49-F238E27FC236}">
                        <a16:creationId xmlns:a16="http://schemas.microsoft.com/office/drawing/2014/main" id="{2D193033-54D3-C7EF-5B67-91401B787FD8}"/>
                      </a:ext>
                    </a:extLst>
                  </p:cNvPr>
                  <p:cNvSpPr>
                    <a:spLocks noChangeShapeType="1"/>
                  </p:cNvSpPr>
                  <p:nvPr/>
                </p:nvSpPr>
                <p:spPr bwMode="auto">
                  <a:xfrm>
                    <a:off x="2701" y="10801"/>
                    <a:ext cx="357" cy="0"/>
                  </a:xfrm>
                  <a:prstGeom prst="line">
                    <a:avLst/>
                  </a:prstGeom>
                  <a:noFill/>
                  <a:ln w="9525">
                    <a:solidFill>
                      <a:srgbClr val="000000"/>
                    </a:solidFill>
                    <a:round/>
                    <a:headEnd/>
                    <a:tailEnd/>
                  </a:ln>
                  <a:effectLst/>
                </p:spPr>
                <p:txBody>
                  <a:bodyPr/>
                  <a:lstStyle/>
                  <a:p>
                    <a:pPr eaLnBrk="1" hangingPunct="1">
                      <a:defRPr/>
                    </a:pPr>
                    <a:endParaRPr lang="zh-CN" altLang="en-US">
                      <a:effectLst>
                        <a:outerShdw blurRad="38100" dist="38100" dir="2700000" algn="tl">
                          <a:srgbClr val="000000">
                            <a:alpha val="43137"/>
                          </a:srgbClr>
                        </a:outerShdw>
                      </a:effectLst>
                    </a:endParaRPr>
                  </a:p>
                </p:txBody>
              </p:sp>
              <p:grpSp>
                <p:nvGrpSpPr>
                  <p:cNvPr id="48" name="Group 32">
                    <a:extLst>
                      <a:ext uri="{FF2B5EF4-FFF2-40B4-BE49-F238E27FC236}">
                        <a16:creationId xmlns:a16="http://schemas.microsoft.com/office/drawing/2014/main" id="{1C242BFF-CE7B-AFEE-C207-4E853F4C183D}"/>
                      </a:ext>
                    </a:extLst>
                  </p:cNvPr>
                  <p:cNvGrpSpPr>
                    <a:grpSpLocks/>
                  </p:cNvGrpSpPr>
                  <p:nvPr/>
                </p:nvGrpSpPr>
                <p:grpSpPr bwMode="auto">
                  <a:xfrm>
                    <a:off x="2340" y="10176"/>
                    <a:ext cx="1080" cy="312"/>
                    <a:chOff x="2340" y="10176"/>
                    <a:chExt cx="1080" cy="312"/>
                  </a:xfrm>
                </p:grpSpPr>
                <p:sp>
                  <p:nvSpPr>
                    <p:cNvPr id="49" name="Line 33">
                      <a:extLst>
                        <a:ext uri="{FF2B5EF4-FFF2-40B4-BE49-F238E27FC236}">
                          <a16:creationId xmlns:a16="http://schemas.microsoft.com/office/drawing/2014/main" id="{FC95E02A-86F9-B111-9D4D-F02750FACC39}"/>
                        </a:ext>
                      </a:extLst>
                    </p:cNvPr>
                    <p:cNvSpPr>
                      <a:spLocks noChangeShapeType="1"/>
                    </p:cNvSpPr>
                    <p:nvPr/>
                  </p:nvSpPr>
                  <p:spPr bwMode="auto">
                    <a:xfrm flipH="1">
                      <a:off x="2340" y="10175"/>
                      <a:ext cx="180" cy="313"/>
                    </a:xfrm>
                    <a:prstGeom prst="line">
                      <a:avLst/>
                    </a:prstGeom>
                    <a:noFill/>
                    <a:ln w="9525">
                      <a:solidFill>
                        <a:srgbClr val="000000"/>
                      </a:solidFill>
                      <a:round/>
                      <a:headEnd/>
                      <a:tailEnd/>
                    </a:ln>
                    <a:effectLst/>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50" name="Line 34">
                      <a:extLst>
                        <a:ext uri="{FF2B5EF4-FFF2-40B4-BE49-F238E27FC236}">
                          <a16:creationId xmlns:a16="http://schemas.microsoft.com/office/drawing/2014/main" id="{32BC795D-06E1-A7CD-F6A0-37413D5D22B9}"/>
                        </a:ext>
                      </a:extLst>
                    </p:cNvPr>
                    <p:cNvSpPr>
                      <a:spLocks noChangeShapeType="1"/>
                    </p:cNvSpPr>
                    <p:nvPr/>
                  </p:nvSpPr>
                  <p:spPr bwMode="auto">
                    <a:xfrm>
                      <a:off x="3239" y="10175"/>
                      <a:ext cx="180" cy="313"/>
                    </a:xfrm>
                    <a:prstGeom prst="line">
                      <a:avLst/>
                    </a:prstGeom>
                    <a:noFill/>
                    <a:ln w="9525">
                      <a:solidFill>
                        <a:srgbClr val="000000"/>
                      </a:solidFill>
                      <a:round/>
                      <a:headEnd/>
                      <a:tailEnd/>
                    </a:ln>
                    <a:effectLst/>
                  </p:spPr>
                  <p:txBody>
                    <a:bodyPr/>
                    <a:lstStyle/>
                    <a:p>
                      <a:pPr eaLnBrk="1" hangingPunct="1">
                        <a:defRPr/>
                      </a:pPr>
                      <a:endParaRPr lang="zh-CN" altLang="en-US">
                        <a:effectLst>
                          <a:outerShdw blurRad="38100" dist="38100" dir="2700000" algn="tl">
                            <a:srgbClr val="000000">
                              <a:alpha val="43137"/>
                            </a:srgbClr>
                          </a:outerShdw>
                        </a:effectLst>
                      </a:endParaRPr>
                    </a:p>
                  </p:txBody>
                </p:sp>
              </p:grpSp>
            </p:grpSp>
          </p:grpSp>
          <p:sp>
            <p:nvSpPr>
              <p:cNvPr id="44" name="Line 35">
                <a:extLst>
                  <a:ext uri="{FF2B5EF4-FFF2-40B4-BE49-F238E27FC236}">
                    <a16:creationId xmlns:a16="http://schemas.microsoft.com/office/drawing/2014/main" id="{58FA1801-A05E-F090-9514-29F2948BE605}"/>
                  </a:ext>
                </a:extLst>
              </p:cNvPr>
              <p:cNvSpPr>
                <a:spLocks noChangeShapeType="1"/>
              </p:cNvSpPr>
              <p:nvPr/>
            </p:nvSpPr>
            <p:spPr bwMode="auto">
              <a:xfrm flipV="1">
                <a:off x="3198" y="1026"/>
                <a:ext cx="144" cy="144"/>
              </a:xfrm>
              <a:prstGeom prst="line">
                <a:avLst/>
              </a:prstGeom>
              <a:noFill/>
              <a:ln w="12700" cap="sq">
                <a:solidFill>
                  <a:schemeClr val="tx1"/>
                </a:solidFill>
                <a:round/>
                <a:headEnd type="none" w="sm" len="sm"/>
                <a:tailEnd type="none" w="sm" len="sm"/>
              </a:ln>
              <a:effectLst/>
            </p:spPr>
            <p:txBody>
              <a:bodyPr wrap="none"/>
              <a:lstStyle/>
              <a:p>
                <a:pPr eaLnBrk="1" hangingPunct="1">
                  <a:defRPr/>
                </a:pPr>
                <a:endParaRPr lang="zh-CN" altLang="en-US">
                  <a:effectLst>
                    <a:outerShdw blurRad="38100" dist="38100" dir="2700000" algn="tl">
                      <a:srgbClr val="000000">
                        <a:alpha val="43137"/>
                      </a:srgbClr>
                    </a:outerShdw>
                  </a:effectLst>
                </a:endParaRPr>
              </a:p>
            </p:txBody>
          </p:sp>
        </p:grpSp>
        <p:sp>
          <p:nvSpPr>
            <p:cNvPr id="31" name="Text Box 36">
              <a:extLst>
                <a:ext uri="{FF2B5EF4-FFF2-40B4-BE49-F238E27FC236}">
                  <a16:creationId xmlns:a16="http://schemas.microsoft.com/office/drawing/2014/main" id="{4EBBAB31-53FA-2532-D50E-AF50A708D20F}"/>
                </a:ext>
              </a:extLst>
            </p:cNvPr>
            <p:cNvSpPr txBox="1">
              <a:spLocks noChangeArrowheads="1"/>
            </p:cNvSpPr>
            <p:nvPr/>
          </p:nvSpPr>
          <p:spPr bwMode="auto">
            <a:xfrm>
              <a:off x="2880" y="1108"/>
              <a:ext cx="5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kumimoji="1" lang="en-US" altLang="zh-CN" sz="1800" b="1">
                  <a:solidFill>
                    <a:schemeClr val="tx1"/>
                  </a:solidFill>
                  <a:latin typeface="Times New Roman" panose="02020603050405020304" pitchFamily="18" charset="0"/>
                </a:rPr>
                <a:t>Cl</a:t>
              </a:r>
              <a:r>
                <a:rPr kumimoji="1" lang="en-US" altLang="zh-CN" sz="1800" b="1" i="1" baseline="-25000">
                  <a:solidFill>
                    <a:schemeClr val="tx1"/>
                  </a:solidFill>
                  <a:latin typeface="Times New Roman" panose="02020603050405020304" pitchFamily="18" charset="0"/>
                </a:rPr>
                <a:t>m</a:t>
              </a:r>
            </a:p>
          </p:txBody>
        </p:sp>
        <p:sp>
          <p:nvSpPr>
            <p:cNvPr id="32" name="Text Box 37">
              <a:extLst>
                <a:ext uri="{FF2B5EF4-FFF2-40B4-BE49-F238E27FC236}">
                  <a16:creationId xmlns:a16="http://schemas.microsoft.com/office/drawing/2014/main" id="{44A25616-132C-6840-62B5-66E45B373224}"/>
                </a:ext>
              </a:extLst>
            </p:cNvPr>
            <p:cNvSpPr txBox="1">
              <a:spLocks noChangeArrowheads="1"/>
            </p:cNvSpPr>
            <p:nvPr/>
          </p:nvSpPr>
          <p:spPr bwMode="auto">
            <a:xfrm>
              <a:off x="4105" y="1108"/>
              <a:ext cx="5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kumimoji="1" lang="en-US" altLang="zh-CN" sz="1800" b="1">
                  <a:solidFill>
                    <a:schemeClr val="tx1"/>
                  </a:solidFill>
                  <a:latin typeface="Times New Roman" panose="02020603050405020304" pitchFamily="18" charset="0"/>
                </a:rPr>
                <a:t>Cl</a:t>
              </a:r>
              <a:r>
                <a:rPr kumimoji="1" lang="en-US" altLang="zh-CN" sz="1800" b="1" i="1" baseline="-25000">
                  <a:solidFill>
                    <a:schemeClr val="tx1"/>
                  </a:solidFill>
                  <a:latin typeface="Times New Roman" panose="02020603050405020304" pitchFamily="18" charset="0"/>
                </a:rPr>
                <a:t>n</a:t>
              </a:r>
            </a:p>
          </p:txBody>
        </p:sp>
        <p:grpSp>
          <p:nvGrpSpPr>
            <p:cNvPr id="33" name="Group 38">
              <a:extLst>
                <a:ext uri="{FF2B5EF4-FFF2-40B4-BE49-F238E27FC236}">
                  <a16:creationId xmlns:a16="http://schemas.microsoft.com/office/drawing/2014/main" id="{ABEC37B1-8ED6-B54C-8FD0-62C827DE9B3E}"/>
                </a:ext>
              </a:extLst>
            </p:cNvPr>
            <p:cNvGrpSpPr>
              <a:grpSpLocks/>
            </p:cNvGrpSpPr>
            <p:nvPr/>
          </p:nvGrpSpPr>
          <p:grpSpPr bwMode="auto">
            <a:xfrm flipH="1">
              <a:off x="3819" y="790"/>
              <a:ext cx="431" cy="374"/>
              <a:chOff x="3198" y="799"/>
              <a:chExt cx="431" cy="374"/>
            </a:xfrm>
          </p:grpSpPr>
          <p:grpSp>
            <p:nvGrpSpPr>
              <p:cNvPr id="35" name="Group 39">
                <a:extLst>
                  <a:ext uri="{FF2B5EF4-FFF2-40B4-BE49-F238E27FC236}">
                    <a16:creationId xmlns:a16="http://schemas.microsoft.com/office/drawing/2014/main" id="{4241708A-E233-5255-12EA-875841040E66}"/>
                  </a:ext>
                </a:extLst>
              </p:cNvPr>
              <p:cNvGrpSpPr>
                <a:grpSpLocks/>
              </p:cNvGrpSpPr>
              <p:nvPr/>
            </p:nvGrpSpPr>
            <p:grpSpPr bwMode="auto">
              <a:xfrm>
                <a:off x="3198" y="799"/>
                <a:ext cx="431" cy="374"/>
                <a:chOff x="2160" y="10020"/>
                <a:chExt cx="1440" cy="936"/>
              </a:xfrm>
            </p:grpSpPr>
            <p:sp>
              <p:nvSpPr>
                <p:cNvPr id="37" name="AutoShape 40">
                  <a:extLst>
                    <a:ext uri="{FF2B5EF4-FFF2-40B4-BE49-F238E27FC236}">
                      <a16:creationId xmlns:a16="http://schemas.microsoft.com/office/drawing/2014/main" id="{D04B8A3C-0FC3-CC6A-E044-3F376C939CDB}"/>
                    </a:ext>
                  </a:extLst>
                </p:cNvPr>
                <p:cNvSpPr>
                  <a:spLocks noChangeArrowheads="1"/>
                </p:cNvSpPr>
                <p:nvPr/>
              </p:nvSpPr>
              <p:spPr bwMode="auto">
                <a:xfrm>
                  <a:off x="2160" y="10020"/>
                  <a:ext cx="1440" cy="936"/>
                </a:xfrm>
                <a:prstGeom prst="hexagon">
                  <a:avLst>
                    <a:gd name="adj" fmla="val 33654"/>
                    <a:gd name="vf" fmla="val 115470"/>
                  </a:avLst>
                </a:prstGeom>
                <a:solidFill>
                  <a:srgbClr val="FFFFFF"/>
                </a:solidFill>
                <a:ln w="9525">
                  <a:solidFill>
                    <a:srgbClr val="000000"/>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just">
                    <a:spcBef>
                      <a:spcPct val="0"/>
                    </a:spcBef>
                    <a:buClrTx/>
                    <a:buSzTx/>
                    <a:buFontTx/>
                    <a:buNone/>
                  </a:pPr>
                  <a:r>
                    <a:rPr lang="zh-CN" altLang="en-US" sz="1000" b="1">
                      <a:solidFill>
                        <a:schemeClr val="tx1"/>
                      </a:solidFill>
                      <a:latin typeface="Times New Roman" panose="02020603050405020304" pitchFamily="18" charset="0"/>
                    </a:rPr>
                    <a:t>                                                           </a:t>
                  </a:r>
                </a:p>
              </p:txBody>
            </p:sp>
            <p:grpSp>
              <p:nvGrpSpPr>
                <p:cNvPr id="38" name="Group 41">
                  <a:extLst>
                    <a:ext uri="{FF2B5EF4-FFF2-40B4-BE49-F238E27FC236}">
                      <a16:creationId xmlns:a16="http://schemas.microsoft.com/office/drawing/2014/main" id="{66931EDB-375D-3DED-19A5-32BCAABECDBF}"/>
                    </a:ext>
                  </a:extLst>
                </p:cNvPr>
                <p:cNvGrpSpPr>
                  <a:grpSpLocks/>
                </p:cNvGrpSpPr>
                <p:nvPr/>
              </p:nvGrpSpPr>
              <p:grpSpPr bwMode="auto">
                <a:xfrm>
                  <a:off x="2340" y="10176"/>
                  <a:ext cx="1080" cy="624"/>
                  <a:chOff x="2340" y="10176"/>
                  <a:chExt cx="1080" cy="624"/>
                </a:xfrm>
              </p:grpSpPr>
              <p:sp>
                <p:nvSpPr>
                  <p:cNvPr id="39" name="Line 42">
                    <a:extLst>
                      <a:ext uri="{FF2B5EF4-FFF2-40B4-BE49-F238E27FC236}">
                        <a16:creationId xmlns:a16="http://schemas.microsoft.com/office/drawing/2014/main" id="{1C6AEF89-FBC0-7408-DF2D-43F75379AC6A}"/>
                      </a:ext>
                    </a:extLst>
                  </p:cNvPr>
                  <p:cNvSpPr>
                    <a:spLocks noChangeShapeType="1"/>
                  </p:cNvSpPr>
                  <p:nvPr/>
                </p:nvSpPr>
                <p:spPr bwMode="auto">
                  <a:xfrm>
                    <a:off x="2701" y="10801"/>
                    <a:ext cx="357" cy="0"/>
                  </a:xfrm>
                  <a:prstGeom prst="line">
                    <a:avLst/>
                  </a:prstGeom>
                  <a:noFill/>
                  <a:ln w="9525">
                    <a:solidFill>
                      <a:srgbClr val="000000"/>
                    </a:solidFill>
                    <a:round/>
                    <a:headEnd/>
                    <a:tailEnd/>
                  </a:ln>
                  <a:effectLst/>
                </p:spPr>
                <p:txBody>
                  <a:bodyPr/>
                  <a:lstStyle/>
                  <a:p>
                    <a:pPr eaLnBrk="1" hangingPunct="1">
                      <a:defRPr/>
                    </a:pPr>
                    <a:endParaRPr lang="zh-CN" altLang="en-US">
                      <a:effectLst>
                        <a:outerShdw blurRad="38100" dist="38100" dir="2700000" algn="tl">
                          <a:srgbClr val="000000">
                            <a:alpha val="43137"/>
                          </a:srgbClr>
                        </a:outerShdw>
                      </a:effectLst>
                    </a:endParaRPr>
                  </a:p>
                </p:txBody>
              </p:sp>
              <p:grpSp>
                <p:nvGrpSpPr>
                  <p:cNvPr id="40" name="Group 43">
                    <a:extLst>
                      <a:ext uri="{FF2B5EF4-FFF2-40B4-BE49-F238E27FC236}">
                        <a16:creationId xmlns:a16="http://schemas.microsoft.com/office/drawing/2014/main" id="{03D8203E-5638-3692-0C7B-84F93A492B00}"/>
                      </a:ext>
                    </a:extLst>
                  </p:cNvPr>
                  <p:cNvGrpSpPr>
                    <a:grpSpLocks/>
                  </p:cNvGrpSpPr>
                  <p:nvPr/>
                </p:nvGrpSpPr>
                <p:grpSpPr bwMode="auto">
                  <a:xfrm>
                    <a:off x="2340" y="10176"/>
                    <a:ext cx="1080" cy="312"/>
                    <a:chOff x="2340" y="10176"/>
                    <a:chExt cx="1080" cy="312"/>
                  </a:xfrm>
                </p:grpSpPr>
                <p:sp>
                  <p:nvSpPr>
                    <p:cNvPr id="41" name="Line 44">
                      <a:extLst>
                        <a:ext uri="{FF2B5EF4-FFF2-40B4-BE49-F238E27FC236}">
                          <a16:creationId xmlns:a16="http://schemas.microsoft.com/office/drawing/2014/main" id="{ED2CCA11-070F-9201-4E21-D7231848C2A9}"/>
                        </a:ext>
                      </a:extLst>
                    </p:cNvPr>
                    <p:cNvSpPr>
                      <a:spLocks noChangeShapeType="1"/>
                    </p:cNvSpPr>
                    <p:nvPr/>
                  </p:nvSpPr>
                  <p:spPr bwMode="auto">
                    <a:xfrm flipH="1">
                      <a:off x="2340" y="10175"/>
                      <a:ext cx="180" cy="313"/>
                    </a:xfrm>
                    <a:prstGeom prst="line">
                      <a:avLst/>
                    </a:prstGeom>
                    <a:noFill/>
                    <a:ln w="9525">
                      <a:solidFill>
                        <a:srgbClr val="000000"/>
                      </a:solidFill>
                      <a:round/>
                      <a:headEnd/>
                      <a:tailEnd/>
                    </a:ln>
                    <a:effectLst/>
                  </p:spPr>
                  <p:txBody>
                    <a:bodyPr/>
                    <a:lstStyle/>
                    <a:p>
                      <a:pPr eaLnBrk="1" hangingPunct="1">
                        <a:defRPr/>
                      </a:pPr>
                      <a:endParaRPr lang="zh-CN" altLang="en-US">
                        <a:effectLst>
                          <a:outerShdw blurRad="38100" dist="38100" dir="2700000" algn="tl">
                            <a:srgbClr val="000000">
                              <a:alpha val="43137"/>
                            </a:srgbClr>
                          </a:outerShdw>
                        </a:effectLst>
                      </a:endParaRPr>
                    </a:p>
                  </p:txBody>
                </p:sp>
                <p:sp>
                  <p:nvSpPr>
                    <p:cNvPr id="42" name="Line 45">
                      <a:extLst>
                        <a:ext uri="{FF2B5EF4-FFF2-40B4-BE49-F238E27FC236}">
                          <a16:creationId xmlns:a16="http://schemas.microsoft.com/office/drawing/2014/main" id="{32E4DA3A-56A5-70DE-BAD1-62DFC0C68433}"/>
                        </a:ext>
                      </a:extLst>
                    </p:cNvPr>
                    <p:cNvSpPr>
                      <a:spLocks noChangeShapeType="1"/>
                    </p:cNvSpPr>
                    <p:nvPr/>
                  </p:nvSpPr>
                  <p:spPr bwMode="auto">
                    <a:xfrm>
                      <a:off x="3239" y="10175"/>
                      <a:ext cx="180" cy="313"/>
                    </a:xfrm>
                    <a:prstGeom prst="line">
                      <a:avLst/>
                    </a:prstGeom>
                    <a:noFill/>
                    <a:ln w="9525">
                      <a:solidFill>
                        <a:srgbClr val="000000"/>
                      </a:solidFill>
                      <a:round/>
                      <a:headEnd/>
                      <a:tailEnd/>
                    </a:ln>
                    <a:effectLst/>
                  </p:spPr>
                  <p:txBody>
                    <a:bodyPr/>
                    <a:lstStyle/>
                    <a:p>
                      <a:pPr eaLnBrk="1" hangingPunct="1">
                        <a:defRPr/>
                      </a:pPr>
                      <a:endParaRPr lang="zh-CN" altLang="en-US">
                        <a:effectLst>
                          <a:outerShdw blurRad="38100" dist="38100" dir="2700000" algn="tl">
                            <a:srgbClr val="000000">
                              <a:alpha val="43137"/>
                            </a:srgbClr>
                          </a:outerShdw>
                        </a:effectLst>
                      </a:endParaRPr>
                    </a:p>
                  </p:txBody>
                </p:sp>
              </p:grpSp>
            </p:grpSp>
          </p:grpSp>
          <p:sp>
            <p:nvSpPr>
              <p:cNvPr id="36" name="Line 46">
                <a:extLst>
                  <a:ext uri="{FF2B5EF4-FFF2-40B4-BE49-F238E27FC236}">
                    <a16:creationId xmlns:a16="http://schemas.microsoft.com/office/drawing/2014/main" id="{A5513977-C6A2-F64D-02B7-4E4A6480B461}"/>
                  </a:ext>
                </a:extLst>
              </p:cNvPr>
              <p:cNvSpPr>
                <a:spLocks noChangeShapeType="1"/>
              </p:cNvSpPr>
              <p:nvPr/>
            </p:nvSpPr>
            <p:spPr bwMode="auto">
              <a:xfrm flipV="1">
                <a:off x="3198" y="1026"/>
                <a:ext cx="144" cy="144"/>
              </a:xfrm>
              <a:prstGeom prst="line">
                <a:avLst/>
              </a:prstGeom>
              <a:noFill/>
              <a:ln w="12700" cap="sq">
                <a:solidFill>
                  <a:schemeClr val="tx1"/>
                </a:solidFill>
                <a:round/>
                <a:headEnd type="none" w="sm" len="sm"/>
                <a:tailEnd type="none" w="sm" len="sm"/>
              </a:ln>
              <a:effectLst/>
            </p:spPr>
            <p:txBody>
              <a:bodyPr wrap="none"/>
              <a:lstStyle/>
              <a:p>
                <a:pPr eaLnBrk="1" hangingPunct="1">
                  <a:defRPr/>
                </a:pPr>
                <a:endParaRPr lang="zh-CN" altLang="en-US">
                  <a:effectLst>
                    <a:outerShdw blurRad="38100" dist="38100" dir="2700000" algn="tl">
                      <a:srgbClr val="000000">
                        <a:alpha val="43137"/>
                      </a:srgbClr>
                    </a:outerShdw>
                  </a:effectLst>
                </a:endParaRPr>
              </a:p>
            </p:txBody>
          </p:sp>
        </p:grpSp>
        <p:sp>
          <p:nvSpPr>
            <p:cNvPr id="34" name="Freeform 47">
              <a:extLst>
                <a:ext uri="{FF2B5EF4-FFF2-40B4-BE49-F238E27FC236}">
                  <a16:creationId xmlns:a16="http://schemas.microsoft.com/office/drawing/2014/main" id="{C847C6DB-2C59-EA9A-95BF-198B1CBB7B0C}"/>
                </a:ext>
              </a:extLst>
            </p:cNvPr>
            <p:cNvSpPr>
              <a:spLocks/>
            </p:cNvSpPr>
            <p:nvPr/>
          </p:nvSpPr>
          <p:spPr bwMode="auto">
            <a:xfrm>
              <a:off x="3624" y="978"/>
              <a:ext cx="188" cy="3"/>
            </a:xfrm>
            <a:custGeom>
              <a:avLst/>
              <a:gdLst/>
              <a:ahLst/>
              <a:cxnLst>
                <a:cxn ang="0">
                  <a:pos x="0" y="3"/>
                </a:cxn>
                <a:cxn ang="0">
                  <a:pos x="188" y="0"/>
                </a:cxn>
              </a:cxnLst>
              <a:rect l="0" t="0" r="r" b="b"/>
              <a:pathLst>
                <a:path w="188" h="3">
                  <a:moveTo>
                    <a:pt x="0" y="3"/>
                  </a:moveTo>
                  <a:lnTo>
                    <a:pt x="188" y="0"/>
                  </a:lnTo>
                </a:path>
              </a:pathLst>
            </a:custGeom>
            <a:noFill/>
            <a:ln w="12700" cap="sq" cmpd="sng">
              <a:solidFill>
                <a:schemeClr val="tx1"/>
              </a:solidFill>
              <a:prstDash val="solid"/>
              <a:round/>
              <a:headEnd type="none" w="sm" len="sm"/>
              <a:tailEnd type="none" w="sm" len="sm"/>
            </a:ln>
            <a:effectLst/>
          </p:spPr>
          <p:txBody>
            <a:bodyPr wrap="none"/>
            <a:lstStyle/>
            <a:p>
              <a:pPr eaLnBrk="1" hangingPunct="1">
                <a:defRPr/>
              </a:pPr>
              <a:endParaRPr lang="zh-CN" altLang="en-US">
                <a:effectLst>
                  <a:outerShdw blurRad="38100" dist="38100" dir="2700000" algn="tl">
                    <a:srgbClr val="000000">
                      <a:alpha val="43137"/>
                    </a:srgbClr>
                  </a:outerShdw>
                </a:effectLst>
              </a:endParaRPr>
            </a:p>
          </p:txBody>
        </p:sp>
      </p:grpSp>
      <p:sp>
        <p:nvSpPr>
          <p:cNvPr id="51" name="Text Box 49">
            <a:extLst>
              <a:ext uri="{FF2B5EF4-FFF2-40B4-BE49-F238E27FC236}">
                <a16:creationId xmlns:a16="http://schemas.microsoft.com/office/drawing/2014/main" id="{ED6771A6-05E2-C174-80D0-5884F5BDC039}"/>
              </a:ext>
            </a:extLst>
          </p:cNvPr>
          <p:cNvSpPr txBox="1">
            <a:spLocks noChangeArrowheads="1"/>
          </p:cNvSpPr>
          <p:nvPr/>
        </p:nvSpPr>
        <p:spPr bwMode="auto">
          <a:xfrm>
            <a:off x="2741549" y="3118829"/>
            <a:ext cx="792162" cy="366712"/>
          </a:xfrm>
          <a:prstGeom prst="rect">
            <a:avLst/>
          </a:prstGeom>
          <a:noFill/>
          <a:ln w="9525">
            <a:noFill/>
            <a:miter lim="800000"/>
            <a:headEnd/>
            <a:tailEnd/>
          </a:ln>
          <a:effectLst/>
        </p:spPr>
        <p:txBody>
          <a:bodyPr>
            <a:spAutoFit/>
          </a:bodyPr>
          <a:lstStyle/>
          <a:p>
            <a:pPr eaLnBrk="1" hangingPunct="1">
              <a:spcBef>
                <a:spcPct val="50000"/>
              </a:spcBef>
              <a:defRPr/>
            </a:pPr>
            <a:r>
              <a:rPr lang="zh-CN" altLang="en-US" b="1" dirty="0">
                <a:ea typeface="黑体" pitchFamily="49" charset="-122"/>
              </a:rPr>
              <a:t>联苯</a:t>
            </a:r>
          </a:p>
        </p:txBody>
      </p:sp>
      <p:sp>
        <p:nvSpPr>
          <p:cNvPr id="53" name="文本框 52">
            <a:extLst>
              <a:ext uri="{FF2B5EF4-FFF2-40B4-BE49-F238E27FC236}">
                <a16:creationId xmlns:a16="http://schemas.microsoft.com/office/drawing/2014/main" id="{595BB43A-B7CD-D531-BCAB-DB392CB66005}"/>
              </a:ext>
            </a:extLst>
          </p:cNvPr>
          <p:cNvSpPr txBox="1"/>
          <p:nvPr/>
        </p:nvSpPr>
        <p:spPr>
          <a:xfrm>
            <a:off x="331989" y="3788456"/>
            <a:ext cx="10970753" cy="2427524"/>
          </a:xfrm>
          <a:prstGeom prst="rect">
            <a:avLst/>
          </a:prstGeom>
          <a:noFill/>
        </p:spPr>
        <p:txBody>
          <a:bodyPr wrap="square">
            <a:spAutoFit/>
          </a:bodyPr>
          <a:lstStyle/>
          <a:p>
            <a:pPr marL="285750" indent="-285750" eaLnBrk="1" hangingPunct="1">
              <a:lnSpc>
                <a:spcPct val="150000"/>
              </a:lnSpc>
              <a:spcBef>
                <a:spcPct val="50000"/>
              </a:spcBef>
              <a:buClrTx/>
              <a:buSzTx/>
              <a:buFont typeface="Wingdings" panose="05000000000000000000" pitchFamily="2" charset="2"/>
              <a:buChar char="Ø"/>
            </a:pP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PCBs</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全部异构体有</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210</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个，目前已鉴定出</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102</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个</a:t>
            </a:r>
          </a:p>
          <a:p>
            <a:pPr marL="285750" indent="-285750" eaLnBrk="1" hangingPunct="1">
              <a:lnSpc>
                <a:spcPct val="150000"/>
              </a:lnSpc>
              <a:spcBef>
                <a:spcPct val="50000"/>
              </a:spcBef>
              <a:buClrTx/>
              <a:buSzTx/>
              <a:buFont typeface="Wingdings" panose="05000000000000000000" pitchFamily="2" charset="2"/>
              <a:buChar char="Ø"/>
            </a:pP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PCBs</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美国的商品名为</a:t>
            </a:r>
            <a:r>
              <a:rPr kumimoji="1" lang="en-US" altLang="zh-CN" sz="2400"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Aroclor</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；法国的为</a:t>
            </a:r>
            <a:r>
              <a:rPr kumimoji="1" lang="en-US" altLang="zh-CN" sz="2400"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Phenochlor</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；德国为</a:t>
            </a:r>
            <a:r>
              <a:rPr kumimoji="1" lang="en-US" altLang="zh-CN" sz="2400"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Clophen</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；日本为</a:t>
            </a:r>
            <a:r>
              <a:rPr kumimoji="1" lang="en-US" altLang="zh-CN" sz="2400"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Kenechlor</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；前苏联为</a:t>
            </a:r>
            <a:r>
              <a:rPr kumimoji="1" lang="en-US" altLang="zh-CN" sz="2400"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Sovol</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等。在美国还使用号码数字命名，用开头两个数字代表多氯联苯分子类型，如</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12</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代表氯代联苯，用后两个数字代表氯的百分含量。</a:t>
            </a:r>
          </a:p>
        </p:txBody>
      </p:sp>
    </p:spTree>
    <p:extLst>
      <p:ext uri="{BB962C8B-B14F-4D97-AF65-F5344CB8AC3E}">
        <p14:creationId xmlns:p14="http://schemas.microsoft.com/office/powerpoint/2010/main" val="3825785456"/>
      </p:ext>
    </p:extLst>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F2BE2-2A5F-BF10-4352-568825A790E1}"/>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37340732-31B3-FC09-0DDE-F6EF7639871A}"/>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8AA20FF2-C263-F60A-D3D1-587DB29484E8}"/>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72B3AC0C-43B3-018B-1C9E-7D0C49587873}"/>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0F1021B9-3C78-F2B1-5F9C-BC516DA19702}"/>
              </a:ext>
            </a:extLst>
          </p:cNvPr>
          <p:cNvSpPr txBox="1"/>
          <p:nvPr/>
        </p:nvSpPr>
        <p:spPr>
          <a:xfrm>
            <a:off x="354571" y="995309"/>
            <a:ext cx="11377264" cy="1318631"/>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来源与分布</a:t>
            </a:r>
          </a:p>
          <a:p>
            <a:pPr>
              <a:lnSpc>
                <a:spcPct val="150000"/>
              </a:lnSpc>
              <a:spcBef>
                <a:spcPct val="50000"/>
              </a:spcBef>
            </a:pP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3" name="文本框 52">
            <a:extLst>
              <a:ext uri="{FF2B5EF4-FFF2-40B4-BE49-F238E27FC236}">
                <a16:creationId xmlns:a16="http://schemas.microsoft.com/office/drawing/2014/main" id="{AF57E8F5-1595-5355-C2A8-A501383B2CC4}"/>
              </a:ext>
            </a:extLst>
          </p:cNvPr>
          <p:cNvSpPr txBox="1"/>
          <p:nvPr/>
        </p:nvSpPr>
        <p:spPr>
          <a:xfrm>
            <a:off x="267953" y="1585403"/>
            <a:ext cx="10970753" cy="5011949"/>
          </a:xfrm>
          <a:prstGeom prst="rect">
            <a:avLst/>
          </a:prstGeom>
          <a:noFill/>
        </p:spPr>
        <p:txBody>
          <a:bodyPr wrap="square">
            <a:spAutoFit/>
          </a:bodyPr>
          <a:lstStyle/>
          <a:p>
            <a:pPr marL="285750" indent="-285750" eaLnBrk="1" hangingPunct="1">
              <a:lnSpc>
                <a:spcPct val="250000"/>
              </a:lnSpc>
              <a:spcBef>
                <a:spcPct val="50000"/>
              </a:spcBef>
              <a:buClrTx/>
              <a:buSzTx/>
              <a:buFont typeface="Wingdings" panose="05000000000000000000" pitchFamily="2" charset="2"/>
              <a:buChar char="Ø"/>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变压器和电容器内的绝缘流体；</a:t>
            </a:r>
          </a:p>
          <a:p>
            <a:pPr marL="285750" indent="-285750" eaLnBrk="1" hangingPunct="1">
              <a:lnSpc>
                <a:spcPct val="250000"/>
              </a:lnSpc>
              <a:spcBef>
                <a:spcPct val="50000"/>
              </a:spcBef>
              <a:buClrTx/>
              <a:buSzTx/>
              <a:buFont typeface="Wingdings" panose="05000000000000000000" pitchFamily="2" charset="2"/>
              <a:buChar char="Ø"/>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在热传导系统和水力系统中作介质；</a:t>
            </a:r>
            <a:endPar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eaLnBrk="1" hangingPunct="1">
              <a:lnSpc>
                <a:spcPct val="250000"/>
              </a:lnSpc>
              <a:spcBef>
                <a:spcPct val="50000"/>
              </a:spcBef>
              <a:buClrTx/>
              <a:buSzTx/>
              <a:buFont typeface="Wingdings" panose="05000000000000000000" pitchFamily="2" charset="2"/>
              <a:buChar char="Ø"/>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在配制润滑油、油墨中作添加剂；</a:t>
            </a:r>
          </a:p>
          <a:p>
            <a:pPr marL="285750" indent="-285750" eaLnBrk="1" hangingPunct="1">
              <a:lnSpc>
                <a:spcPct val="250000"/>
              </a:lnSpc>
              <a:spcBef>
                <a:spcPct val="50000"/>
              </a:spcBef>
              <a:buClrTx/>
              <a:buSzTx/>
              <a:buFont typeface="Wingdings" panose="05000000000000000000" pitchFamily="2" charset="2"/>
              <a:buChar char="Ø"/>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在塑料中作增塑剂。</a:t>
            </a:r>
          </a:p>
          <a:p>
            <a:pPr eaLnBrk="1" hangingPunct="1">
              <a:lnSpc>
                <a:spcPct val="150000"/>
              </a:lnSpc>
              <a:spcBef>
                <a:spcPct val="50000"/>
              </a:spcBef>
              <a:buClrTx/>
              <a:buSzTx/>
            </a:pPr>
            <a:endPar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5" name="Picture 4" descr="20070903-4">
            <a:extLst>
              <a:ext uri="{FF2B5EF4-FFF2-40B4-BE49-F238E27FC236}">
                <a16:creationId xmlns:a16="http://schemas.microsoft.com/office/drawing/2014/main" id="{0FD826D3-0A2F-2C9E-3848-7C78C6CE7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020" y="1654624"/>
            <a:ext cx="2662559" cy="227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6">
            <a:hlinkClick r:id="rId4"/>
            <a:extLst>
              <a:ext uri="{FF2B5EF4-FFF2-40B4-BE49-F238E27FC236}">
                <a16:creationId xmlns:a16="http://schemas.microsoft.com/office/drawing/2014/main" id="{13F38968-D30E-8ACA-9C0D-C711552B96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020" y="4091376"/>
            <a:ext cx="2729198" cy="221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3" descr="images111">
            <a:extLst>
              <a:ext uri="{FF2B5EF4-FFF2-40B4-BE49-F238E27FC236}">
                <a16:creationId xmlns:a16="http://schemas.microsoft.com/office/drawing/2014/main" id="{C1788E3D-2740-A657-DADF-F15ADF8A2A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6334" y="1568483"/>
            <a:ext cx="19891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7">
            <a:hlinkClick r:id="rId7"/>
            <a:extLst>
              <a:ext uri="{FF2B5EF4-FFF2-40B4-BE49-F238E27FC236}">
                <a16:creationId xmlns:a16="http://schemas.microsoft.com/office/drawing/2014/main" id="{9851594A-D366-16B2-555D-588DFB74F0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4518" y="4281454"/>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252466"/>
      </p:ext>
    </p:extLst>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AAEFE-4A5D-C05E-6440-143B16C9AC8E}"/>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007F0BCA-02D1-0258-67C6-8C3534810F7D}"/>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B5AB647D-B146-4518-E8DE-DF36E903E2C0}"/>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015F5A28-4626-07A1-0D0D-9D69F5E49EA4}"/>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53" name="文本框 52">
            <a:extLst>
              <a:ext uri="{FF2B5EF4-FFF2-40B4-BE49-F238E27FC236}">
                <a16:creationId xmlns:a16="http://schemas.microsoft.com/office/drawing/2014/main" id="{26585A15-171D-EA5F-2609-BC3E3E642ABC}"/>
              </a:ext>
            </a:extLst>
          </p:cNvPr>
          <p:cNvSpPr txBox="1"/>
          <p:nvPr/>
        </p:nvSpPr>
        <p:spPr>
          <a:xfrm>
            <a:off x="191344" y="1584304"/>
            <a:ext cx="5612023" cy="5196615"/>
          </a:xfrm>
          <a:prstGeom prst="rect">
            <a:avLst/>
          </a:prstGeom>
          <a:noFill/>
        </p:spPr>
        <p:txBody>
          <a:bodyPr wrap="square">
            <a:spAutoFit/>
          </a:bodyPr>
          <a:lstStyle/>
          <a:p>
            <a:pPr marL="285750" indent="-285750" eaLnBrk="1" hangingPunct="1">
              <a:lnSpc>
                <a:spcPct val="150000"/>
              </a:lnSpc>
              <a:spcBef>
                <a:spcPct val="50000"/>
              </a:spcBef>
              <a:buClrTx/>
              <a:buSzTx/>
              <a:buFont typeface="Wingdings" panose="05000000000000000000" pitchFamily="2" charset="2"/>
              <a:buChar char="Ø"/>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随</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Cl</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增加，黏稠度也相应增加，呈树脂状。</a:t>
            </a:r>
          </a:p>
          <a:p>
            <a:pPr marL="285750" indent="-285750" eaLnBrk="1" hangingPunct="1">
              <a:lnSpc>
                <a:spcPct val="150000"/>
              </a:lnSpc>
              <a:spcBef>
                <a:spcPct val="50000"/>
              </a:spcBef>
              <a:buClrTx/>
              <a:buSzTx/>
              <a:buFont typeface="Wingdings" panose="05000000000000000000" pitchFamily="2" charset="2"/>
              <a:buChar char="Ø"/>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纯品溶解度取决于分子中取代的氯原子数，数目增加，溶解度降低。</a:t>
            </a:r>
          </a:p>
          <a:p>
            <a:pPr marL="285750" indent="-285750" eaLnBrk="1" hangingPunct="1">
              <a:lnSpc>
                <a:spcPct val="150000"/>
              </a:lnSpc>
              <a:spcBef>
                <a:spcPct val="50000"/>
              </a:spcBef>
              <a:buClrTx/>
              <a:buSzTx/>
              <a:buFont typeface="Wingdings" panose="05000000000000000000" pitchFamily="2" charset="2"/>
              <a:buChar char="Ø"/>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蒸气压小，溶解度小，故主要为吸附态，易被颗粒物吸附在沉积物中。</a:t>
            </a:r>
          </a:p>
          <a:p>
            <a:pPr marL="285750" indent="-285750" eaLnBrk="1" hangingPunct="1">
              <a:lnSpc>
                <a:spcPct val="150000"/>
              </a:lnSpc>
              <a:spcBef>
                <a:spcPct val="50000"/>
              </a:spcBef>
              <a:buClrTx/>
              <a:buSzTx/>
              <a:buFont typeface="Wingdings" panose="05000000000000000000" pitchFamily="2" charset="2"/>
              <a:buChar char="Ø"/>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易通过食物链传递。</a:t>
            </a:r>
          </a:p>
          <a:p>
            <a:pPr eaLnBrk="1" hangingPunct="1">
              <a:lnSpc>
                <a:spcPct val="150000"/>
              </a:lnSpc>
              <a:spcBef>
                <a:spcPct val="50000"/>
              </a:spcBef>
              <a:buClrTx/>
              <a:buSzTx/>
            </a:pPr>
            <a:endPar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Group 97">
            <a:extLst>
              <a:ext uri="{FF2B5EF4-FFF2-40B4-BE49-F238E27FC236}">
                <a16:creationId xmlns:a16="http://schemas.microsoft.com/office/drawing/2014/main" id="{78797914-63DD-5EED-D64A-197A7EA4F975}"/>
              </a:ext>
            </a:extLst>
          </p:cNvPr>
          <p:cNvGraphicFramePr>
            <a:graphicFrameLocks noGrp="1"/>
          </p:cNvGraphicFramePr>
          <p:nvPr>
            <p:extLst>
              <p:ext uri="{D42A27DB-BD31-4B8C-83A1-F6EECF244321}">
                <p14:modId xmlns:p14="http://schemas.microsoft.com/office/powerpoint/2010/main" val="2587051024"/>
              </p:ext>
            </p:extLst>
          </p:nvPr>
        </p:nvGraphicFramePr>
        <p:xfrm>
          <a:off x="6096000" y="3174069"/>
          <a:ext cx="5786437" cy="2249488"/>
        </p:xfrm>
        <a:graphic>
          <a:graphicData uri="http://schemas.openxmlformats.org/drawingml/2006/table">
            <a:tbl>
              <a:tblPr/>
              <a:tblGrid>
                <a:gridCol w="3024187">
                  <a:extLst>
                    <a:ext uri="{9D8B030D-6E8A-4147-A177-3AD203B41FA5}">
                      <a16:colId xmlns:a16="http://schemas.microsoft.com/office/drawing/2014/main" val="20000"/>
                    </a:ext>
                  </a:extLst>
                </a:gridCol>
                <a:gridCol w="2762250">
                  <a:extLst>
                    <a:ext uri="{9D8B030D-6E8A-4147-A177-3AD203B41FA5}">
                      <a16:colId xmlns:a16="http://schemas.microsoft.com/office/drawing/2014/main" val="20001"/>
                    </a:ext>
                  </a:extLst>
                </a:gridCol>
              </a:tblGrid>
              <a:tr h="287338">
                <a:tc>
                  <a:txBody>
                    <a:bodyPr/>
                    <a:lstStyle/>
                    <a:p>
                      <a:pPr marL="342900" marR="0" lvl="0" indent="-342900" algn="ctr" defTabSz="914400" rtl="0" eaLnBrk="0" fontAlgn="base" latinLnBrk="0" hangingPunct="0">
                        <a:lnSpc>
                          <a:spcPct val="100000"/>
                        </a:lnSpc>
                        <a:spcBef>
                          <a:spcPct val="0"/>
                        </a:spcBef>
                        <a:spcAft>
                          <a:spcPct val="0"/>
                        </a:spcAft>
                        <a:buClrTx/>
                        <a:buSzPct val="70000"/>
                        <a:buFontTx/>
                        <a:buNone/>
                        <a:tabLst>
                          <a:tab pos="752475" algn="l"/>
                        </a:tabLst>
                      </a:pP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多氯联苯</a:t>
                      </a:r>
                    </a:p>
                  </a:txBody>
                  <a:tcPr anchor="ctr" horzOverflow="overflow">
                    <a:lnL w="12700" cap="flat" cmpd="sng" algn="ctr">
                      <a:solidFill>
                        <a:srgbClr val="000000"/>
                      </a:solidFill>
                      <a:prstDash val="solid"/>
                      <a:round/>
                      <a:headEnd type="none" w="sm" len="sm"/>
                      <a:tailEnd type="none" w="sm" len="sm"/>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tab pos="752475" algn="l"/>
                        </a:tabLst>
                      </a:pPr>
                      <a:r>
                        <a:rPr kumimoji="1" lang="zh-CN" altLang="en-US" sz="18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溶解度</a:t>
                      </a:r>
                      <a:r>
                        <a:rPr kumimoji="1" lang="en-US" altLang="zh-CN" sz="18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1" lang="el-GR" altLang="zh-CN" sz="18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μ</a:t>
                      </a:r>
                      <a:r>
                        <a:rPr kumimoji="1" lang="en-US" altLang="zh-CN" sz="18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g·L</a:t>
                      </a:r>
                      <a:r>
                        <a:rPr kumimoji="1" lang="en-US" altLang="zh-CN" sz="1800" b="1" i="0" u="none" strike="noStrike" cap="none" normalizeH="0" baseline="3000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kumimoji="1" lang="en-US" altLang="zh-CN" sz="18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kumimoji="1" lang="zh-CN" altLang="en-US" sz="18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4013">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tab pos="752475" algn="l"/>
                        </a:tabLst>
                      </a:pP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 </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二氯联苯</a:t>
                      </a:r>
                      <a:endPar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tab pos="752475" algn="l"/>
                        </a:tabLst>
                      </a:pP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773</a:t>
                      </a:r>
                    </a:p>
                  </a:txBody>
                  <a:tcPr anchor="ctr" horzOverflow="overflow">
                    <a:lnL w="12700" cap="flat" cmpd="sng" algn="ctr">
                      <a:solidFill>
                        <a:schemeClr val="bg2"/>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tab pos="752475" algn="l"/>
                        </a:tabLst>
                      </a:pP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 </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三氯联苯</a:t>
                      </a:r>
                      <a:endPar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tab pos="752475" algn="l"/>
                        </a:tabLst>
                      </a:pP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307</a:t>
                      </a:r>
                    </a:p>
                  </a:txBody>
                  <a:tcPr anchor="ctr" horzOverflow="overflow">
                    <a:lnL w="12700" cap="flat" cmpd="sng" algn="ctr">
                      <a:solidFill>
                        <a:schemeClr val="bg2"/>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363">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tab pos="752475" algn="l"/>
                        </a:tabLst>
                      </a:pP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2',5'- </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四氯联苯</a:t>
                      </a:r>
                      <a:endPar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tab pos="752475" algn="l"/>
                        </a:tabLst>
                      </a:pP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38.5</a:t>
                      </a:r>
                    </a:p>
                  </a:txBody>
                  <a:tcPr anchor="ctr" horzOverflow="overflow">
                    <a:lnL w="12700" cap="flat" cmpd="sng" algn="ctr">
                      <a:solidFill>
                        <a:schemeClr val="bg2"/>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5600">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tab pos="752475" algn="l"/>
                        </a:tabLst>
                      </a:pP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2',5'- </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五氯联苯</a:t>
                      </a:r>
                    </a:p>
                  </a:txBody>
                  <a:tcPr anchor="ctr" horzOverflow="overflow">
                    <a:lnL w="12700" cap="flat" cmpd="sng" algn="ctr">
                      <a:solidFill>
                        <a:srgbClr val="000000"/>
                      </a:solidFill>
                      <a:prstDash val="solid"/>
                      <a:round/>
                      <a:headEnd type="none" w="sm" len="sm"/>
                      <a:tailEnd type="none" w="sm" len="sm"/>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tab pos="752475" algn="l"/>
                        </a:tabLst>
                      </a:pP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11.7</a:t>
                      </a:r>
                    </a:p>
                  </a:txBody>
                  <a:tcPr anchor="ctr" horzOverflow="overflow">
                    <a:lnL w="12700" cap="flat" cmpd="sng" algn="ctr">
                      <a:solidFill>
                        <a:schemeClr val="bg2"/>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4163">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tab pos="752475" algn="l"/>
                        </a:tabLst>
                      </a:pP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2',4’,5'- </a:t>
                      </a:r>
                      <a:r>
                        <a:rPr kumimoji="1"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六氯联苯</a:t>
                      </a:r>
                    </a:p>
                  </a:txBody>
                  <a:tcPr anchor="ctr" horzOverflow="overflow">
                    <a:lnL w="12700" cap="flat" cmpd="sng" algn="ctr">
                      <a:solidFill>
                        <a:srgbClr val="000000"/>
                      </a:solidFill>
                      <a:prstDash val="solid"/>
                      <a:round/>
                      <a:headEnd type="none" w="sm" len="sm"/>
                      <a:tailEnd type="none" w="sm" len="sm"/>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tab pos="752475" algn="l"/>
                        </a:tabLst>
                      </a:pPr>
                      <a:r>
                        <a:rPr kumimoji="1" lang="en-US" altLang="zh-CN" sz="18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1.3</a:t>
                      </a:r>
                    </a:p>
                  </a:txBody>
                  <a:tcPr anchor="ctr" horzOverflow="overflow">
                    <a:lnL w="12700" cap="flat" cmpd="sng" algn="ctr">
                      <a:solidFill>
                        <a:schemeClr val="bg2"/>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Rectangle 3">
            <a:extLst>
              <a:ext uri="{FF2B5EF4-FFF2-40B4-BE49-F238E27FC236}">
                <a16:creationId xmlns:a16="http://schemas.microsoft.com/office/drawing/2014/main" id="{0A6AEABF-05CE-B797-8751-9CC34CA82DF3}"/>
              </a:ext>
            </a:extLst>
          </p:cNvPr>
          <p:cNvSpPr>
            <a:spLocks noChangeArrowheads="1"/>
          </p:cNvSpPr>
          <p:nvPr/>
        </p:nvSpPr>
        <p:spPr bwMode="auto">
          <a:xfrm>
            <a:off x="6824944" y="2719301"/>
            <a:ext cx="4653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kumimoji="1" lang="zh-CN" altLang="en-US" sz="2000" b="1" dirty="0">
                <a:solidFill>
                  <a:schemeClr val="tx1"/>
                </a:solidFill>
                <a:latin typeface="Times New Roman" panose="02020603050405020304" pitchFamily="18" charset="0"/>
                <a:ea typeface="黑体" panose="02010609060101010101" pitchFamily="49" charset="-122"/>
              </a:rPr>
              <a:t>不同多氯联苯在水中的溶解度（</a:t>
            </a:r>
            <a:r>
              <a:rPr kumimoji="1" lang="en-US" altLang="zh-CN" sz="2000" b="1" dirty="0">
                <a:solidFill>
                  <a:schemeClr val="tx1"/>
                </a:solidFill>
                <a:latin typeface="Times New Roman" panose="02020603050405020304" pitchFamily="18" charset="0"/>
                <a:ea typeface="黑体" panose="02010609060101010101" pitchFamily="49" charset="-122"/>
              </a:rPr>
              <a:t>25 ℃</a:t>
            </a:r>
            <a:r>
              <a:rPr kumimoji="1" lang="zh-CN" altLang="en-US" sz="2000" b="1" dirty="0">
                <a:solidFill>
                  <a:schemeClr val="tx1"/>
                </a:solidFill>
                <a:latin typeface="Times New Roman" panose="02020603050405020304" pitchFamily="18" charset="0"/>
                <a:ea typeface="黑体" panose="02010609060101010101" pitchFamily="49" charset="-122"/>
              </a:rPr>
              <a:t>）</a:t>
            </a:r>
            <a:endParaRPr kumimoji="1" lang="zh-CN" altLang="en-US" sz="2000" dirty="0">
              <a:solidFill>
                <a:schemeClr val="tx1"/>
              </a:solidFill>
              <a:latin typeface="Times New Roman" panose="02020603050405020304" pitchFamily="18" charset="0"/>
              <a:ea typeface="黑体" panose="02010609060101010101" pitchFamily="49" charset="-122"/>
            </a:endParaRPr>
          </a:p>
        </p:txBody>
      </p:sp>
    </p:spTree>
    <p:extLst>
      <p:ext uri="{BB962C8B-B14F-4D97-AF65-F5344CB8AC3E}">
        <p14:creationId xmlns:p14="http://schemas.microsoft.com/office/powerpoint/2010/main" val="2819303121"/>
      </p:ext>
    </p:extLst>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003A1-A4DA-CCEA-2EEB-BFFBE9C2F491}"/>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D69917A8-3ABF-CF8A-1E6E-E79AEC5CB11E}"/>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EA3C8B19-764D-C315-6BAC-0810BAE06CDF}"/>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318E0F41-D037-EC0D-A1D3-983735FEF8EB}"/>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0C2A0094-8365-FD83-2FDA-8EAC131F554E}"/>
              </a:ext>
            </a:extLst>
          </p:cNvPr>
          <p:cNvSpPr txBox="1"/>
          <p:nvPr/>
        </p:nvSpPr>
        <p:spPr>
          <a:xfrm>
            <a:off x="239618" y="775127"/>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迁移与转化</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3" name="文本框 52">
            <a:extLst>
              <a:ext uri="{FF2B5EF4-FFF2-40B4-BE49-F238E27FC236}">
                <a16:creationId xmlns:a16="http://schemas.microsoft.com/office/drawing/2014/main" id="{54D45BF0-E7D3-1806-BBBA-45144EE615F2}"/>
              </a:ext>
            </a:extLst>
          </p:cNvPr>
          <p:cNvSpPr txBox="1"/>
          <p:nvPr/>
        </p:nvSpPr>
        <p:spPr>
          <a:xfrm>
            <a:off x="1343472" y="1420046"/>
            <a:ext cx="8424936" cy="1318631"/>
          </a:xfrm>
          <a:prstGeom prst="rect">
            <a:avLst/>
          </a:prstGeom>
          <a:noFill/>
        </p:spPr>
        <p:txBody>
          <a:bodyPr wrap="square">
            <a:spAutoFit/>
          </a:bodyPr>
          <a:lstStyle/>
          <a:p>
            <a:pPr marL="285750" indent="-285750" eaLnBrk="1" hangingPunct="1">
              <a:lnSpc>
                <a:spcPct val="150000"/>
              </a:lnSpc>
              <a:spcBef>
                <a:spcPct val="50000"/>
              </a:spcBef>
              <a:buClrTx/>
              <a:buSzTx/>
              <a:buFont typeface="Wingdings" panose="05000000000000000000" pitchFamily="2" charset="2"/>
              <a:buChar char="Ø"/>
            </a:pP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挥发作用→大气→湿沉降进入水体→沉积物中</a:t>
            </a:r>
          </a:p>
          <a:p>
            <a:pPr eaLnBrk="1" hangingPunct="1">
              <a:lnSpc>
                <a:spcPct val="150000"/>
              </a:lnSpc>
              <a:spcBef>
                <a:spcPct val="50000"/>
              </a:spcBef>
              <a:buClrTx/>
              <a:buSzTx/>
            </a:pPr>
            <a:endPar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Picture 7" descr="H65">
            <a:extLst>
              <a:ext uri="{FF2B5EF4-FFF2-40B4-BE49-F238E27FC236}">
                <a16:creationId xmlns:a16="http://schemas.microsoft.com/office/drawing/2014/main" id="{7277D229-9A92-B557-F6B8-DB717C600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2256393"/>
            <a:ext cx="5472112"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16:creationId xmlns:a16="http://schemas.microsoft.com/office/drawing/2014/main" id="{65852B8C-EDAD-5E48-EE0A-1EB218475929}"/>
              </a:ext>
            </a:extLst>
          </p:cNvPr>
          <p:cNvSpPr txBox="1">
            <a:spLocks noChangeArrowheads="1"/>
          </p:cNvSpPr>
          <p:nvPr/>
        </p:nvSpPr>
        <p:spPr bwMode="auto">
          <a:xfrm>
            <a:off x="2603500" y="6082873"/>
            <a:ext cx="698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不同</a:t>
            </a:r>
            <a:r>
              <a:rPr lang="en-US" altLang="zh-CN"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PCBs</a:t>
            </a:r>
            <a:r>
              <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挥发损失量与时间的关系</a:t>
            </a:r>
          </a:p>
        </p:txBody>
      </p:sp>
    </p:spTree>
    <p:extLst>
      <p:ext uri="{BB962C8B-B14F-4D97-AF65-F5344CB8AC3E}">
        <p14:creationId xmlns:p14="http://schemas.microsoft.com/office/powerpoint/2010/main" val="4007429873"/>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4B32F-51A4-30A6-3046-15BACE78041D}"/>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83400ABE-79D7-8411-EF43-8CD4BE2D9144}"/>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5D3AA3F3-3B13-1142-60F6-23148C5E984B}"/>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cxnSp>
        <p:nvCxnSpPr>
          <p:cNvPr id="4" name="直接连接符 3">
            <a:extLst>
              <a:ext uri="{FF2B5EF4-FFF2-40B4-BE49-F238E27FC236}">
                <a16:creationId xmlns:a16="http://schemas.microsoft.com/office/drawing/2014/main" id="{1370D125-A62B-C041-BACE-5DD54D687FF0}"/>
              </a:ext>
            </a:extLst>
          </p:cNvPr>
          <p:cNvCxnSpPr/>
          <p:nvPr/>
        </p:nvCxnSpPr>
        <p:spPr bwMode="auto">
          <a:xfrm>
            <a:off x="3215680" y="2564904"/>
            <a:ext cx="3600000" cy="0"/>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6" name="Rectangle 2">
            <a:extLst>
              <a:ext uri="{FF2B5EF4-FFF2-40B4-BE49-F238E27FC236}">
                <a16:creationId xmlns:a16="http://schemas.microsoft.com/office/drawing/2014/main" id="{3675D48B-E50C-582A-4CBC-E5E22B4ECC04}"/>
              </a:ext>
            </a:extLst>
          </p:cNvPr>
          <p:cNvSpPr txBox="1">
            <a:spLocks noChangeArrowheads="1"/>
          </p:cNvSpPr>
          <p:nvPr/>
        </p:nvSpPr>
        <p:spPr bwMode="auto">
          <a:xfrm>
            <a:off x="1343472" y="764704"/>
            <a:ext cx="9289032" cy="5400600"/>
          </a:xfrm>
          <a:prstGeom prst="rect">
            <a:avLst/>
          </a:prstGeom>
          <a:noFill/>
          <a:ln w="9525">
            <a:noFill/>
            <a:miter lim="800000"/>
          </a:ln>
          <a:effectLst/>
        </p:spPr>
        <p:txBody>
          <a:bodyPr vert="horz" wrap="square" lIns="91440" tIns="45720" rIns="91440" bIns="45720" numCol="1" anchor="ctr" anchorCtr="0" compatLnSpc="1"/>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9pPr>
          </a:lstStyle>
          <a:p>
            <a:pPr algn="l" eaLnBrk="1" hangingPunct="1">
              <a:lnSpc>
                <a:spcPct val="150000"/>
              </a:lnSpc>
              <a:spcBef>
                <a:spcPct val="20000"/>
              </a:spcBef>
              <a:defRPr/>
            </a:pPr>
            <a:r>
              <a:rPr lang="zh-CN" altLang="en-US"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第二节  金属元素 （</a:t>
            </a:r>
            <a:r>
              <a:rPr lang="en-US" altLang="zh-CN"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Metals</a:t>
            </a:r>
            <a:r>
              <a:rPr lang="zh-CN" altLang="en-US" sz="4800" b="0" kern="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4400" kern="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一、汞（</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Mercury</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二、镉（</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Cadmium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三、铬（</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Chromium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四、砷（</a:t>
            </a: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Arsenic</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五、锂</a:t>
            </a:r>
            <a:r>
              <a:rPr lang="zh-CN" altLang="en-US"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Lithium</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六、稀土元素（</a:t>
            </a:r>
            <a:r>
              <a:rPr lang="en-US" altLang="zh-CN" sz="3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Rare earth elements</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19010743"/>
      </p:ext>
    </p:extLst>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8A83F-2D2E-9F66-8274-47763972AF91}"/>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F370C200-679F-CA3F-3354-5832AD744AC7}"/>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97816900-9E67-27FE-3DDE-EDDC24BB81DE}"/>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CF3E137B-EDBD-36AC-E714-B11C8DFE5F0E}"/>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4A60DDFC-1919-3B4E-55CF-72DE8BDA7BD3}"/>
              </a:ext>
            </a:extLst>
          </p:cNvPr>
          <p:cNvSpPr txBox="1"/>
          <p:nvPr/>
        </p:nvSpPr>
        <p:spPr>
          <a:xfrm>
            <a:off x="239618" y="775127"/>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迁移与转化</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Picture 5" descr="图片8">
            <a:extLst>
              <a:ext uri="{FF2B5EF4-FFF2-40B4-BE49-F238E27FC236}">
                <a16:creationId xmlns:a16="http://schemas.microsoft.com/office/drawing/2014/main" id="{4AD46F7C-22A6-5042-390A-07621D624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744" y="1445401"/>
            <a:ext cx="3024336" cy="388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a:extLst>
              <a:ext uri="{FF2B5EF4-FFF2-40B4-BE49-F238E27FC236}">
                <a16:creationId xmlns:a16="http://schemas.microsoft.com/office/drawing/2014/main" id="{28DC5CCE-3221-1D40-4C80-79701CEA8C9E}"/>
              </a:ext>
            </a:extLst>
          </p:cNvPr>
          <p:cNvSpPr txBox="1">
            <a:spLocks noChangeArrowheads="1"/>
          </p:cNvSpPr>
          <p:nvPr/>
        </p:nvSpPr>
        <p:spPr bwMode="auto">
          <a:xfrm>
            <a:off x="2819400" y="5517232"/>
            <a:ext cx="655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kumimoji="1" lang="en-US" altLang="zh-CN" sz="2400" b="1" dirty="0">
                <a:solidFill>
                  <a:schemeClr val="tx1"/>
                </a:solidFill>
                <a:latin typeface="Times New Roman" panose="02020603050405020304" pitchFamily="18" charset="0"/>
                <a:ea typeface="黑体" panose="02010609060101010101" pitchFamily="49" charset="-122"/>
              </a:rPr>
              <a:t>PCB</a:t>
            </a:r>
            <a:r>
              <a:rPr kumimoji="1" lang="zh-CN" altLang="en-US" sz="2400" b="1" dirty="0">
                <a:solidFill>
                  <a:schemeClr val="tx1"/>
                </a:solidFill>
                <a:latin typeface="Times New Roman" panose="02020603050405020304" pitchFamily="18" charset="0"/>
                <a:ea typeface="黑体" panose="02010609060101010101" pitchFamily="49" charset="-122"/>
              </a:rPr>
              <a:t>在</a:t>
            </a:r>
            <a:r>
              <a:rPr kumimoji="1"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水生生态系统</a:t>
            </a:r>
            <a:r>
              <a:rPr kumimoji="1" lang="zh-CN" altLang="en-US" sz="2400" b="1" dirty="0">
                <a:solidFill>
                  <a:schemeClr val="tx1"/>
                </a:solidFill>
                <a:latin typeface="Times New Roman" panose="02020603050405020304" pitchFamily="18" charset="0"/>
                <a:ea typeface="黑体" panose="02010609060101010101" pitchFamily="49" charset="-122"/>
              </a:rPr>
              <a:t>中的生物放大</a:t>
            </a:r>
          </a:p>
          <a:p>
            <a:pPr eaLnBrk="1" hangingPunct="1">
              <a:spcBef>
                <a:spcPct val="0"/>
              </a:spcBef>
              <a:buClrTx/>
              <a:buSzTx/>
              <a:buFontTx/>
              <a:buNone/>
            </a:pPr>
            <a:endParaRPr kumimoji="1" lang="zh-CN" altLang="en-US" sz="2400" b="1" dirty="0">
              <a:solidFill>
                <a:schemeClr val="tx1"/>
              </a:solidFill>
              <a:latin typeface="Times New Roman" panose="02020603050405020304" pitchFamily="18" charset="0"/>
              <a:ea typeface="黑体" panose="02010609060101010101" pitchFamily="49" charset="-122"/>
            </a:endParaRPr>
          </a:p>
          <a:p>
            <a:pPr eaLnBrk="1" hangingPunct="1">
              <a:spcBef>
                <a:spcPct val="0"/>
              </a:spcBef>
              <a:buClrTx/>
              <a:buSzTx/>
              <a:buFontTx/>
              <a:buNone/>
            </a:pPr>
            <a:endParaRPr kumimoji="1" lang="zh-CN" altLang="en-US" sz="2400" b="1" dirty="0">
              <a:solidFill>
                <a:schemeClr val="tx1"/>
              </a:solidFill>
              <a:latin typeface="Times New Roman" panose="02020603050405020304" pitchFamily="18" charset="0"/>
              <a:ea typeface="黑体" panose="02010609060101010101" pitchFamily="49" charset="-122"/>
            </a:endParaRPr>
          </a:p>
        </p:txBody>
      </p:sp>
    </p:spTree>
    <p:extLst>
      <p:ext uri="{BB962C8B-B14F-4D97-AF65-F5344CB8AC3E}">
        <p14:creationId xmlns:p14="http://schemas.microsoft.com/office/powerpoint/2010/main" val="3902830275"/>
      </p:ext>
    </p:extLst>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92AF2-7F4D-9100-F53C-C3CD0B426E75}"/>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4E9CCB62-CAF4-9136-4BB9-5AB586CE2891}"/>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B29ABF7E-9D37-D0EC-D904-A0A8CDEB0025}"/>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E571B222-ACA9-5771-C69A-0979F38DBFDF}"/>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20AE2707-3421-4081-9227-0323944453BF}"/>
              </a:ext>
            </a:extLst>
          </p:cNvPr>
          <p:cNvSpPr txBox="1"/>
          <p:nvPr/>
        </p:nvSpPr>
        <p:spPr>
          <a:xfrm>
            <a:off x="551384" y="1208724"/>
            <a:ext cx="11377264" cy="580865"/>
          </a:xfrm>
          <a:prstGeom prst="rect">
            <a:avLst/>
          </a:prstGeom>
          <a:noFill/>
        </p:spPr>
        <p:txBody>
          <a:bodyPr wrap="square">
            <a:spAutoFit/>
          </a:bodyPr>
          <a:lstStyle/>
          <a:p>
            <a:pPr>
              <a:lnSpc>
                <a:spcPct val="150000"/>
              </a:lnSpc>
              <a:spcBef>
                <a:spcPct val="50000"/>
              </a:spcBef>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）光化学分解</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Picture 3">
            <a:extLst>
              <a:ext uri="{FF2B5EF4-FFF2-40B4-BE49-F238E27FC236}">
                <a16:creationId xmlns:a16="http://schemas.microsoft.com/office/drawing/2014/main" id="{6821C9BD-B063-3BE7-F70A-095E131F5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2044497"/>
            <a:ext cx="63373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593973"/>
      </p:ext>
    </p:extLst>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D425A-5110-8953-EF39-81D37D6CE5E2}"/>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2CF3A878-4F06-0D0A-EF47-F71E13F78F9C}"/>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8FB52AFE-B387-BF15-D703-A4BB35924EAA}"/>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749D5E10-8969-1F10-2459-D4E161D7229B}"/>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F0DC73CD-C95A-2CF2-B477-D726D69F44CE}"/>
              </a:ext>
            </a:extLst>
          </p:cNvPr>
          <p:cNvSpPr txBox="1"/>
          <p:nvPr/>
        </p:nvSpPr>
        <p:spPr>
          <a:xfrm>
            <a:off x="407368" y="1005210"/>
            <a:ext cx="11377264" cy="580865"/>
          </a:xfrm>
          <a:prstGeom prst="rect">
            <a:avLst/>
          </a:prstGeom>
          <a:noFill/>
        </p:spPr>
        <p:txBody>
          <a:bodyPr wrap="square">
            <a:spAutoFit/>
          </a:bodyPr>
          <a:lstStyle/>
          <a:p>
            <a:pPr>
              <a:lnSpc>
                <a:spcPct val="150000"/>
              </a:lnSpc>
              <a:spcBef>
                <a:spcPct val="50000"/>
              </a:spcBef>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）生物转化   含氯数目越少，越易被降解</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1" name="组合 30">
            <a:extLst>
              <a:ext uri="{FF2B5EF4-FFF2-40B4-BE49-F238E27FC236}">
                <a16:creationId xmlns:a16="http://schemas.microsoft.com/office/drawing/2014/main" id="{6D798438-C518-D506-6181-8A3260CC9422}"/>
              </a:ext>
            </a:extLst>
          </p:cNvPr>
          <p:cNvGrpSpPr/>
          <p:nvPr/>
        </p:nvGrpSpPr>
        <p:grpSpPr>
          <a:xfrm>
            <a:off x="1487488" y="1698091"/>
            <a:ext cx="6824782" cy="4761458"/>
            <a:chOff x="1343472" y="1988840"/>
            <a:chExt cx="6824782" cy="4761458"/>
          </a:xfrm>
        </p:grpSpPr>
        <p:pic>
          <p:nvPicPr>
            <p:cNvPr id="9" name="Picture 3">
              <a:extLst>
                <a:ext uri="{FF2B5EF4-FFF2-40B4-BE49-F238E27FC236}">
                  <a16:creationId xmlns:a16="http://schemas.microsoft.com/office/drawing/2014/main" id="{2505A0F9-60C0-81E5-EF56-BDC51B1E1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2" y="1988840"/>
              <a:ext cx="61928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pic>
        <p:pic>
          <p:nvPicPr>
            <p:cNvPr id="10" name="Picture 2">
              <a:extLst>
                <a:ext uri="{FF2B5EF4-FFF2-40B4-BE49-F238E27FC236}">
                  <a16:creationId xmlns:a16="http://schemas.microsoft.com/office/drawing/2014/main" id="{3C6B3C7F-F3F0-CC84-51EF-E9986EC2A8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421" y="2732546"/>
              <a:ext cx="59769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pic>
        <p:grpSp>
          <p:nvGrpSpPr>
            <p:cNvPr id="11" name="Group 4">
              <a:extLst>
                <a:ext uri="{FF2B5EF4-FFF2-40B4-BE49-F238E27FC236}">
                  <a16:creationId xmlns:a16="http://schemas.microsoft.com/office/drawing/2014/main" id="{765755CD-CC30-6144-5CB1-A534383DAB00}"/>
                </a:ext>
              </a:extLst>
            </p:cNvPr>
            <p:cNvGrpSpPr>
              <a:grpSpLocks/>
            </p:cNvGrpSpPr>
            <p:nvPr/>
          </p:nvGrpSpPr>
          <p:grpSpPr bwMode="auto">
            <a:xfrm>
              <a:off x="1472179" y="3861048"/>
              <a:ext cx="6696075" cy="2889250"/>
              <a:chOff x="930" y="1580"/>
              <a:chExt cx="4218" cy="2094"/>
            </a:xfrm>
          </p:grpSpPr>
          <p:sp>
            <p:nvSpPr>
              <p:cNvPr id="12" name="Text Box 5">
                <a:extLst>
                  <a:ext uri="{FF2B5EF4-FFF2-40B4-BE49-F238E27FC236}">
                    <a16:creationId xmlns:a16="http://schemas.microsoft.com/office/drawing/2014/main" id="{A67D08E3-7B09-4C86-84E5-31D011575492}"/>
                  </a:ext>
                </a:extLst>
              </p:cNvPr>
              <p:cNvSpPr txBox="1">
                <a:spLocks noChangeArrowheads="1"/>
              </p:cNvSpPr>
              <p:nvPr/>
            </p:nvSpPr>
            <p:spPr bwMode="auto">
              <a:xfrm>
                <a:off x="4060" y="1762"/>
                <a:ext cx="90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kumimoji="1" lang="zh-CN" altLang="en-US" sz="1400">
                    <a:solidFill>
                      <a:schemeClr val="bg1"/>
                    </a:solidFill>
                    <a:latin typeface="Times New Roman" panose="02020603050405020304" pitchFamily="18" charset="0"/>
                  </a:rPr>
                  <a:t>环氧化物水解酶</a:t>
                </a:r>
              </a:p>
            </p:txBody>
          </p:sp>
          <p:pic>
            <p:nvPicPr>
              <p:cNvPr id="13" name="Picture 6">
                <a:extLst>
                  <a:ext uri="{FF2B5EF4-FFF2-40B4-BE49-F238E27FC236}">
                    <a16:creationId xmlns:a16="http://schemas.microsoft.com/office/drawing/2014/main" id="{B2A5DB7B-FB43-5FD8-52C0-FDB2590660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 y="1580"/>
                <a:ext cx="936"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pic>
          <p:pic>
            <p:nvPicPr>
              <p:cNvPr id="14" name="Picture 7">
                <a:extLst>
                  <a:ext uri="{FF2B5EF4-FFF2-40B4-BE49-F238E27FC236}">
                    <a16:creationId xmlns:a16="http://schemas.microsoft.com/office/drawing/2014/main" id="{7BE8258F-28CE-FD6E-8E74-D4370DB354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 y="1580"/>
                <a:ext cx="1050"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pic>
          <p:sp>
            <p:nvSpPr>
              <p:cNvPr id="15" name="Line 8">
                <a:extLst>
                  <a:ext uri="{FF2B5EF4-FFF2-40B4-BE49-F238E27FC236}">
                    <a16:creationId xmlns:a16="http://schemas.microsoft.com/office/drawing/2014/main" id="{1ABFACB6-7D21-C9B6-1D83-4A8D7E8F007F}"/>
                  </a:ext>
                </a:extLst>
              </p:cNvPr>
              <p:cNvSpPr>
                <a:spLocks noChangeShapeType="1"/>
              </p:cNvSpPr>
              <p:nvPr/>
            </p:nvSpPr>
            <p:spPr bwMode="auto">
              <a:xfrm>
                <a:off x="1974" y="1944"/>
                <a:ext cx="408" cy="0"/>
              </a:xfrm>
              <a:prstGeom prst="line">
                <a:avLst/>
              </a:prstGeom>
              <a:noFill/>
              <a:ln w="28575" cap="sq">
                <a:solidFill>
                  <a:schemeClr val="bg2"/>
                </a:solidFill>
                <a:round/>
                <a:headEnd type="none" w="sm" len="sm"/>
                <a:tailEnd type="triangle" w="lg" len="lg"/>
              </a:ln>
              <a:effectLst/>
            </p:spPr>
            <p:txBody>
              <a:bodyPr wrap="none"/>
              <a:lstStyle/>
              <a:p>
                <a:pPr eaLnBrk="1" hangingPunct="1">
                  <a:defRPr/>
                </a:pPr>
                <a:endParaRPr lang="zh-CN" altLang="en-US">
                  <a:effectLst>
                    <a:outerShdw blurRad="38100" dist="38100" dir="2700000" algn="tl">
                      <a:srgbClr val="000000">
                        <a:alpha val="43137"/>
                      </a:srgbClr>
                    </a:outerShdw>
                  </a:effectLst>
                </a:endParaRPr>
              </a:p>
            </p:txBody>
          </p:sp>
          <p:sp>
            <p:nvSpPr>
              <p:cNvPr id="16" name="AutoShape 9">
                <a:extLst>
                  <a:ext uri="{FF2B5EF4-FFF2-40B4-BE49-F238E27FC236}">
                    <a16:creationId xmlns:a16="http://schemas.microsoft.com/office/drawing/2014/main" id="{22A36A19-B06A-3038-6186-6BB83514821B}"/>
                  </a:ext>
                </a:extLst>
              </p:cNvPr>
              <p:cNvSpPr>
                <a:spLocks noChangeArrowheads="1"/>
              </p:cNvSpPr>
              <p:nvPr/>
            </p:nvSpPr>
            <p:spPr bwMode="auto">
              <a:xfrm>
                <a:off x="2518" y="1626"/>
                <a:ext cx="1406" cy="726"/>
              </a:xfrm>
              <a:prstGeom prst="bracketPair">
                <a:avLst>
                  <a:gd name="adj" fmla="val 5370"/>
                </a:avLst>
              </a:prstGeom>
              <a:noFill/>
              <a:ln w="12700" cap="sq">
                <a:solidFill>
                  <a:schemeClr val="bg2"/>
                </a:solidFill>
                <a:round/>
                <a:headEnd type="none" w="sm" len="sm"/>
                <a:tailEnd type="none" w="sm" len="sm"/>
              </a:ln>
              <a:effectLst/>
            </p:spPr>
            <p:txBody>
              <a:bodyPr wrap="none" anchor="ctr"/>
              <a:lstStyle/>
              <a:p>
                <a:pPr eaLnBrk="1" hangingPunct="1">
                  <a:defRPr/>
                </a:pPr>
                <a:endParaRPr lang="zh-CN" altLang="en-US">
                  <a:effectLst>
                    <a:outerShdw blurRad="38100" dist="38100" dir="2700000" algn="tl">
                      <a:srgbClr val="000000">
                        <a:alpha val="43137"/>
                      </a:srgbClr>
                    </a:outerShdw>
                  </a:effectLst>
                </a:endParaRPr>
              </a:p>
            </p:txBody>
          </p:sp>
          <p:sp>
            <p:nvSpPr>
              <p:cNvPr id="17" name="Line 10">
                <a:extLst>
                  <a:ext uri="{FF2B5EF4-FFF2-40B4-BE49-F238E27FC236}">
                    <a16:creationId xmlns:a16="http://schemas.microsoft.com/office/drawing/2014/main" id="{00BDABA3-60EA-00F2-3357-CC83517D4B10}"/>
                  </a:ext>
                </a:extLst>
              </p:cNvPr>
              <p:cNvSpPr>
                <a:spLocks noChangeShapeType="1"/>
              </p:cNvSpPr>
              <p:nvPr/>
            </p:nvSpPr>
            <p:spPr bwMode="auto">
              <a:xfrm>
                <a:off x="4015" y="1944"/>
                <a:ext cx="998" cy="0"/>
              </a:xfrm>
              <a:prstGeom prst="line">
                <a:avLst/>
              </a:prstGeom>
              <a:noFill/>
              <a:ln w="28575" cap="sq">
                <a:solidFill>
                  <a:schemeClr val="bg2"/>
                </a:solidFill>
                <a:round/>
                <a:headEnd type="none" w="sm" len="sm"/>
                <a:tailEnd type="triangle" w="lg" len="lg"/>
              </a:ln>
              <a:effectLst/>
            </p:spPr>
            <p:txBody>
              <a:bodyPr wrap="none"/>
              <a:lstStyle/>
              <a:p>
                <a:pPr eaLnBrk="1" hangingPunct="1">
                  <a:defRPr/>
                </a:pPr>
                <a:endParaRPr lang="zh-CN" altLang="en-US">
                  <a:effectLst>
                    <a:outerShdw blurRad="38100" dist="38100" dir="2700000" algn="tl">
                      <a:srgbClr val="000000">
                        <a:alpha val="43137"/>
                      </a:srgbClr>
                    </a:outerShdw>
                  </a:effectLst>
                </a:endParaRPr>
              </a:p>
            </p:txBody>
          </p:sp>
          <p:sp>
            <p:nvSpPr>
              <p:cNvPr id="18" name="Text Box 11">
                <a:extLst>
                  <a:ext uri="{FF2B5EF4-FFF2-40B4-BE49-F238E27FC236}">
                    <a16:creationId xmlns:a16="http://schemas.microsoft.com/office/drawing/2014/main" id="{BC182BC5-12B1-45D7-2BFD-18024CB1FD88}"/>
                  </a:ext>
                </a:extLst>
              </p:cNvPr>
              <p:cNvSpPr txBox="1">
                <a:spLocks noChangeArrowheads="1"/>
              </p:cNvSpPr>
              <p:nvPr/>
            </p:nvSpPr>
            <p:spPr bwMode="auto">
              <a:xfrm>
                <a:off x="1020" y="2341"/>
                <a:ext cx="412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kumimoji="1" lang="en-US" altLang="zh-CN" sz="1600" b="1">
                    <a:solidFill>
                      <a:schemeClr val="bg1"/>
                    </a:solidFill>
                    <a:latin typeface="Times New Roman" panose="02020603050405020304" pitchFamily="18" charset="0"/>
                  </a:rPr>
                  <a:t>2,5,2’,5’-</a:t>
                </a:r>
                <a:r>
                  <a:rPr kumimoji="1" lang="zh-CN" altLang="en-US" sz="1600" b="1">
                    <a:solidFill>
                      <a:schemeClr val="bg1"/>
                    </a:solidFill>
                    <a:latin typeface="Times New Roman" panose="02020603050405020304" pitchFamily="18" charset="0"/>
                  </a:rPr>
                  <a:t>四氯联苯                                </a:t>
                </a:r>
                <a:r>
                  <a:rPr kumimoji="1" lang="en-US" altLang="zh-CN" sz="1600" b="1">
                    <a:solidFill>
                      <a:schemeClr val="bg1"/>
                    </a:solidFill>
                    <a:latin typeface="Times New Roman" panose="02020603050405020304" pitchFamily="18" charset="0"/>
                  </a:rPr>
                  <a:t>3,4-</a:t>
                </a:r>
                <a:r>
                  <a:rPr kumimoji="1" lang="zh-CN" altLang="en-US" sz="1600" b="1">
                    <a:solidFill>
                      <a:schemeClr val="bg1"/>
                    </a:solidFill>
                    <a:latin typeface="Times New Roman" panose="02020603050405020304" pitchFamily="18" charset="0"/>
                  </a:rPr>
                  <a:t>环氧化物</a:t>
                </a:r>
              </a:p>
            </p:txBody>
          </p:sp>
          <p:grpSp>
            <p:nvGrpSpPr>
              <p:cNvPr id="19" name="Group 12">
                <a:extLst>
                  <a:ext uri="{FF2B5EF4-FFF2-40B4-BE49-F238E27FC236}">
                    <a16:creationId xmlns:a16="http://schemas.microsoft.com/office/drawing/2014/main" id="{EEC8EB06-EC6E-3CDB-C66F-8ACD51CFE427}"/>
                  </a:ext>
                </a:extLst>
              </p:cNvPr>
              <p:cNvGrpSpPr>
                <a:grpSpLocks/>
              </p:cNvGrpSpPr>
              <p:nvPr/>
            </p:nvGrpSpPr>
            <p:grpSpPr bwMode="auto">
              <a:xfrm>
                <a:off x="1247" y="2417"/>
                <a:ext cx="3448" cy="1257"/>
                <a:chOff x="1247" y="2417"/>
                <a:chExt cx="3448" cy="1257"/>
              </a:xfrm>
            </p:grpSpPr>
            <p:pic>
              <p:nvPicPr>
                <p:cNvPr id="20" name="Picture 13">
                  <a:extLst>
                    <a:ext uri="{FF2B5EF4-FFF2-40B4-BE49-F238E27FC236}">
                      <a16:creationId xmlns:a16="http://schemas.microsoft.com/office/drawing/2014/main" id="{887663E9-D538-86CC-EFEC-4B20C0D75E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4" y="2659"/>
                  <a:ext cx="1122"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pic>
            <p:pic>
              <p:nvPicPr>
                <p:cNvPr id="21" name="Picture 14">
                  <a:extLst>
                    <a:ext uri="{FF2B5EF4-FFF2-40B4-BE49-F238E27FC236}">
                      <a16:creationId xmlns:a16="http://schemas.microsoft.com/office/drawing/2014/main" id="{C3FC7481-8061-2FA2-B4F8-8BCF351971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2" y="2417"/>
                  <a:ext cx="771"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pic>
            <p:pic>
              <p:nvPicPr>
                <p:cNvPr id="22" name="Picture 15">
                  <a:extLst>
                    <a:ext uri="{FF2B5EF4-FFF2-40B4-BE49-F238E27FC236}">
                      <a16:creationId xmlns:a16="http://schemas.microsoft.com/office/drawing/2014/main" id="{B9C54159-27AD-6E38-4684-EF05D91228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3" y="3098"/>
                  <a:ext cx="862"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pic>
            <p:sp>
              <p:nvSpPr>
                <p:cNvPr id="23" name="Line 16">
                  <a:extLst>
                    <a:ext uri="{FF2B5EF4-FFF2-40B4-BE49-F238E27FC236}">
                      <a16:creationId xmlns:a16="http://schemas.microsoft.com/office/drawing/2014/main" id="{2547F75D-FA56-816A-D45F-BFD4E18015F1}"/>
                    </a:ext>
                  </a:extLst>
                </p:cNvPr>
                <p:cNvSpPr>
                  <a:spLocks noChangeShapeType="1"/>
                </p:cNvSpPr>
                <p:nvPr/>
              </p:nvSpPr>
              <p:spPr bwMode="auto">
                <a:xfrm>
                  <a:off x="2744" y="3007"/>
                  <a:ext cx="726" cy="0"/>
                </a:xfrm>
                <a:prstGeom prst="line">
                  <a:avLst/>
                </a:prstGeom>
                <a:noFill/>
                <a:ln w="28575" cap="sq">
                  <a:solidFill>
                    <a:schemeClr val="bg2"/>
                  </a:solidFill>
                  <a:round/>
                  <a:headEnd type="none" w="sm" len="sm"/>
                  <a:tailEnd type="triangle" w="lg" len="lg"/>
                </a:ln>
                <a:effectLst/>
              </p:spPr>
              <p:txBody>
                <a:bodyPr wrap="none"/>
                <a:lstStyle/>
                <a:p>
                  <a:pPr eaLnBrk="1" hangingPunct="1">
                    <a:defRPr/>
                  </a:pPr>
                  <a:endParaRPr lang="zh-CN" altLang="en-US">
                    <a:effectLst>
                      <a:outerShdw blurRad="38100" dist="38100" dir="2700000" algn="tl">
                        <a:srgbClr val="000000">
                          <a:alpha val="43137"/>
                        </a:srgbClr>
                      </a:outerShdw>
                    </a:effectLst>
                  </a:endParaRPr>
                </a:p>
              </p:txBody>
            </p:sp>
            <p:sp>
              <p:nvSpPr>
                <p:cNvPr id="24" name="Text Box 17">
                  <a:extLst>
                    <a:ext uri="{FF2B5EF4-FFF2-40B4-BE49-F238E27FC236}">
                      <a16:creationId xmlns:a16="http://schemas.microsoft.com/office/drawing/2014/main" id="{67FD7E0A-7C95-ED1F-31F7-F87C70EF3AEB}"/>
                    </a:ext>
                  </a:extLst>
                </p:cNvPr>
                <p:cNvSpPr txBox="1">
                  <a:spLocks noChangeArrowheads="1"/>
                </p:cNvSpPr>
                <p:nvPr/>
              </p:nvSpPr>
              <p:spPr bwMode="auto">
                <a:xfrm>
                  <a:off x="2880" y="2780"/>
                  <a:ext cx="47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kumimoji="1" lang="zh-CN" altLang="en-US" sz="1600">
                      <a:solidFill>
                        <a:schemeClr val="bg1"/>
                      </a:solidFill>
                      <a:latin typeface="Times New Roman" panose="02020603050405020304" pitchFamily="18" charset="0"/>
                    </a:rPr>
                    <a:t>－</a:t>
                  </a:r>
                  <a:r>
                    <a:rPr kumimoji="1" lang="en-US" altLang="zh-CN" sz="1600">
                      <a:solidFill>
                        <a:schemeClr val="bg1"/>
                      </a:solidFill>
                      <a:latin typeface="Times New Roman" panose="02020603050405020304" pitchFamily="18" charset="0"/>
                    </a:rPr>
                    <a:t>H</a:t>
                  </a:r>
                  <a:r>
                    <a:rPr kumimoji="1" lang="en-US" altLang="zh-CN" sz="1600" baseline="-25000">
                      <a:solidFill>
                        <a:schemeClr val="bg1"/>
                      </a:solidFill>
                      <a:latin typeface="Times New Roman" panose="02020603050405020304" pitchFamily="18" charset="0"/>
                    </a:rPr>
                    <a:t>2</a:t>
                  </a:r>
                  <a:r>
                    <a:rPr kumimoji="1" lang="en-US" altLang="zh-CN" sz="1600">
                      <a:solidFill>
                        <a:schemeClr val="bg1"/>
                      </a:solidFill>
                      <a:latin typeface="Times New Roman" panose="02020603050405020304" pitchFamily="18" charset="0"/>
                    </a:rPr>
                    <a:t>O</a:t>
                  </a:r>
                </a:p>
              </p:txBody>
            </p:sp>
            <p:cxnSp>
              <p:nvCxnSpPr>
                <p:cNvPr id="25" name="AutoShape 18">
                  <a:extLst>
                    <a:ext uri="{FF2B5EF4-FFF2-40B4-BE49-F238E27FC236}">
                      <a16:creationId xmlns:a16="http://schemas.microsoft.com/office/drawing/2014/main" id="{60D7CF1D-492D-B491-7BEC-6588EB7FCE35}"/>
                    </a:ext>
                  </a:extLst>
                </p:cNvPr>
                <p:cNvCxnSpPr>
                  <a:cxnSpLocks noChangeShapeType="1"/>
                </p:cNvCxnSpPr>
                <p:nvPr/>
              </p:nvCxnSpPr>
              <p:spPr bwMode="auto">
                <a:xfrm rot="10800000" flipH="1" flipV="1">
                  <a:off x="3697" y="2690"/>
                  <a:ext cx="1" cy="658"/>
                </a:xfrm>
                <a:prstGeom prst="bentConnector3">
                  <a:avLst>
                    <a:gd name="adj1" fmla="val -18900009"/>
                  </a:avLst>
                </a:prstGeom>
                <a:noFill/>
                <a:ln w="22225" cap="sq">
                  <a:solidFill>
                    <a:schemeClr val="bg2"/>
                  </a:solidFill>
                  <a:miter lim="800000"/>
                  <a:headEnd type="triangle" w="lg" len="lg"/>
                  <a:tailEnd type="triangle" w="lg" len="lg"/>
                </a:ln>
                <a:extLst>
                  <a:ext uri="{909E8E84-426E-40DD-AFC4-6F175D3DCCD1}">
                    <a14:hiddenFill xmlns:a14="http://schemas.microsoft.com/office/drawing/2010/main">
                      <a:noFill/>
                    </a14:hiddenFill>
                  </a:ext>
                </a:extLst>
              </p:spPr>
            </p:cxnSp>
            <p:sp>
              <p:nvSpPr>
                <p:cNvPr id="26" name="Text Box 19">
                  <a:extLst>
                    <a:ext uri="{FF2B5EF4-FFF2-40B4-BE49-F238E27FC236}">
                      <a16:creationId xmlns:a16="http://schemas.microsoft.com/office/drawing/2014/main" id="{6F824CD7-FF57-DFBD-625C-F2107CAA3E87}"/>
                    </a:ext>
                  </a:extLst>
                </p:cNvPr>
                <p:cNvSpPr txBox="1">
                  <a:spLocks noChangeArrowheads="1"/>
                </p:cNvSpPr>
                <p:nvPr/>
              </p:nvSpPr>
              <p:spPr bwMode="auto">
                <a:xfrm>
                  <a:off x="1247" y="3430"/>
                  <a:ext cx="154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kumimoji="1" lang="en-US" altLang="zh-CN" sz="1600" b="1">
                      <a:solidFill>
                        <a:schemeClr val="bg1"/>
                      </a:solidFill>
                      <a:latin typeface="Times New Roman" panose="02020603050405020304" pitchFamily="18" charset="0"/>
                    </a:rPr>
                    <a:t>3,4-</a:t>
                  </a:r>
                  <a:r>
                    <a:rPr kumimoji="1" lang="zh-CN" altLang="en-US" sz="1600" b="1">
                      <a:solidFill>
                        <a:schemeClr val="bg1"/>
                      </a:solidFill>
                      <a:latin typeface="Times New Roman" panose="02020603050405020304" pitchFamily="18" charset="0"/>
                    </a:rPr>
                    <a:t>二氢二酚</a:t>
                  </a:r>
                </a:p>
              </p:txBody>
            </p:sp>
          </p:grpSp>
        </p:grpSp>
        <p:sp>
          <p:nvSpPr>
            <p:cNvPr id="27" name="Text Box 11">
              <a:extLst>
                <a:ext uri="{FF2B5EF4-FFF2-40B4-BE49-F238E27FC236}">
                  <a16:creationId xmlns:a16="http://schemas.microsoft.com/office/drawing/2014/main" id="{C159F5B4-9A59-1352-6E30-8E6E5B78D873}"/>
                </a:ext>
              </a:extLst>
            </p:cNvPr>
            <p:cNvSpPr txBox="1">
              <a:spLocks noChangeArrowheads="1"/>
            </p:cNvSpPr>
            <p:nvPr/>
          </p:nvSpPr>
          <p:spPr bwMode="auto">
            <a:xfrm>
              <a:off x="1444458" y="4926235"/>
              <a:ext cx="6553200" cy="33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kumimoji="1" lang="en-US" altLang="zh-CN" sz="1600" b="1" dirty="0">
                  <a:solidFill>
                    <a:schemeClr val="tx1"/>
                  </a:solidFill>
                  <a:latin typeface="Times New Roman" panose="02020603050405020304" pitchFamily="18" charset="0"/>
                </a:rPr>
                <a:t>2,5,2’,5’-</a:t>
              </a:r>
              <a:r>
                <a:rPr kumimoji="1" lang="zh-CN" altLang="en-US" sz="1600" b="1" dirty="0">
                  <a:solidFill>
                    <a:schemeClr val="tx1"/>
                  </a:solidFill>
                  <a:latin typeface="Times New Roman" panose="02020603050405020304" pitchFamily="18" charset="0"/>
                </a:rPr>
                <a:t>四氯联苯                                </a:t>
              </a:r>
              <a:r>
                <a:rPr kumimoji="1" lang="en-US" altLang="zh-CN" sz="1600" b="1" dirty="0">
                  <a:solidFill>
                    <a:schemeClr val="tx1"/>
                  </a:solidFill>
                  <a:latin typeface="Times New Roman" panose="02020603050405020304" pitchFamily="18" charset="0"/>
                </a:rPr>
                <a:t>3,4-</a:t>
              </a:r>
              <a:r>
                <a:rPr kumimoji="1" lang="zh-CN" altLang="en-US" sz="1600" b="1" dirty="0">
                  <a:solidFill>
                    <a:schemeClr val="tx1"/>
                  </a:solidFill>
                  <a:latin typeface="Times New Roman" panose="02020603050405020304" pitchFamily="18" charset="0"/>
                </a:rPr>
                <a:t>环氧化物</a:t>
              </a:r>
            </a:p>
          </p:txBody>
        </p:sp>
        <p:sp>
          <p:nvSpPr>
            <p:cNvPr id="28" name="Text Box 5">
              <a:extLst>
                <a:ext uri="{FF2B5EF4-FFF2-40B4-BE49-F238E27FC236}">
                  <a16:creationId xmlns:a16="http://schemas.microsoft.com/office/drawing/2014/main" id="{32840DEF-7F82-59EF-7CDF-29344430E9D4}"/>
                </a:ext>
              </a:extLst>
            </p:cNvPr>
            <p:cNvSpPr txBox="1">
              <a:spLocks noChangeArrowheads="1"/>
            </p:cNvSpPr>
            <p:nvPr/>
          </p:nvSpPr>
          <p:spPr bwMode="auto">
            <a:xfrm>
              <a:off x="6300788" y="4040482"/>
              <a:ext cx="1428750" cy="30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kumimoji="1" lang="zh-CN" altLang="en-US" sz="1400" dirty="0">
                  <a:solidFill>
                    <a:schemeClr val="tx1"/>
                  </a:solidFill>
                  <a:latin typeface="Times New Roman" panose="02020603050405020304" pitchFamily="18" charset="0"/>
                </a:rPr>
                <a:t>环氧化物水解酶</a:t>
              </a:r>
            </a:p>
          </p:txBody>
        </p:sp>
        <p:sp>
          <p:nvSpPr>
            <p:cNvPr id="29" name="Text Box 19">
              <a:extLst>
                <a:ext uri="{FF2B5EF4-FFF2-40B4-BE49-F238E27FC236}">
                  <a16:creationId xmlns:a16="http://schemas.microsoft.com/office/drawing/2014/main" id="{D0E304F8-B2DA-8FC1-2A29-7B0136BA8838}"/>
                </a:ext>
              </a:extLst>
            </p:cNvPr>
            <p:cNvSpPr txBox="1">
              <a:spLocks noChangeArrowheads="1"/>
            </p:cNvSpPr>
            <p:nvPr/>
          </p:nvSpPr>
          <p:spPr bwMode="auto">
            <a:xfrm>
              <a:off x="1991965" y="6387417"/>
              <a:ext cx="2447925" cy="33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kumimoji="1" lang="en-US" altLang="zh-CN" sz="1600" b="1" dirty="0">
                  <a:solidFill>
                    <a:schemeClr val="tx1"/>
                  </a:solidFill>
                  <a:latin typeface="Times New Roman" panose="02020603050405020304" pitchFamily="18" charset="0"/>
                </a:rPr>
                <a:t>3,4-</a:t>
              </a:r>
              <a:r>
                <a:rPr kumimoji="1" lang="zh-CN" altLang="en-US" sz="1600" b="1" dirty="0">
                  <a:solidFill>
                    <a:schemeClr val="tx1"/>
                  </a:solidFill>
                  <a:latin typeface="Times New Roman" panose="02020603050405020304" pitchFamily="18" charset="0"/>
                </a:rPr>
                <a:t>二氢二酚</a:t>
              </a:r>
            </a:p>
          </p:txBody>
        </p:sp>
        <p:sp>
          <p:nvSpPr>
            <p:cNvPr id="30" name="Text Box 17">
              <a:extLst>
                <a:ext uri="{FF2B5EF4-FFF2-40B4-BE49-F238E27FC236}">
                  <a16:creationId xmlns:a16="http://schemas.microsoft.com/office/drawing/2014/main" id="{012E8EDB-CDBA-AFD7-64AD-32B05E63D5B9}"/>
                </a:ext>
              </a:extLst>
            </p:cNvPr>
            <p:cNvSpPr txBox="1">
              <a:spLocks noChangeArrowheads="1"/>
            </p:cNvSpPr>
            <p:nvPr/>
          </p:nvSpPr>
          <p:spPr bwMode="auto">
            <a:xfrm>
              <a:off x="4510193" y="5455465"/>
              <a:ext cx="749300" cy="33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kumimoji="1" lang="zh-CN" altLang="en-US" sz="1600" dirty="0">
                  <a:solidFill>
                    <a:schemeClr val="tx1"/>
                  </a:solidFill>
                  <a:latin typeface="Times New Roman" panose="02020603050405020304" pitchFamily="18" charset="0"/>
                </a:rPr>
                <a:t>－</a:t>
              </a:r>
              <a:r>
                <a:rPr kumimoji="1" lang="en-US" altLang="zh-CN" sz="1600" dirty="0">
                  <a:solidFill>
                    <a:schemeClr val="tx1"/>
                  </a:solidFill>
                  <a:latin typeface="Times New Roman" panose="02020603050405020304" pitchFamily="18" charset="0"/>
                </a:rPr>
                <a:t>H</a:t>
              </a:r>
              <a:r>
                <a:rPr kumimoji="1" lang="en-US" altLang="zh-CN" sz="1600" baseline="-25000" dirty="0">
                  <a:solidFill>
                    <a:schemeClr val="tx1"/>
                  </a:solidFill>
                  <a:latin typeface="Times New Roman" panose="02020603050405020304" pitchFamily="18" charset="0"/>
                </a:rPr>
                <a:t>2</a:t>
              </a:r>
              <a:r>
                <a:rPr kumimoji="1" lang="en-US" altLang="zh-CN" sz="1600" dirty="0">
                  <a:solidFill>
                    <a:schemeClr val="tx1"/>
                  </a:solidFill>
                  <a:latin typeface="Times New Roman" panose="02020603050405020304" pitchFamily="18" charset="0"/>
                </a:rPr>
                <a:t>O</a:t>
              </a:r>
            </a:p>
          </p:txBody>
        </p:sp>
      </p:grpSp>
    </p:spTree>
    <p:extLst>
      <p:ext uri="{BB962C8B-B14F-4D97-AF65-F5344CB8AC3E}">
        <p14:creationId xmlns:p14="http://schemas.microsoft.com/office/powerpoint/2010/main" val="2760653645"/>
      </p:ext>
    </p:extLst>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09284-45DE-1E7C-4457-FC61F4799BB0}"/>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5F10BD10-26DF-7CE7-B1CA-38F8C50C4C4B}"/>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FCE54366-B9C1-EC38-7D20-1876852EB56B}"/>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399E8537-9327-D7AB-ABCC-0D61315ACA5B}"/>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a:extLst>
              <a:ext uri="{FF2B5EF4-FFF2-40B4-BE49-F238E27FC236}">
                <a16:creationId xmlns:a16="http://schemas.microsoft.com/office/drawing/2014/main" id="{7C585EDF-6FB8-8607-F4A1-95991413A328}"/>
              </a:ext>
            </a:extLst>
          </p:cNvPr>
          <p:cNvSpPr txBox="1"/>
          <p:nvPr/>
        </p:nvSpPr>
        <p:spPr>
          <a:xfrm>
            <a:off x="239618" y="775127"/>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2.4 PCBs</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的毒性与效应</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a16="http://schemas.microsoft.com/office/drawing/2014/main" id="{A2087069-0BA4-98D3-CF65-030FFDF870B2}"/>
              </a:ext>
            </a:extLst>
          </p:cNvPr>
          <p:cNvSpPr txBox="1"/>
          <p:nvPr/>
        </p:nvSpPr>
        <p:spPr>
          <a:xfrm>
            <a:off x="461694" y="1454283"/>
            <a:ext cx="11268612" cy="4846648"/>
          </a:xfrm>
          <a:prstGeom prst="rect">
            <a:avLst/>
          </a:prstGeom>
          <a:noFill/>
        </p:spPr>
        <p:txBody>
          <a:bodyPr wrap="square">
            <a:spAutoFit/>
          </a:bodyPr>
          <a:lstStyle/>
          <a:p>
            <a:pPr marL="285750" indent="-285750" algn="l">
              <a:lnSpc>
                <a:spcPct val="130000"/>
              </a:lnSpc>
              <a:buFont typeface="Wingdings" panose="05000000000000000000" pitchFamily="2" charset="2"/>
              <a:buChar char="Ø"/>
            </a:pP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水中</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PCBs</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质量浓度为</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10~ 100 </a:t>
            </a:r>
            <a:r>
              <a:rPr lang="en-US" altLang="zh-CN" sz="2400" i="0" u="none" strike="noStrike" baseline="0" dirty="0" err="1">
                <a:latin typeface="Times New Roman" panose="02020603050405020304" pitchFamily="18" charset="0"/>
                <a:ea typeface="微软雅黑" panose="020B0503020204020204" pitchFamily="34" charset="-122"/>
                <a:cs typeface="Times New Roman" panose="02020603050405020304" pitchFamily="18" charset="0"/>
              </a:rPr>
              <a:t>μg</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 L</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时，便会抑制水生植物的生长；质量浓度为</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0.1~ 1.0 </a:t>
            </a:r>
            <a:r>
              <a:rPr lang="en-US" altLang="zh-CN" sz="2400" i="0" u="none" strike="noStrike" baseline="0" dirty="0" err="1">
                <a:latin typeface="Times New Roman" panose="02020603050405020304" pitchFamily="18" charset="0"/>
                <a:ea typeface="微软雅黑" panose="020B0503020204020204" pitchFamily="34" charset="-122"/>
                <a:cs typeface="Times New Roman" panose="02020603050405020304" pitchFamily="18" charset="0"/>
              </a:rPr>
              <a:t>μg</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 L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时，会引起光合作用减少。</a:t>
            </a:r>
            <a:endPar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30000"/>
              </a:lnSpc>
              <a:buFont typeface="Wingdings" panose="05000000000000000000" pitchFamily="2" charset="2"/>
              <a:buChar char="Ø"/>
            </a:pP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大多数鱼种在其生长的各个阶段对</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PCBs</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都很敏感。黑头鲦鱼与</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PCBs1260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接触</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30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天，其半致死量为</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3.3 </a:t>
            </a:r>
            <a:r>
              <a:rPr lang="en-US" altLang="zh-CN" sz="2400" i="0" u="none" strike="noStrike" baseline="0" dirty="0" err="1">
                <a:latin typeface="Times New Roman" panose="02020603050405020304" pitchFamily="18" charset="0"/>
                <a:ea typeface="微软雅黑" panose="020B0503020204020204" pitchFamily="34" charset="-122"/>
                <a:cs typeface="Times New Roman" panose="02020603050405020304" pitchFamily="18" charset="0"/>
              </a:rPr>
              <a:t>μg</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 L</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；而与</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PCBs1248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接触</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30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天，其半致死量为</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4.7 </a:t>
            </a:r>
            <a:r>
              <a:rPr lang="en-US" altLang="zh-CN" sz="2400" i="0" u="none" strike="noStrike" baseline="0" dirty="0" err="1">
                <a:latin typeface="Times New Roman" panose="02020603050405020304" pitchFamily="18" charset="0"/>
                <a:ea typeface="微软雅黑" panose="020B0503020204020204" pitchFamily="34" charset="-122"/>
                <a:cs typeface="Times New Roman" panose="02020603050405020304" pitchFamily="18" charset="0"/>
              </a:rPr>
              <a:t>μg</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 L</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30000"/>
              </a:lnSpc>
              <a:buFont typeface="Wingdings" panose="05000000000000000000" pitchFamily="2" charset="2"/>
              <a:buChar char="Ø"/>
            </a:pP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鸟类吸收</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PCBs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后可引起肾、肝的扩大和损坏，内部出血，脾脏衰弱等。</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PCBs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还可使水中的家禽的蛋壳厚度变薄。</a:t>
            </a:r>
          </a:p>
          <a:p>
            <a:pPr marL="285750" indent="-285750" algn="l">
              <a:lnSpc>
                <a:spcPct val="130000"/>
              </a:lnSpc>
              <a:buFont typeface="Wingdings" panose="05000000000000000000" pitchFamily="2" charset="2"/>
              <a:buChar char="Ø"/>
            </a:pP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PCBs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对哺乳动物的肝脏可诱导出一系列症状，如腺瘤及癌症的发展。</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PCBs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进入人体后，可引起皮肤溃疡、痤疮、囊肿及肝损伤、白细胞增加等症，而且除可以致癌外，还可以通过母体转移给胎儿致畸。所以当母体受到亲脂性毒物</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PCBs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污染时，其婴儿比母体遭受的危害更大。</a:t>
            </a:r>
          </a:p>
        </p:txBody>
      </p:sp>
    </p:spTree>
    <p:extLst>
      <p:ext uri="{BB962C8B-B14F-4D97-AF65-F5344CB8AC3E}">
        <p14:creationId xmlns:p14="http://schemas.microsoft.com/office/powerpoint/2010/main" val="2748972183"/>
      </p:ext>
    </p:extLst>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544E5-C15B-D66C-0509-D24486DCB03B}"/>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FD647C50-589E-9241-9504-1714239BC41F}"/>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FCC1A894-B037-AD46-6AD3-7E28208A527B}"/>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6" name="Rectangle 2">
            <a:extLst>
              <a:ext uri="{FF2B5EF4-FFF2-40B4-BE49-F238E27FC236}">
                <a16:creationId xmlns:a16="http://schemas.microsoft.com/office/drawing/2014/main" id="{006557C5-A578-F407-3EF6-996BE32A7705}"/>
              </a:ext>
            </a:extLst>
          </p:cNvPr>
          <p:cNvSpPr txBox="1">
            <a:spLocks noChangeArrowheads="1"/>
          </p:cNvSpPr>
          <p:nvPr/>
        </p:nvSpPr>
        <p:spPr bwMode="auto">
          <a:xfrm>
            <a:off x="270924" y="851651"/>
            <a:ext cx="7985315"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多氯代二苯并二噁英和多氯代二苯并呋喃</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6A98A623-76E4-693B-6E8D-A6275F147821}"/>
              </a:ext>
            </a:extLst>
          </p:cNvPr>
          <p:cNvSpPr txBox="1"/>
          <p:nvPr/>
        </p:nvSpPr>
        <p:spPr>
          <a:xfrm>
            <a:off x="479376" y="2492896"/>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3.1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结构</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Text Box 8">
            <a:extLst>
              <a:ext uri="{FF2B5EF4-FFF2-40B4-BE49-F238E27FC236}">
                <a16:creationId xmlns:a16="http://schemas.microsoft.com/office/drawing/2014/main" id="{C0DE67C4-5D91-6A7B-D5EA-D4FCD6326FF6}"/>
              </a:ext>
            </a:extLst>
          </p:cNvPr>
          <p:cNvSpPr txBox="1">
            <a:spLocks noChangeArrowheads="1"/>
          </p:cNvSpPr>
          <p:nvPr/>
        </p:nvSpPr>
        <p:spPr bwMode="auto">
          <a:xfrm>
            <a:off x="801477" y="1491658"/>
            <a:ext cx="62658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kumimoji="1" lang="en-US" altLang="zh-CN" sz="2000" b="1" i="1" dirty="0">
                <a:solidFill>
                  <a:schemeClr val="tx1"/>
                </a:solidFill>
                <a:latin typeface="Times New Roman" panose="02020603050405020304" pitchFamily="18" charset="0"/>
              </a:rPr>
              <a:t>Polychlorinated </a:t>
            </a:r>
            <a:r>
              <a:rPr kumimoji="1" lang="en-US" altLang="zh-CN" sz="2000" b="1" i="1" dirty="0" err="1">
                <a:solidFill>
                  <a:schemeClr val="tx1"/>
                </a:solidFill>
                <a:latin typeface="Times New Roman" panose="02020603050405020304" pitchFamily="18" charset="0"/>
              </a:rPr>
              <a:t>Dibenzene</a:t>
            </a:r>
            <a:r>
              <a:rPr kumimoji="1" lang="en-US" altLang="zh-CN" sz="2000" b="1" i="1" dirty="0">
                <a:solidFill>
                  <a:schemeClr val="tx1"/>
                </a:solidFill>
                <a:latin typeface="Times New Roman" panose="02020603050405020304" pitchFamily="18" charset="0"/>
              </a:rPr>
              <a:t> Dioxin </a:t>
            </a:r>
            <a:r>
              <a:rPr lang="en-US" altLang="zh-CN" sz="1800" b="1" dirty="0">
                <a:solidFill>
                  <a:schemeClr val="tx1"/>
                </a:solidFill>
                <a:latin typeface="Times New Roman" panose="02020603050405020304" pitchFamily="18" charset="0"/>
              </a:rPr>
              <a:t>PCDD</a:t>
            </a:r>
            <a:endParaRPr kumimoji="1" lang="en-US" altLang="zh-CN" sz="2000" b="1" i="1" dirty="0">
              <a:solidFill>
                <a:schemeClr val="tx1"/>
              </a:solidFill>
              <a:latin typeface="Times New Roman" panose="02020603050405020304" pitchFamily="18" charset="0"/>
            </a:endParaRPr>
          </a:p>
          <a:p>
            <a:pPr algn="ctr" eaLnBrk="1" hangingPunct="1">
              <a:spcBef>
                <a:spcPct val="50000"/>
              </a:spcBef>
              <a:buClrTx/>
              <a:buSzTx/>
              <a:buFontTx/>
              <a:buNone/>
            </a:pPr>
            <a:r>
              <a:rPr kumimoji="1" lang="en-US" altLang="zh-CN" sz="2000" b="1" i="1" dirty="0">
                <a:solidFill>
                  <a:schemeClr val="tx1"/>
                </a:solidFill>
                <a:latin typeface="Times New Roman" panose="02020603050405020304" pitchFamily="18" charset="0"/>
              </a:rPr>
              <a:t>Polychlorinated </a:t>
            </a:r>
            <a:r>
              <a:rPr kumimoji="1" lang="en-US" altLang="zh-CN" sz="2000" b="1" i="1" dirty="0" err="1">
                <a:solidFill>
                  <a:schemeClr val="tx1"/>
                </a:solidFill>
                <a:latin typeface="Times New Roman" panose="02020603050405020304" pitchFamily="18" charset="0"/>
              </a:rPr>
              <a:t>Dibenzene</a:t>
            </a:r>
            <a:r>
              <a:rPr kumimoji="1" lang="en-US" altLang="zh-CN" sz="2000" b="1" i="1" dirty="0">
                <a:solidFill>
                  <a:schemeClr val="tx1"/>
                </a:solidFill>
                <a:latin typeface="Times New Roman" panose="02020603050405020304" pitchFamily="18" charset="0"/>
              </a:rPr>
              <a:t> Furan </a:t>
            </a:r>
            <a:r>
              <a:rPr lang="en-US" altLang="zh-CN" sz="1800" b="1" dirty="0">
                <a:solidFill>
                  <a:schemeClr val="tx1"/>
                </a:solidFill>
                <a:latin typeface="Times New Roman" panose="02020603050405020304" pitchFamily="18" charset="0"/>
              </a:rPr>
              <a:t>PCDF</a:t>
            </a:r>
          </a:p>
        </p:txBody>
      </p:sp>
      <p:pic>
        <p:nvPicPr>
          <p:cNvPr id="4" name="Picture 13" descr="图片9">
            <a:extLst>
              <a:ext uri="{FF2B5EF4-FFF2-40B4-BE49-F238E27FC236}">
                <a16:creationId xmlns:a16="http://schemas.microsoft.com/office/drawing/2014/main" id="{6AD10E23-4D92-0CC4-298B-FFB6AC5BE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 y="3573016"/>
            <a:ext cx="2305050" cy="2073275"/>
          </a:xfrm>
          <a:prstGeom prst="rect">
            <a:avLst/>
          </a:prstGeom>
          <a:noFill/>
          <a:ln>
            <a:noFill/>
          </a:ln>
        </p:spPr>
      </p:pic>
      <p:pic>
        <p:nvPicPr>
          <p:cNvPr id="7" name="Picture 12" descr="图片10">
            <a:extLst>
              <a:ext uri="{FF2B5EF4-FFF2-40B4-BE49-F238E27FC236}">
                <a16:creationId xmlns:a16="http://schemas.microsoft.com/office/drawing/2014/main" id="{689D5EFB-09AD-ED44-1C2D-91C9163D34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704" y="3566525"/>
            <a:ext cx="2444750" cy="207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6">
            <a:extLst>
              <a:ext uri="{FF2B5EF4-FFF2-40B4-BE49-F238E27FC236}">
                <a16:creationId xmlns:a16="http://schemas.microsoft.com/office/drawing/2014/main" id="{BE935F3D-93A2-9D6A-F7B6-84D4C90EAE03}"/>
              </a:ext>
            </a:extLst>
          </p:cNvPr>
          <p:cNvGraphicFramePr>
            <a:graphicFrameLocks noChangeAspect="1"/>
          </p:cNvGraphicFramePr>
          <p:nvPr>
            <p:extLst>
              <p:ext uri="{D42A27DB-BD31-4B8C-83A1-F6EECF244321}">
                <p14:modId xmlns:p14="http://schemas.microsoft.com/office/powerpoint/2010/main" val="864338003"/>
              </p:ext>
            </p:extLst>
          </p:nvPr>
        </p:nvGraphicFramePr>
        <p:xfrm>
          <a:off x="7175500" y="3727450"/>
          <a:ext cx="3671888" cy="1111250"/>
        </p:xfrm>
        <a:graphic>
          <a:graphicData uri="http://schemas.openxmlformats.org/presentationml/2006/ole">
            <mc:AlternateContent xmlns:mc="http://schemas.openxmlformats.org/markup-compatibility/2006">
              <mc:Choice xmlns:v="urn:schemas-microsoft-com:vml" Requires="v">
                <p:oleObj name="Document" r:id="rId5" imgW="2076450" imgH="695325" progId="ChemWindow.Document">
                  <p:embed/>
                </p:oleObj>
              </mc:Choice>
              <mc:Fallback>
                <p:oleObj name="Document" r:id="rId5" imgW="2076450" imgH="695325" progId="ChemWindow.Document">
                  <p:embed/>
                  <p:pic>
                    <p:nvPicPr>
                      <p:cNvPr id="64518" name="Object 6">
                        <a:extLst>
                          <a:ext uri="{FF2B5EF4-FFF2-40B4-BE49-F238E27FC236}">
                            <a16:creationId xmlns:a16="http://schemas.microsoft.com/office/drawing/2014/main" id="{74CD5062-6440-EC72-7A68-F1D75B52BE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5500" y="3727450"/>
                        <a:ext cx="3671888" cy="1111250"/>
                      </a:xfrm>
                      <a:prstGeom prst="rect">
                        <a:avLst/>
                      </a:prstGeom>
                      <a:solidFill>
                        <a:schemeClr val="accent5">
                          <a:lumMod val="90000"/>
                        </a:schemeClr>
                      </a:solidFill>
                      <a:ln>
                        <a:noFill/>
                      </a:ln>
                      <a:effectLst/>
                    </p:spPr>
                  </p:pic>
                </p:oleObj>
              </mc:Fallback>
            </mc:AlternateContent>
          </a:graphicData>
        </a:graphic>
      </p:graphicFrame>
      <p:sp>
        <p:nvSpPr>
          <p:cNvPr id="11" name="Rectangle 3">
            <a:extLst>
              <a:ext uri="{FF2B5EF4-FFF2-40B4-BE49-F238E27FC236}">
                <a16:creationId xmlns:a16="http://schemas.microsoft.com/office/drawing/2014/main" id="{2AFE3892-72FC-0E6A-1AAA-708FBFBBF4AE}"/>
              </a:ext>
            </a:extLst>
          </p:cNvPr>
          <p:cNvSpPr>
            <a:spLocks noChangeArrowheads="1"/>
          </p:cNvSpPr>
          <p:nvPr/>
        </p:nvSpPr>
        <p:spPr bwMode="auto">
          <a:xfrm>
            <a:off x="6794777" y="5106334"/>
            <a:ext cx="453681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ClrTx/>
              <a:buSzTx/>
              <a:buFontTx/>
              <a:buNone/>
            </a:pPr>
            <a:r>
              <a:rPr lang="en-US" altLang="zh-CN" sz="2400" b="1" dirty="0">
                <a:solidFill>
                  <a:srgbClr val="FF0000"/>
                </a:solidFill>
                <a:latin typeface="Times New Roman" panose="02020603050405020304" pitchFamily="18" charset="0"/>
                <a:ea typeface="黑体" panose="02010609060101010101" pitchFamily="49" charset="-122"/>
              </a:rPr>
              <a:t>2,3,7,8-TCDD</a:t>
            </a:r>
            <a:r>
              <a:rPr lang="zh-CN" altLang="en-US" sz="2400" b="1" dirty="0">
                <a:solidFill>
                  <a:srgbClr val="FF0000"/>
                </a:solidFill>
                <a:latin typeface="Times New Roman" panose="02020603050405020304" pitchFamily="18" charset="0"/>
                <a:ea typeface="黑体" panose="02010609060101010101" pitchFamily="49" charset="-122"/>
              </a:rPr>
              <a:t>毒性最强的化合物</a:t>
            </a:r>
          </a:p>
          <a:p>
            <a:pPr algn="ctr" eaLnBrk="1" hangingPunct="1">
              <a:buClrTx/>
              <a:buSzTx/>
              <a:buFontTx/>
              <a:buNone/>
            </a:pPr>
            <a:r>
              <a:rPr lang="zh-CN" altLang="en-US" sz="2400" b="1" dirty="0">
                <a:solidFill>
                  <a:srgbClr val="FF0000"/>
                </a:solidFill>
                <a:latin typeface="Times New Roman" panose="02020603050405020304" pitchFamily="18" charset="0"/>
                <a:ea typeface="黑体" panose="02010609060101010101" pitchFamily="49" charset="-122"/>
              </a:rPr>
              <a:t>（即</a:t>
            </a:r>
            <a:r>
              <a:rPr lang="en-US" altLang="zh-CN" sz="2400" b="1" dirty="0">
                <a:solidFill>
                  <a:srgbClr val="FF0000"/>
                </a:solidFill>
                <a:latin typeface="Times New Roman" panose="02020603050405020304" pitchFamily="18" charset="0"/>
                <a:ea typeface="黑体" panose="02010609060101010101" pitchFamily="49" charset="-122"/>
              </a:rPr>
              <a:t>2,3,7,8-</a:t>
            </a:r>
            <a:r>
              <a:rPr lang="zh-CN" altLang="en-US" sz="2400" b="1" dirty="0">
                <a:solidFill>
                  <a:srgbClr val="FF0000"/>
                </a:solidFill>
                <a:latin typeface="Times New Roman" panose="02020603050405020304" pitchFamily="18" charset="0"/>
                <a:ea typeface="黑体" panose="02010609060101010101" pitchFamily="49" charset="-122"/>
              </a:rPr>
              <a:t>四氯二苯并二噁英）</a:t>
            </a:r>
          </a:p>
        </p:txBody>
      </p:sp>
      <p:sp>
        <p:nvSpPr>
          <p:cNvPr id="14" name="文本框 13">
            <a:extLst>
              <a:ext uri="{FF2B5EF4-FFF2-40B4-BE49-F238E27FC236}">
                <a16:creationId xmlns:a16="http://schemas.microsoft.com/office/drawing/2014/main" id="{6B609553-6FC1-B1D8-0185-5B4DE0F35408}"/>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1494232301"/>
      </p:ext>
    </p:extLst>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40A1A-CFB2-AD54-33B6-C7A66B6B6EDE}"/>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556D573E-08B5-D63C-D86F-FCA9AE42645B}"/>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D1EDD3CB-7C9C-B7B5-33DB-9299079EB401}"/>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8" name="文本框 7">
            <a:extLst>
              <a:ext uri="{FF2B5EF4-FFF2-40B4-BE49-F238E27FC236}">
                <a16:creationId xmlns:a16="http://schemas.microsoft.com/office/drawing/2014/main" id="{0863C42C-03A9-2ED9-C5E9-4643A5309F6F}"/>
              </a:ext>
            </a:extLst>
          </p:cNvPr>
          <p:cNvSpPr txBox="1"/>
          <p:nvPr/>
        </p:nvSpPr>
        <p:spPr>
          <a:xfrm>
            <a:off x="187822" y="633890"/>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3.2 PCDD</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的来源与分布</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Picture 7" descr="图片12">
            <a:extLst>
              <a:ext uri="{FF2B5EF4-FFF2-40B4-BE49-F238E27FC236}">
                <a16:creationId xmlns:a16="http://schemas.microsoft.com/office/drawing/2014/main" id="{A0A195DF-2E43-909B-CCE4-1EC5C593C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751233"/>
            <a:ext cx="7677150" cy="35496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8D8B8942-97B5-5E2F-ECDF-4A8DC5810C0D}"/>
              </a:ext>
            </a:extLst>
          </p:cNvPr>
          <p:cNvSpPr txBox="1">
            <a:spLocks noChangeArrowheads="1"/>
          </p:cNvSpPr>
          <p:nvPr/>
        </p:nvSpPr>
        <p:spPr bwMode="auto">
          <a:xfrm>
            <a:off x="943906" y="5282968"/>
            <a:ext cx="9865096" cy="155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rgbClr val="FFFF00"/>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50000"/>
              </a:lnSpc>
              <a:spcBef>
                <a:spcPct val="0"/>
              </a:spcBef>
              <a:buClrTx/>
              <a:buSzTx/>
              <a:buFontTx/>
              <a:buNone/>
            </a:pPr>
            <a:r>
              <a:rPr lang="en-US" altLang="zh-CN"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2004 </a:t>
            </a:r>
            <a:r>
              <a:rPr lang="zh-CN" altLang="en-US"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年，中国向废物中排放的二噁英为</a:t>
            </a:r>
            <a:r>
              <a:rPr lang="en-US" altLang="zh-CN"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4978.7 g TEQ</a:t>
            </a:r>
            <a:r>
              <a:rPr lang="zh-CN" altLang="en-US"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，其中废弃物焚烧、钢铁和其他金属生产、化学品的生产和使用、发电和供热、露天焚烧这</a:t>
            </a:r>
            <a:r>
              <a:rPr lang="en-US" altLang="zh-CN"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 </a:t>
            </a:r>
            <a:r>
              <a:rPr lang="zh-CN" altLang="en-US"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个来源总的排放量为</a:t>
            </a:r>
            <a:r>
              <a:rPr lang="en-US" altLang="zh-CN"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4911.3 g TEQ</a:t>
            </a:r>
            <a:r>
              <a:rPr lang="zh-CN" altLang="en-US" sz="2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13" name="文本框 12">
            <a:extLst>
              <a:ext uri="{FF2B5EF4-FFF2-40B4-BE49-F238E27FC236}">
                <a16:creationId xmlns:a16="http://schemas.microsoft.com/office/drawing/2014/main" id="{D5816270-5C06-6E9D-8451-A004D5D5C392}"/>
              </a:ext>
            </a:extLst>
          </p:cNvPr>
          <p:cNvSpPr txBox="1"/>
          <p:nvPr/>
        </p:nvSpPr>
        <p:spPr>
          <a:xfrm>
            <a:off x="119336" y="1161785"/>
            <a:ext cx="11377264" cy="580865"/>
          </a:xfrm>
          <a:prstGeom prst="rect">
            <a:avLst/>
          </a:prstGeom>
          <a:noFill/>
        </p:spPr>
        <p:txBody>
          <a:bodyPr wrap="square">
            <a:spAutoFit/>
          </a:bodyPr>
          <a:lstStyle/>
          <a:p>
            <a:pPr>
              <a:lnSpc>
                <a:spcPct val="150000"/>
              </a:lnSpc>
              <a:spcBef>
                <a:spcPct val="50000"/>
              </a:spcBef>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）垃圾焚烧</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a:extLst>
              <a:ext uri="{FF2B5EF4-FFF2-40B4-BE49-F238E27FC236}">
                <a16:creationId xmlns:a16="http://schemas.microsoft.com/office/drawing/2014/main" id="{2E7A630D-362A-991C-DB1E-7FEB706CD3FB}"/>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237741929"/>
      </p:ext>
    </p:extLst>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63C9E-00DF-DB15-9391-B98A2EA48189}"/>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331D0506-B871-0C16-403B-94D22F6E993E}"/>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77050497-9D6D-BEE6-71A3-ACC605337F8A}"/>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8" name="文本框 7">
            <a:extLst>
              <a:ext uri="{FF2B5EF4-FFF2-40B4-BE49-F238E27FC236}">
                <a16:creationId xmlns:a16="http://schemas.microsoft.com/office/drawing/2014/main" id="{CE7F3855-E775-C27C-8FF8-03D770E16FEE}"/>
              </a:ext>
            </a:extLst>
          </p:cNvPr>
          <p:cNvSpPr txBox="1"/>
          <p:nvPr/>
        </p:nvSpPr>
        <p:spPr>
          <a:xfrm>
            <a:off x="187822" y="633890"/>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3.2 PCDD</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的来源与分布</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7A5AD9FA-C055-94BF-F6DA-71C743EB369F}"/>
              </a:ext>
            </a:extLst>
          </p:cNvPr>
          <p:cNvSpPr txBox="1"/>
          <p:nvPr/>
        </p:nvSpPr>
        <p:spPr>
          <a:xfrm>
            <a:off x="263352" y="1437024"/>
            <a:ext cx="11377264" cy="1688860"/>
          </a:xfrm>
          <a:prstGeom prst="rect">
            <a:avLst/>
          </a:prstGeom>
          <a:noFill/>
        </p:spPr>
        <p:txBody>
          <a:bodyPr wrap="square">
            <a:spAutoFit/>
          </a:bodyPr>
          <a:lstStyle/>
          <a:p>
            <a:pPr>
              <a:lnSpc>
                <a:spcPct val="150000"/>
              </a:lnSpc>
              <a:spcBef>
                <a:spcPct val="50000"/>
              </a:spcBef>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）苯氧酸除草剂</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2,4,5</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2,4—D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是主要用于森林的苯氧酸除草剂。其中含有</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0.02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5μg/g</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2,3,7,8</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异构体。因此随着它的使用，</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进入了环境。在越南战争中，常用</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2,4,5</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作落叶剂的地方，曾出现过大量的死胎、胎盘肿瘤和畸形。</a:t>
            </a:r>
          </a:p>
        </p:txBody>
      </p:sp>
      <p:grpSp>
        <p:nvGrpSpPr>
          <p:cNvPr id="3" name="组合 2">
            <a:extLst>
              <a:ext uri="{FF2B5EF4-FFF2-40B4-BE49-F238E27FC236}">
                <a16:creationId xmlns:a16="http://schemas.microsoft.com/office/drawing/2014/main" id="{E2C13AF7-F505-8B5E-45D5-403B63417E40}"/>
              </a:ext>
            </a:extLst>
          </p:cNvPr>
          <p:cNvGrpSpPr/>
          <p:nvPr/>
        </p:nvGrpSpPr>
        <p:grpSpPr>
          <a:xfrm>
            <a:off x="839416" y="3657341"/>
            <a:ext cx="9734029" cy="2322151"/>
            <a:chOff x="396875" y="4797425"/>
            <a:chExt cx="8064500" cy="1511300"/>
          </a:xfrm>
        </p:grpSpPr>
        <p:pic>
          <p:nvPicPr>
            <p:cNvPr id="4" name="Picture 4">
              <a:hlinkClick r:id="rId3"/>
              <a:extLst>
                <a:ext uri="{FF2B5EF4-FFF2-40B4-BE49-F238E27FC236}">
                  <a16:creationId xmlns:a16="http://schemas.microsoft.com/office/drawing/2014/main" id="{5F1AA7BF-DBAD-4C4A-5C84-6E31CA140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4797425"/>
              <a:ext cx="19431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5"/>
              <a:extLst>
                <a:ext uri="{FF2B5EF4-FFF2-40B4-BE49-F238E27FC236}">
                  <a16:creationId xmlns:a16="http://schemas.microsoft.com/office/drawing/2014/main" id="{A6DED29A-AE34-F810-695F-542BC7A209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25" y="4797425"/>
              <a:ext cx="20161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rId7"/>
              <a:extLst>
                <a:ext uri="{FF2B5EF4-FFF2-40B4-BE49-F238E27FC236}">
                  <a16:creationId xmlns:a16="http://schemas.microsoft.com/office/drawing/2014/main" id="{85571532-27DB-AB82-622F-4BDA4B2C9A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4797425"/>
              <a:ext cx="20891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hlinkClick r:id="rId9"/>
              <a:extLst>
                <a:ext uri="{FF2B5EF4-FFF2-40B4-BE49-F238E27FC236}">
                  <a16:creationId xmlns:a16="http://schemas.microsoft.com/office/drawing/2014/main" id="{442619E2-4012-709B-6411-77F7EA7F6B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975" y="4797425"/>
              <a:ext cx="20891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文本框 10">
            <a:extLst>
              <a:ext uri="{FF2B5EF4-FFF2-40B4-BE49-F238E27FC236}">
                <a16:creationId xmlns:a16="http://schemas.microsoft.com/office/drawing/2014/main" id="{7A199F08-BD82-F85B-1C05-537AE2875F52}"/>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946271538"/>
      </p:ext>
    </p:extLst>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95CB-4823-3AFD-81A0-4C9836DE0A16}"/>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46A4600A-A4CF-2186-BCFE-86A851EDF957}"/>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A10DF05D-0592-5F36-A246-06A6C9F3F4B1}"/>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8" name="文本框 7">
            <a:extLst>
              <a:ext uri="{FF2B5EF4-FFF2-40B4-BE49-F238E27FC236}">
                <a16:creationId xmlns:a16="http://schemas.microsoft.com/office/drawing/2014/main" id="{F3945835-C66D-550C-F16D-C34B1959B250}"/>
              </a:ext>
            </a:extLst>
          </p:cNvPr>
          <p:cNvSpPr txBox="1"/>
          <p:nvPr/>
        </p:nvSpPr>
        <p:spPr>
          <a:xfrm>
            <a:off x="187822" y="633890"/>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3.2 PCDD</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的来源与分布</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E80F6692-58B4-1692-956C-D713523A37CC}"/>
              </a:ext>
            </a:extLst>
          </p:cNvPr>
          <p:cNvSpPr txBox="1"/>
          <p:nvPr/>
        </p:nvSpPr>
        <p:spPr>
          <a:xfrm>
            <a:off x="263352" y="1412776"/>
            <a:ext cx="11377264" cy="3867021"/>
          </a:xfrm>
          <a:prstGeom prst="rect">
            <a:avLst/>
          </a:prstGeom>
          <a:noFill/>
        </p:spPr>
        <p:txBody>
          <a:bodyPr wrap="square">
            <a:spAutoFit/>
          </a:bodyPr>
          <a:lstStyle/>
          <a:p>
            <a:pPr>
              <a:lnSpc>
                <a:spcPct val="120000"/>
              </a:lnSpc>
              <a:spcBef>
                <a:spcPct val="50000"/>
              </a:spcBef>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）氯酚</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是氯酚生产中的副产物。</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20</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世纪</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30</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年代以来，氯酚被广泛用作杀菌剂、木材防腐剂，在亚洲、非洲和南美洲还用于血吸虫的防治。血吸虫病在我国十多个省、市自治区存在，我国年产近万吨五氯酚钠。其中</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的含量约在</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200</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2000 mg/kg</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，即使以</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1000 mg/kg</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计算，每年进入环境的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的含量可达</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106 g</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。由于它们强烈吸附于底泥中，所以</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对土壤、水体底泥及在生物中的污染应引起重视。最近分析测定国产五氯酚钠中</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的结果表明，含</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2,3,7,8</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0.05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μg</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/g</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Bef>
                <a:spcPct val="50000"/>
              </a:spcBef>
            </a:pP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0" name="组合 9">
            <a:extLst>
              <a:ext uri="{FF2B5EF4-FFF2-40B4-BE49-F238E27FC236}">
                <a16:creationId xmlns:a16="http://schemas.microsoft.com/office/drawing/2014/main" id="{C0995A7C-E962-4F77-7F09-419CDD5C2179}"/>
              </a:ext>
            </a:extLst>
          </p:cNvPr>
          <p:cNvGrpSpPr/>
          <p:nvPr/>
        </p:nvGrpSpPr>
        <p:grpSpPr>
          <a:xfrm>
            <a:off x="1087922" y="4693706"/>
            <a:ext cx="9577064" cy="1983928"/>
            <a:chOff x="541338" y="5129213"/>
            <a:chExt cx="8040687" cy="1728787"/>
          </a:xfrm>
        </p:grpSpPr>
        <p:pic>
          <p:nvPicPr>
            <p:cNvPr id="11" name="Picture 4">
              <a:hlinkClick r:id="rId3"/>
              <a:extLst>
                <a:ext uri="{FF2B5EF4-FFF2-40B4-BE49-F238E27FC236}">
                  <a16:creationId xmlns:a16="http://schemas.microsoft.com/office/drawing/2014/main" id="{A0A727A8-6D49-E9C6-5DBC-FF649E78D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5129213"/>
              <a:ext cx="20653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hlinkClick r:id="rId5"/>
              <a:extLst>
                <a:ext uri="{FF2B5EF4-FFF2-40B4-BE49-F238E27FC236}">
                  <a16:creationId xmlns:a16="http://schemas.microsoft.com/office/drawing/2014/main" id="{9437BE0B-156E-6C05-7175-25D3320909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338" y="5129213"/>
              <a:ext cx="201612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a:hlinkClick r:id="rId7"/>
              <a:extLst>
                <a:ext uri="{FF2B5EF4-FFF2-40B4-BE49-F238E27FC236}">
                  <a16:creationId xmlns:a16="http://schemas.microsoft.com/office/drawing/2014/main" id="{27236A95-E519-B7CD-50EB-0A6BCA93A8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7463" y="5129213"/>
              <a:ext cx="20161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a:hlinkClick r:id="rId9"/>
              <a:extLst>
                <a:ext uri="{FF2B5EF4-FFF2-40B4-BE49-F238E27FC236}">
                  <a16:creationId xmlns:a16="http://schemas.microsoft.com/office/drawing/2014/main" id="{9835C3F4-A86D-FBB3-48D1-FCC52D5675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3588" y="5129213"/>
              <a:ext cx="19446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文本框 15">
            <a:extLst>
              <a:ext uri="{FF2B5EF4-FFF2-40B4-BE49-F238E27FC236}">
                <a16:creationId xmlns:a16="http://schemas.microsoft.com/office/drawing/2014/main" id="{A3773311-8954-89C1-13E1-4E67406EEDB8}"/>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2809031216"/>
      </p:ext>
    </p:extLst>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4F0AA-F70E-CA3C-CE8E-C60582E8AA3B}"/>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0AA3928D-225F-0ECC-07C3-533F33D67D20}"/>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C4C0C1F4-9012-8BCF-A0A8-E912125F486C}"/>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8" name="文本框 7">
            <a:extLst>
              <a:ext uri="{FF2B5EF4-FFF2-40B4-BE49-F238E27FC236}">
                <a16:creationId xmlns:a16="http://schemas.microsoft.com/office/drawing/2014/main" id="{EDFCDAA6-D980-A69E-8CB1-C8B158052971}"/>
              </a:ext>
            </a:extLst>
          </p:cNvPr>
          <p:cNvSpPr txBox="1"/>
          <p:nvPr/>
        </p:nvSpPr>
        <p:spPr>
          <a:xfrm>
            <a:off x="119336" y="722904"/>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3.2 PCDD</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的来源与分布</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DA2E20B3-C358-3FB4-963A-BA434680751B}"/>
              </a:ext>
            </a:extLst>
          </p:cNvPr>
          <p:cNvSpPr txBox="1"/>
          <p:nvPr/>
        </p:nvSpPr>
        <p:spPr>
          <a:xfrm>
            <a:off x="407368" y="1493166"/>
            <a:ext cx="11377264" cy="7338740"/>
          </a:xfrm>
          <a:prstGeom prst="rect">
            <a:avLst/>
          </a:prstGeom>
          <a:noFill/>
        </p:spPr>
        <p:txBody>
          <a:bodyPr wrap="square">
            <a:spAutoFit/>
          </a:bodyPr>
          <a:lstStyle/>
          <a:p>
            <a:pPr>
              <a:lnSpc>
                <a:spcPct val="130000"/>
              </a:lnSpc>
              <a:spcBef>
                <a:spcPct val="50000"/>
              </a:spcBef>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）多氯联苯产品</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1970</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年在欧洲的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PCBs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产品中首次检测出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，并发现</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PCBs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的毒性与</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的含量有关。进一步研究发现，</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的浓度和异构体的比例随</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PCBs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的类型与来源有所不同。其中</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2,3,7,8</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是主要异构体。</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50000"/>
              </a:spcBef>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）化学废弃物</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：在生产苯氧酸除草剂、氯酚、</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PCBs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的化学废渣中</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含量更高。</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Hagenrain</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等在分析氯酚钠废渣中，就发现</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含量以百分数计。我国包志成、丁香兰等在分析五氯酚钠废渣中发现</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的含量占残渣总量的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40</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％，毒性最大的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2,3,7,8</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含量高达</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400μg/g</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Bef>
                <a:spcPct val="50000"/>
              </a:spcBef>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）其他</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：近几年发现造纸废水中含有</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2,3,7,8</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，其质量浓度在每升微克级以下甚至每升纳克级，而在污泥中较高。</a:t>
            </a:r>
          </a:p>
          <a:p>
            <a:pPr>
              <a:lnSpc>
                <a:spcPct val="120000"/>
              </a:lnSpc>
              <a:spcBef>
                <a:spcPct val="50000"/>
              </a:spcBef>
            </a:pP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20000"/>
              </a:lnSpc>
              <a:spcBef>
                <a:spcPct val="50000"/>
              </a:spcBef>
            </a:pP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20000"/>
              </a:lnSpc>
              <a:spcBef>
                <a:spcPct val="50000"/>
              </a:spcBef>
            </a:pP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Bef>
                <a:spcPct val="50000"/>
              </a:spcBef>
            </a:pP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78E93D32-2E16-34BE-5C26-DA5D67531D86}"/>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2999177866"/>
      </p:ext>
    </p:extLst>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3F4D7-97B6-0EA1-453D-45AB23E6DC6D}"/>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54D5FD12-335D-B41A-1BA9-C661013424B4}"/>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2E441398-08DD-58FB-6B93-6B7A9566D461}"/>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8" name="文本框 7">
            <a:extLst>
              <a:ext uri="{FF2B5EF4-FFF2-40B4-BE49-F238E27FC236}">
                <a16:creationId xmlns:a16="http://schemas.microsoft.com/office/drawing/2014/main" id="{455AC82E-2B9B-9B74-D9D6-0789846688B8}"/>
              </a:ext>
            </a:extLst>
          </p:cNvPr>
          <p:cNvSpPr txBox="1"/>
          <p:nvPr/>
        </p:nvSpPr>
        <p:spPr>
          <a:xfrm>
            <a:off x="55068" y="963957"/>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3.3 PCDD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PCDF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在环境中的迁移</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6CE896E7-4B90-FDF0-592D-D1D4A9D32830}"/>
              </a:ext>
            </a:extLst>
          </p:cNvPr>
          <p:cNvSpPr txBox="1"/>
          <p:nvPr/>
        </p:nvSpPr>
        <p:spPr>
          <a:xfrm>
            <a:off x="407368" y="1955422"/>
            <a:ext cx="11521280" cy="3165290"/>
          </a:xfrm>
          <a:prstGeom prst="rect">
            <a:avLst/>
          </a:prstGeom>
          <a:noFill/>
        </p:spPr>
        <p:txBody>
          <a:bodyPr wrap="square">
            <a:spAutoFit/>
          </a:bodyPr>
          <a:lstStyle/>
          <a:p>
            <a:pPr marL="342900" indent="-342900">
              <a:lnSpc>
                <a:spcPct val="150000"/>
              </a:lnSpc>
              <a:spcBef>
                <a:spcPct val="500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地表径流及生物体富集是水体中</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PCDD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的重要迁移方式。</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Bef>
                <a:spcPct val="50000"/>
              </a:spcBef>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在越南南部，由于</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5 - 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的大量使用，西贡内陆河鱼中</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TCDD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平均含量为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70~ 810 ng/ kg</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（湿重）。在沿海的无脊椎动物和鱼中的含量分别为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420 ng/ kg</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（湿重）和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180 ng/ kg</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（湿重），鱼体对</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TCDD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的生物浓缩系数为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5 400~ 33 500</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Bef>
                <a:spcPct val="50000"/>
              </a:spcBef>
            </a:pP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id="{A87028E9-CA95-028E-5800-FD5A50CE531C}"/>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3109462439"/>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60B4E-128E-C1A9-2F90-9D79204F47B4}"/>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A993A22F-491E-D4C9-8B54-76070D241BF7}"/>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1CAA43A3-193C-C166-1CBC-0728D62776EA}"/>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840D4C9E-80DF-EA05-9B97-06C113769A14}"/>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3166FA83-5856-4168-E6D4-4A5E9DF3B79A}"/>
              </a:ext>
            </a:extLst>
          </p:cNvPr>
          <p:cNvSpPr txBox="1">
            <a:spLocks noChangeArrowheads="1"/>
          </p:cNvSpPr>
          <p:nvPr/>
        </p:nvSpPr>
        <p:spPr bwMode="auto">
          <a:xfrm>
            <a:off x="479376" y="1079867"/>
            <a:ext cx="10585176" cy="5183188"/>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nSpc>
                <a:spcPct val="130000"/>
              </a:lnSpc>
              <a:buFont typeface="Wingdings" panose="05000000000000000000" pitchFamily="2" charset="2"/>
              <a:buNone/>
            </a:pPr>
            <a:r>
              <a:rPr lang="en-US" altLang="zh-CN" sz="2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a:t>
            </a:r>
            <a:r>
              <a:rPr lang="zh-CN" altLang="en-US" sz="2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环境中汞的来源、分布与迁移</a:t>
            </a:r>
            <a:endParaRPr lang="en-US" altLang="zh-CN" sz="2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30000"/>
              </a:lnSpc>
              <a:buNone/>
            </a:pP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汞在自然界中的浓度不大，但分布很广。主要开采应用后绝大部分以三废形式进入环境。</a:t>
            </a:r>
          </a:p>
          <a:p>
            <a:pPr marL="540000">
              <a:lnSpc>
                <a:spcPct val="130000"/>
              </a:lnSpc>
              <a:buClr>
                <a:schemeClr val="accent2"/>
              </a:buClr>
              <a:buFont typeface="Wingdings" panose="05000000000000000000" pitchFamily="2" charset="2"/>
              <a:buNone/>
            </a:pP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据统计</a:t>
            </a:r>
            <a:r>
              <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目前全世界每年开采应用的汞量约在</a:t>
            </a:r>
            <a:r>
              <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1×10</a:t>
            </a:r>
            <a:r>
              <a:rPr lang="en-US" altLang="zh-CN" sz="24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a:t>
            </a:r>
            <a:r>
              <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a:t>
            </a: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以上，其中绝大部分最终以三废的形式进入环境。</a:t>
            </a:r>
            <a:endPar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a:lnSpc>
                <a:spcPct val="130000"/>
              </a:lnSpc>
              <a:buClr>
                <a:schemeClr val="tx1"/>
              </a:buClr>
              <a:buSzPct val="100000"/>
              <a:buFont typeface="Wingdings" panose="05000000000000000000" pitchFamily="2" charset="2"/>
              <a:buChar char="ü"/>
            </a:pP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在氯碱工业中每生产</a:t>
            </a:r>
            <a:r>
              <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t</a:t>
            </a: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氯，要流失</a:t>
            </a:r>
            <a:r>
              <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100</a:t>
            </a: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200 g </a:t>
            </a: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汞；</a:t>
            </a:r>
            <a:endPar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a:lnSpc>
                <a:spcPct val="130000"/>
              </a:lnSpc>
              <a:buClr>
                <a:schemeClr val="tx1"/>
              </a:buClr>
              <a:buSzPct val="100000"/>
              <a:buFont typeface="Wingdings" panose="05000000000000000000" pitchFamily="2" charset="2"/>
              <a:buChar char="ü"/>
            </a:pP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生产</a:t>
            </a:r>
            <a:r>
              <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t</a:t>
            </a: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乙醛，需用</a:t>
            </a:r>
            <a:r>
              <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100</a:t>
            </a: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300 g</a:t>
            </a: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汞，以损耗</a:t>
            </a:r>
            <a:r>
              <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5</a:t>
            </a: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％计，年产</a:t>
            </a:r>
            <a:r>
              <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10×10</a:t>
            </a:r>
            <a:r>
              <a:rPr lang="en-US" altLang="zh-CN" sz="24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a:t>
            </a:r>
            <a:r>
              <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a:t>
            </a: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乙醛就有</a:t>
            </a:r>
            <a:r>
              <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500</a:t>
            </a: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1500 kg</a:t>
            </a:r>
            <a:r>
              <a:rPr lang="zh-CN" altLang="en-US" sz="24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汞排入环境。</a:t>
            </a:r>
          </a:p>
        </p:txBody>
      </p:sp>
    </p:spTree>
    <p:extLst>
      <p:ext uri="{BB962C8B-B14F-4D97-AF65-F5344CB8AC3E}">
        <p14:creationId xmlns:p14="http://schemas.microsoft.com/office/powerpoint/2010/main" val="1432031575"/>
      </p:ext>
    </p:extLst>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2727A-0072-36D8-F7A7-D6E6CAA91F30}"/>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C22061C4-756F-8887-525E-FCE9EB8805CE}"/>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1CA9B2A5-9B95-0349-392B-0D0869D33C07}"/>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8" name="文本框 7">
            <a:extLst>
              <a:ext uri="{FF2B5EF4-FFF2-40B4-BE49-F238E27FC236}">
                <a16:creationId xmlns:a16="http://schemas.microsoft.com/office/drawing/2014/main" id="{934DEFBE-B356-783A-D8FC-B728A7B9F614}"/>
              </a:ext>
            </a:extLst>
          </p:cNvPr>
          <p:cNvSpPr txBox="1"/>
          <p:nvPr/>
        </p:nvSpPr>
        <p:spPr>
          <a:xfrm>
            <a:off x="119336" y="864756"/>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3.4 PCDD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PCDF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在环境中的转化</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DB11E83C-6DAD-F1B9-B30D-4FDFF0BBD693}"/>
              </a:ext>
            </a:extLst>
          </p:cNvPr>
          <p:cNvSpPr txBox="1"/>
          <p:nvPr/>
        </p:nvSpPr>
        <p:spPr>
          <a:xfrm>
            <a:off x="191344" y="1653203"/>
            <a:ext cx="11521280" cy="4929747"/>
          </a:xfrm>
          <a:prstGeom prst="rect">
            <a:avLst/>
          </a:prstGeom>
          <a:noFill/>
        </p:spPr>
        <p:txBody>
          <a:bodyPr wrap="square">
            <a:spAutoFit/>
          </a:bodyPr>
          <a:lstStyle/>
          <a:p>
            <a:pPr marL="285750" indent="-285750">
              <a:lnSpc>
                <a:spcPct val="120000"/>
              </a:lnSpc>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TCDD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的光化学分解与环境条件有很大的关系。</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TCDD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光化学分解除必须有紫外光外，一般还应有质子给予体和光传导层存在。例如，在水体悬浮物中或干（湿）泥土中，</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8 - TCDD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的光化学分解由于缺乏质子给予体可以忽略不计。但是，在乙醇溶液中，无论是以实验光源或自然光照射，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TCDD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都可很快分解。</a:t>
            </a:r>
          </a:p>
          <a:p>
            <a:pPr marL="285750" indent="-285750">
              <a:lnSpc>
                <a:spcPct val="120000"/>
              </a:lnSpc>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PCDD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是高度抗微生物降解的物质，仅有</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5%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的微生物菌种能够分解</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，其微生物降解半衰期为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230~ 320 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，而且与细菌有关。</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20000"/>
              </a:lnSpc>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TCDD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在动物体内的代谢很慢，其半衰期为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13~ 30 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Guenthner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等认为在动物体内它被</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P1 - 450</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 - 488</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）酶体系分解代谢为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TCDD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的芳烃氧化物，并很快与蛋白质结合，使其毒性变得更加剧烈。</a:t>
            </a:r>
          </a:p>
          <a:p>
            <a:pPr marL="285750" indent="-285750">
              <a:lnSpc>
                <a:spcPct val="120000"/>
              </a:lnSpc>
              <a:buFont typeface="Wingdings" panose="05000000000000000000" pitchFamily="2" charset="2"/>
              <a:buChar char="Ø"/>
            </a:pP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Poiger</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等发现大鼠可以使低于六个氯的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PCDF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发生代谢转化，主要是发生氧化、脱氯和重排反应。而对六氯代和七氯代</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PCDF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则不发生反应。</a:t>
            </a:r>
            <a:endParaRPr lang="zh-CN" alt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DC8466AE-34D3-9FAE-D1EB-285F8E02A47E}"/>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1303031644"/>
      </p:ext>
    </p:extLst>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81537-8C2D-7636-768E-3C541864ACA1}"/>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C582E538-DC43-52C5-B7A9-6419170FD5C0}"/>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82331E68-47C7-70D6-C856-5FFE8354DB92}"/>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8" name="文本框 7">
            <a:extLst>
              <a:ext uri="{FF2B5EF4-FFF2-40B4-BE49-F238E27FC236}">
                <a16:creationId xmlns:a16="http://schemas.microsoft.com/office/drawing/2014/main" id="{F5066A34-908C-B47E-50EA-B9FDB479ED16}"/>
              </a:ext>
            </a:extLst>
          </p:cNvPr>
          <p:cNvSpPr txBox="1"/>
          <p:nvPr/>
        </p:nvSpPr>
        <p:spPr>
          <a:xfrm>
            <a:off x="47699" y="978216"/>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3.5 PCDD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PCDF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的毒性及生物效应</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3680105B-DB60-53BC-7A4E-9BF93BAE7F71}"/>
              </a:ext>
            </a:extLst>
          </p:cNvPr>
          <p:cNvSpPr txBox="1"/>
          <p:nvPr/>
        </p:nvSpPr>
        <p:spPr>
          <a:xfrm>
            <a:off x="191344" y="1788086"/>
            <a:ext cx="11449272" cy="3904852"/>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8 - PCDD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是已知的最毒的几种环境污染物之一。</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0.1 ng/ L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即可抑制蛋的发育。当鳄鱼暴露在含</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TCDD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2.3 mg/ kg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的饵料中</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71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天后，平均死亡率高达</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88%</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PCDD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的同系物和衍生物对鱼类的毒性比</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8 - TCDD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小得多。</a:t>
            </a:r>
          </a:p>
          <a:p>
            <a:pPr marL="285750" indent="-285750">
              <a:lnSpc>
                <a:spcPct val="150000"/>
              </a:lnSpc>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TCDD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对哺乳动物也具有毒性，表现出急性、慢性和次慢性效应。在急性发作期间，肝是主要受害器官。据</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Dewse</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研究，</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TCDD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的诱导作用比</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3 -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甲基胆黄对芳烃羟化酶（</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AHH</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）的诱导作用还要强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3×104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倍。</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AHH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所产生的化学中间体对寄生有机体具有强烈致癌作用。</a:t>
            </a:r>
            <a:endParaRPr lang="zh-CN" alt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0311E446-793E-93BD-E1FE-ACDCDBA56642}"/>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97541917"/>
      </p:ext>
    </p:extLst>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8680C-7EDB-5F92-4966-9EB91AA6CA40}"/>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01D750FD-811E-4225-3F90-74FE1647D345}"/>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C0A8380F-B9D2-060E-A6D3-350ED3BEEE8A}"/>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6" name="Rectangle 2">
            <a:extLst>
              <a:ext uri="{FF2B5EF4-FFF2-40B4-BE49-F238E27FC236}">
                <a16:creationId xmlns:a16="http://schemas.microsoft.com/office/drawing/2014/main" id="{6863A2B2-BB60-45D2-01C6-6B14C68ADD03}"/>
              </a:ext>
            </a:extLst>
          </p:cNvPr>
          <p:cNvSpPr txBox="1">
            <a:spLocks noChangeArrowheads="1"/>
          </p:cNvSpPr>
          <p:nvPr/>
        </p:nvSpPr>
        <p:spPr bwMode="auto">
          <a:xfrm>
            <a:off x="270924" y="851651"/>
            <a:ext cx="9785516"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溴代阻燃剂 （</a:t>
            </a: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Brominated Flame Retardants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BFRs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58BC5CD7-D229-F3A2-B073-F0F0E815B45C}"/>
              </a:ext>
            </a:extLst>
          </p:cNvPr>
          <p:cNvSpPr txBox="1"/>
          <p:nvPr/>
        </p:nvSpPr>
        <p:spPr>
          <a:xfrm>
            <a:off x="335360" y="1576233"/>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来源与分布</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a:extLst>
              <a:ext uri="{FF2B5EF4-FFF2-40B4-BE49-F238E27FC236}">
                <a16:creationId xmlns:a16="http://schemas.microsoft.com/office/drawing/2014/main" id="{7758F6C2-9DA3-40B7-477B-4BD349DC0B14}"/>
              </a:ext>
            </a:extLst>
          </p:cNvPr>
          <p:cNvSpPr txBox="1"/>
          <p:nvPr/>
        </p:nvSpPr>
        <p:spPr>
          <a:xfrm>
            <a:off x="731404" y="2387386"/>
            <a:ext cx="10729192" cy="39048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BFRs </a:t>
            </a: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基本没有天然来源，主要来自各类含有</a:t>
            </a:r>
            <a:r>
              <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BFRs </a:t>
            </a: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的产品生产、使用与废弃物处置等。</a:t>
            </a:r>
            <a:endPar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目前，在世界各个地区的几乎所有环境介质中都发现了</a:t>
            </a:r>
            <a:r>
              <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BFRs </a:t>
            </a: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的存在，包括地表水、水体沉积物、污泥、土壤、大气。</a:t>
            </a:r>
            <a:endPar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由于</a:t>
            </a:r>
            <a:r>
              <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BFRs </a:t>
            </a: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具有较高的辛醇水分配系数，在环境介质中的</a:t>
            </a:r>
            <a:r>
              <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BFRs</a:t>
            </a: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（尤其是高溴代的</a:t>
            </a:r>
            <a:r>
              <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PBDEs</a:t>
            </a: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）容易进入到生物体内并在生物体内富集，并且</a:t>
            </a:r>
            <a:r>
              <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BFRs </a:t>
            </a: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具有生物放大效应，随着营养级的提高</a:t>
            </a:r>
            <a:r>
              <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BFRs </a:t>
            </a: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的浓度也逐渐增大。</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文本框 14">
            <a:extLst>
              <a:ext uri="{FF2B5EF4-FFF2-40B4-BE49-F238E27FC236}">
                <a16:creationId xmlns:a16="http://schemas.microsoft.com/office/drawing/2014/main" id="{675863FA-F8CD-3247-FB51-494ADD24E395}"/>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1170661855"/>
      </p:ext>
    </p:extLst>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BDBAE-972A-3763-9A08-B4CEE1D53BFC}"/>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0D02FC99-A863-20EF-B124-2F17B23F54CA}"/>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D965F67A-B9E6-8521-48A2-EF642F96FBC4}"/>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6" name="Rectangle 2">
            <a:extLst>
              <a:ext uri="{FF2B5EF4-FFF2-40B4-BE49-F238E27FC236}">
                <a16:creationId xmlns:a16="http://schemas.microsoft.com/office/drawing/2014/main" id="{1A563083-2D3D-DDD6-A116-9E207F613E8E}"/>
              </a:ext>
            </a:extLst>
          </p:cNvPr>
          <p:cNvSpPr txBox="1">
            <a:spLocks noChangeArrowheads="1"/>
          </p:cNvSpPr>
          <p:nvPr/>
        </p:nvSpPr>
        <p:spPr bwMode="auto">
          <a:xfrm>
            <a:off x="270924" y="851651"/>
            <a:ext cx="9785516"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溴代阻燃剂 （</a:t>
            </a: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Brominated Flame Retardants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BFRs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1550AA23-7175-138C-3F97-659A477C2F5D}"/>
              </a:ext>
            </a:extLst>
          </p:cNvPr>
          <p:cNvSpPr txBox="1"/>
          <p:nvPr/>
        </p:nvSpPr>
        <p:spPr>
          <a:xfrm>
            <a:off x="335360" y="1576233"/>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4.2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迁移与转化</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B423EC0E-C635-5E8A-12F1-A526F0463B48}"/>
              </a:ext>
            </a:extLst>
          </p:cNvPr>
          <p:cNvPicPr>
            <a:picLocks noChangeAspect="1"/>
          </p:cNvPicPr>
          <p:nvPr/>
        </p:nvPicPr>
        <p:blipFill>
          <a:blip r:embed="rId3"/>
          <a:stretch>
            <a:fillRect/>
          </a:stretch>
        </p:blipFill>
        <p:spPr>
          <a:xfrm>
            <a:off x="5663952" y="2564904"/>
            <a:ext cx="5525175" cy="3017829"/>
          </a:xfrm>
          <a:prstGeom prst="rect">
            <a:avLst/>
          </a:prstGeom>
        </p:spPr>
      </p:pic>
      <p:sp>
        <p:nvSpPr>
          <p:cNvPr id="9" name="文本框 8">
            <a:extLst>
              <a:ext uri="{FF2B5EF4-FFF2-40B4-BE49-F238E27FC236}">
                <a16:creationId xmlns:a16="http://schemas.microsoft.com/office/drawing/2014/main" id="{7DE22480-77F9-2AAE-0D03-57E184A88571}"/>
              </a:ext>
            </a:extLst>
          </p:cNvPr>
          <p:cNvSpPr txBox="1"/>
          <p:nvPr/>
        </p:nvSpPr>
        <p:spPr>
          <a:xfrm>
            <a:off x="6816080" y="5877272"/>
            <a:ext cx="6159420" cy="400110"/>
          </a:xfrm>
          <a:prstGeom prst="rect">
            <a:avLst/>
          </a:prstGeom>
          <a:noFill/>
        </p:spPr>
        <p:txBody>
          <a:bodyPr wrap="square">
            <a:spAutoFit/>
          </a:bodyPr>
          <a:lstStyle/>
          <a:p>
            <a:r>
              <a:rPr lang="en-US" altLang="zh-CN" sz="20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PBDEs </a:t>
            </a:r>
            <a:r>
              <a:rPr lang="zh-CN" altLang="en-US" sz="20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环境迁移途径示意</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a:extLst>
              <a:ext uri="{FF2B5EF4-FFF2-40B4-BE49-F238E27FC236}">
                <a16:creationId xmlns:a16="http://schemas.microsoft.com/office/drawing/2014/main" id="{084CDCCF-F41C-D6D2-A7A3-AB4EE987D440}"/>
              </a:ext>
            </a:extLst>
          </p:cNvPr>
          <p:cNvSpPr txBox="1"/>
          <p:nvPr/>
        </p:nvSpPr>
        <p:spPr>
          <a:xfrm>
            <a:off x="479376" y="2348880"/>
            <a:ext cx="4824536" cy="3904852"/>
          </a:xfrm>
          <a:prstGeom prst="rect">
            <a:avLst/>
          </a:prstGeom>
          <a:noFill/>
        </p:spPr>
        <p:txBody>
          <a:bodyPr wrap="square">
            <a:spAutoFit/>
          </a:bodyPr>
          <a:lstStyle/>
          <a:p>
            <a:pPr marL="285750" indent="-285750" algn="l">
              <a:lnSpc>
                <a:spcPct val="150000"/>
              </a:lnSpc>
              <a:buFont typeface="Wingdings" panose="05000000000000000000" pitchFamily="2" charset="2"/>
              <a:buChar char="Ø"/>
            </a:pP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蒸汽相中的</a:t>
            </a:r>
            <a:r>
              <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PBDEs </a:t>
            </a: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被吸附到大气颗粒物或灰尘，沉降后回到地表水、土壤、沉积物或者被生物体吸收累积。</a:t>
            </a:r>
            <a:endParaRPr lang="en-US" altLang="zh-CN"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50000"/>
              </a:lnSpc>
              <a:buFont typeface="Wingdings" panose="05000000000000000000" pitchFamily="2" charset="2"/>
              <a:buChar char="Ø"/>
            </a:pPr>
            <a:r>
              <a:rPr lang="zh-CN" altLang="en-US" sz="24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这些迁移的潜在结果是室内空气污染、大气污染、水土污染或生物累积</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文本框 11">
            <a:extLst>
              <a:ext uri="{FF2B5EF4-FFF2-40B4-BE49-F238E27FC236}">
                <a16:creationId xmlns:a16="http://schemas.microsoft.com/office/drawing/2014/main" id="{B995869D-B8A4-7BE9-97F5-6F5FB93CDDAE}"/>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3891195684"/>
      </p:ext>
    </p:extLst>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85DDD-51E2-0A6F-426C-28B0B50C7ED6}"/>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D2225299-5B45-E216-FAB7-4C623D86E866}"/>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283A50C8-2840-BC61-710F-C7F3E11848DF}"/>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6" name="Rectangle 2">
            <a:extLst>
              <a:ext uri="{FF2B5EF4-FFF2-40B4-BE49-F238E27FC236}">
                <a16:creationId xmlns:a16="http://schemas.microsoft.com/office/drawing/2014/main" id="{713088D9-51EB-7F41-9BB7-647FD37EA027}"/>
              </a:ext>
            </a:extLst>
          </p:cNvPr>
          <p:cNvSpPr txBox="1">
            <a:spLocks noChangeArrowheads="1"/>
          </p:cNvSpPr>
          <p:nvPr/>
        </p:nvSpPr>
        <p:spPr bwMode="auto">
          <a:xfrm>
            <a:off x="270924" y="851651"/>
            <a:ext cx="9785516"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溴代阻燃剂 （</a:t>
            </a: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Brominated Flame Retardants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BFRs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DEADC438-B1E6-D5A1-FEE4-206ACA21323B}"/>
              </a:ext>
            </a:extLst>
          </p:cNvPr>
          <p:cNvSpPr txBox="1"/>
          <p:nvPr/>
        </p:nvSpPr>
        <p:spPr>
          <a:xfrm>
            <a:off x="335360" y="1576233"/>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4.2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迁移与转化</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6">
            <a:extLst>
              <a:ext uri="{FF2B5EF4-FFF2-40B4-BE49-F238E27FC236}">
                <a16:creationId xmlns:a16="http://schemas.microsoft.com/office/drawing/2014/main" id="{1D34F9B3-DF39-C392-3C2F-6694E04B7B27}"/>
              </a:ext>
            </a:extLst>
          </p:cNvPr>
          <p:cNvPicPr>
            <a:picLocks noChangeAspect="1"/>
          </p:cNvPicPr>
          <p:nvPr/>
        </p:nvPicPr>
        <p:blipFill>
          <a:blip r:embed="rId3"/>
          <a:stretch>
            <a:fillRect/>
          </a:stretch>
        </p:blipFill>
        <p:spPr>
          <a:xfrm>
            <a:off x="651448" y="2564904"/>
            <a:ext cx="5364356" cy="3047930"/>
          </a:xfrm>
          <a:prstGeom prst="rect">
            <a:avLst/>
          </a:prstGeom>
        </p:spPr>
      </p:pic>
      <p:sp>
        <p:nvSpPr>
          <p:cNvPr id="12" name="文本框 11">
            <a:extLst>
              <a:ext uri="{FF2B5EF4-FFF2-40B4-BE49-F238E27FC236}">
                <a16:creationId xmlns:a16="http://schemas.microsoft.com/office/drawing/2014/main" id="{53AFFBA1-17F2-ED1C-D045-F1F026072AA2}"/>
              </a:ext>
            </a:extLst>
          </p:cNvPr>
          <p:cNvSpPr txBox="1"/>
          <p:nvPr/>
        </p:nvSpPr>
        <p:spPr>
          <a:xfrm>
            <a:off x="1775520" y="5821683"/>
            <a:ext cx="2893269" cy="369332"/>
          </a:xfrm>
          <a:prstGeom prst="rect">
            <a:avLst/>
          </a:prstGeom>
          <a:noFill/>
        </p:spPr>
        <p:txBody>
          <a:bodyPr wrap="square">
            <a:spAutoFit/>
          </a:bodyPr>
          <a:lstStyle/>
          <a:p>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PBDE </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的生物代谢途径</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4" name="图片 13">
            <a:extLst>
              <a:ext uri="{FF2B5EF4-FFF2-40B4-BE49-F238E27FC236}">
                <a16:creationId xmlns:a16="http://schemas.microsoft.com/office/drawing/2014/main" id="{70C63C00-37CF-E752-BDFA-99DC6D0923AC}"/>
              </a:ext>
            </a:extLst>
          </p:cNvPr>
          <p:cNvPicPr>
            <a:picLocks noChangeAspect="1"/>
          </p:cNvPicPr>
          <p:nvPr/>
        </p:nvPicPr>
        <p:blipFill>
          <a:blip r:embed="rId4"/>
          <a:stretch>
            <a:fillRect/>
          </a:stretch>
        </p:blipFill>
        <p:spPr>
          <a:xfrm>
            <a:off x="6024634" y="2492896"/>
            <a:ext cx="5809745" cy="3379190"/>
          </a:xfrm>
          <a:prstGeom prst="rect">
            <a:avLst/>
          </a:prstGeom>
        </p:spPr>
      </p:pic>
      <p:sp>
        <p:nvSpPr>
          <p:cNvPr id="15" name="文本框 14">
            <a:extLst>
              <a:ext uri="{FF2B5EF4-FFF2-40B4-BE49-F238E27FC236}">
                <a16:creationId xmlns:a16="http://schemas.microsoft.com/office/drawing/2014/main" id="{1EBEA6A4-1927-8652-0562-A2900C74D620}"/>
              </a:ext>
            </a:extLst>
          </p:cNvPr>
          <p:cNvSpPr txBox="1"/>
          <p:nvPr/>
        </p:nvSpPr>
        <p:spPr>
          <a:xfrm>
            <a:off x="7997551" y="5821683"/>
            <a:ext cx="2893269" cy="369332"/>
          </a:xfrm>
          <a:prstGeom prst="rect">
            <a:avLst/>
          </a:prstGeom>
          <a:noFill/>
        </p:spPr>
        <p:txBody>
          <a:bodyPr wrap="square">
            <a:spAutoFit/>
          </a:bodyPr>
          <a:lstStyle/>
          <a:p>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PBDE</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的非生物转化</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15">
            <a:extLst>
              <a:ext uri="{FF2B5EF4-FFF2-40B4-BE49-F238E27FC236}">
                <a16:creationId xmlns:a16="http://schemas.microsoft.com/office/drawing/2014/main" id="{99373C00-DEA6-E73B-00B9-706BEC61DB91}"/>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1708596759"/>
      </p:ext>
    </p:extLst>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B6C75-1ABF-29B3-6C0E-5D736AB24C85}"/>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822D6692-952D-544E-8F07-A74C94BAFC76}"/>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7ADD8A91-20FA-A65B-9A64-CF85C24A3DCA}"/>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6" name="Rectangle 2">
            <a:extLst>
              <a:ext uri="{FF2B5EF4-FFF2-40B4-BE49-F238E27FC236}">
                <a16:creationId xmlns:a16="http://schemas.microsoft.com/office/drawing/2014/main" id="{8183EFEE-1BB6-7EF9-6713-D90A0AEBE8D5}"/>
              </a:ext>
            </a:extLst>
          </p:cNvPr>
          <p:cNvSpPr txBox="1">
            <a:spLocks noChangeArrowheads="1"/>
          </p:cNvSpPr>
          <p:nvPr/>
        </p:nvSpPr>
        <p:spPr bwMode="auto">
          <a:xfrm>
            <a:off x="270924" y="851651"/>
            <a:ext cx="9785516"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溴代阻燃剂 （</a:t>
            </a: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Brominated Flame Retardants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BFRs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9B4044E7-F30A-EEFE-9E3B-C5B254F1C747}"/>
              </a:ext>
            </a:extLst>
          </p:cNvPr>
          <p:cNvSpPr txBox="1"/>
          <p:nvPr/>
        </p:nvSpPr>
        <p:spPr>
          <a:xfrm>
            <a:off x="335360" y="1576233"/>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4.3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环境与健康效应</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C3128556-CA83-D717-8E72-20EFB637E575}"/>
              </a:ext>
            </a:extLst>
          </p:cNvPr>
          <p:cNvSpPr txBox="1"/>
          <p:nvPr/>
        </p:nvSpPr>
        <p:spPr>
          <a:xfrm>
            <a:off x="551384" y="2492896"/>
            <a:ext cx="10729192" cy="1954959"/>
          </a:xfrm>
          <a:prstGeom prst="rect">
            <a:avLst/>
          </a:prstGeom>
          <a:noFill/>
        </p:spPr>
        <p:txBody>
          <a:bodyPr wrap="square">
            <a:spAutoFit/>
          </a:bodyPr>
          <a:lstStyle/>
          <a:p>
            <a:pPr algn="l">
              <a:lnSpc>
                <a:spcPct val="150000"/>
              </a:lnSpc>
            </a:pPr>
            <a:r>
              <a:rPr lang="zh-CN" altLang="en-US" sz="28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    通过对</a:t>
            </a:r>
            <a:r>
              <a:rPr lang="en-US" altLang="zh-CN" sz="28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BFRs </a:t>
            </a:r>
            <a:r>
              <a:rPr lang="zh-CN" altLang="en-US" sz="28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的毒理学研究发现虽然它们的急性毒性很低，但是长期接触</a:t>
            </a:r>
            <a:r>
              <a:rPr lang="en-US" altLang="zh-CN" sz="28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HBCD </a:t>
            </a:r>
            <a:r>
              <a:rPr lang="zh-CN" altLang="en-US" sz="28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会对人的甲状腺系统、神经系统和生殖系统产生损伤，也存在着致癌的风险。</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8">
            <a:extLst>
              <a:ext uri="{FF2B5EF4-FFF2-40B4-BE49-F238E27FC236}">
                <a16:creationId xmlns:a16="http://schemas.microsoft.com/office/drawing/2014/main" id="{6981D5DE-2CD7-A848-6FF5-943BD52CA0C8}"/>
              </a:ext>
            </a:extLst>
          </p:cNvPr>
          <p:cNvSpPr txBox="1"/>
          <p:nvPr/>
        </p:nvSpPr>
        <p:spPr>
          <a:xfrm>
            <a:off x="191344" y="260648"/>
            <a:ext cx="6133862"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1870890260"/>
      </p:ext>
    </p:extLst>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3BC50-FD7C-80CE-DA82-9DC78E0FC6C5}"/>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8949F013-FFD7-FE71-1F8F-B8A64BDC1F59}"/>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CA95DFD3-702D-E1BE-63C5-486CFE3BA862}"/>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6" name="Rectangle 2">
            <a:extLst>
              <a:ext uri="{FF2B5EF4-FFF2-40B4-BE49-F238E27FC236}">
                <a16:creationId xmlns:a16="http://schemas.microsoft.com/office/drawing/2014/main" id="{63D44285-BFEC-AD75-E0C6-B6763E1C96AC}"/>
              </a:ext>
            </a:extLst>
          </p:cNvPr>
          <p:cNvSpPr txBox="1">
            <a:spLocks noChangeArrowheads="1"/>
          </p:cNvSpPr>
          <p:nvPr/>
        </p:nvSpPr>
        <p:spPr bwMode="auto">
          <a:xfrm>
            <a:off x="270924" y="851651"/>
            <a:ext cx="11788558"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5.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全氟和多氟烷基化合物（</a:t>
            </a: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Per- and polyfluoroalkyl substances,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PFASs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A361B34C-A155-5C77-8B44-E6B09866F8DE}"/>
              </a:ext>
            </a:extLst>
          </p:cNvPr>
          <p:cNvSpPr txBox="1"/>
          <p:nvPr/>
        </p:nvSpPr>
        <p:spPr>
          <a:xfrm>
            <a:off x="263352" y="1491658"/>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5.1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来源与分布</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8">
            <a:extLst>
              <a:ext uri="{FF2B5EF4-FFF2-40B4-BE49-F238E27FC236}">
                <a16:creationId xmlns:a16="http://schemas.microsoft.com/office/drawing/2014/main" id="{09C49C5A-87CE-122D-549B-97A452082F32}"/>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5" name="图片 4">
            <a:extLst>
              <a:ext uri="{FF2B5EF4-FFF2-40B4-BE49-F238E27FC236}">
                <a16:creationId xmlns:a16="http://schemas.microsoft.com/office/drawing/2014/main" id="{392AECBC-27EF-1A22-1B9D-2E57F36F8BB0}"/>
              </a:ext>
            </a:extLst>
          </p:cNvPr>
          <p:cNvPicPr>
            <a:picLocks noChangeAspect="1"/>
          </p:cNvPicPr>
          <p:nvPr/>
        </p:nvPicPr>
        <p:blipFill>
          <a:blip r:embed="rId3"/>
          <a:stretch>
            <a:fillRect/>
          </a:stretch>
        </p:blipFill>
        <p:spPr>
          <a:xfrm>
            <a:off x="7752327" y="1988840"/>
            <a:ext cx="3486379" cy="3660696"/>
          </a:xfrm>
          <a:prstGeom prst="rect">
            <a:avLst/>
          </a:prstGeom>
        </p:spPr>
      </p:pic>
      <p:sp>
        <p:nvSpPr>
          <p:cNvPr id="10" name="文本框 9">
            <a:extLst>
              <a:ext uri="{FF2B5EF4-FFF2-40B4-BE49-F238E27FC236}">
                <a16:creationId xmlns:a16="http://schemas.microsoft.com/office/drawing/2014/main" id="{6432DC03-EB97-F3AC-C623-7155B1BF40F2}"/>
              </a:ext>
            </a:extLst>
          </p:cNvPr>
          <p:cNvSpPr txBox="1"/>
          <p:nvPr/>
        </p:nvSpPr>
        <p:spPr>
          <a:xfrm>
            <a:off x="8040216" y="5813132"/>
            <a:ext cx="2880320" cy="369332"/>
          </a:xfrm>
          <a:prstGeom prst="rect">
            <a:avLst/>
          </a:prstGeom>
          <a:noFill/>
        </p:spPr>
        <p:txBody>
          <a:bodyPr wrap="square">
            <a:spAutoFit/>
          </a:bodyPr>
          <a:lstStyle/>
          <a:p>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PFOA </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PFOS </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的结构式</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文本框 11">
            <a:extLst>
              <a:ext uri="{FF2B5EF4-FFF2-40B4-BE49-F238E27FC236}">
                <a16:creationId xmlns:a16="http://schemas.microsoft.com/office/drawing/2014/main" id="{CC482B7C-D62D-9F59-3EB8-6E1DB675098B}"/>
              </a:ext>
            </a:extLst>
          </p:cNvPr>
          <p:cNvSpPr txBox="1"/>
          <p:nvPr/>
        </p:nvSpPr>
        <p:spPr>
          <a:xfrm>
            <a:off x="407368" y="2182447"/>
            <a:ext cx="6669559" cy="445884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具有疏油、疏水特性，因此广泛应用于纺织、造纸、包装、农药、地毯、皮革、地板打磨、洗发香波和灭火泡沫等工业和民用领域。</a:t>
            </a:r>
            <a:endPar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具有远距离环境传输的能力，污染范围十分广泛。据有关资料表明，全世界范围内被调查的地下水、地表水和海水，甚至连人迹罕至的北极地区，生态环境样品、野生动物和人体内无一例外地存在</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PFOS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的污染踪迹。</a:t>
            </a:r>
          </a:p>
        </p:txBody>
      </p:sp>
    </p:spTree>
    <p:extLst>
      <p:ext uri="{BB962C8B-B14F-4D97-AF65-F5344CB8AC3E}">
        <p14:creationId xmlns:p14="http://schemas.microsoft.com/office/powerpoint/2010/main" val="57105166"/>
      </p:ext>
    </p:extLst>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9F3E0-B41C-01EE-18F8-68F4C6224DFB}"/>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29456888-5DB4-0391-836A-C4A1B3E06FDB}"/>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5F543A90-C555-BFA3-7E30-108872E2AAF7}"/>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8" name="文本框 7">
            <a:extLst>
              <a:ext uri="{FF2B5EF4-FFF2-40B4-BE49-F238E27FC236}">
                <a16:creationId xmlns:a16="http://schemas.microsoft.com/office/drawing/2014/main" id="{2F2C8803-B62C-BC1E-B8DC-8E5055D3AAE7}"/>
              </a:ext>
            </a:extLst>
          </p:cNvPr>
          <p:cNvSpPr txBox="1"/>
          <p:nvPr/>
        </p:nvSpPr>
        <p:spPr>
          <a:xfrm>
            <a:off x="193428" y="853043"/>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5.2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迁移与转化</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8">
            <a:extLst>
              <a:ext uri="{FF2B5EF4-FFF2-40B4-BE49-F238E27FC236}">
                <a16:creationId xmlns:a16="http://schemas.microsoft.com/office/drawing/2014/main" id="{4FE4DCF4-D84F-C0B2-277B-2C25ECA8DCE5}"/>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a:extLst>
              <a:ext uri="{FF2B5EF4-FFF2-40B4-BE49-F238E27FC236}">
                <a16:creationId xmlns:a16="http://schemas.microsoft.com/office/drawing/2014/main" id="{517FE2D2-C749-3D90-D45B-767526A3883D}"/>
              </a:ext>
            </a:extLst>
          </p:cNvPr>
          <p:cNvSpPr txBox="1"/>
          <p:nvPr/>
        </p:nvSpPr>
        <p:spPr>
          <a:xfrm>
            <a:off x="335360" y="1687141"/>
            <a:ext cx="11521280" cy="445884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sz="2400" i="0" u="none" strike="noStrike" baseline="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PFOS </a:t>
            </a:r>
            <a:r>
              <a:rPr lang="zh-CN" altLang="en-US" sz="2400" i="0" u="none" strike="noStrike" baseline="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本身不会大量挥发</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（饱和蒸汽压仅约为</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3×10</a:t>
            </a:r>
            <a:r>
              <a:rPr lang="en-US" altLang="zh-CN" sz="24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0" u="none" strike="noStrike" baseline="30000" dirty="0">
                <a:latin typeface="Times New Roman" panose="02020603050405020304" pitchFamily="18" charset="0"/>
                <a:ea typeface="微软雅黑" panose="020B0503020204020204" pitchFamily="34" charset="-122"/>
                <a:cs typeface="Times New Roman" panose="02020603050405020304" pitchFamily="18" charset="0"/>
              </a:rPr>
              <a:t>4 </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pa</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），但是具有表面活性，可以吸着在颗粒物中在大气中迁移。另外其具有微弱的水溶解度（约为</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500 mg/ L</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），因此干湿沉降都可能是其从大气迁移回地面的途径。而地表水中</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PFOS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可能来自降雨、地表径流等面源污染的迁移。</a:t>
            </a:r>
            <a:endPar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PFASs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C—F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共价键具有极高的键能，使得</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PFASs </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普遍具有难以光解、水解和被生物降解的特性</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PFOS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的间接光解半衰期估计超过</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3.7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年，水解半衰期估计在</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年以上。</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PFOS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PFOA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在人体内的半衰期分别为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5.4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3.8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年。垃圾或者污水处理厂污泥的焚烧可能是</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PFASs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转化的一个重要途径。</a:t>
            </a:r>
          </a:p>
        </p:txBody>
      </p:sp>
    </p:spTree>
    <p:extLst>
      <p:ext uri="{BB962C8B-B14F-4D97-AF65-F5344CB8AC3E}">
        <p14:creationId xmlns:p14="http://schemas.microsoft.com/office/powerpoint/2010/main" val="2758360529"/>
      </p:ext>
    </p:extLst>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EAC1E-CA51-6C83-4966-55FE29066F31}"/>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3D2977ED-3928-9225-C1AF-B7AD51A61A53}"/>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F9394670-D41A-B16B-CE81-8556A7EC5AE5}"/>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8" name="文本框 7">
            <a:extLst>
              <a:ext uri="{FF2B5EF4-FFF2-40B4-BE49-F238E27FC236}">
                <a16:creationId xmlns:a16="http://schemas.microsoft.com/office/drawing/2014/main" id="{7FA68A7C-47CB-37A3-2A35-F34130EF1E5F}"/>
              </a:ext>
            </a:extLst>
          </p:cNvPr>
          <p:cNvSpPr txBox="1"/>
          <p:nvPr/>
        </p:nvSpPr>
        <p:spPr>
          <a:xfrm>
            <a:off x="193428" y="853043"/>
            <a:ext cx="11377264" cy="580865"/>
          </a:xfrm>
          <a:prstGeom prst="rect">
            <a:avLst/>
          </a:prstGeom>
          <a:noFill/>
        </p:spPr>
        <p:txBody>
          <a:bodyPr wrap="square">
            <a:spAutoFit/>
          </a:bodyPr>
          <a:lstStyle/>
          <a:p>
            <a:pPr>
              <a:lnSpc>
                <a:spcPct val="150000"/>
              </a:lnSpc>
              <a:spcBef>
                <a:spcPct val="50000"/>
              </a:spcBef>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5.3 </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环境与健康效应</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8">
            <a:extLst>
              <a:ext uri="{FF2B5EF4-FFF2-40B4-BE49-F238E27FC236}">
                <a16:creationId xmlns:a16="http://schemas.microsoft.com/office/drawing/2014/main" id="{B4C52E57-9D9D-E80B-4E58-7293E8AF6909}"/>
              </a:ext>
            </a:extLst>
          </p:cNvPr>
          <p:cNvSpPr txBox="1"/>
          <p:nvPr/>
        </p:nvSpPr>
        <p:spPr>
          <a:xfrm>
            <a:off x="191344" y="260648"/>
            <a:ext cx="6133862" cy="461665"/>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二、有机卤代物 （</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Organic Halides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a:extLst>
              <a:ext uri="{FF2B5EF4-FFF2-40B4-BE49-F238E27FC236}">
                <a16:creationId xmlns:a16="http://schemas.microsoft.com/office/drawing/2014/main" id="{8419E7B9-FD25-88DB-713F-298985C00397}"/>
              </a:ext>
            </a:extLst>
          </p:cNvPr>
          <p:cNvSpPr txBox="1"/>
          <p:nvPr/>
        </p:nvSpPr>
        <p:spPr>
          <a:xfrm>
            <a:off x="227348" y="1600778"/>
            <a:ext cx="11737304" cy="5012847"/>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zh-CN" altLang="en-US" sz="24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试验研究表明，</a:t>
            </a:r>
            <a:r>
              <a:rPr lang="en-US" altLang="zh-CN" sz="24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PFOS </a:t>
            </a:r>
            <a:r>
              <a:rPr lang="zh-CN" altLang="en-US" sz="24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可以在生物体内聚积。</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已有诸多证据表明，水生食物链生物对</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PFOS</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有较强的累积作用。鱼类对</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PFOS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BCF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约为</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500-12000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倍。美国大湖地区底栖非脊椎动物体内</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PFOS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BCF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约为</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1000</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，而貂或者秃鹰与其所捕食的动物之间的</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BMF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10-20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之间。</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PFOA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在湖水中被检出，但是其生物放大能力较</a:t>
            </a:r>
            <a:r>
              <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PFOS </a:t>
            </a:r>
            <a:r>
              <a:rPr lang="zh-CN" altLang="en-US"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弱。</a:t>
            </a:r>
            <a:endParaRPr lang="en-US" altLang="zh-CN" sz="240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全氟辛烷磺酸依附于血液和肝脏中的蛋白质。</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据</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EPA</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、欧洲、日本及我国研究机构的研究结果表明：</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PFOS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及其衍生物通过呼吸道吸入和饮用水、食物的摄入等途径，而很难被生物体排出，尤其最终富集于人体、生物体中的血、肝、肾、脑中。有研究发现，</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PFOS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具有遗传毒性、生殖毒性、神经毒性、发育毒性和内分泌干扰作用等多种毒性。</a:t>
            </a:r>
          </a:p>
        </p:txBody>
      </p:sp>
    </p:spTree>
    <p:extLst>
      <p:ext uri="{BB962C8B-B14F-4D97-AF65-F5344CB8AC3E}">
        <p14:creationId xmlns:p14="http://schemas.microsoft.com/office/powerpoint/2010/main" val="594296783"/>
      </p:ext>
    </p:extLst>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5774C-C844-B31C-B314-ED6BE8CFB8DF}"/>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3EFAD708-6F17-8670-5E94-5BEC333A44FF}"/>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a:extLst>
              <a:ext uri="{FF2B5EF4-FFF2-40B4-BE49-F238E27FC236}">
                <a16:creationId xmlns:a16="http://schemas.microsoft.com/office/drawing/2014/main" id="{1764AC71-2011-94E1-AB1B-5ED563441008}"/>
              </a:ext>
            </a:extLst>
          </p:cNvPr>
          <p:cNvSpPr>
            <a:spLocks noGrp="1" noChangeArrowheads="1"/>
          </p:cNvSpPr>
          <p:nvPr>
            <p:ph type="ctrTitle" sz="quarter"/>
          </p:nvPr>
        </p:nvSpPr>
        <p:spPr>
          <a:xfrm>
            <a:off x="119336" y="1159051"/>
            <a:ext cx="12169352" cy="5259737"/>
          </a:xfrm>
        </p:spPr>
        <p:txBody>
          <a:bodyPr vert="horz" wrap="square" lIns="91440" tIns="45720" rIns="91440" bIns="45720" numCol="1" anchor="ctr" anchorCtr="0" compatLnSpc="1"/>
          <a:lstStyle/>
          <a:p>
            <a:pPr lvl="0" algn="l" eaLnBrk="1" hangingPunct="1">
              <a:lnSpc>
                <a:spcPct val="150000"/>
              </a:lnSpc>
              <a:spcBef>
                <a:spcPct val="20000"/>
              </a:spcBef>
              <a:defRPr/>
            </a:pPr>
            <a:r>
              <a:rPr kumimoji="0" lang="zh-CN" altLang="en-US" sz="4800" b="0" i="0" u="none" strike="noStrike" kern="0" cap="none" spc="0" normalizeH="0" baseline="0" noProof="0" dirty="0">
                <a:ln>
                  <a:noFill/>
                </a:ln>
                <a:solidFill>
                  <a:schemeClr val="accent1">
                    <a:lumMod val="50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第三</a:t>
            </a:r>
            <a:r>
              <a:rPr lang="zh-CN" altLang="en-US"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节 有机污染物（</a:t>
            </a:r>
            <a:r>
              <a:rPr lang="en-US" altLang="zh-CN"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Organic Pollutants</a:t>
            </a:r>
            <a:r>
              <a:rPr lang="zh-CN" altLang="en-US" sz="4800" b="0" dirty="0">
                <a:solidFill>
                  <a:schemeClr val="accent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480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440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一、持久性有机污染物</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Persistent Organic Pollutants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二、有机卤代物</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Organic Halides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三、多环芳烃</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Polycyclic Aromatic Hydrocarbons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四、新污染物</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New Pollutants</a:t>
            </a:r>
            <a:r>
              <a:rPr lang="zh-CN" altLang="en-US" sz="24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32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br>
              <a:rPr lang="zh-CN" altLang="en-US" sz="20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rPr>
            </a:br>
            <a:endParaRPr lang="en-US" altLang="zh-CN" sz="3000" kern="1200" dirty="0">
              <a:solidFill>
                <a:srgbClr val="CCECFF">
                  <a:lumMod val="50000"/>
                </a:srgbClr>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 Box 3">
            <a:extLst>
              <a:ext uri="{FF2B5EF4-FFF2-40B4-BE49-F238E27FC236}">
                <a16:creationId xmlns:a16="http://schemas.microsoft.com/office/drawing/2014/main" id="{49A7A458-682A-0541-0BE4-5E27576DD4C9}"/>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cxnSp>
        <p:nvCxnSpPr>
          <p:cNvPr id="4" name="直接连接符 3">
            <a:extLst>
              <a:ext uri="{FF2B5EF4-FFF2-40B4-BE49-F238E27FC236}">
                <a16:creationId xmlns:a16="http://schemas.microsoft.com/office/drawing/2014/main" id="{B258128E-4403-0D00-B4A7-3AE7040BC9BE}"/>
              </a:ext>
            </a:extLst>
          </p:cNvPr>
          <p:cNvCxnSpPr>
            <a:cxnSpLocks/>
          </p:cNvCxnSpPr>
          <p:nvPr/>
        </p:nvCxnSpPr>
        <p:spPr bwMode="auto">
          <a:xfrm>
            <a:off x="767408" y="4581128"/>
            <a:ext cx="8208912" cy="0"/>
          </a:xfrm>
          <a:prstGeom prst="line">
            <a:avLst/>
          </a:prstGeom>
          <a:solidFill>
            <a:schemeClr val="accent1"/>
          </a:solidFill>
          <a:ln w="28575" cap="flat" cmpd="sng" algn="ctr">
            <a:solidFill>
              <a:srgbClr val="FF0000"/>
            </a:solidFill>
            <a:prstDash val="solid"/>
            <a:round/>
            <a:headEnd type="none" w="med" len="med"/>
            <a:tailEnd type="none" w="med" len="med"/>
          </a:ln>
        </p:spPr>
      </p:cxnSp>
    </p:spTree>
    <p:extLst>
      <p:ext uri="{BB962C8B-B14F-4D97-AF65-F5344CB8AC3E}">
        <p14:creationId xmlns:p14="http://schemas.microsoft.com/office/powerpoint/2010/main" val="1487400155"/>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CF565-8E5C-1EE8-2235-225929AF427A}"/>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92B959BA-5AD0-21BD-DB86-55CC1C0162FB}"/>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A254A735-3C2E-4029-5D31-0E3A316D34BD}"/>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F212151E-4CDF-8685-6096-2E1FF3AB0B75}"/>
              </a:ext>
            </a:extLst>
          </p:cNvPr>
          <p:cNvSpPr txBox="1"/>
          <p:nvPr/>
        </p:nvSpPr>
        <p:spPr>
          <a:xfrm>
            <a:off x="263352" y="132390"/>
            <a:ext cx="6624736" cy="553998"/>
          </a:xfrm>
          <a:prstGeom prst="rect">
            <a:avLst/>
          </a:prstGeom>
          <a:noFill/>
        </p:spPr>
        <p:txBody>
          <a:bodyPr wrap="square">
            <a:spAutoFit/>
          </a:bodyPr>
          <a:lstStyle/>
          <a:p>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一、汞（</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Hg</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Mercury</a:t>
            </a:r>
            <a:endPar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a:extLst>
              <a:ext uri="{FF2B5EF4-FFF2-40B4-BE49-F238E27FC236}">
                <a16:creationId xmlns:a16="http://schemas.microsoft.com/office/drawing/2014/main" id="{C0945162-5A20-1A6C-118A-D05ED720D71E}"/>
              </a:ext>
            </a:extLst>
          </p:cNvPr>
          <p:cNvSpPr txBox="1"/>
          <p:nvPr/>
        </p:nvSpPr>
        <p:spPr>
          <a:xfrm>
            <a:off x="335360" y="1027739"/>
            <a:ext cx="10657184" cy="1135054"/>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rPr>
              <a:t>有机汞化合物曾作为一种农药，特别是作为一种杀真菌剂而获得广泛应用；这类化合物包括芳基汞</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rPr>
              <a:t>如二硫代二甲氨基甲酸苯基汞</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rPr>
              <a:t>。</a:t>
            </a:r>
          </a:p>
        </p:txBody>
      </p:sp>
      <p:graphicFrame>
        <p:nvGraphicFramePr>
          <p:cNvPr id="7" name="Object 5">
            <a:extLst>
              <a:ext uri="{FF2B5EF4-FFF2-40B4-BE49-F238E27FC236}">
                <a16:creationId xmlns:a16="http://schemas.microsoft.com/office/drawing/2014/main" id="{3644849F-F563-6194-79FC-A3FC53E46513}"/>
              </a:ext>
            </a:extLst>
          </p:cNvPr>
          <p:cNvGraphicFramePr>
            <a:graphicFrameLocks noChangeAspect="1"/>
          </p:cNvGraphicFramePr>
          <p:nvPr>
            <p:extLst>
              <p:ext uri="{D42A27DB-BD31-4B8C-83A1-F6EECF244321}">
                <p14:modId xmlns:p14="http://schemas.microsoft.com/office/powerpoint/2010/main" val="3612715098"/>
              </p:ext>
            </p:extLst>
          </p:nvPr>
        </p:nvGraphicFramePr>
        <p:xfrm>
          <a:off x="2279576" y="2348880"/>
          <a:ext cx="6340003" cy="1799580"/>
        </p:xfrm>
        <a:graphic>
          <a:graphicData uri="http://schemas.openxmlformats.org/presentationml/2006/ole">
            <mc:AlternateContent xmlns:mc="http://schemas.openxmlformats.org/markup-compatibility/2006">
              <mc:Choice xmlns:v="urn:schemas-microsoft-com:vml" Requires="v">
                <p:oleObj name="Document" r:id="rId3" imgW="2181225" imgH="619125" progId="ChemWindow.Document">
                  <p:embed/>
                </p:oleObj>
              </mc:Choice>
              <mc:Fallback>
                <p:oleObj name="Document" r:id="rId3" imgW="2181225" imgH="619125" progId="ChemWindow.Document">
                  <p:embed/>
                  <p:pic>
                    <p:nvPicPr>
                      <p:cNvPr id="7174" name="Object 5">
                        <a:extLst>
                          <a:ext uri="{FF2B5EF4-FFF2-40B4-BE49-F238E27FC236}">
                            <a16:creationId xmlns:a16="http://schemas.microsoft.com/office/drawing/2014/main" id="{71B4AB1E-2237-9B94-0509-467654400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576" y="2348880"/>
                        <a:ext cx="6340003" cy="1799580"/>
                      </a:xfrm>
                      <a:prstGeom prst="rect">
                        <a:avLst/>
                      </a:prstGeom>
                      <a:solidFill>
                        <a:schemeClr val="bg1">
                          <a:lumMod val="85000"/>
                        </a:schemeClr>
                      </a:solidFill>
                      <a:ln>
                        <a:noFill/>
                      </a:ln>
                      <a:effectLst/>
                    </p:spPr>
                  </p:pic>
                </p:oleObj>
              </mc:Fallback>
            </mc:AlternateContent>
          </a:graphicData>
        </a:graphic>
      </p:graphicFrame>
      <p:sp>
        <p:nvSpPr>
          <p:cNvPr id="8" name="文本框 7">
            <a:extLst>
              <a:ext uri="{FF2B5EF4-FFF2-40B4-BE49-F238E27FC236}">
                <a16:creationId xmlns:a16="http://schemas.microsoft.com/office/drawing/2014/main" id="{D119A33B-C84A-0C0F-4547-5717A720ECD1}"/>
              </a:ext>
            </a:extLst>
          </p:cNvPr>
          <p:cNvSpPr txBox="1"/>
          <p:nvPr/>
        </p:nvSpPr>
        <p:spPr>
          <a:xfrm>
            <a:off x="240295" y="4911459"/>
            <a:ext cx="10657184" cy="1135054"/>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rPr>
              <a:t>在造纸工业中用作杀黏菌剂和纸张霉菌抑制剂和烷基汞制剂</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rPr>
              <a:t>如氯化乙基汞</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400" kern="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400" kern="0" baseline="-25000" dirty="0">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rPr>
              <a:t>HgCl</a:t>
            </a: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rPr>
              <a:t>，用作种子杀真菌剂等</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6" name="文本框 5">
            <a:extLst>
              <a:ext uri="{FF2B5EF4-FFF2-40B4-BE49-F238E27FC236}">
                <a16:creationId xmlns:a16="http://schemas.microsoft.com/office/drawing/2014/main" id="{D57BA078-683D-0843-2302-2F70E309C654}"/>
              </a:ext>
            </a:extLst>
          </p:cNvPr>
          <p:cNvSpPr txBox="1"/>
          <p:nvPr/>
        </p:nvSpPr>
        <p:spPr>
          <a:xfrm>
            <a:off x="3863752" y="4325876"/>
            <a:ext cx="6133862" cy="369332"/>
          </a:xfrm>
          <a:prstGeom prst="rect">
            <a:avLst/>
          </a:prstGeom>
          <a:noFill/>
        </p:spPr>
        <p:txBody>
          <a:bodyPr wrap="square">
            <a:spAutoFit/>
          </a:bodyPr>
          <a:lstStyle/>
          <a:p>
            <a:r>
              <a:rPr lang="zh-CN" altLang="en-US" sz="1800" kern="0" dirty="0">
                <a:latin typeface="Times New Roman" panose="02020603050405020304" pitchFamily="18" charset="0"/>
                <a:ea typeface="微软雅黑" panose="020B0503020204020204" pitchFamily="34" charset="-122"/>
                <a:cs typeface="Times New Roman" panose="02020603050405020304" pitchFamily="18" charset="0"/>
              </a:rPr>
              <a:t>二硫代二甲氨基甲酸苯基汞</a:t>
            </a:r>
            <a:endParaRPr lang="zh-CN" altLang="en-US" dirty="0"/>
          </a:p>
        </p:txBody>
      </p:sp>
    </p:spTree>
    <p:extLst>
      <p:ext uri="{BB962C8B-B14F-4D97-AF65-F5344CB8AC3E}">
        <p14:creationId xmlns:p14="http://schemas.microsoft.com/office/powerpoint/2010/main" val="2639563875"/>
      </p:ext>
    </p:extLst>
  </p:cSld>
  <p:clrMapOvr>
    <a:masterClrMapping/>
  </p:clrMapOvr>
  <p:transition>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6E619-C6FA-760F-24CD-424F7AE6C3C5}"/>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096AEECE-4264-2845-802C-B3FA063BD978}"/>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2E6147B1-E8FE-5330-F14F-CA6C52FE4772}"/>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04977883-89FA-3148-A273-A16BCA958580}"/>
              </a:ext>
            </a:extLst>
          </p:cNvPr>
          <p:cNvSpPr txBox="1"/>
          <p:nvPr/>
        </p:nvSpPr>
        <p:spPr>
          <a:xfrm>
            <a:off x="47699" y="260648"/>
            <a:ext cx="8064896"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三、多环芳烃（</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Polycyclic Aromatic Hydrocarbons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6CCB47BF-E696-3D15-2696-663C415DD6E4}"/>
              </a:ext>
            </a:extLst>
          </p:cNvPr>
          <p:cNvSpPr txBox="1">
            <a:spLocks noChangeArrowheads="1"/>
          </p:cNvSpPr>
          <p:nvPr/>
        </p:nvSpPr>
        <p:spPr bwMode="auto">
          <a:xfrm>
            <a:off x="257131" y="1052736"/>
            <a:ext cx="648072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结构与性质</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83B81D54-0B0B-55A1-C081-B86BE1479E68}"/>
              </a:ext>
            </a:extLst>
          </p:cNvPr>
          <p:cNvPicPr>
            <a:picLocks noChangeAspect="1"/>
          </p:cNvPicPr>
          <p:nvPr/>
        </p:nvPicPr>
        <p:blipFill>
          <a:blip r:embed="rId3"/>
          <a:stretch>
            <a:fillRect/>
          </a:stretch>
        </p:blipFill>
        <p:spPr>
          <a:xfrm>
            <a:off x="6023992" y="1331147"/>
            <a:ext cx="5112568" cy="1065119"/>
          </a:xfrm>
          <a:prstGeom prst="rect">
            <a:avLst/>
          </a:prstGeom>
        </p:spPr>
      </p:pic>
      <p:sp>
        <p:nvSpPr>
          <p:cNvPr id="9" name="文本框 8">
            <a:extLst>
              <a:ext uri="{FF2B5EF4-FFF2-40B4-BE49-F238E27FC236}">
                <a16:creationId xmlns:a16="http://schemas.microsoft.com/office/drawing/2014/main" id="{D2628EEA-5A3D-5498-50A8-7C6966590DBA}"/>
              </a:ext>
            </a:extLst>
          </p:cNvPr>
          <p:cNvSpPr txBox="1"/>
          <p:nvPr/>
        </p:nvSpPr>
        <p:spPr>
          <a:xfrm>
            <a:off x="335360" y="1692743"/>
            <a:ext cx="6159420" cy="1845955"/>
          </a:xfrm>
          <a:prstGeom prst="rect">
            <a:avLst/>
          </a:prstGeom>
          <a:noFill/>
        </p:spPr>
        <p:txBody>
          <a:bodyPr wrap="square">
            <a:spAutoFit/>
          </a:bodyPr>
          <a:lstStyle/>
          <a:p>
            <a:pPr marL="285750" indent="-285750">
              <a:lnSpc>
                <a:spcPct val="200000"/>
              </a:lnSpc>
              <a:buFont typeface="Wingdings" panose="05000000000000000000" pitchFamily="2" charset="2"/>
              <a:buChar char="Ø"/>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 具有稠合多苯结构的化合物</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200000"/>
              </a:lnSpc>
              <a:buFont typeface="Wingdings" panose="05000000000000000000" pitchFamily="2" charset="2"/>
              <a:buChar char="Ø"/>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 呈直线排列的多环芳烃</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200000"/>
              </a:lnSpc>
              <a:buFont typeface="Wingdings" panose="05000000000000000000" pitchFamily="2" charset="2"/>
              <a:buChar char="Ø"/>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 成角状排列的多环芳烃</a:t>
            </a:r>
          </a:p>
        </p:txBody>
      </p:sp>
      <p:sp>
        <p:nvSpPr>
          <p:cNvPr id="11" name="文本框 10">
            <a:extLst>
              <a:ext uri="{FF2B5EF4-FFF2-40B4-BE49-F238E27FC236}">
                <a16:creationId xmlns:a16="http://schemas.microsoft.com/office/drawing/2014/main" id="{B8C34D8D-641E-4CE2-519C-425CAEB2C99E}"/>
              </a:ext>
            </a:extLst>
          </p:cNvPr>
          <p:cNvSpPr txBox="1"/>
          <p:nvPr/>
        </p:nvSpPr>
        <p:spPr>
          <a:xfrm>
            <a:off x="7608168" y="2582221"/>
            <a:ext cx="3024336" cy="369332"/>
          </a:xfrm>
          <a:prstGeom prst="rect">
            <a:avLst/>
          </a:prstGeom>
          <a:noFill/>
        </p:spPr>
        <p:txBody>
          <a:bodyPr wrap="square">
            <a:spAutoFit/>
          </a:bodyPr>
          <a:lstStyle/>
          <a:p>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稠合多苯结构化合物</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图片 12">
            <a:extLst>
              <a:ext uri="{FF2B5EF4-FFF2-40B4-BE49-F238E27FC236}">
                <a16:creationId xmlns:a16="http://schemas.microsoft.com/office/drawing/2014/main" id="{390DC047-D396-0CEA-FA2A-1AC4DB83A6DB}"/>
              </a:ext>
            </a:extLst>
          </p:cNvPr>
          <p:cNvPicPr>
            <a:picLocks noChangeAspect="1"/>
          </p:cNvPicPr>
          <p:nvPr/>
        </p:nvPicPr>
        <p:blipFill>
          <a:blip r:embed="rId4"/>
          <a:stretch>
            <a:fillRect/>
          </a:stretch>
        </p:blipFill>
        <p:spPr>
          <a:xfrm>
            <a:off x="7250730" y="3689852"/>
            <a:ext cx="3273896" cy="2233121"/>
          </a:xfrm>
          <a:prstGeom prst="rect">
            <a:avLst/>
          </a:prstGeom>
        </p:spPr>
      </p:pic>
      <p:sp>
        <p:nvSpPr>
          <p:cNvPr id="15" name="文本框 14">
            <a:extLst>
              <a:ext uri="{FF2B5EF4-FFF2-40B4-BE49-F238E27FC236}">
                <a16:creationId xmlns:a16="http://schemas.microsoft.com/office/drawing/2014/main" id="{FB04BC3C-4ED7-6B86-0C0B-A529237F9366}"/>
              </a:ext>
            </a:extLst>
          </p:cNvPr>
          <p:cNvSpPr txBox="1"/>
          <p:nvPr/>
        </p:nvSpPr>
        <p:spPr>
          <a:xfrm>
            <a:off x="6888088" y="6214557"/>
            <a:ext cx="4896544" cy="369332"/>
          </a:xfrm>
          <a:prstGeom prst="rect">
            <a:avLst/>
          </a:prstGeom>
          <a:noFill/>
        </p:spPr>
        <p:txBody>
          <a:bodyPr wrap="square">
            <a:spAutoFit/>
          </a:bodyPr>
          <a:lstStyle/>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PAH </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的每个电子振动能与总</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π </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电子数相关性</a:t>
            </a:r>
          </a:p>
        </p:txBody>
      </p:sp>
      <p:pic>
        <p:nvPicPr>
          <p:cNvPr id="17" name="图片 16">
            <a:extLst>
              <a:ext uri="{FF2B5EF4-FFF2-40B4-BE49-F238E27FC236}">
                <a16:creationId xmlns:a16="http://schemas.microsoft.com/office/drawing/2014/main" id="{13F7EC6C-8EFB-7D71-991A-11569D16DABB}"/>
              </a:ext>
            </a:extLst>
          </p:cNvPr>
          <p:cNvPicPr>
            <a:picLocks noChangeAspect="1"/>
          </p:cNvPicPr>
          <p:nvPr/>
        </p:nvPicPr>
        <p:blipFill>
          <a:blip r:embed="rId5"/>
          <a:stretch>
            <a:fillRect/>
          </a:stretch>
        </p:blipFill>
        <p:spPr>
          <a:xfrm>
            <a:off x="623392" y="4047463"/>
            <a:ext cx="5595307" cy="1325753"/>
          </a:xfrm>
          <a:prstGeom prst="rect">
            <a:avLst/>
          </a:prstGeom>
        </p:spPr>
      </p:pic>
      <p:sp>
        <p:nvSpPr>
          <p:cNvPr id="19" name="文本框 18">
            <a:extLst>
              <a:ext uri="{FF2B5EF4-FFF2-40B4-BE49-F238E27FC236}">
                <a16:creationId xmlns:a16="http://schemas.microsoft.com/office/drawing/2014/main" id="{FF478999-AE8D-69A7-B673-BD2C51433DC6}"/>
              </a:ext>
            </a:extLst>
          </p:cNvPr>
          <p:cNvSpPr txBox="1"/>
          <p:nvPr/>
        </p:nvSpPr>
        <p:spPr>
          <a:xfrm>
            <a:off x="2339212" y="5845225"/>
            <a:ext cx="6548466" cy="369332"/>
          </a:xfrm>
          <a:prstGeom prst="rect">
            <a:avLst/>
          </a:prstGeom>
          <a:noFill/>
        </p:spPr>
        <p:txBody>
          <a:bodyPr wrap="square">
            <a:spAutoFit/>
          </a:bodyPr>
          <a:lstStyle/>
          <a:p>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角状多环芳烃</a:t>
            </a:r>
          </a:p>
        </p:txBody>
      </p:sp>
    </p:spTree>
    <p:extLst>
      <p:ext uri="{BB962C8B-B14F-4D97-AF65-F5344CB8AC3E}">
        <p14:creationId xmlns:p14="http://schemas.microsoft.com/office/powerpoint/2010/main" val="559561486"/>
      </p:ext>
    </p:extLst>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5BDCA-621E-3B4C-6A11-0C177890EE9B}"/>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9A93DD7F-F8EF-5600-E6FC-BCFA9E9BDB72}"/>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A6F4C0E7-C17B-7B50-D751-1A8983EA2D08}"/>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4717A2B3-212A-5748-1588-B26D9F690E38}"/>
              </a:ext>
            </a:extLst>
          </p:cNvPr>
          <p:cNvSpPr txBox="1"/>
          <p:nvPr/>
        </p:nvSpPr>
        <p:spPr>
          <a:xfrm>
            <a:off x="47699" y="260648"/>
            <a:ext cx="8064896"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三、多环芳烃（</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Polycyclic Aromatic Hydrocarbons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21AA1218-C21C-56D6-237C-023F773D3CC1}"/>
              </a:ext>
            </a:extLst>
          </p:cNvPr>
          <p:cNvSpPr txBox="1">
            <a:spLocks noChangeArrowheads="1"/>
          </p:cNvSpPr>
          <p:nvPr/>
        </p:nvSpPr>
        <p:spPr bwMode="auto">
          <a:xfrm>
            <a:off x="335360" y="863974"/>
            <a:ext cx="648072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来源</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文本框 8">
            <a:extLst>
              <a:ext uri="{FF2B5EF4-FFF2-40B4-BE49-F238E27FC236}">
                <a16:creationId xmlns:a16="http://schemas.microsoft.com/office/drawing/2014/main" id="{28549933-CA45-2CBC-2E25-98D5173BD9BC}"/>
              </a:ext>
            </a:extLst>
          </p:cNvPr>
          <p:cNvSpPr txBox="1"/>
          <p:nvPr/>
        </p:nvSpPr>
        <p:spPr>
          <a:xfrm>
            <a:off x="1233196" y="1770874"/>
            <a:ext cx="9217024" cy="2461508"/>
          </a:xfrm>
          <a:prstGeom prst="rect">
            <a:avLst/>
          </a:prstGeom>
          <a:noFill/>
        </p:spPr>
        <p:txBody>
          <a:bodyPr wrap="square">
            <a:spAutoFit/>
          </a:bodyPr>
          <a:lstStyle/>
          <a:p>
            <a:pPr marL="285750" indent="-285750">
              <a:lnSpc>
                <a:spcPct val="200000"/>
              </a:lnSpc>
              <a:buFont typeface="Wingdings" panose="05000000000000000000" pitchFamily="2" charset="2"/>
              <a:buChar char="Ø"/>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天然来源：化石燃料和植物的不完全燃烧，或自然成岩过程。</a:t>
            </a:r>
          </a:p>
          <a:p>
            <a:pPr marL="285750" indent="-285750">
              <a:lnSpc>
                <a:spcPct val="200000"/>
              </a:lnSpc>
              <a:buFont typeface="Wingdings" panose="05000000000000000000" pitchFamily="2" charset="2"/>
              <a:buChar char="Ø"/>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人为来源：不完全燃烧，热分解；石油污染或在还原气氛下热解，很多烟熏、油炸的食物中含有多环芳烃。</a:t>
            </a:r>
          </a:p>
          <a:p>
            <a:pPr marL="285750" indent="-285750">
              <a:lnSpc>
                <a:spcPct val="200000"/>
              </a:lnSpc>
              <a:buFont typeface="Wingdings" panose="05000000000000000000" pitchFamily="2" charset="2"/>
              <a:buChar char="Ø"/>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非水溶性液体（</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NAPL</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Non-aqueous phase liquid</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D</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NAPL</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L</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NAPL</a:t>
            </a:r>
          </a:p>
        </p:txBody>
      </p:sp>
      <p:grpSp>
        <p:nvGrpSpPr>
          <p:cNvPr id="8" name="组合 7">
            <a:extLst>
              <a:ext uri="{FF2B5EF4-FFF2-40B4-BE49-F238E27FC236}">
                <a16:creationId xmlns:a16="http://schemas.microsoft.com/office/drawing/2014/main" id="{732D14A5-26F4-B58F-B261-5117438C9A58}"/>
              </a:ext>
            </a:extLst>
          </p:cNvPr>
          <p:cNvGrpSpPr/>
          <p:nvPr/>
        </p:nvGrpSpPr>
        <p:grpSpPr>
          <a:xfrm>
            <a:off x="1355361" y="4581128"/>
            <a:ext cx="8972694" cy="1598204"/>
            <a:chOff x="-17717" y="5011799"/>
            <a:chExt cx="5958142" cy="1085789"/>
          </a:xfrm>
        </p:grpSpPr>
        <p:pic>
          <p:nvPicPr>
            <p:cNvPr id="10" name="Picture 6">
              <a:hlinkClick r:id="rId3"/>
              <a:extLst>
                <a:ext uri="{FF2B5EF4-FFF2-40B4-BE49-F238E27FC236}">
                  <a16:creationId xmlns:a16="http://schemas.microsoft.com/office/drawing/2014/main" id="{6D51B09D-9A0E-EF94-92B0-361B292DD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583" y="5018087"/>
              <a:ext cx="15128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hlinkClick r:id="rId5"/>
              <a:extLst>
                <a:ext uri="{FF2B5EF4-FFF2-40B4-BE49-F238E27FC236}">
                  <a16:creationId xmlns:a16="http://schemas.microsoft.com/office/drawing/2014/main" id="{22C0D187-189A-D03C-9C7F-80698C808F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17" y="5011799"/>
              <a:ext cx="15113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hlinkClick r:id="rId7"/>
              <a:extLst>
                <a:ext uri="{FF2B5EF4-FFF2-40B4-BE49-F238E27FC236}">
                  <a16:creationId xmlns:a16="http://schemas.microsoft.com/office/drawing/2014/main" id="{93096090-CAC0-3048-A29B-C874F9A0F5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675" y="5013325"/>
              <a:ext cx="15128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P7170027">
              <a:extLst>
                <a:ext uri="{FF2B5EF4-FFF2-40B4-BE49-F238E27FC236}">
                  <a16:creationId xmlns:a16="http://schemas.microsoft.com/office/drawing/2014/main" id="{67C4A767-0187-9693-9265-17D4A7D075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5013325"/>
              <a:ext cx="1439862"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文本框 3">
            <a:extLst>
              <a:ext uri="{FF2B5EF4-FFF2-40B4-BE49-F238E27FC236}">
                <a16:creationId xmlns:a16="http://schemas.microsoft.com/office/drawing/2014/main" id="{D9D68075-565C-1EA5-32D0-0AD01F0D0FD2}"/>
              </a:ext>
            </a:extLst>
          </p:cNvPr>
          <p:cNvSpPr txBox="1"/>
          <p:nvPr/>
        </p:nvSpPr>
        <p:spPr>
          <a:xfrm>
            <a:off x="5015880" y="6301000"/>
            <a:ext cx="6159420" cy="369332"/>
          </a:xfrm>
          <a:prstGeom prst="rect">
            <a:avLst/>
          </a:prstGeom>
          <a:noFill/>
        </p:spPr>
        <p:txBody>
          <a:bodyPr wrap="square">
            <a:spAutoFit/>
          </a:bodyPr>
          <a:lstStyle/>
          <a:p>
            <a:r>
              <a:rPr lang="en-US" altLang="zh-CN" sz="1800" b="1" dirty="0">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1800" b="1" dirty="0">
                <a:latin typeface="Times New Roman" panose="02020603050405020304" pitchFamily="18" charset="0"/>
                <a:ea typeface="微软雅黑" panose="020B0503020204020204" pitchFamily="34" charset="-122"/>
                <a:cs typeface="Times New Roman" panose="02020603050405020304" pitchFamily="18" charset="0"/>
              </a:rPr>
              <a:t>的来源</a:t>
            </a:r>
            <a:endParaRPr lang="zh-CN" altLang="en-US" dirty="0"/>
          </a:p>
        </p:txBody>
      </p:sp>
    </p:spTree>
    <p:extLst>
      <p:ext uri="{BB962C8B-B14F-4D97-AF65-F5344CB8AC3E}">
        <p14:creationId xmlns:p14="http://schemas.microsoft.com/office/powerpoint/2010/main" val="2462585256"/>
      </p:ext>
    </p:extLst>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FC38E-83B7-9FC8-F71F-5DE7ECA2A6EA}"/>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50CE2640-9AD6-0FBC-E884-6D4CE3B72FFD}"/>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294CC5BE-7592-A013-18FB-03D6F7181DB8}"/>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92E32988-7ED4-2D14-C697-D3A10BB1B813}"/>
              </a:ext>
            </a:extLst>
          </p:cNvPr>
          <p:cNvSpPr txBox="1"/>
          <p:nvPr/>
        </p:nvSpPr>
        <p:spPr>
          <a:xfrm>
            <a:off x="47699" y="260648"/>
            <a:ext cx="8064896"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三、多环芳烃（</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Polycyclic Aromatic Hydrocarbons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4521FFE2-DE6C-BA13-34B2-FD664646D4DA}"/>
              </a:ext>
            </a:extLst>
          </p:cNvPr>
          <p:cNvSpPr txBox="1">
            <a:spLocks noChangeArrowheads="1"/>
          </p:cNvSpPr>
          <p:nvPr/>
        </p:nvSpPr>
        <p:spPr bwMode="auto">
          <a:xfrm>
            <a:off x="299119" y="741878"/>
            <a:ext cx="648072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来源</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DA60105E-7600-5D0B-659F-3032EBD63E47}"/>
              </a:ext>
            </a:extLst>
          </p:cNvPr>
          <p:cNvPicPr>
            <a:picLocks noChangeAspect="1"/>
          </p:cNvPicPr>
          <p:nvPr/>
        </p:nvPicPr>
        <p:blipFill>
          <a:blip r:embed="rId3"/>
          <a:stretch>
            <a:fillRect/>
          </a:stretch>
        </p:blipFill>
        <p:spPr>
          <a:xfrm>
            <a:off x="2567608" y="1381885"/>
            <a:ext cx="5184576" cy="4573440"/>
          </a:xfrm>
          <a:prstGeom prst="rect">
            <a:avLst/>
          </a:prstGeom>
        </p:spPr>
      </p:pic>
      <p:sp>
        <p:nvSpPr>
          <p:cNvPr id="11" name="文本框 10">
            <a:extLst>
              <a:ext uri="{FF2B5EF4-FFF2-40B4-BE49-F238E27FC236}">
                <a16:creationId xmlns:a16="http://schemas.microsoft.com/office/drawing/2014/main" id="{7B449CB1-C861-0171-9049-C2208E0ED540}"/>
              </a:ext>
            </a:extLst>
          </p:cNvPr>
          <p:cNvSpPr txBox="1"/>
          <p:nvPr/>
        </p:nvSpPr>
        <p:spPr>
          <a:xfrm>
            <a:off x="3359696" y="6116122"/>
            <a:ext cx="6159420" cy="369332"/>
          </a:xfrm>
          <a:prstGeom prst="rect">
            <a:avLst/>
          </a:prstGeom>
          <a:noFill/>
        </p:spPr>
        <p:txBody>
          <a:bodyPr wrap="square">
            <a:spAutoFit/>
          </a:bodyPr>
          <a:lstStyle/>
          <a:p>
            <a:r>
              <a:rPr lang="zh-CN" altLang="en-US" sz="18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苯并［</a:t>
            </a:r>
            <a:r>
              <a:rPr lang="en-US" altLang="zh-CN" sz="1800" b="1" i="1"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18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］芘（</a:t>
            </a:r>
            <a:r>
              <a:rPr lang="en-US" altLang="zh-CN" sz="1800" b="1" i="0" u="none" strike="noStrike" baseline="0" dirty="0" err="1">
                <a:latin typeface="Times New Roman" panose="02020603050405020304" pitchFamily="18" charset="0"/>
                <a:ea typeface="微软雅黑" panose="020B0503020204020204" pitchFamily="34" charset="-122"/>
                <a:cs typeface="Times New Roman" panose="02020603050405020304" pitchFamily="18" charset="0"/>
              </a:rPr>
              <a:t>BaP</a:t>
            </a:r>
            <a:r>
              <a:rPr lang="zh-CN" altLang="en-US" sz="1800" b="0"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）形成机理</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93268426"/>
      </p:ext>
    </p:extLst>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7759E-5528-47B0-6916-4D327A5B4DEA}"/>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81C207E8-2997-5D94-E794-77B70B273091}"/>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FC788366-7BB2-9659-011F-5471DA6898FB}"/>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17571C96-083C-E256-EF5A-472AE268FA58}"/>
              </a:ext>
            </a:extLst>
          </p:cNvPr>
          <p:cNvSpPr txBox="1"/>
          <p:nvPr/>
        </p:nvSpPr>
        <p:spPr>
          <a:xfrm>
            <a:off x="47699" y="260648"/>
            <a:ext cx="8064896"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三、多环芳烃（</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Polycyclic Aromatic Hydrocarbons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000740DC-64E3-3331-FAED-823E09B538E4}"/>
              </a:ext>
            </a:extLst>
          </p:cNvPr>
          <p:cNvSpPr txBox="1">
            <a:spLocks noChangeArrowheads="1"/>
          </p:cNvSpPr>
          <p:nvPr/>
        </p:nvSpPr>
        <p:spPr bwMode="auto">
          <a:xfrm>
            <a:off x="299119" y="741878"/>
            <a:ext cx="648072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在环境中的迁移转化</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5B29A31A-5C07-6077-8CDA-F9BD961A706D}"/>
              </a:ext>
            </a:extLst>
          </p:cNvPr>
          <p:cNvSpPr txBox="1"/>
          <p:nvPr/>
        </p:nvSpPr>
        <p:spPr>
          <a:xfrm>
            <a:off x="407368" y="1493166"/>
            <a:ext cx="10945216" cy="3349956"/>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zh-CN" altLang="en-US" sz="24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存在于大气颗粒物、气溶胶和沉积物中。</a:t>
            </a:r>
            <a:r>
              <a:rPr lang="zh-CN" altLang="en-US" sz="2400" b="1"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进入水体，一般液相中含量较少，主要被颗粒物吸附，存在于沉积物中</a:t>
            </a:r>
            <a:endParaRPr lang="en-US" altLang="zh-CN" sz="2400" b="1"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转化：</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）光解</a:t>
            </a:r>
          </a:p>
          <a:p>
            <a:pPr algn="just">
              <a:lnSpc>
                <a:spcPct val="15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）微生物降解</a:t>
            </a:r>
          </a:p>
          <a:p>
            <a:pPr marL="342900" indent="-342900" algn="just">
              <a:lnSpc>
                <a:spcPct val="150000"/>
              </a:lnSpc>
              <a:buFont typeface="Wingdings" panose="05000000000000000000" pitchFamily="2" charset="2"/>
              <a:buChar char="Ø"/>
            </a:pP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Picture 5" descr="图片14">
            <a:extLst>
              <a:ext uri="{FF2B5EF4-FFF2-40B4-BE49-F238E27FC236}">
                <a16:creationId xmlns:a16="http://schemas.microsoft.com/office/drawing/2014/main" id="{6DBA923F-650B-0C18-4EB7-6EAF3443E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792" y="3284984"/>
            <a:ext cx="6692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443457"/>
      </p:ext>
    </p:extLst>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206E6-13AE-1471-BE6A-9DB13554EFCF}"/>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E3620371-0EE8-C56B-3FA6-FBA3ACE6FA68}"/>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360994E6-7986-B671-7F2C-3C8A2E309671}"/>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710F83C6-0311-C037-625B-87E6680CE7AF}"/>
              </a:ext>
            </a:extLst>
          </p:cNvPr>
          <p:cNvSpPr txBox="1"/>
          <p:nvPr/>
        </p:nvSpPr>
        <p:spPr>
          <a:xfrm>
            <a:off x="47699" y="260648"/>
            <a:ext cx="8064896"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三、多环芳烃（</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Polycyclic Aromatic Hydrocarbons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A900B7E7-5279-30E5-3063-58196571950D}"/>
              </a:ext>
            </a:extLst>
          </p:cNvPr>
          <p:cNvSpPr txBox="1">
            <a:spLocks noChangeArrowheads="1"/>
          </p:cNvSpPr>
          <p:nvPr/>
        </p:nvSpPr>
        <p:spPr bwMode="auto">
          <a:xfrm>
            <a:off x="299119" y="741878"/>
            <a:ext cx="648072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 </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在环境中的迁移转化</a:t>
            </a: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3" name="Picture 6" descr="图片36">
            <a:extLst>
              <a:ext uri="{FF2B5EF4-FFF2-40B4-BE49-F238E27FC236}">
                <a16:creationId xmlns:a16="http://schemas.microsoft.com/office/drawing/2014/main" id="{547326BB-52DE-BABC-F3AF-F0E509FD2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8" y="1528726"/>
            <a:ext cx="6264696" cy="424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id="{B12445CC-42F6-9D03-4826-1E6E876DF79E}"/>
              </a:ext>
            </a:extLst>
          </p:cNvPr>
          <p:cNvSpPr txBox="1"/>
          <p:nvPr/>
        </p:nvSpPr>
        <p:spPr>
          <a:xfrm>
            <a:off x="4080147" y="5922904"/>
            <a:ext cx="6159420" cy="369332"/>
          </a:xfrm>
          <a:prstGeom prst="rect">
            <a:avLst/>
          </a:prstGeom>
          <a:noFill/>
        </p:spPr>
        <p:txBody>
          <a:bodyPr wrap="square">
            <a:spAutoFit/>
          </a:bodyPr>
          <a:lstStyle/>
          <a:p>
            <a:r>
              <a:rPr lang="en-US" altLang="zh-CN" sz="1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PAH</a:t>
            </a:r>
            <a:r>
              <a:rPr lang="zh-CN" altLang="en-US" sz="1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在环境中的迁移转化</a:t>
            </a:r>
            <a:endParaRPr lang="zh-CN" altLang="en-US" b="1" dirty="0"/>
          </a:p>
        </p:txBody>
      </p:sp>
    </p:spTree>
    <p:extLst>
      <p:ext uri="{BB962C8B-B14F-4D97-AF65-F5344CB8AC3E}">
        <p14:creationId xmlns:p14="http://schemas.microsoft.com/office/powerpoint/2010/main" val="3316107308"/>
      </p:ext>
    </p:extLst>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69B97-0AB7-5129-7F19-2146CF98C81B}"/>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4EA1EF52-0576-561F-6133-E1AEAB70E4B3}"/>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72C7CF90-3475-803E-F3E5-4AA2B2028EC9}"/>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EB392FCD-32EB-B003-0D2A-5C74CCD9F364}"/>
              </a:ext>
            </a:extLst>
          </p:cNvPr>
          <p:cNvSpPr txBox="1"/>
          <p:nvPr/>
        </p:nvSpPr>
        <p:spPr>
          <a:xfrm>
            <a:off x="47699" y="260648"/>
            <a:ext cx="8064896"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三、多环芳烃（</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Polycyclic Aromatic Hydrocarbons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94A0EE0B-F3E4-809C-81BB-24EF847679E2}"/>
              </a:ext>
            </a:extLst>
          </p:cNvPr>
          <p:cNvSpPr txBox="1">
            <a:spLocks noChangeArrowheads="1"/>
          </p:cNvSpPr>
          <p:nvPr/>
        </p:nvSpPr>
        <p:spPr bwMode="auto">
          <a:xfrm>
            <a:off x="299119" y="741878"/>
            <a:ext cx="648072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PAHs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结构与致癌性</a:t>
            </a:r>
          </a:p>
          <a:p>
            <a:pPr marL="0" indent="0">
              <a:lnSpc>
                <a:spcPct val="130000"/>
              </a:lnSpc>
              <a:buNone/>
            </a:pP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4270F9C0-0B6E-7ACE-7114-0413BCEC36FB}"/>
              </a:ext>
            </a:extLst>
          </p:cNvPr>
          <p:cNvSpPr txBox="1"/>
          <p:nvPr/>
        </p:nvSpPr>
        <p:spPr>
          <a:xfrm>
            <a:off x="840008" y="2132856"/>
            <a:ext cx="10440568" cy="2242858"/>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多环芳烃是最早被发现和研究的化学致癌物，</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1930</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Kennaway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第一个提纯了二苯并</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 h] </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蒽，并确定了它的致癌性。</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1933</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Cook</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等从煤焦油中分离了多种多环芳烃，其中包括致癌性很强的苯并</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芘。</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1950</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年</a:t>
            </a:r>
            <a:r>
              <a:rPr kumimoji="1"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Waller</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从伦敦市大气中分离了</a:t>
            </a: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苯并</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a:t>
            </a:r>
            <a:r>
              <a:rPr kumimoji="1"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芘。后又陆续分离、鉴定出多种致癌的多环芳烃。</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54561824"/>
      </p:ext>
    </p:extLst>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ADFB0-1278-EC97-EF56-0196CF07B1E8}"/>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8473E6FC-18C9-3726-1937-7208F6361859}"/>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5AA4769B-5C62-8965-27A4-43F33B7BB380}"/>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9439F26A-E848-C8FE-5F2E-80125D134011}"/>
              </a:ext>
            </a:extLst>
          </p:cNvPr>
          <p:cNvSpPr txBox="1"/>
          <p:nvPr/>
        </p:nvSpPr>
        <p:spPr>
          <a:xfrm>
            <a:off x="47699" y="260648"/>
            <a:ext cx="8064896"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三、多环芳烃（</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Polycyclic Aromatic Hydrocarbons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8C0BD34E-26A0-8A9A-ACF1-E0BF700B035F}"/>
              </a:ext>
            </a:extLst>
          </p:cNvPr>
          <p:cNvSpPr txBox="1">
            <a:spLocks noChangeArrowheads="1"/>
          </p:cNvSpPr>
          <p:nvPr/>
        </p:nvSpPr>
        <p:spPr bwMode="auto">
          <a:xfrm>
            <a:off x="299119" y="741878"/>
            <a:ext cx="648072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PAHs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结构与致癌性</a:t>
            </a:r>
          </a:p>
          <a:p>
            <a:pPr marL="0" indent="0">
              <a:lnSpc>
                <a:spcPct val="130000"/>
              </a:lnSpc>
              <a:buNone/>
            </a:pP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76EBA7CE-8299-7AC2-8E73-09F19B3C2DFF}"/>
              </a:ext>
            </a:extLst>
          </p:cNvPr>
          <p:cNvSpPr txBox="1"/>
          <p:nvPr/>
        </p:nvSpPr>
        <p:spPr>
          <a:xfrm>
            <a:off x="551384" y="1493166"/>
            <a:ext cx="10440568" cy="2346091"/>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区理论</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：含有菲环结构，其显著特征是相当于菲环</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9,10</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位的区域具有明显的双键性，即具有较大电子密度。</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分子中存在两类活性区域，</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区和</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区。</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区在致癌过程中起主要作用， </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区则起副作用。</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区复合定域能（邻位定域能＋碳定域能）若小于或等于</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13.58β</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者，则有致癌性。若</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分子中同时存在</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区和</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区，则</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区的复合定域能（对位定域能＋碳定域能）必须大于或等于</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23.68β</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才具有致癌性。</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DF2A06E2-8BCB-BFCE-6ECE-DB6ED4B94192}"/>
              </a:ext>
            </a:extLst>
          </p:cNvPr>
          <p:cNvPicPr>
            <a:picLocks noChangeAspect="1"/>
          </p:cNvPicPr>
          <p:nvPr/>
        </p:nvPicPr>
        <p:blipFill>
          <a:blip r:embed="rId3"/>
          <a:stretch>
            <a:fillRect/>
          </a:stretch>
        </p:blipFill>
        <p:spPr>
          <a:xfrm>
            <a:off x="1991544" y="4148445"/>
            <a:ext cx="6440716" cy="1512168"/>
          </a:xfrm>
          <a:prstGeom prst="rect">
            <a:avLst/>
          </a:prstGeom>
        </p:spPr>
      </p:pic>
      <p:sp>
        <p:nvSpPr>
          <p:cNvPr id="9" name="文本框 8">
            <a:extLst>
              <a:ext uri="{FF2B5EF4-FFF2-40B4-BE49-F238E27FC236}">
                <a16:creationId xmlns:a16="http://schemas.microsoft.com/office/drawing/2014/main" id="{AF3F9EAF-3076-545F-3BD9-FDAEFBB8B80D}"/>
              </a:ext>
            </a:extLst>
          </p:cNvPr>
          <p:cNvSpPr txBox="1"/>
          <p:nvPr/>
        </p:nvSpPr>
        <p:spPr>
          <a:xfrm>
            <a:off x="4439816" y="5877272"/>
            <a:ext cx="6159420" cy="369332"/>
          </a:xfrm>
          <a:prstGeom prst="rect">
            <a:avLst/>
          </a:prstGeom>
          <a:noFill/>
        </p:spPr>
        <p:txBody>
          <a:bodyPr wrap="square">
            <a:spAutoFit/>
          </a:bodyPr>
          <a:lstStyle/>
          <a:p>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PAH </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K</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区和</a:t>
            </a:r>
            <a:r>
              <a:rPr lang="en-US" altLang="zh-CN"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L</a:t>
            </a:r>
            <a:r>
              <a:rPr lang="zh-CN" altLang="en-US" sz="18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区</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75941066"/>
      </p:ext>
    </p:extLst>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8C933-583A-A5E8-5C82-D65783DCA2B3}"/>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BAB0967D-3838-EE9D-15AB-01069ACD3B2E}"/>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D45AE665-CE62-D182-970F-0B1725BF5E28}"/>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70329942-948F-AF8F-1CF8-6A6F2D8C47B8}"/>
              </a:ext>
            </a:extLst>
          </p:cNvPr>
          <p:cNvSpPr txBox="1"/>
          <p:nvPr/>
        </p:nvSpPr>
        <p:spPr>
          <a:xfrm>
            <a:off x="47699" y="260648"/>
            <a:ext cx="8064896"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三、多环芳烃（</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Polycyclic Aromatic Hydrocarbons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A86BE92F-5EBF-E1F5-EC78-AC7E438EF231}"/>
              </a:ext>
            </a:extLst>
          </p:cNvPr>
          <p:cNvSpPr txBox="1">
            <a:spLocks noChangeArrowheads="1"/>
          </p:cNvSpPr>
          <p:nvPr/>
        </p:nvSpPr>
        <p:spPr bwMode="auto">
          <a:xfrm>
            <a:off x="299119" y="741878"/>
            <a:ext cx="648072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PAHs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结构与致癌性</a:t>
            </a:r>
          </a:p>
          <a:p>
            <a:pPr marL="0" indent="0">
              <a:lnSpc>
                <a:spcPct val="130000"/>
              </a:lnSpc>
              <a:buNone/>
            </a:pP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24F75E6B-E9A0-707A-278F-4F624AF6B1DA}"/>
              </a:ext>
            </a:extLst>
          </p:cNvPr>
          <p:cNvSpPr txBox="1"/>
          <p:nvPr/>
        </p:nvSpPr>
        <p:spPr>
          <a:xfrm>
            <a:off x="1055440" y="1969792"/>
            <a:ext cx="9577064" cy="3416320"/>
          </a:xfrm>
          <a:prstGeom prst="rect">
            <a:avLst/>
          </a:prstGeom>
          <a:noFill/>
        </p:spPr>
        <p:txBody>
          <a:bodyPr wrap="square">
            <a:spAutoFit/>
          </a:bodyPr>
          <a:lstStyle/>
          <a:p>
            <a:pPr marL="285750" indent="-285750" eaLnBrk="1" hangingPunct="1">
              <a:spcBef>
                <a:spcPct val="0"/>
              </a:spcBef>
              <a:buClrTx/>
              <a:buSzTx/>
              <a:buFont typeface="Wingdings" panose="05000000000000000000" pitchFamily="2" charset="2"/>
              <a:buChar char="Ø"/>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推测</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的致癌机理，可能是由于</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分子</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K</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区具有较大的电子密度，因此</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DNA</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可与之发生亲电加成反应，从而影响了细胞的生化过程，导致癌症发生。</a:t>
            </a:r>
          </a:p>
          <a:p>
            <a:pPr marL="285750" indent="-285750" eaLnBrk="1" hangingPunct="1">
              <a:spcBef>
                <a:spcPct val="0"/>
              </a:spcBef>
              <a:buClrTx/>
              <a:buSzTx/>
              <a:buFont typeface="Wingdings" panose="05000000000000000000" pitchFamily="2" charset="2"/>
              <a:buChar char="Ø"/>
            </a:pP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eaLnBrk="1" hangingPunct="1">
              <a:spcBef>
                <a:spcPct val="0"/>
              </a:spcBef>
              <a:buClrTx/>
              <a:buSzTx/>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Pullman K</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区理论最重要的两点结论：</a:t>
            </a:r>
          </a:p>
          <a:p>
            <a:pPr eaLnBrk="1" hangingPunct="1">
              <a:spcBef>
                <a:spcPct val="0"/>
              </a:spcBef>
              <a:buClrTx/>
              <a:buSzTx/>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K</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区是发生致癌反应的关键区域，而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L</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区是对致癌反应起抵抗作用的区域。</a:t>
            </a:r>
          </a:p>
          <a:p>
            <a:pPr eaLnBrk="1" hangingPunct="1">
              <a:spcBef>
                <a:spcPct val="0"/>
              </a:spcBef>
              <a:buClrTx/>
              <a:buSzTx/>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）致癌反应的本质是致癌剂和生物中各种亲电活性中心发生加成反应，此时电子流向是从致癌剂向生物体成分。</a:t>
            </a:r>
          </a:p>
        </p:txBody>
      </p:sp>
    </p:spTree>
    <p:extLst>
      <p:ext uri="{BB962C8B-B14F-4D97-AF65-F5344CB8AC3E}">
        <p14:creationId xmlns:p14="http://schemas.microsoft.com/office/powerpoint/2010/main" val="1501154598"/>
      </p:ext>
    </p:extLst>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C84CF-91FD-6711-1A46-6EA926E8C2A4}"/>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BE3D95D1-DB51-E16D-F9CE-A7D8575F37AD}"/>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6BDA5B3B-11BE-2C86-87C0-0D4BB5E8A372}"/>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48D34FB3-25F4-84F6-D8C2-626C0A565394}"/>
              </a:ext>
            </a:extLst>
          </p:cNvPr>
          <p:cNvSpPr txBox="1"/>
          <p:nvPr/>
        </p:nvSpPr>
        <p:spPr>
          <a:xfrm>
            <a:off x="47699" y="260648"/>
            <a:ext cx="8064896"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三、多环芳烃（</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Polycyclic Aromatic Hydrocarbons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2C3620E4-DDD4-6D2B-B577-1D37ABCFAD75}"/>
              </a:ext>
            </a:extLst>
          </p:cNvPr>
          <p:cNvSpPr txBox="1">
            <a:spLocks noChangeArrowheads="1"/>
          </p:cNvSpPr>
          <p:nvPr/>
        </p:nvSpPr>
        <p:spPr bwMode="auto">
          <a:xfrm>
            <a:off x="299119" y="741878"/>
            <a:ext cx="648072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PAHs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结构与致癌性</a:t>
            </a:r>
          </a:p>
          <a:p>
            <a:pPr marL="0" indent="0">
              <a:lnSpc>
                <a:spcPct val="130000"/>
              </a:lnSpc>
              <a:buNone/>
            </a:pP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73A3BE79-EA81-750F-06B2-AF1AA5724448}"/>
              </a:ext>
            </a:extLst>
          </p:cNvPr>
          <p:cNvSpPr txBox="1"/>
          <p:nvPr/>
        </p:nvSpPr>
        <p:spPr>
          <a:xfrm>
            <a:off x="551384" y="1493166"/>
            <a:ext cx="10440568" cy="1884427"/>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湾区理论</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区是最先被氧化的区域；</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区是最终被氧化的区域；</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区的位置与“</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区理论”相同。湾区理论要点如下：</a:t>
            </a:r>
          </a:p>
          <a:p>
            <a:pPr algn="just">
              <a:lnSpc>
                <a:spcPct val="150000"/>
              </a:lnSpc>
            </a:pP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分子中存在“湾区”，是其具有致癌性的主要原因。</a:t>
            </a:r>
          </a:p>
          <a:p>
            <a:pPr algn="just">
              <a:lnSpc>
                <a:spcPct val="150000"/>
              </a:lnSpc>
            </a:pP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）在“湾区”的角环</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区</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容易形成环氧化物．它能自发地转变成“</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湾区碳正离子</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p:txBody>
      </p:sp>
      <p:pic>
        <p:nvPicPr>
          <p:cNvPr id="8" name="图片 7">
            <a:extLst>
              <a:ext uri="{FF2B5EF4-FFF2-40B4-BE49-F238E27FC236}">
                <a16:creationId xmlns:a16="http://schemas.microsoft.com/office/drawing/2014/main" id="{F704A0AE-08FE-32DA-C953-887937005EBD}"/>
              </a:ext>
            </a:extLst>
          </p:cNvPr>
          <p:cNvPicPr>
            <a:picLocks noChangeAspect="1"/>
          </p:cNvPicPr>
          <p:nvPr/>
        </p:nvPicPr>
        <p:blipFill>
          <a:blip r:embed="rId3"/>
          <a:stretch>
            <a:fillRect/>
          </a:stretch>
        </p:blipFill>
        <p:spPr>
          <a:xfrm>
            <a:off x="3071664" y="4335523"/>
            <a:ext cx="1900265" cy="1029311"/>
          </a:xfrm>
          <a:prstGeom prst="rect">
            <a:avLst/>
          </a:prstGeom>
        </p:spPr>
      </p:pic>
      <p:pic>
        <p:nvPicPr>
          <p:cNvPr id="11" name="图片 10">
            <a:extLst>
              <a:ext uri="{FF2B5EF4-FFF2-40B4-BE49-F238E27FC236}">
                <a16:creationId xmlns:a16="http://schemas.microsoft.com/office/drawing/2014/main" id="{1C329FDE-F9E2-E420-323D-98F8845D9A15}"/>
              </a:ext>
            </a:extLst>
          </p:cNvPr>
          <p:cNvPicPr>
            <a:picLocks noChangeAspect="1"/>
          </p:cNvPicPr>
          <p:nvPr/>
        </p:nvPicPr>
        <p:blipFill>
          <a:blip r:embed="rId4"/>
          <a:stretch>
            <a:fillRect/>
          </a:stretch>
        </p:blipFill>
        <p:spPr>
          <a:xfrm>
            <a:off x="5663952" y="4221088"/>
            <a:ext cx="1940449" cy="1224908"/>
          </a:xfrm>
          <a:prstGeom prst="rect">
            <a:avLst/>
          </a:prstGeom>
        </p:spPr>
      </p:pic>
      <p:sp>
        <p:nvSpPr>
          <p:cNvPr id="13" name="文本框 12">
            <a:extLst>
              <a:ext uri="{FF2B5EF4-FFF2-40B4-BE49-F238E27FC236}">
                <a16:creationId xmlns:a16="http://schemas.microsoft.com/office/drawing/2014/main" id="{DCDE8B18-0138-B567-DC24-9F05F554E98A}"/>
              </a:ext>
            </a:extLst>
          </p:cNvPr>
          <p:cNvSpPr txBox="1"/>
          <p:nvPr/>
        </p:nvSpPr>
        <p:spPr>
          <a:xfrm>
            <a:off x="4655840" y="5661248"/>
            <a:ext cx="6159420" cy="369332"/>
          </a:xfrm>
          <a:prstGeom prst="rect">
            <a:avLst/>
          </a:prstGeom>
          <a:noFill/>
        </p:spPr>
        <p:txBody>
          <a:bodyPr wrap="square">
            <a:spAutoFit/>
          </a:bodyPr>
          <a:lstStyle/>
          <a:p>
            <a:r>
              <a:rPr lang="en-US" altLang="zh-CN" sz="1800" b="1" i="0" u="none" strike="noStrike" baseline="0" dirty="0">
                <a:latin typeface="TimesNewRomanPS-BoldMT"/>
              </a:rPr>
              <a:t>PAH </a:t>
            </a:r>
            <a:r>
              <a:rPr lang="zh-CN" altLang="en-US" sz="1800" b="1" i="0" u="none" strike="noStrike" baseline="0" dirty="0">
                <a:latin typeface="FZHTK--GBK1-0"/>
              </a:rPr>
              <a:t>的湾区</a:t>
            </a:r>
            <a:endParaRPr lang="zh-CN" altLang="en-US" b="1" dirty="0"/>
          </a:p>
        </p:txBody>
      </p:sp>
    </p:spTree>
    <p:extLst>
      <p:ext uri="{BB962C8B-B14F-4D97-AF65-F5344CB8AC3E}">
        <p14:creationId xmlns:p14="http://schemas.microsoft.com/office/powerpoint/2010/main" val="901291289"/>
      </p:ext>
    </p:extLst>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275D6-1D1F-75ED-CFD0-E86BD06B7F64}"/>
            </a:ext>
          </a:extLst>
        </p:cNvPr>
        <p:cNvGrpSpPr/>
        <p:nvPr/>
      </p:nvGrpSpPr>
      <p:grpSpPr>
        <a:xfrm>
          <a:off x="0" y="0"/>
          <a:ext cx="0" cy="0"/>
          <a:chOff x="0" y="0"/>
          <a:chExt cx="0" cy="0"/>
        </a:xfrm>
      </p:grpSpPr>
      <p:sp>
        <p:nvSpPr>
          <p:cNvPr id="19458" name="Rectangle 15">
            <a:extLst>
              <a:ext uri="{FF2B5EF4-FFF2-40B4-BE49-F238E27FC236}">
                <a16:creationId xmlns:a16="http://schemas.microsoft.com/office/drawing/2014/main" id="{37AFD3E0-A571-D5FB-4609-49ACDBBAAE0D}"/>
              </a:ext>
            </a:extLst>
          </p:cNvPr>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fld id="{9A0DB2DC-4C9A-4742-B13C-FB6460FD3503}" type="slidenum">
              <a:rPr kumimoji="0" lang="" altLang="zh-CN" sz="1800" b="0" i="0" u="none" strike="noStrike" kern="1200" cap="none" spc="0" normalizeH="0" baseline="0" noProof="1" smtClean="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 Box 3">
            <a:extLst>
              <a:ext uri="{FF2B5EF4-FFF2-40B4-BE49-F238E27FC236}">
                <a16:creationId xmlns:a16="http://schemas.microsoft.com/office/drawing/2014/main" id="{E1E71F0E-B0C1-DF65-F906-A0867D850BFA}"/>
              </a:ext>
            </a:extLst>
          </p:cNvPr>
          <p:cNvSpPr txBox="1"/>
          <p:nvPr/>
        </p:nvSpPr>
        <p:spPr>
          <a:xfrm>
            <a:off x="6744072" y="-48540"/>
            <a:ext cx="540022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第六章 典型污染物在环境各圈层中的转归与效应</a:t>
            </a:r>
          </a:p>
        </p:txBody>
      </p:sp>
      <p:sp>
        <p:nvSpPr>
          <p:cNvPr id="5" name="文本框 4">
            <a:extLst>
              <a:ext uri="{FF2B5EF4-FFF2-40B4-BE49-F238E27FC236}">
                <a16:creationId xmlns:a16="http://schemas.microsoft.com/office/drawing/2014/main" id="{181B7C96-E1EF-5DB5-73A7-E78780140A71}"/>
              </a:ext>
            </a:extLst>
          </p:cNvPr>
          <p:cNvSpPr txBox="1"/>
          <p:nvPr/>
        </p:nvSpPr>
        <p:spPr>
          <a:xfrm>
            <a:off x="47699" y="260648"/>
            <a:ext cx="8064896" cy="923330"/>
          </a:xfrm>
          <a:prstGeom prst="rect">
            <a:avLst/>
          </a:prstGeom>
          <a:noFill/>
        </p:spPr>
        <p:txBody>
          <a:bodyPr wrap="square">
            <a:spAutoFit/>
          </a:bodyPr>
          <a:lstStyle/>
          <a:p>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三、多环芳烃（</a:t>
            </a:r>
            <a:r>
              <a:rPr lang="en-US" altLang="zh-CN"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Polycyclic Aromatic Hydrocarbons</a:t>
            </a:r>
            <a:r>
              <a:rPr lang="zh-CN" altLang="en-US" sz="24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b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b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2">
            <a:extLst>
              <a:ext uri="{FF2B5EF4-FFF2-40B4-BE49-F238E27FC236}">
                <a16:creationId xmlns:a16="http://schemas.microsoft.com/office/drawing/2014/main" id="{74D45E55-1CB7-2506-428C-EB61D10BB9D2}"/>
              </a:ext>
            </a:extLst>
          </p:cNvPr>
          <p:cNvSpPr txBox="1">
            <a:spLocks noChangeArrowheads="1"/>
          </p:cNvSpPr>
          <p:nvPr/>
        </p:nvSpPr>
        <p:spPr bwMode="auto">
          <a:xfrm>
            <a:off x="299119" y="741878"/>
            <a:ext cx="6480720" cy="64000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nSpc>
                <a:spcPct val="130000"/>
              </a:lnSpc>
              <a:buNone/>
            </a:pPr>
            <a:r>
              <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 PAHs</a:t>
            </a:r>
            <a:r>
              <a:rPr lang="zh-CN" altLang="en-US"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结构与致癌性</a:t>
            </a:r>
          </a:p>
          <a:p>
            <a:pPr marL="0" indent="0">
              <a:lnSpc>
                <a:spcPct val="130000"/>
              </a:lnSpc>
              <a:buNone/>
            </a:pPr>
            <a:endParaRPr lang="en-US" altLang="zh-CN" sz="2800" b="1"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4D291C51-FB40-2AB1-2FD6-A37F5FA0C966}"/>
              </a:ext>
            </a:extLst>
          </p:cNvPr>
          <p:cNvSpPr txBox="1"/>
          <p:nvPr/>
        </p:nvSpPr>
        <p:spPr>
          <a:xfrm>
            <a:off x="798138" y="1695837"/>
            <a:ext cx="10626454" cy="4192751"/>
          </a:xfrm>
          <a:prstGeom prst="rect">
            <a:avLst/>
          </a:prstGeom>
          <a:noFill/>
        </p:spPr>
        <p:txBody>
          <a:bodyPr wrap="square">
            <a:spAutoFit/>
          </a:bodyPr>
          <a:lstStyle/>
          <a:p>
            <a:pPr algn="just">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）“湾区碳正离子”是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的“最终致癌形式”，其稳定性可用微扰分子轨道法</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(PMO)</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计算其离域能的大小来定量估计。离域能越大，碳正离子越稳定，其致癌性越强。</a:t>
            </a:r>
          </a:p>
          <a:p>
            <a:pPr algn="just">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区碳上的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π</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电荷密度大小也是衡量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的致癌性强弱的条件，</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区碳上的电荷密度愈小，则</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的致癌性愈强。</a:t>
            </a:r>
          </a:p>
          <a:p>
            <a:pPr algn="just">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）“湾区理论”认为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的致癌机理是：“湾区碳正离子”具有很强亲电性。它可以与生物大分子</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DNA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的负电中心结合，生成共价化合物，导致基因突变，形成癌症。“湾区理论”是建立在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在生物体内代谢实验基础上的，它解释了除苯并</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蒽和苯并</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芘之外，多数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如二苯并</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蒽、脣、</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甲基胆蒽等的致癌性，证明了“湾区环氧化物”在致癌过程中起了重要作用。但是，“湾区理论”没有提出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PAH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致癌活性的定量判据，因而缺乏预测能力。</a:t>
            </a:r>
          </a:p>
        </p:txBody>
      </p:sp>
    </p:spTree>
    <p:extLst>
      <p:ext uri="{BB962C8B-B14F-4D97-AF65-F5344CB8AC3E}">
        <p14:creationId xmlns:p14="http://schemas.microsoft.com/office/powerpoint/2010/main" val="3662998812"/>
      </p:ext>
    </p:ext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dkZTBlYWQ0MDZhYmRhYzY0MmE0NjIzMmIzNmY3YTcifQ=="/>
</p:tagLst>
</file>

<file path=ppt/theme/theme1.xml><?xml version="1.0" encoding="utf-8"?>
<a:theme xmlns:a="http://schemas.openxmlformats.org/drawingml/2006/main" name="2_Stream">
  <a:themeElements>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2_Stream">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Garamond" panose="02020404030301010803"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Garamond" panose="02020404030301010803" pitchFamily="18" charset="0"/>
            <a:ea typeface="宋体" panose="02010600030101010101" pitchFamily="2" charset="-122"/>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2563</TotalTime>
  <Words>17243</Words>
  <Application>Microsoft Office PowerPoint</Application>
  <PresentationFormat>宽屏</PresentationFormat>
  <Paragraphs>1231</Paragraphs>
  <Slides>143</Slides>
  <Notes>140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143</vt:i4>
      </vt:variant>
    </vt:vector>
  </HeadingPairs>
  <TitlesOfParts>
    <vt:vector size="157" baseType="lpstr">
      <vt:lpstr>FZHTK--GBK1-0</vt:lpstr>
      <vt:lpstr>TimesNewRomanPS-BoldMT</vt:lpstr>
      <vt:lpstr>黑体</vt:lpstr>
      <vt:lpstr>华文彩云</vt:lpstr>
      <vt:lpstr>宋体</vt:lpstr>
      <vt:lpstr>微软雅黑</vt:lpstr>
      <vt:lpstr>Arial</vt:lpstr>
      <vt:lpstr>Bookman Old Style</vt:lpstr>
      <vt:lpstr>Garamond</vt:lpstr>
      <vt:lpstr>Gill Sans MT</vt:lpstr>
      <vt:lpstr>Times New Roman</vt:lpstr>
      <vt:lpstr>Wingdings</vt:lpstr>
      <vt:lpstr>2_Stream</vt:lpstr>
      <vt:lpstr>Document</vt:lpstr>
      <vt:lpstr>第六章　 典型污染物在环境各圈层中的转归与效应   Chapter 6. Fate and Effects of Classic Pollutants in Multimedia of Environment </vt:lpstr>
      <vt:lpstr>PowerPoint 演示文稿</vt:lpstr>
      <vt:lpstr>PowerPoint 演示文稿</vt:lpstr>
      <vt:lpstr>第一节 污染物在多介质多界面环境中的传输 Section 1 Transport of pollutants in multi-media and multi-interface environments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有机污染物（Organic Pollutants）      一、持久性有机污染物（Persistent Organic Pollutants）       二、有机卤代物（Organic Halides）       三、多环芳烃（Polycyclic Aromatic Hydrocarbons）       四、新污染物（New pollutants）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有机污染物（Organic Pollutants）      一、持久性有机污染物（Persistent Organic Pollutants）       二、有机卤代物（Organic Halides）       三、多环芳烃（Polycyclic Aromatic Hydrocarbons）       四、新污染物（New pollutants）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有机污染物（Organic Pollutants）      一、持久性有机污染物（Persistent Organic Pollutants）       二、有机卤代物（Organic Halides）       三、多环芳烃（Polycyclic Aromatic Hydrocarbons）       四、新污染物（New Pollutants）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有机污染物（Organic Pollutants）      一、持久性有机污染物（Persistent Organic Pollutants）       二、有机卤代物（Organic Halides）       三、多环芳烃（Polycyclic Aromatic Hydrocarbons）       四、新污染物（New Pollutants）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非金属无机氟化物         （ Non-metallic Inorganic Fluorides ）</vt:lpstr>
      <vt:lpstr>PowerPoint 演示文稿</vt:lpstr>
      <vt:lpstr>PowerPoint 演示文稿</vt:lpstr>
      <vt:lpstr>PowerPoint 演示文稿</vt:lpstr>
      <vt:lpstr>PowerPoint 演示文稿</vt:lpstr>
      <vt:lpstr>第五节   生物性污染物（ Biological Pollutants）      一、病原微生物（Pathogenic Microorganism）     二、抗生素抗性基因（Antibiotic resistance genes，ARGs）</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peng</cp:lastModifiedBy>
  <cp:revision>361</cp:revision>
  <dcterms:created xsi:type="dcterms:W3CDTF">2024-08-27T01:20:14Z</dcterms:created>
  <dcterms:modified xsi:type="dcterms:W3CDTF">2025-08-15T03:10:25Z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0B8AF5BC415B499C8628BF102BC289A3_12</vt:lpwstr>
  </property>
  <property fmtid="{D5CDD505-2E9C-101B-9397-08002B2CF9AE}" pid="3" name="KSOProductBuildVer">
    <vt:lpwstr>2052-12.1.0.21541</vt:lpwstr>
  </property>
</Properties>
</file>