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4" r:id="rId3"/>
    <p:sldId id="435" r:id="rId4"/>
    <p:sldId id="424" r:id="rId5"/>
    <p:sldId id="425" r:id="rId6"/>
  </p:sldIdLst>
  <p:sldSz cx="12192000" cy="6858000"/>
  <p:notesSz cx="6858000" cy="9144000"/>
  <p:custDataLst>
    <p:tags r:id="rId11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C5C"/>
    <a:srgbClr val="0090E6"/>
    <a:srgbClr val="C09D29"/>
    <a:srgbClr val="0B1BB5"/>
    <a:srgbClr val="AED283"/>
    <a:srgbClr val="4D4D4D"/>
    <a:srgbClr val="508B5B"/>
    <a:srgbClr val="F8F8F8"/>
    <a:srgbClr val="7777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/>
    <p:restoredTop sz="95320"/>
  </p:normalViewPr>
  <p:slideViewPr>
    <p:cSldViewPr showGuides="1">
      <p:cViewPr varScale="1">
        <p:scale>
          <a:sx n="83" d="100"/>
          <a:sy n="83" d="100"/>
        </p:scale>
        <p:origin x="1454" y="77"/>
      </p:cViewPr>
      <p:guideLst>
        <p:guide orient="horz" pos="216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36514B-AC68-474D-A13F-AAB3BD38C45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grpSp>
        <p:nvGrpSpPr>
          <p:cNvPr id="7" name="Group 2"/>
          <p:cNvGrpSpPr/>
          <p:nvPr/>
        </p:nvGrpSpPr>
        <p:grpSpPr bwMode="auto">
          <a:xfrm>
            <a:off x="4233" y="0"/>
            <a:ext cx="12187767" cy="6850063"/>
            <a:chOff x="0" y="0"/>
            <a:chExt cx="5758" cy="4315"/>
          </a:xfrm>
          <a:solidFill>
            <a:schemeClr val="bg1"/>
          </a:solidFill>
        </p:grpSpPr>
        <p:grpSp>
          <p:nvGrpSpPr>
            <p:cNvPr id="8" name="Group 3"/>
            <p:cNvGrpSpPr/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  <a:grpFill/>
          </p:grpSpPr>
          <p:sp>
            <p:nvSpPr>
              <p:cNvPr id="11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8400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3EFCF8-5F5D-466F-8B5B-8F68DAA0B77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5157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49883" y="6381750"/>
            <a:ext cx="2542117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1-</a:t>
            </a:r>
            <a:fld id="{339128DD-8BA4-4655-8D52-E0FCE8840C24}" type="slidenum">
              <a:rPr kumimoji="0" lang="en-US" altLang="zh-CN" sz="1800" b="0" i="0" u="none" strike="noStrike" kern="1200" cap="none" spc="0" normalizeH="0" baseline="0" noProof="1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8400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E7B67-B22E-448E-BB81-BCBA14AE655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5157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9649883" y="6381750"/>
            <a:ext cx="2542117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DD47FF-4994-4268-A48D-7DCA71A0D5D4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628775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6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8400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4D7A77-7463-4504-8160-655BC61B60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5157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49883" y="6381750"/>
            <a:ext cx="2542117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noProof="1" smtClean="0">
                <a:solidFill>
                  <a:srgbClr val="4D4D4D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1-</a:t>
            </a:r>
            <a:fld id="{695A0521-1CF4-4FCE-9FE3-489CB1C695AF}" type="slidenum"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rgbClr val="40404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-4445" y="-14605"/>
            <a:ext cx="12197080" cy="6871970"/>
            <a:chOff x="-7" y="-23"/>
            <a:chExt cx="19208" cy="108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l="13969" t="30053" r="36417" b="23246"/>
            <a:stretch>
              <a:fillRect/>
            </a:stretch>
          </p:blipFill>
          <p:spPr>
            <a:xfrm>
              <a:off x="-7" y="-23"/>
              <a:ext cx="19208" cy="1082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32995" t="33017" r="46207" b="60622"/>
            <a:stretch>
              <a:fillRect/>
            </a:stretch>
          </p:blipFill>
          <p:spPr>
            <a:xfrm>
              <a:off x="6651" y="1650"/>
              <a:ext cx="10677" cy="154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rcRect l="32995" t="33017" r="43864" b="61919"/>
            <a:stretch>
              <a:fillRect/>
            </a:stretch>
          </p:blipFill>
          <p:spPr>
            <a:xfrm>
              <a:off x="7447" y="5627"/>
              <a:ext cx="9145" cy="7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l="45862" t="32266" r="19293" b="59043"/>
            <a:stretch>
              <a:fillRect/>
            </a:stretch>
          </p:blipFill>
          <p:spPr>
            <a:xfrm>
              <a:off x="7446" y="3700"/>
              <a:ext cx="9306" cy="18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rcRect l="32995" t="33017" r="43864" b="61919"/>
            <a:stretch>
              <a:fillRect/>
            </a:stretch>
          </p:blipFill>
          <p:spPr>
            <a:xfrm>
              <a:off x="7620" y="6761"/>
              <a:ext cx="6177" cy="73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2995" t="33017" r="46207" b="60622"/>
          <a:stretch>
            <a:fillRect/>
          </a:stretch>
        </p:blipFill>
        <p:spPr>
          <a:xfrm>
            <a:off x="4350385" y="1174750"/>
            <a:ext cx="6779895" cy="983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2995" t="33017" r="46207" b="60622"/>
          <a:stretch>
            <a:fillRect/>
          </a:stretch>
        </p:blipFill>
        <p:spPr>
          <a:xfrm>
            <a:off x="4333875" y="1875790"/>
            <a:ext cx="6779895" cy="983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2995" t="33017" r="46207" b="60622"/>
          <a:stretch>
            <a:fillRect/>
          </a:stretch>
        </p:blipFill>
        <p:spPr>
          <a:xfrm>
            <a:off x="4620895" y="2593340"/>
            <a:ext cx="6779895" cy="983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76391" t="37878" r="16228" b="46408"/>
          <a:stretch>
            <a:fillRect/>
          </a:stretch>
        </p:blipFill>
        <p:spPr>
          <a:xfrm rot="19620000">
            <a:off x="9787255" y="407035"/>
            <a:ext cx="900023" cy="112557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35095" y="1484630"/>
            <a:ext cx="7345363" cy="2430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9600" kern="1200" cap="none" spc="0" normalizeH="0" baseline="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环</a:t>
            </a:r>
            <a:r>
              <a:rPr kumimoji="0" lang="en-US" altLang="zh-CN" sz="2400" kern="1200" cap="none" spc="0" normalizeH="0" baseline="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240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9600" kern="1200" cap="none" spc="0" normalizeH="0" baseline="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境</a:t>
            </a:r>
            <a:r>
              <a:rPr lang="en-US" altLang="zh-CN" sz="240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</a:t>
            </a:r>
            <a:r>
              <a:rPr lang="en-US" altLang="zh-CN" sz="240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9600" kern="1200" cap="none" spc="0" normalizeH="0" baseline="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化</a:t>
            </a:r>
            <a:r>
              <a:rPr lang="en-US" altLang="zh-CN" sz="240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r>
              <a:rPr kumimoji="0" lang="zh-CN" altLang="en-US" sz="9600" kern="1200" cap="none" spc="0" normalizeH="0" baseline="0" noProof="0" dirty="0">
                <a:solidFill>
                  <a:srgbClr val="AED2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学</a:t>
            </a:r>
            <a:endParaRPr kumimoji="0" lang="zh-CN" altLang="en-US" sz="6600" kern="1200" cap="none" spc="0" normalizeH="0" baseline="0" noProof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R="0" algn="ctr" defTabSz="914400"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i="1" kern="1200" cap="none" spc="0" normalizeH="0" baseline="0" noProof="0" dirty="0">
              <a:solidFill>
                <a:srgbClr val="508B5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ctr" defTabSz="914400" eaLnBrk="1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4000" i="1" kern="1200" cap="none" spc="0" normalizeH="0" baseline="0" noProof="0" dirty="0">
                <a:solidFill>
                  <a:srgbClr val="508B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Environmental Chemistry</a:t>
            </a:r>
            <a:endParaRPr kumimoji="0" lang="en-US" altLang="zh-CN" sz="4000" i="1" kern="1200" cap="none" spc="0" normalizeH="0" baseline="0" noProof="0" dirty="0">
              <a:solidFill>
                <a:srgbClr val="508B5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6045" y="4794250"/>
            <a:ext cx="35026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南开大学环境化学课程组编</a:t>
            </a:r>
            <a:endParaRPr lang="zh-CN" altLang="en-US" sz="2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2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zh-CN" altLang="en-US" sz="2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46990" y="45085"/>
            <a:ext cx="12089130" cy="6767830"/>
            <a:chOff x="74" y="71"/>
            <a:chExt cx="19038" cy="10658"/>
          </a:xfrm>
        </p:grpSpPr>
        <p:sp>
          <p:nvSpPr>
            <p:cNvPr id="4" name="矩形 3"/>
            <p:cNvSpPr/>
            <p:nvPr/>
          </p:nvSpPr>
          <p:spPr>
            <a:xfrm>
              <a:off x="74" y="71"/>
              <a:ext cx="19039" cy="10659"/>
            </a:xfrm>
            <a:prstGeom prst="rect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8" y="218"/>
              <a:ext cx="18783" cy="10371"/>
            </a:xfrm>
            <a:prstGeom prst="rect">
              <a:avLst/>
            </a:prstGeom>
            <a:noFill/>
            <a:ln w="28575" cap="flat" cmpd="sng" algn="ctr">
              <a:solidFill>
                <a:srgbClr val="92D050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476250"/>
            <a:ext cx="4232910" cy="59899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7270" y="385445"/>
            <a:ext cx="4074795" cy="595884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7715" y="1484630"/>
            <a:ext cx="497332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本课件是南开大学环境化学课程组根据《环境化学》第三版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  <a:ea typeface="华文行楷" panose="02010800040101010101" charset="-122"/>
                <a:cs typeface="Arial" panose="020B0604020202020204" pitchFamily="34" charset="0"/>
              </a:rPr>
              <a:t>(ISBN978-7-04-063813-4)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编制，旨在帮助广大教师和学生更好使用本教材。</a:t>
            </a:r>
            <a:endParaRPr lang="en-US" altLang="zh-CN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7595" y="432435"/>
            <a:ext cx="4074795" cy="5958840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17"/>
          <p:cNvSpPr/>
          <p:nvPr/>
        </p:nvSpPr>
        <p:spPr>
          <a:xfrm>
            <a:off x="4005580" y="1725295"/>
            <a:ext cx="1924050" cy="913130"/>
          </a:xfrm>
          <a:prstGeom prst="rect">
            <a:avLst/>
          </a:prstGeom>
          <a:noFill/>
          <a:ln w="38100" cap="flat" cmpd="sng">
            <a:solidFill>
              <a:srgbClr val="AA5C5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460058" y="405130"/>
            <a:ext cx="3887787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algn="l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AA5C5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课程的地位</a:t>
            </a:r>
            <a:endParaRPr lang="zh-CN" altLang="en-US" sz="2800" b="1" dirty="0">
              <a:solidFill>
                <a:srgbClr val="AA5C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4" name="Text Box 8"/>
          <p:cNvSpPr txBox="1"/>
          <p:nvPr/>
        </p:nvSpPr>
        <p:spPr>
          <a:xfrm>
            <a:off x="4071620" y="1709420"/>
            <a:ext cx="1790065" cy="982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环境科学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与工程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9514" name="Text Box 10"/>
          <p:cNvSpPr txBox="1"/>
          <p:nvPr/>
        </p:nvSpPr>
        <p:spPr>
          <a:xfrm>
            <a:off x="3036570" y="3165475"/>
            <a:ext cx="204724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环境自然科学</a:t>
            </a:r>
            <a:endParaRPr lang="zh-CN" altLang="en-US" sz="2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6" name="Text Box 11"/>
          <p:cNvSpPr txBox="1"/>
          <p:nvPr/>
        </p:nvSpPr>
        <p:spPr>
          <a:xfrm>
            <a:off x="5083175" y="3165475"/>
            <a:ext cx="187388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环境技术科学</a:t>
            </a:r>
            <a:r>
              <a:rPr lang="zh-CN" altLang="en-US" sz="1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1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347" name="Text Box 12"/>
          <p:cNvSpPr txBox="1"/>
          <p:nvPr/>
        </p:nvSpPr>
        <p:spPr>
          <a:xfrm>
            <a:off x="7085965" y="3165475"/>
            <a:ext cx="205232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环境经济科学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4348" name="Text Box 13"/>
          <p:cNvSpPr txBox="1"/>
          <p:nvPr/>
        </p:nvSpPr>
        <p:spPr>
          <a:xfrm>
            <a:off x="3355975" y="3885883"/>
            <a:ext cx="1728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B1BB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环境化学</a:t>
            </a:r>
            <a:r>
              <a:rPr lang="zh-CN" altLang="en-US" sz="2400" dirty="0">
                <a:solidFill>
                  <a:srgbClr val="00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400" dirty="0">
              <a:solidFill>
                <a:srgbClr val="00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349" name="Text Box 14"/>
          <p:cNvSpPr txBox="1"/>
          <p:nvPr/>
        </p:nvSpPr>
        <p:spPr>
          <a:xfrm>
            <a:off x="9115425" y="3165475"/>
            <a:ext cx="198755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环境社会科学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4350" name="Text Box 15"/>
          <p:cNvSpPr txBox="1"/>
          <p:nvPr/>
        </p:nvSpPr>
        <p:spPr>
          <a:xfrm>
            <a:off x="3284220" y="4533583"/>
            <a:ext cx="1728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B1BB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环境生物学</a:t>
            </a:r>
            <a:r>
              <a:rPr lang="zh-CN" altLang="en-US" sz="1800" dirty="0">
                <a:solidFill>
                  <a:srgbClr val="0B1BB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1800" dirty="0">
              <a:solidFill>
                <a:srgbClr val="0B1BB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9520" name="Text Box 16"/>
          <p:cNvSpPr txBox="1"/>
          <p:nvPr/>
        </p:nvSpPr>
        <p:spPr>
          <a:xfrm>
            <a:off x="5237163" y="3870008"/>
            <a:ext cx="5006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化学基础  地学基础 生物学基础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353" name="Text Box 19"/>
          <p:cNvSpPr txBox="1"/>
          <p:nvPr/>
        </p:nvSpPr>
        <p:spPr>
          <a:xfrm>
            <a:off x="8391208" y="1929130"/>
            <a:ext cx="1295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生态学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9937" name="Line 20"/>
          <p:cNvSpPr>
            <a:spLocks noChangeShapeType="1"/>
          </p:cNvSpPr>
          <p:nvPr/>
        </p:nvSpPr>
        <p:spPr bwMode="auto">
          <a:xfrm flipV="1">
            <a:off x="3615690" y="2964180"/>
            <a:ext cx="6741795" cy="9525"/>
          </a:xfrm>
          <a:prstGeom prst="line">
            <a:avLst/>
          </a:prstGeom>
          <a:noFill/>
          <a:ln w="38100">
            <a:solidFill>
              <a:srgbClr val="AA5C5C"/>
            </a:solidFill>
            <a:rou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5" name="Text Box 21"/>
          <p:cNvSpPr txBox="1"/>
          <p:nvPr/>
        </p:nvSpPr>
        <p:spPr>
          <a:xfrm>
            <a:off x="787400" y="1986280"/>
            <a:ext cx="17075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一级学科</a:t>
            </a:r>
            <a:endParaRPr lang="zh-CN" altLang="en-US" sz="2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990" y="45085"/>
            <a:ext cx="12089130" cy="6767830"/>
            <a:chOff x="74" y="71"/>
            <a:chExt cx="19038" cy="10658"/>
          </a:xfrm>
        </p:grpSpPr>
        <p:sp>
          <p:nvSpPr>
            <p:cNvPr id="4" name="矩形 3"/>
            <p:cNvSpPr/>
            <p:nvPr/>
          </p:nvSpPr>
          <p:spPr>
            <a:xfrm>
              <a:off x="74" y="71"/>
              <a:ext cx="19039" cy="10659"/>
            </a:xfrm>
            <a:prstGeom prst="rect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8" y="218"/>
              <a:ext cx="18783" cy="10371"/>
            </a:xfrm>
            <a:prstGeom prst="rect">
              <a:avLst/>
            </a:prstGeom>
            <a:noFill/>
            <a:ln w="28575" cap="flat" cmpd="sng" algn="ctr">
              <a:solidFill>
                <a:srgbClr val="92D050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Rectangle 17"/>
          <p:cNvSpPr/>
          <p:nvPr/>
        </p:nvSpPr>
        <p:spPr>
          <a:xfrm>
            <a:off x="8079105" y="1717675"/>
            <a:ext cx="1924050" cy="913130"/>
          </a:xfrm>
          <a:prstGeom prst="rect">
            <a:avLst/>
          </a:prstGeom>
          <a:noFill/>
          <a:ln w="38100" cap="flat" cmpd="sng">
            <a:solidFill>
              <a:srgbClr val="AA5C5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21"/>
          <p:cNvSpPr txBox="1"/>
          <p:nvPr/>
        </p:nvSpPr>
        <p:spPr>
          <a:xfrm>
            <a:off x="767080" y="3067050"/>
            <a:ext cx="17075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二级学科</a:t>
            </a:r>
            <a:endParaRPr lang="zh-CN" altLang="en-US" sz="2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950585" y="2202815"/>
            <a:ext cx="208851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A5C5C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13" name="Text Box 21"/>
          <p:cNvSpPr txBox="1"/>
          <p:nvPr/>
        </p:nvSpPr>
        <p:spPr>
          <a:xfrm>
            <a:off x="767080" y="4147820"/>
            <a:ext cx="17075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三级学科</a:t>
            </a:r>
            <a:endParaRPr lang="zh-CN" altLang="en-US" sz="2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15"/>
          <p:cNvSpPr txBox="1"/>
          <p:nvPr/>
        </p:nvSpPr>
        <p:spPr>
          <a:xfrm>
            <a:off x="3317875" y="5086033"/>
            <a:ext cx="1728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404040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B1BB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。。。。。</a:t>
            </a:r>
            <a:r>
              <a:rPr lang="zh-CN" altLang="en-US" sz="1800" dirty="0">
                <a:solidFill>
                  <a:srgbClr val="0B1BB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1800" dirty="0">
              <a:solidFill>
                <a:srgbClr val="0B1BB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0357485" y="2964180"/>
            <a:ext cx="6477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A5C5C"/>
            </a:solidFill>
            <a:prstDash val="sysDash"/>
            <a:round/>
            <a:headEnd type="none" w="med" len="med"/>
            <a:tailEnd type="arrow" w="med" len="med"/>
          </a:ln>
        </p:spPr>
      </p:cxnSp>
      <p:cxnSp>
        <p:nvCxnSpPr>
          <p:cNvPr id="16" name="直接箭头连接符 15"/>
          <p:cNvCxnSpPr/>
          <p:nvPr/>
        </p:nvCxnSpPr>
        <p:spPr>
          <a:xfrm flipH="1">
            <a:off x="2999740" y="2973705"/>
            <a:ext cx="6477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A5C5C"/>
            </a:solidFill>
            <a:prstDash val="sysDash"/>
            <a:round/>
            <a:headEnd type="none" w="med" len="med"/>
            <a:tailEnd type="arrow" w="med" len="med"/>
          </a:ln>
        </p:spPr>
      </p:cxn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6543040" y="2197735"/>
            <a:ext cx="942340" cy="8890"/>
          </a:xfrm>
          <a:prstGeom prst="line">
            <a:avLst/>
          </a:prstGeom>
          <a:noFill/>
          <a:ln w="38100">
            <a:solidFill>
              <a:srgbClr val="AA5C5C"/>
            </a:solidFill>
            <a:round/>
          </a:ln>
        </p:spPr>
        <p:txBody>
          <a:bodyPr wrap="none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63040" y="5776595"/>
            <a:ext cx="9745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多学科交叉融合知识和方法解决环境综合问题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  <p:bldLst>
      <p:bldP spid="149514" grpId="0"/>
      <p:bldP spid="1495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46100" y="116840"/>
            <a:ext cx="1124839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dirty="0">
                <a:solidFill>
                  <a:srgbClr val="AA5C5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悠久课程建设及教材建设历史，载誉全国——</a:t>
            </a:r>
            <a:endParaRPr kumimoji="0" lang="zh-CN" altLang="en-US" sz="2800" b="1" kern="1200" cap="none" spc="0" normalizeH="0" baseline="0" dirty="0">
              <a:solidFill>
                <a:srgbClr val="AA5C5C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1976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专业建设伊始，就将“环境化学及其实验”设为环境类本科生培养的专业必修课，已有近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年历史。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1987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由戴树桂教授主编的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环境化学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由高等教育出版社出版。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1993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由戴树桂教授主译的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环境化学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由南开大学出版社出版。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1997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由戴树桂教授主编，南开大学、南京大学、武汉大学、吉林大学联合编写的面向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21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世纪课程教材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《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环境化学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由高等教育出版社出版；获得教育部科技进步奖二等奖。 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2006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 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环境化学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入选普通高等教育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“十一五”国家级规划教材， 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2009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年，该教材被评为精品教材。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2007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孙红文教授被评为全国模范教师。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2008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年“环境化学及其实验”课程被评为国家级精品课程。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2009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作为主干课程获得天津市教学成果一等奖。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2010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入选国家级优秀教学团队。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2012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环境化学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入选普通高等教育“十二五”国家级规划教材。</a:t>
            </a:r>
            <a:endParaRPr kumimoji="0" lang="en-US" altLang="zh-CN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2013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年“环境化学”课程入选国家精品资源共享课。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2014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孙红文教授入选教育部长江学者、天津市教学名师</a:t>
            </a:r>
            <a:endParaRPr kumimoji="0" lang="en-US" altLang="zh-CN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2017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环境化学慕课陆续在智慧树、爱课程网站运行。</a:t>
            </a:r>
            <a:endParaRPr kumimoji="0" lang="en-US" altLang="zh-CN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2020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国家级线上一流课程。</a:t>
            </a:r>
            <a:endParaRPr kumimoji="0" lang="zh-CN" altLang="en-US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2022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支撑获得天津市教学成果特等奖、国家教学成果二等奖。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kumimoji="0" lang="en-US" altLang="zh-CN" b="1" kern="1200" cap="none" spc="0" normalizeH="0" baseline="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lnSpc>
                <a:spcPct val="120000"/>
              </a:lnSpc>
              <a:spcBef>
                <a:spcPct val="25000"/>
              </a:spcBef>
              <a:buClrTx/>
              <a:buSzTx/>
              <a:buFontTx/>
              <a:buChar char="•"/>
              <a:defRPr/>
            </a:pPr>
            <a:endParaRPr kumimoji="0" lang="zh-CN" altLang="en-US" sz="2400" kern="1200" cap="none" spc="0" normalizeH="0" baseline="0" noProof="0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990" y="45085"/>
            <a:ext cx="12089130" cy="6767830"/>
            <a:chOff x="74" y="71"/>
            <a:chExt cx="19038" cy="10658"/>
          </a:xfrm>
        </p:grpSpPr>
        <p:sp>
          <p:nvSpPr>
            <p:cNvPr id="4" name="矩形 3"/>
            <p:cNvSpPr/>
            <p:nvPr/>
          </p:nvSpPr>
          <p:spPr>
            <a:xfrm>
              <a:off x="74" y="71"/>
              <a:ext cx="19039" cy="10659"/>
            </a:xfrm>
            <a:prstGeom prst="rect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8" y="218"/>
              <a:ext cx="18783" cy="10371"/>
            </a:xfrm>
            <a:prstGeom prst="rect">
              <a:avLst/>
            </a:prstGeom>
            <a:noFill/>
            <a:ln w="28575" cap="flat" cmpd="sng" algn="ctr">
              <a:solidFill>
                <a:srgbClr val="92D050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zoom/>
  </p:transition>
</p:sld>
</file>

<file path=ppt/tags/tag1.xml><?xml version="1.0" encoding="utf-8"?>
<p:tagLst xmlns:p="http://schemas.openxmlformats.org/presentationml/2006/main">
  <p:tag name="commondata" val="eyJoZGlkIjoiNzdkZTBlYWQ0MDZhYmRhYzY0MmE0NjIzMmIzNmY3YTcifQ=="/>
  <p:tag name="resource_record_key" val="{&quot;13&quot;:[4364950]}"/>
</p:tagLst>
</file>

<file path=ppt/theme/theme1.xml><?xml version="1.0" encoding="utf-8"?>
<a:theme xmlns:a="http://schemas.openxmlformats.org/drawingml/2006/main" name="2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WPS 演示</Application>
  <PresentationFormat>全屏显示(4:3)</PresentationFormat>
  <Paragraphs>61</Paragraphs>
  <Slides>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9" baseType="lpstr">
      <vt:lpstr>Arial</vt:lpstr>
      <vt:lpstr>宋体</vt:lpstr>
      <vt:lpstr>Wingdings</vt:lpstr>
      <vt:lpstr>Garamond</vt:lpstr>
      <vt:lpstr>Times New Roman</vt:lpstr>
      <vt:lpstr>隶书</vt:lpstr>
      <vt:lpstr>楷体_GB2312</vt:lpstr>
      <vt:lpstr>新宋体</vt:lpstr>
      <vt:lpstr>黑体</vt:lpstr>
      <vt:lpstr>微软雅黑</vt:lpstr>
      <vt:lpstr>华文楷体</vt:lpstr>
      <vt:lpstr>Bookman Old Style</vt:lpstr>
      <vt:lpstr>华文彩云</vt:lpstr>
      <vt:lpstr>华文中宋</vt:lpstr>
      <vt:lpstr>Arial Unicode MS</vt:lpstr>
      <vt:lpstr>MS PGothic</vt:lpstr>
      <vt:lpstr>Gill Sans MT</vt:lpstr>
      <vt:lpstr>Symbol</vt:lpstr>
      <vt:lpstr>华文宋体</vt:lpstr>
      <vt:lpstr>华文隶书</vt:lpstr>
      <vt:lpstr>华文行楷</vt:lpstr>
      <vt:lpstr>华文琥珀</vt:lpstr>
      <vt:lpstr>华文新魏</vt:lpstr>
      <vt:lpstr>华文细黑</vt:lpstr>
      <vt:lpstr>2_Stream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一只山羊</cp:lastModifiedBy>
  <cp:revision>267</cp:revision>
  <dcterms:created xsi:type="dcterms:W3CDTF">2024-08-27T01:20:00Z</dcterms:created>
  <dcterms:modified xsi:type="dcterms:W3CDTF">2025-07-30T02:00:20Z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4E02A106CE92470BB93B71BF0BD83EF7_13</vt:lpwstr>
  </property>
  <property fmtid="{D5CDD505-2E9C-101B-9397-08002B2CF9AE}" pid="3" name="KSOProductBuildVer">
    <vt:lpwstr>2052-12.1.0.22215</vt:lpwstr>
  </property>
</Properties>
</file>