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gif" ContentType="image/gif"/>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96"/>
  </p:handoutMasterIdLst>
  <p:sldIdLst>
    <p:sldId id="510" r:id="rId3"/>
    <p:sldId id="256" r:id="rId4"/>
    <p:sldId id="453" r:id="rId5"/>
    <p:sldId id="575" r:id="rId6"/>
    <p:sldId id="259" r:id="rId7"/>
    <p:sldId id="376" r:id="rId8"/>
    <p:sldId id="415" r:id="rId9"/>
    <p:sldId id="413" r:id="rId10"/>
    <p:sldId id="454" r:id="rId11"/>
    <p:sldId id="266" r:id="rId12"/>
    <p:sldId id="267" r:id="rId13"/>
    <p:sldId id="338" r:id="rId14"/>
    <p:sldId id="268" r:id="rId15"/>
    <p:sldId id="339" r:id="rId16"/>
    <p:sldId id="340" r:id="rId18"/>
    <p:sldId id="511" r:id="rId19"/>
    <p:sldId id="341" r:id="rId20"/>
    <p:sldId id="574" r:id="rId21"/>
    <p:sldId id="269" r:id="rId22"/>
    <p:sldId id="414" r:id="rId23"/>
    <p:sldId id="455" r:id="rId24"/>
    <p:sldId id="456" r:id="rId25"/>
    <p:sldId id="457" r:id="rId26"/>
    <p:sldId id="562" r:id="rId27"/>
    <p:sldId id="573" r:id="rId28"/>
    <p:sldId id="458" r:id="rId29"/>
    <p:sldId id="459" r:id="rId30"/>
    <p:sldId id="516" r:id="rId31"/>
    <p:sldId id="460" r:id="rId32"/>
    <p:sldId id="517" r:id="rId33"/>
    <p:sldId id="572" r:id="rId34"/>
    <p:sldId id="272" r:id="rId35"/>
    <p:sldId id="518" r:id="rId36"/>
    <p:sldId id="393" r:id="rId37"/>
    <p:sldId id="571" r:id="rId38"/>
    <p:sldId id="273" r:id="rId39"/>
    <p:sldId id="356" r:id="rId40"/>
    <p:sldId id="467" r:id="rId41"/>
    <p:sldId id="523" r:id="rId42"/>
    <p:sldId id="274" r:id="rId43"/>
    <p:sldId id="524" r:id="rId44"/>
    <p:sldId id="360" r:id="rId45"/>
    <p:sldId id="275" r:id="rId46"/>
    <p:sldId id="276" r:id="rId47"/>
    <p:sldId id="277" r:id="rId48"/>
    <p:sldId id="570" r:id="rId49"/>
    <p:sldId id="525" r:id="rId50"/>
    <p:sldId id="555" r:id="rId51"/>
    <p:sldId id="556" r:id="rId52"/>
    <p:sldId id="557" r:id="rId53"/>
    <p:sldId id="526" r:id="rId54"/>
    <p:sldId id="559" r:id="rId55"/>
    <p:sldId id="560" r:id="rId56"/>
    <p:sldId id="558" r:id="rId57"/>
    <p:sldId id="561" r:id="rId58"/>
    <p:sldId id="569" r:id="rId59"/>
    <p:sldId id="531" r:id="rId60"/>
    <p:sldId id="532" r:id="rId61"/>
    <p:sldId id="533" r:id="rId62"/>
    <p:sldId id="534" r:id="rId63"/>
    <p:sldId id="538" r:id="rId64"/>
    <p:sldId id="536" r:id="rId65"/>
    <p:sldId id="540" r:id="rId66"/>
    <p:sldId id="541" r:id="rId67"/>
    <p:sldId id="535" r:id="rId68"/>
    <p:sldId id="542" r:id="rId69"/>
    <p:sldId id="543" r:id="rId70"/>
    <p:sldId id="567" r:id="rId71"/>
    <p:sldId id="576" r:id="rId72"/>
    <p:sldId id="568" r:id="rId73"/>
    <p:sldId id="577" r:id="rId74"/>
    <p:sldId id="578" r:id="rId75"/>
    <p:sldId id="579" r:id="rId76"/>
    <p:sldId id="580" r:id="rId77"/>
    <p:sldId id="581" r:id="rId78"/>
    <p:sldId id="586" r:id="rId79"/>
    <p:sldId id="588" r:id="rId80"/>
    <p:sldId id="587" r:id="rId81"/>
    <p:sldId id="566" r:id="rId82"/>
    <p:sldId id="537" r:id="rId83"/>
    <p:sldId id="545" r:id="rId84"/>
    <p:sldId id="546" r:id="rId85"/>
    <p:sldId id="565" r:id="rId86"/>
    <p:sldId id="547" r:id="rId87"/>
    <p:sldId id="564" r:id="rId88"/>
    <p:sldId id="550" r:id="rId89"/>
    <p:sldId id="548" r:id="rId90"/>
    <p:sldId id="553" r:id="rId91"/>
    <p:sldId id="554" r:id="rId92"/>
    <p:sldId id="552" r:id="rId93"/>
    <p:sldId id="529" r:id="rId94"/>
    <p:sldId id="530" r:id="rId95"/>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58" userDrawn="1">
          <p15:clr>
            <a:srgbClr val="A4A3A4"/>
          </p15:clr>
        </p15:guide>
        <p15:guide id="2" pos="391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u Zijun"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CF1"/>
    <a:srgbClr val="A96C5C"/>
    <a:srgbClr val="7C7C7C"/>
    <a:srgbClr val="904444"/>
    <a:srgbClr val="AA5C5C"/>
    <a:srgbClr val="FEA3FF"/>
    <a:srgbClr val="AA3F27"/>
    <a:srgbClr val="0090E6"/>
    <a:srgbClr val="AC5C5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9"/>
    <p:restoredTop sz="94662"/>
  </p:normalViewPr>
  <p:slideViewPr>
    <p:cSldViewPr showGuides="1">
      <p:cViewPr varScale="1">
        <p:scale>
          <a:sx n="80" d="100"/>
          <a:sy n="80" d="100"/>
        </p:scale>
        <p:origin x="504" y="34"/>
      </p:cViewPr>
      <p:guideLst>
        <p:guide orient="horz" pos="2258"/>
        <p:guide pos="3912"/>
      </p:guideLst>
    </p:cSldViewPr>
  </p:slideViewPr>
  <p:notesTextViewPr>
    <p:cViewPr>
      <p:scale>
        <a:sx n="100" d="100"/>
        <a:sy n="100" d="100"/>
      </p:scale>
      <p:origin x="0" y="0"/>
    </p:cViewPr>
  </p:notesTextViewPr>
  <p:sorterViewPr showFormatting="0">
    <p:cViewPr>
      <p:scale>
        <a:sx n="66" d="100"/>
        <a:sy n="66" d="100"/>
      </p:scale>
      <p:origin x="0" y="2382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tableStyles" Target="tableStyles.xml"/><Relationship Id="rId98" Type="http://schemas.openxmlformats.org/officeDocument/2006/relationships/viewProps" Target="viewProps.xml"/><Relationship Id="rId97" Type="http://schemas.openxmlformats.org/officeDocument/2006/relationships/presProps" Target="presProps.xml"/><Relationship Id="rId96" Type="http://schemas.openxmlformats.org/officeDocument/2006/relationships/handoutMaster" Target="handoutMasters/handoutMaster1.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0" Type="http://schemas.openxmlformats.org/officeDocument/2006/relationships/commentAuthors" Target="commentAuthors.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2_1#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C16787E-291D-4CC6-83D0-422438900826}" type="doc">
      <dgm:prSet loTypeId="urn:microsoft.com/office/officeart/2005/8/layout/orgChart1#1" qsTypeId="urn:microsoft.com/office/officeart/2005/8/quickstyle/simple2#1" csTypeId="urn:microsoft.com/office/officeart/2005/8/colors/accent2_1#1"/>
      <dgm:spPr/>
    </dgm:pt>
    <dgm:pt modelId="{71AA397C-20EA-4C12-81F9-C3608F3FF631}">
      <dgm:prSet/>
      <dgm:spPr/>
      <dgm:t>
        <a:bodyPr vert="horz" wrap="square" lIns="9579" tIns="4788" rIns="9579" bIns="4788" anchor="ctr" anchorCtr="0"/>
        <a:lstStyle/>
        <a:p>
          <a:pPr algn="ctr" eaLnBrk="1" hangingPunct="1">
            <a:lnSpc>
              <a:spcPct val="150000"/>
            </a:lnSpc>
            <a:spcBef>
              <a:spcPct val="20000"/>
            </a:spcBef>
            <a:buClr>
              <a:srgbClr val="A50021"/>
            </a:buClr>
            <a:buSzPct val="75000"/>
            <a:buFont typeface="Wingdings" panose="05000000000000000000" pitchFamily="2" charset="2"/>
          </a:pPr>
          <a:r>
            <a:rPr lang="zh-CN" altLang="en-US" b="1" dirty="0">
              <a:latin typeface="Times New Roman" panose="02020603050405020304" pitchFamily="18" charset="0"/>
              <a:ea typeface="楷体_GB2312" pitchFamily="49" charset="-122"/>
              <a:sym typeface="Monotype Sorts" pitchFamily="2" charset="2"/>
            </a:rPr>
            <a:t>离子</a:t>
          </a:r>
        </a:p>
        <a:p>
          <a:pPr algn="ctr" eaLnBrk="1" hangingPunct="1">
            <a:lnSpc>
              <a:spcPct val="150000"/>
            </a:lnSpc>
            <a:spcBef>
              <a:spcPct val="20000"/>
            </a:spcBef>
            <a:buClr>
              <a:srgbClr val="A50021"/>
            </a:buClr>
            <a:buSzPct val="75000"/>
            <a:buFont typeface="Wingdings" panose="05000000000000000000" pitchFamily="2" charset="2"/>
          </a:pPr>
          <a:r>
            <a:rPr lang="zh-CN" altLang="en-US" b="1" dirty="0">
              <a:latin typeface="Times New Roman" panose="02020603050405020304" pitchFamily="18" charset="0"/>
              <a:ea typeface="楷体_GB2312" pitchFamily="49" charset="-122"/>
              <a:sym typeface="Monotype Sorts" pitchFamily="2" charset="2"/>
            </a:rPr>
            <a:t>交换树脂</a:t>
          </a:r>
        </a:p>
      </dgm:t>
    </dgm:pt>
    <dgm:pt modelId="{19852C87-C3CA-436F-8969-DAC56587E27F}" cxnId="{2F76DF46-86C1-4EA4-9DB9-96F8EE57E97E}" type="parTrans">
      <dgm:prSet/>
      <dgm:spPr/>
    </dgm:pt>
    <dgm:pt modelId="{8A955DE5-DA2C-4644-8BCE-47B13D229AE4}" cxnId="{2F76DF46-86C1-4EA4-9DB9-96F8EE57E97E}" type="sibTrans">
      <dgm:prSet/>
      <dgm:spPr/>
    </dgm:pt>
    <dgm:pt modelId="{8908B5FF-14D4-4D19-9F29-F7FB417FDE7C}">
      <dgm:prSet/>
      <dgm:spPr/>
      <dgm:t>
        <a:bodyPr vert="horz" wrap="square" lIns="9579" tIns="4788" rIns="9579" bIns="4788" anchor="ctr" anchorCtr="0"/>
        <a:lstStyle/>
        <a:p>
          <a:pPr algn="ctr" eaLnBrk="1" hangingPunct="1">
            <a:lnSpc>
              <a:spcPct val="150000"/>
            </a:lnSpc>
            <a:spcBef>
              <a:spcPct val="20000"/>
            </a:spcBef>
            <a:buClr>
              <a:srgbClr val="A50021"/>
            </a:buClr>
            <a:buSzPct val="75000"/>
            <a:buFont typeface="Wingdings" panose="05000000000000000000" pitchFamily="2" charset="2"/>
          </a:pPr>
          <a:r>
            <a:rPr lang="zh-CN" altLang="en-US" b="1" dirty="0">
              <a:latin typeface="Times New Roman" panose="02020603050405020304" pitchFamily="18" charset="0"/>
              <a:ea typeface="楷体_GB2312" pitchFamily="49" charset="-122"/>
              <a:sym typeface="Monotype Sorts" pitchFamily="2" charset="2"/>
            </a:rPr>
            <a:t>空间网状</a:t>
          </a:r>
        </a:p>
        <a:p>
          <a:pPr algn="ctr" eaLnBrk="1" hangingPunct="1">
            <a:lnSpc>
              <a:spcPct val="150000"/>
            </a:lnSpc>
            <a:spcBef>
              <a:spcPct val="20000"/>
            </a:spcBef>
            <a:buClr>
              <a:srgbClr val="A50021"/>
            </a:buClr>
            <a:buSzPct val="75000"/>
            <a:buFont typeface="Wingdings" panose="05000000000000000000" pitchFamily="2" charset="2"/>
          </a:pPr>
          <a:r>
            <a:rPr lang="zh-CN" altLang="en-US" b="1" dirty="0">
              <a:latin typeface="Times New Roman" panose="02020603050405020304" pitchFamily="18" charset="0"/>
              <a:ea typeface="楷体_GB2312" pitchFamily="49" charset="-122"/>
              <a:sym typeface="Monotype Sorts" pitchFamily="2" charset="2"/>
            </a:rPr>
            <a:t>结构骨架</a:t>
          </a:r>
        </a:p>
      </dgm:t>
    </dgm:pt>
    <dgm:pt modelId="{55A2B7EE-9DF1-4759-B602-96E9F1D14014}" cxnId="{3C6DFB25-CD00-4C7F-970A-CB926112C78A}" type="parTrans">
      <dgm:prSet/>
      <dgm:spPr/>
    </dgm:pt>
    <dgm:pt modelId="{CC711374-FB42-47B4-B7EA-CC145664F67E}" cxnId="{3C6DFB25-CD00-4C7F-970A-CB926112C78A}" type="sibTrans">
      <dgm:prSet/>
      <dgm:spPr/>
    </dgm:pt>
    <dgm:pt modelId="{041BFC4E-E324-4498-8F71-B59B46EB51EF}">
      <dgm:prSet/>
      <dgm:spPr/>
      <dgm:t>
        <a:bodyPr vert="horz" wrap="square" lIns="9579" tIns="4788" rIns="9579" bIns="4788" anchor="ctr" anchorCtr="0"/>
        <a:lstStyle/>
        <a:p>
          <a:pPr algn="ctr" eaLnBrk="1" hangingPunct="1">
            <a:lnSpc>
              <a:spcPct val="150000"/>
            </a:lnSpc>
            <a:spcBef>
              <a:spcPct val="20000"/>
            </a:spcBef>
            <a:buClr>
              <a:srgbClr val="A50021"/>
            </a:buClr>
            <a:buSzPct val="75000"/>
            <a:buFont typeface="Wingdings" panose="05000000000000000000" pitchFamily="2" charset="2"/>
          </a:pPr>
          <a:r>
            <a:rPr lang="zh-CN" altLang="en-US" b="1" dirty="0">
              <a:latin typeface="Times New Roman" panose="02020603050405020304" pitchFamily="18" charset="0"/>
              <a:ea typeface="楷体_GB2312" pitchFamily="49" charset="-122"/>
              <a:sym typeface="Monotype Sorts" pitchFamily="2" charset="2"/>
            </a:rPr>
            <a:t>附属在</a:t>
          </a:r>
        </a:p>
        <a:p>
          <a:pPr algn="ctr" eaLnBrk="1" hangingPunct="1">
            <a:lnSpc>
              <a:spcPct val="150000"/>
            </a:lnSpc>
            <a:spcBef>
              <a:spcPct val="20000"/>
            </a:spcBef>
            <a:buClr>
              <a:srgbClr val="A50021"/>
            </a:buClr>
            <a:buSzPct val="75000"/>
            <a:buFont typeface="Wingdings" panose="05000000000000000000" pitchFamily="2" charset="2"/>
          </a:pPr>
          <a:r>
            <a:rPr lang="zh-CN" altLang="en-US" b="1" dirty="0">
              <a:latin typeface="Times New Roman" panose="02020603050405020304" pitchFamily="18" charset="0"/>
              <a:ea typeface="楷体_GB2312" pitchFamily="49" charset="-122"/>
              <a:sym typeface="Monotype Sorts" pitchFamily="2" charset="2"/>
            </a:rPr>
            <a:t>骨架上的活性基团</a:t>
          </a:r>
        </a:p>
      </dgm:t>
    </dgm:pt>
    <dgm:pt modelId="{518162ED-E91E-4BA3-8BA5-DCC3AE8165A0}" cxnId="{FD36BCE0-A177-4075-AD0E-47009CFEB35C}" type="parTrans">
      <dgm:prSet/>
      <dgm:spPr/>
    </dgm:pt>
    <dgm:pt modelId="{3F71B8FC-1CBC-4FCC-9A40-C89F31BD2095}" cxnId="{FD36BCE0-A177-4075-AD0E-47009CFEB35C}" type="sibTrans">
      <dgm:prSet/>
      <dgm:spPr/>
    </dgm:pt>
    <dgm:pt modelId="{59FAA899-9529-4F68-A6FF-536AAA70E602}">
      <dgm:prSet/>
      <dgm:spPr/>
      <dgm:t>
        <a:bodyPr vert="horz" wrap="square" lIns="29507" tIns="14753" rIns="29507" bIns="14753" anchor="ctr" anchorCtr="0"/>
        <a:lstStyle/>
        <a:p>
          <a:pPr algn="ctr" eaLnBrk="1" hangingPunct="1">
            <a:lnSpc>
              <a:spcPct val="150000"/>
            </a:lnSpc>
            <a:spcBef>
              <a:spcPct val="20000"/>
            </a:spcBef>
            <a:buClr>
              <a:srgbClr val="A50021"/>
            </a:buClr>
            <a:buSzPct val="75000"/>
            <a:buFont typeface="Wingdings" panose="05000000000000000000" pitchFamily="2" charset="2"/>
          </a:pPr>
          <a:r>
            <a:rPr lang="zh-CN" altLang="en-US" b="1" dirty="0">
              <a:latin typeface="Times New Roman" panose="02020603050405020304" pitchFamily="18" charset="0"/>
              <a:ea typeface="楷体_GB2312" pitchFamily="49" charset="-122"/>
              <a:sym typeface="Monotype Sorts" pitchFamily="2" charset="2"/>
            </a:rPr>
            <a:t>固定部分</a:t>
          </a:r>
        </a:p>
      </dgm:t>
    </dgm:pt>
    <dgm:pt modelId="{416FA5D4-22A9-4C80-851C-8FAE20C21478}" cxnId="{5AA4242A-8DEB-4ABF-A69D-2CCF59A9ECFE}" type="parTrans">
      <dgm:prSet/>
      <dgm:spPr/>
    </dgm:pt>
    <dgm:pt modelId="{8FCD16F4-6A9E-4362-B9E0-8E72F774E36F}" cxnId="{5AA4242A-8DEB-4ABF-A69D-2CCF59A9ECFE}" type="sibTrans">
      <dgm:prSet/>
      <dgm:spPr/>
    </dgm:pt>
    <dgm:pt modelId="{0ED4E15C-FD19-4F23-A141-38FD63E48D59}">
      <dgm:prSet/>
      <dgm:spPr/>
      <dgm:t>
        <a:bodyPr vert="horz" wrap="square" lIns="29507" tIns="14753" rIns="29507" bIns="14753" anchor="ctr" anchorCtr="0"/>
        <a:lstStyle/>
        <a:p>
          <a:pPr algn="ctr" eaLnBrk="1" hangingPunct="1">
            <a:lnSpc>
              <a:spcPct val="150000"/>
            </a:lnSpc>
            <a:spcBef>
              <a:spcPct val="20000"/>
            </a:spcBef>
            <a:buClr>
              <a:srgbClr val="A50021"/>
            </a:buClr>
            <a:buSzPct val="75000"/>
            <a:buFont typeface="Wingdings" panose="05000000000000000000" pitchFamily="2" charset="2"/>
          </a:pPr>
          <a:r>
            <a:rPr lang="zh-CN" altLang="en-US" b="1" dirty="0">
              <a:latin typeface="Times New Roman" panose="02020603050405020304" pitchFamily="18" charset="0"/>
              <a:ea typeface="楷体_GB2312" pitchFamily="49" charset="-122"/>
              <a:sym typeface="Monotype Sorts" pitchFamily="2" charset="2"/>
            </a:rPr>
            <a:t>活动部分</a:t>
          </a:r>
        </a:p>
      </dgm:t>
    </dgm:pt>
    <dgm:pt modelId="{9DE259D1-A102-46F9-9428-73662D4D2BD6}" cxnId="{6063986D-66D8-4BD4-AE7A-BE4A70C0EE9D}" type="parTrans">
      <dgm:prSet/>
      <dgm:spPr/>
    </dgm:pt>
    <dgm:pt modelId="{AE185F56-6424-449D-8878-2A1C01BED231}" cxnId="{6063986D-66D8-4BD4-AE7A-BE4A70C0EE9D}" type="sibTrans">
      <dgm:prSet/>
      <dgm:spPr/>
    </dgm:pt>
    <dgm:pt modelId="{573216CE-A163-4F22-9DA0-C1F79DEDCBA2}" type="pres">
      <dgm:prSet presAssocID="{7C16787E-291D-4CC6-83D0-422438900826}" presName="hierChild1" presStyleCnt="0">
        <dgm:presLayoutVars>
          <dgm:orgChart val="1"/>
          <dgm:chPref val="1"/>
          <dgm:dir/>
          <dgm:animOne val="branch"/>
          <dgm:animLvl val="lvl"/>
          <dgm:resizeHandles/>
        </dgm:presLayoutVars>
      </dgm:prSet>
      <dgm:spPr/>
    </dgm:pt>
    <dgm:pt modelId="{8CA89204-AA1D-4093-826B-A05632A70EC9}" type="pres">
      <dgm:prSet presAssocID="{71AA397C-20EA-4C12-81F9-C3608F3FF631}" presName="hierRoot1" presStyleCnt="0">
        <dgm:presLayoutVars>
          <dgm:hierBranch val="r"/>
        </dgm:presLayoutVars>
      </dgm:prSet>
      <dgm:spPr/>
    </dgm:pt>
    <dgm:pt modelId="{B8A56B4C-0078-440F-A2B2-555BF35A5A07}" type="pres">
      <dgm:prSet presAssocID="{71AA397C-20EA-4C12-81F9-C3608F3FF631}" presName="rootComposite1" presStyleCnt="0"/>
      <dgm:spPr/>
    </dgm:pt>
    <dgm:pt modelId="{FD2FA41A-F28D-41D2-AC48-08CCAE6474B9}" type="pres">
      <dgm:prSet presAssocID="{71AA397C-20EA-4C12-81F9-C3608F3FF631}" presName="rootText1" presStyleLbl="node0" presStyleIdx="0" presStyleCnt="1">
        <dgm:presLayoutVars>
          <dgm:chPref val="3"/>
        </dgm:presLayoutVars>
      </dgm:prSet>
      <dgm:spPr/>
    </dgm:pt>
    <dgm:pt modelId="{725DF333-56D7-4892-9EC5-C0A35716A887}" type="pres">
      <dgm:prSet presAssocID="{71AA397C-20EA-4C12-81F9-C3608F3FF631}" presName="rootConnector1" presStyleLbl="node1" presStyleIdx="0" presStyleCnt="0"/>
      <dgm:spPr/>
    </dgm:pt>
    <dgm:pt modelId="{BE867288-8754-4D0A-9B61-00C5B079C686}" type="pres">
      <dgm:prSet presAssocID="{71AA397C-20EA-4C12-81F9-C3608F3FF631}" presName="hierChild2" presStyleCnt="0"/>
      <dgm:spPr/>
    </dgm:pt>
    <dgm:pt modelId="{438835F2-39C4-4B40-A2DD-F582B804D02C}" type="pres">
      <dgm:prSet presAssocID="{55A2B7EE-9DF1-4759-B602-96E9F1D14014}" presName="Name50" presStyleLbl="parChTrans1D2" presStyleIdx="0" presStyleCnt="2"/>
      <dgm:spPr/>
    </dgm:pt>
    <dgm:pt modelId="{E5317ACC-2C5C-4D09-8AC0-AE02907E9D9A}" type="pres">
      <dgm:prSet presAssocID="{8908B5FF-14D4-4D19-9F29-F7FB417FDE7C}" presName="hierRoot2" presStyleCnt="0">
        <dgm:presLayoutVars>
          <dgm:hierBranch/>
        </dgm:presLayoutVars>
      </dgm:prSet>
      <dgm:spPr/>
    </dgm:pt>
    <dgm:pt modelId="{405DF793-D43F-43C8-A713-DB52766CED1B}" type="pres">
      <dgm:prSet presAssocID="{8908B5FF-14D4-4D19-9F29-F7FB417FDE7C}" presName="rootComposite" presStyleCnt="0"/>
      <dgm:spPr/>
    </dgm:pt>
    <dgm:pt modelId="{FADB9DA7-F304-4C37-80DB-835D7C4F358E}" type="pres">
      <dgm:prSet presAssocID="{8908B5FF-14D4-4D19-9F29-F7FB417FDE7C}" presName="rootText" presStyleLbl="node2" presStyleIdx="0" presStyleCnt="2">
        <dgm:presLayoutVars>
          <dgm:chPref val="3"/>
        </dgm:presLayoutVars>
      </dgm:prSet>
      <dgm:spPr/>
    </dgm:pt>
    <dgm:pt modelId="{59575E1E-A5EB-4724-A0F8-19C9845AB239}" type="pres">
      <dgm:prSet presAssocID="{8908B5FF-14D4-4D19-9F29-F7FB417FDE7C}" presName="rootConnector" presStyleLbl="node2" presStyleIdx="0" presStyleCnt="2"/>
      <dgm:spPr/>
    </dgm:pt>
    <dgm:pt modelId="{10988888-780D-4ECE-BA80-957D7E86B332}" type="pres">
      <dgm:prSet presAssocID="{8908B5FF-14D4-4D19-9F29-F7FB417FDE7C}" presName="hierChild4" presStyleCnt="0"/>
      <dgm:spPr/>
    </dgm:pt>
    <dgm:pt modelId="{D22E386C-E4B8-4859-AA24-ACB18C8D830A}" type="pres">
      <dgm:prSet presAssocID="{8908B5FF-14D4-4D19-9F29-F7FB417FDE7C}" presName="hierChild5" presStyleCnt="0"/>
      <dgm:spPr/>
    </dgm:pt>
    <dgm:pt modelId="{3BFE1882-DA13-4758-8283-493A3CAC106A}" type="pres">
      <dgm:prSet presAssocID="{518162ED-E91E-4BA3-8BA5-DCC3AE8165A0}" presName="Name50" presStyleLbl="parChTrans1D2" presStyleIdx="1" presStyleCnt="2"/>
      <dgm:spPr/>
    </dgm:pt>
    <dgm:pt modelId="{CC676415-D1D3-4FE7-9B34-5670FED56738}" type="pres">
      <dgm:prSet presAssocID="{041BFC4E-E324-4498-8F71-B59B46EB51EF}" presName="hierRoot2" presStyleCnt="0">
        <dgm:presLayoutVars>
          <dgm:hierBranch/>
        </dgm:presLayoutVars>
      </dgm:prSet>
      <dgm:spPr/>
    </dgm:pt>
    <dgm:pt modelId="{0995A1A2-0115-43C3-8BC5-9C6935A050D1}" type="pres">
      <dgm:prSet presAssocID="{041BFC4E-E324-4498-8F71-B59B46EB51EF}" presName="rootComposite" presStyleCnt="0"/>
      <dgm:spPr/>
    </dgm:pt>
    <dgm:pt modelId="{E59BB494-4615-4731-8181-6FF68661CE79}" type="pres">
      <dgm:prSet presAssocID="{041BFC4E-E324-4498-8F71-B59B46EB51EF}" presName="rootText" presStyleLbl="node2" presStyleIdx="1" presStyleCnt="2">
        <dgm:presLayoutVars>
          <dgm:chPref val="3"/>
        </dgm:presLayoutVars>
      </dgm:prSet>
      <dgm:spPr/>
    </dgm:pt>
    <dgm:pt modelId="{E49096B2-039B-42AE-8741-8AF2F0DAED88}" type="pres">
      <dgm:prSet presAssocID="{041BFC4E-E324-4498-8F71-B59B46EB51EF}" presName="rootConnector" presStyleLbl="node2" presStyleIdx="1" presStyleCnt="2"/>
      <dgm:spPr/>
    </dgm:pt>
    <dgm:pt modelId="{74EDEC4A-3B71-4C72-91AE-1B75A044BB6A}" type="pres">
      <dgm:prSet presAssocID="{041BFC4E-E324-4498-8F71-B59B46EB51EF}" presName="hierChild4" presStyleCnt="0"/>
      <dgm:spPr/>
    </dgm:pt>
    <dgm:pt modelId="{5E242E3E-3DD9-499F-B3FB-18FAB3AF2A09}" type="pres">
      <dgm:prSet presAssocID="{416FA5D4-22A9-4C80-851C-8FAE20C21478}" presName="Name35" presStyleLbl="parChTrans1D3" presStyleIdx="0" presStyleCnt="2"/>
      <dgm:spPr/>
    </dgm:pt>
    <dgm:pt modelId="{481A15AF-4842-433B-A067-BB68F6CCF994}" type="pres">
      <dgm:prSet presAssocID="{59FAA899-9529-4F68-A6FF-536AAA70E602}" presName="hierRoot2" presStyleCnt="0">
        <dgm:presLayoutVars>
          <dgm:hierBranch val="r"/>
        </dgm:presLayoutVars>
      </dgm:prSet>
      <dgm:spPr/>
    </dgm:pt>
    <dgm:pt modelId="{53CE24AD-7105-424D-B2E8-BDA9F7B9B25D}" type="pres">
      <dgm:prSet presAssocID="{59FAA899-9529-4F68-A6FF-536AAA70E602}" presName="rootComposite" presStyleCnt="0"/>
      <dgm:spPr/>
    </dgm:pt>
    <dgm:pt modelId="{7AD0AE5E-A66B-46B9-B70D-192FB1EC5B75}" type="pres">
      <dgm:prSet presAssocID="{59FAA899-9529-4F68-A6FF-536AAA70E602}" presName="rootText" presStyleLbl="node3" presStyleIdx="0" presStyleCnt="2">
        <dgm:presLayoutVars>
          <dgm:chPref val="3"/>
        </dgm:presLayoutVars>
      </dgm:prSet>
      <dgm:spPr/>
    </dgm:pt>
    <dgm:pt modelId="{243EBE07-1207-4F7D-A110-1DF5CB66FF19}" type="pres">
      <dgm:prSet presAssocID="{59FAA899-9529-4F68-A6FF-536AAA70E602}" presName="rootConnector" presStyleLbl="node3" presStyleIdx="0" presStyleCnt="2"/>
      <dgm:spPr/>
    </dgm:pt>
    <dgm:pt modelId="{5357B6A5-0D69-41E0-ACBE-8FC031655918}" type="pres">
      <dgm:prSet presAssocID="{59FAA899-9529-4F68-A6FF-536AAA70E602}" presName="hierChild4" presStyleCnt="0"/>
      <dgm:spPr/>
    </dgm:pt>
    <dgm:pt modelId="{925C22FC-336B-4C07-B849-78C25B69F9C3}" type="pres">
      <dgm:prSet presAssocID="{59FAA899-9529-4F68-A6FF-536AAA70E602}" presName="hierChild5" presStyleCnt="0"/>
      <dgm:spPr/>
    </dgm:pt>
    <dgm:pt modelId="{D5B4985D-A7A3-45E0-A255-9D9EF527CF54}" type="pres">
      <dgm:prSet presAssocID="{9DE259D1-A102-46F9-9428-73662D4D2BD6}" presName="Name35" presStyleLbl="parChTrans1D3" presStyleIdx="1" presStyleCnt="2"/>
      <dgm:spPr/>
    </dgm:pt>
    <dgm:pt modelId="{ED320F4F-9380-45C0-BEC3-7F3740496795}" type="pres">
      <dgm:prSet presAssocID="{0ED4E15C-FD19-4F23-A141-38FD63E48D59}" presName="hierRoot2" presStyleCnt="0">
        <dgm:presLayoutVars>
          <dgm:hierBranch val="r"/>
        </dgm:presLayoutVars>
      </dgm:prSet>
      <dgm:spPr/>
    </dgm:pt>
    <dgm:pt modelId="{AF4BA15D-914F-4828-832A-4CA075B0A066}" type="pres">
      <dgm:prSet presAssocID="{0ED4E15C-FD19-4F23-A141-38FD63E48D59}" presName="rootComposite" presStyleCnt="0"/>
      <dgm:spPr/>
    </dgm:pt>
    <dgm:pt modelId="{910ADF74-8BE5-41CF-9BDA-235BFFCBE414}" type="pres">
      <dgm:prSet presAssocID="{0ED4E15C-FD19-4F23-A141-38FD63E48D59}" presName="rootText" presStyleLbl="node3" presStyleIdx="1" presStyleCnt="2">
        <dgm:presLayoutVars>
          <dgm:chPref val="3"/>
        </dgm:presLayoutVars>
      </dgm:prSet>
      <dgm:spPr/>
    </dgm:pt>
    <dgm:pt modelId="{4AFED59C-E711-4F56-9485-16AFF0B1AC8B}" type="pres">
      <dgm:prSet presAssocID="{0ED4E15C-FD19-4F23-A141-38FD63E48D59}" presName="rootConnector" presStyleLbl="node3" presStyleIdx="1" presStyleCnt="2"/>
      <dgm:spPr/>
    </dgm:pt>
    <dgm:pt modelId="{C46BFFA3-CDCE-4CCD-9CE5-E05DA23B908A}" type="pres">
      <dgm:prSet presAssocID="{0ED4E15C-FD19-4F23-A141-38FD63E48D59}" presName="hierChild4" presStyleCnt="0"/>
      <dgm:spPr/>
    </dgm:pt>
    <dgm:pt modelId="{CBEE528F-0B65-49E8-AE0D-6F20172AD0E5}" type="pres">
      <dgm:prSet presAssocID="{0ED4E15C-FD19-4F23-A141-38FD63E48D59}" presName="hierChild5" presStyleCnt="0"/>
      <dgm:spPr/>
    </dgm:pt>
    <dgm:pt modelId="{5ED20F8E-686D-47B0-9450-0058F499F69A}" type="pres">
      <dgm:prSet presAssocID="{041BFC4E-E324-4498-8F71-B59B46EB51EF}" presName="hierChild5" presStyleCnt="0"/>
      <dgm:spPr/>
    </dgm:pt>
    <dgm:pt modelId="{589B99C2-F8F2-40FD-AE9A-0AD5624A5907}" type="pres">
      <dgm:prSet presAssocID="{71AA397C-20EA-4C12-81F9-C3608F3FF631}" presName="hierChild3" presStyleCnt="0"/>
      <dgm:spPr/>
    </dgm:pt>
  </dgm:ptLst>
  <dgm:cxnLst>
    <dgm:cxn modelId="{C29A3302-1526-4775-B912-D4B91C17AC69}" type="presOf" srcId="{041BFC4E-E324-4498-8F71-B59B46EB51EF}" destId="{E59BB494-4615-4731-8181-6FF68661CE79}" srcOrd="0" destOrd="0" presId="urn:microsoft.com/office/officeart/2005/8/layout/orgChart1#1"/>
    <dgm:cxn modelId="{79C99103-B663-4770-98DF-51B8B7F779FD}" type="presOf" srcId="{59FAA899-9529-4F68-A6FF-536AAA70E602}" destId="{243EBE07-1207-4F7D-A110-1DF5CB66FF19}" srcOrd="1" destOrd="0" presId="urn:microsoft.com/office/officeart/2005/8/layout/orgChart1#1"/>
    <dgm:cxn modelId="{3019E510-CA8D-47FC-8024-05B819858460}" type="presOf" srcId="{0ED4E15C-FD19-4F23-A141-38FD63E48D59}" destId="{910ADF74-8BE5-41CF-9BDA-235BFFCBE414}" srcOrd="0" destOrd="0" presId="urn:microsoft.com/office/officeart/2005/8/layout/orgChart1#1"/>
    <dgm:cxn modelId="{B0E04118-AA28-4600-A8E6-5C37FD2523C6}" type="presOf" srcId="{8908B5FF-14D4-4D19-9F29-F7FB417FDE7C}" destId="{59575E1E-A5EB-4724-A0F8-19C9845AB239}" srcOrd="1" destOrd="0" presId="urn:microsoft.com/office/officeart/2005/8/layout/orgChart1#1"/>
    <dgm:cxn modelId="{9D95441A-8C7A-4FC9-8D7F-4A92D577CB71}" type="presOf" srcId="{416FA5D4-22A9-4C80-851C-8FAE20C21478}" destId="{5E242E3E-3DD9-499F-B3FB-18FAB3AF2A09}" srcOrd="0" destOrd="0" presId="urn:microsoft.com/office/officeart/2005/8/layout/orgChart1#1"/>
    <dgm:cxn modelId="{E8980125-5937-4D9D-A578-755032E5223B}" type="presOf" srcId="{518162ED-E91E-4BA3-8BA5-DCC3AE8165A0}" destId="{3BFE1882-DA13-4758-8283-493A3CAC106A}" srcOrd="0" destOrd="0" presId="urn:microsoft.com/office/officeart/2005/8/layout/orgChart1#1"/>
    <dgm:cxn modelId="{3C6DFB25-CD00-4C7F-970A-CB926112C78A}" srcId="{71AA397C-20EA-4C12-81F9-C3608F3FF631}" destId="{8908B5FF-14D4-4D19-9F29-F7FB417FDE7C}" srcOrd="0" destOrd="0" parTransId="{55A2B7EE-9DF1-4759-B602-96E9F1D14014}" sibTransId="{CC711374-FB42-47B4-B7EA-CC145664F67E}"/>
    <dgm:cxn modelId="{5AA4242A-8DEB-4ABF-A69D-2CCF59A9ECFE}" srcId="{041BFC4E-E324-4498-8F71-B59B46EB51EF}" destId="{59FAA899-9529-4F68-A6FF-536AAA70E602}" srcOrd="0" destOrd="0" parTransId="{416FA5D4-22A9-4C80-851C-8FAE20C21478}" sibTransId="{8FCD16F4-6A9E-4362-B9E0-8E72F774E36F}"/>
    <dgm:cxn modelId="{4C43F92F-7A9A-499B-93F6-F2BD85F4A67F}" type="presOf" srcId="{0ED4E15C-FD19-4F23-A141-38FD63E48D59}" destId="{4AFED59C-E711-4F56-9485-16AFF0B1AC8B}" srcOrd="1" destOrd="0" presId="urn:microsoft.com/office/officeart/2005/8/layout/orgChart1#1"/>
    <dgm:cxn modelId="{2F76DF46-86C1-4EA4-9DB9-96F8EE57E97E}" srcId="{7C16787E-291D-4CC6-83D0-422438900826}" destId="{71AA397C-20EA-4C12-81F9-C3608F3FF631}" srcOrd="0" destOrd="0" parTransId="{19852C87-C3CA-436F-8969-DAC56587E27F}" sibTransId="{8A955DE5-DA2C-4644-8BCE-47B13D229AE4}"/>
    <dgm:cxn modelId="{6063986D-66D8-4BD4-AE7A-BE4A70C0EE9D}" srcId="{041BFC4E-E324-4498-8F71-B59B46EB51EF}" destId="{0ED4E15C-FD19-4F23-A141-38FD63E48D59}" srcOrd="1" destOrd="0" parTransId="{9DE259D1-A102-46F9-9428-73662D4D2BD6}" sibTransId="{AE185F56-6424-449D-8878-2A1C01BED231}"/>
    <dgm:cxn modelId="{9BFD2959-C49F-4F42-8C46-4AFFF6FB38EE}" type="presOf" srcId="{7C16787E-291D-4CC6-83D0-422438900826}" destId="{573216CE-A163-4F22-9DA0-C1F79DEDCBA2}" srcOrd="0" destOrd="0" presId="urn:microsoft.com/office/officeart/2005/8/layout/orgChart1#1"/>
    <dgm:cxn modelId="{09103E81-E6B6-43C8-9278-1E2A877AB343}" type="presOf" srcId="{59FAA899-9529-4F68-A6FF-536AAA70E602}" destId="{7AD0AE5E-A66B-46B9-B70D-192FB1EC5B75}" srcOrd="0" destOrd="0" presId="urn:microsoft.com/office/officeart/2005/8/layout/orgChart1#1"/>
    <dgm:cxn modelId="{C478CE84-A164-4FE2-A133-6328675C944E}" type="presOf" srcId="{71AA397C-20EA-4C12-81F9-C3608F3FF631}" destId="{FD2FA41A-F28D-41D2-AC48-08CCAE6474B9}" srcOrd="0" destOrd="0" presId="urn:microsoft.com/office/officeart/2005/8/layout/orgChart1#1"/>
    <dgm:cxn modelId="{A5FC3592-5BF4-4898-80F0-3314D2AE593A}" type="presOf" srcId="{55A2B7EE-9DF1-4759-B602-96E9F1D14014}" destId="{438835F2-39C4-4B40-A2DD-F582B804D02C}" srcOrd="0" destOrd="0" presId="urn:microsoft.com/office/officeart/2005/8/layout/orgChart1#1"/>
    <dgm:cxn modelId="{0AEE9496-D3A2-4DD0-AF13-74E0DCEBD11C}" type="presOf" srcId="{71AA397C-20EA-4C12-81F9-C3608F3FF631}" destId="{725DF333-56D7-4892-9EC5-C0A35716A887}" srcOrd="1" destOrd="0" presId="urn:microsoft.com/office/officeart/2005/8/layout/orgChart1#1"/>
    <dgm:cxn modelId="{8F85309D-1AFA-40A9-A74B-56CCAC0F901C}" type="presOf" srcId="{041BFC4E-E324-4498-8F71-B59B46EB51EF}" destId="{E49096B2-039B-42AE-8741-8AF2F0DAED88}" srcOrd="1" destOrd="0" presId="urn:microsoft.com/office/officeart/2005/8/layout/orgChart1#1"/>
    <dgm:cxn modelId="{AD0339C1-6CB6-4472-86B3-3A6A7F211CB2}" type="presOf" srcId="{9DE259D1-A102-46F9-9428-73662D4D2BD6}" destId="{D5B4985D-A7A3-45E0-A255-9D9EF527CF54}" srcOrd="0" destOrd="0" presId="urn:microsoft.com/office/officeart/2005/8/layout/orgChart1#1"/>
    <dgm:cxn modelId="{6B27E3D9-7A2A-4D64-A48A-D337A3E777E3}" type="presOf" srcId="{8908B5FF-14D4-4D19-9F29-F7FB417FDE7C}" destId="{FADB9DA7-F304-4C37-80DB-835D7C4F358E}" srcOrd="0" destOrd="0" presId="urn:microsoft.com/office/officeart/2005/8/layout/orgChart1#1"/>
    <dgm:cxn modelId="{FD36BCE0-A177-4075-AD0E-47009CFEB35C}" srcId="{71AA397C-20EA-4C12-81F9-C3608F3FF631}" destId="{041BFC4E-E324-4498-8F71-B59B46EB51EF}" srcOrd="1" destOrd="0" parTransId="{518162ED-E91E-4BA3-8BA5-DCC3AE8165A0}" sibTransId="{3F71B8FC-1CBC-4FCC-9A40-C89F31BD2095}"/>
    <dgm:cxn modelId="{FA72EFBF-63B0-4807-9345-AE4A1889EF79}" type="presParOf" srcId="{573216CE-A163-4F22-9DA0-C1F79DEDCBA2}" destId="{8CA89204-AA1D-4093-826B-A05632A70EC9}" srcOrd="0" destOrd="0" presId="urn:microsoft.com/office/officeart/2005/8/layout/orgChart1#1"/>
    <dgm:cxn modelId="{A9536732-4537-4F6E-B6F9-BF88318057BD}" type="presParOf" srcId="{8CA89204-AA1D-4093-826B-A05632A70EC9}" destId="{B8A56B4C-0078-440F-A2B2-555BF35A5A07}" srcOrd="0" destOrd="0" presId="urn:microsoft.com/office/officeart/2005/8/layout/orgChart1#1"/>
    <dgm:cxn modelId="{76BEE5A5-D49E-4B96-8745-DC494CF5A95B}" type="presParOf" srcId="{B8A56B4C-0078-440F-A2B2-555BF35A5A07}" destId="{FD2FA41A-F28D-41D2-AC48-08CCAE6474B9}" srcOrd="0" destOrd="0" presId="urn:microsoft.com/office/officeart/2005/8/layout/orgChart1#1"/>
    <dgm:cxn modelId="{B12C2BA9-EE72-4D55-B09D-6953B6620320}" type="presParOf" srcId="{B8A56B4C-0078-440F-A2B2-555BF35A5A07}" destId="{725DF333-56D7-4892-9EC5-C0A35716A887}" srcOrd="1" destOrd="0" presId="urn:microsoft.com/office/officeart/2005/8/layout/orgChart1#1"/>
    <dgm:cxn modelId="{8A576933-D199-428D-9EC0-A88BC6B4326A}" type="presParOf" srcId="{8CA89204-AA1D-4093-826B-A05632A70EC9}" destId="{BE867288-8754-4D0A-9B61-00C5B079C686}" srcOrd="1" destOrd="0" presId="urn:microsoft.com/office/officeart/2005/8/layout/orgChart1#1"/>
    <dgm:cxn modelId="{B480F55D-4D88-4940-BC6C-38AA9F9396CC}" type="presParOf" srcId="{BE867288-8754-4D0A-9B61-00C5B079C686}" destId="{438835F2-39C4-4B40-A2DD-F582B804D02C}" srcOrd="0" destOrd="0" presId="urn:microsoft.com/office/officeart/2005/8/layout/orgChart1#1"/>
    <dgm:cxn modelId="{984A9B66-46B7-4105-BC6F-ADFB2BEBE271}" type="presParOf" srcId="{BE867288-8754-4D0A-9B61-00C5B079C686}" destId="{E5317ACC-2C5C-4D09-8AC0-AE02907E9D9A}" srcOrd="1" destOrd="0" presId="urn:microsoft.com/office/officeart/2005/8/layout/orgChart1#1"/>
    <dgm:cxn modelId="{CFC435F1-A7B2-4DD7-9DDA-CB0C4354514D}" type="presParOf" srcId="{E5317ACC-2C5C-4D09-8AC0-AE02907E9D9A}" destId="{405DF793-D43F-43C8-A713-DB52766CED1B}" srcOrd="0" destOrd="0" presId="urn:microsoft.com/office/officeart/2005/8/layout/orgChart1#1"/>
    <dgm:cxn modelId="{2F18A83D-8146-408C-BDB3-DCFFFF2DFBB8}" type="presParOf" srcId="{405DF793-D43F-43C8-A713-DB52766CED1B}" destId="{FADB9DA7-F304-4C37-80DB-835D7C4F358E}" srcOrd="0" destOrd="0" presId="urn:microsoft.com/office/officeart/2005/8/layout/orgChart1#1"/>
    <dgm:cxn modelId="{A0EE2423-E550-4943-B777-1D79F2246EA7}" type="presParOf" srcId="{405DF793-D43F-43C8-A713-DB52766CED1B}" destId="{59575E1E-A5EB-4724-A0F8-19C9845AB239}" srcOrd="1" destOrd="0" presId="urn:microsoft.com/office/officeart/2005/8/layout/orgChart1#1"/>
    <dgm:cxn modelId="{ECB5910A-558C-4BDA-96D0-F1C0BE888C67}" type="presParOf" srcId="{E5317ACC-2C5C-4D09-8AC0-AE02907E9D9A}" destId="{10988888-780D-4ECE-BA80-957D7E86B332}" srcOrd="1" destOrd="0" presId="urn:microsoft.com/office/officeart/2005/8/layout/orgChart1#1"/>
    <dgm:cxn modelId="{D3E3E90F-48ED-43E3-A8BA-C23CF8CC07E3}" type="presParOf" srcId="{E5317ACC-2C5C-4D09-8AC0-AE02907E9D9A}" destId="{D22E386C-E4B8-4859-AA24-ACB18C8D830A}" srcOrd="2" destOrd="0" presId="urn:microsoft.com/office/officeart/2005/8/layout/orgChart1#1"/>
    <dgm:cxn modelId="{9FC97FCA-D432-4603-B440-E737FAEB6BDB}" type="presParOf" srcId="{BE867288-8754-4D0A-9B61-00C5B079C686}" destId="{3BFE1882-DA13-4758-8283-493A3CAC106A}" srcOrd="2" destOrd="0" presId="urn:microsoft.com/office/officeart/2005/8/layout/orgChart1#1"/>
    <dgm:cxn modelId="{5F4DF286-3BED-419A-92D1-9FD1F02FC22F}" type="presParOf" srcId="{BE867288-8754-4D0A-9B61-00C5B079C686}" destId="{CC676415-D1D3-4FE7-9B34-5670FED56738}" srcOrd="3" destOrd="0" presId="urn:microsoft.com/office/officeart/2005/8/layout/orgChart1#1"/>
    <dgm:cxn modelId="{9427BE4A-220F-4318-A876-A9814EA7F076}" type="presParOf" srcId="{CC676415-D1D3-4FE7-9B34-5670FED56738}" destId="{0995A1A2-0115-43C3-8BC5-9C6935A050D1}" srcOrd="0" destOrd="0" presId="urn:microsoft.com/office/officeart/2005/8/layout/orgChart1#1"/>
    <dgm:cxn modelId="{2E9B6711-1EDA-4F6E-B8A6-AF29D4736013}" type="presParOf" srcId="{0995A1A2-0115-43C3-8BC5-9C6935A050D1}" destId="{E59BB494-4615-4731-8181-6FF68661CE79}" srcOrd="0" destOrd="0" presId="urn:microsoft.com/office/officeart/2005/8/layout/orgChart1#1"/>
    <dgm:cxn modelId="{E58511B5-F9AF-40B7-9520-E9F6E9E6E9AF}" type="presParOf" srcId="{0995A1A2-0115-43C3-8BC5-9C6935A050D1}" destId="{E49096B2-039B-42AE-8741-8AF2F0DAED88}" srcOrd="1" destOrd="0" presId="urn:microsoft.com/office/officeart/2005/8/layout/orgChart1#1"/>
    <dgm:cxn modelId="{200BCE8E-B2D7-482C-A9F3-4E8FE9C952F8}" type="presParOf" srcId="{CC676415-D1D3-4FE7-9B34-5670FED56738}" destId="{74EDEC4A-3B71-4C72-91AE-1B75A044BB6A}" srcOrd="1" destOrd="0" presId="urn:microsoft.com/office/officeart/2005/8/layout/orgChart1#1"/>
    <dgm:cxn modelId="{D93CD6BA-A10D-4198-9E42-519FBE8B4B71}" type="presParOf" srcId="{74EDEC4A-3B71-4C72-91AE-1B75A044BB6A}" destId="{5E242E3E-3DD9-499F-B3FB-18FAB3AF2A09}" srcOrd="0" destOrd="0" presId="urn:microsoft.com/office/officeart/2005/8/layout/orgChart1#1"/>
    <dgm:cxn modelId="{E2321356-18CA-4AFB-B6C9-456305BB8D44}" type="presParOf" srcId="{74EDEC4A-3B71-4C72-91AE-1B75A044BB6A}" destId="{481A15AF-4842-433B-A067-BB68F6CCF994}" srcOrd="1" destOrd="0" presId="urn:microsoft.com/office/officeart/2005/8/layout/orgChart1#1"/>
    <dgm:cxn modelId="{AF439041-9112-46C3-A394-C9D7EC7F6086}" type="presParOf" srcId="{481A15AF-4842-433B-A067-BB68F6CCF994}" destId="{53CE24AD-7105-424D-B2E8-BDA9F7B9B25D}" srcOrd="0" destOrd="0" presId="urn:microsoft.com/office/officeart/2005/8/layout/orgChart1#1"/>
    <dgm:cxn modelId="{8DEA1EA8-7331-4A63-B335-BC81EF01C062}" type="presParOf" srcId="{53CE24AD-7105-424D-B2E8-BDA9F7B9B25D}" destId="{7AD0AE5E-A66B-46B9-B70D-192FB1EC5B75}" srcOrd="0" destOrd="0" presId="urn:microsoft.com/office/officeart/2005/8/layout/orgChart1#1"/>
    <dgm:cxn modelId="{1998A6DB-B457-4CDB-8A95-6FB10CE2BA13}" type="presParOf" srcId="{53CE24AD-7105-424D-B2E8-BDA9F7B9B25D}" destId="{243EBE07-1207-4F7D-A110-1DF5CB66FF19}" srcOrd="1" destOrd="0" presId="urn:microsoft.com/office/officeart/2005/8/layout/orgChart1#1"/>
    <dgm:cxn modelId="{349D021E-FAD5-4BAC-AF4D-BA71685762CB}" type="presParOf" srcId="{481A15AF-4842-433B-A067-BB68F6CCF994}" destId="{5357B6A5-0D69-41E0-ACBE-8FC031655918}" srcOrd="1" destOrd="0" presId="urn:microsoft.com/office/officeart/2005/8/layout/orgChart1#1"/>
    <dgm:cxn modelId="{17F541FF-9979-460D-AA9F-AD629EE281E2}" type="presParOf" srcId="{481A15AF-4842-433B-A067-BB68F6CCF994}" destId="{925C22FC-336B-4C07-B849-78C25B69F9C3}" srcOrd="2" destOrd="0" presId="urn:microsoft.com/office/officeart/2005/8/layout/orgChart1#1"/>
    <dgm:cxn modelId="{59FF37AD-C8CA-40A6-BE2D-43A73F363E37}" type="presParOf" srcId="{74EDEC4A-3B71-4C72-91AE-1B75A044BB6A}" destId="{D5B4985D-A7A3-45E0-A255-9D9EF527CF54}" srcOrd="2" destOrd="0" presId="urn:microsoft.com/office/officeart/2005/8/layout/orgChart1#1"/>
    <dgm:cxn modelId="{81271ED7-48EE-45DB-9DDF-2B39D803F7BC}" type="presParOf" srcId="{74EDEC4A-3B71-4C72-91AE-1B75A044BB6A}" destId="{ED320F4F-9380-45C0-BEC3-7F3740496795}" srcOrd="3" destOrd="0" presId="urn:microsoft.com/office/officeart/2005/8/layout/orgChart1#1"/>
    <dgm:cxn modelId="{6FA76AEC-BDFB-4F04-801D-C6B27A24F3A6}" type="presParOf" srcId="{ED320F4F-9380-45C0-BEC3-7F3740496795}" destId="{AF4BA15D-914F-4828-832A-4CA075B0A066}" srcOrd="0" destOrd="0" presId="urn:microsoft.com/office/officeart/2005/8/layout/orgChart1#1"/>
    <dgm:cxn modelId="{542C3959-6F6D-4E47-A477-4F78CBCF9269}" type="presParOf" srcId="{AF4BA15D-914F-4828-832A-4CA075B0A066}" destId="{910ADF74-8BE5-41CF-9BDA-235BFFCBE414}" srcOrd="0" destOrd="0" presId="urn:microsoft.com/office/officeart/2005/8/layout/orgChart1#1"/>
    <dgm:cxn modelId="{30FA8282-BCBC-473B-B064-CDA9A8A97622}" type="presParOf" srcId="{AF4BA15D-914F-4828-832A-4CA075B0A066}" destId="{4AFED59C-E711-4F56-9485-16AFF0B1AC8B}" srcOrd="1" destOrd="0" presId="urn:microsoft.com/office/officeart/2005/8/layout/orgChart1#1"/>
    <dgm:cxn modelId="{F3FA845F-F600-4C1C-A611-1C7C8F0906A1}" type="presParOf" srcId="{ED320F4F-9380-45C0-BEC3-7F3740496795}" destId="{C46BFFA3-CDCE-4CCD-9CE5-E05DA23B908A}" srcOrd="1" destOrd="0" presId="urn:microsoft.com/office/officeart/2005/8/layout/orgChart1#1"/>
    <dgm:cxn modelId="{AB2B4500-E52B-400A-9F76-8356D19F14FD}" type="presParOf" srcId="{ED320F4F-9380-45C0-BEC3-7F3740496795}" destId="{CBEE528F-0B65-49E8-AE0D-6F20172AD0E5}" srcOrd="2" destOrd="0" presId="urn:microsoft.com/office/officeart/2005/8/layout/orgChart1#1"/>
    <dgm:cxn modelId="{CFABF264-A70B-40B2-B422-BAB70D4C7764}" type="presParOf" srcId="{CC676415-D1D3-4FE7-9B34-5670FED56738}" destId="{5ED20F8E-686D-47B0-9450-0058F499F69A}" srcOrd="2" destOrd="0" presId="urn:microsoft.com/office/officeart/2005/8/layout/orgChart1#1"/>
    <dgm:cxn modelId="{3FE06BD3-0210-4CD2-BAF7-FEE4C9CA5B0D}" type="presParOf" srcId="{8CA89204-AA1D-4093-826B-A05632A70EC9}" destId="{589B99C2-F8F2-40FD-AE9A-0AD5624A5907}" srcOrd="2" destOrd="0" presId="urn:microsoft.com/office/officeart/2005/8/layout/orgChart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425950" cy="3561080"/>
        <a:chOff x="0" y="0"/>
        <a:chExt cx="4425950" cy="3561080"/>
      </a:xfrm>
    </dsp:grpSpPr>
    <dsp:sp modelId="{438835F2-39C4-4B40-A2DD-F582B804D02C}">
      <dsp:nvSpPr>
        <dsp:cNvPr id="5" name="任意多边形 4"/>
        <dsp:cNvSpPr/>
      </dsp:nvSpPr>
      <dsp:spPr bwMode="white">
        <a:xfrm>
          <a:off x="682929" y="677011"/>
          <a:ext cx="203103" cy="622850"/>
        </a:xfrm>
        <a:custGeom>
          <a:avLst/>
          <a:gdLst/>
          <a:ahLst/>
          <a:cxnLst/>
          <a:pathLst>
            <a:path w="320" h="981">
              <a:moveTo>
                <a:pt x="0" y="0"/>
              </a:moveTo>
              <a:lnTo>
                <a:pt x="0" y="981"/>
              </a:lnTo>
              <a:lnTo>
                <a:pt x="320" y="981"/>
              </a:lnTo>
            </a:path>
          </a:pathLst>
        </a:custGeom>
      </dsp:spPr>
      <dsp:style>
        <a:lnRef idx="2">
          <a:schemeClr val="accent2">
            <a:shade val="60000"/>
          </a:schemeClr>
        </a:lnRef>
        <a:fillRef idx="0">
          <a:schemeClr val="accent2"/>
        </a:fillRef>
        <a:effectRef idx="0">
          <a:scrgbClr r="0" g="0" b="0"/>
        </a:effectRef>
        <a:fontRef idx="minor"/>
      </dsp:style>
      <dsp:txXfrm>
        <a:off x="682929" y="677011"/>
        <a:ext cx="203103" cy="622850"/>
      </dsp:txXfrm>
    </dsp:sp>
    <dsp:sp modelId="{3BFE1882-DA13-4758-8283-493A3CAC106A}">
      <dsp:nvSpPr>
        <dsp:cNvPr id="8" name="任意多边形 7"/>
        <dsp:cNvSpPr/>
      </dsp:nvSpPr>
      <dsp:spPr bwMode="white">
        <a:xfrm>
          <a:off x="682929" y="677011"/>
          <a:ext cx="1022287" cy="1584207"/>
        </a:xfrm>
        <a:custGeom>
          <a:avLst/>
          <a:gdLst/>
          <a:ahLst/>
          <a:cxnLst/>
          <a:pathLst>
            <a:path w="1610" h="2495">
              <a:moveTo>
                <a:pt x="0" y="0"/>
              </a:moveTo>
              <a:lnTo>
                <a:pt x="0" y="2495"/>
              </a:lnTo>
              <a:lnTo>
                <a:pt x="1610" y="2495"/>
              </a:lnTo>
            </a:path>
          </a:pathLst>
        </a:custGeom>
      </dsp:spPr>
      <dsp:style>
        <a:lnRef idx="2">
          <a:schemeClr val="accent2">
            <a:shade val="60000"/>
          </a:schemeClr>
        </a:lnRef>
        <a:fillRef idx="0">
          <a:schemeClr val="accent2"/>
        </a:fillRef>
        <a:effectRef idx="0">
          <a:scrgbClr r="0" g="0" b="0"/>
        </a:effectRef>
        <a:fontRef idx="minor"/>
      </dsp:style>
      <dsp:txXfrm>
        <a:off x="682929" y="677011"/>
        <a:ext cx="1022287" cy="1584207"/>
      </dsp:txXfrm>
    </dsp:sp>
    <dsp:sp modelId="{5E242E3E-3DD9-499F-B3FB-18FAB3AF2A09}">
      <dsp:nvSpPr>
        <dsp:cNvPr id="11" name="任意多边形 10"/>
        <dsp:cNvSpPr/>
      </dsp:nvSpPr>
      <dsp:spPr bwMode="white">
        <a:xfrm>
          <a:off x="1563044" y="2599724"/>
          <a:ext cx="819184" cy="284345"/>
        </a:xfrm>
        <a:custGeom>
          <a:avLst/>
          <a:gdLst/>
          <a:ahLst/>
          <a:cxnLst/>
          <a:pathLst>
            <a:path w="1290" h="448">
              <a:moveTo>
                <a:pt x="1290" y="0"/>
              </a:moveTo>
              <a:lnTo>
                <a:pt x="1290" y="224"/>
              </a:lnTo>
              <a:lnTo>
                <a:pt x="0" y="224"/>
              </a:lnTo>
              <a:lnTo>
                <a:pt x="0" y="448"/>
              </a:lnTo>
            </a:path>
          </a:pathLst>
        </a:custGeom>
      </dsp:spPr>
      <dsp:style>
        <a:lnRef idx="2">
          <a:schemeClr val="accent2">
            <a:shade val="80000"/>
          </a:schemeClr>
        </a:lnRef>
        <a:fillRef idx="0">
          <a:schemeClr val="accent2"/>
        </a:fillRef>
        <a:effectRef idx="0">
          <a:scrgbClr r="0" g="0" b="0"/>
        </a:effectRef>
        <a:fontRef idx="minor"/>
      </dsp:style>
      <dsp:txXfrm>
        <a:off x="1563044" y="2599724"/>
        <a:ext cx="819184" cy="284345"/>
      </dsp:txXfrm>
    </dsp:sp>
    <dsp:sp modelId="{D5B4985D-A7A3-45E0-A255-9D9EF527CF54}">
      <dsp:nvSpPr>
        <dsp:cNvPr id="14" name="任意多边形 13"/>
        <dsp:cNvSpPr/>
      </dsp:nvSpPr>
      <dsp:spPr bwMode="white">
        <a:xfrm>
          <a:off x="2382228" y="2599724"/>
          <a:ext cx="819184" cy="284345"/>
        </a:xfrm>
        <a:custGeom>
          <a:avLst/>
          <a:gdLst/>
          <a:ahLst/>
          <a:cxnLst/>
          <a:pathLst>
            <a:path w="1290" h="448">
              <a:moveTo>
                <a:pt x="0" y="0"/>
              </a:moveTo>
              <a:lnTo>
                <a:pt x="0" y="224"/>
              </a:lnTo>
              <a:lnTo>
                <a:pt x="1290" y="224"/>
              </a:lnTo>
              <a:lnTo>
                <a:pt x="1290" y="448"/>
              </a:lnTo>
            </a:path>
          </a:pathLst>
        </a:custGeom>
      </dsp:spPr>
      <dsp:style>
        <a:lnRef idx="2">
          <a:schemeClr val="accent2">
            <a:shade val="80000"/>
          </a:schemeClr>
        </a:lnRef>
        <a:fillRef idx="0">
          <a:schemeClr val="accent2"/>
        </a:fillRef>
        <a:effectRef idx="0">
          <a:scrgbClr r="0" g="0" b="0"/>
        </a:effectRef>
        <a:fontRef idx="minor"/>
      </dsp:style>
      <dsp:txXfrm>
        <a:off x="2382228" y="2599724"/>
        <a:ext cx="819184" cy="284345"/>
      </dsp:txXfrm>
    </dsp:sp>
    <dsp:sp modelId="{FD2FA41A-F28D-41D2-AC48-08CCAE6474B9}">
      <dsp:nvSpPr>
        <dsp:cNvPr id="3" name="矩形 2"/>
        <dsp:cNvSpPr/>
      </dsp:nvSpPr>
      <dsp:spPr bwMode="white">
        <a:xfrm>
          <a:off x="547527" y="0"/>
          <a:ext cx="1354023" cy="677011"/>
        </a:xfrm>
        <a:prstGeom prst="rect">
          <a:avLst/>
        </a:prstGeom>
      </dsp:spPr>
      <dsp:style>
        <a:lnRef idx="3">
          <a:schemeClr val="accent2">
            <a:shade val="80000"/>
          </a:schemeClr>
        </a:lnRef>
        <a:fillRef idx="1">
          <a:schemeClr val="lt1"/>
        </a:fillRef>
        <a:effectRef idx="1">
          <a:scrgbClr r="0" g="0" b="0"/>
        </a:effectRef>
        <a:fontRef idx="minor">
          <a:schemeClr val="lt1"/>
        </a:fontRef>
      </dsp:style>
      <dsp:txBody>
        <a:bodyPr vert="horz" wrap="square" lIns="9579" tIns="4788" rIns="9579" bIns="4788" anchor="ctr" anchorCtr="0"/>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gn="ctr" eaLnBrk="1" hangingPunct="1">
            <a:lnSpc>
              <a:spcPct val="150000"/>
            </a:lnSpc>
            <a:spcBef>
              <a:spcPct val="20000"/>
            </a:spcBef>
            <a:spcAft>
              <a:spcPct val="35000"/>
            </a:spcAft>
            <a:buClr>
              <a:srgbClr val="A50021"/>
            </a:buClr>
            <a:buSzPct val="75000"/>
            <a:buFont typeface="Wingdings" panose="05000000000000000000" pitchFamily="2" charset="2"/>
          </a:pPr>
          <a:r>
            <a:rPr lang="zh-CN" altLang="en-US" b="1" dirty="0">
              <a:solidFill>
                <a:schemeClr val="dk1"/>
              </a:solidFill>
              <a:latin typeface="Times New Roman" panose="02020603050405020304" pitchFamily="18" charset="0"/>
              <a:ea typeface="楷体_GB2312" pitchFamily="49" charset="-122"/>
              <a:sym typeface="Monotype Sorts" pitchFamily="2" charset="2"/>
            </a:rPr>
            <a:t>离子</a:t>
          </a:r>
          <a:endParaRPr lang="zh-CN" altLang="en-US" b="1" dirty="0">
            <a:solidFill>
              <a:schemeClr val="dk1"/>
            </a:solidFill>
            <a:latin typeface="Times New Roman" panose="02020603050405020304" pitchFamily="18" charset="0"/>
            <a:ea typeface="楷体_GB2312" pitchFamily="49" charset="-122"/>
            <a:sym typeface="Monotype Sorts" pitchFamily="2" charset="2"/>
          </a:endParaRPr>
        </a:p>
        <a:p>
          <a:pPr lvl="0" algn="ctr" eaLnBrk="1" hangingPunct="1">
            <a:lnSpc>
              <a:spcPct val="150000"/>
            </a:lnSpc>
            <a:spcBef>
              <a:spcPct val="20000"/>
            </a:spcBef>
            <a:spcAft>
              <a:spcPct val="35000"/>
            </a:spcAft>
            <a:buClr>
              <a:srgbClr val="A50021"/>
            </a:buClr>
            <a:buSzPct val="75000"/>
            <a:buFont typeface="Wingdings" panose="05000000000000000000" pitchFamily="2" charset="2"/>
          </a:pPr>
          <a:r>
            <a:rPr lang="zh-CN" altLang="en-US" b="1" dirty="0">
              <a:solidFill>
                <a:schemeClr val="dk1"/>
              </a:solidFill>
              <a:latin typeface="Times New Roman" panose="02020603050405020304" pitchFamily="18" charset="0"/>
              <a:ea typeface="楷体_GB2312" pitchFamily="49" charset="-122"/>
              <a:sym typeface="Monotype Sorts" pitchFamily="2" charset="2"/>
            </a:rPr>
            <a:t>交换树脂</a:t>
          </a:r>
          <a:endParaRPr>
            <a:solidFill>
              <a:schemeClr val="dk1"/>
            </a:solidFill>
          </a:endParaRPr>
        </a:p>
      </dsp:txBody>
      <dsp:txXfrm>
        <a:off x="547527" y="0"/>
        <a:ext cx="1354023" cy="677011"/>
      </dsp:txXfrm>
    </dsp:sp>
    <dsp:sp modelId="{FADB9DA7-F304-4C37-80DB-835D7C4F358E}">
      <dsp:nvSpPr>
        <dsp:cNvPr id="6" name="矩形 5"/>
        <dsp:cNvSpPr/>
      </dsp:nvSpPr>
      <dsp:spPr bwMode="white">
        <a:xfrm>
          <a:off x="886033" y="961356"/>
          <a:ext cx="1354023" cy="677011"/>
        </a:xfrm>
        <a:prstGeom prst="rect">
          <a:avLst/>
        </a:prstGeom>
      </dsp:spPr>
      <dsp:style>
        <a:lnRef idx="3">
          <a:schemeClr val="accent2">
            <a:shade val="80000"/>
          </a:schemeClr>
        </a:lnRef>
        <a:fillRef idx="1">
          <a:schemeClr val="lt1"/>
        </a:fillRef>
        <a:effectRef idx="1">
          <a:scrgbClr r="0" g="0" b="0"/>
        </a:effectRef>
        <a:fontRef idx="minor">
          <a:schemeClr val="lt1"/>
        </a:fontRef>
      </dsp:style>
      <dsp:txBody>
        <a:bodyPr vert="horz" wrap="square" lIns="9579" tIns="4788" rIns="9579" bIns="4788" anchor="ctr" anchorCtr="0"/>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gn="ctr" eaLnBrk="1" hangingPunct="1">
            <a:lnSpc>
              <a:spcPct val="150000"/>
            </a:lnSpc>
            <a:spcBef>
              <a:spcPct val="20000"/>
            </a:spcBef>
            <a:spcAft>
              <a:spcPct val="35000"/>
            </a:spcAft>
            <a:buClr>
              <a:srgbClr val="A50021"/>
            </a:buClr>
            <a:buSzPct val="75000"/>
            <a:buFont typeface="Wingdings" panose="05000000000000000000" pitchFamily="2" charset="2"/>
          </a:pPr>
          <a:r>
            <a:rPr lang="zh-CN" altLang="en-US" b="1" dirty="0">
              <a:solidFill>
                <a:schemeClr val="dk1"/>
              </a:solidFill>
              <a:latin typeface="Times New Roman" panose="02020603050405020304" pitchFamily="18" charset="0"/>
              <a:ea typeface="楷体_GB2312" pitchFamily="49" charset="-122"/>
              <a:sym typeface="Monotype Sorts" pitchFamily="2" charset="2"/>
            </a:rPr>
            <a:t>空间网状</a:t>
          </a:r>
          <a:endParaRPr lang="zh-CN" altLang="en-US" b="1" dirty="0">
            <a:solidFill>
              <a:schemeClr val="dk1"/>
            </a:solidFill>
            <a:latin typeface="Times New Roman" panose="02020603050405020304" pitchFamily="18" charset="0"/>
            <a:ea typeface="楷体_GB2312" pitchFamily="49" charset="-122"/>
            <a:sym typeface="Monotype Sorts" pitchFamily="2" charset="2"/>
          </a:endParaRPr>
        </a:p>
        <a:p>
          <a:pPr lvl="0" algn="ctr" eaLnBrk="1" hangingPunct="1">
            <a:lnSpc>
              <a:spcPct val="150000"/>
            </a:lnSpc>
            <a:spcBef>
              <a:spcPct val="20000"/>
            </a:spcBef>
            <a:spcAft>
              <a:spcPct val="35000"/>
            </a:spcAft>
            <a:buClr>
              <a:srgbClr val="A50021"/>
            </a:buClr>
            <a:buSzPct val="75000"/>
            <a:buFont typeface="Wingdings" panose="05000000000000000000" pitchFamily="2" charset="2"/>
          </a:pPr>
          <a:r>
            <a:rPr lang="zh-CN" altLang="en-US" b="1" dirty="0">
              <a:solidFill>
                <a:schemeClr val="dk1"/>
              </a:solidFill>
              <a:latin typeface="Times New Roman" panose="02020603050405020304" pitchFamily="18" charset="0"/>
              <a:ea typeface="楷体_GB2312" pitchFamily="49" charset="-122"/>
              <a:sym typeface="Monotype Sorts" pitchFamily="2" charset="2"/>
            </a:rPr>
            <a:t>结构骨架</a:t>
          </a:r>
          <a:endParaRPr>
            <a:solidFill>
              <a:schemeClr val="dk1"/>
            </a:solidFill>
          </a:endParaRPr>
        </a:p>
      </dsp:txBody>
      <dsp:txXfrm>
        <a:off x="886033" y="961356"/>
        <a:ext cx="1354023" cy="677011"/>
      </dsp:txXfrm>
    </dsp:sp>
    <dsp:sp modelId="{E59BB494-4615-4731-8181-6FF68661CE79}">
      <dsp:nvSpPr>
        <dsp:cNvPr id="9" name="矩形 8"/>
        <dsp:cNvSpPr/>
      </dsp:nvSpPr>
      <dsp:spPr bwMode="white">
        <a:xfrm>
          <a:off x="1705216" y="1922712"/>
          <a:ext cx="1354023" cy="677011"/>
        </a:xfrm>
        <a:prstGeom prst="rect">
          <a:avLst/>
        </a:prstGeom>
      </dsp:spPr>
      <dsp:style>
        <a:lnRef idx="3">
          <a:schemeClr val="accent2">
            <a:shade val="80000"/>
          </a:schemeClr>
        </a:lnRef>
        <a:fillRef idx="1">
          <a:schemeClr val="lt1"/>
        </a:fillRef>
        <a:effectRef idx="1">
          <a:scrgbClr r="0" g="0" b="0"/>
        </a:effectRef>
        <a:fontRef idx="minor">
          <a:schemeClr val="lt1"/>
        </a:fontRef>
      </dsp:style>
      <dsp:txBody>
        <a:bodyPr vert="horz" wrap="square" lIns="9579" tIns="4788" rIns="9579" bIns="4788" anchor="ctr" anchorCtr="0"/>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gn="ctr" eaLnBrk="1" hangingPunct="1">
            <a:lnSpc>
              <a:spcPct val="150000"/>
            </a:lnSpc>
            <a:spcBef>
              <a:spcPct val="20000"/>
            </a:spcBef>
            <a:spcAft>
              <a:spcPct val="35000"/>
            </a:spcAft>
            <a:buClr>
              <a:srgbClr val="A50021"/>
            </a:buClr>
            <a:buSzPct val="75000"/>
            <a:buFont typeface="Wingdings" panose="05000000000000000000" pitchFamily="2" charset="2"/>
          </a:pPr>
          <a:r>
            <a:rPr lang="zh-CN" altLang="en-US" b="1" dirty="0">
              <a:solidFill>
                <a:schemeClr val="dk1"/>
              </a:solidFill>
              <a:latin typeface="Times New Roman" panose="02020603050405020304" pitchFamily="18" charset="0"/>
              <a:ea typeface="楷体_GB2312" pitchFamily="49" charset="-122"/>
              <a:sym typeface="Monotype Sorts" pitchFamily="2" charset="2"/>
            </a:rPr>
            <a:t>附属在</a:t>
          </a:r>
          <a:endParaRPr lang="zh-CN" altLang="en-US" b="1" dirty="0">
            <a:solidFill>
              <a:schemeClr val="dk1"/>
            </a:solidFill>
            <a:latin typeface="Times New Roman" panose="02020603050405020304" pitchFamily="18" charset="0"/>
            <a:ea typeface="楷体_GB2312" pitchFamily="49" charset="-122"/>
            <a:sym typeface="Monotype Sorts" pitchFamily="2" charset="2"/>
          </a:endParaRPr>
        </a:p>
        <a:p>
          <a:pPr lvl="0" algn="ctr" eaLnBrk="1" hangingPunct="1">
            <a:lnSpc>
              <a:spcPct val="150000"/>
            </a:lnSpc>
            <a:spcBef>
              <a:spcPct val="20000"/>
            </a:spcBef>
            <a:spcAft>
              <a:spcPct val="35000"/>
            </a:spcAft>
            <a:buClr>
              <a:srgbClr val="A50021"/>
            </a:buClr>
            <a:buSzPct val="75000"/>
            <a:buFont typeface="Wingdings" panose="05000000000000000000" pitchFamily="2" charset="2"/>
          </a:pPr>
          <a:r>
            <a:rPr lang="zh-CN" altLang="en-US" b="1" dirty="0">
              <a:solidFill>
                <a:schemeClr val="dk1"/>
              </a:solidFill>
              <a:latin typeface="Times New Roman" panose="02020603050405020304" pitchFamily="18" charset="0"/>
              <a:ea typeface="楷体_GB2312" pitchFamily="49" charset="-122"/>
              <a:sym typeface="Monotype Sorts" pitchFamily="2" charset="2"/>
            </a:rPr>
            <a:t>骨架上的活性基团</a:t>
          </a:r>
          <a:endParaRPr>
            <a:solidFill>
              <a:schemeClr val="dk1"/>
            </a:solidFill>
          </a:endParaRPr>
        </a:p>
      </dsp:txBody>
      <dsp:txXfrm>
        <a:off x="1705216" y="1922712"/>
        <a:ext cx="1354023" cy="677011"/>
      </dsp:txXfrm>
    </dsp:sp>
    <dsp:sp modelId="{7AD0AE5E-A66B-46B9-B70D-192FB1EC5B75}">
      <dsp:nvSpPr>
        <dsp:cNvPr id="12" name="矩形 11"/>
        <dsp:cNvSpPr/>
      </dsp:nvSpPr>
      <dsp:spPr bwMode="white">
        <a:xfrm>
          <a:off x="886033" y="2884069"/>
          <a:ext cx="1354023" cy="677011"/>
        </a:xfrm>
        <a:prstGeom prst="rect">
          <a:avLst/>
        </a:prstGeom>
      </dsp:spPr>
      <dsp:style>
        <a:lnRef idx="3">
          <a:schemeClr val="accent2">
            <a:shade val="80000"/>
          </a:schemeClr>
        </a:lnRef>
        <a:fillRef idx="1">
          <a:schemeClr val="lt1"/>
        </a:fillRef>
        <a:effectRef idx="1">
          <a:scrgbClr r="0" g="0" b="0"/>
        </a:effectRef>
        <a:fontRef idx="minor">
          <a:schemeClr val="lt1"/>
        </a:fontRef>
      </dsp:style>
      <dsp:txBody>
        <a:bodyPr vert="horz" wrap="square" lIns="29507" tIns="14753" rIns="29507" bIns="14753" anchor="ctr" anchorCtr="0"/>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gn="ctr" eaLnBrk="1" hangingPunct="1">
            <a:lnSpc>
              <a:spcPct val="150000"/>
            </a:lnSpc>
            <a:spcBef>
              <a:spcPct val="20000"/>
            </a:spcBef>
            <a:spcAft>
              <a:spcPct val="35000"/>
            </a:spcAft>
            <a:buClr>
              <a:srgbClr val="A50021"/>
            </a:buClr>
            <a:buSzPct val="75000"/>
            <a:buFont typeface="Wingdings" panose="05000000000000000000" pitchFamily="2" charset="2"/>
          </a:pPr>
          <a:r>
            <a:rPr lang="zh-CN" altLang="en-US" b="1" dirty="0">
              <a:solidFill>
                <a:schemeClr val="dk1"/>
              </a:solidFill>
              <a:latin typeface="Times New Roman" panose="02020603050405020304" pitchFamily="18" charset="0"/>
              <a:ea typeface="楷体_GB2312" pitchFamily="49" charset="-122"/>
              <a:sym typeface="Monotype Sorts" pitchFamily="2" charset="2"/>
            </a:rPr>
            <a:t>固定部分</a:t>
          </a:r>
          <a:endParaRPr>
            <a:solidFill>
              <a:schemeClr val="dk1"/>
            </a:solidFill>
          </a:endParaRPr>
        </a:p>
      </dsp:txBody>
      <dsp:txXfrm>
        <a:off x="886033" y="2884069"/>
        <a:ext cx="1354023" cy="677011"/>
      </dsp:txXfrm>
    </dsp:sp>
    <dsp:sp modelId="{910ADF74-8BE5-41CF-9BDA-235BFFCBE414}">
      <dsp:nvSpPr>
        <dsp:cNvPr id="15" name="矩形 14"/>
        <dsp:cNvSpPr/>
      </dsp:nvSpPr>
      <dsp:spPr bwMode="white">
        <a:xfrm>
          <a:off x="2524400" y="2884069"/>
          <a:ext cx="1354023" cy="677011"/>
        </a:xfrm>
        <a:prstGeom prst="rect">
          <a:avLst/>
        </a:prstGeom>
      </dsp:spPr>
      <dsp:style>
        <a:lnRef idx="3">
          <a:schemeClr val="accent2">
            <a:shade val="80000"/>
          </a:schemeClr>
        </a:lnRef>
        <a:fillRef idx="1">
          <a:schemeClr val="lt1"/>
        </a:fillRef>
        <a:effectRef idx="1">
          <a:scrgbClr r="0" g="0" b="0"/>
        </a:effectRef>
        <a:fontRef idx="minor">
          <a:schemeClr val="lt1"/>
        </a:fontRef>
      </dsp:style>
      <dsp:txBody>
        <a:bodyPr vert="horz" wrap="square" lIns="29507" tIns="14753" rIns="29507" bIns="14753" anchor="ctr" anchorCtr="0"/>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gn="ctr" eaLnBrk="1" hangingPunct="1">
            <a:lnSpc>
              <a:spcPct val="150000"/>
            </a:lnSpc>
            <a:spcBef>
              <a:spcPct val="20000"/>
            </a:spcBef>
            <a:spcAft>
              <a:spcPct val="35000"/>
            </a:spcAft>
            <a:buClr>
              <a:srgbClr val="A50021"/>
            </a:buClr>
            <a:buSzPct val="75000"/>
            <a:buFont typeface="Wingdings" panose="05000000000000000000" pitchFamily="2" charset="2"/>
          </a:pPr>
          <a:r>
            <a:rPr lang="zh-CN" altLang="en-US" b="1" dirty="0">
              <a:solidFill>
                <a:schemeClr val="dk1"/>
              </a:solidFill>
              <a:latin typeface="Times New Roman" panose="02020603050405020304" pitchFamily="18" charset="0"/>
              <a:ea typeface="楷体_GB2312" pitchFamily="49" charset="-122"/>
              <a:sym typeface="Monotype Sorts" pitchFamily="2" charset="2"/>
            </a:rPr>
            <a:t>活动部分</a:t>
          </a:r>
          <a:endParaRPr>
            <a:solidFill>
              <a:schemeClr val="dk1"/>
            </a:solidFill>
          </a:endParaRPr>
        </a:p>
      </dsp:txBody>
      <dsp:txXfrm>
        <a:off x="2524400" y="2884069"/>
        <a:ext cx="1354023" cy="677011"/>
      </dsp:txXfrm>
    </dsp:sp>
    <dsp:sp modelId="{725DF333-56D7-4892-9EC5-C0A35716A887}">
      <dsp:nvSpPr>
        <dsp:cNvPr id="4" name="矩形 3" hidden="1"/>
        <dsp:cNvSpPr/>
      </dsp:nvSpPr>
      <dsp:spPr>
        <a:xfrm>
          <a:off x="547527" y="0"/>
          <a:ext cx="270805" cy="677011"/>
        </a:xfrm>
        <a:prstGeom prst="rect">
          <a:avLst/>
        </a:prstGeom>
      </dsp:spPr>
      <dsp:txXfrm>
        <a:off x="547527" y="0"/>
        <a:ext cx="270805" cy="677011"/>
      </dsp:txXfrm>
    </dsp:sp>
    <dsp:sp modelId="{59575E1E-A5EB-4724-A0F8-19C9845AB239}">
      <dsp:nvSpPr>
        <dsp:cNvPr id="7" name="矩形 6" hidden="1"/>
        <dsp:cNvSpPr/>
      </dsp:nvSpPr>
      <dsp:spPr>
        <a:xfrm>
          <a:off x="1969251" y="961356"/>
          <a:ext cx="270805" cy="677011"/>
        </a:xfrm>
        <a:prstGeom prst="rect">
          <a:avLst/>
        </a:prstGeom>
      </dsp:spPr>
      <dsp:txXfrm>
        <a:off x="1969251" y="961356"/>
        <a:ext cx="270805" cy="677011"/>
      </dsp:txXfrm>
    </dsp:sp>
    <dsp:sp modelId="{E49096B2-039B-42AE-8741-8AF2F0DAED88}">
      <dsp:nvSpPr>
        <dsp:cNvPr id="10" name="矩形 9" hidden="1"/>
        <dsp:cNvSpPr/>
      </dsp:nvSpPr>
      <dsp:spPr>
        <a:xfrm>
          <a:off x="2788435" y="1922712"/>
          <a:ext cx="270805" cy="677011"/>
        </a:xfrm>
        <a:prstGeom prst="rect">
          <a:avLst/>
        </a:prstGeom>
      </dsp:spPr>
      <dsp:txXfrm>
        <a:off x="2788435" y="1922712"/>
        <a:ext cx="270805" cy="677011"/>
      </dsp:txXfrm>
    </dsp:sp>
    <dsp:sp modelId="{243EBE07-1207-4F7D-A110-1DF5CB66FF19}">
      <dsp:nvSpPr>
        <dsp:cNvPr id="13" name="矩形 12" hidden="1"/>
        <dsp:cNvSpPr/>
      </dsp:nvSpPr>
      <dsp:spPr>
        <a:xfrm>
          <a:off x="886033" y="2884069"/>
          <a:ext cx="270805" cy="677011"/>
        </a:xfrm>
        <a:prstGeom prst="rect">
          <a:avLst/>
        </a:prstGeom>
      </dsp:spPr>
      <dsp:txXfrm>
        <a:off x="886033" y="2884069"/>
        <a:ext cx="270805" cy="677011"/>
      </dsp:txXfrm>
    </dsp:sp>
    <dsp:sp modelId="{4AFED59C-E711-4F56-9485-16AFF0B1AC8B}">
      <dsp:nvSpPr>
        <dsp:cNvPr id="16" name="矩形 15" hidden="1"/>
        <dsp:cNvSpPr/>
      </dsp:nvSpPr>
      <dsp:spPr>
        <a:xfrm>
          <a:off x="2524400" y="2884069"/>
          <a:ext cx="270805" cy="677011"/>
        </a:xfrm>
        <a:prstGeom prst="rect">
          <a:avLst/>
        </a:prstGeom>
      </dsp:spPr>
      <dsp:txXfrm>
        <a:off x="2524400" y="2884069"/>
        <a:ext cx="270805" cy="67701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0" hangingPunct="0">
              <a:defRPr sz="1200" b="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266243"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1200" b="0"/>
            </a:lvl1pPr>
          </a:lstStyle>
          <a:p>
            <a:pPr marL="0" marR="0" lvl="0" indent="0" algn="r" defTabSz="914400" rtl="0" eaLnBrk="0" fontAlgn="base" latinLnBrk="0" hangingPunct="0">
              <a:lnSpc>
                <a:spcPct val="100000"/>
              </a:lnSpc>
              <a:spcBef>
                <a:spcPct val="0"/>
              </a:spcBef>
              <a:spcAft>
                <a:spcPct val="0"/>
              </a:spcAft>
              <a:buClrTx/>
              <a:buSzTx/>
              <a:buFontTx/>
              <a:buNone/>
              <a:defRPr/>
            </a:pPr>
            <a:fld id="{C526BF1C-7089-44D7-808D-BC477487B209}" type="datetimeFigureOut">
              <a:rPr kumimoji="0" lang="zh-CN" altLang="en-US" sz="12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266244"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0" hangingPunct="0">
              <a:defRPr sz="1200" b="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266245"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p>
            <a:pPr lvl="0" algn="r">
              <a:buNone/>
            </a:pPr>
            <a:fld id="{9A0DB2DC-4C9A-4742-B13C-FB6460FD3503}" type="slidenum">
              <a:rPr lang="zh-CN" altLang="en-US" sz="1200" b="0" dirty="0"/>
            </a:fld>
            <a:endParaRPr lang="zh-CN" altLang="en-US" sz="1200" b="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b="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4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b="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38596" name="Rectangle 4"/>
          <p:cNvSpPr>
            <a:spLocks noGrp="1" noRot="1" noChangeAspect="1" noTextEdit="1"/>
          </p:cNvSpPr>
          <p:nvPr>
            <p:ph type="sldImg" idx="2"/>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6144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4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b="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4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hangingPunct="1">
              <a:buNone/>
            </a:pPr>
            <a:fld id="{9A0DB2DC-4C9A-4742-B13C-FB6460FD3503}" type="slidenum">
              <a:rPr lang="en-US" altLang="zh-CN" sz="1200" b="0" dirty="0">
                <a:latin typeface="Arial" panose="020B0604020202020204" pitchFamily="34" charset="0"/>
              </a:rPr>
            </a:fld>
            <a:endParaRPr lang="en-US" altLang="zh-CN" sz="1200" b="0" dirty="0">
              <a:latin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b="0" dirty="0">
                <a:latin typeface="Arial" panose="020B0604020202020204" pitchFamily="34" charset="0"/>
              </a:rPr>
            </a:fld>
            <a:endParaRPr lang="en-US" altLang="zh-CN" sz="1200" b="0" dirty="0">
              <a:latin typeface="Arial" panose="020B0604020202020204" pitchFamily="34" charset="0"/>
            </a:endParaRPr>
          </a:p>
        </p:txBody>
      </p:sp>
      <p:sp>
        <p:nvSpPr>
          <p:cNvPr id="239619" name="Rectangle 2"/>
          <p:cNvSpPr>
            <a:spLocks noGrp="1" noRot="1" noChangeAspect="1" noTextEdit="1"/>
          </p:cNvSpPr>
          <p:nvPr>
            <p:ph type="sldImg"/>
          </p:nvPr>
        </p:nvSpPr>
        <p:spPr/>
      </p:sp>
      <p:sp>
        <p:nvSpPr>
          <p:cNvPr id="239620" name="Rectangle 3"/>
          <p:cNvSpPr>
            <a:spLocks noGrp="1"/>
          </p:cNvSpPr>
          <p:nvPr>
            <p:ph type="body" idx="1"/>
          </p:nvPr>
        </p:nvSpPr>
        <p:spPr/>
        <p:txBody>
          <a:bodyPr wrap="square" lIns="91440" tIns="45720" rIns="91440" bIns="45720" anchor="t" anchorCtr="0"/>
          <a:lstStyle/>
          <a:p>
            <a:pPr lvl="0" eaLnBrk="1" hangingPunct="1"/>
            <a:r>
              <a:rPr lang="en-US" altLang="zh-CN" dirty="0"/>
              <a:t>×</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b="0" dirty="0">
                <a:latin typeface="Arial" panose="020B0604020202020204" pitchFamily="34" charset="0"/>
              </a:rPr>
            </a:fld>
            <a:endParaRPr lang="en-US" altLang="zh-CN" sz="1200" b="0" dirty="0">
              <a:latin typeface="Arial" panose="020B0604020202020204" pitchFamily="34" charset="0"/>
            </a:endParaRPr>
          </a:p>
        </p:txBody>
      </p:sp>
      <p:sp>
        <p:nvSpPr>
          <p:cNvPr id="240643" name="Rectangle 2"/>
          <p:cNvSpPr>
            <a:spLocks noGrp="1" noRot="1" noChangeAspect="1" noTextEdit="1"/>
          </p:cNvSpPr>
          <p:nvPr>
            <p:ph type="sldImg"/>
          </p:nvPr>
        </p:nvSpPr>
        <p:spPr/>
      </p:sp>
      <p:sp>
        <p:nvSpPr>
          <p:cNvPr id="240644" name="Rectangle 3"/>
          <p:cNvSpPr>
            <a:spLocks noGrp="1"/>
          </p:cNvSpPr>
          <p:nvPr>
            <p:ph type="body" idx="1"/>
          </p:nvPr>
        </p:nvSpPr>
        <p:spPr>
          <a:xfrm>
            <a:off x="914400" y="4343400"/>
            <a:ext cx="5029200" cy="4114800"/>
          </a:xfrm>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noFill/>
        <a:effectLst/>
      </p:bgPr>
    </p:bg>
    <p:spTree>
      <p:nvGrpSpPr>
        <p:cNvPr id="1" name=""/>
        <p:cNvGrpSpPr/>
        <p:nvPr/>
      </p:nvGrpSpPr>
      <p:grpSpPr>
        <a:xfrm>
          <a:off x="0" y="0"/>
          <a:ext cx="0" cy="0"/>
          <a:chOff x="0" y="0"/>
          <a:chExt cx="0" cy="0"/>
        </a:xfrm>
      </p:grpSpPr>
      <p:sp>
        <p:nvSpPr>
          <p:cNvPr id="223243" name="Rectangle 11"/>
          <p:cNvSpPr>
            <a:spLocks noGrp="1" noChangeArrowheads="1"/>
          </p:cNvSpPr>
          <p:nvPr>
            <p:ph type="ctrTitle" sz="quarter"/>
          </p:nvPr>
        </p:nvSpPr>
        <p:spPr>
          <a:xfrm>
            <a:off x="914400" y="1736725"/>
            <a:ext cx="10363200" cy="1920875"/>
          </a:xfrm>
        </p:spPr>
        <p:txBody>
          <a:bodyPr/>
          <a:lstStyle>
            <a:lvl1pPr>
              <a:defRPr sz="6000"/>
            </a:lvl1pPr>
          </a:lstStyle>
          <a:p>
            <a:r>
              <a:rPr lang="zh-CN" altLang="en-US"/>
              <a:t>单击此处编辑母版标题样式</a:t>
            </a:r>
            <a:endParaRPr lang="zh-CN" altLang="en-US"/>
          </a:p>
        </p:txBody>
      </p:sp>
      <p:sp>
        <p:nvSpPr>
          <p:cNvPr id="223244" name="Rectangle 12"/>
          <p:cNvSpPr>
            <a:spLocks noGrp="1" noChangeArrowheads="1"/>
          </p:cNvSpPr>
          <p:nvPr>
            <p:ph type="subTitle" sz="quarter" idx="1"/>
          </p:nvPr>
        </p:nvSpPr>
        <p:spPr>
          <a:xfrm>
            <a:off x="1828800" y="3886200"/>
            <a:ext cx="8534400" cy="1752600"/>
          </a:xfrm>
          <a:prstGeom prst="rect">
            <a:avLst/>
          </a:prstGeom>
        </p:spPr>
        <p:txBody>
          <a:bodyPr/>
          <a:lstStyle>
            <a:lvl1pPr marL="0" indent="0" algn="ctr">
              <a:buFont typeface="Wingdings" panose="05000000000000000000" pitchFamily="2" charset="2"/>
              <a:buNone/>
              <a:defRPr/>
            </a:lvl1pPr>
          </a:lstStyle>
          <a:p>
            <a:r>
              <a:rPr lang="zh-CN" altLang="en-US"/>
              <a:t>单击此处编辑母版副标题样式</a:t>
            </a:r>
            <a:endParaRPr lang="zh-CN" altLang="en-US"/>
          </a:p>
        </p:txBody>
      </p:sp>
      <p:sp>
        <p:nvSpPr>
          <p:cNvPr id="27" name="Rectangle 15"/>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i="0">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i="1" dirty="0">
              <a:latin typeface="Arial" panose="020B0604020202020204" pitchFamily="34" charset="0"/>
            </a:endParaRP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19667" y="1628775"/>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no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609600" y="1600200"/>
            <a:ext cx="10972800" cy="4525963"/>
          </a:xfrm>
          <a:prstGeom prst="rect">
            <a:avLst/>
          </a:prstGeo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3200" b="1" i="0" u="none" strike="noStrike" kern="0" cap="none" spc="0" normalizeH="0" baseline="0" noProof="0">
              <a:ln>
                <a:noFill/>
              </a:ln>
              <a:solidFill>
                <a:srgbClr val="FFFF00"/>
              </a:solidFill>
              <a:effectLst>
                <a:outerShdw blurRad="38100" dist="38100" dir="2700000" algn="tl">
                  <a:srgbClr val="000000"/>
                </a:outerShdw>
              </a:effectLst>
              <a:uLnTx/>
              <a:uFillTx/>
              <a:latin typeface="+mn-lt"/>
              <a:ea typeface="+mn-ea"/>
              <a:cs typeface="+mn-cs"/>
            </a:endParaRPr>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latin typeface="宋体" panose="02010600030101010101" pitchFamily="2" charset="-122"/>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609600" y="1600200"/>
            <a:ext cx="5384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384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bg>
      <p:bgPr>
        <a:noFill/>
        <a:effectLst/>
      </p:bgPr>
    </p:bg>
    <p:spTree>
      <p:nvGrpSpPr>
        <p:cNvPr id="1" name=""/>
        <p:cNvGrpSpPr/>
        <p:nvPr/>
      </p:nvGrpSpPr>
      <p:grpSpPr>
        <a:xfrm>
          <a:off x="0" y="0"/>
          <a:ext cx="0" cy="0"/>
          <a:chOff x="0" y="0"/>
          <a:chExt cx="0" cy="0"/>
        </a:xfrm>
      </p:grpSpPr>
      <p:sp>
        <p:nvSpPr>
          <p:cNvPr id="2" name="标题 1"/>
          <p:cNvSpPr>
            <a:spLocks noGrp="1"/>
          </p:cNvSpPr>
          <p:nvPr>
            <p:ph type="title" sz="quarter"/>
          </p:nvPr>
        </p:nvSpPr>
        <p:spPr>
          <a:xfrm>
            <a:off x="609600" y="274638"/>
            <a:ext cx="10972800" cy="1143000"/>
          </a:xfrm>
        </p:spPr>
        <p:txBody>
          <a:bodyPr/>
          <a:lstStyle/>
          <a:p>
            <a:r>
              <a:rPr lang="zh-CN" altLang="en-US"/>
              <a:t>单击此处编辑母版标题样式</a:t>
            </a:r>
            <a:endParaRPr lang="zh-CN" altLang="en-US"/>
          </a:p>
        </p:txBody>
      </p:sp>
      <p:sp>
        <p:nvSpPr>
          <p:cNvPr id="3" name="内容占位符 2"/>
          <p:cNvSpPr>
            <a:spLocks noGrp="1"/>
          </p:cNvSpPr>
          <p:nvPr>
            <p:ph sz="quarter" idx="1"/>
          </p:nvPr>
        </p:nvSpPr>
        <p:spPr>
          <a:xfrm>
            <a:off x="609600" y="1600200"/>
            <a:ext cx="5384800" cy="21859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197600" y="1600200"/>
            <a:ext cx="5384800" cy="21859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609600" y="3938588"/>
            <a:ext cx="5384800" cy="2187575"/>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内容占位符 5"/>
          <p:cNvSpPr>
            <a:spLocks noGrp="1"/>
          </p:cNvSpPr>
          <p:nvPr>
            <p:ph sz="quarter" idx="4"/>
          </p:nvPr>
        </p:nvSpPr>
        <p:spPr>
          <a:xfrm>
            <a:off x="6197600" y="3938588"/>
            <a:ext cx="5384800" cy="2187575"/>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7" name="Rectangle 3"/>
          <p:cNvSpPr>
            <a:spLocks noGrp="1" noChangeArrowheads="1"/>
          </p:cNvSpPr>
          <p:nvPr>
            <p:ph type="sldNum" sz="quarter" idx="1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标题，内容与文本">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384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197600" y="1600200"/>
            <a:ext cx="5384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latin typeface="宋体" panose="02010600030101010101" pitchFamily="2" charset="-122"/>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标题和内容在文本之上">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10972800" cy="21859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3938588"/>
            <a:ext cx="10972800" cy="2187575"/>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标题和文本在内容之上">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609600" y="1600200"/>
            <a:ext cx="10972800" cy="21859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09600" y="3938588"/>
            <a:ext cx="10972800" cy="2187575"/>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latin typeface="宋体" panose="02010600030101010101" pitchFamily="2" charset="-122"/>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内容">
    <p:bg>
      <p:bgPr>
        <a:no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latin typeface="宋体" panose="02010600030101010101" pitchFamily="2"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719667" y="1628775"/>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7" name="Rectangle 3"/>
          <p:cNvSpPr>
            <a:spLocks noGrp="1" noChangeArrowheads="1"/>
          </p:cNvSpPr>
          <p:nvPr>
            <p:ph type="sldNum" sz="quarter" idx="1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
        <p:nvSpPr>
          <p:cNvPr id="6" name="Text Box 3"/>
          <p:cNvSpPr txBox="1"/>
          <p:nvPr userDrawn="1"/>
        </p:nvSpPr>
        <p:spPr>
          <a:xfrm>
            <a:off x="4944745" y="116205"/>
            <a:ext cx="7175500"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第八章 环境污染物净化技术</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noFill/>
        <a:effectLst/>
      </p:bgPr>
    </p:bg>
    <p:spTree>
      <p:nvGrpSpPr>
        <p:cNvPr id="1" name=""/>
        <p:cNvGrpSpPr/>
        <p:nvPr/>
      </p:nvGrpSpPr>
      <p:grpSpPr>
        <a:xfrm>
          <a:off x="0" y="0"/>
          <a:ext cx="0" cy="0"/>
          <a:chOff x="0" y="0"/>
          <a:chExt cx="0" cy="0"/>
        </a:xfrm>
      </p:grpSpPr>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
        <p:nvSpPr>
          <p:cNvPr id="18" name="Rectangle 14"/>
          <p:cNvSpPr>
            <a:spLocks noGrp="1" noChangeArrowheads="1"/>
          </p:cNvSpPr>
          <p:nvPr>
            <p:ph type="ftr" sz="quarter" idx="3"/>
          </p:nvPr>
        </p:nvSpPr>
        <p:spPr bwMode="auto">
          <a:xfrm>
            <a:off x="0" y="0"/>
            <a:ext cx="9144000" cy="990600"/>
          </a:xfrm>
          <a:prstGeom prst="rect">
            <a:avLst/>
          </a:prstGeom>
          <a:ln>
            <a:miter lim="800000"/>
          </a:ln>
        </p:spPr>
        <p:txBody>
          <a:bodyPr vert="horz" wrap="square" lIns="91440" tIns="45720" rIns="91440" bIns="45720" numCol="1" anchor="b" anchorCtr="0" compatLnSpc="1"/>
          <a:lstStyle>
            <a:lvl1pPr>
              <a:spcBef>
                <a:spcPct val="0"/>
              </a:spcBef>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1" u="none" strike="noStrike" kern="1200" cap="none" spc="0" normalizeH="0" baseline="0" noProof="0">
                <a:ln>
                  <a:noFill/>
                </a:ln>
                <a:solidFill>
                  <a:schemeClr val="tx1"/>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a:ln>
                  <a:noFill/>
                </a:ln>
                <a:solidFill>
                  <a:schemeClr val="tx1"/>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a:ln>
                  <a:noFill/>
                </a:ln>
                <a:solidFill>
                  <a:schemeClr val="tx1"/>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a:ln>
                  <a:noFill/>
                </a:ln>
                <a:solidFill>
                  <a:schemeClr val="tx1"/>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a:ln>
                <a:noFill/>
              </a:ln>
              <a:solidFill>
                <a:schemeClr val="tx1"/>
              </a:solidFill>
              <a:effectLst/>
              <a:uLnTx/>
              <a:uFillTx/>
              <a:latin typeface="华文彩云" panose="02010800040101010101" pitchFamily="2" charset="-122"/>
              <a:ea typeface="华文彩云" panose="020108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800" b="1" i="1" u="none" strike="noStrike" kern="1200" cap="none" spc="0" normalizeH="0" baseline="0" noProof="0">
              <a:ln>
                <a:noFill/>
              </a:ln>
              <a:solidFill>
                <a:schemeClr val="tx1"/>
              </a:solidFill>
              <a:effectLst/>
              <a:uLnTx/>
              <a:uFillTx/>
              <a:latin typeface="华文彩云" panose="02010800040101010101" pitchFamily="2" charset="-122"/>
              <a:ea typeface="华文彩云" panose="02010800040101010101" pitchFamily="2" charset="-122"/>
              <a:cs typeface="+mn-cs"/>
            </a:endParaRP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0"/>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defRPr/>
            </a:pPr>
            <a:endParaRPr kumimoji="0" lang="zh-CN" altLang="en-US" sz="3200" b="1" i="0" u="none" strike="noStrike" kern="0" cap="none" spc="0" normalizeH="0" baseline="0" noProof="0">
              <a:ln>
                <a:noFill/>
              </a:ln>
              <a:solidFill>
                <a:srgbClr val="FFFF00"/>
              </a:solidFill>
              <a:effectLst>
                <a:outerShdw blurRad="38100" dist="38100" dir="2700000" algn="tl">
                  <a:srgbClr val="000000"/>
                </a:outerShdw>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7" name="Rectangle 3"/>
          <p:cNvSpPr>
            <a:spLocks noGrp="1" noChangeArrowheads="1"/>
          </p:cNvSpPr>
          <p:nvPr>
            <p:ph type="sldNum" sz="quarter" idx="4"/>
          </p:nvPr>
        </p:nvSpPr>
        <p:spPr bwMode="auto">
          <a:xfrm>
            <a:off x="9347200" y="6381750"/>
            <a:ext cx="2844800" cy="476250"/>
          </a:xfrm>
          <a:prstGeom prst="rect">
            <a:avLst/>
          </a:prstGeom>
          <a:ln>
            <a:miter lim="800000"/>
          </a:ln>
        </p:spPr>
        <p:txBody>
          <a:bodyPr vert="horz" wrap="square" lIns="91440" tIns="45720" rIns="91440" bIns="45720" numCol="1" anchor="b" anchorCtr="0" compatLnSpc="1"/>
          <a:lstStyle>
            <a:lvl1pPr>
              <a:defRPr>
                <a:latin typeface="Times New Roman" panose="02020603050405020304" pitchFamily="18" charset="0"/>
                <a:cs typeface="Times New Roman" panose="02020603050405020304" pitchFamily="18" charset="0"/>
              </a:defRPr>
            </a:lvl1pPr>
          </a:lstStyle>
          <a:p>
            <a:pPr algn="r" eaLnBrk="1" hangingPunct="1">
              <a:buNone/>
            </a:pPr>
            <a:r>
              <a:rPr lang="en-US" altLang="zh-CN" dirty="0"/>
              <a:t>8-</a:t>
            </a:r>
            <a:fld id="{9A0DB2DC-4C9A-4742-B13C-FB6460FD3503}" type="slidenum">
              <a:rPr lang="en-US" altLang="zh-CN" dirty="0"/>
            </a:fld>
            <a:endParaRPr lang="en-US" altLang="zh-CN" dirty="0"/>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22211" name="Rectangle 3"/>
          <p:cNvSpPr>
            <a:spLocks noGrp="1" noChangeArrowheads="1"/>
          </p:cNvSpPr>
          <p:nvPr>
            <p:ph type="sldNum" sz="quarter" idx="4"/>
          </p:nvPr>
        </p:nvSpPr>
        <p:spPr bwMode="auto">
          <a:xfrm>
            <a:off x="9347200" y="6381750"/>
            <a:ext cx="2844800" cy="476250"/>
          </a:xfrm>
          <a:prstGeom prst="rect">
            <a:avLst/>
          </a:prstGeom>
          <a:noFill/>
          <a:ln w="9525">
            <a:noFill/>
            <a:miter lim="800000"/>
          </a:ln>
          <a:effectLst/>
        </p:spPr>
        <p:txBody>
          <a:bodyPr vert="horz" wrap="square" lIns="91440" tIns="45720" rIns="91440" bIns="45720" numCol="1" anchor="b" anchorCtr="0" compatLnSpc="1"/>
          <a:lstStyle>
            <a:lvl1pPr algn="r">
              <a:defRPr b="0">
                <a:solidFill>
                  <a:schemeClr val="bg2"/>
                </a:solidFill>
                <a:latin typeface="Times New Roman" panose="02020603050405020304" pitchFamily="18" charset="0"/>
                <a:cs typeface="Times New Roman" panose="02020603050405020304" pitchFamily="18" charset="0"/>
              </a:defRPr>
            </a:lvl1pPr>
          </a:lstStyle>
          <a:p>
            <a:pPr lvl="0" eaLnBrk="1" hangingPunct="1">
              <a:buNone/>
            </a:pPr>
            <a:r>
              <a:rPr lang="en-US" altLang="zh-CN" dirty="0"/>
              <a:t>8-</a:t>
            </a:r>
            <a:fld id="{9A0DB2DC-4C9A-4742-B13C-FB6460FD3503}" type="slidenum">
              <a:rPr lang="en-US" altLang="zh-CN" b="0" dirty="0">
                <a:solidFill>
                  <a:schemeClr val="bg2"/>
                </a:solidFill>
              </a:rPr>
            </a:fld>
            <a:endParaRPr lang="en-US" altLang="zh-CN" b="0" dirty="0">
              <a:solidFill>
                <a:schemeClr val="bg2"/>
              </a:solidFill>
            </a:endParaRPr>
          </a:p>
        </p:txBody>
      </p:sp>
      <p:sp>
        <p:nvSpPr>
          <p:cNvPr id="222221" name="Rectangle 13"/>
          <p:cNvSpPr>
            <a:spLocks noGrp="1" noRot="1" noChangeArrowheads="1"/>
          </p:cNvSpPr>
          <p:nvPr>
            <p:ph type="title"/>
          </p:nvPr>
        </p:nvSpPr>
        <p:spPr bwMode="auto">
          <a:xfrm>
            <a:off x="2133600" y="990600"/>
            <a:ext cx="7620000" cy="1143000"/>
          </a:xfrm>
          <a:prstGeom prst="rect">
            <a:avLst/>
          </a:prstGeom>
          <a:noFill/>
          <a:ln w="9525">
            <a:noFill/>
            <a:miter lim="800000"/>
          </a:ln>
          <a:effectLst/>
        </p:spPr>
        <p:txBody>
          <a:bodyPr vert="horz" wrap="square" lIns="91440" tIns="45720" rIns="91440" bIns="45720" numCol="1" anchor="ctr" anchorCtr="0" compatLnSpc="1"/>
          <a:lstStyle/>
          <a:p>
            <a:pPr lvl="0"/>
            <a:endParaRPr lang="en-US" altLang="zh-CN"/>
          </a:p>
        </p:txBody>
      </p:sp>
      <p:sp>
        <p:nvSpPr>
          <p:cNvPr id="6" name="Text Box 3"/>
          <p:cNvSpPr txBox="1"/>
          <p:nvPr userDrawn="1"/>
        </p:nvSpPr>
        <p:spPr>
          <a:xfrm>
            <a:off x="4944745" y="116205"/>
            <a:ext cx="7175500"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第八章 环境污染物净化技术</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slow"/>
  <p:hf sldNum="0" hdr="0" ftr="0"/>
  <p:txStyles>
    <p:title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xml"/><Relationship Id="rId5" Type="http://schemas.openxmlformats.org/officeDocument/2006/relationships/image" Target="../media/image1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0.png"/><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GIF"/></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6.jpe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8.jpeg"/><Relationship Id="rId1" Type="http://schemas.openxmlformats.org/officeDocument/2006/relationships/tags" Target="../tags/tag5.xml"/></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image" Target="../media/image32.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5.jpeg"/><Relationship Id="rId1"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57.wdp"/><Relationship Id="rId1" Type="http://schemas.openxmlformats.org/officeDocument/2006/relationships/image" Target="../media/image56.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jpe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5.png"/><Relationship Id="rId2" Type="http://schemas.microsoft.com/office/2007/relationships/media" Target="file:///F:\111\&#32593;&#19978;&#35838;&#31243;\js\JS06\0505.avi" TargetMode="External"/><Relationship Id="rId1" Type="http://schemas.openxmlformats.org/officeDocument/2006/relationships/video" Target="file:///F:\111\&#32593;&#19978;&#35838;&#31243;\js\JS06\0505.avi"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7.jpeg"/><Relationship Id="rId1"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jpeg"/></Relationships>
</file>

<file path=ppt/slides/_rels/slide78.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74.wmf"/><Relationship Id="rId1" Type="http://schemas.openxmlformats.org/officeDocument/2006/relationships/oleObject" Target="../embeddings/oleObject1.bin"/></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8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76.jpeg"/><Relationship Id="rId1" Type="http://schemas.openxmlformats.org/officeDocument/2006/relationships/image" Target="../media/image7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8.png"/><Relationship Id="rId1" Type="http://schemas.openxmlformats.org/officeDocument/2006/relationships/image" Target="../media/image7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84.jpeg"/><Relationship Id="rId1" Type="http://schemas.openxmlformats.org/officeDocument/2006/relationships/image" Target="../media/image8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5.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8.png"/><Relationship Id="rId1" Type="http://schemas.openxmlformats.org/officeDocument/2006/relationships/image" Target="../media/image8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5"/>
          <p:cNvSpPr txBox="1">
            <a:spLocks noGrp="1"/>
          </p:cNvSpPr>
          <p:nvPr>
            <p:ph type="sldNum" sz="quarter" idx="4"/>
          </p:nvPr>
        </p:nvSpPr>
        <p:spPr>
          <a:xfrm>
            <a:off x="10298160" y="63684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1-</a:t>
            </a:r>
            <a:fld id="{9A0DB2DC-4C9A-4742-B13C-FB6460FD3503}" type="slidenum">
              <a:rPr lang="en-US" altLang="zh-CN" sz="1800" dirty="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2706" name="Rectangle 2"/>
          <p:cNvSpPr>
            <a:spLocks noGrp="1" noRot="1" noChangeArrowheads="1"/>
          </p:cNvSpPr>
          <p:nvPr>
            <p:ph type="title" idx="4294967295"/>
          </p:nvPr>
        </p:nvSpPr>
        <p:spPr>
          <a:xfrm>
            <a:off x="4799985" y="2202184"/>
            <a:ext cx="7379335" cy="3240405"/>
          </a:xfrm>
        </p:spPr>
        <p:txBody>
          <a:bodyPr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0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t>第八章　</a:t>
            </a:r>
            <a:br>
              <a:rPr kumimoji="0" lang="zh-CN" altLang="en-US" sz="60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br>
            <a:r>
              <a:rPr kumimoji="0" lang="zh-CN" altLang="en-US" sz="60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t>环境污染物净化技术</a:t>
            </a:r>
            <a:br>
              <a:rPr kumimoji="0" lang="zh-CN" altLang="en-US" sz="6000" b="0" i="0" u="none" strike="noStrike" kern="0" cap="none" spc="0" normalizeH="0" baseline="0" noProof="0" dirty="0">
                <a:ln>
                  <a:noFill/>
                </a:ln>
                <a:solidFill>
                  <a:schemeClr val="accent1">
                    <a:lumMod val="50000"/>
                  </a:schemeClr>
                </a:solidFill>
                <a:effectLst>
                  <a:outerShdw blurRad="38100" dist="38100" dir="2700000" algn="tl">
                    <a:srgbClr val="000000"/>
                  </a:outerShdw>
                </a:effectLst>
                <a:uLnTx/>
                <a:uFillTx/>
                <a:latin typeface="Bookman Old Style" panose="02050604050505020204" pitchFamily="18" charset="0"/>
                <a:ea typeface="宋体" panose="02010600030101010101" pitchFamily="2" charset="-122"/>
                <a:cs typeface="+mj-cs"/>
              </a:rPr>
            </a:br>
            <a:br>
              <a:rPr kumimoji="0" lang="zh-CN" altLang="en-US" sz="6000" b="0" i="0" u="none" strike="noStrike" kern="0" cap="none" spc="0" normalizeH="0" baseline="0" noProof="0" dirty="0">
                <a:ln>
                  <a:noFill/>
                </a:ln>
                <a:solidFill>
                  <a:schemeClr val="accent1">
                    <a:lumMod val="50000"/>
                  </a:schemeClr>
                </a:solidFill>
                <a:effectLst>
                  <a:outerShdw blurRad="38100" dist="38100" dir="2700000" algn="tl">
                    <a:srgbClr val="000000"/>
                  </a:outerShdw>
                </a:effectLst>
                <a:uLnTx/>
                <a:uFillTx/>
                <a:latin typeface="Bookman Old Style" panose="02050604050505020204" pitchFamily="18" charset="0"/>
                <a:ea typeface="黑体" panose="02010609060101010101" pitchFamily="2" charset="-122"/>
                <a:cs typeface="+mj-cs"/>
              </a:rPr>
            </a:br>
            <a:r>
              <a:rPr kumimoji="0" lang="en-US" altLang="zh-CN" sz="3200" b="1" i="1" u="none" strike="noStrike" kern="1200" cap="none" spc="0" normalizeH="0" baseline="0" noProof="0" dirty="0">
                <a:solidFill>
                  <a:srgbClr val="508B5B"/>
                </a:solidFill>
                <a:latin typeface="Times New Roman" panose="02020603050405020304" pitchFamily="18" charset="0"/>
                <a:ea typeface="宋体" panose="02010600030101010101" pitchFamily="2" charset="-122"/>
                <a:cs typeface="+mn-cs"/>
              </a:rPr>
              <a:t>Chapter 8. </a:t>
            </a:r>
            <a:r>
              <a:rPr kumimoji="0" lang="en-US" altLang="zh-CN" sz="3200" b="1" u="none" strike="noStrike" kern="1200" cap="none" spc="0" normalizeH="0" baseline="0" noProof="0" dirty="0">
                <a:solidFill>
                  <a:srgbClr val="508B5B"/>
                </a:solidFill>
                <a:latin typeface="Times New Roman" panose="02020603050405020304" pitchFamily="18" charset="0"/>
                <a:ea typeface="宋体" panose="02010600030101010101" pitchFamily="2" charset="-122"/>
                <a:cs typeface="+mn-cs"/>
              </a:rPr>
              <a:t>Environmental Pollution Purification Technology</a:t>
            </a:r>
            <a:br>
              <a:rPr kumimoji="0" lang="en-US" altLang="zh-CN" sz="3600" b="1" u="none" strike="noStrike" kern="1200" cap="none" spc="0" normalizeH="0" baseline="0" noProof="0" dirty="0">
                <a:solidFill>
                  <a:srgbClr val="508B5B"/>
                </a:solidFill>
                <a:latin typeface="Times New Roman" panose="02020603050405020304" pitchFamily="18" charset="0"/>
                <a:ea typeface="宋体" panose="02010600030101010101" pitchFamily="2" charset="-122"/>
                <a:cs typeface="+mn-cs"/>
              </a:rPr>
            </a:br>
            <a:endParaRPr kumimoji="0" lang="en-US" altLang="zh-CN" sz="4800" b="1" i="0" u="none" strike="noStrike" kern="0" cap="none" spc="0" normalizeH="0" baseline="0" noProof="0" dirty="0">
              <a:ln>
                <a:noFill/>
              </a:ln>
              <a:solidFill>
                <a:schemeClr val="accent1">
                  <a:lumMod val="50000"/>
                </a:schemeClr>
              </a:solidFill>
              <a:effectLst/>
              <a:uLnTx/>
              <a:uFillTx/>
              <a:latin typeface="Arial" panose="020B0604020202020204" pitchFamily="34" charset="0"/>
              <a:ea typeface="黑体" panose="02010609060101010101" pitchFamily="2" charset="-122"/>
              <a:cs typeface="+mj-cs"/>
            </a:endParaRPr>
          </a:p>
        </p:txBody>
      </p:sp>
      <p:pic>
        <p:nvPicPr>
          <p:cNvPr id="50" name="图片 49"/>
          <p:cNvPicPr>
            <a:picLocks noChangeAspect="1"/>
          </p:cNvPicPr>
          <p:nvPr/>
        </p:nvPicPr>
        <p:blipFill rotWithShape="1">
          <a:blip r:embed="rId1"/>
          <a:srcRect l="13974" t="34906" r="67130" b="22066"/>
          <a:stretch>
            <a:fillRect/>
          </a:stretch>
        </p:blipFill>
        <p:spPr>
          <a:xfrm>
            <a:off x="0" y="-1"/>
            <a:ext cx="5077513" cy="6844665"/>
          </a:xfrm>
          <a:prstGeom prst="rect">
            <a:avLst/>
          </a:prstGeom>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14339" name="TextBox 2"/>
          <p:cNvSpPr txBox="1"/>
          <p:nvPr/>
        </p:nvSpPr>
        <p:spPr>
          <a:xfrm>
            <a:off x="1876425" y="5517515"/>
            <a:ext cx="4543425"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1800" b="0" dirty="0">
                <a:solidFill>
                  <a:schemeClr val="bg2"/>
                </a:solidFill>
              </a:rPr>
              <a:t> 相互作用势能与粒间距离关系</a:t>
            </a:r>
            <a:endParaRPr lang="en-US" altLang="zh-CN" sz="1800" b="0" dirty="0">
              <a:solidFill>
                <a:schemeClr val="bg2"/>
              </a:solidFill>
            </a:endParaRPr>
          </a:p>
          <a:p>
            <a:pPr marL="0" lvl="0" indent="0" algn="ctr" eaLnBrk="1" hangingPunct="1">
              <a:spcBef>
                <a:spcPct val="0"/>
              </a:spcBef>
              <a:buClrTx/>
              <a:buSzTx/>
              <a:buFontTx/>
              <a:buNone/>
            </a:pPr>
            <a:r>
              <a:rPr lang="en-US" altLang="zh-CN" sz="1800" b="0" dirty="0">
                <a:solidFill>
                  <a:schemeClr val="bg2"/>
                </a:solidFill>
              </a:rPr>
              <a:t>(a) </a:t>
            </a:r>
            <a:r>
              <a:rPr lang="zh-CN" altLang="en-US" sz="1800" b="0" dirty="0">
                <a:solidFill>
                  <a:schemeClr val="bg2"/>
                </a:solidFill>
              </a:rPr>
              <a:t>双电层重叠；</a:t>
            </a:r>
            <a:r>
              <a:rPr lang="en-US" altLang="zh-CN" sz="1800" b="0" dirty="0">
                <a:solidFill>
                  <a:schemeClr val="bg2"/>
                </a:solidFill>
              </a:rPr>
              <a:t>(b) </a:t>
            </a:r>
            <a:r>
              <a:rPr lang="zh-CN" altLang="en-US" sz="1800" b="0" dirty="0">
                <a:solidFill>
                  <a:schemeClr val="bg2"/>
                </a:solidFill>
              </a:rPr>
              <a:t>势能变化曲线</a:t>
            </a:r>
            <a:endParaRPr lang="zh-CN" altLang="en-US" sz="1800" b="0" dirty="0">
              <a:solidFill>
                <a:schemeClr val="bg2"/>
              </a:solidFill>
            </a:endParaRPr>
          </a:p>
        </p:txBody>
      </p:sp>
      <p:sp>
        <p:nvSpPr>
          <p:cNvPr id="5" name="文本框 4"/>
          <p:cNvSpPr txBox="1"/>
          <p:nvPr/>
        </p:nvSpPr>
        <p:spPr>
          <a:xfrm>
            <a:off x="479425" y="1340485"/>
            <a:ext cx="1771015" cy="2686050"/>
          </a:xfrm>
          <a:prstGeom prst="rect">
            <a:avLst/>
          </a:prstGeom>
          <a:noFill/>
        </p:spPr>
        <p:txBody>
          <a:bodyPr wrap="square" rtlCol="0">
            <a:noAutofit/>
          </a:bodyPr>
          <a:lstStyle/>
          <a:p>
            <a:pPr>
              <a:lnSpc>
                <a:spcPct val="150000"/>
              </a:lnSpc>
            </a:pPr>
            <a:r>
              <a:rPr lang="zh-CN" altLang="en-US" sz="2000" b="0">
                <a:solidFill>
                  <a:schemeClr val="bg2"/>
                </a:solidFill>
                <a:latin typeface="黑体" panose="02010609060101010101" pitchFamily="2" charset="-122"/>
                <a:ea typeface="黑体" panose="02010609060101010101" pitchFamily="2" charset="-122"/>
                <a:cs typeface="黑体" panose="02010609060101010101" pitchFamily="2" charset="-122"/>
              </a:rPr>
              <a:t>对亲水胶体而言，</a:t>
            </a:r>
            <a:r>
              <a:rPr lang="en-US" altLang="zh-CN" sz="2000" b="0">
                <a:solidFill>
                  <a:schemeClr val="bg2"/>
                </a:solidFill>
                <a:latin typeface="黑体" panose="02010609060101010101" pitchFamily="2" charset="-122"/>
                <a:ea typeface="黑体" panose="02010609060101010101" pitchFamily="2" charset="-122"/>
                <a:cs typeface="黑体" panose="02010609060101010101" pitchFamily="2" charset="-122"/>
              </a:rPr>
              <a:t>ζ </a:t>
            </a:r>
            <a:r>
              <a:rPr lang="zh-CN" altLang="en-US" sz="2000" b="0">
                <a:solidFill>
                  <a:schemeClr val="bg2"/>
                </a:solidFill>
                <a:latin typeface="黑体" panose="02010609060101010101" pitchFamily="2" charset="-122"/>
                <a:ea typeface="黑体" panose="02010609060101010101" pitchFamily="2" charset="-122"/>
                <a:cs typeface="黑体" panose="02010609060101010101" pitchFamily="2" charset="-122"/>
              </a:rPr>
              <a:t>电位对胶体稳定性的影响远小于水化膜的影响。故</a:t>
            </a:r>
            <a:r>
              <a:rPr lang="zh-CN" altLang="en-US" sz="2000" b="0">
                <a:solidFill>
                  <a:srgbClr val="AC5C5C"/>
                </a:solidFill>
                <a:latin typeface="黑体" panose="02010609060101010101" pitchFamily="2" charset="-122"/>
                <a:ea typeface="黑体" panose="02010609060101010101" pitchFamily="2" charset="-122"/>
                <a:cs typeface="黑体" panose="02010609060101010101" pitchFamily="2" charset="-122"/>
              </a:rPr>
              <a:t>亲水胶体的稳定性无法用</a:t>
            </a:r>
            <a:r>
              <a:rPr lang="en-US" altLang="zh-CN" sz="2000" b="0">
                <a:solidFill>
                  <a:srgbClr val="AC5C5C"/>
                </a:solidFill>
                <a:latin typeface="黑体" panose="02010609060101010101" pitchFamily="2" charset="-122"/>
                <a:ea typeface="黑体" panose="02010609060101010101" pitchFamily="2" charset="-122"/>
                <a:cs typeface="黑体" panose="02010609060101010101" pitchFamily="2" charset="-122"/>
              </a:rPr>
              <a:t>DLVO</a:t>
            </a:r>
            <a:r>
              <a:rPr lang="zh-CN" altLang="en-US" sz="2000" b="0">
                <a:solidFill>
                  <a:srgbClr val="AC5C5C"/>
                </a:solidFill>
                <a:latin typeface="黑体" panose="02010609060101010101" pitchFamily="2" charset="-122"/>
                <a:ea typeface="黑体" panose="02010609060101010101" pitchFamily="2" charset="-122"/>
                <a:cs typeface="黑体" panose="02010609060101010101" pitchFamily="2" charset="-122"/>
              </a:rPr>
              <a:t>理论予以描述。</a:t>
            </a:r>
            <a:endParaRPr lang="zh-CN" altLang="en-US" sz="2000" b="0">
              <a:solidFill>
                <a:srgbClr val="AC5C5C"/>
              </a:solidFill>
              <a:latin typeface="黑体" panose="02010609060101010101" pitchFamily="2" charset="-122"/>
              <a:ea typeface="黑体" panose="02010609060101010101" pitchFamily="2" charset="-122"/>
              <a:cs typeface="黑体" panose="02010609060101010101" pitchFamily="2" charset="-122"/>
            </a:endParaRPr>
          </a:p>
        </p:txBody>
      </p:sp>
      <p:pic>
        <p:nvPicPr>
          <p:cNvPr id="48" name="Picutre 48"/>
          <p:cNvPicPr/>
          <p:nvPr/>
        </p:nvPicPr>
        <p:blipFill>
          <a:blip r:embed="rId1"/>
          <a:srcRect l="51046"/>
          <a:stretch>
            <a:fillRect/>
          </a:stretch>
        </p:blipFill>
        <p:spPr>
          <a:xfrm>
            <a:off x="2423795" y="1268730"/>
            <a:ext cx="3582670" cy="3957955"/>
          </a:xfrm>
          <a:prstGeom prst="rect">
            <a:avLst/>
          </a:prstGeom>
          <a:ln>
            <a:noFill/>
          </a:ln>
        </p:spPr>
      </p:pic>
      <p:sp>
        <p:nvSpPr>
          <p:cNvPr id="3" name="文本框 2"/>
          <p:cNvSpPr txBox="1"/>
          <p:nvPr/>
        </p:nvSpPr>
        <p:spPr>
          <a:xfrm>
            <a:off x="6283960" y="1196975"/>
            <a:ext cx="5467985" cy="3679190"/>
          </a:xfrm>
          <a:prstGeom prst="rect">
            <a:avLst/>
          </a:prstGeom>
        </p:spPr>
        <p:txBody>
          <a:bodyPr>
            <a:noAutofit/>
          </a:bodyPr>
          <a:lstStyle/>
          <a:p>
            <a:pPr indent="304800" algn="just" defTabSz="266700">
              <a:lnSpc>
                <a:spcPct val="150000"/>
              </a:lnSpc>
              <a:spcBef>
                <a:spcPct val="0"/>
              </a:spcBef>
              <a:spcAft>
                <a:spcPct val="0"/>
              </a:spcAft>
            </a:pPr>
            <a:r>
              <a:rPr lang="zh-CN" altLang="en-US" sz="2000" b="0">
                <a:solidFill>
                  <a:srgbClr val="FF0000"/>
                </a:solidFill>
                <a:uFillTx/>
                <a:latin typeface="Times New Roman" panose="02020603050405020304" pitchFamily="18" charset="0"/>
                <a:ea typeface="黑体" panose="02010609060101010101" pitchFamily="2" charset="-122"/>
              </a:rPr>
              <a:t>当</a:t>
            </a:r>
            <a:r>
              <a:rPr lang="en-US" altLang="zh-CN" sz="2000" b="0" i="1">
                <a:solidFill>
                  <a:srgbClr val="FF0000"/>
                </a:solidFill>
                <a:uFillTx/>
                <a:latin typeface="Times New Roman" panose="02020603050405020304" pitchFamily="18" charset="0"/>
                <a:ea typeface="黑体" panose="02010609060101010101" pitchFamily="2" charset="-122"/>
              </a:rPr>
              <a:t>oa</a:t>
            </a:r>
            <a:r>
              <a:rPr lang="zh-CN" altLang="en-US" sz="2000" b="0">
                <a:solidFill>
                  <a:srgbClr val="FF0000"/>
                </a:solidFill>
                <a:uFillTx/>
                <a:latin typeface="Times New Roman" panose="02020603050405020304" pitchFamily="18" charset="0"/>
                <a:ea typeface="黑体" panose="02010609060101010101" pitchFamily="2" charset="-122"/>
              </a:rPr>
              <a:t>＜</a:t>
            </a:r>
            <a:r>
              <a:rPr lang="en-US" altLang="zh-CN" sz="2000" b="0" i="1">
                <a:solidFill>
                  <a:srgbClr val="FF0000"/>
                </a:solidFill>
                <a:uFillTx/>
                <a:latin typeface="Times New Roman" panose="02020603050405020304" pitchFamily="18" charset="0"/>
                <a:ea typeface="黑体" panose="02010609060101010101" pitchFamily="2" charset="-122"/>
              </a:rPr>
              <a:t>x</a:t>
            </a:r>
            <a:r>
              <a:rPr lang="zh-CN" altLang="en-US" sz="2000" b="0">
                <a:solidFill>
                  <a:srgbClr val="FF0000"/>
                </a:solidFill>
                <a:uFillTx/>
                <a:latin typeface="Times New Roman" panose="02020603050405020304" pitchFamily="18" charset="0"/>
                <a:ea typeface="黑体" panose="02010609060101010101" pitchFamily="2" charset="-122"/>
              </a:rPr>
              <a:t>＜</a:t>
            </a:r>
            <a:r>
              <a:rPr lang="en-US" altLang="zh-CN" sz="2000" b="0" i="1">
                <a:solidFill>
                  <a:srgbClr val="FF0000"/>
                </a:solidFill>
                <a:uFillTx/>
                <a:latin typeface="Times New Roman" panose="02020603050405020304" pitchFamily="18" charset="0"/>
                <a:ea typeface="黑体" panose="02010609060101010101" pitchFamily="2" charset="-122"/>
              </a:rPr>
              <a:t>oc</a:t>
            </a:r>
            <a:r>
              <a:rPr lang="zh-CN" altLang="en-US" sz="2000" b="0">
                <a:solidFill>
                  <a:srgbClr val="FF0000"/>
                </a:solidFill>
                <a:uFillTx/>
                <a:latin typeface="Times New Roman" panose="02020603050405020304" pitchFamily="18" charset="0"/>
                <a:ea typeface="黑体" panose="02010609060101010101" pitchFamily="2" charset="-122"/>
              </a:rPr>
              <a:t>时</a:t>
            </a:r>
            <a:r>
              <a:rPr lang="zh-CN" altLang="en-US" sz="2000" b="0">
                <a:solidFill>
                  <a:srgbClr val="000000"/>
                </a:solidFill>
                <a:uFillTx/>
                <a:latin typeface="Times New Roman" panose="02020603050405020304" pitchFamily="18" charset="0"/>
                <a:ea typeface="黑体" panose="02010609060101010101" pitchFamily="2" charset="-122"/>
              </a:rPr>
              <a:t>，</a:t>
            </a:r>
            <a:r>
              <a:rPr lang="zh-CN" altLang="en-US" sz="2000" b="0">
                <a:solidFill>
                  <a:schemeClr val="accent1"/>
                </a:solidFill>
                <a:uFillTx/>
                <a:latin typeface="Times New Roman" panose="02020603050405020304" pitchFamily="18" charset="0"/>
                <a:ea typeface="黑体" panose="02010609060101010101" pitchFamily="2" charset="-122"/>
              </a:rPr>
              <a:t>排斥势能</a:t>
            </a:r>
            <a:r>
              <a:rPr lang="zh-CN" altLang="en-US" sz="2000" b="0">
                <a:solidFill>
                  <a:srgbClr val="000000"/>
                </a:solidFill>
                <a:uFillTx/>
                <a:latin typeface="Times New Roman" panose="02020603050405020304" pitchFamily="18" charset="0"/>
                <a:ea typeface="黑体" panose="02010609060101010101" pitchFamily="2" charset="-122"/>
              </a:rPr>
              <a:t>占优势，</a:t>
            </a:r>
            <a:r>
              <a:rPr lang="en-US" altLang="zh-CN" sz="2000" b="0" i="1">
                <a:solidFill>
                  <a:srgbClr val="000000"/>
                </a:solidFill>
                <a:uFillTx/>
                <a:latin typeface="Times New Roman" panose="02020603050405020304" pitchFamily="18" charset="0"/>
                <a:ea typeface="黑体" panose="02010609060101010101" pitchFamily="2" charset="-122"/>
              </a:rPr>
              <a:t>x </a:t>
            </a:r>
            <a:r>
              <a:rPr lang="en-US" altLang="zh-CN" sz="2000" b="0">
                <a:solidFill>
                  <a:srgbClr val="000000"/>
                </a:solidFill>
                <a:uFillTx/>
                <a:latin typeface="Times New Roman" panose="02020603050405020304" pitchFamily="18" charset="0"/>
                <a:ea typeface="黑体" panose="02010609060101010101" pitchFamily="2" charset="-122"/>
              </a:rPr>
              <a:t>= </a:t>
            </a:r>
            <a:r>
              <a:rPr lang="en-US" altLang="zh-CN" sz="2000" b="0" i="1">
                <a:solidFill>
                  <a:srgbClr val="000000"/>
                </a:solidFill>
                <a:uFillTx/>
                <a:latin typeface="Times New Roman" panose="02020603050405020304" pitchFamily="18" charset="0"/>
                <a:ea typeface="黑体" panose="02010609060101010101" pitchFamily="2" charset="-122"/>
              </a:rPr>
              <a:t>ob</a:t>
            </a:r>
            <a:r>
              <a:rPr lang="zh-CN" altLang="en-US" sz="2000" b="0">
                <a:solidFill>
                  <a:srgbClr val="000000"/>
                </a:solidFill>
                <a:uFillTx/>
                <a:latin typeface="Times New Roman" panose="02020603050405020304" pitchFamily="18" charset="0"/>
                <a:ea typeface="黑体" panose="02010609060101010101" pitchFamily="2" charset="-122"/>
              </a:rPr>
              <a:t>时，排斥势能最大，为排斥能峰用</a:t>
            </a:r>
            <a:r>
              <a:rPr lang="en-US" altLang="zh-CN" sz="2000" b="0">
                <a:solidFill>
                  <a:srgbClr val="000000"/>
                </a:solidFill>
                <a:uFillTx/>
                <a:latin typeface="Times New Roman" panose="02020603050405020304" pitchFamily="18" charset="0"/>
                <a:ea typeface="黑体" panose="02010609060101010101" pitchFamily="2" charset="-122"/>
              </a:rPr>
              <a:t>E</a:t>
            </a:r>
            <a:r>
              <a:rPr lang="en-US" altLang="zh-CN" sz="2000" b="0" baseline="-25000">
                <a:solidFill>
                  <a:srgbClr val="000000"/>
                </a:solidFill>
                <a:uFillTx/>
                <a:latin typeface="Times New Roman" panose="02020603050405020304" pitchFamily="18" charset="0"/>
                <a:ea typeface="黑体" panose="02010609060101010101" pitchFamily="2" charset="-122"/>
              </a:rPr>
              <a:t>max</a:t>
            </a:r>
            <a:r>
              <a:rPr lang="zh-CN" altLang="en-US" sz="2000" b="0">
                <a:solidFill>
                  <a:srgbClr val="000000"/>
                </a:solidFill>
                <a:uFillTx/>
                <a:latin typeface="Times New Roman" panose="02020603050405020304" pitchFamily="18" charset="0"/>
                <a:ea typeface="黑体" panose="02010609060101010101" pitchFamily="2" charset="-122"/>
              </a:rPr>
              <a:t>表示。</a:t>
            </a:r>
            <a:endParaRPr lang="zh-CN" altLang="en-US" sz="2000" b="0">
              <a:solidFill>
                <a:srgbClr val="000000"/>
              </a:solidFill>
              <a:uFillTx/>
              <a:latin typeface="Times New Roman" panose="02020603050405020304" pitchFamily="18" charset="0"/>
              <a:ea typeface="黑体" panose="02010609060101010101" pitchFamily="2" charset="-122"/>
            </a:endParaRPr>
          </a:p>
          <a:p>
            <a:pPr indent="304800" algn="just" defTabSz="266700">
              <a:lnSpc>
                <a:spcPct val="150000"/>
              </a:lnSpc>
              <a:spcBef>
                <a:spcPct val="0"/>
              </a:spcBef>
              <a:spcAft>
                <a:spcPct val="0"/>
              </a:spcAft>
            </a:pPr>
            <a:r>
              <a:rPr lang="zh-CN" altLang="en-US" sz="2000" b="0">
                <a:solidFill>
                  <a:srgbClr val="FF0000"/>
                </a:solidFill>
                <a:uFillTx/>
                <a:latin typeface="Times New Roman" panose="02020603050405020304" pitchFamily="18" charset="0"/>
                <a:ea typeface="黑体" panose="02010609060101010101" pitchFamily="2" charset="-122"/>
              </a:rPr>
              <a:t>当</a:t>
            </a:r>
            <a:r>
              <a:rPr lang="en-US" altLang="zh-CN" sz="2000" b="0" i="1">
                <a:solidFill>
                  <a:srgbClr val="FF0000"/>
                </a:solidFill>
                <a:uFillTx/>
                <a:latin typeface="Times New Roman" panose="02020603050405020304" pitchFamily="18" charset="0"/>
                <a:ea typeface="黑体" panose="02010609060101010101" pitchFamily="2" charset="-122"/>
              </a:rPr>
              <a:t>x</a:t>
            </a:r>
            <a:r>
              <a:rPr lang="zh-CN" altLang="en-US" sz="2000" b="0">
                <a:solidFill>
                  <a:srgbClr val="FF0000"/>
                </a:solidFill>
                <a:uFillTx/>
                <a:latin typeface="Times New Roman" panose="02020603050405020304" pitchFamily="18" charset="0"/>
                <a:ea typeface="黑体" panose="02010609060101010101" pitchFamily="2" charset="-122"/>
              </a:rPr>
              <a:t>＜</a:t>
            </a:r>
            <a:r>
              <a:rPr lang="en-US" altLang="zh-CN" sz="2000" b="0" i="1">
                <a:solidFill>
                  <a:srgbClr val="FF0000"/>
                </a:solidFill>
                <a:uFillTx/>
                <a:latin typeface="Times New Roman" panose="02020603050405020304" pitchFamily="18" charset="0"/>
                <a:ea typeface="黑体" panose="02010609060101010101" pitchFamily="2" charset="-122"/>
              </a:rPr>
              <a:t>oa</a:t>
            </a:r>
            <a:r>
              <a:rPr lang="zh-CN" altLang="en-US" sz="2000" b="0">
                <a:solidFill>
                  <a:srgbClr val="FF0000"/>
                </a:solidFill>
                <a:uFillTx/>
                <a:latin typeface="Times New Roman" panose="02020603050405020304" pitchFamily="18" charset="0"/>
                <a:ea typeface="黑体" panose="02010609060101010101" pitchFamily="2" charset="-122"/>
              </a:rPr>
              <a:t>或</a:t>
            </a:r>
            <a:r>
              <a:rPr lang="en-US" altLang="zh-CN" sz="2000" b="0" i="1">
                <a:solidFill>
                  <a:srgbClr val="FF0000"/>
                </a:solidFill>
                <a:uFillTx/>
                <a:latin typeface="Times New Roman" panose="02020603050405020304" pitchFamily="18" charset="0"/>
                <a:ea typeface="黑体" panose="02010609060101010101" pitchFamily="2" charset="-122"/>
              </a:rPr>
              <a:t>x</a:t>
            </a:r>
            <a:r>
              <a:rPr lang="zh-CN" altLang="en-US" sz="2000" b="0">
                <a:solidFill>
                  <a:srgbClr val="FF0000"/>
                </a:solidFill>
                <a:uFillTx/>
                <a:latin typeface="Times New Roman" panose="02020603050405020304" pitchFamily="18" charset="0"/>
                <a:ea typeface="黑体" panose="02010609060101010101" pitchFamily="2" charset="-122"/>
              </a:rPr>
              <a:t>＞</a:t>
            </a:r>
            <a:r>
              <a:rPr lang="en-US" altLang="zh-CN" sz="2000" b="0" i="1">
                <a:solidFill>
                  <a:srgbClr val="FF0000"/>
                </a:solidFill>
                <a:uFillTx/>
                <a:latin typeface="Times New Roman" panose="02020603050405020304" pitchFamily="18" charset="0"/>
                <a:ea typeface="黑体" panose="02010609060101010101" pitchFamily="2" charset="-122"/>
              </a:rPr>
              <a:t>oc</a:t>
            </a:r>
            <a:r>
              <a:rPr lang="zh-CN" altLang="en-US" sz="2000" b="0">
                <a:solidFill>
                  <a:srgbClr val="FF0000"/>
                </a:solidFill>
                <a:uFillTx/>
                <a:latin typeface="Times New Roman" panose="02020603050405020304" pitchFamily="18" charset="0"/>
                <a:ea typeface="黑体" panose="02010609060101010101" pitchFamily="2" charset="-122"/>
              </a:rPr>
              <a:t>时，</a:t>
            </a:r>
            <a:r>
              <a:rPr lang="zh-CN" altLang="en-US" sz="2000" b="0">
                <a:solidFill>
                  <a:schemeClr val="accent1"/>
                </a:solidFill>
                <a:uFillTx/>
                <a:latin typeface="Times New Roman" panose="02020603050405020304" pitchFamily="18" charset="0"/>
                <a:ea typeface="黑体" panose="02010609060101010101" pitchFamily="2" charset="-122"/>
              </a:rPr>
              <a:t>吸引势能</a:t>
            </a:r>
            <a:r>
              <a:rPr lang="zh-CN" altLang="en-US" sz="2000" b="0">
                <a:solidFill>
                  <a:srgbClr val="000000"/>
                </a:solidFill>
                <a:uFillTx/>
                <a:latin typeface="Times New Roman" panose="02020603050405020304" pitchFamily="18" charset="0"/>
                <a:ea typeface="黑体" panose="02010609060101010101" pitchFamily="2" charset="-122"/>
              </a:rPr>
              <a:t>均占优势。</a:t>
            </a:r>
            <a:endParaRPr lang="zh-CN" altLang="en-US" sz="2000" b="0">
              <a:solidFill>
                <a:srgbClr val="000000"/>
              </a:solidFill>
              <a:uFillTx/>
              <a:latin typeface="Times New Roman" panose="02020603050405020304" pitchFamily="18" charset="0"/>
              <a:ea typeface="黑体" panose="02010609060101010101" pitchFamily="2" charset="-122"/>
            </a:endParaRPr>
          </a:p>
          <a:p>
            <a:pPr indent="304800" algn="just" defTabSz="266700">
              <a:lnSpc>
                <a:spcPct val="150000"/>
              </a:lnSpc>
              <a:spcBef>
                <a:spcPct val="0"/>
              </a:spcBef>
              <a:spcAft>
                <a:spcPct val="0"/>
              </a:spcAft>
            </a:pPr>
            <a:r>
              <a:rPr lang="zh-CN" altLang="en-US" sz="2000" b="0">
                <a:solidFill>
                  <a:srgbClr val="000000"/>
                </a:solidFill>
                <a:uFillTx/>
                <a:latin typeface="Times New Roman" panose="02020603050405020304" pitchFamily="18" charset="0"/>
                <a:ea typeface="黑体" panose="02010609060101010101" pitchFamily="2" charset="-122"/>
              </a:rPr>
              <a:t>但</a:t>
            </a:r>
            <a:r>
              <a:rPr lang="en-US" altLang="zh-CN" sz="2000" b="0" i="1">
                <a:solidFill>
                  <a:srgbClr val="000000"/>
                </a:solidFill>
                <a:uFillTx/>
                <a:latin typeface="Times New Roman" panose="02020603050405020304" pitchFamily="18" charset="0"/>
                <a:ea typeface="黑体" panose="02010609060101010101" pitchFamily="2" charset="-122"/>
              </a:rPr>
              <a:t>x</a:t>
            </a:r>
            <a:r>
              <a:rPr lang="zh-CN" altLang="en-US" sz="2000" b="0">
                <a:solidFill>
                  <a:srgbClr val="000000"/>
                </a:solidFill>
                <a:uFillTx/>
                <a:latin typeface="Times New Roman" panose="02020603050405020304" pitchFamily="18" charset="0"/>
                <a:ea typeface="黑体" panose="02010609060101010101" pitchFamily="2" charset="-122"/>
              </a:rPr>
              <a:t>＞</a:t>
            </a:r>
            <a:r>
              <a:rPr lang="en-US" altLang="zh-CN" sz="2000" b="0" i="1">
                <a:solidFill>
                  <a:srgbClr val="000000"/>
                </a:solidFill>
                <a:uFillTx/>
                <a:latin typeface="Times New Roman" panose="02020603050405020304" pitchFamily="18" charset="0"/>
                <a:ea typeface="黑体" panose="02010609060101010101" pitchFamily="2" charset="-122"/>
              </a:rPr>
              <a:t>oc</a:t>
            </a:r>
            <a:r>
              <a:rPr lang="zh-CN" altLang="en-US" sz="2000" b="0">
                <a:solidFill>
                  <a:srgbClr val="000000"/>
                </a:solidFill>
                <a:uFillTx/>
                <a:latin typeface="Times New Roman" panose="02020603050405020304" pitchFamily="18" charset="0"/>
                <a:ea typeface="黑体" panose="02010609060101010101" pitchFamily="2" charset="-122"/>
              </a:rPr>
              <a:t>时虽然两胶粒表现出相互吸引趋势，但总吸引势能太弱，两胶粒仍无法靠近。</a:t>
            </a:r>
            <a:endParaRPr lang="zh-CN" altLang="en-US" sz="2000" b="0">
              <a:solidFill>
                <a:srgbClr val="000000"/>
              </a:solidFill>
              <a:uFillTx/>
              <a:latin typeface="Times New Roman" panose="02020603050405020304" pitchFamily="18" charset="0"/>
              <a:ea typeface="黑体" panose="02010609060101010101" pitchFamily="2" charset="-122"/>
            </a:endParaRPr>
          </a:p>
          <a:p>
            <a:pPr indent="304800" algn="just" defTabSz="266700">
              <a:lnSpc>
                <a:spcPct val="150000"/>
              </a:lnSpc>
              <a:spcBef>
                <a:spcPct val="0"/>
              </a:spcBef>
              <a:spcAft>
                <a:spcPct val="0"/>
              </a:spcAft>
            </a:pPr>
            <a:r>
              <a:rPr lang="zh-CN" altLang="en-US" sz="2000" b="0">
                <a:solidFill>
                  <a:srgbClr val="FF0000"/>
                </a:solidFill>
                <a:uFillTx/>
                <a:latin typeface="Times New Roman" panose="02020603050405020304" pitchFamily="18" charset="0"/>
                <a:ea typeface="黑体" panose="02010609060101010101" pitchFamily="2" charset="-122"/>
              </a:rPr>
              <a:t>只有当</a:t>
            </a:r>
            <a:r>
              <a:rPr lang="en-US" altLang="zh-CN" sz="2000" b="0" i="1">
                <a:solidFill>
                  <a:srgbClr val="FF0000"/>
                </a:solidFill>
                <a:uFillTx/>
                <a:latin typeface="Times New Roman" panose="02020603050405020304" pitchFamily="18" charset="0"/>
                <a:ea typeface="黑体" panose="02010609060101010101" pitchFamily="2" charset="-122"/>
              </a:rPr>
              <a:t>x</a:t>
            </a:r>
            <a:r>
              <a:rPr lang="zh-CN" altLang="en-US" sz="2000" b="0">
                <a:solidFill>
                  <a:srgbClr val="FF0000"/>
                </a:solidFill>
                <a:uFillTx/>
                <a:latin typeface="Times New Roman" panose="02020603050405020304" pitchFamily="18" charset="0"/>
                <a:ea typeface="黑体" panose="02010609060101010101" pitchFamily="2" charset="-122"/>
              </a:rPr>
              <a:t>＜</a:t>
            </a:r>
            <a:r>
              <a:rPr lang="en-US" altLang="zh-CN" sz="2000" b="0" i="1">
                <a:solidFill>
                  <a:srgbClr val="FF0000"/>
                </a:solidFill>
                <a:uFillTx/>
                <a:latin typeface="Times New Roman" panose="02020603050405020304" pitchFamily="18" charset="0"/>
                <a:ea typeface="黑体" panose="02010609060101010101" pitchFamily="2" charset="-122"/>
              </a:rPr>
              <a:t>oa</a:t>
            </a:r>
            <a:r>
              <a:rPr lang="zh-CN" altLang="en-US" sz="2000" b="0">
                <a:solidFill>
                  <a:srgbClr val="FF0000"/>
                </a:solidFill>
                <a:uFillTx/>
                <a:latin typeface="Times New Roman" panose="02020603050405020304" pitchFamily="18" charset="0"/>
                <a:ea typeface="黑体" panose="02010609060101010101" pitchFamily="2" charset="-122"/>
              </a:rPr>
              <a:t>时，</a:t>
            </a:r>
            <a:r>
              <a:rPr lang="zh-CN" altLang="en-US" sz="2000" b="0">
                <a:solidFill>
                  <a:srgbClr val="000000"/>
                </a:solidFill>
                <a:uFillTx/>
                <a:latin typeface="Times New Roman" panose="02020603050405020304" pitchFamily="18" charset="0"/>
                <a:ea typeface="黑体" panose="02010609060101010101" pitchFamily="2" charset="-122"/>
              </a:rPr>
              <a:t>吸引势能随间距急剧增大，凝聚才会发生。布朗运动的动能首先要能克服</a:t>
            </a:r>
            <a:r>
              <a:rPr lang="zh-CN" altLang="en-US" sz="2000" b="0">
                <a:solidFill>
                  <a:schemeClr val="accent1"/>
                </a:solidFill>
                <a:uFillTx/>
                <a:latin typeface="Times New Roman" panose="02020603050405020304" pitchFamily="18" charset="0"/>
                <a:ea typeface="黑体" panose="02010609060101010101" pitchFamily="2" charset="-122"/>
              </a:rPr>
              <a:t>排斥能峰</a:t>
            </a:r>
            <a:r>
              <a:rPr lang="en-US" altLang="zh-CN" sz="2000" b="0">
                <a:solidFill>
                  <a:schemeClr val="accent1"/>
                </a:solidFill>
                <a:uFillTx/>
                <a:latin typeface="Times New Roman" panose="02020603050405020304" pitchFamily="18" charset="0"/>
                <a:ea typeface="黑体" panose="02010609060101010101" pitchFamily="2" charset="-122"/>
              </a:rPr>
              <a:t>E</a:t>
            </a:r>
            <a:r>
              <a:rPr lang="en-US" altLang="zh-CN" sz="2000" b="0" baseline="-25000">
                <a:solidFill>
                  <a:schemeClr val="accent1"/>
                </a:solidFill>
                <a:uFillTx/>
                <a:latin typeface="Times New Roman" panose="02020603050405020304" pitchFamily="18" charset="0"/>
                <a:ea typeface="黑体" panose="02010609060101010101" pitchFamily="2" charset="-122"/>
              </a:rPr>
              <a:t>max</a:t>
            </a:r>
            <a:r>
              <a:rPr lang="zh-CN" altLang="en-US" sz="2000" b="0">
                <a:solidFill>
                  <a:srgbClr val="000000"/>
                </a:solidFill>
                <a:uFillTx/>
                <a:latin typeface="Times New Roman" panose="02020603050405020304" pitchFamily="18" charset="0"/>
                <a:ea typeface="黑体" panose="02010609060101010101" pitchFamily="2" charset="-122"/>
              </a:rPr>
              <a:t>才行。然而，</a:t>
            </a:r>
            <a:r>
              <a:rPr lang="zh-CN" altLang="en-US" sz="2000" b="0" u="sng">
                <a:solidFill>
                  <a:srgbClr val="000000"/>
                </a:solidFill>
                <a:uFillTx/>
                <a:latin typeface="Times New Roman" panose="02020603050405020304" pitchFamily="18" charset="0"/>
                <a:ea typeface="黑体" panose="02010609060101010101" pitchFamily="2" charset="-122"/>
              </a:rPr>
              <a:t>胶粒布朗运动动能远小于</a:t>
            </a:r>
            <a:r>
              <a:rPr lang="en-US" altLang="zh-CN" sz="2000" b="0" u="sng">
                <a:solidFill>
                  <a:srgbClr val="000000"/>
                </a:solidFill>
                <a:uFillTx/>
                <a:latin typeface="Times New Roman" panose="02020603050405020304" pitchFamily="18" charset="0"/>
                <a:ea typeface="黑体" panose="02010609060101010101" pitchFamily="2" charset="-122"/>
              </a:rPr>
              <a:t>E</a:t>
            </a:r>
            <a:r>
              <a:rPr lang="en-US" altLang="zh-CN" sz="2000" b="0" u="sng" baseline="-25000">
                <a:solidFill>
                  <a:srgbClr val="000000"/>
                </a:solidFill>
                <a:uFillTx/>
                <a:latin typeface="Times New Roman" panose="02020603050405020304" pitchFamily="18" charset="0"/>
                <a:ea typeface="黑体" panose="02010609060101010101" pitchFamily="2" charset="-122"/>
              </a:rPr>
              <a:t>max</a:t>
            </a:r>
            <a:r>
              <a:rPr lang="zh-CN" altLang="en-US" sz="2000" b="0">
                <a:solidFill>
                  <a:srgbClr val="000000"/>
                </a:solidFill>
                <a:uFillTx/>
                <a:latin typeface="Times New Roman" panose="02020603050405020304" pitchFamily="18" charset="0"/>
                <a:ea typeface="黑体" panose="02010609060101010101" pitchFamily="2" charset="-122"/>
              </a:rPr>
              <a:t>，两胶粒之间距离无法靠近到</a:t>
            </a:r>
            <a:r>
              <a:rPr lang="en-US" altLang="zh-CN" sz="2000" b="0" i="1">
                <a:solidFill>
                  <a:srgbClr val="000000"/>
                </a:solidFill>
                <a:uFillTx/>
                <a:latin typeface="Times New Roman" panose="02020603050405020304" pitchFamily="18" charset="0"/>
                <a:ea typeface="黑体" panose="02010609060101010101" pitchFamily="2" charset="-122"/>
              </a:rPr>
              <a:t>oa</a:t>
            </a:r>
            <a:r>
              <a:rPr lang="zh-CN" altLang="en-US" sz="2000" b="0">
                <a:solidFill>
                  <a:srgbClr val="000000"/>
                </a:solidFill>
                <a:uFillTx/>
                <a:latin typeface="Times New Roman" panose="02020603050405020304" pitchFamily="18" charset="0"/>
                <a:ea typeface="黑体" panose="02010609060101010101" pitchFamily="2" charset="-122"/>
              </a:rPr>
              <a:t>以内，故胶体处于分散稳定状态。</a:t>
            </a:r>
            <a:endParaRPr lang="zh-CN" altLang="en-US" sz="2000" b="0">
              <a:solidFill>
                <a:srgbClr val="000000"/>
              </a:solidFill>
              <a:uFillTx/>
              <a:latin typeface="Times New Roman" panose="02020603050405020304" pitchFamily="18" charset="0"/>
              <a:ea typeface="黑体" panose="02010609060101010101" pitchFamily="2" charset="-122"/>
            </a:endParaRPr>
          </a:p>
        </p:txBody>
      </p:sp>
      <p:sp>
        <p:nvSpPr>
          <p:cNvPr id="6" name="文本框 5"/>
          <p:cNvSpPr txBox="1"/>
          <p:nvPr/>
        </p:nvSpPr>
        <p:spPr>
          <a:xfrm>
            <a:off x="-24765" y="476885"/>
            <a:ext cx="6096000" cy="603885"/>
          </a:xfrm>
          <a:prstGeom prst="rect">
            <a:avLst/>
          </a:prstGeom>
          <a:noFill/>
        </p:spPr>
        <p:txBody>
          <a:bodyPr wrap="square" rtlCol="0" anchor="t">
            <a:spAutoFit/>
          </a:bodyPr>
          <a:lstStyle/>
          <a:p>
            <a:pPr marL="342900" marR="0" lvl="0" indent="-342900" algn="l" defTabSz="914400" rtl="0">
              <a:lnSpc>
                <a:spcPts val="4000"/>
              </a:lnSpc>
              <a:spcBef>
                <a:spcPts val="0"/>
              </a:spcBef>
              <a:spcAft>
                <a:spcPct val="0"/>
              </a:spcAft>
              <a:buClr>
                <a:schemeClr val="hlink"/>
              </a:buClr>
              <a:buSzPct val="80000"/>
              <a:buFont typeface="Wingdings" panose="05000000000000000000" pitchFamily="2" charset="2"/>
              <a:buNone/>
              <a:defRPr/>
            </a:pPr>
            <a:r>
              <a:rPr lang="en-US" altLang="zh-CN" sz="2800" kern="0" noProof="0" dirty="0">
                <a:ln>
                  <a:noFill/>
                </a:ln>
                <a:solidFill>
                  <a:srgbClr val="AC5C5C"/>
                </a:solidFill>
                <a:effectLst/>
                <a:uLnTx/>
                <a:uFillTx/>
                <a:latin typeface="Times New Roman" panose="02020603050405020304" pitchFamily="18" charset="0"/>
                <a:ea typeface="+mn-ea"/>
                <a:sym typeface="+mn-ea"/>
              </a:rPr>
              <a:t> </a:t>
            </a:r>
            <a:r>
              <a:rPr lang="en-US" altLang="zh-CN" sz="2800" noProof="0" dirty="0">
                <a:solidFill>
                  <a:srgbClr val="AA5C5C"/>
                </a:solidFill>
                <a:latin typeface="微软雅黑" panose="020B0503020204020204" charset="-122"/>
                <a:ea typeface="微软雅黑" panose="020B0503020204020204" charset="-122"/>
                <a:sym typeface="+mn-ea"/>
              </a:rPr>
              <a:t> </a:t>
            </a:r>
            <a:r>
              <a:rPr lang="en-US" altLang="zh-CN" sz="2800" noProof="0" dirty="0">
                <a:solidFill>
                  <a:srgbClr val="AA5C5C"/>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2800"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（2）</a:t>
            </a:r>
            <a:r>
              <a:rPr lang="en-US" altLang="zh-CN" sz="280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DLVO理论</a:t>
            </a:r>
            <a:endParaRPr lang="en-US" altLang="zh-CN" sz="280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43025" y="1557020"/>
            <a:ext cx="9145270" cy="575945"/>
          </a:xfrm>
          <a:prstGeom prst="rect">
            <a:avLst/>
          </a:prstGeom>
          <a:solidFill>
            <a:schemeClr val="tx1"/>
          </a:solidFill>
          <a:ln w="50800" cap="flat" cmpd="sng" algn="ctr">
            <a:solidFill>
              <a:schemeClr val="tx1"/>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3075"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4" name="Rectangle 3"/>
          <p:cNvSpPr txBox="1">
            <a:spLocks noChangeArrowheads="1"/>
          </p:cNvSpPr>
          <p:nvPr/>
        </p:nvSpPr>
        <p:spPr>
          <a:xfrm>
            <a:off x="839470" y="620395"/>
            <a:ext cx="8069580" cy="608965"/>
          </a:xfrm>
          <a:prstGeom prst="rect">
            <a:avLst/>
          </a:prstGeom>
        </p:spPr>
        <p:txBody>
          <a:bodyPr/>
          <a:lstStyle/>
          <a:p>
            <a:pPr marL="457200" marR="0" indent="-457200" algn="l" defTabSz="914400" eaLnBrk="1" hangingPunct="1">
              <a:lnSpc>
                <a:spcPct val="150000"/>
              </a:lnSpc>
              <a:spcBef>
                <a:spcPct val="50000"/>
              </a:spcBef>
              <a:buClrTx/>
              <a:buSzTx/>
              <a:buFontTx/>
              <a:buNone/>
              <a:defRPr/>
            </a:pPr>
            <a:r>
              <a:rPr kumimoji="0" lang="en-US" altLang="zh-CN" sz="3000" b="1" cap="none" spc="0" normalizeH="0" baseline="0"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  1.2.</a:t>
            </a:r>
            <a:r>
              <a:rPr kumimoji="0" lang="en-US" altLang="zh-CN" sz="3000" b="1" cap="none" spc="0" normalizeH="0" baseline="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Times New Roman" panose="02020603050405020304" pitchFamily="18" charset="0"/>
              </a:rPr>
              <a:t>混凝机理</a:t>
            </a:r>
            <a:r>
              <a:rPr kumimoji="0" lang="en-US" altLang="zh-CN" sz="3000" b="1" cap="none" spc="0" normalizeH="0" baseline="0"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 </a:t>
            </a:r>
            <a:r>
              <a:rPr kumimoji="0" lang="en-US" altLang="zh-CN" sz="3000" b="1" cap="none" spc="0" normalizeH="0" baseline="0" dirty="0">
                <a:solidFill>
                  <a:schemeClr val="bg2"/>
                </a:solidFill>
                <a:latin typeface="Times New Roman" panose="02020603050405020304" pitchFamily="18" charset="0"/>
                <a:cs typeface="Times New Roman" panose="02020603050405020304" pitchFamily="18" charset="0"/>
              </a:rPr>
              <a:t>Coagulation Mechanism</a:t>
            </a:r>
            <a:endParaRPr kumimoji="0" lang="en-US" altLang="zh-CN" sz="3000" b="1" cap="none" spc="0" normalizeH="0" baseline="0" dirty="0">
              <a:solidFill>
                <a:schemeClr val="bg2"/>
              </a:solidFill>
              <a:latin typeface="Times New Roman" panose="02020603050405020304" pitchFamily="18" charset="0"/>
              <a:cs typeface="Times New Roman" panose="02020603050405020304" pitchFamily="18" charset="0"/>
            </a:endParaRPr>
          </a:p>
          <a:p>
            <a:pPr marL="342900" marR="0" indent="-342900" defTabSz="914400">
              <a:lnSpc>
                <a:spcPct val="120000"/>
              </a:lnSpc>
              <a:spcBef>
                <a:spcPct val="20000"/>
              </a:spcBef>
              <a:buClr>
                <a:schemeClr val="hlink"/>
              </a:buClr>
              <a:buSzPct val="80000"/>
              <a:buFont typeface="Wingdings" panose="05000000000000000000" pitchFamily="2" charset="2"/>
              <a:buNone/>
              <a:defRPr/>
            </a:pPr>
            <a:r>
              <a:rPr kumimoji="0" lang="zh-CN" altLang="en-US" sz="3200" b="1" kern="0" cap="none" spc="0" normalizeH="0" baseline="0" noProof="0" dirty="0">
                <a:solidFill>
                  <a:schemeClr val="accent1"/>
                </a:solidFill>
                <a:effectLst/>
                <a:latin typeface="黑体" panose="02010609060101010101" pitchFamily="2" charset="-122"/>
                <a:ea typeface="黑体" panose="02010609060101010101" pitchFamily="2" charset="-122"/>
                <a:cs typeface="黑体" panose="02010609060101010101" pitchFamily="2" charset="-122"/>
              </a:rPr>
              <a:t>        </a:t>
            </a:r>
            <a:endParaRPr kumimoji="0" lang="en-US" altLang="zh-CN" sz="3200" b="1" kern="0" cap="none" spc="0" normalizeH="0" baseline="0" noProof="0" dirty="0">
              <a:solidFill>
                <a:schemeClr val="accent1"/>
              </a:solidFill>
              <a:effectLst/>
              <a:latin typeface="黑体" panose="02010609060101010101" pitchFamily="2" charset="-122"/>
              <a:ea typeface="黑体" panose="02010609060101010101" pitchFamily="2" charset="-122"/>
              <a:cs typeface="黑体" panose="02010609060101010101" pitchFamily="2" charset="-122"/>
            </a:endParaRPr>
          </a:p>
          <a:p>
            <a:pPr marL="342900" marR="0" indent="-342900" defTabSz="914400">
              <a:lnSpc>
                <a:spcPct val="120000"/>
              </a:lnSpc>
              <a:spcBef>
                <a:spcPct val="20000"/>
              </a:spcBef>
              <a:buClr>
                <a:schemeClr val="hlink"/>
              </a:buClr>
              <a:buSzPct val="80000"/>
              <a:buFont typeface="Wingdings" panose="05000000000000000000" pitchFamily="2" charset="2"/>
              <a:buNone/>
              <a:defRPr/>
            </a:pPr>
            <a:r>
              <a:rPr kumimoji="0" lang="zh-CN" altLang="en-US" sz="3200" b="1" kern="0" cap="none" spc="0" normalizeH="0" baseline="0" noProof="0" dirty="0">
                <a:solidFill>
                  <a:schemeClr val="accent1"/>
                </a:solidFill>
                <a:effectLst/>
                <a:latin typeface="黑体" panose="02010609060101010101" pitchFamily="2" charset="-122"/>
                <a:ea typeface="黑体" panose="02010609060101010101" pitchFamily="2" charset="-122"/>
                <a:cs typeface="黑体" panose="02010609060101010101" pitchFamily="2" charset="-122"/>
              </a:rPr>
              <a:t>        </a:t>
            </a:r>
            <a:endParaRPr kumimoji="0" lang="zh-CN" altLang="en-US" sz="3200" b="1" kern="0" cap="none" spc="0" normalizeH="0" baseline="0" noProof="0" dirty="0">
              <a:solidFill>
                <a:schemeClr val="accent1"/>
              </a:solidFill>
              <a:effectLst/>
              <a:latin typeface="黑体" panose="02010609060101010101" pitchFamily="2" charset="-122"/>
              <a:ea typeface="黑体" panose="02010609060101010101" pitchFamily="2" charset="-122"/>
              <a:cs typeface="黑体" panose="02010609060101010101" pitchFamily="2" charset="-122"/>
            </a:endParaRPr>
          </a:p>
        </p:txBody>
      </p:sp>
      <p:sp>
        <p:nvSpPr>
          <p:cNvPr id="15366" name="TextBox 5"/>
          <p:cNvSpPr txBox="1"/>
          <p:nvPr/>
        </p:nvSpPr>
        <p:spPr>
          <a:xfrm>
            <a:off x="3431540" y="2277110"/>
            <a:ext cx="41910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1800" dirty="0"/>
              <a:t>表</a:t>
            </a:r>
            <a:r>
              <a:rPr lang="en-US" altLang="zh-CN" sz="1800" dirty="0"/>
              <a:t>8-1</a:t>
            </a:r>
            <a:r>
              <a:rPr lang="zh-CN" altLang="en-US" sz="1800" dirty="0"/>
              <a:t> 铝离子水解平衡常数</a:t>
            </a:r>
            <a:endParaRPr lang="zh-CN" altLang="en-US" sz="1800" dirty="0"/>
          </a:p>
        </p:txBody>
      </p:sp>
      <p:sp>
        <p:nvSpPr>
          <p:cNvPr id="7" name="矩形 6"/>
          <p:cNvSpPr/>
          <p:nvPr/>
        </p:nvSpPr>
        <p:spPr>
          <a:xfrm>
            <a:off x="839470" y="3068955"/>
            <a:ext cx="10047605" cy="2616835"/>
          </a:xfrm>
          <a:prstGeom prst="rect">
            <a:avLst/>
          </a:prstGeom>
        </p:spPr>
        <p:txBody>
          <a:bodyPr wrap="square">
            <a:noAutofit/>
          </a:bodyPr>
          <a:lstStyle/>
          <a:p>
            <a:pPr marR="0" lvl="0" algn="l" defTabSz="914400" rtl="0" eaLnBrk="1" hangingPunct="1">
              <a:lnSpc>
                <a:spcPct val="150000"/>
              </a:lnSpc>
              <a:spcBef>
                <a:spcPct val="0"/>
              </a:spcBef>
              <a:spcAft>
                <a:spcPct val="0"/>
              </a:spcAft>
              <a:buClrTx/>
              <a:buSzTx/>
              <a:buFontTx/>
              <a:buNone/>
              <a:defRPr/>
            </a:pPr>
            <a:r>
              <a:rPr kumimoji="0" lang="zh-CN" altLang="en-US" sz="2400" b="0" i="0" u="none" strike="noStrike" kern="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rPr>
              <a:t>      </a:t>
            </a:r>
            <a:r>
              <a:rPr kumimoji="0" lang="zh-CN" altLang="en-US" sz="2400" b="0" i="0" u="none" strike="noStrike" kern="0" cap="none" spc="0" normalizeH="0" baseline="0" noProof="0" dirty="0">
                <a:ln>
                  <a:noFill/>
                </a:ln>
                <a:solidFill>
                  <a:srgbClr val="FFFF00"/>
                </a:solidFill>
                <a:effectLst/>
                <a:uLnTx/>
                <a:uFillTx/>
                <a:latin typeface="黑体" panose="02010609060101010101" pitchFamily="2" charset="-122"/>
                <a:ea typeface="黑体" panose="02010609060101010101" pitchFamily="2" charset="-122"/>
                <a:cs typeface="黑体" panose="02010609060101010101" pitchFamily="2" charset="-122"/>
              </a:rPr>
              <a:t>  </a:t>
            </a:r>
            <a:r>
              <a:rPr kumimoji="0" lang="zh-CN" altLang="en-US" sz="24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硫酸铝水解与缩聚反应的产物包括：</a:t>
            </a:r>
            <a:r>
              <a:rPr kumimoji="0" lang="zh-CN" altLang="en-US" sz="2400" b="0" i="0" u="none" strike="noStrike" kern="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cs typeface="黑体" panose="02010609060101010101" pitchFamily="2" charset="-122"/>
              </a:rPr>
              <a:t>未水解的水合铝离子</a:t>
            </a:r>
            <a:r>
              <a:rPr kumimoji="0" lang="zh-CN" altLang="en-US" sz="24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a:t>
            </a:r>
            <a:r>
              <a:rPr kumimoji="0" lang="zh-CN" altLang="en-US" sz="2400" b="0" i="0" u="none" strike="noStrike" kern="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cs typeface="黑体" panose="02010609060101010101" pitchFamily="2" charset="-122"/>
              </a:rPr>
              <a:t>单核羟基络合物</a:t>
            </a:r>
            <a:r>
              <a:rPr kumimoji="0" lang="zh-CN" altLang="en-US" sz="24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a:t>
            </a:r>
            <a:r>
              <a:rPr kumimoji="0" lang="zh-CN" altLang="en-US" sz="2400" b="0" i="0" u="none" strike="noStrike" kern="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cs typeface="黑体" panose="02010609060101010101" pitchFamily="2" charset="-122"/>
              </a:rPr>
              <a:t>多核羟基络合物</a:t>
            </a:r>
            <a:r>
              <a:rPr kumimoji="0" lang="zh-CN" altLang="en-US" sz="24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a:t>
            </a:r>
            <a:r>
              <a:rPr kumimoji="0" lang="zh-CN" altLang="en-US" sz="2400" b="0" i="0" u="none" strike="noStrike" kern="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cs typeface="黑体" panose="02010609060101010101" pitchFamily="2" charset="-122"/>
              </a:rPr>
              <a:t>氢氧化铝沉淀</a:t>
            </a:r>
            <a:r>
              <a:rPr kumimoji="0" lang="zh-CN" altLang="en-US" sz="24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等。各种产物的比例多少与水解条件（水温、</a:t>
            </a:r>
            <a:r>
              <a:rPr kumimoji="0" lang="en-US" altLang="zh-CN" sz="24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pH</a:t>
            </a:r>
            <a:r>
              <a:rPr kumimoji="0" lang="zh-CN" altLang="en-US" sz="24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、铝盐投加量）有关，一般而言，混凝剂对水中胶体粒子的混凝作用机理主要有3种：</a:t>
            </a:r>
            <a:r>
              <a:rPr kumimoji="0" lang="zh-CN" altLang="en-US" sz="2400" b="0" i="0" u="none" strike="noStrike" kern="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cs typeface="黑体" panose="02010609060101010101" pitchFamily="2" charset="-122"/>
              </a:rPr>
              <a:t>电性中和、吸附架桥和网捕卷扫作用</a:t>
            </a:r>
            <a:r>
              <a:rPr kumimoji="0" lang="zh-CN" altLang="en-US" sz="24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a:t>
            </a:r>
            <a:endParaRPr kumimoji="0" lang="zh-CN" altLang="en-US" sz="24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endParaRPr>
          </a:p>
        </p:txBody>
      </p:sp>
      <p:sp>
        <p:nvSpPr>
          <p:cNvPr id="8" name="文本框 7"/>
          <p:cNvSpPr txBox="1"/>
          <p:nvPr/>
        </p:nvSpPr>
        <p:spPr>
          <a:xfrm>
            <a:off x="1775460" y="2060575"/>
            <a:ext cx="8225790" cy="460375"/>
          </a:xfrm>
          <a:prstGeom prst="rect">
            <a:avLst/>
          </a:prstGeom>
          <a:noFill/>
        </p:spPr>
        <p:txBody>
          <a:bodyPr wrap="square" rtlCol="0">
            <a:spAutoFit/>
          </a:bodyPr>
          <a:lstStyle/>
          <a:p>
            <a:r>
              <a:rPr lang="en-US" altLang="zh-CN" sz="2400">
                <a:solidFill>
                  <a:schemeClr val="bg2"/>
                </a:solidFill>
                <a:uFillTx/>
                <a:latin typeface="Times New Roman" panose="02020603050405020304" pitchFamily="18" charset="0"/>
                <a:ea typeface="黑体" panose="02010609060101010101" pitchFamily="2" charset="-122"/>
              </a:rPr>
              <a:t>Al</a:t>
            </a:r>
            <a:r>
              <a:rPr lang="en-US" altLang="zh-CN" sz="2400" baseline="-25000">
                <a:solidFill>
                  <a:schemeClr val="bg2"/>
                </a:solidFill>
                <a:uFillTx/>
                <a:latin typeface="Times New Roman" panose="02020603050405020304" pitchFamily="18" charset="0"/>
                <a:ea typeface="黑体" panose="02010609060101010101" pitchFamily="2" charset="-122"/>
              </a:rPr>
              <a:t>2</a:t>
            </a:r>
            <a:r>
              <a:rPr lang="en-US" altLang="zh-CN" sz="2400">
                <a:solidFill>
                  <a:schemeClr val="bg2"/>
                </a:solidFill>
                <a:uFillTx/>
                <a:latin typeface="Times New Roman" panose="02020603050405020304" pitchFamily="18" charset="0"/>
                <a:ea typeface="黑体" panose="02010609060101010101" pitchFamily="2" charset="-122"/>
              </a:rPr>
              <a:t>(SO</a:t>
            </a:r>
            <a:r>
              <a:rPr lang="en-US" altLang="zh-CN" sz="2400" baseline="-25000">
                <a:solidFill>
                  <a:schemeClr val="bg2"/>
                </a:solidFill>
                <a:uFillTx/>
                <a:latin typeface="Times New Roman" panose="02020603050405020304" pitchFamily="18" charset="0"/>
                <a:ea typeface="黑体" panose="02010609060101010101" pitchFamily="2" charset="-122"/>
              </a:rPr>
              <a:t>4</a:t>
            </a:r>
            <a:r>
              <a:rPr lang="en-US" altLang="zh-CN" sz="2400">
                <a:solidFill>
                  <a:schemeClr val="bg2"/>
                </a:solidFill>
                <a:uFillTx/>
                <a:latin typeface="Times New Roman" panose="02020603050405020304" pitchFamily="18" charset="0"/>
                <a:ea typeface="黑体" panose="02010609060101010101" pitchFamily="2" charset="-122"/>
              </a:rPr>
              <a:t>)</a:t>
            </a:r>
            <a:r>
              <a:rPr lang="en-US" altLang="zh-CN" sz="2400" baseline="-25000">
                <a:solidFill>
                  <a:schemeClr val="bg2"/>
                </a:solidFill>
                <a:uFillTx/>
                <a:latin typeface="Times New Roman" panose="02020603050405020304" pitchFamily="18" charset="0"/>
                <a:ea typeface="黑体" panose="02010609060101010101" pitchFamily="2" charset="-122"/>
              </a:rPr>
              <a:t>3</a:t>
            </a:r>
            <a:r>
              <a:rPr lang="en-US" altLang="zh-CN" sz="2400">
                <a:solidFill>
                  <a:schemeClr val="bg2"/>
                </a:solidFill>
                <a:uFillTx/>
                <a:latin typeface="Times New Roman" panose="02020603050405020304" pitchFamily="18" charset="0"/>
                <a:ea typeface="黑体" panose="02010609060101010101" pitchFamily="2" charset="-122"/>
              </a:rPr>
              <a:t>·18H</a:t>
            </a:r>
            <a:r>
              <a:rPr lang="en-US" altLang="zh-CN" sz="2400" baseline="-25000">
                <a:solidFill>
                  <a:schemeClr val="bg2"/>
                </a:solidFill>
                <a:uFillTx/>
                <a:latin typeface="Times New Roman" panose="02020603050405020304" pitchFamily="18" charset="0"/>
                <a:ea typeface="黑体" panose="02010609060101010101" pitchFamily="2" charset="-122"/>
              </a:rPr>
              <a:t>2</a:t>
            </a:r>
            <a:r>
              <a:rPr lang="en-US" altLang="zh-CN" sz="2400">
                <a:solidFill>
                  <a:schemeClr val="bg2"/>
                </a:solidFill>
                <a:uFillTx/>
                <a:latin typeface="Times New Roman" panose="02020603050405020304" pitchFamily="18" charset="0"/>
                <a:ea typeface="黑体" panose="02010609060101010101" pitchFamily="2" charset="-122"/>
              </a:rPr>
              <a:t>O+H</a:t>
            </a:r>
            <a:r>
              <a:rPr lang="en-US" altLang="zh-CN" sz="2400" baseline="-25000">
                <a:solidFill>
                  <a:schemeClr val="bg2"/>
                </a:solidFill>
                <a:uFillTx/>
                <a:latin typeface="Times New Roman" panose="02020603050405020304" pitchFamily="18" charset="0"/>
                <a:ea typeface="黑体" panose="02010609060101010101" pitchFamily="2" charset="-122"/>
              </a:rPr>
              <a:t>2</a:t>
            </a:r>
            <a:r>
              <a:rPr lang="en-US" altLang="zh-CN" sz="2400">
                <a:solidFill>
                  <a:schemeClr val="bg2"/>
                </a:solidFill>
                <a:uFillTx/>
                <a:latin typeface="Times New Roman" panose="02020603050405020304" pitchFamily="18" charset="0"/>
                <a:ea typeface="黑体" panose="02010609060101010101" pitchFamily="2" charset="-122"/>
              </a:rPr>
              <a:t>O→[Al(H</a:t>
            </a:r>
            <a:r>
              <a:rPr lang="en-US" altLang="zh-CN" sz="2400" baseline="-25000">
                <a:solidFill>
                  <a:schemeClr val="bg2"/>
                </a:solidFill>
                <a:uFillTx/>
                <a:latin typeface="Times New Roman" panose="02020603050405020304" pitchFamily="18" charset="0"/>
                <a:ea typeface="黑体" panose="02010609060101010101" pitchFamily="2" charset="-122"/>
              </a:rPr>
              <a:t>2</a:t>
            </a:r>
            <a:r>
              <a:rPr lang="en-US" altLang="zh-CN" sz="2400">
                <a:solidFill>
                  <a:schemeClr val="bg2"/>
                </a:solidFill>
                <a:uFillTx/>
                <a:latin typeface="Times New Roman" panose="02020603050405020304" pitchFamily="18" charset="0"/>
                <a:ea typeface="黑体" panose="02010609060101010101" pitchFamily="2" charset="-122"/>
              </a:rPr>
              <a:t>O)</a:t>
            </a:r>
            <a:r>
              <a:rPr lang="en-US" altLang="zh-CN" sz="2400" baseline="-25000">
                <a:solidFill>
                  <a:schemeClr val="bg2"/>
                </a:solidFill>
                <a:uFillTx/>
                <a:latin typeface="Times New Roman" panose="02020603050405020304" pitchFamily="18" charset="0"/>
                <a:ea typeface="黑体" panose="02010609060101010101" pitchFamily="2" charset="-122"/>
              </a:rPr>
              <a:t>6</a:t>
            </a:r>
            <a:r>
              <a:rPr lang="en-US" altLang="zh-CN" sz="2400">
                <a:solidFill>
                  <a:schemeClr val="bg2"/>
                </a:solidFill>
                <a:uFillTx/>
                <a:latin typeface="Times New Roman" panose="02020603050405020304" pitchFamily="18" charset="0"/>
                <a:ea typeface="黑体" panose="02010609060101010101" pitchFamily="2" charset="-122"/>
              </a:rPr>
              <a:t>]</a:t>
            </a:r>
            <a:r>
              <a:rPr lang="en-US" altLang="zh-CN" sz="2400" baseline="30000">
                <a:solidFill>
                  <a:schemeClr val="bg2"/>
                </a:solidFill>
                <a:uFillTx/>
                <a:latin typeface="Times New Roman" panose="02020603050405020304" pitchFamily="18" charset="0"/>
                <a:ea typeface="黑体" panose="02010609060101010101" pitchFamily="2" charset="-122"/>
              </a:rPr>
              <a:t>3+</a:t>
            </a:r>
            <a:r>
              <a:rPr lang="en-US" altLang="zh-CN" sz="2400">
                <a:solidFill>
                  <a:schemeClr val="bg2"/>
                </a:solidFill>
                <a:uFillTx/>
                <a:latin typeface="Times New Roman" panose="02020603050405020304" pitchFamily="18" charset="0"/>
                <a:ea typeface="黑体" panose="02010609060101010101" pitchFamily="2" charset="-122"/>
              </a:rPr>
              <a:t>→</a:t>
            </a:r>
            <a:r>
              <a:rPr lang="zh-CN" altLang="en-US" sz="2400">
                <a:solidFill>
                  <a:schemeClr val="bg2"/>
                </a:solidFill>
                <a:uFillTx/>
                <a:latin typeface="Times New Roman" panose="02020603050405020304" pitchFamily="18" charset="0"/>
                <a:ea typeface="黑体" panose="02010609060101010101" pitchFamily="2" charset="-122"/>
              </a:rPr>
              <a:t>聚合物或</a:t>
            </a:r>
            <a:r>
              <a:rPr lang="en-US" altLang="zh-CN" sz="2400">
                <a:solidFill>
                  <a:schemeClr val="bg2"/>
                </a:solidFill>
                <a:uFillTx/>
                <a:latin typeface="Times New Roman" panose="02020603050405020304" pitchFamily="18" charset="0"/>
                <a:ea typeface="黑体" panose="02010609060101010101" pitchFamily="2" charset="-122"/>
              </a:rPr>
              <a:t>Al(OH)</a:t>
            </a:r>
            <a:r>
              <a:rPr lang="en-US" altLang="zh-CN" sz="2400" baseline="-25000">
                <a:solidFill>
                  <a:schemeClr val="bg2"/>
                </a:solidFill>
                <a:uFillTx/>
                <a:latin typeface="Times New Roman" panose="02020603050405020304" pitchFamily="18" charset="0"/>
                <a:ea typeface="黑体" panose="02010609060101010101" pitchFamily="2" charset="-122"/>
              </a:rPr>
              <a:t>3</a:t>
            </a:r>
            <a:endParaRPr lang="zh-CN" altLang="en-US" sz="2400">
              <a:solidFill>
                <a:schemeClr val="bg2"/>
              </a:solidFill>
              <a:uFillTx/>
              <a:latin typeface="Times New Roman" panose="02020603050405020304" pitchFamily="18" charset="0"/>
              <a:ea typeface="黑体" panose="02010609060101010101" pitchFamily="2" charset="-122"/>
            </a:endParaRPr>
          </a:p>
        </p:txBody>
      </p:sp>
      <p:cxnSp>
        <p:nvCxnSpPr>
          <p:cNvPr id="9" name="直接箭头连接符 8"/>
          <p:cNvCxnSpPr/>
          <p:nvPr/>
        </p:nvCxnSpPr>
        <p:spPr>
          <a:xfrm>
            <a:off x="9480550" y="2108200"/>
            <a:ext cx="0" cy="360045"/>
          </a:xfrm>
          <a:prstGeom prst="straightConnector1">
            <a:avLst/>
          </a:prstGeom>
          <a:ln w="31750" cap="rnd">
            <a:solidFill>
              <a:schemeClr val="bg2"/>
            </a:solidFill>
            <a:round/>
            <a:headEnd type="none" w="med" len="me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txBox="1">
            <a:spLocks noChangeArrowheads="1"/>
          </p:cNvSpPr>
          <p:nvPr/>
        </p:nvSpPr>
        <p:spPr>
          <a:xfrm>
            <a:off x="191770" y="620395"/>
            <a:ext cx="8405495" cy="1686560"/>
          </a:xfrm>
          <a:prstGeom prst="rect">
            <a:avLst/>
          </a:prstGeom>
        </p:spPr>
        <p:txBody>
          <a:bodyPr/>
          <a:lstStyle/>
          <a:p>
            <a:pPr marL="342900" marR="0" indent="-342900" defTabSz="914400">
              <a:lnSpc>
                <a:spcPct val="150000"/>
              </a:lnSpc>
              <a:spcBef>
                <a:spcPts val="0"/>
              </a:spcBef>
              <a:buClr>
                <a:schemeClr val="hlink"/>
              </a:buClr>
              <a:buSzPct val="80000"/>
              <a:buFont typeface="Wingdings" panose="05000000000000000000" pitchFamily="2" charset="2"/>
              <a:buNone/>
              <a:defRPr/>
            </a:pPr>
            <a:r>
              <a:rPr kumimoji="0" lang="en-US" altLang="zh-CN" sz="2800" b="1" kern="0" cap="none" spc="0" normalizeH="0" baseline="0" noProof="0" dirty="0">
                <a:effectLst/>
                <a:latin typeface="Times New Roman" panose="02020603050405020304" pitchFamily="18" charset="0"/>
                <a:ea typeface="+mn-ea"/>
                <a:cs typeface="+mn-cs"/>
              </a:rPr>
              <a:t> </a:t>
            </a:r>
            <a:r>
              <a:rPr kumimoji="0" lang="en-US" altLang="zh-CN" sz="3000" b="1"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1.2.1 </a:t>
            </a:r>
            <a:r>
              <a:rPr kumimoji="0" lang="en-US" altLang="zh-CN" sz="3000" b="1"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电性中和</a:t>
            </a:r>
            <a:r>
              <a:rPr kumimoji="0" lang="en-US" altLang="zh-CN" sz="3000" b="1"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000" b="1" cap="none" spc="0" normalizeH="0" baseline="0" dirty="0">
                <a:solidFill>
                  <a:schemeClr val="bg2"/>
                </a:solidFill>
                <a:latin typeface="Times New Roman" panose="02020603050405020304" pitchFamily="18" charset="0"/>
                <a:cs typeface="Times New Roman" panose="02020603050405020304" pitchFamily="18" charset="0"/>
              </a:rPr>
              <a:t>Electrical Neutralization</a:t>
            </a:r>
            <a:endParaRPr kumimoji="0" lang="en-US" altLang="zh-CN" sz="2800" b="1" kern="0" cap="none" spc="0" normalizeH="0" baseline="0" noProof="0" dirty="0">
              <a:solidFill>
                <a:schemeClr val="accent1"/>
              </a:solidFill>
              <a:effectLst/>
              <a:latin typeface="Times New Roman" panose="02020603050405020304" pitchFamily="18" charset="0"/>
              <a:ea typeface="+mn-ea"/>
              <a:cs typeface="+mn-cs"/>
            </a:endParaRPr>
          </a:p>
          <a:p>
            <a:pPr marL="342900" marR="0" indent="-342900" defTabSz="914400">
              <a:lnSpc>
                <a:spcPct val="150000"/>
              </a:lnSpc>
              <a:spcBef>
                <a:spcPts val="0"/>
              </a:spcBef>
              <a:buClr>
                <a:schemeClr val="hlink"/>
              </a:buClr>
              <a:buSzPct val="80000"/>
              <a:buFont typeface="Wingdings" panose="05000000000000000000" pitchFamily="2" charset="2"/>
              <a:buNone/>
              <a:defRPr/>
            </a:pPr>
            <a:r>
              <a:rPr kumimoji="0" lang="zh-CN" altLang="en-US" sz="2800" b="1" kern="0" cap="none" spc="0" normalizeH="0" baseline="0" noProof="0" dirty="0">
                <a:solidFill>
                  <a:schemeClr val="bg2"/>
                </a:solidFill>
                <a:effectLst/>
                <a:latin typeface="Times New Roman" panose="02020603050405020304" pitchFamily="18" charset="0"/>
                <a:ea typeface="+mn-ea"/>
                <a:cs typeface="+mn-cs"/>
              </a:rPr>
              <a:t>  </a:t>
            </a:r>
            <a:r>
              <a:rPr kumimoji="0" lang="zh-CN" altLang="en-US" sz="2200" kern="0" cap="none" spc="0" normalizeH="0" baseline="0" noProof="0" dirty="0">
                <a:solidFill>
                  <a:schemeClr val="bg2"/>
                </a:solidFill>
                <a:effectLst/>
                <a:latin typeface="Times New Roman" panose="02020603050405020304" pitchFamily="18" charset="0"/>
                <a:ea typeface="+mn-ea"/>
                <a:cs typeface="+mn-cs"/>
              </a:rPr>
              <a:t> </a:t>
            </a:r>
            <a:r>
              <a:rPr kumimoji="0" lang="en-US" altLang="zh-CN" sz="2200" kern="0" cap="none" spc="0" normalizeH="0" baseline="0" noProof="0" dirty="0">
                <a:solidFill>
                  <a:schemeClr val="bg2"/>
                </a:solidFill>
                <a:effectLst/>
                <a:latin typeface="Times New Roman" panose="02020603050405020304" pitchFamily="18" charset="0"/>
                <a:ea typeface="+mn-ea"/>
                <a:cs typeface="+mn-cs"/>
              </a:rPr>
              <a:t>   </a:t>
            </a:r>
            <a:r>
              <a:rPr kumimoji="0" lang="zh-CN" altLang="en-US" sz="2200" kern="0" cap="none" spc="0" normalizeH="0" baseline="0" noProof="0" dirty="0">
                <a:solidFill>
                  <a:schemeClr val="bg2"/>
                </a:solidFill>
                <a:effectLst/>
                <a:latin typeface="Times New Roman" panose="02020603050405020304" pitchFamily="18" charset="0"/>
                <a:ea typeface="+mn-ea"/>
                <a:cs typeface="+mn-cs"/>
              </a:rPr>
              <a:t>电性中和作用机理包括</a:t>
            </a:r>
            <a:r>
              <a:rPr kumimoji="0" lang="zh-CN" altLang="en-US" sz="2200" kern="0" cap="none" spc="0" normalizeH="0" baseline="0" noProof="0" dirty="0">
                <a:solidFill>
                  <a:srgbClr val="AC5C5C"/>
                </a:solidFill>
                <a:effectLst/>
                <a:latin typeface="Times New Roman" panose="02020603050405020304" pitchFamily="18" charset="0"/>
                <a:ea typeface="+mn-ea"/>
                <a:cs typeface="+mn-cs"/>
              </a:rPr>
              <a:t>压缩双电层与吸附电中和作用</a:t>
            </a:r>
            <a:r>
              <a:rPr kumimoji="0" lang="zh-CN" altLang="en-US" sz="2200" kern="0" cap="none" spc="0" normalizeH="0" baseline="0" noProof="0" dirty="0">
                <a:solidFill>
                  <a:schemeClr val="bg2"/>
                </a:solidFill>
                <a:effectLst/>
                <a:latin typeface="Times New Roman" panose="02020603050405020304" pitchFamily="18" charset="0"/>
                <a:ea typeface="+mn-ea"/>
                <a:cs typeface="+mn-cs"/>
              </a:rPr>
              <a:t>机理。</a:t>
            </a:r>
            <a:endParaRPr kumimoji="0" lang="zh-CN" altLang="en-US" sz="2200" kern="0" cap="none" spc="0" normalizeH="0" baseline="0" noProof="0" dirty="0">
              <a:solidFill>
                <a:schemeClr val="bg2"/>
              </a:solidFill>
              <a:effectLst/>
              <a:latin typeface="Times New Roman" panose="02020603050405020304" pitchFamily="18" charset="0"/>
              <a:ea typeface="+mn-ea"/>
              <a:cs typeface="+mn-cs"/>
            </a:endParaRPr>
          </a:p>
          <a:p>
            <a:pPr marL="342900" marR="0" indent="-342900" defTabSz="914400">
              <a:lnSpc>
                <a:spcPct val="150000"/>
              </a:lnSpc>
              <a:spcBef>
                <a:spcPts val="0"/>
              </a:spcBef>
              <a:buClr>
                <a:schemeClr val="hlink"/>
              </a:buClr>
              <a:buSzPct val="80000"/>
              <a:buFont typeface="Wingdings" panose="05000000000000000000" pitchFamily="2" charset="2"/>
              <a:buNone/>
              <a:defRPr/>
            </a:pPr>
            <a:endParaRPr kumimoji="0" lang="zh-CN" altLang="en-US" sz="2200" kern="0" cap="none" spc="0" normalizeH="0" baseline="0" noProof="0" dirty="0">
              <a:solidFill>
                <a:schemeClr val="bg2"/>
              </a:solidFill>
              <a:effectLst/>
              <a:latin typeface="Times New Roman" panose="02020603050405020304" pitchFamily="18" charset="0"/>
              <a:ea typeface="+mn-ea"/>
              <a:cs typeface="+mn-cs"/>
            </a:endParaRPr>
          </a:p>
          <a:p>
            <a:pPr marL="342900" marR="0" indent="-342900" defTabSz="914400">
              <a:lnSpc>
                <a:spcPct val="150000"/>
              </a:lnSpc>
              <a:spcBef>
                <a:spcPts val="0"/>
              </a:spcBef>
              <a:buClr>
                <a:schemeClr val="hlink"/>
              </a:buClr>
              <a:buSzPct val="80000"/>
              <a:buFont typeface="Wingdings" panose="05000000000000000000" pitchFamily="2" charset="2"/>
              <a:buNone/>
              <a:defRPr/>
            </a:pPr>
            <a:endParaRPr kumimoji="0" lang="zh-CN" altLang="en-US" sz="2200" kern="0" cap="none" spc="0" normalizeH="0" baseline="0" noProof="0" dirty="0">
              <a:solidFill>
                <a:schemeClr val="bg2"/>
              </a:solidFill>
              <a:effectLst/>
              <a:latin typeface="Times New Roman" panose="02020603050405020304" pitchFamily="18" charset="0"/>
              <a:ea typeface="+mn-ea"/>
              <a:cs typeface="+mn-cs"/>
            </a:endParaRPr>
          </a:p>
        </p:txBody>
      </p:sp>
      <p:pic>
        <p:nvPicPr>
          <p:cNvPr id="981336495" name="图片 981336495"/>
          <p:cNvPicPr>
            <a:picLocks noChangeAspect="1"/>
          </p:cNvPicPr>
          <p:nvPr/>
        </p:nvPicPr>
        <p:blipFill>
          <a:blip r:embed="rId1"/>
          <a:srcRect l="755" t="2663" r="32402" b="14869"/>
          <a:stretch>
            <a:fillRect/>
          </a:stretch>
        </p:blipFill>
        <p:spPr>
          <a:xfrm>
            <a:off x="6743700" y="2204720"/>
            <a:ext cx="5375275" cy="3655695"/>
          </a:xfrm>
          <a:prstGeom prst="rect">
            <a:avLst/>
          </a:prstGeom>
          <a:noFill/>
          <a:ln>
            <a:noFill/>
          </a:ln>
        </p:spPr>
      </p:pic>
      <p:sp>
        <p:nvSpPr>
          <p:cNvPr id="3" name="文本框 2"/>
          <p:cNvSpPr txBox="1"/>
          <p:nvPr/>
        </p:nvSpPr>
        <p:spPr>
          <a:xfrm>
            <a:off x="191770" y="1917065"/>
            <a:ext cx="6618605" cy="4846320"/>
          </a:xfrm>
          <a:prstGeom prst="rect">
            <a:avLst/>
          </a:prstGeom>
          <a:noFill/>
        </p:spPr>
        <p:txBody>
          <a:bodyPr wrap="square" rtlCol="0">
            <a:spAutoFit/>
          </a:bodyPr>
          <a:lstStyle/>
          <a:p>
            <a:pPr marL="342900" marR="0" indent="-342900" defTabSz="914400">
              <a:lnSpc>
                <a:spcPct val="150000"/>
              </a:lnSpc>
              <a:spcBef>
                <a:spcPts val="0"/>
              </a:spcBef>
              <a:buClr>
                <a:schemeClr val="hlink"/>
              </a:buClr>
              <a:buSzPct val="80000"/>
              <a:buFont typeface="Wingdings" panose="05000000000000000000" pitchFamily="2" charset="2"/>
              <a:buNone/>
              <a:defRPr/>
            </a:pPr>
            <a:r>
              <a:rPr lang="zh-CN" altLang="en-US" sz="2800" kern="0" noProof="0" dirty="0">
                <a:solidFill>
                  <a:schemeClr val="bg2"/>
                </a:solidFill>
                <a:effectLst/>
                <a:latin typeface="Times New Roman" panose="02020603050405020304" pitchFamily="18" charset="0"/>
                <a:ea typeface="+mn-ea"/>
                <a:sym typeface="+mn-ea"/>
              </a:rPr>
              <a:t>  </a:t>
            </a:r>
            <a:r>
              <a:rPr lang="en-US" altLang="zh-CN" sz="2800" kern="0" noProof="0" dirty="0">
                <a:solidFill>
                  <a:schemeClr val="bg2"/>
                </a:solidFill>
                <a:effectLst/>
                <a:latin typeface="Times New Roman" panose="02020603050405020304" pitchFamily="18" charset="0"/>
                <a:ea typeface="+mn-ea"/>
                <a:sym typeface="+mn-ea"/>
              </a:rPr>
              <a:t> </a:t>
            </a:r>
            <a:r>
              <a:rPr lang="en-US" altLang="zh-CN" sz="280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mn-ea"/>
              </a:rPr>
              <a:t>（1）压缩双电层</a:t>
            </a:r>
            <a:endParaRPr kumimoji="0" lang="zh-CN" altLang="en-US" sz="2800" kern="0" cap="none" spc="0" normalizeH="0" baseline="0" noProof="0" dirty="0">
              <a:solidFill>
                <a:schemeClr val="bg2"/>
              </a:solidFill>
              <a:effectLst/>
              <a:latin typeface="Times New Roman" panose="02020603050405020304" pitchFamily="18" charset="0"/>
              <a:ea typeface="+mn-ea"/>
              <a:cs typeface="+mn-cs"/>
            </a:endParaRPr>
          </a:p>
          <a:p>
            <a:pPr marL="342900" marR="0" indent="-342900" defTabSz="914400">
              <a:lnSpc>
                <a:spcPct val="150000"/>
              </a:lnSpc>
              <a:spcBef>
                <a:spcPts val="0"/>
              </a:spcBef>
              <a:buClr>
                <a:schemeClr val="hlink"/>
              </a:buClr>
              <a:buSzPct val="80000"/>
              <a:buFont typeface="Wingdings" panose="05000000000000000000" pitchFamily="2" charset="2"/>
              <a:buNone/>
              <a:defRPr/>
            </a:pPr>
            <a:r>
              <a:rPr lang="zh-CN" altLang="en-US" sz="2400" kern="0" noProof="0" dirty="0">
                <a:solidFill>
                  <a:schemeClr val="bg2"/>
                </a:solidFill>
                <a:effectLst/>
                <a:latin typeface="Times New Roman" panose="02020603050405020304" pitchFamily="18" charset="0"/>
                <a:ea typeface="+mn-ea"/>
                <a:sym typeface="+mn-ea"/>
              </a:rPr>
              <a:t> </a:t>
            </a:r>
            <a:r>
              <a:rPr lang="en-US" altLang="zh-CN" sz="2400" kern="0" noProof="0" dirty="0">
                <a:solidFill>
                  <a:schemeClr val="bg2"/>
                </a:solidFill>
                <a:effectLst/>
                <a:latin typeface="Times New Roman" panose="02020603050405020304" pitchFamily="18" charset="0"/>
                <a:ea typeface="+mn-ea"/>
                <a:sym typeface="+mn-ea"/>
              </a:rPr>
              <a:t>		</a:t>
            </a:r>
            <a:r>
              <a:rPr lang="zh-CN" altLang="en-US" sz="2300" b="0" kern="0" noProof="0" dirty="0">
                <a:solidFill>
                  <a:schemeClr val="bg2"/>
                </a:solidFill>
                <a:effectLst/>
                <a:latin typeface="Times New Roman" panose="02020603050405020304" pitchFamily="18" charset="0"/>
                <a:ea typeface="+mn-ea"/>
                <a:sym typeface="+mn-ea"/>
              </a:rPr>
              <a:t>负电荷胶粒而言，通过向水中投加</a:t>
            </a:r>
            <a:r>
              <a:rPr lang="zh-CN" altLang="en-US" sz="2300" b="0" kern="0" noProof="0" dirty="0">
                <a:solidFill>
                  <a:schemeClr val="accent1"/>
                </a:solidFill>
                <a:effectLst/>
                <a:latin typeface="Times New Roman" panose="02020603050405020304" pitchFamily="18" charset="0"/>
                <a:ea typeface="+mn-ea"/>
                <a:sym typeface="+mn-ea"/>
              </a:rPr>
              <a:t>高价正电荷</a:t>
            </a:r>
            <a:r>
              <a:rPr lang="zh-CN" altLang="en-US" sz="2300" b="0" kern="0" noProof="0" dirty="0">
                <a:solidFill>
                  <a:schemeClr val="bg2"/>
                </a:solidFill>
                <a:effectLst/>
                <a:latin typeface="Times New Roman" panose="02020603050405020304" pitchFamily="18" charset="0"/>
                <a:ea typeface="+mn-ea"/>
                <a:sym typeface="+mn-ea"/>
              </a:rPr>
              <a:t>组成的混凝剂，使得</a:t>
            </a:r>
            <a:r>
              <a:rPr lang="zh-CN" altLang="en-US" sz="2300" b="0" kern="0" noProof="0" dirty="0">
                <a:solidFill>
                  <a:srgbClr val="FF0000"/>
                </a:solidFill>
                <a:effectLst/>
                <a:latin typeface="Times New Roman" panose="02020603050405020304" pitchFamily="18" charset="0"/>
                <a:ea typeface="+mn-ea"/>
                <a:sym typeface="+mn-ea"/>
              </a:rPr>
              <a:t>滑动面向胶核方向移动</a:t>
            </a:r>
            <a:r>
              <a:rPr lang="zh-CN" altLang="en-US" sz="2300" b="0" kern="0" noProof="0" dirty="0">
                <a:solidFill>
                  <a:schemeClr val="bg2"/>
                </a:solidFill>
                <a:effectLst/>
                <a:latin typeface="Times New Roman" panose="02020603050405020304" pitchFamily="18" charset="0"/>
                <a:ea typeface="+mn-ea"/>
                <a:sym typeface="+mn-ea"/>
              </a:rPr>
              <a:t>，压缩双电层厚度，从而使胶体滑动面上的</a:t>
            </a:r>
            <a:r>
              <a:rPr lang="en-US" altLang="zh-CN" sz="2300" b="0" kern="0" noProof="0" dirty="0">
                <a:solidFill>
                  <a:schemeClr val="bg2"/>
                </a:solidFill>
                <a:effectLst/>
                <a:latin typeface="Times New Roman" panose="02020603050405020304" pitchFamily="18" charset="0"/>
                <a:ea typeface="+mn-ea"/>
                <a:sym typeface="+mn-ea"/>
              </a:rPr>
              <a:t> ζ </a:t>
            </a:r>
            <a:r>
              <a:rPr lang="zh-CN" altLang="en-US" sz="2300" b="0" kern="0" noProof="0" dirty="0">
                <a:solidFill>
                  <a:schemeClr val="bg2"/>
                </a:solidFill>
                <a:effectLst/>
                <a:latin typeface="Times New Roman" panose="02020603050405020304" pitchFamily="18" charset="0"/>
                <a:ea typeface="+mn-ea"/>
                <a:sym typeface="+mn-ea"/>
              </a:rPr>
              <a:t>电位降低。</a:t>
            </a:r>
            <a:endParaRPr lang="zh-CN" altLang="en-US" sz="2300" b="0" kern="0" noProof="0" dirty="0">
              <a:solidFill>
                <a:schemeClr val="bg2"/>
              </a:solidFill>
              <a:effectLst/>
              <a:latin typeface="Times New Roman" panose="02020603050405020304" pitchFamily="18" charset="0"/>
              <a:ea typeface="+mn-ea"/>
              <a:sym typeface="+mn-ea"/>
            </a:endParaRPr>
          </a:p>
          <a:p>
            <a:pPr marL="342900" marR="0" indent="457200" defTabSz="914400">
              <a:lnSpc>
                <a:spcPct val="150000"/>
              </a:lnSpc>
              <a:spcBef>
                <a:spcPts val="0"/>
              </a:spcBef>
              <a:buClr>
                <a:schemeClr val="hlink"/>
              </a:buClr>
              <a:buSzPct val="80000"/>
              <a:buFont typeface="Wingdings" panose="05000000000000000000" pitchFamily="2" charset="2"/>
              <a:buNone/>
              <a:defRPr/>
            </a:pPr>
            <a:r>
              <a:rPr lang="en-US" altLang="zh-CN" sz="2300" b="0" kern="0" noProof="0" dirty="0">
                <a:solidFill>
                  <a:srgbClr val="FF0000"/>
                </a:solidFill>
                <a:effectLst/>
                <a:latin typeface="Times New Roman" panose="02020603050405020304" pitchFamily="18" charset="0"/>
                <a:ea typeface="+mn-ea"/>
                <a:sym typeface="+mn-ea"/>
              </a:rPr>
              <a:t> ζ = 0</a:t>
            </a:r>
            <a:r>
              <a:rPr lang="zh-CN" altLang="en-US" sz="2300" b="0" kern="0" noProof="0" dirty="0">
                <a:solidFill>
                  <a:schemeClr val="bg2"/>
                </a:solidFill>
                <a:effectLst/>
                <a:latin typeface="Times New Roman" panose="02020603050405020304" pitchFamily="18" charset="0"/>
                <a:ea typeface="+mn-ea"/>
                <a:sym typeface="+mn-ea"/>
              </a:rPr>
              <a:t>时称等电状态，此时排斥势能消失。</a:t>
            </a:r>
            <a:r>
              <a:rPr lang="en-US" altLang="zh-CN" sz="2300" b="0" kern="0" noProof="0" dirty="0">
                <a:solidFill>
                  <a:schemeClr val="bg2"/>
                </a:solidFill>
                <a:effectLst/>
                <a:latin typeface="Times New Roman" panose="02020603050405020304" pitchFamily="18" charset="0"/>
                <a:ea typeface="+mn-ea"/>
                <a:sym typeface="+mn-ea"/>
              </a:rPr>
              <a:t> ζ </a:t>
            </a:r>
            <a:r>
              <a:rPr lang="zh-CN" altLang="en-US" sz="2300" b="0" kern="0" noProof="0" dirty="0">
                <a:solidFill>
                  <a:schemeClr val="bg2"/>
                </a:solidFill>
                <a:effectLst/>
                <a:latin typeface="Times New Roman" panose="02020603050405020304" pitchFamily="18" charset="0"/>
                <a:ea typeface="+mn-ea"/>
                <a:sym typeface="+mn-ea"/>
              </a:rPr>
              <a:t>电位降至一定程度使排斥能峰</a:t>
            </a:r>
            <a:r>
              <a:rPr lang="en-US" altLang="zh-CN" sz="2300" b="0" kern="0" noProof="0" dirty="0">
                <a:solidFill>
                  <a:schemeClr val="bg2"/>
                </a:solidFill>
                <a:effectLst/>
                <a:latin typeface="Times New Roman" panose="02020603050405020304" pitchFamily="18" charset="0"/>
                <a:ea typeface="+mn-ea"/>
                <a:sym typeface="+mn-ea"/>
              </a:rPr>
              <a:t>E</a:t>
            </a:r>
            <a:r>
              <a:rPr lang="en-US" altLang="zh-CN" sz="2300" b="0" kern="0" baseline="-25000" noProof="0" dirty="0">
                <a:solidFill>
                  <a:schemeClr val="bg2"/>
                </a:solidFill>
                <a:effectLst/>
                <a:latin typeface="Times New Roman" panose="02020603050405020304" pitchFamily="18" charset="0"/>
                <a:ea typeface="+mn-ea"/>
                <a:sym typeface="+mn-ea"/>
              </a:rPr>
              <a:t>max </a:t>
            </a:r>
            <a:r>
              <a:rPr lang="en-US" altLang="zh-CN" sz="2300" b="0" kern="0" noProof="0" dirty="0">
                <a:solidFill>
                  <a:schemeClr val="bg2"/>
                </a:solidFill>
                <a:effectLst/>
                <a:latin typeface="Times New Roman" panose="02020603050405020304" pitchFamily="18" charset="0"/>
                <a:ea typeface="+mn-ea"/>
                <a:sym typeface="+mn-ea"/>
              </a:rPr>
              <a:t>= 0</a:t>
            </a:r>
            <a:r>
              <a:rPr lang="zh-CN" altLang="en-US" sz="2300" b="0" kern="0" noProof="0" dirty="0">
                <a:solidFill>
                  <a:schemeClr val="bg2"/>
                </a:solidFill>
                <a:effectLst/>
                <a:latin typeface="Times New Roman" panose="02020603050405020304" pitchFamily="18" charset="0"/>
                <a:ea typeface="+mn-ea"/>
                <a:sym typeface="+mn-ea"/>
              </a:rPr>
              <a:t>，胶粒便发生聚集作用，这时的</a:t>
            </a:r>
            <a:r>
              <a:rPr lang="en-US" altLang="zh-CN" sz="2300" b="0" kern="0" noProof="0" dirty="0">
                <a:solidFill>
                  <a:schemeClr val="bg2"/>
                </a:solidFill>
                <a:effectLst/>
                <a:latin typeface="Times New Roman" panose="02020603050405020304" pitchFamily="18" charset="0"/>
                <a:ea typeface="+mn-ea"/>
                <a:sym typeface="+mn-ea"/>
              </a:rPr>
              <a:t> ζ </a:t>
            </a:r>
            <a:r>
              <a:rPr lang="zh-CN" altLang="en-US" sz="2300" b="0" kern="0" noProof="0" dirty="0">
                <a:solidFill>
                  <a:schemeClr val="bg2"/>
                </a:solidFill>
                <a:effectLst/>
                <a:latin typeface="Times New Roman" panose="02020603050405020304" pitchFamily="18" charset="0"/>
                <a:ea typeface="+mn-ea"/>
                <a:sym typeface="+mn-ea"/>
              </a:rPr>
              <a:t>电位称</a:t>
            </a:r>
            <a:r>
              <a:rPr lang="zh-CN" altLang="en-US" sz="2300" b="0" kern="0" noProof="0" dirty="0">
                <a:solidFill>
                  <a:srgbClr val="FF0000"/>
                </a:solidFill>
                <a:effectLst/>
                <a:latin typeface="Times New Roman" panose="02020603050405020304" pitchFamily="18" charset="0"/>
                <a:ea typeface="+mn-ea"/>
                <a:sym typeface="+mn-ea"/>
              </a:rPr>
              <a:t>临界电位</a:t>
            </a:r>
            <a:r>
              <a:rPr lang="zh-CN" altLang="en-US" sz="2300" b="0" kern="0" noProof="0" dirty="0">
                <a:solidFill>
                  <a:schemeClr val="bg2"/>
                </a:solidFill>
                <a:effectLst/>
                <a:latin typeface="Times New Roman" panose="02020603050405020304" pitchFamily="18" charset="0"/>
                <a:ea typeface="+mn-ea"/>
                <a:sym typeface="+mn-ea"/>
              </a:rPr>
              <a:t>。</a:t>
            </a:r>
            <a:endParaRPr kumimoji="0" lang="zh-CN" altLang="en-US" sz="2400" kern="0" cap="none" spc="0" normalizeH="0" baseline="0" noProof="0" dirty="0">
              <a:solidFill>
                <a:schemeClr val="bg2"/>
              </a:solidFill>
              <a:effectLst/>
              <a:latin typeface="Times New Roman" panose="02020603050405020304" pitchFamily="18" charset="0"/>
              <a:ea typeface="+mn-ea"/>
              <a:cs typeface="+mn-cs"/>
            </a:endParaRPr>
          </a:p>
          <a:p>
            <a:endParaRPr lang="zh-CN" altLang="en-US" sz="2400" dirty="0"/>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3" name="矩形 2"/>
          <p:cNvSpPr/>
          <p:nvPr/>
        </p:nvSpPr>
        <p:spPr>
          <a:xfrm>
            <a:off x="149860" y="1079633"/>
            <a:ext cx="11892280" cy="5293995"/>
          </a:xfrm>
          <a:prstGeom prst="rect">
            <a:avLst/>
          </a:prstGeom>
        </p:spPr>
        <p:txBody>
          <a:bodyPr wrap="square">
            <a:spAutoFit/>
          </a:bodyPr>
          <a:lstStyle/>
          <a:p>
            <a:pPr marL="342900" marR="0" lvl="0" indent="-342900" algn="l" defTabSz="914400" rtl="0">
              <a:lnSpc>
                <a:spcPct val="150000"/>
              </a:lnSpc>
              <a:spcBef>
                <a:spcPts val="0"/>
              </a:spcBef>
              <a:spcAft>
                <a:spcPct val="0"/>
              </a:spcAft>
              <a:buClr>
                <a:schemeClr val="hlink"/>
              </a:buClr>
              <a:buSzPct val="80000"/>
              <a:buFontTx/>
              <a:buNone/>
              <a:defRPr/>
            </a:pPr>
            <a:r>
              <a:rPr kumimoji="0" lang="zh-CN" altLang="en-US" sz="2300" b="0" i="0" u="none" strike="noStrike" kern="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mn-cs"/>
              </a:rPr>
              <a:t>      </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mn-cs"/>
              </a:rPr>
              <a:t>	</a:t>
            </a:r>
            <a:r>
              <a:rPr kumimoji="0" lang="zh-CN" altLang="en-US"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电解质离子压缩双电层的能力是不同的。对负电荷胶体而言，为使胶体脱稳所需不同价数的正离子浓度之比为：</a:t>
            </a:r>
            <a:r>
              <a:rPr kumimoji="0" lang="zh-CN" altLang="en-US"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M</a:t>
            </a:r>
            <a:r>
              <a:rPr kumimoji="0" lang="en-US" altLang="zh-CN" sz="2300" b="0" i="0" u="none" strike="noStrike" kern="0" cap="none" spc="0" normalizeH="0" baseline="300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a:t>
            </a:r>
            <a:r>
              <a:rPr kumimoji="0" lang="zh-CN" altLang="en-US"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M</a:t>
            </a:r>
            <a:r>
              <a:rPr kumimoji="0" lang="en-US" altLang="zh-CN" sz="2300" b="0" i="0" u="none" strike="noStrike" kern="0" cap="none" spc="0" normalizeH="0" baseline="300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2+</a:t>
            </a:r>
            <a:r>
              <a:rPr kumimoji="0" lang="zh-CN" altLang="en-US"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M</a:t>
            </a:r>
            <a:r>
              <a:rPr kumimoji="0" lang="en-US" altLang="zh-CN" sz="2300" b="0" i="0" u="none" strike="noStrike" kern="0" cap="none" spc="0" normalizeH="0" baseline="300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3+</a:t>
            </a:r>
            <a:r>
              <a:rPr kumimoji="0" lang="zh-CN" altLang="en-US"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 1</a:t>
            </a:r>
            <a:r>
              <a:rPr kumimoji="0" lang="zh-CN" altLang="en-US"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10</a:t>
            </a:r>
            <a:r>
              <a:rPr kumimoji="0" lang="en-US" altLang="zh-CN" sz="2300" b="0" i="0" u="none" strike="noStrike" kern="0" cap="none" spc="0" normalizeH="0" baseline="300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-2</a:t>
            </a:r>
            <a:r>
              <a:rPr kumimoji="0" lang="zh-CN" altLang="en-US"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10</a:t>
            </a:r>
            <a:r>
              <a:rPr kumimoji="0" lang="en-US" altLang="en-US" sz="2300" b="0" i="0" u="none" strike="noStrike" kern="0" cap="none" spc="0" normalizeH="0" baseline="300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-6</a:t>
            </a:r>
            <a:r>
              <a:rPr kumimoji="0" lang="zh-CN" altLang="en-US"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。这种脱稳的方式称压缩双电层作用。这就是叔采－哈代法则，根据这个法则，</a:t>
            </a:r>
            <a:r>
              <a:rPr kumimoji="0" lang="zh-CN" altLang="en-US" sz="2300" b="0" i="0" u="none" strike="noStrike" kern="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cs typeface="黑体" panose="02010609060101010101" pitchFamily="2" charset="-122"/>
              </a:rPr>
              <a:t>高价电解质压缩双电层的效果远比低价电解质有效</a:t>
            </a:r>
            <a:r>
              <a:rPr kumimoji="0" lang="zh-CN" altLang="en-US"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。以铝盐为例，只有当水的</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pH &lt; 3</a:t>
            </a:r>
            <a:r>
              <a:rPr kumimoji="0" lang="zh-CN" altLang="en-US"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时，</a:t>
            </a:r>
            <a:r>
              <a:rPr kumimoji="0" lang="zh-CN" altLang="en-US"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A1</a:t>
            </a:r>
            <a:r>
              <a:rPr kumimoji="0" lang="zh-CN" altLang="en-US"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H</a:t>
            </a:r>
            <a:r>
              <a:rPr kumimoji="0" lang="en-US" altLang="zh-CN" sz="2300" b="0" i="0" u="none" strike="noStrike" kern="0" cap="none" spc="0" normalizeH="0" baseline="-250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2</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O</a:t>
            </a:r>
            <a:r>
              <a:rPr kumimoji="0" lang="en-US" altLang="zh-CN" sz="2300" b="0" i="0" u="none" strike="noStrike" kern="0" cap="none" spc="0" normalizeH="0" baseline="-250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6</a:t>
            </a:r>
            <a:r>
              <a:rPr kumimoji="0" lang="zh-CN" altLang="en-US"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300" b="0" i="0" u="none" strike="noStrike" kern="0" cap="none" spc="0" normalizeH="0" baseline="300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3+</a:t>
            </a:r>
            <a:r>
              <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才起压缩扩散双电层作用。</a:t>
            </a:r>
            <a:endParaRPr kumimoji="0" lang="en-US" altLang="zh-CN"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endParaRPr>
          </a:p>
          <a:p>
            <a:pPr marL="342900" marR="0" lvl="0" indent="-342900" algn="l" defTabSz="914400" rtl="0">
              <a:lnSpc>
                <a:spcPct val="150000"/>
              </a:lnSpc>
              <a:spcBef>
                <a:spcPts val="0"/>
              </a:spcBef>
              <a:spcAft>
                <a:spcPct val="0"/>
              </a:spcAft>
              <a:buClr>
                <a:schemeClr val="hlink"/>
              </a:buClr>
              <a:buSzPct val="80000"/>
              <a:buFontTx/>
              <a:buNone/>
              <a:defRPr/>
            </a:pPr>
            <a:r>
              <a:rPr kumimoji="0" lang="en-US" altLang="zh-CN"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     	</a:t>
            </a:r>
            <a:r>
              <a:rPr kumimoji="0" lang="zh-CN" altLang="en-US"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压缩双电层机理应该是大家都能想到的最直观的混凝机理，但根据压缩双电层机理认为</a:t>
            </a:r>
            <a:r>
              <a:rPr kumimoji="0" lang="zh-CN" altLang="en-US"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Symbol" panose="05050102010706020507" pitchFamily="18" charset="2"/>
              </a:rPr>
              <a:t></a:t>
            </a:r>
            <a:r>
              <a:rPr kumimoji="0" lang="zh-CN" altLang="en-US"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电位最多可降至</a:t>
            </a:r>
            <a:r>
              <a:rPr kumimoji="0" lang="en-US" altLang="zh-CN"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0</a:t>
            </a:r>
            <a:r>
              <a:rPr kumimoji="0" lang="zh-CN" altLang="en-US"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。因而不能解释以下两种现象：</a:t>
            </a:r>
            <a:endParaRPr kumimoji="0" lang="en-US" altLang="zh-CN"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endParaRPr>
          </a:p>
          <a:p>
            <a:pPr marL="342900" marR="0" lvl="0" algn="l" defTabSz="914400" rtl="0">
              <a:lnSpc>
                <a:spcPct val="150000"/>
              </a:lnSpc>
              <a:spcBef>
                <a:spcPts val="0"/>
              </a:spcBef>
              <a:spcAft>
                <a:spcPct val="0"/>
              </a:spcAft>
              <a:buClr>
                <a:schemeClr val="hlink"/>
              </a:buClr>
              <a:buSzPct val="80000"/>
              <a:buFont typeface="Wingdings" panose="05000000000000000000" pitchFamily="2" charset="2"/>
              <a:buNone/>
              <a:defRPr/>
            </a:pPr>
            <a:r>
              <a:rPr kumimoji="0" lang="zh-CN" altLang="en-US"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①混凝剂投加过多，混凝效果反而下降；</a:t>
            </a:r>
            <a:endParaRPr kumimoji="0" lang="en-US" altLang="zh-CN"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endParaRPr>
          </a:p>
          <a:p>
            <a:pPr marL="342900" marR="0" lvl="0" algn="l" defTabSz="914400" rtl="0">
              <a:lnSpc>
                <a:spcPct val="150000"/>
              </a:lnSpc>
              <a:spcBef>
                <a:spcPts val="0"/>
              </a:spcBef>
              <a:spcAft>
                <a:spcPct val="0"/>
              </a:spcAft>
              <a:buClr>
                <a:schemeClr val="hlink"/>
              </a:buClr>
              <a:buSzPct val="80000"/>
              <a:buFont typeface="Wingdings" panose="05000000000000000000" pitchFamily="2" charset="2"/>
              <a:buNone/>
              <a:defRPr/>
            </a:pPr>
            <a:r>
              <a:rPr kumimoji="0" lang="zh-CN" altLang="en-US" sz="2300" b="0" i="0" u="none" strike="noStrike" kern="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rPr>
              <a:t>②与胶粒带同样电号的聚合物或高分子也有良好的混凝效</a:t>
            </a:r>
            <a:r>
              <a:rPr kumimoji="0" lang="zh-CN" altLang="en-US" sz="2300" b="0" i="0" u="none" strike="noStrike" kern="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mn-cs"/>
              </a:rPr>
              <a:t>果。</a:t>
            </a:r>
            <a:endPar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Pct val="80000"/>
              <a:buFont typeface="Wingdings" panose="05000000000000000000" pitchFamily="2" charset="2"/>
              <a:buNone/>
              <a:defRPr/>
            </a:pPr>
            <a:endParaRPr kumimoji="0" lang="en-US" altLang="zh-CN" sz="2300" b="0" i="0" u="none" strike="noStrike" kern="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mn-cs"/>
            </a:endParaRPr>
          </a:p>
        </p:txBody>
      </p:sp>
      <p:sp>
        <p:nvSpPr>
          <p:cNvPr id="2" name="文本框 1"/>
          <p:cNvSpPr txBox="1"/>
          <p:nvPr/>
        </p:nvSpPr>
        <p:spPr>
          <a:xfrm>
            <a:off x="788035" y="581025"/>
            <a:ext cx="4064000" cy="521970"/>
          </a:xfrm>
          <a:prstGeom prst="rect">
            <a:avLst/>
          </a:prstGeom>
          <a:noFill/>
        </p:spPr>
        <p:txBody>
          <a:bodyPr wrap="square" rtlCol="0">
            <a:spAutoFit/>
          </a:bodyPr>
          <a:p>
            <a:r>
              <a:rPr lang="en-US" altLang="zh-CN" sz="280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mn-ea"/>
              </a:rPr>
              <a:t>（1）压缩双电层</a:t>
            </a:r>
            <a:endParaRPr lang="en-US" altLang="zh-CN" sz="280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0483" name="矩形 2"/>
          <p:cNvSpPr/>
          <p:nvPr/>
        </p:nvSpPr>
        <p:spPr>
          <a:xfrm>
            <a:off x="767715" y="836930"/>
            <a:ext cx="3561080" cy="43561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eaLnBrk="1" hangingPunct="1">
              <a:lnSpc>
                <a:spcPct val="80000"/>
              </a:lnSpc>
              <a:spcBef>
                <a:spcPct val="0"/>
              </a:spcBef>
              <a:buClrTx/>
              <a:buSzTx/>
              <a:buNone/>
            </a:pPr>
            <a:r>
              <a:rPr lang="en-US" altLang="zh-CN" sz="2800" b="1"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lang="en-US" altLang="zh-CN" sz="2800" b="1"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Times New Roman" panose="02020603050405020304" pitchFamily="18" charset="0"/>
              </a:rPr>
              <a:t>吸附－电性中和</a:t>
            </a:r>
            <a:endParaRPr lang="en-US" altLang="zh-CN" sz="2800" b="1"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Times New Roman" panose="02020603050405020304" pitchFamily="18" charset="0"/>
            </a:endParaRPr>
          </a:p>
        </p:txBody>
      </p:sp>
      <p:sp>
        <p:nvSpPr>
          <p:cNvPr id="2" name="Rectangle 3"/>
          <p:cNvSpPr txBox="1">
            <a:spLocks noRot="1" noChangeArrowheads="1"/>
          </p:cNvSpPr>
          <p:nvPr/>
        </p:nvSpPr>
        <p:spPr>
          <a:xfrm>
            <a:off x="575945" y="1363980"/>
            <a:ext cx="7998460" cy="4876800"/>
          </a:xfrm>
          <a:prstGeom prst="rect">
            <a:avLst/>
          </a:prstGeom>
        </p:spPr>
        <p:txBody>
          <a:bodyPr/>
          <a:lstStyle/>
          <a:p>
            <a:pPr marL="342900" marR="0" indent="-342900" defTabSz="914400">
              <a:lnSpc>
                <a:spcPct val="150000"/>
              </a:lnSpc>
              <a:spcBef>
                <a:spcPts val="0"/>
              </a:spcBef>
              <a:buClr>
                <a:srgbClr val="000514"/>
              </a:buClr>
              <a:buSzPct val="80000"/>
              <a:buFont typeface="Wingdings" panose="05000000000000000000" charset="0"/>
              <a:buChar char="l"/>
              <a:defRPr/>
            </a:pPr>
            <a:r>
              <a:rPr kumimoji="0" lang="zh-CN" altLang="en-US" sz="2300" kern="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 </a:t>
            </a:r>
            <a:r>
              <a:rPr kumimoji="0" lang="zh-CN" altLang="en-US" sz="2300" b="0" kern="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当水偏酸性和中性时，水中出现</a:t>
            </a:r>
            <a:r>
              <a:rPr kumimoji="0" lang="zh-CN" altLang="en-US" sz="2300" b="0" kern="0" baseline="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rPr>
              <a:t>聚合离子及多核羟基配合物</a:t>
            </a:r>
            <a:r>
              <a:rPr kumimoji="0" lang="zh-CN" altLang="en-US" sz="2300" b="0" kern="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。这些物质会吸附在胶核表面，降低</a:t>
            </a:r>
            <a:r>
              <a:rPr kumimoji="0" lang="en-US" altLang="zh-CN" sz="2300" b="0" kern="0" baseline="0" noProof="0" dirty="0">
                <a:solidFill>
                  <a:schemeClr val="bg2"/>
                </a:solidFill>
                <a:effectLst/>
                <a:latin typeface="Times New Roman" panose="02020603050405020304" pitchFamily="18" charset="0"/>
                <a:ea typeface="黑体" panose="02010609060101010101" pitchFamily="2" charset="-122"/>
                <a:cs typeface="Times New Roman" panose="02020603050405020304" pitchFamily="18" charset="0"/>
              </a:rPr>
              <a:t>ζ </a:t>
            </a:r>
            <a:r>
              <a:rPr kumimoji="0" lang="zh-CN" altLang="en-US" sz="2300" b="0" kern="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电位，实现胶体脱稳</a:t>
            </a:r>
            <a:endParaRPr kumimoji="0" lang="zh-CN" altLang="en-US" sz="2300" b="0" kern="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endParaRPr>
          </a:p>
          <a:p>
            <a:pPr marL="342900" marR="0" indent="-342900" defTabSz="914400">
              <a:lnSpc>
                <a:spcPct val="150000"/>
              </a:lnSpc>
              <a:spcBef>
                <a:spcPts val="0"/>
              </a:spcBef>
              <a:buClr>
                <a:srgbClr val="000514"/>
              </a:buClr>
              <a:buSzPct val="80000"/>
              <a:buFont typeface="Wingdings" panose="05000000000000000000" charset="0"/>
              <a:buChar char="l"/>
              <a:defRPr/>
            </a:pPr>
            <a:r>
              <a:rPr kumimoji="0" lang="zh-CN" altLang="en-US" sz="2300" b="0" kern="0" baseline="0" noProof="0" dirty="0">
                <a:solidFill>
                  <a:schemeClr val="accent1"/>
                </a:solidFill>
                <a:effectLst/>
                <a:latin typeface="Times New Roman" panose="02020603050405020304" pitchFamily="18" charset="0"/>
                <a:ea typeface="黑体" panose="02010609060101010101" pitchFamily="2" charset="-122"/>
                <a:cs typeface="黑体" panose="02010609060101010101" pitchFamily="2" charset="-122"/>
              </a:rPr>
              <a:t>混凝剂投量适中</a:t>
            </a:r>
            <a:r>
              <a:rPr kumimoji="0" lang="zh-CN" altLang="en-US" sz="2300" b="0" kern="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时，</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胶核表面</a:t>
            </a:r>
            <a:r>
              <a:rPr lang="zh-CN" altLang="en-US" sz="2300" b="0" kern="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sym typeface="+mn-ea"/>
              </a:rPr>
              <a:t>直接吸附</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带相反电荷的聚合离子或髙分子物质，</a:t>
            </a:r>
            <a:r>
              <a:rPr lang="en-US" altLang="zh-CN"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 ζ </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电位达到临界电位</a:t>
            </a:r>
            <a:r>
              <a:rPr lang="en-US" altLang="zh-CN"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 ζ </a:t>
            </a:r>
            <a:r>
              <a:rPr lang="en-US" altLang="zh-CN" sz="2300" b="0" kern="0" baseline="-25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k</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a:t>
            </a:r>
            <a:endPar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endParaRPr>
          </a:p>
          <a:p>
            <a:pPr marL="342900" marR="0" indent="-342900" defTabSz="914400">
              <a:lnSpc>
                <a:spcPct val="150000"/>
              </a:lnSpc>
              <a:spcBef>
                <a:spcPts val="0"/>
              </a:spcBef>
              <a:buClr>
                <a:srgbClr val="000514"/>
              </a:buClr>
              <a:buSzPct val="80000"/>
              <a:buFont typeface="Wingdings" panose="05000000000000000000" charset="0"/>
              <a:buChar char="l"/>
              <a:defRPr/>
            </a:pPr>
            <a:r>
              <a:rPr lang="zh-CN" altLang="en-US" sz="2300" b="0" kern="0" noProof="0" dirty="0">
                <a:solidFill>
                  <a:schemeClr val="accent1"/>
                </a:solidFill>
                <a:effectLst/>
                <a:latin typeface="Times New Roman" panose="02020603050405020304" pitchFamily="18" charset="0"/>
                <a:ea typeface="黑体" panose="02010609060101010101" pitchFamily="2" charset="-122"/>
                <a:cs typeface="黑体" panose="02010609060101010101" pitchFamily="2" charset="-122"/>
                <a:sym typeface="+mn-ea"/>
              </a:rPr>
              <a:t>混凝剂投量过多</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时，由于直接吸附了过多的正电荷聚合离子，胶粒电荷</a:t>
            </a:r>
            <a:r>
              <a:rPr lang="zh-CN" altLang="en-US" sz="2300" b="0" kern="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sym typeface="+mn-ea"/>
              </a:rPr>
              <a:t>变号</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，转变成带正电荷的胶粒而重新稳定。</a:t>
            </a:r>
            <a:r>
              <a:rPr lang="zh-CN" altLang="en-US" sz="2300" b="0" kern="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sym typeface="+mn-ea"/>
              </a:rPr>
              <a:t>分子量愈大，吸附作用愈强</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a:t>
            </a:r>
            <a:r>
              <a:rPr lang="en-US" altLang="zh-CN"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Al</a:t>
            </a:r>
            <a:r>
              <a:rPr lang="en-US" altLang="zh-CN" sz="2300" b="0" kern="0" baseline="-25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13</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a:t>
            </a:r>
            <a:r>
              <a:rPr lang="en-US" altLang="zh-CN"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OH</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a:t>
            </a:r>
            <a:r>
              <a:rPr lang="en-US" altLang="zh-CN" sz="2300" b="0" kern="0" baseline="-25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32</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a:t>
            </a:r>
            <a:r>
              <a:rPr lang="en-US" altLang="zh-CN" sz="2300" b="0" kern="0" baseline="30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7+ </a:t>
            </a:r>
            <a:r>
              <a:rPr lang="en-US" altLang="zh-CN"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&gt;</a:t>
            </a:r>
            <a:endParaRPr kumimoji="0" lang="en-US" altLang="zh-CN" sz="2300" b="0" kern="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endParaRPr>
          </a:p>
          <a:p>
            <a:pPr marL="342900" marR="0" indent="457200" defTabSz="914400">
              <a:lnSpc>
                <a:spcPct val="150000"/>
              </a:lnSpc>
              <a:spcBef>
                <a:spcPts val="0"/>
              </a:spcBef>
              <a:buClr>
                <a:schemeClr val="hlink"/>
              </a:buClr>
              <a:buSzPct val="80000"/>
              <a:buFont typeface="Wingdings" panose="05000000000000000000" pitchFamily="2" charset="2"/>
              <a:buNone/>
              <a:defRPr/>
            </a:pP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a:t>
            </a:r>
            <a:r>
              <a:rPr lang="en-US" altLang="zh-CN"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Al</a:t>
            </a:r>
            <a:r>
              <a:rPr lang="en-US" altLang="zh-CN" sz="2300" b="0" kern="0" baseline="-25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3</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a:t>
            </a:r>
            <a:r>
              <a:rPr lang="en-US" altLang="zh-CN"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 OH</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a:t>
            </a:r>
            <a:r>
              <a:rPr lang="en-US" altLang="zh-CN" sz="2300" b="0" kern="0" baseline="-25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4</a:t>
            </a:r>
            <a:r>
              <a:rPr lang="zh-CN" altLang="en-US" sz="2300" b="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a:t>
            </a:r>
            <a:r>
              <a:rPr lang="en-US" altLang="zh-CN" sz="2300" b="0" kern="0" baseline="30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rPr>
              <a:t>5+</a:t>
            </a:r>
            <a:endParaRPr kumimoji="0" lang="en-US" altLang="zh-CN" sz="2300" b="0" kern="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endParaRPr>
          </a:p>
          <a:p>
            <a:pPr marL="342900" marR="0" indent="-342900" defTabSz="914400">
              <a:lnSpc>
                <a:spcPct val="150000"/>
              </a:lnSpc>
              <a:spcBef>
                <a:spcPts val="0"/>
              </a:spcBef>
              <a:spcAft>
                <a:spcPct val="10000"/>
              </a:spcAft>
              <a:buClr>
                <a:schemeClr val="hlink"/>
              </a:buClr>
              <a:buSzPct val="80000"/>
              <a:buFont typeface="Wingdings" panose="05000000000000000000" pitchFamily="2" charset="2"/>
              <a:buNone/>
              <a:defRPr/>
            </a:pPr>
            <a:endParaRPr lang="zh-CN" altLang="en-US" sz="2300" kern="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sym typeface="+mn-ea"/>
            </a:endParaRPr>
          </a:p>
          <a:p>
            <a:pPr marL="342900" marR="0" indent="-342900" defTabSz="914400">
              <a:lnSpc>
                <a:spcPct val="150000"/>
              </a:lnSpc>
              <a:spcBef>
                <a:spcPts val="0"/>
              </a:spcBef>
              <a:spcAft>
                <a:spcPct val="10000"/>
              </a:spcAft>
              <a:buClr>
                <a:schemeClr val="hlink"/>
              </a:buClr>
              <a:buSzPct val="80000"/>
              <a:buFont typeface="Wingdings" panose="05000000000000000000" pitchFamily="2" charset="2"/>
              <a:buNone/>
              <a:defRPr/>
            </a:pPr>
            <a:endParaRPr kumimoji="0" lang="zh-CN" altLang="en-US" sz="2300" kern="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endParaRPr>
          </a:p>
        </p:txBody>
      </p:sp>
      <p:pic>
        <p:nvPicPr>
          <p:cNvPr id="981336495" name="图片 981336495"/>
          <p:cNvPicPr>
            <a:picLocks noChangeAspect="1"/>
          </p:cNvPicPr>
          <p:nvPr/>
        </p:nvPicPr>
        <p:blipFill>
          <a:blip r:embed="rId1"/>
          <a:srcRect l="66843" t="-1337" r="-642" b="14869"/>
          <a:stretch>
            <a:fillRect/>
          </a:stretch>
        </p:blipFill>
        <p:spPr>
          <a:xfrm>
            <a:off x="8613775" y="908685"/>
            <a:ext cx="3386455" cy="4681220"/>
          </a:xfrm>
          <a:prstGeom prst="rect">
            <a:avLst/>
          </a:prstGeom>
          <a:noFill/>
          <a:ln>
            <a:noFill/>
          </a:ln>
        </p:spPr>
      </p:pic>
      <p:sp>
        <p:nvSpPr>
          <p:cNvPr id="3" name="椭圆 2"/>
          <p:cNvSpPr/>
          <p:nvPr/>
        </p:nvSpPr>
        <p:spPr>
          <a:xfrm>
            <a:off x="4511675" y="707390"/>
            <a:ext cx="1877060" cy="656590"/>
          </a:xfrm>
          <a:prstGeom prst="ellipse">
            <a:avLst/>
          </a:prstGeom>
          <a:noFill/>
          <a:ln w="28575" cap="flat" cmpd="sng" algn="ctr">
            <a:solidFill>
              <a:srgbClr val="0090E6"/>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4" name="文本框 3"/>
          <p:cNvSpPr txBox="1"/>
          <p:nvPr/>
        </p:nvSpPr>
        <p:spPr>
          <a:xfrm>
            <a:off x="4799330" y="836930"/>
            <a:ext cx="1498600" cy="435610"/>
          </a:xfrm>
          <a:prstGeom prst="rect">
            <a:avLst/>
          </a:prstGeom>
          <a:noFill/>
        </p:spPr>
        <p:txBody>
          <a:bodyPr wrap="square" rtlCol="0">
            <a:noAutofit/>
          </a:bodyPr>
          <a:lstStyle/>
          <a:p>
            <a:r>
              <a:rPr lang="zh-CN" altLang="en-US" sz="2000">
                <a:solidFill>
                  <a:schemeClr val="bg2"/>
                </a:solidFill>
                <a:latin typeface="黑体" panose="02010609060101010101" pitchFamily="2" charset="-122"/>
                <a:ea typeface="黑体" panose="02010609060101010101" pitchFamily="2" charset="-122"/>
              </a:rPr>
              <a:t>主要作用</a:t>
            </a:r>
            <a:endParaRPr lang="zh-CN" altLang="en-US" sz="2000">
              <a:solidFill>
                <a:schemeClr val="bg2"/>
              </a:solidFill>
              <a:latin typeface="黑体" panose="02010609060101010101" pitchFamily="2" charset="-122"/>
              <a:ea typeface="黑体" panose="02010609060101010101" pitchFamily="2" charset="-122"/>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3" name="Rectangle 3"/>
          <p:cNvSpPr txBox="1">
            <a:spLocks noChangeArrowheads="1"/>
          </p:cNvSpPr>
          <p:nvPr/>
        </p:nvSpPr>
        <p:spPr>
          <a:xfrm>
            <a:off x="335280" y="764540"/>
            <a:ext cx="11664315" cy="2642870"/>
          </a:xfrm>
          <a:prstGeom prst="rect">
            <a:avLst/>
          </a:prstGeom>
        </p:spPr>
        <p:txBody>
          <a:bodyPr/>
          <a:lstStyle/>
          <a:p>
            <a:pPr marL="342900" marR="0" indent="-342900" defTabSz="914400" eaLnBrk="1" hangingPunct="1">
              <a:lnSpc>
                <a:spcPct val="150000"/>
              </a:lnSpc>
              <a:spcBef>
                <a:spcPct val="20000"/>
              </a:spcBef>
              <a:buClr>
                <a:schemeClr val="hlink"/>
              </a:buClr>
              <a:buSzPct val="80000"/>
              <a:buFont typeface="Wingdings" panose="05000000000000000000" pitchFamily="2" charset="2"/>
              <a:buNone/>
              <a:defRPr/>
            </a:pPr>
            <a:r>
              <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1.2.2 </a:t>
            </a:r>
            <a:r>
              <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吸附架桥</a:t>
            </a:r>
            <a:r>
              <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000" cap="none" spc="0" normalizeH="0" baseline="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Adsorption Bridging</a:t>
            </a:r>
            <a:endParaRPr kumimoji="0" lang="en-US" altLang="zh-CN" sz="2800" kern="0" cap="none" spc="0" normalizeH="0" baseline="0" noProof="0" dirty="0">
              <a:solidFill>
                <a:srgbClr val="FFFF66"/>
              </a:solidFill>
              <a:effectLst>
                <a:outerShdw blurRad="38100" dist="38100" dir="2700000" algn="tl">
                  <a:srgbClr val="000000"/>
                </a:outerShdw>
              </a:effectLst>
              <a:latin typeface="黑体" panose="02010609060101010101" pitchFamily="2" charset="-122"/>
              <a:ea typeface="黑体" panose="02010609060101010101" pitchFamily="2" charset="-122"/>
              <a:cs typeface="黑体" panose="02010609060101010101" pitchFamily="2" charset="-122"/>
            </a:endParaRPr>
          </a:p>
          <a:p>
            <a:pPr marL="342900" marR="0" indent="-342900" defTabSz="914400" eaLnBrk="1" hangingPunct="1">
              <a:lnSpc>
                <a:spcPct val="150000"/>
              </a:lnSpc>
              <a:spcBef>
                <a:spcPts val="0"/>
              </a:spcBef>
              <a:buClr>
                <a:schemeClr val="hlink"/>
              </a:buClr>
              <a:buSzPct val="80000"/>
              <a:buFontTx/>
              <a:buNone/>
              <a:defRPr/>
            </a:pP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a:t>
            </a:r>
            <a:r>
              <a:rPr kumimoji="0" lang="zh-CN" altLang="en-US" sz="22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吸附架桥是指</a:t>
            </a:r>
            <a:r>
              <a:rPr kumimoji="0" lang="zh-CN" altLang="en-US" sz="2400" b="0" kern="0" cap="none" spc="0" normalizeH="0" baseline="0" noProof="0" dirty="0">
                <a:solidFill>
                  <a:srgbClr val="FF0000"/>
                </a:solidFill>
                <a:effectLst/>
                <a:latin typeface="黑体" panose="02010609060101010101" pitchFamily="2" charset="-122"/>
                <a:ea typeface="黑体" panose="02010609060101010101" pitchFamily="2" charset="-122"/>
                <a:cs typeface="黑体" panose="02010609060101010101" pitchFamily="2" charset="-122"/>
              </a:rPr>
              <a:t>高分子混凝剂</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通过高分子链</a:t>
            </a:r>
            <a:r>
              <a:rPr kumimoji="0" lang="zh-CN" altLang="en-US" sz="2400" b="0" kern="0" cap="none" spc="0" normalizeH="0" baseline="0" noProof="0" dirty="0">
                <a:solidFill>
                  <a:srgbClr val="FF0000"/>
                </a:solidFill>
                <a:effectLst/>
                <a:latin typeface="黑体" panose="02010609060101010101" pitchFamily="2" charset="-122"/>
                <a:ea typeface="黑体" panose="02010609060101010101" pitchFamily="2" charset="-122"/>
                <a:cs typeface="黑体" panose="02010609060101010101" pitchFamily="2" charset="-122"/>
              </a:rPr>
              <a:t>吸附</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水中悬浮胶粒、颗粒，使胶体脱稳、聚集的过程，当高分子链的一端吸附了某一胶粒，另一端又吸附另一胶粒</a:t>
            </a:r>
            <a:r>
              <a:rPr kumimoji="0" lang="en-US" altLang="zh-CN"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形成</a:t>
            </a:r>
            <a:r>
              <a:rPr kumimoji="0" lang="en-US" altLang="zh-CN"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胶粒</a:t>
            </a:r>
            <a:r>
              <a:rPr kumimoji="0" lang="en-US" altLang="zh-CN"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高分子</a:t>
            </a:r>
            <a:r>
              <a:rPr kumimoji="0" lang="en-US" altLang="zh-CN"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胶粒</a:t>
            </a:r>
            <a:r>
              <a:rPr kumimoji="0" lang="en-US" altLang="zh-CN"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絮凝体</a:t>
            </a:r>
            <a:r>
              <a:rPr kumimoji="0" lang="en-US" altLang="zh-CN"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a:t>
            </a:r>
            <a:r>
              <a:rPr kumimoji="0" lang="zh-CN" altLang="en-US" sz="2400" b="0" kern="0" cap="none" spc="0" normalizeH="0" baseline="0" noProof="0" dirty="0">
                <a:solidFill>
                  <a:schemeClr val="accent1"/>
                </a:solidFill>
                <a:effectLst/>
                <a:latin typeface="黑体" panose="02010609060101010101" pitchFamily="2" charset="-122"/>
                <a:ea typeface="黑体" panose="02010609060101010101" pitchFamily="2" charset="-122"/>
                <a:cs typeface="黑体" panose="02010609060101010101" pitchFamily="2" charset="-122"/>
              </a:rPr>
              <a:t>高分子物质</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起了胶粒与胶粒之间相互结合的</a:t>
            </a:r>
            <a:r>
              <a:rPr kumimoji="0" lang="zh-CN" altLang="en-US" sz="2400" b="0" kern="0" cap="none" spc="0" normalizeH="0" baseline="0" noProof="0" dirty="0">
                <a:solidFill>
                  <a:schemeClr val="accent1"/>
                </a:solidFill>
                <a:effectLst/>
                <a:latin typeface="黑体" panose="02010609060101010101" pitchFamily="2" charset="-122"/>
                <a:ea typeface="黑体" panose="02010609060101010101" pitchFamily="2" charset="-122"/>
                <a:cs typeface="黑体" panose="02010609060101010101" pitchFamily="2" charset="-122"/>
              </a:rPr>
              <a:t>桥梁作用</a:t>
            </a:r>
            <a:r>
              <a:rPr kumimoji="0" lang="en-US" altLang="zh-CN"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故称</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吸附架桥作用</a:t>
            </a:r>
            <a:r>
              <a:rPr kumimoji="0" lang="zh-CN" altLang="en-US" sz="22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a:t>
            </a:r>
            <a:endParaRPr kumimoji="0" lang="zh-CN" altLang="en-US" sz="22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a:p>
            <a:pPr marL="342900" marR="0" indent="-342900" defTabSz="914400" eaLnBrk="1" hangingPunct="1">
              <a:lnSpc>
                <a:spcPct val="150000"/>
              </a:lnSpc>
              <a:spcBef>
                <a:spcPts val="0"/>
              </a:spcBef>
              <a:buClr>
                <a:schemeClr val="hlink"/>
              </a:buClr>
              <a:buSzPct val="80000"/>
              <a:buFont typeface="Wingdings" panose="05000000000000000000" pitchFamily="2" charset="2"/>
              <a:buNone/>
              <a:defRPr/>
            </a:pPr>
            <a:r>
              <a:rPr kumimoji="0" lang="zh-CN" altLang="en-US" sz="22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a:t>
            </a:r>
            <a:r>
              <a:rPr kumimoji="0" lang="zh-CN" altLang="en-US" sz="2400" b="0" kern="0" cap="none" spc="0" normalizeH="0" baseline="0" noProof="0" dirty="0">
                <a:solidFill>
                  <a:schemeClr val="bg2"/>
                </a:solidFill>
                <a:effectLst/>
                <a:latin typeface="Times New Roman" panose="02020603050405020304" pitchFamily="18" charset="0"/>
                <a:ea typeface="+mn-ea"/>
                <a:cs typeface="+mn-cs"/>
              </a:rPr>
              <a:t> </a:t>
            </a:r>
            <a:endParaRPr kumimoji="0" lang="zh-CN" altLang="en-US" sz="2400" b="0" kern="0" cap="none" spc="0" normalizeH="0" baseline="0" noProof="0" dirty="0">
              <a:solidFill>
                <a:schemeClr val="bg2"/>
              </a:solidFill>
              <a:effectLst/>
              <a:latin typeface="Times New Roman" panose="02020603050405020304" pitchFamily="18" charset="0"/>
              <a:ea typeface="+mn-ea"/>
              <a:cs typeface="+mn-cs"/>
            </a:endParaRPr>
          </a:p>
        </p:txBody>
      </p:sp>
      <p:sp>
        <p:nvSpPr>
          <p:cNvPr id="21508" name="TextBox 3"/>
          <p:cNvSpPr txBox="1"/>
          <p:nvPr/>
        </p:nvSpPr>
        <p:spPr>
          <a:xfrm>
            <a:off x="1266825" y="5877560"/>
            <a:ext cx="25908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1800" dirty="0">
                <a:solidFill>
                  <a:schemeClr val="bg2"/>
                </a:solidFill>
              </a:rPr>
              <a:t>架桥模型示意图 </a:t>
            </a:r>
            <a:endParaRPr lang="zh-CN" altLang="en-US" sz="1800" dirty="0">
              <a:solidFill>
                <a:schemeClr val="bg2"/>
              </a:solidFill>
            </a:endParaRPr>
          </a:p>
        </p:txBody>
      </p:sp>
      <p:pic>
        <p:nvPicPr>
          <p:cNvPr id="75" name="Shape 75"/>
          <p:cNvPicPr/>
          <p:nvPr/>
        </p:nvPicPr>
        <p:blipFill>
          <a:blip r:embed="rId1"/>
          <a:stretch>
            <a:fillRect/>
          </a:stretch>
        </p:blipFill>
        <p:spPr>
          <a:xfrm>
            <a:off x="1415415" y="3933190"/>
            <a:ext cx="2293620" cy="1615440"/>
          </a:xfrm>
          <a:prstGeom prst="rect">
            <a:avLst/>
          </a:prstGeom>
        </p:spPr>
      </p:pic>
      <p:sp>
        <p:nvSpPr>
          <p:cNvPr id="4" name="文本框 3"/>
          <p:cNvSpPr txBox="1"/>
          <p:nvPr/>
        </p:nvSpPr>
        <p:spPr>
          <a:xfrm>
            <a:off x="5337810" y="4110990"/>
            <a:ext cx="3074035" cy="429895"/>
          </a:xfrm>
          <a:prstGeom prst="rect">
            <a:avLst/>
          </a:prstGeom>
          <a:noFill/>
        </p:spPr>
        <p:txBody>
          <a:bodyPr wrap="square" rtlCol="0">
            <a:spAutoFit/>
          </a:bodyPr>
          <a:lstStyle/>
          <a:p>
            <a:r>
              <a:rPr lang="zh-CN" altLang="en-US" sz="2200">
                <a:solidFill>
                  <a:schemeClr val="bg2"/>
                </a:solidFill>
                <a:latin typeface="黑体" panose="02010609060101010101" pitchFamily="2" charset="-122"/>
                <a:ea typeface="黑体" panose="02010609060101010101" pitchFamily="2" charset="-122"/>
              </a:rPr>
              <a:t>异性电荷高分子物质</a:t>
            </a:r>
            <a:endParaRPr lang="zh-CN" altLang="en-US" sz="2200">
              <a:solidFill>
                <a:schemeClr val="bg2"/>
              </a:solidFill>
              <a:latin typeface="黑体" panose="02010609060101010101" pitchFamily="2" charset="-122"/>
              <a:ea typeface="黑体" panose="02010609060101010101" pitchFamily="2" charset="-122"/>
            </a:endParaRPr>
          </a:p>
        </p:txBody>
      </p:sp>
      <p:sp>
        <p:nvSpPr>
          <p:cNvPr id="5" name="文本框 4"/>
          <p:cNvSpPr txBox="1"/>
          <p:nvPr/>
        </p:nvSpPr>
        <p:spPr>
          <a:xfrm>
            <a:off x="5384165" y="4867275"/>
            <a:ext cx="2976880" cy="429895"/>
          </a:xfrm>
          <a:prstGeom prst="rect">
            <a:avLst/>
          </a:prstGeom>
          <a:noFill/>
        </p:spPr>
        <p:txBody>
          <a:bodyPr wrap="square" rtlCol="0">
            <a:spAutoFit/>
          </a:bodyPr>
          <a:lstStyle/>
          <a:p>
            <a:r>
              <a:rPr lang="zh-CN" altLang="en-US" sz="2200">
                <a:solidFill>
                  <a:schemeClr val="bg2"/>
                </a:solidFill>
                <a:latin typeface="黑体" panose="02010609060101010101" pitchFamily="2" charset="-122"/>
                <a:ea typeface="黑体" panose="02010609060101010101" pitchFamily="2" charset="-122"/>
              </a:rPr>
              <a:t>同性电荷高分子物质</a:t>
            </a:r>
            <a:endParaRPr lang="zh-CN" altLang="en-US" sz="2200">
              <a:solidFill>
                <a:schemeClr val="bg2"/>
              </a:solidFill>
              <a:latin typeface="黑体" panose="02010609060101010101" pitchFamily="2" charset="-122"/>
              <a:ea typeface="黑体" panose="02010609060101010101" pitchFamily="2" charset="-122"/>
            </a:endParaRPr>
          </a:p>
        </p:txBody>
      </p:sp>
      <p:sp>
        <p:nvSpPr>
          <p:cNvPr id="6" name="文本框 5"/>
          <p:cNvSpPr txBox="1"/>
          <p:nvPr/>
        </p:nvSpPr>
        <p:spPr>
          <a:xfrm>
            <a:off x="5384165" y="5623560"/>
            <a:ext cx="2828925" cy="429895"/>
          </a:xfrm>
          <a:prstGeom prst="rect">
            <a:avLst/>
          </a:prstGeom>
          <a:noFill/>
        </p:spPr>
        <p:txBody>
          <a:bodyPr wrap="square" rtlCol="0">
            <a:spAutoFit/>
          </a:bodyPr>
          <a:lstStyle/>
          <a:p>
            <a:r>
              <a:rPr lang="zh-CN" altLang="en-US" sz="2200">
                <a:solidFill>
                  <a:schemeClr val="bg2"/>
                </a:solidFill>
                <a:latin typeface="黑体" panose="02010609060101010101" pitchFamily="2" charset="-122"/>
                <a:ea typeface="黑体" panose="02010609060101010101" pitchFamily="2" charset="-122"/>
              </a:rPr>
              <a:t>不带电荷高分子物质</a:t>
            </a:r>
            <a:endParaRPr lang="zh-CN" altLang="en-US" sz="2200">
              <a:solidFill>
                <a:schemeClr val="bg2"/>
              </a:solidFill>
              <a:latin typeface="黑体" panose="02010609060101010101" pitchFamily="2" charset="-122"/>
              <a:ea typeface="黑体" panose="02010609060101010101" pitchFamily="2" charset="-122"/>
            </a:endParaRPr>
          </a:p>
        </p:txBody>
      </p:sp>
      <p:sp>
        <p:nvSpPr>
          <p:cNvPr id="9" name="左大括号 8"/>
          <p:cNvSpPr/>
          <p:nvPr/>
        </p:nvSpPr>
        <p:spPr>
          <a:xfrm rot="10800000">
            <a:off x="8289925" y="4110990"/>
            <a:ext cx="426085" cy="2020570"/>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7" name="文本框 6"/>
          <p:cNvSpPr txBox="1"/>
          <p:nvPr/>
        </p:nvSpPr>
        <p:spPr>
          <a:xfrm>
            <a:off x="8903970" y="4904105"/>
            <a:ext cx="1857375" cy="460375"/>
          </a:xfrm>
          <a:prstGeom prst="rect">
            <a:avLst/>
          </a:prstGeom>
          <a:noFill/>
        </p:spPr>
        <p:txBody>
          <a:bodyPr wrap="square" rtlCol="0">
            <a:spAutoFit/>
          </a:bodyPr>
          <a:lstStyle/>
          <a:p>
            <a:r>
              <a:rPr lang="zh-CN" altLang="en-US" sz="2400">
                <a:solidFill>
                  <a:srgbClr val="904444"/>
                </a:solidFill>
                <a:latin typeface="黑体" panose="02010609060101010101" pitchFamily="2" charset="-122"/>
                <a:ea typeface="黑体" panose="02010609060101010101" pitchFamily="2" charset="-122"/>
              </a:rPr>
              <a:t>吸附作用</a:t>
            </a:r>
            <a:endParaRPr lang="zh-CN" altLang="en-US" sz="2400">
              <a:solidFill>
                <a:srgbClr val="904444"/>
              </a:solidFill>
              <a:latin typeface="黑体" panose="02010609060101010101" pitchFamily="2" charset="-122"/>
              <a:ea typeface="黑体" panose="02010609060101010101" pitchFamily="2" charset="-122"/>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3" name="Rectangle 3"/>
          <p:cNvSpPr txBox="1">
            <a:spLocks noChangeArrowheads="1"/>
          </p:cNvSpPr>
          <p:nvPr/>
        </p:nvSpPr>
        <p:spPr>
          <a:xfrm>
            <a:off x="335280" y="764540"/>
            <a:ext cx="11664315" cy="1125855"/>
          </a:xfrm>
          <a:prstGeom prst="rect">
            <a:avLst/>
          </a:prstGeom>
        </p:spPr>
        <p:txBody>
          <a:bodyPr/>
          <a:lstStyle/>
          <a:p>
            <a:pPr marL="342900" marR="0" indent="-342900" defTabSz="914400" eaLnBrk="1" hangingPunct="1">
              <a:lnSpc>
                <a:spcPct val="150000"/>
              </a:lnSpc>
              <a:spcBef>
                <a:spcPct val="20000"/>
              </a:spcBef>
              <a:buClr>
                <a:schemeClr val="hlink"/>
              </a:buClr>
              <a:buSzPct val="80000"/>
              <a:buFont typeface="Wingdings" panose="05000000000000000000" pitchFamily="2" charset="2"/>
              <a:buNone/>
              <a:defRPr/>
            </a:pPr>
            <a:r>
              <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1.2.2 </a:t>
            </a:r>
            <a:r>
              <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吸附架桥</a:t>
            </a:r>
            <a:r>
              <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000" cap="none" spc="0" normalizeH="0" baseline="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Adsorption Bridging</a:t>
            </a:r>
            <a:endParaRPr kumimoji="0" lang="en-US" altLang="zh-CN" sz="2800" kern="0" cap="none" spc="0" normalizeH="0" baseline="0" noProof="0" dirty="0">
              <a:solidFill>
                <a:srgbClr val="FFFF66"/>
              </a:solidFill>
              <a:effectLst>
                <a:outerShdw blurRad="38100" dist="38100" dir="2700000" algn="tl">
                  <a:srgbClr val="000000"/>
                </a:outerShdw>
              </a:effectLst>
              <a:latin typeface="黑体" panose="02010609060101010101" pitchFamily="2" charset="-122"/>
              <a:ea typeface="黑体" panose="02010609060101010101" pitchFamily="2" charset="-122"/>
              <a:cs typeface="黑体" panose="02010609060101010101" pitchFamily="2" charset="-122"/>
            </a:endParaRPr>
          </a:p>
          <a:p>
            <a:pPr marL="342900" marR="0" indent="-342900" defTabSz="914400" eaLnBrk="1" hangingPunct="1">
              <a:lnSpc>
                <a:spcPct val="150000"/>
              </a:lnSpc>
              <a:spcBef>
                <a:spcPts val="0"/>
              </a:spcBef>
              <a:buClr>
                <a:schemeClr val="hlink"/>
              </a:buClr>
              <a:buSzPct val="80000"/>
              <a:buFontTx/>
              <a:buNone/>
              <a:defRPr/>
            </a:pP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a:t>
            </a:r>
            <a:r>
              <a:rPr kumimoji="0" lang="zh-CN" altLang="en-US" sz="22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a:t>
            </a:r>
            <a:endParaRPr kumimoji="0" lang="zh-CN" altLang="en-US" sz="22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a:p>
            <a:pPr marL="342900" marR="0" indent="-342900" defTabSz="914400" eaLnBrk="1" hangingPunct="1">
              <a:lnSpc>
                <a:spcPct val="150000"/>
              </a:lnSpc>
              <a:spcBef>
                <a:spcPts val="0"/>
              </a:spcBef>
              <a:buClr>
                <a:schemeClr val="hlink"/>
              </a:buClr>
              <a:buSzPct val="80000"/>
              <a:buFont typeface="Wingdings" panose="05000000000000000000" pitchFamily="2" charset="2"/>
              <a:buNone/>
              <a:defRPr/>
            </a:pPr>
            <a:r>
              <a:rPr kumimoji="0" lang="zh-CN" altLang="en-US" sz="22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a:t>
            </a:r>
            <a:r>
              <a:rPr kumimoji="0" lang="zh-CN" altLang="en-US" sz="2400" b="0" kern="0" cap="none" spc="0" normalizeH="0" baseline="0" noProof="0" dirty="0">
                <a:solidFill>
                  <a:schemeClr val="bg2"/>
                </a:solidFill>
                <a:effectLst/>
                <a:latin typeface="Times New Roman" panose="02020603050405020304" pitchFamily="18" charset="0"/>
                <a:ea typeface="+mn-ea"/>
                <a:cs typeface="+mn-cs"/>
              </a:rPr>
              <a:t> </a:t>
            </a:r>
            <a:endParaRPr kumimoji="0" lang="zh-CN" altLang="en-US" sz="2400" b="0" kern="0" cap="none" spc="0" normalizeH="0" baseline="0" noProof="0" dirty="0">
              <a:solidFill>
                <a:schemeClr val="bg2"/>
              </a:solidFill>
              <a:effectLst/>
              <a:latin typeface="Times New Roman" panose="02020603050405020304" pitchFamily="18" charset="0"/>
              <a:ea typeface="+mn-ea"/>
              <a:cs typeface="+mn-cs"/>
            </a:endParaRPr>
          </a:p>
        </p:txBody>
      </p:sp>
      <p:pic>
        <p:nvPicPr>
          <p:cNvPr id="79" name="Shape 79"/>
          <p:cNvPicPr/>
          <p:nvPr/>
        </p:nvPicPr>
        <p:blipFill>
          <a:blip r:embed="rId1"/>
          <a:stretch>
            <a:fillRect/>
          </a:stretch>
        </p:blipFill>
        <p:spPr>
          <a:xfrm>
            <a:off x="191770" y="1988820"/>
            <a:ext cx="2703195" cy="1289050"/>
          </a:xfrm>
          <a:prstGeom prst="rect">
            <a:avLst/>
          </a:prstGeom>
        </p:spPr>
      </p:pic>
      <p:sp>
        <p:nvSpPr>
          <p:cNvPr id="2" name="TextBox 3"/>
          <p:cNvSpPr txBox="1"/>
          <p:nvPr/>
        </p:nvSpPr>
        <p:spPr>
          <a:xfrm>
            <a:off x="304165" y="3573145"/>
            <a:ext cx="25908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1800" dirty="0">
                <a:solidFill>
                  <a:schemeClr val="bg2"/>
                </a:solidFill>
              </a:rPr>
              <a:t>胶体保护示意图 </a:t>
            </a:r>
            <a:endParaRPr lang="zh-CN" altLang="en-US" sz="1800" dirty="0">
              <a:solidFill>
                <a:schemeClr val="bg2"/>
              </a:solidFill>
            </a:endParaRPr>
          </a:p>
        </p:txBody>
      </p:sp>
      <p:sp>
        <p:nvSpPr>
          <p:cNvPr id="4" name="文本框 3"/>
          <p:cNvSpPr txBox="1"/>
          <p:nvPr/>
        </p:nvSpPr>
        <p:spPr>
          <a:xfrm>
            <a:off x="3288030" y="1557020"/>
            <a:ext cx="8633460" cy="4644390"/>
          </a:xfrm>
          <a:prstGeom prst="rect">
            <a:avLst/>
          </a:prstGeom>
          <a:noFill/>
        </p:spPr>
        <p:txBody>
          <a:bodyPr wrap="square" rtlCol="0">
            <a:noAutofit/>
          </a:bodyPr>
          <a:lstStyle/>
          <a:p>
            <a:pPr marL="342900" indent="-342900">
              <a:lnSpc>
                <a:spcPct val="150000"/>
              </a:lnSpc>
              <a:buFont typeface="Wingdings" panose="05000000000000000000" charset="0"/>
              <a:buChar char="n"/>
            </a:pPr>
            <a:r>
              <a:rPr lang="zh-CN" altLang="en-US" sz="24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高分子物质投量过多</a:t>
            </a:r>
            <a:r>
              <a:rPr lang="zh-CN" altLang="en-US"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时，将产生</a:t>
            </a:r>
            <a:r>
              <a:rPr lang="en-US" altLang="zh-CN"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a:t>
            </a:r>
            <a:r>
              <a:rPr lang="zh-CN" altLang="en-US" sz="2400" b="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胶体保护</a:t>
            </a:r>
            <a:r>
              <a:rPr lang="en-US" altLang="zh-CN"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a:t>
            </a:r>
            <a:r>
              <a:rPr lang="zh-CN" altLang="en-US"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作用：当全部胶粒的吸附面均被高分子覆盖以后，两胶粒接近时，就受到高分子的阻碍而不能聚集。</a:t>
            </a:r>
            <a:endParaRPr lang="zh-CN" altLang="en-US"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a:p>
            <a:pPr marL="342900" indent="-342900">
              <a:lnSpc>
                <a:spcPct val="150000"/>
              </a:lnSpc>
              <a:buFont typeface="Wingdings" panose="05000000000000000000" charset="0"/>
              <a:buChar char="n"/>
            </a:pPr>
            <a:r>
              <a:rPr lang="zh-CN" altLang="en-US" sz="24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高分子物质投量过少</a:t>
            </a:r>
            <a:r>
              <a:rPr lang="zh-CN" altLang="en-US"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不足以将胶粒架桥联接起来。</a:t>
            </a:r>
            <a:endParaRPr lang="zh-CN" altLang="en-US"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a:p>
            <a:pPr marL="342900" indent="-342900">
              <a:lnSpc>
                <a:spcPct val="150000"/>
              </a:lnSpc>
              <a:buFont typeface="Wingdings" panose="05000000000000000000" charset="0"/>
              <a:buChar char="n"/>
            </a:pPr>
            <a:r>
              <a:rPr lang="zh-CN" altLang="en-US" sz="24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最佳投量</a:t>
            </a:r>
            <a:r>
              <a:rPr lang="en-US" altLang="zh-CN"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a:t>
            </a:r>
            <a:r>
              <a:rPr lang="zh-CN" altLang="en-US"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既能把胶粒快速絮凝起来，又可使絮凝起来的最大胶粒不易脱落。根据吸附原理，胶粒表面高分子</a:t>
            </a:r>
            <a:r>
              <a:rPr lang="zh-CN" altLang="en-US" sz="2400" b="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覆盖率为</a:t>
            </a:r>
            <a:r>
              <a:rPr lang="en-US" altLang="zh-CN" sz="2400" b="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1/2</a:t>
            </a:r>
            <a:r>
              <a:rPr lang="zh-CN" altLang="en-US"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时絮凝效果最好。但在实际水处理中，胶粒表面覆盖率无法测定，故高分子混凝剂投量通常由</a:t>
            </a:r>
            <a:r>
              <a:rPr lang="zh-CN" altLang="en-US" sz="24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试验</a:t>
            </a:r>
            <a:r>
              <a:rPr lang="zh-CN" altLang="en-US"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决定。</a:t>
            </a:r>
            <a:endParaRPr lang="zh-CN" altLang="en-US" sz="2400" b="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p:txBody>
      </p:sp>
      <p:sp>
        <p:nvSpPr>
          <p:cNvPr id="9" name="左大括号 8"/>
          <p:cNvSpPr/>
          <p:nvPr/>
        </p:nvSpPr>
        <p:spPr>
          <a:xfrm rot="5400000">
            <a:off x="1356360" y="3207385"/>
            <a:ext cx="426085" cy="2020570"/>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5" name="文本框 4"/>
          <p:cNvSpPr txBox="1"/>
          <p:nvPr/>
        </p:nvSpPr>
        <p:spPr>
          <a:xfrm>
            <a:off x="315595" y="4494530"/>
            <a:ext cx="551815" cy="2620645"/>
          </a:xfrm>
          <a:prstGeom prst="rect">
            <a:avLst/>
          </a:prstGeom>
          <a:noFill/>
        </p:spPr>
        <p:txBody>
          <a:bodyPr vert="eaVert" wrap="square" rtlCol="0">
            <a:spAutoFit/>
          </a:bodyPr>
          <a:lstStyle/>
          <a:p>
            <a:r>
              <a:rPr lang="zh-CN" altLang="en-US" sz="2400">
                <a:solidFill>
                  <a:schemeClr val="bg2"/>
                </a:solidFill>
              </a:rPr>
              <a:t>排斥势能</a:t>
            </a:r>
            <a:endParaRPr lang="zh-CN" altLang="en-US" sz="2400">
              <a:solidFill>
                <a:schemeClr val="bg2"/>
              </a:solidFill>
            </a:endParaRPr>
          </a:p>
        </p:txBody>
      </p:sp>
      <p:sp>
        <p:nvSpPr>
          <p:cNvPr id="6" name="文本框 5"/>
          <p:cNvSpPr txBox="1"/>
          <p:nvPr/>
        </p:nvSpPr>
        <p:spPr>
          <a:xfrm>
            <a:off x="1323975" y="4448175"/>
            <a:ext cx="551815" cy="2506980"/>
          </a:xfrm>
          <a:prstGeom prst="rect">
            <a:avLst/>
          </a:prstGeom>
          <a:noFill/>
        </p:spPr>
        <p:txBody>
          <a:bodyPr vert="eaVert" wrap="square" rtlCol="0">
            <a:spAutoFit/>
          </a:bodyPr>
          <a:lstStyle/>
          <a:p>
            <a:r>
              <a:rPr lang="zh-CN" altLang="en-US" sz="2400">
                <a:solidFill>
                  <a:schemeClr val="bg2"/>
                </a:solidFill>
              </a:rPr>
              <a:t>电性斥力</a:t>
            </a:r>
            <a:endParaRPr lang="zh-CN" altLang="en-US" sz="2400">
              <a:solidFill>
                <a:schemeClr val="bg2"/>
              </a:solidFill>
            </a:endParaRPr>
          </a:p>
        </p:txBody>
      </p:sp>
      <p:sp>
        <p:nvSpPr>
          <p:cNvPr id="7" name="文本框 6"/>
          <p:cNvSpPr txBox="1"/>
          <p:nvPr/>
        </p:nvSpPr>
        <p:spPr>
          <a:xfrm>
            <a:off x="2131695" y="4494530"/>
            <a:ext cx="551815" cy="2053590"/>
          </a:xfrm>
          <a:prstGeom prst="rect">
            <a:avLst/>
          </a:prstGeom>
          <a:noFill/>
        </p:spPr>
        <p:txBody>
          <a:bodyPr vert="eaVert" wrap="square" rtlCol="0">
            <a:spAutoFit/>
          </a:bodyPr>
          <a:lstStyle/>
          <a:p>
            <a:r>
              <a:rPr lang="zh-CN" altLang="en-US" sz="2400">
                <a:solidFill>
                  <a:schemeClr val="bg2"/>
                </a:solidFill>
              </a:rPr>
              <a:t>水化膜</a:t>
            </a:r>
            <a:endParaRPr lang="zh-CN" altLang="en-US" sz="2400">
              <a:solidFill>
                <a:schemeClr val="bg2"/>
              </a:solidFill>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txBox="1">
            <a:spLocks noChangeArrowheads="1"/>
          </p:cNvSpPr>
          <p:nvPr/>
        </p:nvSpPr>
        <p:spPr>
          <a:xfrm>
            <a:off x="335280" y="764540"/>
            <a:ext cx="11182985" cy="2655570"/>
          </a:xfrm>
          <a:prstGeom prst="rect">
            <a:avLst/>
          </a:prstGeom>
        </p:spPr>
        <p:txBody>
          <a:bodyPr/>
          <a:lstStyle/>
          <a:p>
            <a:pPr marL="342900" marR="0" indent="-342900" defTabSz="914400" eaLnBrk="1" hangingPunct="1">
              <a:spcBef>
                <a:spcPct val="20000"/>
              </a:spcBef>
              <a:buClr>
                <a:schemeClr val="hlink"/>
              </a:buClr>
              <a:buSzPct val="80000"/>
              <a:buFont typeface="Wingdings" panose="05000000000000000000" pitchFamily="2" charset="2"/>
              <a:buNone/>
              <a:defRPr/>
            </a:pPr>
            <a:r>
              <a:rPr kumimoji="0" lang="en-US" altLang="zh-CN" sz="2800" kern="0" cap="none" spc="0" normalizeH="0" baseline="0" noProof="0" dirty="0">
                <a:effectLst>
                  <a:outerShdw blurRad="38100" dist="38100" dir="2700000" algn="tl">
                    <a:srgbClr val="000000"/>
                  </a:outerShdw>
                </a:effectLst>
                <a:latin typeface="+mn-lt"/>
                <a:ea typeface="+mn-ea"/>
                <a:cs typeface="+mn-cs"/>
              </a:rPr>
              <a:t>  </a:t>
            </a:r>
            <a:r>
              <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1.2.3 </a:t>
            </a:r>
            <a:r>
              <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网捕或卷扫</a:t>
            </a:r>
            <a:r>
              <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000" cap="none" spc="0" normalizeH="0" baseline="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Sweep Flocculation</a:t>
            </a:r>
            <a:endParaRPr kumimoji="0" lang="en-US" altLang="zh-CN" sz="2800" kern="0" cap="none" spc="0" normalizeH="0" baseline="0" noProof="0" dirty="0">
              <a:solidFill>
                <a:schemeClr val="bg2"/>
              </a:solidFill>
              <a:effectLst/>
              <a:latin typeface="+mn-lt"/>
              <a:ea typeface="+mn-ea"/>
              <a:cs typeface="+mn-cs"/>
            </a:endParaRPr>
          </a:p>
          <a:p>
            <a:pPr marL="342900" marR="0" indent="-342900" defTabSz="914400" eaLnBrk="1" hangingPunct="1">
              <a:lnSpc>
                <a:spcPct val="150000"/>
              </a:lnSpc>
              <a:spcBef>
                <a:spcPts val="0"/>
              </a:spcBef>
              <a:buClr>
                <a:schemeClr val="hlink"/>
              </a:buClr>
              <a:buSzPct val="80000"/>
              <a:buFontTx/>
              <a:buNone/>
              <a:defRPr/>
            </a:pPr>
            <a:r>
              <a:rPr kumimoji="0" lang="zh-CN" altLang="en-US" sz="3200" b="0" kern="0" cap="none" spc="0" normalizeH="0" baseline="0" noProof="0" dirty="0">
                <a:solidFill>
                  <a:schemeClr val="accent1"/>
                </a:solidFill>
                <a:effectLst>
                  <a:outerShdw blurRad="38100" dist="38100" dir="2700000" algn="tl">
                    <a:srgbClr val="000000"/>
                  </a:outerShdw>
                </a:effectLst>
                <a:latin typeface="+mn-lt"/>
                <a:ea typeface="+mn-ea"/>
                <a:cs typeface="+mn-cs"/>
              </a:rPr>
              <a:t>       </a:t>
            </a:r>
            <a:r>
              <a:rPr kumimoji="0" lang="zh-CN" altLang="en-US" sz="3200" b="0" kern="0" cap="none" spc="0" normalizeH="0" baseline="0" noProof="0" dirty="0">
                <a:solidFill>
                  <a:schemeClr val="bg2"/>
                </a:solidFill>
                <a:effectLst/>
                <a:latin typeface="+mn-lt"/>
                <a:ea typeface="+mn-ea"/>
                <a:cs typeface="+mn-cs"/>
              </a:rPr>
              <a:t> </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当铝盐或铁盐混凝剂投量很大而形成大量</a:t>
            </a:r>
            <a:r>
              <a:rPr kumimoji="0" lang="zh-CN" altLang="en-US" sz="2400" b="0" kern="0" cap="none" spc="0" normalizeH="0" baseline="0" noProof="0" dirty="0">
                <a:solidFill>
                  <a:schemeClr val="accent1"/>
                </a:solidFill>
                <a:effectLst/>
                <a:latin typeface="黑体" panose="02010609060101010101" pitchFamily="2" charset="-122"/>
                <a:ea typeface="黑体" panose="02010609060101010101" pitchFamily="2" charset="-122"/>
                <a:cs typeface="黑体" panose="02010609060101010101" pitchFamily="2" charset="-122"/>
              </a:rPr>
              <a:t>氢氧化物沉淀时</a:t>
            </a:r>
            <a:r>
              <a:rPr kumimoji="0" lang="en-US" altLang="zh-CN"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对胶粒会网捕、卷扫导致沉淀分离。这是一种</a:t>
            </a:r>
            <a:r>
              <a:rPr kumimoji="0" lang="zh-CN" altLang="en-US" sz="2400" b="0" kern="0" cap="none" spc="0" normalizeH="0" baseline="0" noProof="0" dirty="0">
                <a:solidFill>
                  <a:schemeClr val="accent1"/>
                </a:solidFill>
                <a:effectLst/>
                <a:latin typeface="黑体" panose="02010609060101010101" pitchFamily="2" charset="-122"/>
                <a:ea typeface="黑体" panose="02010609060101010101" pitchFamily="2" charset="-122"/>
                <a:cs typeface="黑体" panose="02010609060101010101" pitchFamily="2" charset="-122"/>
              </a:rPr>
              <a:t>机械作用</a:t>
            </a:r>
            <a:r>
              <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，所需混凝剂量与原水杂质含量成反比，即当原水胶体含量少时，所需混凝剂多，反之亦然。</a:t>
            </a:r>
            <a:endParaRPr kumimoji="0" lang="zh-CN" altLang="en-US" sz="2400" b="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p:txBody>
      </p:sp>
      <p:sp>
        <p:nvSpPr>
          <p:cNvPr id="3" name="Rectangle 3"/>
          <p:cNvSpPr txBox="1">
            <a:spLocks noChangeArrowheads="1"/>
          </p:cNvSpPr>
          <p:nvPr/>
        </p:nvSpPr>
        <p:spPr>
          <a:xfrm>
            <a:off x="479425" y="3068955"/>
            <a:ext cx="11341735" cy="1113790"/>
          </a:xfrm>
          <a:prstGeom prst="rect">
            <a:avLst/>
          </a:prstGeom>
        </p:spPr>
        <p:txBody>
          <a:bodyPr/>
          <a:lstStyle/>
          <a:p>
            <a:pPr marL="342900" marR="0" indent="-342900" defTabSz="914400" eaLnBrk="1" hangingPunct="1">
              <a:lnSpc>
                <a:spcPct val="150000"/>
              </a:lnSpc>
              <a:spcBef>
                <a:spcPts val="0"/>
              </a:spcBef>
              <a:buClr>
                <a:schemeClr val="hlink"/>
              </a:buClr>
              <a:buSzPct val="80000"/>
              <a:buFont typeface="Wingdings" panose="05000000000000000000" pitchFamily="2" charset="2"/>
              <a:buNone/>
              <a:defRPr/>
            </a:pPr>
            <a:r>
              <a:rPr kumimoji="0" lang="zh-CN" altLang="en-US" sz="2400" b="0" kern="0" cap="none" spc="0" normalizeH="0" baseline="0" noProof="0" dirty="0">
                <a:effectLst>
                  <a:outerShdw blurRad="38100" dist="38100" dir="2700000" algn="tl">
                    <a:srgbClr val="000000"/>
                  </a:outerShdw>
                </a:effectLst>
                <a:latin typeface="Times New Roman" panose="02020603050405020304" pitchFamily="18" charset="0"/>
                <a:ea typeface="+mn-ea"/>
                <a:cs typeface="+mn-cs"/>
              </a:rPr>
              <a:t>        </a:t>
            </a:r>
            <a:r>
              <a:rPr kumimoji="0" lang="zh-CN" altLang="en-US" sz="2400" b="0" kern="0" cap="none" spc="0" normalizeH="0" baseline="0" noProof="0" dirty="0">
                <a:solidFill>
                  <a:schemeClr val="bg2"/>
                </a:solidFill>
                <a:effectLst/>
                <a:latin typeface="Times New Roman" panose="02020603050405020304" pitchFamily="18" charset="0"/>
                <a:ea typeface="+mn-ea"/>
                <a:cs typeface="+mn-cs"/>
              </a:rPr>
              <a:t>具体在实际混凝工艺中以哪类机理为主，则与混凝剂阳离子型种类、</a:t>
            </a:r>
            <a:r>
              <a:rPr kumimoji="0" lang="en-US" altLang="zh-CN" sz="2400" b="0" kern="0" cap="none" spc="0" normalizeH="0" baseline="0" noProof="0" dirty="0">
                <a:solidFill>
                  <a:schemeClr val="bg2"/>
                </a:solidFill>
                <a:effectLst/>
                <a:latin typeface="Times New Roman" panose="02020603050405020304" pitchFamily="18" charset="0"/>
                <a:ea typeface="+mn-ea"/>
                <a:cs typeface="+mn-cs"/>
              </a:rPr>
              <a:t>pH</a:t>
            </a:r>
            <a:r>
              <a:rPr kumimoji="0" lang="zh-CN" altLang="en-US" sz="2400" b="0" kern="0" cap="none" spc="0" normalizeH="0" baseline="0" noProof="0" dirty="0">
                <a:solidFill>
                  <a:schemeClr val="bg2"/>
                </a:solidFill>
                <a:effectLst/>
                <a:latin typeface="Times New Roman" panose="02020603050405020304" pitchFamily="18" charset="0"/>
                <a:ea typeface="+mn-ea"/>
                <a:cs typeface="+mn-cs"/>
              </a:rPr>
              <a:t>值、混凝剂投量等有关。</a:t>
            </a:r>
            <a:endParaRPr kumimoji="0" lang="zh-CN" altLang="en-US" sz="2400" b="0" kern="0" cap="none" spc="0" normalizeH="0" baseline="0" noProof="0" dirty="0">
              <a:solidFill>
                <a:schemeClr val="bg2"/>
              </a:solidFill>
              <a:effectLst/>
              <a:latin typeface="Times New Roman" panose="02020603050405020304" pitchFamily="18" charset="0"/>
              <a:ea typeface="+mn-ea"/>
              <a:cs typeface="+mn-cs"/>
            </a:endParaRPr>
          </a:p>
        </p:txBody>
      </p:sp>
      <p:sp>
        <p:nvSpPr>
          <p:cNvPr id="5" name="文本框 4"/>
          <p:cNvSpPr txBox="1"/>
          <p:nvPr/>
        </p:nvSpPr>
        <p:spPr>
          <a:xfrm>
            <a:off x="2350135" y="5238750"/>
            <a:ext cx="2522220" cy="487045"/>
          </a:xfrm>
          <a:prstGeom prst="rect">
            <a:avLst/>
          </a:prstGeom>
          <a:noFill/>
        </p:spPr>
        <p:txBody>
          <a:bodyPr wrap="square" rtlCol="0">
            <a:noAutofit/>
          </a:bodyPr>
          <a:lstStyle/>
          <a:p>
            <a:r>
              <a:rPr lang="zh-CN" altLang="en-US" sz="2400">
                <a:solidFill>
                  <a:schemeClr val="bg2"/>
                </a:solidFill>
                <a:latin typeface="黑体" panose="02010609060101010101" pitchFamily="2" charset="-122"/>
                <a:ea typeface="黑体" panose="02010609060101010101" pitchFamily="2" charset="-122"/>
              </a:rPr>
              <a:t>高分子混凝剂</a:t>
            </a:r>
            <a:endParaRPr lang="zh-CN" altLang="en-US" sz="2400">
              <a:solidFill>
                <a:schemeClr val="bg2"/>
              </a:solidFill>
              <a:latin typeface="黑体" panose="02010609060101010101" pitchFamily="2" charset="-122"/>
              <a:ea typeface="黑体" panose="02010609060101010101" pitchFamily="2" charset="-122"/>
            </a:endParaRPr>
          </a:p>
        </p:txBody>
      </p:sp>
      <p:sp>
        <p:nvSpPr>
          <p:cNvPr id="6" name="左大括号 5"/>
          <p:cNvSpPr/>
          <p:nvPr/>
        </p:nvSpPr>
        <p:spPr>
          <a:xfrm>
            <a:off x="4388485" y="4480560"/>
            <a:ext cx="220345" cy="2020570"/>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7" name="文本框 6"/>
          <p:cNvSpPr txBox="1"/>
          <p:nvPr/>
        </p:nvSpPr>
        <p:spPr>
          <a:xfrm>
            <a:off x="4820920" y="4476750"/>
            <a:ext cx="1522095" cy="460375"/>
          </a:xfrm>
          <a:prstGeom prst="rect">
            <a:avLst/>
          </a:prstGeom>
          <a:noFill/>
        </p:spPr>
        <p:txBody>
          <a:bodyPr wrap="square" rtlCol="0">
            <a:spAutoFit/>
          </a:bodyPr>
          <a:lstStyle/>
          <a:p>
            <a:r>
              <a:rPr lang="zh-CN" altLang="en-US" sz="2400">
                <a:solidFill>
                  <a:schemeClr val="bg2"/>
                </a:solidFill>
                <a:latin typeface="黑体" panose="02010609060101010101" pitchFamily="2" charset="-122"/>
                <a:ea typeface="黑体" panose="02010609060101010101" pitchFamily="2" charset="-122"/>
              </a:rPr>
              <a:t>阳离子型</a:t>
            </a:r>
            <a:endParaRPr lang="zh-CN" altLang="en-US" sz="2400">
              <a:solidFill>
                <a:schemeClr val="bg2"/>
              </a:solidFill>
              <a:latin typeface="黑体" panose="02010609060101010101" pitchFamily="2" charset="-122"/>
              <a:ea typeface="黑体" panose="02010609060101010101" pitchFamily="2" charset="-122"/>
            </a:endParaRPr>
          </a:p>
        </p:txBody>
      </p:sp>
      <p:sp>
        <p:nvSpPr>
          <p:cNvPr id="8" name="文本框 7"/>
          <p:cNvSpPr txBox="1"/>
          <p:nvPr/>
        </p:nvSpPr>
        <p:spPr>
          <a:xfrm>
            <a:off x="4892675" y="5993130"/>
            <a:ext cx="2930525" cy="460375"/>
          </a:xfrm>
          <a:prstGeom prst="rect">
            <a:avLst/>
          </a:prstGeom>
          <a:noFill/>
        </p:spPr>
        <p:txBody>
          <a:bodyPr wrap="square" rtlCol="0">
            <a:spAutoFit/>
          </a:bodyPr>
          <a:lstStyle/>
          <a:p>
            <a:r>
              <a:rPr lang="zh-CN" altLang="en-US" sz="2400">
                <a:solidFill>
                  <a:schemeClr val="bg2"/>
                </a:solidFill>
                <a:latin typeface="黑体" panose="02010609060101010101" pitchFamily="2" charset="-122"/>
                <a:ea typeface="黑体" panose="02010609060101010101" pitchFamily="2" charset="-122"/>
              </a:rPr>
              <a:t>阴离子型</a:t>
            </a:r>
            <a:endParaRPr lang="zh-CN" altLang="en-US" sz="2400">
              <a:solidFill>
                <a:schemeClr val="bg2"/>
              </a:solidFill>
              <a:latin typeface="黑体" panose="02010609060101010101" pitchFamily="2" charset="-122"/>
              <a:ea typeface="黑体" panose="02010609060101010101" pitchFamily="2" charset="-122"/>
            </a:endParaRPr>
          </a:p>
        </p:txBody>
      </p:sp>
      <p:sp>
        <p:nvSpPr>
          <p:cNvPr id="11" name="文本框 10"/>
          <p:cNvSpPr txBox="1"/>
          <p:nvPr/>
        </p:nvSpPr>
        <p:spPr>
          <a:xfrm>
            <a:off x="4872355" y="5234940"/>
            <a:ext cx="1470025" cy="460375"/>
          </a:xfrm>
          <a:prstGeom prst="rect">
            <a:avLst/>
          </a:prstGeom>
          <a:noFill/>
        </p:spPr>
        <p:txBody>
          <a:bodyPr wrap="square" rtlCol="0">
            <a:spAutoFit/>
          </a:bodyPr>
          <a:lstStyle/>
          <a:p>
            <a:r>
              <a:rPr lang="zh-CN" altLang="en-US" sz="2400">
                <a:solidFill>
                  <a:schemeClr val="bg2"/>
                </a:solidFill>
                <a:latin typeface="黑体" panose="02010609060101010101" pitchFamily="2" charset="-122"/>
                <a:ea typeface="黑体" panose="02010609060101010101" pitchFamily="2" charset="-122"/>
              </a:rPr>
              <a:t>非离子型</a:t>
            </a:r>
            <a:endParaRPr lang="zh-CN" altLang="en-US" sz="2400">
              <a:solidFill>
                <a:schemeClr val="bg2"/>
              </a:solidFill>
              <a:latin typeface="黑体" panose="02010609060101010101" pitchFamily="2" charset="-122"/>
              <a:ea typeface="黑体" panose="02010609060101010101" pitchFamily="2" charset="-122"/>
            </a:endParaRPr>
          </a:p>
        </p:txBody>
      </p:sp>
      <p:sp>
        <p:nvSpPr>
          <p:cNvPr id="12" name="左大括号 11"/>
          <p:cNvSpPr/>
          <p:nvPr/>
        </p:nvSpPr>
        <p:spPr>
          <a:xfrm rot="10800000">
            <a:off x="6405245" y="5344795"/>
            <a:ext cx="268605" cy="104076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13" name="文本框 12"/>
          <p:cNvSpPr txBox="1"/>
          <p:nvPr/>
        </p:nvSpPr>
        <p:spPr>
          <a:xfrm>
            <a:off x="6908800" y="5633085"/>
            <a:ext cx="1010920" cy="460375"/>
          </a:xfrm>
          <a:prstGeom prst="rect">
            <a:avLst/>
          </a:prstGeom>
          <a:noFill/>
        </p:spPr>
        <p:txBody>
          <a:bodyPr wrap="square" rtlCol="0">
            <a:spAutoFit/>
          </a:bodyPr>
          <a:lstStyle/>
          <a:p>
            <a:r>
              <a:rPr lang="zh-CN" altLang="en-US" sz="2400">
                <a:solidFill>
                  <a:schemeClr val="bg2"/>
                </a:solidFill>
                <a:latin typeface="黑体" panose="02010609060101010101" pitchFamily="2" charset="-122"/>
                <a:ea typeface="黑体" panose="02010609060101010101" pitchFamily="2" charset="-122"/>
              </a:rPr>
              <a:t>架桥</a:t>
            </a:r>
            <a:endParaRPr lang="zh-CN" altLang="en-US" sz="2400">
              <a:solidFill>
                <a:schemeClr val="bg2"/>
              </a:solidFill>
              <a:latin typeface="黑体" panose="02010609060101010101" pitchFamily="2" charset="-122"/>
              <a:ea typeface="黑体" panose="02010609060101010101" pitchFamily="2" charset="-122"/>
            </a:endParaRPr>
          </a:p>
        </p:txBody>
      </p:sp>
      <p:sp>
        <p:nvSpPr>
          <p:cNvPr id="15" name="文本框 14"/>
          <p:cNvSpPr txBox="1"/>
          <p:nvPr/>
        </p:nvSpPr>
        <p:spPr>
          <a:xfrm>
            <a:off x="6765290" y="4480560"/>
            <a:ext cx="1736725" cy="460375"/>
          </a:xfrm>
          <a:prstGeom prst="rect">
            <a:avLst/>
          </a:prstGeom>
          <a:noFill/>
        </p:spPr>
        <p:txBody>
          <a:bodyPr wrap="square" rtlCol="0">
            <a:spAutoFit/>
          </a:bodyPr>
          <a:lstStyle/>
          <a:p>
            <a:r>
              <a:rPr lang="zh-CN" altLang="en-US" sz="2400">
                <a:solidFill>
                  <a:schemeClr val="bg2"/>
                </a:solidFill>
                <a:latin typeface="黑体" panose="02010609060101010101" pitchFamily="2" charset="-122"/>
                <a:ea typeface="黑体" panose="02010609060101010101" pitchFamily="2" charset="-122"/>
              </a:rPr>
              <a:t>吸附电中和</a:t>
            </a:r>
            <a:endParaRPr lang="zh-CN" altLang="en-US" sz="2400">
              <a:solidFill>
                <a:schemeClr val="bg2"/>
              </a:solidFill>
              <a:latin typeface="黑体" panose="02010609060101010101" pitchFamily="2" charset="-122"/>
              <a:ea typeface="黑体" panose="02010609060101010101" pitchFamily="2" charset="-122"/>
            </a:endParaRPr>
          </a:p>
        </p:txBody>
      </p:sp>
      <p:cxnSp>
        <p:nvCxnSpPr>
          <p:cNvPr id="16" name="直接箭头连接符 15"/>
          <p:cNvCxnSpPr>
            <a:stCxn id="7" idx="3"/>
            <a:endCxn id="15" idx="1"/>
          </p:cNvCxnSpPr>
          <p:nvPr/>
        </p:nvCxnSpPr>
        <p:spPr>
          <a:xfrm>
            <a:off x="6343015" y="4707255"/>
            <a:ext cx="422275" cy="3810"/>
          </a:xfrm>
          <a:prstGeom prst="straightConnector1">
            <a:avLst/>
          </a:prstGeom>
          <a:ln w="31750" cap="rnd">
            <a:solidFill>
              <a:srgbClr val="C00000"/>
            </a:solidFill>
            <a:round/>
            <a:headEnd type="none" w="med" len="med"/>
            <a:tailEnd type="arrow" w="med" len="med"/>
          </a:ln>
        </p:spPr>
        <p:style>
          <a:lnRef idx="0">
            <a:srgbClr val="FFFFFF"/>
          </a:lnRef>
          <a:fillRef idx="0">
            <a:srgbClr val="FFFFFF"/>
          </a:fillRef>
          <a:effectRef idx="0">
            <a:srgbClr val="FFFFFF"/>
          </a:effectRef>
          <a:fontRef idx="minor">
            <a:schemeClr val="tx1"/>
          </a:fontRef>
        </p:style>
      </p:cxnSp>
      <p:cxnSp>
        <p:nvCxnSpPr>
          <p:cNvPr id="17" name="直接箭头连接符 16"/>
          <p:cNvCxnSpPr>
            <a:endCxn id="13" idx="1"/>
          </p:cNvCxnSpPr>
          <p:nvPr/>
        </p:nvCxnSpPr>
        <p:spPr>
          <a:xfrm>
            <a:off x="6333490" y="4697095"/>
            <a:ext cx="575310" cy="1166495"/>
          </a:xfrm>
          <a:prstGeom prst="straightConnector1">
            <a:avLst/>
          </a:prstGeom>
          <a:solidFill>
            <a:schemeClr val="accent1"/>
          </a:solidFill>
          <a:ln w="50800" cap="flat" cmpd="sng" algn="ctr">
            <a:solidFill>
              <a:srgbClr val="C00000"/>
            </a:solidFill>
            <a:prstDash val="solid"/>
            <a:round/>
            <a:headEnd type="none" w="med" len="med"/>
            <a:tailEnd type="arrow" w="med" len="med"/>
          </a:ln>
        </p:spPr>
      </p:cxn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2485390" y="1628140"/>
            <a:ext cx="8187055" cy="501269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一、混凝法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Coagulation Method</a:t>
            </a:r>
            <a:r>
              <a:rPr lang="en-US" altLang="zh-CN" sz="3000" dirty="0">
                <a:solidFill>
                  <a:schemeClr val="bg2"/>
                </a:solidFill>
                <a:latin typeface="Arial" panose="020B0604020202020204" pitchFamily="34" charset="0"/>
                <a:ea typeface="黑体" panose="02010609060101010101" pitchFamily="2" charset="-122"/>
              </a:rPr>
              <a:t> </a:t>
            </a:r>
            <a:endParaRPr lang="en-US" altLang="zh-CN" sz="3000" dirty="0">
              <a:solidFill>
                <a:schemeClr val="bg2"/>
              </a:solidFill>
              <a:latin typeface="Arial" panose="020B0604020202020204" pitchFamily="34" charset="0"/>
              <a:ea typeface="黑体" panose="02010609060101010101" pitchFamily="2" charset="-122"/>
              <a:hlinkClick r:id="rId1" action="ppaction://hlinksldjump"/>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二、沉淀法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P</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recipitation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三、膜分离法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Membrane Separation Method</a:t>
            </a:r>
            <a:endParaRPr lang="zh-CN" altLang="en-US"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四、吸附法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Adsorption Method</a:t>
            </a:r>
            <a:endParaRPr lang="en-US" altLang="zh-CN"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rPr>
              <a:t>五、离子交换法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Ion Exchange Method</a:t>
            </a:r>
            <a:endParaRPr lang="en-US" altLang="zh-CN" sz="3000" dirty="0">
              <a:solidFill>
                <a:schemeClr val="bg2"/>
              </a:solidFill>
              <a:latin typeface="Arial" panose="020B0604020202020204" pitchFamily="34" charset="0"/>
              <a:ea typeface="黑体" panose="02010609060101010101" pitchFamily="2" charset="-122"/>
              <a:sym typeface="+mn-ea"/>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六、</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化学氧化法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Oxidation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七、</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化学还原法</a:t>
            </a:r>
            <a:r>
              <a:rPr lang="en-US" altLang="zh-CN" sz="3000" dirty="0">
                <a:solidFill>
                  <a:schemeClr val="bg2"/>
                </a:solidFill>
                <a:latin typeface="宋体" panose="02010600030101010101" pitchFamily="2" charset="-122"/>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Reduction Method</a:t>
            </a:r>
            <a:endParaRPr lang="en-US" altLang="zh-CN" sz="2400" dirty="0">
              <a:solidFill>
                <a:schemeClr val="bg2"/>
              </a:solidFill>
              <a:latin typeface="Arial" panose="020B0604020202020204" pitchFamily="34" charset="0"/>
              <a:ea typeface="黑体" panose="02010609060101010101" pitchFamily="2" charset="-122"/>
            </a:endParaRPr>
          </a:p>
          <a:p>
            <a:pPr marL="457200" indent="-457200" eaLnBrk="1" hangingPunct="1">
              <a:lnSpc>
                <a:spcPct val="110000"/>
              </a:lnSpc>
              <a:spcBef>
                <a:spcPct val="20000"/>
              </a:spcBef>
            </a:pPr>
            <a:r>
              <a:rPr lang="en-US" altLang="zh-CN" sz="3000" dirty="0">
                <a:solidFill>
                  <a:schemeClr val="bg2"/>
                </a:solidFill>
                <a:latin typeface="黑体" panose="02010609060101010101" pitchFamily="2" charset="-122"/>
                <a:ea typeface="黑体" panose="02010609060101010101" pitchFamily="2" charset="-122"/>
              </a:rPr>
              <a:t> </a:t>
            </a:r>
            <a:endParaRPr lang="zh-CN" altLang="en-US" sz="3000" dirty="0">
              <a:solidFill>
                <a:schemeClr val="bg2"/>
              </a:solidFill>
              <a:latin typeface="黑体" panose="02010609060101010101" pitchFamily="2" charset="-122"/>
              <a:ea typeface="黑体" panose="02010609060101010101" pitchFamily="2" charset="-122"/>
            </a:endParaRPr>
          </a:p>
          <a:p>
            <a:pPr marL="457200" indent="-457200" eaLnBrk="1" hangingPunct="1">
              <a:spcBef>
                <a:spcPct val="50000"/>
              </a:spcBef>
            </a:pPr>
            <a:endParaRPr lang="zh-CN" altLang="en-US" sz="3000" dirty="0">
              <a:solidFill>
                <a:schemeClr val="bg2"/>
              </a:solidFill>
              <a:latin typeface="黑体" panose="02010609060101010101" pitchFamily="2" charset="-122"/>
              <a:ea typeface="黑体" panose="02010609060101010101" pitchFamily="2" charset="-122"/>
            </a:endParaRPr>
          </a:p>
        </p:txBody>
      </p:sp>
      <p:sp>
        <p:nvSpPr>
          <p:cNvPr id="73730" name="Rectangle 2"/>
          <p:cNvSpPr>
            <a:spLocks noGrp="1" noChangeArrowheads="1"/>
          </p:cNvSpPr>
          <p:nvPr>
            <p:ph type="ctrTitle" sz="quarter"/>
          </p:nvPr>
        </p:nvSpPr>
        <p:spPr>
          <a:xfrm>
            <a:off x="1052195" y="624840"/>
            <a:ext cx="8989060" cy="1081405"/>
          </a:xfrm>
        </p:spPr>
        <p:txBody>
          <a:bodyPr vert="horz" wrap="square" lIns="91440" tIns="45720" rIns="91440" bIns="45720" numCol="1" anchor="ctr" anchorCtr="0" compatLnSpc="1"/>
          <a:p>
            <a:pPr marL="0" lvl="0" indent="0" algn="l" eaLnBrk="1" latinLnBrk="0" hangingPunct="1">
              <a:lnSpc>
                <a:spcPct val="100000"/>
              </a:lnSpc>
              <a:spcBef>
                <a:spcPts val="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3000" b="1" i="0" u="none" strike="noStrike" kern="1200" cap="none" spc="0" normalizeH="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4000"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第一</a:t>
            </a:r>
            <a:r>
              <a:rPr lang="zh-CN" altLang="en-US" sz="4000" i="0"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节 </a:t>
            </a:r>
            <a:r>
              <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物理化学技术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2" name="Line 9"/>
          <p:cNvSpPr>
            <a:spLocks noChangeShapeType="1"/>
          </p:cNvSpPr>
          <p:nvPr/>
        </p:nvSpPr>
        <p:spPr bwMode="auto">
          <a:xfrm flipV="1">
            <a:off x="2567940" y="3003550"/>
            <a:ext cx="5419090" cy="22225"/>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p:cNvSpPr>
          <p:nvPr>
            <p:ph type="subTitle" idx="1"/>
          </p:nvPr>
        </p:nvSpPr>
        <p:spPr>
          <a:xfrm>
            <a:off x="767080" y="2061209"/>
            <a:ext cx="10311765" cy="3672205"/>
          </a:xfrm>
        </p:spPr>
        <p:txBody>
          <a:bodyPr vert="horz" wrap="square" lIns="0" tIns="45720" rIns="18288" bIns="45720" anchor="t" anchorCtr="0"/>
          <a:lstStyle/>
          <a:p>
            <a:pPr marR="0" algn="l" eaLnBrk="1" latinLnBrk="0" hangingPunct="1">
              <a:lnSpc>
                <a:spcPct val="150000"/>
              </a:lnSpc>
              <a:spcBef>
                <a:spcPts val="0"/>
              </a:spcBef>
              <a:buClr>
                <a:srgbClr val="0BD0D9"/>
              </a:buClr>
              <a:buSzPct val="95000"/>
              <a:buFont typeface="Wingdings" panose="05000000000000000000" charset="0"/>
              <a:buChar char="u"/>
            </a:pPr>
            <a:r>
              <a:rPr lang="zh-CN" altLang="en-US" sz="2800" b="0" kern="1200" dirty="0">
                <a:solidFill>
                  <a:schemeClr val="bg2"/>
                </a:solidFill>
                <a:effectLst/>
                <a:latin typeface="+mn-lt"/>
                <a:ea typeface="+mn-ea"/>
                <a:cs typeface="+mn-cs"/>
              </a:rPr>
              <a:t> </a:t>
            </a:r>
            <a:r>
              <a:rPr lang="zh-CN" altLang="en-US" sz="2400" b="0" kern="1200" dirty="0">
                <a:solidFill>
                  <a:schemeClr val="bg2"/>
                </a:solidFill>
                <a:effectLst/>
                <a:latin typeface="+mn-lt"/>
                <a:ea typeface="+mn-ea"/>
                <a:cs typeface="+mn-cs"/>
              </a:rPr>
              <a:t>沉淀法，是利用</a:t>
            </a:r>
            <a:r>
              <a:rPr lang="zh-CN" altLang="en-US" sz="2400" b="0" kern="1200" dirty="0">
                <a:solidFill>
                  <a:srgbClr val="FF0000"/>
                </a:solidFill>
                <a:effectLst/>
                <a:latin typeface="+mn-lt"/>
                <a:ea typeface="+mn-ea"/>
                <a:cs typeface="+mn-cs"/>
              </a:rPr>
              <a:t>悬浮颗粒与水的密度差</a:t>
            </a:r>
            <a:r>
              <a:rPr lang="zh-CN" altLang="en-US" sz="2400" b="0" kern="1200" dirty="0">
                <a:solidFill>
                  <a:schemeClr val="bg2"/>
                </a:solidFill>
                <a:effectLst/>
                <a:latin typeface="+mn-lt"/>
                <a:ea typeface="+mn-ea"/>
                <a:cs typeface="+mn-cs"/>
              </a:rPr>
              <a:t>，在重力作用下将重于水的悬浮颗</a:t>
            </a:r>
            <a:r>
              <a:rPr lang="en-US" altLang="zh-CN" sz="2400" b="0" kern="1200" dirty="0">
                <a:solidFill>
                  <a:schemeClr val="bg2"/>
                </a:solidFill>
                <a:effectLst/>
                <a:latin typeface="+mn-lt"/>
                <a:ea typeface="+mn-ea"/>
                <a:cs typeface="+mn-cs"/>
              </a:rPr>
              <a:t>		</a:t>
            </a:r>
            <a:r>
              <a:rPr lang="zh-CN" altLang="en-US" sz="2400" b="0" kern="1200" dirty="0">
                <a:solidFill>
                  <a:schemeClr val="bg2"/>
                </a:solidFill>
                <a:effectLst/>
                <a:latin typeface="+mn-lt"/>
                <a:ea typeface="+mn-ea"/>
                <a:cs typeface="+mn-cs"/>
              </a:rPr>
              <a:t>粒从水中分离出去的一种水处理工艺。该工艺简单，在水处理</a:t>
            </a:r>
            <a:r>
              <a:rPr lang="en-US" altLang="zh-CN" sz="2400" b="0" kern="1200" dirty="0">
                <a:solidFill>
                  <a:schemeClr val="bg2"/>
                </a:solidFill>
                <a:effectLst/>
                <a:latin typeface="+mn-lt"/>
                <a:ea typeface="+mn-ea"/>
                <a:cs typeface="+mn-cs"/>
              </a:rPr>
              <a:t>		</a:t>
            </a:r>
            <a:r>
              <a:rPr lang="zh-CN" altLang="en-US" sz="2400" b="0" kern="1200" dirty="0">
                <a:solidFill>
                  <a:schemeClr val="bg2"/>
                </a:solidFill>
                <a:effectLst/>
                <a:latin typeface="+mn-lt"/>
                <a:ea typeface="+mn-ea"/>
                <a:cs typeface="+mn-cs"/>
              </a:rPr>
              <a:t>中的应用极为广泛，一般适于去除</a:t>
            </a:r>
            <a:r>
              <a:rPr lang="en-US" altLang="zh-CN" sz="2400" b="0" kern="1200" dirty="0">
                <a:solidFill>
                  <a:srgbClr val="FF0000"/>
                </a:solidFill>
                <a:effectLst/>
                <a:latin typeface="Times New Roman" panose="02020603050405020304" pitchFamily="18" charset="0"/>
                <a:ea typeface="+mn-ea"/>
                <a:cs typeface="Times New Roman" panose="02020603050405020304" pitchFamily="18" charset="0"/>
              </a:rPr>
              <a:t>20 ~ 100 μm</a:t>
            </a:r>
            <a:r>
              <a:rPr lang="zh-CN" altLang="en-US" sz="2400" b="0" kern="1200" dirty="0">
                <a:solidFill>
                  <a:schemeClr val="bg2"/>
                </a:solidFill>
                <a:effectLst/>
                <a:latin typeface="+mn-lt"/>
                <a:ea typeface="+mn-ea"/>
                <a:cs typeface="+mn-cs"/>
              </a:rPr>
              <a:t>以上的颗粒。也</a:t>
            </a:r>
            <a:r>
              <a:rPr lang="en-US" altLang="zh-CN" sz="2400" b="0" kern="1200" dirty="0">
                <a:solidFill>
                  <a:schemeClr val="bg2"/>
                </a:solidFill>
                <a:effectLst/>
                <a:latin typeface="+mn-lt"/>
                <a:ea typeface="+mn-ea"/>
                <a:cs typeface="+mn-cs"/>
              </a:rPr>
              <a:t>		</a:t>
            </a:r>
            <a:r>
              <a:rPr lang="zh-CN" altLang="en-US" sz="2400" b="0" kern="1200" dirty="0">
                <a:solidFill>
                  <a:schemeClr val="bg2"/>
                </a:solidFill>
                <a:effectLst/>
                <a:latin typeface="+mn-lt"/>
                <a:ea typeface="+mn-ea"/>
                <a:cs typeface="+mn-cs"/>
              </a:rPr>
              <a:t>是水处理中与混凝联用去除水中胶体、悬浮颗粒的常用工艺。</a:t>
            </a:r>
            <a:endParaRPr lang="en-US" altLang="zh-CN" sz="2400" b="0" kern="1200" dirty="0">
              <a:solidFill>
                <a:schemeClr val="bg2"/>
              </a:solidFill>
              <a:effectLst/>
              <a:latin typeface="+mn-lt"/>
              <a:ea typeface="+mn-ea"/>
              <a:cs typeface="+mn-cs"/>
            </a:endParaRPr>
          </a:p>
          <a:p>
            <a:pPr marL="0" marR="0" indent="0" algn="l" eaLnBrk="1" latinLnBrk="0" hangingPunct="1">
              <a:lnSpc>
                <a:spcPct val="150000"/>
              </a:lnSpc>
              <a:spcBef>
                <a:spcPts val="0"/>
              </a:spcBef>
              <a:buClr>
                <a:srgbClr val="0BD0D9"/>
              </a:buClr>
              <a:buSzPct val="95000"/>
              <a:buNone/>
            </a:pPr>
            <a:endParaRPr lang="zh-CN" altLang="en-US" sz="2400" kern="1200" dirty="0">
              <a:solidFill>
                <a:schemeClr val="bg2"/>
              </a:solidFill>
              <a:effectLst/>
              <a:latin typeface="+mn-lt"/>
              <a:ea typeface="+mn-ea"/>
              <a:cs typeface="+mn-cs"/>
            </a:endParaRPr>
          </a:p>
          <a:p>
            <a:pPr marR="0" algn="l" eaLnBrk="1" latinLnBrk="0" hangingPunct="1">
              <a:lnSpc>
                <a:spcPct val="150000"/>
              </a:lnSpc>
              <a:spcBef>
                <a:spcPts val="0"/>
              </a:spcBef>
              <a:buClr>
                <a:srgbClr val="0BD0D9"/>
              </a:buClr>
              <a:buSzPct val="95000"/>
              <a:buFont typeface="Wingdings" panose="05000000000000000000" charset="0"/>
              <a:buChar char="u"/>
            </a:pPr>
            <a:r>
              <a:rPr lang="zh-CN" altLang="en-US" sz="2400" b="0" kern="1200" dirty="0">
                <a:solidFill>
                  <a:schemeClr val="bg2"/>
                </a:solidFill>
                <a:effectLst/>
                <a:latin typeface="+mn-lt"/>
                <a:ea typeface="+mn-ea"/>
                <a:cs typeface="+mn-cs"/>
              </a:rPr>
              <a:t>主要分为</a:t>
            </a:r>
            <a:r>
              <a:rPr lang="zh-CN" altLang="en-US" sz="2400" b="0" kern="1200" dirty="0">
                <a:solidFill>
                  <a:srgbClr val="FF0000"/>
                </a:solidFill>
                <a:effectLst/>
                <a:latin typeface="+mn-lt"/>
                <a:ea typeface="+mn-ea"/>
                <a:cs typeface="+mn-cs"/>
              </a:rPr>
              <a:t>物理沉淀和化学沉淀</a:t>
            </a:r>
            <a:r>
              <a:rPr lang="en-US" altLang="zh-CN" sz="2400" b="0" kern="1200" dirty="0">
                <a:solidFill>
                  <a:schemeClr val="bg2"/>
                </a:solidFill>
                <a:effectLst/>
                <a:latin typeface="+mn-lt"/>
                <a:ea typeface="+mn-ea"/>
                <a:cs typeface="+mn-cs"/>
                <a:sym typeface="Symbol" panose="05050102010706020507" pitchFamily="18" charset="2"/>
              </a:rPr>
              <a:t> </a:t>
            </a:r>
            <a:endParaRPr lang="en-US" altLang="zh-CN" sz="2400" b="0" kern="1200" dirty="0">
              <a:solidFill>
                <a:schemeClr val="bg2"/>
              </a:solidFill>
              <a:effectLst/>
              <a:latin typeface="Times New Roman" panose="02020603050405020304" pitchFamily="18" charset="0"/>
              <a:ea typeface="+mn-ea"/>
              <a:cs typeface="+mn-cs"/>
            </a:endParaRPr>
          </a:p>
          <a:p>
            <a:pPr marR="0" algn="l" eaLnBrk="1" hangingPunct="1">
              <a:lnSpc>
                <a:spcPct val="90000"/>
              </a:lnSpc>
              <a:buClr>
                <a:srgbClr val="0BD0D9"/>
              </a:buClr>
              <a:buSzPct val="95000"/>
            </a:pPr>
            <a:endParaRPr lang="en-US" altLang="zh-CN" sz="2400" b="0" kern="1200" dirty="0">
              <a:solidFill>
                <a:schemeClr val="bg2"/>
              </a:solidFill>
              <a:effectLst/>
              <a:latin typeface="Times New Roman" panose="02020603050405020304" pitchFamily="18" charset="0"/>
              <a:ea typeface="+mn-ea"/>
              <a:cs typeface="+mn-cs"/>
            </a:endParaRPr>
          </a:p>
        </p:txBody>
      </p:sp>
      <p:sp>
        <p:nvSpPr>
          <p:cNvPr id="90114"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文本框 1"/>
          <p:cNvSpPr txBox="1"/>
          <p:nvPr/>
        </p:nvSpPr>
        <p:spPr>
          <a:xfrm>
            <a:off x="1127760" y="1124585"/>
            <a:ext cx="5807710" cy="553085"/>
          </a:xfrm>
          <a:prstGeom prst="rect">
            <a:avLst/>
          </a:prstGeom>
          <a:noFill/>
        </p:spPr>
        <p:txBody>
          <a:bodyPr wrap="square" rtlCol="0">
            <a:spAutoFit/>
          </a:bodyPr>
          <a:lstStyle/>
          <a:p>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 </a:t>
            </a:r>
            <a:r>
              <a:rPr lang="en-US" altLang="zh-CN" sz="30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基本原理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Basic Principle</a:t>
            </a:r>
            <a:r>
              <a:rPr lang="en-US" altLang="zh-CN" sz="30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  </a:t>
            </a:r>
            <a:endParaRPr lang="en-US" altLang="zh-CN" sz="30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32774" name="Text Box 11"/>
          <p:cNvSpPr txBox="1">
            <a:spLocks noChangeArrowheads="1"/>
          </p:cNvSpPr>
          <p:nvPr/>
        </p:nvSpPr>
        <p:spPr bwMode="auto">
          <a:xfrm>
            <a:off x="1559560" y="1557020"/>
            <a:ext cx="9307195" cy="1099185"/>
          </a:xfrm>
          <a:prstGeom prst="rect">
            <a:avLst/>
          </a:prstGeom>
          <a:noFill/>
          <a:ln w="50800" algn="ctr">
            <a:noFill/>
            <a:miter lim="800000"/>
          </a:ln>
        </p:spPr>
        <p:txBody>
          <a:bodyPr wrap="square">
            <a:noAutofit/>
          </a:bodyPr>
          <a:lstStyle/>
          <a:p>
            <a:pPr marR="0" algn="ctr" defTabSz="914400" eaLnBrk="1" hangingPunct="1">
              <a:spcBef>
                <a:spcPct val="50000"/>
              </a:spcBef>
              <a:buClrTx/>
              <a:buSzTx/>
              <a:buFontTx/>
              <a:buNone/>
              <a:defRPr/>
            </a:pPr>
            <a:r>
              <a:rPr kumimoji="0" lang="zh-CN" altLang="en-US" sz="4000"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rPr>
              <a:t>第八章 环境污染物的净化技术</a:t>
            </a:r>
            <a:endParaRPr kumimoji="0" lang="zh-CN" altLang="en-US" sz="4000" kern="1200" cap="none" spc="0" normalizeH="0" baseline="0" noProof="0">
              <a:solidFill>
                <a:srgbClr val="AC5C5C"/>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marR="0" algn="ctr" defTabSz="914400" eaLnBrk="1" hangingPunct="1">
              <a:spcBef>
                <a:spcPct val="50000"/>
              </a:spcBef>
              <a:buClrTx/>
              <a:buSzTx/>
              <a:buFontTx/>
              <a:buNone/>
              <a:defRPr/>
            </a:pPr>
            <a:endParaRPr kumimoji="0" lang="zh-CN" altLang="en-US" sz="4000" kern="1200" cap="none" spc="0" normalizeH="0" baseline="0" noProof="0">
              <a:solidFill>
                <a:srgbClr val="AC5C5C"/>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6" name="矩形 5"/>
          <p:cNvSpPr/>
          <p:nvPr/>
        </p:nvSpPr>
        <p:spPr>
          <a:xfrm>
            <a:off x="3287395" y="2349500"/>
            <a:ext cx="6480175" cy="4939030"/>
          </a:xfrm>
          <a:prstGeom prst="rect">
            <a:avLst/>
          </a:prstGeom>
        </p:spPr>
        <p:txBody>
          <a:bodyPr wrap="square">
            <a:spAutoFit/>
          </a:bodyPr>
          <a:lstStyle/>
          <a:p>
            <a:pPr marR="0" lvl="0" algn="l" defTabSz="914400" rtl="0">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第一节 物理化学技术</a:t>
            </a:r>
            <a:endParaRPr kumimoji="0" lang="zh-CN" altLang="en-US" sz="3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R="0" lvl="0" algn="l" defTabSz="914400" rtl="0">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                 Physicochemical Technology</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R="0" lvl="0" algn="l" defTabSz="914400" rtl="0">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第二节 生物处理技术</a:t>
            </a:r>
            <a:endParaRPr kumimoji="0" lang="zh-CN" altLang="en-US" sz="3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R="0" lvl="0" algn="l" defTabSz="914400" rtl="0">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                 Biological Treatment Technology</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R="0" lvl="0" algn="l" defTabSz="914400" rtl="0">
              <a:lnSpc>
                <a:spcPct val="150000"/>
              </a:lnSpc>
              <a:spcBef>
                <a:spcPct val="0"/>
              </a:spcBef>
              <a:spcAft>
                <a:spcPct val="0"/>
              </a:spcAft>
              <a:buClrTx/>
              <a:buSzTx/>
              <a:buFontTx/>
              <a:buNone/>
              <a:defRPr/>
            </a:pPr>
            <a:r>
              <a:rPr lang="zh-CN" altLang="en-US" sz="3000" noProof="0" dirty="0">
                <a:ln>
                  <a:noFill/>
                </a:ln>
                <a:solidFill>
                  <a:srgbClr val="000000"/>
                </a:solidFill>
                <a:effectLst/>
                <a:uLnTx/>
                <a:uFillTx/>
                <a:latin typeface="微软雅黑" panose="020B0503020204020204" charset="-122"/>
                <a:ea typeface="微软雅黑" panose="020B0503020204020204" charset="-122"/>
                <a:sym typeface="+mn-ea"/>
              </a:rPr>
              <a:t>第三节</a:t>
            </a:r>
            <a:r>
              <a:rPr lang="en-US" altLang="zh-CN" sz="2400" dirty="0">
                <a:solidFill>
                  <a:srgbClr val="0090E6"/>
                </a:solidFill>
                <a:latin typeface="微软雅黑" panose="020B0503020204020204" charset="-122"/>
                <a:ea typeface="微软雅黑" panose="020B0503020204020204" charset="-122"/>
                <a:sym typeface="+mn-ea"/>
              </a:rPr>
              <a:t> </a:t>
            </a:r>
            <a:r>
              <a:rPr lang="zh-CN" altLang="en-US" sz="3000" noProof="0" dirty="0">
                <a:ln>
                  <a:noFill/>
                </a:ln>
                <a:solidFill>
                  <a:srgbClr val="000000"/>
                </a:solidFill>
                <a:effectLst/>
                <a:uLnTx/>
                <a:uFillTx/>
                <a:latin typeface="微软雅黑" panose="020B0503020204020204" charset="-122"/>
                <a:ea typeface="微软雅黑" panose="020B0503020204020204" charset="-122"/>
                <a:sym typeface="+mn-ea"/>
              </a:rPr>
              <a:t>绿色低碳技术 </a:t>
            </a:r>
            <a:endParaRPr lang="zh-CN" altLang="en-US" sz="3000" noProof="0" dirty="0">
              <a:ln>
                <a:noFill/>
              </a:ln>
              <a:solidFill>
                <a:srgbClr val="000000"/>
              </a:solidFill>
              <a:effectLst/>
              <a:uLnTx/>
              <a:uFillTx/>
              <a:latin typeface="微软雅黑" panose="020B0503020204020204" charset="-122"/>
              <a:ea typeface="微软雅黑" panose="020B0503020204020204" charset="-122"/>
              <a:sym typeface="+mn-ea"/>
            </a:endParaRPr>
          </a:p>
          <a:p>
            <a:pPr marL="914400" marR="0" lvl="2" indent="457200" algn="l" defTabSz="914400" rtl="0">
              <a:lnSpc>
                <a:spcPct val="150000"/>
              </a:lnSpc>
              <a:spcBef>
                <a:spcPct val="0"/>
              </a:spcBef>
              <a:spcAft>
                <a:spcPct val="0"/>
              </a:spcAft>
              <a:buClrTx/>
              <a:buSzTx/>
              <a:buFontTx/>
              <a:buNone/>
              <a:defRPr/>
            </a:pPr>
            <a:r>
              <a:rPr lang="en-US" altLang="zh-CN" sz="24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Green and Low-Carbon Techn</a:t>
            </a: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ology</a:t>
            </a:r>
            <a:r>
              <a:rPr lang="en-US" altLang="zh-CN" sz="2400" dirty="0">
                <a:solidFill>
                  <a:schemeClr val="bg2"/>
                </a:solidFill>
                <a:latin typeface="黑体" panose="02010609060101010101" pitchFamily="2" charset="-122"/>
                <a:ea typeface="黑体" panose="02010609060101010101" pitchFamily="2" charset="-122"/>
                <a:sym typeface="+mn-ea"/>
              </a:rPr>
              <a:t> </a:t>
            </a:r>
            <a:endParaRPr lang="zh-CN" altLang="en-US" sz="2400" dirty="0">
              <a:solidFill>
                <a:schemeClr val="bg2"/>
              </a:solidFill>
              <a:latin typeface="黑体" panose="02010609060101010101" pitchFamily="2" charset="-122"/>
              <a:ea typeface="黑体" panose="02010609060101010101" pitchFamily="2" charset="-122"/>
            </a:endParaRPr>
          </a:p>
          <a:p>
            <a:pPr marR="0" lvl="0" algn="l" defTabSz="914400" rtl="0">
              <a:lnSpc>
                <a:spcPct val="15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R="0" lvl="0" algn="l" defTabSz="914400" rtl="0">
              <a:lnSpc>
                <a:spcPct val="15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pic>
        <p:nvPicPr>
          <p:cNvPr id="2" name="图片 1"/>
          <p:cNvPicPr>
            <a:picLocks noChangeAspect="1"/>
          </p:cNvPicPr>
          <p:nvPr/>
        </p:nvPicPr>
        <p:blipFill>
          <a:blip r:embed="rId1"/>
          <a:stretch>
            <a:fillRect/>
          </a:stretch>
        </p:blipFill>
        <p:spPr>
          <a:xfrm>
            <a:off x="3647440" y="2324735"/>
            <a:ext cx="4072890" cy="3530600"/>
          </a:xfrm>
          <a:prstGeom prst="rect">
            <a:avLst/>
          </a:prstGeom>
          <a:noFill/>
          <a:ln>
            <a:noFill/>
          </a:ln>
        </p:spPr>
      </p:pic>
      <p:sp>
        <p:nvSpPr>
          <p:cNvPr id="3" name="文本框 2"/>
          <p:cNvSpPr txBox="1"/>
          <p:nvPr/>
        </p:nvSpPr>
        <p:spPr>
          <a:xfrm>
            <a:off x="3503930" y="6093143"/>
            <a:ext cx="5080000" cy="368300"/>
          </a:xfrm>
          <a:prstGeom prst="rect">
            <a:avLst/>
          </a:prstGeom>
        </p:spPr>
        <p:txBody>
          <a:bodyPr>
            <a:spAutoFit/>
          </a:bodyPr>
          <a:lstStyle/>
          <a:p>
            <a:pPr marL="0" indent="0" algn="just" defTabSz="266700">
              <a:spcBef>
                <a:spcPct val="0"/>
              </a:spcBef>
              <a:spcAft>
                <a:spcPct val="0"/>
              </a:spcAft>
            </a:pPr>
            <a:r>
              <a:rPr lang="en-US" altLang="zh-CN" sz="1800">
                <a:solidFill>
                  <a:schemeClr val="bg2"/>
                </a:solidFill>
                <a:latin typeface="黑体" panose="02010609060101010101" pitchFamily="2" charset="-122"/>
                <a:ea typeface="黑体" panose="02010609060101010101" pitchFamily="2" charset="-122"/>
                <a:cs typeface="黑体" panose="02010609060101010101" pitchFamily="2" charset="-122"/>
              </a:rPr>
              <a:t> </a:t>
            </a:r>
            <a:r>
              <a:rPr lang="zh-CN" altLang="en-US" sz="1800">
                <a:solidFill>
                  <a:schemeClr val="bg2"/>
                </a:solidFill>
                <a:latin typeface="黑体" panose="02010609060101010101" pitchFamily="2" charset="-122"/>
                <a:ea typeface="黑体" panose="02010609060101010101" pitchFamily="2" charset="-122"/>
                <a:cs typeface="黑体" panose="02010609060101010101" pitchFamily="2" charset="-122"/>
              </a:rPr>
              <a:t>四种类型沉淀与颗粒浓度和絮凝性的关系</a:t>
            </a:r>
            <a:endParaRPr lang="zh-CN" altLang="en-US" sz="1800">
              <a:solidFill>
                <a:schemeClr val="bg2"/>
              </a:solidFill>
              <a:latin typeface="黑体" panose="02010609060101010101" pitchFamily="2" charset="-122"/>
              <a:ea typeface="黑体" panose="02010609060101010101" pitchFamily="2" charset="-122"/>
              <a:cs typeface="黑体" panose="02010609060101010101" pitchFamily="2" charset="-122"/>
            </a:endParaRPr>
          </a:p>
        </p:txBody>
      </p:sp>
      <p:sp>
        <p:nvSpPr>
          <p:cNvPr id="4" name="文本框 3"/>
          <p:cNvSpPr txBox="1"/>
          <p:nvPr/>
        </p:nvSpPr>
        <p:spPr>
          <a:xfrm>
            <a:off x="1271270" y="1494790"/>
            <a:ext cx="9672320" cy="829945"/>
          </a:xfrm>
          <a:prstGeom prst="rect">
            <a:avLst/>
          </a:prstGeom>
        </p:spPr>
        <p:txBody>
          <a:bodyPr wrap="square">
            <a:spAutoFit/>
          </a:bodyPr>
          <a:lstStyle/>
          <a:p>
            <a:pPr indent="304800" algn="just" defTabSz="266700">
              <a:lnSpc>
                <a:spcPct val="100000"/>
              </a:lnSpc>
              <a:spcBef>
                <a:spcPct val="0"/>
              </a:spcBef>
              <a:spcAft>
                <a:spcPct val="0"/>
              </a:spcAft>
            </a:pPr>
            <a:r>
              <a:rPr lang="zh-CN" altLang="en-US" sz="2400" b="0">
                <a:solidFill>
                  <a:schemeClr val="bg2"/>
                </a:solidFill>
                <a:latin typeface="黑体" panose="02010609060101010101" pitchFamily="2" charset="-122"/>
                <a:ea typeface="黑体" panose="02010609060101010101" pitchFamily="2" charset="-122"/>
                <a:cs typeface="黑体" panose="02010609060101010101" pitchFamily="2" charset="-122"/>
              </a:rPr>
              <a:t>根据悬浮颗粒的浓度和性质，沉淀可分为四种基本类型，分别是：</a:t>
            </a:r>
            <a:r>
              <a:rPr lang="zh-CN" altLang="en-US" sz="2400">
                <a:solidFill>
                  <a:srgbClr val="FFC000"/>
                </a:solidFill>
                <a:latin typeface="黑体" panose="02010609060101010101" pitchFamily="2" charset="-122"/>
                <a:ea typeface="黑体" panose="02010609060101010101" pitchFamily="2" charset="-122"/>
                <a:cs typeface="黑体" panose="02010609060101010101" pitchFamily="2" charset="-122"/>
              </a:rPr>
              <a:t>自由沉淀、絮凝沉淀、拥挤沉淀、压缩沉淀</a:t>
            </a:r>
            <a:r>
              <a:rPr lang="zh-CN" altLang="en-US" sz="2400">
                <a:solidFill>
                  <a:schemeClr val="bg2"/>
                </a:solidFill>
                <a:latin typeface="黑体" panose="02010609060101010101" pitchFamily="2" charset="-122"/>
                <a:ea typeface="黑体" panose="02010609060101010101" pitchFamily="2" charset="-122"/>
                <a:cs typeface="黑体" panose="02010609060101010101" pitchFamily="2" charset="-122"/>
              </a:rPr>
              <a:t>。</a:t>
            </a:r>
            <a:endParaRPr lang="zh-CN" altLang="en-US" sz="2400">
              <a:solidFill>
                <a:schemeClr val="bg2"/>
              </a:solidFill>
              <a:latin typeface="黑体" panose="02010609060101010101" pitchFamily="2" charset="-122"/>
              <a:ea typeface="黑体" panose="02010609060101010101" pitchFamily="2" charset="-122"/>
              <a:cs typeface="黑体" panose="02010609060101010101" pitchFamily="2" charset="-122"/>
            </a:endParaRPr>
          </a:p>
        </p:txBody>
      </p:sp>
      <p:sp>
        <p:nvSpPr>
          <p:cNvPr id="5" name="文本框 4"/>
          <p:cNvSpPr txBox="1"/>
          <p:nvPr/>
        </p:nvSpPr>
        <p:spPr>
          <a:xfrm>
            <a:off x="1199515" y="727075"/>
            <a:ext cx="9925685" cy="553085"/>
          </a:xfrm>
          <a:prstGeom prst="rect">
            <a:avLst/>
          </a:prstGeom>
          <a:noFill/>
        </p:spPr>
        <p:txBody>
          <a:bodyPr wrap="square" rtlCol="0">
            <a:spAutoFit/>
          </a:bodyPr>
          <a:lstStyle/>
          <a:p>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2.1.1</a:t>
            </a:r>
            <a:r>
              <a:rPr lang="en-US" altLang="zh-CN" sz="2800">
                <a:solidFill>
                  <a:schemeClr val="tx2">
                    <a:lumMod val="50000"/>
                  </a:schemeClr>
                </a:solidFill>
                <a:latin typeface="黑体" panose="02010609060101010101" pitchFamily="2" charset="-122"/>
                <a:ea typeface="黑体" panose="02010609060101010101" pitchFamily="2" charset="-122"/>
                <a:cs typeface="黑体" panose="02010609060101010101" pitchFamily="2" charset="-122"/>
              </a:rPr>
              <a:t> </a:t>
            </a:r>
            <a:r>
              <a:rPr lang="en-US" altLang="zh-CN" sz="30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物理沉淀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Physical Sedimentation </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txBox="1">
            <a:spLocks noGrp="1"/>
          </p:cNvSpPr>
          <p:nvPr>
            <p:ph type="sldNum" sz="quarter" idx="4"/>
          </p:nvPr>
        </p:nvSpPr>
        <p:spPr>
          <a:xfrm>
            <a:off x="9269095" y="6381750"/>
            <a:ext cx="2844800" cy="476250"/>
          </a:xfrm>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58374" name="TextBox 15"/>
          <p:cNvSpPr txBox="1">
            <a:spLocks noChangeArrowheads="1"/>
          </p:cNvSpPr>
          <p:nvPr/>
        </p:nvSpPr>
        <p:spPr bwMode="auto">
          <a:xfrm>
            <a:off x="105410" y="2244725"/>
            <a:ext cx="1640205" cy="612775"/>
          </a:xfrm>
          <a:prstGeom prst="rect">
            <a:avLst/>
          </a:prstGeom>
          <a:noFill/>
          <a:ln w="9525">
            <a:noFill/>
            <a:miter lim="800000"/>
          </a:ln>
        </p:spPr>
        <p:txBody>
          <a:bodyPr wrap="square">
            <a:noAutofit/>
          </a:bodyPr>
          <a:lstStyle/>
          <a:p>
            <a:pPr marR="0" defTabSz="914400" eaLnBrk="1" hangingPunct="1">
              <a:buClrTx/>
              <a:buSzTx/>
              <a:buFontTx/>
              <a:buNone/>
              <a:defRPr/>
            </a:pPr>
            <a:r>
              <a:rPr kumimoji="0" lang="zh-CN" altLang="en-US" sz="2800" b="1" kern="1200" cap="none" spc="0" normalizeH="0" baseline="0" noProof="0" dirty="0">
                <a:solidFill>
                  <a:schemeClr val="bg2"/>
                </a:solidFill>
                <a:effectLst/>
                <a:latin typeface="黑体" panose="02010609060101010101" pitchFamily="2" charset="-122"/>
                <a:ea typeface="黑体" panose="02010609060101010101" pitchFamily="2" charset="-122"/>
                <a:cs typeface="+mn-cs"/>
              </a:rPr>
              <a:t>自由沉淀</a:t>
            </a:r>
            <a:endParaRPr kumimoji="0" lang="zh-CN" altLang="en-US" sz="2800" b="1" kern="1200" cap="none" spc="0" normalizeH="0" baseline="0" noProof="0" dirty="0">
              <a:solidFill>
                <a:schemeClr val="bg2"/>
              </a:solidFill>
              <a:effectLst/>
              <a:latin typeface="黑体" panose="02010609060101010101" pitchFamily="2" charset="-122"/>
              <a:ea typeface="黑体" panose="02010609060101010101" pitchFamily="2" charset="-122"/>
              <a:cs typeface="+mn-cs"/>
            </a:endParaRPr>
          </a:p>
        </p:txBody>
      </p:sp>
      <p:sp>
        <p:nvSpPr>
          <p:cNvPr id="58375" name="TextBox 16"/>
          <p:cNvSpPr txBox="1">
            <a:spLocks noChangeArrowheads="1"/>
          </p:cNvSpPr>
          <p:nvPr/>
        </p:nvSpPr>
        <p:spPr bwMode="auto">
          <a:xfrm>
            <a:off x="128905" y="4907280"/>
            <a:ext cx="1767205" cy="612775"/>
          </a:xfrm>
          <a:prstGeom prst="rect">
            <a:avLst/>
          </a:prstGeom>
          <a:noFill/>
          <a:ln w="9525">
            <a:noFill/>
            <a:miter lim="800000"/>
          </a:ln>
        </p:spPr>
        <p:txBody>
          <a:bodyPr wrap="square">
            <a:noAutofit/>
          </a:bodyPr>
          <a:lstStyle/>
          <a:p>
            <a:pPr marR="0" defTabSz="914400" eaLnBrk="1" hangingPunct="1">
              <a:buClrTx/>
              <a:buSzTx/>
              <a:buFontTx/>
              <a:buNone/>
              <a:defRPr/>
            </a:pPr>
            <a:r>
              <a:rPr kumimoji="0" lang="zh-CN" altLang="en-US" sz="2800" b="1" kern="1200" cap="none" spc="0" normalizeH="0" baseline="0" noProof="0" dirty="0">
                <a:solidFill>
                  <a:schemeClr val="bg2"/>
                </a:solidFill>
                <a:effectLst/>
                <a:latin typeface="黑体" panose="02010609060101010101" pitchFamily="2" charset="-122"/>
                <a:ea typeface="黑体" panose="02010609060101010101" pitchFamily="2" charset="-122"/>
                <a:cs typeface="+mn-cs"/>
              </a:rPr>
              <a:t>絮凝沉淀</a:t>
            </a:r>
            <a:endParaRPr kumimoji="0" lang="zh-CN" altLang="en-US" sz="2800" b="1" kern="1200" cap="none" spc="0" normalizeH="0" baseline="0" noProof="0" dirty="0">
              <a:solidFill>
                <a:schemeClr val="bg2"/>
              </a:solidFill>
              <a:effectLst/>
              <a:latin typeface="黑体" panose="02010609060101010101" pitchFamily="2" charset="-122"/>
              <a:ea typeface="黑体" panose="02010609060101010101" pitchFamily="2" charset="-122"/>
              <a:cs typeface="+mn-cs"/>
            </a:endParaRPr>
          </a:p>
        </p:txBody>
      </p:sp>
      <p:sp>
        <p:nvSpPr>
          <p:cNvPr id="58376" name="TextBox 17"/>
          <p:cNvSpPr txBox="1">
            <a:spLocks noChangeArrowheads="1"/>
          </p:cNvSpPr>
          <p:nvPr/>
        </p:nvSpPr>
        <p:spPr bwMode="auto">
          <a:xfrm>
            <a:off x="5681980" y="2228215"/>
            <a:ext cx="2016125" cy="521970"/>
          </a:xfrm>
          <a:prstGeom prst="rect">
            <a:avLst/>
          </a:prstGeom>
          <a:noFill/>
          <a:ln w="9525">
            <a:noFill/>
            <a:miter lim="800000"/>
          </a:ln>
        </p:spPr>
        <p:txBody>
          <a:bodyPr wrap="square">
            <a:spAutoFit/>
          </a:bodyPr>
          <a:lstStyle/>
          <a:p>
            <a:pPr marR="0" defTabSz="914400" eaLnBrk="1" hangingPunct="1">
              <a:buClrTx/>
              <a:buSzTx/>
              <a:buFontTx/>
              <a:buNone/>
              <a:defRPr/>
            </a:pPr>
            <a:r>
              <a:rPr kumimoji="0" lang="zh-CN" altLang="en-US" sz="2800" b="1" kern="1200" cap="none" spc="0" normalizeH="0" baseline="0" noProof="0" dirty="0">
                <a:solidFill>
                  <a:schemeClr val="bg2"/>
                </a:solidFill>
                <a:effectLst/>
                <a:latin typeface="黑体" panose="02010609060101010101" pitchFamily="2" charset="-122"/>
                <a:ea typeface="黑体" panose="02010609060101010101" pitchFamily="2" charset="-122"/>
                <a:cs typeface="+mn-cs"/>
              </a:rPr>
              <a:t>拥挤沉淀</a:t>
            </a:r>
            <a:endParaRPr kumimoji="0" lang="zh-CN" altLang="en-US" sz="2800" b="1" kern="1200" cap="none" spc="0" normalizeH="0" baseline="0" noProof="0" dirty="0">
              <a:solidFill>
                <a:schemeClr val="bg2"/>
              </a:solidFill>
              <a:effectLst/>
              <a:latin typeface="黑体" panose="02010609060101010101" pitchFamily="2" charset="-122"/>
              <a:ea typeface="黑体" panose="02010609060101010101" pitchFamily="2" charset="-122"/>
              <a:cs typeface="+mn-cs"/>
            </a:endParaRPr>
          </a:p>
        </p:txBody>
      </p:sp>
      <p:sp>
        <p:nvSpPr>
          <p:cNvPr id="3" name="TextBox 17"/>
          <p:cNvSpPr txBox="1">
            <a:spLocks noChangeArrowheads="1"/>
          </p:cNvSpPr>
          <p:nvPr/>
        </p:nvSpPr>
        <p:spPr bwMode="auto">
          <a:xfrm>
            <a:off x="5721985" y="4869180"/>
            <a:ext cx="1985010" cy="521970"/>
          </a:xfrm>
          <a:prstGeom prst="rect">
            <a:avLst/>
          </a:prstGeom>
          <a:noFill/>
          <a:ln w="9525">
            <a:noFill/>
            <a:miter lim="800000"/>
          </a:ln>
        </p:spPr>
        <p:txBody>
          <a:bodyPr wrap="square">
            <a:spAutoFit/>
          </a:bodyPr>
          <a:lstStyle/>
          <a:p>
            <a:pPr marR="0" defTabSz="914400" eaLnBrk="1" hangingPunct="1">
              <a:buClrTx/>
              <a:buSzTx/>
              <a:buFontTx/>
              <a:buNone/>
              <a:defRPr/>
            </a:pPr>
            <a:r>
              <a:rPr kumimoji="0" lang="zh-CN" altLang="en-US" sz="2800" b="1" kern="1200" cap="none" spc="0" normalizeH="0" noProof="0" dirty="0">
                <a:solidFill>
                  <a:schemeClr val="bg2"/>
                </a:solidFill>
                <a:effectLst/>
                <a:latin typeface="黑体" panose="02010609060101010101" pitchFamily="2" charset="-122"/>
                <a:ea typeface="黑体" panose="02010609060101010101" pitchFamily="2" charset="-122"/>
                <a:cs typeface="+mn-cs"/>
              </a:rPr>
              <a:t>压缩沉淀</a:t>
            </a:r>
            <a:endParaRPr kumimoji="0" lang="zh-CN" altLang="en-US" sz="2800" b="1" kern="1200" cap="none" spc="0" normalizeH="0" noProof="0" dirty="0">
              <a:solidFill>
                <a:schemeClr val="bg2"/>
              </a:solidFill>
              <a:effectLst/>
              <a:latin typeface="黑体" panose="02010609060101010101" pitchFamily="2" charset="-122"/>
              <a:ea typeface="黑体" panose="02010609060101010101" pitchFamily="2" charset="-122"/>
              <a:cs typeface="+mn-cs"/>
            </a:endParaRPr>
          </a:p>
        </p:txBody>
      </p:sp>
      <p:sp>
        <p:nvSpPr>
          <p:cNvPr id="2" name="左大括号 1"/>
          <p:cNvSpPr/>
          <p:nvPr/>
        </p:nvSpPr>
        <p:spPr>
          <a:xfrm>
            <a:off x="1689735" y="1687195"/>
            <a:ext cx="151765" cy="158305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4" name="文本框 3"/>
          <p:cNvSpPr txBox="1"/>
          <p:nvPr/>
        </p:nvSpPr>
        <p:spPr>
          <a:xfrm>
            <a:off x="2031365" y="2302510"/>
            <a:ext cx="3460750" cy="467995"/>
          </a:xfrm>
          <a:prstGeom prst="rect">
            <a:avLst/>
          </a:prstGeom>
          <a:noFill/>
        </p:spPr>
        <p:txBody>
          <a:bodyPr wrap="square" rtlCol="0">
            <a:noAutofit/>
          </a:bodyPr>
          <a:lstStyle/>
          <a:p>
            <a:r>
              <a:rPr lang="zh-CN" altLang="en-US" sz="2000" b="0">
                <a:solidFill>
                  <a:srgbClr val="FF0000"/>
                </a:solidFill>
                <a:latin typeface="黑体" panose="02010609060101010101" pitchFamily="2" charset="-122"/>
                <a:ea typeface="黑体" panose="02010609060101010101" pitchFamily="2" charset="-122"/>
              </a:rPr>
              <a:t>颗粒互不干扰，沉速不变</a:t>
            </a:r>
            <a:endParaRPr lang="zh-CN" altLang="en-US" sz="2000" b="0">
              <a:solidFill>
                <a:srgbClr val="FF0000"/>
              </a:solidFill>
              <a:latin typeface="黑体" panose="02010609060101010101" pitchFamily="2" charset="-122"/>
              <a:ea typeface="黑体" panose="02010609060101010101" pitchFamily="2" charset="-122"/>
            </a:endParaRPr>
          </a:p>
        </p:txBody>
      </p:sp>
      <p:sp>
        <p:nvSpPr>
          <p:cNvPr id="7" name="文本框 6"/>
          <p:cNvSpPr txBox="1"/>
          <p:nvPr/>
        </p:nvSpPr>
        <p:spPr>
          <a:xfrm>
            <a:off x="2031365" y="2914650"/>
            <a:ext cx="3460750" cy="467995"/>
          </a:xfrm>
          <a:prstGeom prst="rect">
            <a:avLst/>
          </a:prstGeom>
          <a:noFill/>
        </p:spPr>
        <p:txBody>
          <a:bodyPr wrap="square" rtlCol="0">
            <a:noAutofit/>
          </a:bodyPr>
          <a:lstStyle/>
          <a:p>
            <a:r>
              <a:rPr lang="zh-CN" altLang="en-US" sz="2000" b="0">
                <a:solidFill>
                  <a:schemeClr val="bg2"/>
                </a:solidFill>
                <a:latin typeface="黑体" panose="02010609060101010101" pitchFamily="2" charset="-122"/>
                <a:ea typeface="黑体" panose="02010609060101010101" pitchFamily="2" charset="-122"/>
              </a:rPr>
              <a:t>沉砂池和初沉池前期</a:t>
            </a:r>
            <a:endParaRPr lang="zh-CN" altLang="en-US" sz="2000" b="0">
              <a:solidFill>
                <a:schemeClr val="bg2"/>
              </a:solidFill>
              <a:latin typeface="黑体" panose="02010609060101010101" pitchFamily="2" charset="-122"/>
              <a:ea typeface="黑体" panose="02010609060101010101" pitchFamily="2" charset="-122"/>
            </a:endParaRPr>
          </a:p>
        </p:txBody>
      </p:sp>
      <p:sp>
        <p:nvSpPr>
          <p:cNvPr id="8" name="左大括号 7"/>
          <p:cNvSpPr/>
          <p:nvPr/>
        </p:nvSpPr>
        <p:spPr>
          <a:xfrm>
            <a:off x="1713230" y="4474210"/>
            <a:ext cx="151765" cy="158305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9" name="文本框 8"/>
          <p:cNvSpPr txBox="1"/>
          <p:nvPr/>
        </p:nvSpPr>
        <p:spPr>
          <a:xfrm>
            <a:off x="2042795" y="5636260"/>
            <a:ext cx="2258695" cy="545465"/>
          </a:xfrm>
          <a:prstGeom prst="rect">
            <a:avLst/>
          </a:prstGeom>
          <a:noFill/>
        </p:spPr>
        <p:txBody>
          <a:bodyPr wrap="square" rtlCol="0">
            <a:noAutofit/>
          </a:bodyPr>
          <a:lstStyle/>
          <a:p>
            <a:r>
              <a:rPr lang="zh-CN" altLang="en-US" sz="2000" b="0">
                <a:solidFill>
                  <a:schemeClr val="bg2"/>
                </a:solidFill>
                <a:latin typeface="黑体" panose="02010609060101010101" pitchFamily="2" charset="-122"/>
                <a:ea typeface="黑体" panose="02010609060101010101" pitchFamily="2" charset="-122"/>
              </a:rPr>
              <a:t>沉淀轨迹为</a:t>
            </a:r>
            <a:r>
              <a:rPr lang="zh-CN" altLang="en-US" sz="2000" b="0">
                <a:solidFill>
                  <a:srgbClr val="FF0000"/>
                </a:solidFill>
                <a:latin typeface="黑体" panose="02010609060101010101" pitchFamily="2" charset="-122"/>
                <a:ea typeface="黑体" panose="02010609060101010101" pitchFamily="2" charset="-122"/>
              </a:rPr>
              <a:t>曲线</a:t>
            </a:r>
            <a:endParaRPr lang="zh-CN" altLang="en-US" sz="2000" b="0">
              <a:solidFill>
                <a:srgbClr val="FF0000"/>
              </a:solidFill>
              <a:latin typeface="黑体" panose="02010609060101010101" pitchFamily="2" charset="-122"/>
              <a:ea typeface="黑体" panose="02010609060101010101" pitchFamily="2" charset="-122"/>
            </a:endParaRPr>
          </a:p>
        </p:txBody>
      </p:sp>
      <p:sp>
        <p:nvSpPr>
          <p:cNvPr id="10" name="文本框 9"/>
          <p:cNvSpPr txBox="1"/>
          <p:nvPr/>
        </p:nvSpPr>
        <p:spPr>
          <a:xfrm>
            <a:off x="2031365" y="5054600"/>
            <a:ext cx="3588385" cy="589915"/>
          </a:xfrm>
          <a:prstGeom prst="rect">
            <a:avLst/>
          </a:prstGeom>
          <a:noFill/>
        </p:spPr>
        <p:txBody>
          <a:bodyPr wrap="square" rtlCol="0">
            <a:noAutofit/>
          </a:bodyPr>
          <a:lstStyle/>
          <a:p>
            <a:r>
              <a:rPr lang="zh-CN" altLang="en-US" sz="2000" b="0">
                <a:solidFill>
                  <a:schemeClr val="bg2"/>
                </a:solidFill>
                <a:latin typeface="黑体" panose="02010609060101010101" pitchFamily="2" charset="-122"/>
                <a:ea typeface="黑体" panose="02010609060101010101" pitchFamily="2" charset="-122"/>
              </a:rPr>
              <a:t>絮凝体碰撞凝聚，</a:t>
            </a:r>
            <a:r>
              <a:rPr lang="zh-CN" altLang="en-US" sz="2000" b="0">
                <a:solidFill>
                  <a:schemeClr val="bg2"/>
                </a:solidFill>
                <a:latin typeface="黑体" panose="02010609060101010101" pitchFamily="2" charset="-122"/>
                <a:ea typeface="黑体" panose="02010609060101010101" pitchFamily="2" charset="-122"/>
                <a:sym typeface="+mn-ea"/>
              </a:rPr>
              <a:t>沉速加快</a:t>
            </a:r>
            <a:endParaRPr lang="zh-CN" altLang="en-US" sz="2000" b="0">
              <a:solidFill>
                <a:schemeClr val="bg2"/>
              </a:solidFill>
              <a:latin typeface="黑体" panose="02010609060101010101" pitchFamily="2" charset="-122"/>
              <a:ea typeface="黑体" panose="02010609060101010101" pitchFamily="2" charset="-122"/>
            </a:endParaRPr>
          </a:p>
          <a:p>
            <a:endParaRPr lang="zh-CN" altLang="en-US" sz="2000" b="0">
              <a:solidFill>
                <a:schemeClr val="bg2"/>
              </a:solidFill>
              <a:latin typeface="黑体" panose="02010609060101010101" pitchFamily="2" charset="-122"/>
              <a:ea typeface="黑体" panose="02010609060101010101" pitchFamily="2" charset="-122"/>
            </a:endParaRPr>
          </a:p>
        </p:txBody>
      </p:sp>
      <p:sp>
        <p:nvSpPr>
          <p:cNvPr id="13" name="文本框 12"/>
          <p:cNvSpPr txBox="1"/>
          <p:nvPr/>
        </p:nvSpPr>
        <p:spPr>
          <a:xfrm>
            <a:off x="2130425" y="1637665"/>
            <a:ext cx="1928495" cy="424815"/>
          </a:xfrm>
          <a:prstGeom prst="rect">
            <a:avLst/>
          </a:prstGeom>
          <a:noFill/>
        </p:spPr>
        <p:txBody>
          <a:bodyPr wrap="square" rtlCol="0">
            <a:noAutofit/>
          </a:bodyPr>
          <a:lstStyle/>
          <a:p>
            <a:r>
              <a:rPr lang="zh-CN" altLang="en-US" sz="2000" b="0">
                <a:solidFill>
                  <a:schemeClr val="bg2"/>
                </a:solidFill>
                <a:latin typeface="黑体" panose="02010609060101010101" pitchFamily="2" charset="-122"/>
                <a:ea typeface="黑体" panose="02010609060101010101" pitchFamily="2" charset="-122"/>
              </a:rPr>
              <a:t>悬浮物浓度低</a:t>
            </a:r>
            <a:endParaRPr lang="zh-CN" altLang="en-US" sz="2000" b="0">
              <a:solidFill>
                <a:schemeClr val="bg2"/>
              </a:solidFill>
              <a:latin typeface="黑体" panose="02010609060101010101" pitchFamily="2" charset="-122"/>
              <a:ea typeface="黑体" panose="02010609060101010101" pitchFamily="2" charset="-122"/>
            </a:endParaRPr>
          </a:p>
        </p:txBody>
      </p:sp>
      <p:sp>
        <p:nvSpPr>
          <p:cNvPr id="14" name="文本框 13"/>
          <p:cNvSpPr txBox="1"/>
          <p:nvPr/>
        </p:nvSpPr>
        <p:spPr>
          <a:xfrm>
            <a:off x="2031365" y="4474845"/>
            <a:ext cx="3371850" cy="455930"/>
          </a:xfrm>
          <a:prstGeom prst="rect">
            <a:avLst/>
          </a:prstGeom>
          <a:noFill/>
        </p:spPr>
        <p:txBody>
          <a:bodyPr wrap="square" rtlCol="0">
            <a:noAutofit/>
          </a:bodyPr>
          <a:lstStyle/>
          <a:p>
            <a:r>
              <a:rPr lang="zh-CN" altLang="en-US" sz="2000" b="0">
                <a:solidFill>
                  <a:schemeClr val="bg2"/>
                </a:solidFill>
                <a:latin typeface="黑体" panose="02010609060101010101" pitchFamily="2" charset="-122"/>
                <a:ea typeface="黑体" panose="02010609060101010101" pitchFamily="2" charset="-122"/>
              </a:rPr>
              <a:t>具有絮凝性的低浓度悬浮物</a:t>
            </a:r>
            <a:endParaRPr lang="zh-CN" altLang="en-US" sz="2000" b="0">
              <a:solidFill>
                <a:schemeClr val="bg2"/>
              </a:solidFill>
              <a:latin typeface="黑体" panose="02010609060101010101" pitchFamily="2" charset="-122"/>
              <a:ea typeface="黑体" panose="02010609060101010101" pitchFamily="2" charset="-122"/>
            </a:endParaRPr>
          </a:p>
        </p:txBody>
      </p:sp>
      <p:sp>
        <p:nvSpPr>
          <p:cNvPr id="15" name="左大括号 14"/>
          <p:cNvSpPr/>
          <p:nvPr/>
        </p:nvSpPr>
        <p:spPr>
          <a:xfrm>
            <a:off x="7266305" y="1724660"/>
            <a:ext cx="160655" cy="158305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16" name="文本框 15"/>
          <p:cNvSpPr txBox="1"/>
          <p:nvPr/>
        </p:nvSpPr>
        <p:spPr>
          <a:xfrm>
            <a:off x="7667625" y="1685925"/>
            <a:ext cx="4312920" cy="398780"/>
          </a:xfrm>
          <a:prstGeom prst="rect">
            <a:avLst/>
          </a:prstGeom>
          <a:noFill/>
        </p:spPr>
        <p:txBody>
          <a:bodyPr wrap="square" rtlCol="0">
            <a:spAutoFit/>
          </a:bodyPr>
          <a:lstStyle/>
          <a:p>
            <a:r>
              <a:rPr lang="zh-CN" altLang="en-US" sz="2000" b="0">
                <a:solidFill>
                  <a:schemeClr val="bg2"/>
                </a:solidFill>
                <a:latin typeface="黑体" panose="02010609060101010101" pitchFamily="2" charset="-122"/>
                <a:ea typeface="黑体" panose="02010609060101010101" pitchFamily="2" charset="-122"/>
              </a:rPr>
              <a:t>高浓度悬浮物</a:t>
            </a:r>
            <a:endParaRPr lang="zh-CN" altLang="en-US" sz="2000" b="0">
              <a:solidFill>
                <a:schemeClr val="bg2"/>
              </a:solidFill>
              <a:latin typeface="黑体" panose="02010609060101010101" pitchFamily="2" charset="-122"/>
              <a:ea typeface="黑体" panose="02010609060101010101" pitchFamily="2" charset="-122"/>
            </a:endParaRPr>
          </a:p>
        </p:txBody>
      </p:sp>
      <p:sp>
        <p:nvSpPr>
          <p:cNvPr id="17" name="文本框 16"/>
          <p:cNvSpPr txBox="1"/>
          <p:nvPr/>
        </p:nvSpPr>
        <p:spPr>
          <a:xfrm>
            <a:off x="7667625" y="2156460"/>
            <a:ext cx="4312920" cy="398780"/>
          </a:xfrm>
          <a:prstGeom prst="rect">
            <a:avLst/>
          </a:prstGeom>
          <a:noFill/>
        </p:spPr>
        <p:txBody>
          <a:bodyPr wrap="square" rtlCol="0">
            <a:spAutoFit/>
          </a:bodyPr>
          <a:lstStyle/>
          <a:p>
            <a:r>
              <a:rPr lang="zh-CN" altLang="en-US" sz="2000" b="0">
                <a:solidFill>
                  <a:schemeClr val="bg2"/>
                </a:solidFill>
                <a:latin typeface="黑体" panose="02010609060101010101" pitchFamily="2" charset="-122"/>
                <a:ea typeface="黑体" panose="02010609060101010101" pitchFamily="2" charset="-122"/>
              </a:rPr>
              <a:t>每个颗粒受到干扰</a:t>
            </a:r>
            <a:endParaRPr lang="zh-CN" altLang="en-US" sz="2000" b="0">
              <a:solidFill>
                <a:schemeClr val="bg2"/>
              </a:solidFill>
              <a:latin typeface="黑体" panose="02010609060101010101" pitchFamily="2" charset="-122"/>
              <a:ea typeface="黑体" panose="02010609060101010101" pitchFamily="2" charset="-122"/>
            </a:endParaRPr>
          </a:p>
        </p:txBody>
      </p:sp>
      <p:sp>
        <p:nvSpPr>
          <p:cNvPr id="18" name="文本框 17"/>
          <p:cNvSpPr txBox="1"/>
          <p:nvPr/>
        </p:nvSpPr>
        <p:spPr>
          <a:xfrm>
            <a:off x="7698105" y="2660015"/>
            <a:ext cx="4312920" cy="398780"/>
          </a:xfrm>
          <a:prstGeom prst="rect">
            <a:avLst/>
          </a:prstGeom>
          <a:noFill/>
        </p:spPr>
        <p:txBody>
          <a:bodyPr wrap="square" rtlCol="0">
            <a:spAutoFit/>
          </a:bodyPr>
          <a:lstStyle/>
          <a:p>
            <a:r>
              <a:rPr lang="zh-CN" altLang="en-US" sz="2000" b="0">
                <a:solidFill>
                  <a:schemeClr val="bg2"/>
                </a:solidFill>
                <a:latin typeface="黑体" panose="02010609060101010101" pitchFamily="2" charset="-122"/>
                <a:ea typeface="黑体" panose="02010609060101010101" pitchFamily="2" charset="-122"/>
              </a:rPr>
              <a:t>形成</a:t>
            </a:r>
            <a:r>
              <a:rPr lang="zh-CN" altLang="en-US" sz="2000" b="0">
                <a:solidFill>
                  <a:srgbClr val="FF0000"/>
                </a:solidFill>
                <a:latin typeface="黑体" panose="02010609060101010101" pitchFamily="2" charset="-122"/>
                <a:ea typeface="黑体" panose="02010609060101010101" pitchFamily="2" charset="-122"/>
              </a:rPr>
              <a:t>清晰界面</a:t>
            </a:r>
            <a:r>
              <a:rPr lang="zh-CN" altLang="en-US" sz="2000" b="0">
                <a:solidFill>
                  <a:schemeClr val="bg2"/>
                </a:solidFill>
                <a:latin typeface="黑体" panose="02010609060101010101" pitchFamily="2" charset="-122"/>
                <a:ea typeface="黑体" panose="02010609060101010101" pitchFamily="2" charset="-122"/>
              </a:rPr>
              <a:t>，并下移</a:t>
            </a:r>
            <a:endParaRPr lang="zh-CN" altLang="en-US" sz="2000" b="0">
              <a:solidFill>
                <a:schemeClr val="bg2"/>
              </a:solidFill>
              <a:latin typeface="黑体" panose="02010609060101010101" pitchFamily="2" charset="-122"/>
              <a:ea typeface="黑体" panose="02010609060101010101" pitchFamily="2" charset="-122"/>
            </a:endParaRPr>
          </a:p>
        </p:txBody>
      </p:sp>
      <p:sp>
        <p:nvSpPr>
          <p:cNvPr id="19" name="文本框 18"/>
          <p:cNvSpPr txBox="1"/>
          <p:nvPr/>
        </p:nvSpPr>
        <p:spPr>
          <a:xfrm>
            <a:off x="7698105" y="3164205"/>
            <a:ext cx="4572635" cy="398780"/>
          </a:xfrm>
          <a:prstGeom prst="rect">
            <a:avLst/>
          </a:prstGeom>
          <a:noFill/>
        </p:spPr>
        <p:txBody>
          <a:bodyPr wrap="square" rtlCol="0">
            <a:spAutoFit/>
          </a:bodyPr>
          <a:lstStyle/>
          <a:p>
            <a:r>
              <a:rPr lang="zh-CN" altLang="en-US" sz="2000" b="0">
                <a:solidFill>
                  <a:schemeClr val="bg2"/>
                </a:solidFill>
                <a:latin typeface="黑体" panose="02010609060101010101" pitchFamily="2" charset="-122"/>
                <a:ea typeface="黑体" panose="02010609060101010101" pitchFamily="2" charset="-122"/>
              </a:rPr>
              <a:t>曝气池的活性污泥，高浊度水中的泥沙</a:t>
            </a:r>
            <a:endParaRPr lang="zh-CN" altLang="en-US" sz="2000" b="0">
              <a:solidFill>
                <a:schemeClr val="bg2"/>
              </a:solidFill>
              <a:latin typeface="黑体" panose="02010609060101010101" pitchFamily="2" charset="-122"/>
              <a:ea typeface="黑体" panose="02010609060101010101" pitchFamily="2" charset="-122"/>
            </a:endParaRPr>
          </a:p>
        </p:txBody>
      </p:sp>
      <p:sp>
        <p:nvSpPr>
          <p:cNvPr id="20" name="左大括号 19"/>
          <p:cNvSpPr/>
          <p:nvPr/>
        </p:nvSpPr>
        <p:spPr>
          <a:xfrm>
            <a:off x="7325995" y="4437380"/>
            <a:ext cx="151765" cy="158305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21" name="文本框 20"/>
          <p:cNvSpPr txBox="1"/>
          <p:nvPr/>
        </p:nvSpPr>
        <p:spPr>
          <a:xfrm>
            <a:off x="7791450" y="5709920"/>
            <a:ext cx="1680210" cy="339090"/>
          </a:xfrm>
          <a:prstGeom prst="rect">
            <a:avLst/>
          </a:prstGeom>
          <a:noFill/>
        </p:spPr>
        <p:txBody>
          <a:bodyPr wrap="square" rtlCol="0">
            <a:noAutofit/>
          </a:bodyPr>
          <a:lstStyle/>
          <a:p>
            <a:r>
              <a:rPr lang="zh-CN" altLang="en-US" sz="2000" b="0">
                <a:solidFill>
                  <a:schemeClr val="bg2"/>
                </a:solidFill>
                <a:latin typeface="黑体" panose="02010609060101010101" pitchFamily="2" charset="-122"/>
                <a:ea typeface="黑体" panose="02010609060101010101" pitchFamily="2" charset="-122"/>
              </a:rPr>
              <a:t>沉淀池底部</a:t>
            </a:r>
            <a:endParaRPr lang="zh-CN" altLang="en-US" sz="2000" b="0">
              <a:solidFill>
                <a:schemeClr val="bg2"/>
              </a:solidFill>
              <a:latin typeface="黑体" panose="02010609060101010101" pitchFamily="2" charset="-122"/>
              <a:ea typeface="黑体" panose="02010609060101010101" pitchFamily="2" charset="-122"/>
            </a:endParaRPr>
          </a:p>
        </p:txBody>
      </p:sp>
      <p:sp>
        <p:nvSpPr>
          <p:cNvPr id="22" name="文本框 21"/>
          <p:cNvSpPr txBox="1"/>
          <p:nvPr/>
        </p:nvSpPr>
        <p:spPr>
          <a:xfrm>
            <a:off x="7706995" y="5013325"/>
            <a:ext cx="3029585" cy="462915"/>
          </a:xfrm>
          <a:prstGeom prst="rect">
            <a:avLst/>
          </a:prstGeom>
          <a:noFill/>
        </p:spPr>
        <p:txBody>
          <a:bodyPr wrap="square" rtlCol="0">
            <a:noAutofit/>
          </a:bodyPr>
          <a:lstStyle/>
          <a:p>
            <a:r>
              <a:rPr lang="zh-CN" altLang="en-US" sz="2000" b="0">
                <a:solidFill>
                  <a:schemeClr val="bg2"/>
                </a:solidFill>
                <a:latin typeface="黑体" panose="02010609060101010101" pitchFamily="2" charset="-122"/>
                <a:ea typeface="黑体" panose="02010609060101010101" pitchFamily="2" charset="-122"/>
              </a:rPr>
              <a:t>颗粒挤压，</a:t>
            </a:r>
            <a:r>
              <a:rPr lang="zh-CN" altLang="en-US" sz="2000" b="0">
                <a:solidFill>
                  <a:srgbClr val="FF0000"/>
                </a:solidFill>
                <a:latin typeface="黑体" panose="02010609060101010101" pitchFamily="2" charset="-122"/>
                <a:ea typeface="黑体" panose="02010609060101010101" pitchFamily="2" charset="-122"/>
              </a:rPr>
              <a:t>污泥层被压缩</a:t>
            </a:r>
            <a:endParaRPr lang="zh-CN" altLang="en-US" sz="2000" b="0">
              <a:solidFill>
                <a:srgbClr val="FF0000"/>
              </a:solidFill>
              <a:latin typeface="黑体" panose="02010609060101010101" pitchFamily="2" charset="-122"/>
              <a:ea typeface="黑体" panose="02010609060101010101" pitchFamily="2" charset="-122"/>
            </a:endParaRPr>
          </a:p>
        </p:txBody>
      </p:sp>
      <p:sp>
        <p:nvSpPr>
          <p:cNvPr id="23" name="文本框 22"/>
          <p:cNvSpPr txBox="1"/>
          <p:nvPr/>
        </p:nvSpPr>
        <p:spPr>
          <a:xfrm>
            <a:off x="7698105" y="4403090"/>
            <a:ext cx="2251710" cy="376555"/>
          </a:xfrm>
          <a:prstGeom prst="rect">
            <a:avLst/>
          </a:prstGeom>
          <a:noFill/>
        </p:spPr>
        <p:txBody>
          <a:bodyPr wrap="square" rtlCol="0">
            <a:noAutofit/>
          </a:bodyPr>
          <a:lstStyle/>
          <a:p>
            <a:r>
              <a:rPr lang="zh-CN" altLang="en-US" sz="2000" b="0">
                <a:solidFill>
                  <a:schemeClr val="bg2"/>
                </a:solidFill>
                <a:latin typeface="黑体" panose="02010609060101010101" pitchFamily="2" charset="-122"/>
                <a:ea typeface="黑体" panose="02010609060101010101" pitchFamily="2" charset="-122"/>
              </a:rPr>
              <a:t>悬浮物浓度很高</a:t>
            </a:r>
            <a:endParaRPr lang="zh-CN" altLang="en-US" sz="2000" b="0">
              <a:solidFill>
                <a:schemeClr val="bg2"/>
              </a:solidFill>
              <a:latin typeface="黑体" panose="02010609060101010101" pitchFamily="2" charset="-122"/>
              <a:ea typeface="黑体" panose="02010609060101010101" pitchFamily="2" charset="-122"/>
            </a:endParaRPr>
          </a:p>
        </p:txBody>
      </p:sp>
      <p:sp>
        <p:nvSpPr>
          <p:cNvPr id="24" name="文本框 23"/>
          <p:cNvSpPr txBox="1"/>
          <p:nvPr/>
        </p:nvSpPr>
        <p:spPr>
          <a:xfrm>
            <a:off x="479425" y="692785"/>
            <a:ext cx="9925685" cy="553085"/>
          </a:xfrm>
          <a:prstGeom prst="rect">
            <a:avLst/>
          </a:prstGeom>
          <a:noFill/>
        </p:spPr>
        <p:txBody>
          <a:bodyPr wrap="square" rtlCol="0">
            <a:spAutoFit/>
          </a:bodyPr>
          <a:lstStyle/>
          <a:p>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2.1.1</a:t>
            </a:r>
            <a:r>
              <a:rPr lang="en-US" altLang="zh-CN" sz="2800">
                <a:solidFill>
                  <a:schemeClr val="tx2">
                    <a:lumMod val="50000"/>
                  </a:schemeClr>
                </a:solidFill>
                <a:latin typeface="黑体" panose="02010609060101010101" pitchFamily="2" charset="-122"/>
                <a:ea typeface="黑体" panose="02010609060101010101" pitchFamily="2" charset="-122"/>
                <a:cs typeface="黑体" panose="02010609060101010101" pitchFamily="2" charset="-122"/>
              </a:rPr>
              <a:t> </a:t>
            </a:r>
            <a:r>
              <a:rPr lang="en-US" altLang="zh-CN" sz="30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物理沉淀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Physical Sedimentation </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5" name="文本框 4"/>
          <p:cNvSpPr txBox="1"/>
          <p:nvPr/>
        </p:nvSpPr>
        <p:spPr>
          <a:xfrm>
            <a:off x="1199515" y="727075"/>
            <a:ext cx="7577455" cy="553085"/>
          </a:xfrm>
          <a:prstGeom prst="rect">
            <a:avLst/>
          </a:prstGeom>
          <a:noFill/>
        </p:spPr>
        <p:txBody>
          <a:bodyPr wrap="square" rtlCol="0">
            <a:spAutoFit/>
          </a:bodyPr>
          <a:lstStyle/>
          <a:p>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2.1.2</a:t>
            </a:r>
            <a:r>
              <a:rPr lang="en-US" altLang="zh-CN" sz="2800">
                <a:solidFill>
                  <a:srgbClr val="FFC000"/>
                </a:solidFill>
                <a:latin typeface="黑体" panose="02010609060101010101" pitchFamily="2" charset="-122"/>
                <a:ea typeface="黑体" panose="02010609060101010101" pitchFamily="2" charset="-122"/>
                <a:cs typeface="黑体" panose="02010609060101010101" pitchFamily="2" charset="-122"/>
              </a:rPr>
              <a:t> </a:t>
            </a:r>
            <a:r>
              <a:rPr lang="en-US" altLang="zh-CN" sz="30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化学沉淀</a:t>
            </a:r>
            <a:r>
              <a:rPr lang="en-US" altLang="zh-CN" sz="2800">
                <a:solidFill>
                  <a:srgbClr val="FFC000"/>
                </a:solidFill>
                <a:latin typeface="黑体" panose="02010609060101010101" pitchFamily="2" charset="-122"/>
                <a:ea typeface="黑体" panose="02010609060101010101" pitchFamily="2" charset="-122"/>
                <a:cs typeface="黑体" panose="02010609060101010101" pitchFamily="2" charset="-122"/>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Chemical Precipitation</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 name="文本框 1"/>
          <p:cNvSpPr txBox="1"/>
          <p:nvPr/>
        </p:nvSpPr>
        <p:spPr>
          <a:xfrm>
            <a:off x="589280" y="1389380"/>
            <a:ext cx="10842625" cy="1106805"/>
          </a:xfrm>
          <a:prstGeom prst="rect">
            <a:avLst/>
          </a:prstGeom>
        </p:spPr>
        <p:txBody>
          <a:bodyPr wrap="square">
            <a:spAutoFit/>
          </a:bodyPr>
          <a:lstStyle/>
          <a:p>
            <a:pPr marL="457200" lvl="1" indent="127000" algn="just" defTabSz="266700">
              <a:lnSpc>
                <a:spcPct val="150000"/>
              </a:lnSpc>
              <a:spcBef>
                <a:spcPct val="0"/>
              </a:spcBef>
              <a:spcAft>
                <a:spcPct val="0"/>
              </a:spcAft>
            </a:pPr>
            <a:r>
              <a:rPr lang="zh-CN" altLang="en-US" sz="2200">
                <a:solidFill>
                  <a:schemeClr val="bg2"/>
                </a:solidFill>
                <a:latin typeface="黑体" panose="02010609060101010101" pitchFamily="2" charset="-122"/>
                <a:ea typeface="黑体" panose="02010609060101010101" pitchFamily="2" charset="-122"/>
              </a:rPr>
              <a:t>化学沉淀法是指向废水中投加某种</a:t>
            </a:r>
            <a:r>
              <a:rPr lang="zh-CN" altLang="en-US" sz="2200">
                <a:solidFill>
                  <a:schemeClr val="accent1"/>
                </a:solidFill>
                <a:latin typeface="黑体" panose="02010609060101010101" pitchFamily="2" charset="-122"/>
                <a:ea typeface="黑体" panose="02010609060101010101" pitchFamily="2" charset="-122"/>
              </a:rPr>
              <a:t>化学物质</a:t>
            </a:r>
            <a:r>
              <a:rPr lang="zh-CN" altLang="en-US" sz="2200">
                <a:solidFill>
                  <a:schemeClr val="bg2"/>
                </a:solidFill>
                <a:latin typeface="黑体" panose="02010609060101010101" pitchFamily="2" charset="-122"/>
                <a:ea typeface="黑体" panose="02010609060101010101" pitchFamily="2" charset="-122"/>
              </a:rPr>
              <a:t>，使与废水中的一些离子发生反应，生成难溶的</a:t>
            </a:r>
            <a:r>
              <a:rPr lang="zh-CN" altLang="en-US" sz="2200">
                <a:solidFill>
                  <a:srgbClr val="FF0000"/>
                </a:solidFill>
                <a:latin typeface="黑体" panose="02010609060101010101" pitchFamily="2" charset="-122"/>
                <a:ea typeface="黑体" panose="02010609060101010101" pitchFamily="2" charset="-122"/>
              </a:rPr>
              <a:t>沉淀物</a:t>
            </a:r>
            <a:r>
              <a:rPr lang="zh-CN" altLang="en-US" sz="2200">
                <a:solidFill>
                  <a:schemeClr val="bg2"/>
                </a:solidFill>
                <a:latin typeface="黑体" panose="02010609060101010101" pitchFamily="2" charset="-122"/>
                <a:ea typeface="黑体" panose="02010609060101010101" pitchFamily="2" charset="-122"/>
              </a:rPr>
              <a:t>而从水中析出，以达到降低水中溶解污染物的目的。</a:t>
            </a:r>
            <a:endParaRPr lang="zh-CN" altLang="en-US" sz="2200">
              <a:solidFill>
                <a:schemeClr val="bg2"/>
              </a:solidFill>
              <a:latin typeface="黑体" panose="02010609060101010101" pitchFamily="2" charset="-122"/>
              <a:ea typeface="黑体" panose="02010609060101010101" pitchFamily="2" charset="-122"/>
            </a:endParaRPr>
          </a:p>
        </p:txBody>
      </p:sp>
      <p:sp>
        <p:nvSpPr>
          <p:cNvPr id="58375" name="TextBox 16"/>
          <p:cNvSpPr txBox="1">
            <a:spLocks noChangeArrowheads="1"/>
          </p:cNvSpPr>
          <p:nvPr/>
        </p:nvSpPr>
        <p:spPr bwMode="auto">
          <a:xfrm>
            <a:off x="1033780" y="2868295"/>
            <a:ext cx="2882265" cy="2649220"/>
          </a:xfrm>
          <a:prstGeom prst="rect">
            <a:avLst/>
          </a:prstGeom>
          <a:noFill/>
          <a:ln w="9525">
            <a:noFill/>
            <a:miter lim="800000"/>
          </a:ln>
        </p:spPr>
        <p:txBody>
          <a:bodyPr wrap="square">
            <a:noAutofit/>
          </a:bodyPr>
          <a:lstStyle/>
          <a:p>
            <a:pPr marL="342900" marR="0" indent="-342900" defTabSz="914400" eaLnBrk="1" hangingPunct="1">
              <a:lnSpc>
                <a:spcPct val="150000"/>
              </a:lnSpc>
              <a:buClrTx/>
              <a:buSzTx/>
              <a:buFont typeface="Wingdings" panose="05000000000000000000" charset="0"/>
              <a:buChar char="u"/>
              <a:defRPr/>
            </a:pP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金属的氢氧化物大都是</a:t>
            </a:r>
            <a:r>
              <a:rPr kumimoji="0" lang="zh-CN" altLang="en-US" sz="2000" b="0" baseline="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rPr>
              <a:t>难溶</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的。</a:t>
            </a:r>
            <a:endPar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endParaRPr>
          </a:p>
          <a:p>
            <a:pPr marL="342900" marR="0" indent="-342900" defTabSz="914400" eaLnBrk="1" hangingPunct="1">
              <a:lnSpc>
                <a:spcPct val="150000"/>
              </a:lnSpc>
              <a:buClrTx/>
              <a:buSzTx/>
              <a:buFont typeface="Wingdings" panose="05000000000000000000" charset="0"/>
              <a:buChar char="u"/>
              <a:defRPr/>
            </a:pP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溶度积</a:t>
            </a:r>
            <a:r>
              <a:rPr kumimoji="0" lang="en-US" altLang="zh-CN" sz="2000" b="0" baseline="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rPr>
              <a:t>K</a:t>
            </a:r>
            <a:r>
              <a:rPr kumimoji="0" lang="en-US" altLang="zh-CN" sz="2000" b="0" baseline="-2500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rPr>
              <a:t>sp</a:t>
            </a:r>
            <a:r>
              <a:rPr kumimoji="0" lang="en-US" altLang="zh-CN" sz="2000" b="0" baseline="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rPr>
              <a:t> </a:t>
            </a:r>
            <a:r>
              <a:rPr kumimoji="0" lang="zh-CN" altLang="en-US" sz="2000" b="0" baseline="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rPr>
              <a:t>越小</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，则开始析出氢氧物沉淀的</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pH</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值愈低</a:t>
            </a:r>
            <a:endPar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endParaRPr>
          </a:p>
          <a:p>
            <a:pPr marL="342900" marR="0" indent="-342900" defTabSz="914400" eaLnBrk="1" hangingPunct="1">
              <a:lnSpc>
                <a:spcPct val="150000"/>
              </a:lnSpc>
              <a:buClrTx/>
              <a:buSzTx/>
              <a:buFont typeface="Wingdings" panose="05000000000000000000" charset="0"/>
              <a:buChar char="u"/>
              <a:defRPr/>
            </a:pPr>
            <a:r>
              <a:rPr kumimoji="0" lang="zh-CN" altLang="en-US" sz="2000" b="0" baseline="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rPr>
              <a:t>浓度越大</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，开始析出沉淀的</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pH</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值愈低。</a:t>
            </a:r>
            <a:endPar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endParaRPr>
          </a:p>
        </p:txBody>
      </p:sp>
      <p:sp>
        <p:nvSpPr>
          <p:cNvPr id="3" name="TextBox 16"/>
          <p:cNvSpPr txBox="1">
            <a:spLocks noChangeArrowheads="1"/>
          </p:cNvSpPr>
          <p:nvPr/>
        </p:nvSpPr>
        <p:spPr bwMode="auto">
          <a:xfrm>
            <a:off x="8307070" y="2565400"/>
            <a:ext cx="3159125" cy="3784600"/>
          </a:xfrm>
          <a:prstGeom prst="rect">
            <a:avLst/>
          </a:prstGeom>
          <a:noFill/>
          <a:ln w="9525">
            <a:noFill/>
            <a:miter lim="800000"/>
          </a:ln>
        </p:spPr>
        <p:txBody>
          <a:bodyPr wrap="square">
            <a:spAutoFit/>
          </a:bodyPr>
          <a:lstStyle/>
          <a:p>
            <a:pPr marL="342900" marR="0" indent="-342900" defTabSz="914400" eaLnBrk="1" hangingPunct="1">
              <a:lnSpc>
                <a:spcPct val="150000"/>
              </a:lnSpc>
              <a:buClrTx/>
              <a:buSzTx/>
              <a:buFont typeface="Wingdings" panose="05000000000000000000" charset="0"/>
              <a:buChar char="p"/>
              <a:defRPr/>
            </a:pP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大多数金属硫化物的</a:t>
            </a:r>
            <a:r>
              <a:rPr kumimoji="0" lang="zh-CN" altLang="en-US" sz="2000" b="0" baseline="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rPr>
              <a:t>溶解度</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一般比其氢氧化物的要小很多</a:t>
            </a:r>
            <a:endPar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endParaRPr>
          </a:p>
          <a:p>
            <a:pPr marL="342900" marR="0" indent="-342900" defTabSz="914400" eaLnBrk="1" hangingPunct="1">
              <a:lnSpc>
                <a:spcPct val="150000"/>
              </a:lnSpc>
              <a:buClrTx/>
              <a:buSzTx/>
              <a:buFont typeface="Wingdings" panose="05000000000000000000" charset="0"/>
              <a:buChar char="p"/>
              <a:defRPr/>
            </a:pP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常用的沉淀剂有</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H</a:t>
            </a:r>
            <a:r>
              <a:rPr kumimoji="0" lang="en-US" altLang="zh-CN" sz="2000" b="0" baseline="-25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2</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S</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Na</a:t>
            </a:r>
            <a:r>
              <a:rPr kumimoji="0" lang="en-US" altLang="zh-CN" sz="2000" b="0" baseline="-25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2</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S</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NaHS</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CaS</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(NH</a:t>
            </a:r>
            <a:r>
              <a:rPr kumimoji="0" lang="en-US" altLang="zh-CN" sz="2000" b="0" baseline="-25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4</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a:t>
            </a:r>
            <a:r>
              <a:rPr kumimoji="0" lang="en-US" altLang="zh-CN" sz="2000" b="0" baseline="-25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2</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S</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等</a:t>
            </a:r>
            <a:endPar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endParaRPr>
          </a:p>
          <a:p>
            <a:pPr marL="342900" marR="0" indent="-342900" defTabSz="914400" eaLnBrk="1" hangingPunct="1">
              <a:lnSpc>
                <a:spcPct val="150000"/>
              </a:lnSpc>
              <a:buClrTx/>
              <a:buSzTx/>
              <a:buFont typeface="Wingdings" panose="05000000000000000000" charset="0"/>
              <a:buChar char="p"/>
              <a:defRPr/>
            </a:pP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金属离子</a:t>
            </a:r>
            <a:r>
              <a:rPr kumimoji="0" lang="en-US" altLang="zh-CN"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M</a:t>
            </a:r>
            <a:r>
              <a:rPr kumimoji="0" lang="en-US" altLang="zh-CN" sz="2000" b="0" baseline="3000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2+</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的浓度</a:t>
            </a:r>
            <a:r>
              <a:rPr kumimoji="0" lang="zh-CN" altLang="en-US" sz="2000" b="0" baseline="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rPr>
              <a:t>随着</a:t>
            </a:r>
            <a:r>
              <a:rPr kumimoji="0" lang="en-US" altLang="zh-CN" sz="2000" b="0" baseline="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rPr>
              <a:t>pH</a:t>
            </a:r>
            <a:r>
              <a:rPr kumimoji="0" lang="zh-CN" altLang="en-US" sz="2000" b="0" baseline="0" noProof="0" dirty="0">
                <a:solidFill>
                  <a:srgbClr val="FF0000"/>
                </a:solidFill>
                <a:effectLst/>
                <a:latin typeface="Times New Roman" panose="02020603050405020304" pitchFamily="18" charset="0"/>
                <a:ea typeface="黑体" panose="02010609060101010101" pitchFamily="2" charset="-122"/>
                <a:cs typeface="黑体" panose="02010609060101010101" pitchFamily="2" charset="-122"/>
              </a:rPr>
              <a:t>的升高而降低</a:t>
            </a:r>
            <a:r>
              <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rPr>
              <a:t>。</a:t>
            </a:r>
            <a:endParaRPr kumimoji="0" lang="zh-CN" altLang="en-US" sz="2000" b="0" baseline="0" noProof="0" dirty="0">
              <a:solidFill>
                <a:schemeClr val="bg2"/>
              </a:solidFill>
              <a:effectLst/>
              <a:latin typeface="Times New Roman" panose="02020603050405020304" pitchFamily="18" charset="0"/>
              <a:ea typeface="黑体" panose="02010609060101010101" pitchFamily="2" charset="-122"/>
              <a:cs typeface="黑体" panose="02010609060101010101" pitchFamily="2" charset="-122"/>
            </a:endParaRPr>
          </a:p>
        </p:txBody>
      </p:sp>
      <p:pic>
        <p:nvPicPr>
          <p:cNvPr id="4" name="图片 3"/>
          <p:cNvPicPr>
            <a:picLocks noChangeAspect="1"/>
          </p:cNvPicPr>
          <p:nvPr>
            <p:custDataLst>
              <p:tags r:id="rId1"/>
            </p:custDataLst>
          </p:nvPr>
        </p:nvPicPr>
        <p:blipFill>
          <a:blip r:embed="rId2"/>
          <a:stretch>
            <a:fillRect/>
          </a:stretch>
        </p:blipFill>
        <p:spPr>
          <a:xfrm>
            <a:off x="4206875" y="2868295"/>
            <a:ext cx="1845945" cy="2449830"/>
          </a:xfrm>
          <a:prstGeom prst="rect">
            <a:avLst/>
          </a:prstGeom>
        </p:spPr>
      </p:pic>
      <p:sp>
        <p:nvSpPr>
          <p:cNvPr id="6" name="文本框 5"/>
          <p:cNvSpPr txBox="1"/>
          <p:nvPr>
            <p:custDataLst>
              <p:tags r:id="rId3"/>
            </p:custDataLst>
          </p:nvPr>
        </p:nvSpPr>
        <p:spPr>
          <a:xfrm>
            <a:off x="4384675" y="5594350"/>
            <a:ext cx="1811655" cy="368300"/>
          </a:xfrm>
          <a:prstGeom prst="rect">
            <a:avLst/>
          </a:prstGeom>
          <a:noFill/>
        </p:spPr>
        <p:txBody>
          <a:bodyPr wrap="square" rtlCol="0">
            <a:spAutoFit/>
          </a:bodyPr>
          <a:lstStyle/>
          <a:p>
            <a:r>
              <a:rPr lang="zh-CN" altLang="en-US"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氢氧化物沉淀</a:t>
            </a:r>
            <a:endParaRPr lang="zh-CN" altLang="en-US"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endParaRPr>
          </a:p>
        </p:txBody>
      </p:sp>
      <p:pic>
        <p:nvPicPr>
          <p:cNvPr id="7" name="图片 6"/>
          <p:cNvPicPr>
            <a:picLocks noChangeAspect="1"/>
          </p:cNvPicPr>
          <p:nvPr>
            <p:custDataLst>
              <p:tags r:id="rId4"/>
            </p:custDataLst>
          </p:nvPr>
        </p:nvPicPr>
        <p:blipFill>
          <a:blip r:embed="rId5"/>
          <a:stretch>
            <a:fillRect/>
          </a:stretch>
        </p:blipFill>
        <p:spPr>
          <a:xfrm>
            <a:off x="6223000" y="2853055"/>
            <a:ext cx="1856105" cy="2468880"/>
          </a:xfrm>
          <a:prstGeom prst="rect">
            <a:avLst/>
          </a:prstGeom>
        </p:spPr>
      </p:pic>
      <p:sp>
        <p:nvSpPr>
          <p:cNvPr id="8" name="文本框 7"/>
          <p:cNvSpPr txBox="1"/>
          <p:nvPr>
            <p:custDataLst>
              <p:tags r:id="rId6"/>
            </p:custDataLst>
          </p:nvPr>
        </p:nvSpPr>
        <p:spPr>
          <a:xfrm>
            <a:off x="6489700" y="5594350"/>
            <a:ext cx="1811655" cy="368300"/>
          </a:xfrm>
          <a:prstGeom prst="rect">
            <a:avLst/>
          </a:prstGeom>
          <a:noFill/>
        </p:spPr>
        <p:txBody>
          <a:bodyPr wrap="square" rtlCol="0">
            <a:spAutoFit/>
          </a:bodyPr>
          <a:lstStyle/>
          <a:p>
            <a:r>
              <a:rPr lang="zh-CN" altLang="en-US"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硫化物沉淀</a:t>
            </a:r>
            <a:endParaRPr lang="zh-CN" altLang="en-US"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58374" name="TextBox 15"/>
          <p:cNvSpPr txBox="1">
            <a:spLocks noChangeArrowheads="1"/>
          </p:cNvSpPr>
          <p:nvPr/>
        </p:nvSpPr>
        <p:spPr bwMode="auto">
          <a:xfrm>
            <a:off x="354330" y="1772920"/>
            <a:ext cx="3596005" cy="4053840"/>
          </a:xfrm>
          <a:prstGeom prst="rect">
            <a:avLst/>
          </a:prstGeom>
          <a:noFill/>
          <a:ln w="9525">
            <a:noFill/>
            <a:miter lim="800000"/>
          </a:ln>
        </p:spPr>
        <p:txBody>
          <a:bodyPr wrap="square">
            <a:noAutofit/>
          </a:bodyPr>
          <a:lstStyle/>
          <a:p>
            <a:pPr marL="285750" marR="0" indent="-285750" defTabSz="914400" eaLnBrk="1" hangingPunct="1">
              <a:lnSpc>
                <a:spcPct val="150000"/>
              </a:lnSpc>
              <a:buClrTx/>
              <a:buSzTx/>
              <a:buFont typeface="Wingdings" panose="05000000000000000000" charset="0"/>
              <a:buChar char="l"/>
              <a:defRPr/>
            </a:pP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碱土金属和重金属的碳酸盐都难溶于水</a:t>
            </a:r>
            <a:endPar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endParaRPr>
          </a:p>
          <a:p>
            <a:pPr marL="285750" marR="0" indent="-285750" defTabSz="914400" eaLnBrk="1" hangingPunct="1">
              <a:lnSpc>
                <a:spcPct val="150000"/>
              </a:lnSpc>
              <a:buClrTx/>
              <a:buSzTx/>
              <a:buFont typeface="Wingdings" panose="05000000000000000000" charset="0"/>
              <a:buChar char="l"/>
              <a:defRPr/>
            </a:pP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投加</a:t>
            </a:r>
            <a:r>
              <a:rPr kumimoji="0" lang="zh-CN" altLang="en-US" sz="2000" baseline="0" noProof="0" dirty="0">
                <a:solidFill>
                  <a:schemeClr val="bg2"/>
                </a:solidFill>
                <a:effectLst/>
                <a:uFillTx/>
                <a:latin typeface="Times New Roman" panose="02020603050405020304" pitchFamily="18" charset="0"/>
                <a:ea typeface="黑体" panose="02010609060101010101" pitchFamily="2" charset="-122"/>
                <a:cs typeface="+mn-cs"/>
              </a:rPr>
              <a:t>难溶碳酸盐</a:t>
            </a: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，使水中金属离子生成溶解度更小的碳酸盐而沉淀析出</a:t>
            </a:r>
            <a:endPar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endParaRPr>
          </a:p>
          <a:p>
            <a:pPr marL="285750" marR="0" indent="-285750" defTabSz="914400" eaLnBrk="1" hangingPunct="1">
              <a:lnSpc>
                <a:spcPct val="150000"/>
              </a:lnSpc>
              <a:buClrTx/>
              <a:buSzTx/>
              <a:buFont typeface="Wingdings" panose="05000000000000000000" charset="0"/>
              <a:buChar char="l"/>
              <a:defRPr/>
            </a:pP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投加</a:t>
            </a:r>
            <a:r>
              <a:rPr kumimoji="0" lang="zh-CN" altLang="en-US" sz="2000" baseline="0" noProof="0" dirty="0">
                <a:solidFill>
                  <a:schemeClr val="bg2"/>
                </a:solidFill>
                <a:effectLst/>
                <a:uFillTx/>
                <a:latin typeface="Times New Roman" panose="02020603050405020304" pitchFamily="18" charset="0"/>
                <a:ea typeface="黑体" panose="02010609060101010101" pitchFamily="2" charset="-122"/>
                <a:cs typeface="+mn-cs"/>
              </a:rPr>
              <a:t>可溶性碳酸盐</a:t>
            </a: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，使水中金属离子生成难溶碳酸盐而沉淀析出这种方式</a:t>
            </a:r>
            <a:r>
              <a:rPr kumimoji="0" lang="zh-CN" altLang="en-US" sz="2000" b="0" u="sng" baseline="0" noProof="0" dirty="0">
                <a:solidFill>
                  <a:schemeClr val="bg2"/>
                </a:solidFill>
                <a:effectLst/>
                <a:uFillTx/>
                <a:latin typeface="Times New Roman" panose="02020603050405020304" pitchFamily="18" charset="0"/>
                <a:ea typeface="黑体" panose="02010609060101010101" pitchFamily="2" charset="-122"/>
                <a:cs typeface="+mn-cs"/>
              </a:rPr>
              <a:t>可去除水中的重金属离子和非碳酸盐硬度</a:t>
            </a: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a:t>
            </a:r>
            <a:endPar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endParaRPr>
          </a:p>
        </p:txBody>
      </p:sp>
      <p:sp>
        <p:nvSpPr>
          <p:cNvPr id="58375" name="TextBox 16"/>
          <p:cNvSpPr txBox="1">
            <a:spLocks noChangeArrowheads="1"/>
          </p:cNvSpPr>
          <p:nvPr/>
        </p:nvSpPr>
        <p:spPr bwMode="auto">
          <a:xfrm>
            <a:off x="8174990" y="1700530"/>
            <a:ext cx="3441065" cy="4707890"/>
          </a:xfrm>
          <a:prstGeom prst="rect">
            <a:avLst/>
          </a:prstGeom>
          <a:noFill/>
          <a:ln w="9525">
            <a:noFill/>
            <a:miter lim="800000"/>
          </a:ln>
        </p:spPr>
        <p:txBody>
          <a:bodyPr wrap="square">
            <a:spAutoFit/>
          </a:bodyPr>
          <a:lstStyle/>
          <a:p>
            <a:pPr marL="285750" marR="0" indent="-285750" defTabSz="914400" eaLnBrk="1" hangingPunct="1">
              <a:lnSpc>
                <a:spcPct val="150000"/>
              </a:lnSpc>
              <a:buClrTx/>
              <a:buSzTx/>
              <a:buFont typeface="Wingdings" panose="05000000000000000000" charset="0"/>
              <a:buChar char="l"/>
              <a:defRPr/>
            </a:pP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向废水中投加铁盐，控制工艺条件，使废水中的重金属离子与铁盐生成稳定的</a:t>
            </a:r>
            <a:r>
              <a:rPr kumimoji="0" lang="zh-CN" altLang="en-US" sz="2000" baseline="0" noProof="0" dirty="0">
                <a:solidFill>
                  <a:schemeClr val="bg2"/>
                </a:solidFill>
                <a:effectLst/>
                <a:uFillTx/>
                <a:latin typeface="Times New Roman" panose="02020603050405020304" pitchFamily="18" charset="0"/>
                <a:ea typeface="黑体" panose="02010609060101010101" pitchFamily="2" charset="-122"/>
                <a:cs typeface="+mn-cs"/>
              </a:rPr>
              <a:t>铁氧体共沉淀物</a:t>
            </a: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，经固液分离去除废水中的</a:t>
            </a:r>
            <a:r>
              <a:rPr kumimoji="0" lang="zh-CN" altLang="en-US" sz="2000" baseline="0" noProof="0" dirty="0">
                <a:solidFill>
                  <a:schemeClr val="bg2"/>
                </a:solidFill>
                <a:effectLst/>
                <a:uFillTx/>
                <a:latin typeface="Times New Roman" panose="02020603050405020304" pitchFamily="18" charset="0"/>
                <a:ea typeface="黑体" panose="02010609060101010101" pitchFamily="2" charset="-122"/>
                <a:cs typeface="+mn-cs"/>
              </a:rPr>
              <a:t>重金属离子</a:t>
            </a:r>
            <a:endParaRPr kumimoji="0" lang="zh-CN" altLang="en-US" sz="2000" baseline="0" noProof="0" dirty="0">
              <a:solidFill>
                <a:schemeClr val="bg2"/>
              </a:solidFill>
              <a:effectLst/>
              <a:uFillTx/>
              <a:latin typeface="Times New Roman" panose="02020603050405020304" pitchFamily="18" charset="0"/>
              <a:ea typeface="黑体" panose="02010609060101010101" pitchFamily="2" charset="-122"/>
              <a:cs typeface="+mn-cs"/>
            </a:endParaRPr>
          </a:p>
          <a:p>
            <a:pPr marL="285750" marR="0" indent="-285750" defTabSz="914400" eaLnBrk="1" hangingPunct="1">
              <a:lnSpc>
                <a:spcPct val="150000"/>
              </a:lnSpc>
              <a:buClrTx/>
              <a:buSzTx/>
              <a:buFont typeface="Wingdings" panose="05000000000000000000" charset="0"/>
              <a:buChar char="l"/>
              <a:defRPr/>
            </a:pP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按形成过程和反应条件的不同，可分为</a:t>
            </a:r>
            <a:r>
              <a:rPr kumimoji="0" lang="zh-CN" altLang="en-US" sz="2000" b="0" u="sng" baseline="0" noProof="0" dirty="0">
                <a:solidFill>
                  <a:schemeClr val="bg2"/>
                </a:solidFill>
                <a:effectLst/>
                <a:uFillTx/>
                <a:latin typeface="Times New Roman" panose="02020603050405020304" pitchFamily="18" charset="0"/>
                <a:ea typeface="黑体" panose="02010609060101010101" pitchFamily="2" charset="-122"/>
                <a:cs typeface="+mn-cs"/>
              </a:rPr>
              <a:t>中和法、氧化法、</a:t>
            </a:r>
            <a:r>
              <a:rPr kumimoji="0" lang="en-US" altLang="zh-CN" sz="2000" b="0" u="sng" baseline="0" noProof="0" dirty="0">
                <a:solidFill>
                  <a:schemeClr val="bg2"/>
                </a:solidFill>
                <a:effectLst/>
                <a:uFillTx/>
                <a:latin typeface="Times New Roman" panose="02020603050405020304" pitchFamily="18" charset="0"/>
                <a:ea typeface="黑体" panose="02010609060101010101" pitchFamily="2" charset="-122"/>
                <a:cs typeface="+mn-cs"/>
              </a:rPr>
              <a:t>GT-</a:t>
            </a:r>
            <a:r>
              <a:rPr kumimoji="0" lang="zh-CN" altLang="en-US" sz="2000" b="0" u="sng" baseline="0" noProof="0" dirty="0">
                <a:solidFill>
                  <a:schemeClr val="bg2"/>
                </a:solidFill>
                <a:effectLst/>
                <a:uFillTx/>
                <a:latin typeface="Times New Roman" panose="02020603050405020304" pitchFamily="18" charset="0"/>
                <a:ea typeface="黑体" panose="02010609060101010101" pitchFamily="2" charset="-122"/>
                <a:cs typeface="+mn-cs"/>
              </a:rPr>
              <a:t>铁氧体法及常温铁氧体法</a:t>
            </a: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等。</a:t>
            </a:r>
            <a:endPar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endParaRPr>
          </a:p>
        </p:txBody>
      </p:sp>
      <p:sp>
        <p:nvSpPr>
          <p:cNvPr id="5" name="文本框 4"/>
          <p:cNvSpPr txBox="1"/>
          <p:nvPr/>
        </p:nvSpPr>
        <p:spPr>
          <a:xfrm>
            <a:off x="840740" y="655320"/>
            <a:ext cx="7577455" cy="553085"/>
          </a:xfrm>
          <a:prstGeom prst="rect">
            <a:avLst/>
          </a:prstGeom>
          <a:noFill/>
        </p:spPr>
        <p:txBody>
          <a:bodyPr wrap="square" rtlCol="0">
            <a:spAutoFit/>
          </a:bodyPr>
          <a:lstStyle/>
          <a:p>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2.1.2</a:t>
            </a:r>
            <a:r>
              <a:rPr lang="en-US" altLang="zh-CN" sz="2800">
                <a:solidFill>
                  <a:srgbClr val="FFC000"/>
                </a:solidFill>
                <a:latin typeface="黑体" panose="02010609060101010101" pitchFamily="2" charset="-122"/>
                <a:ea typeface="黑体" panose="02010609060101010101" pitchFamily="2" charset="-122"/>
                <a:cs typeface="黑体" panose="02010609060101010101" pitchFamily="2" charset="-122"/>
              </a:rPr>
              <a:t> </a:t>
            </a:r>
            <a:r>
              <a:rPr lang="en-US" altLang="zh-CN" sz="30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化学沉淀</a:t>
            </a:r>
            <a:r>
              <a:rPr lang="en-US" altLang="zh-CN" sz="2800">
                <a:solidFill>
                  <a:srgbClr val="FFC000"/>
                </a:solidFill>
                <a:latin typeface="黑体" panose="02010609060101010101" pitchFamily="2" charset="-122"/>
                <a:ea typeface="黑体" panose="02010609060101010101" pitchFamily="2" charset="-122"/>
                <a:cs typeface="黑体" panose="02010609060101010101" pitchFamily="2" charset="-122"/>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Chemical Precipitation</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8" name="组合 7"/>
          <p:cNvGrpSpPr/>
          <p:nvPr/>
        </p:nvGrpSpPr>
        <p:grpSpPr>
          <a:xfrm>
            <a:off x="4034790" y="1974215"/>
            <a:ext cx="4008740" cy="3175853"/>
            <a:chOff x="6278" y="3697"/>
            <a:chExt cx="6467" cy="5142"/>
          </a:xfrm>
        </p:grpSpPr>
        <p:pic>
          <p:nvPicPr>
            <p:cNvPr id="2" name="图片 1"/>
            <p:cNvPicPr>
              <a:picLocks noChangeAspect="1"/>
            </p:cNvPicPr>
            <p:nvPr/>
          </p:nvPicPr>
          <p:blipFill>
            <a:blip r:embed="rId1"/>
            <a:srcRect t="20323" r="2112" b="11578"/>
            <a:stretch>
              <a:fillRect/>
            </a:stretch>
          </p:blipFill>
          <p:spPr>
            <a:xfrm>
              <a:off x="6278" y="3721"/>
              <a:ext cx="3124" cy="4401"/>
            </a:xfrm>
            <a:prstGeom prst="rect">
              <a:avLst/>
            </a:prstGeom>
          </p:spPr>
        </p:pic>
        <p:sp>
          <p:nvSpPr>
            <p:cNvPr id="4" name="文本框 3"/>
            <p:cNvSpPr txBox="1"/>
            <p:nvPr/>
          </p:nvSpPr>
          <p:spPr>
            <a:xfrm>
              <a:off x="6765" y="8235"/>
              <a:ext cx="2409" cy="596"/>
            </a:xfrm>
            <a:prstGeom prst="rect">
              <a:avLst/>
            </a:prstGeom>
            <a:noFill/>
          </p:spPr>
          <p:txBody>
            <a:bodyPr wrap="square" rtlCol="0">
              <a:spAutoFit/>
            </a:bodyPr>
            <a:lstStyle/>
            <a:p>
              <a:r>
                <a:rPr lang="zh-CN" altLang="en-US" noProof="0" dirty="0">
                  <a:solidFill>
                    <a:schemeClr val="bg2"/>
                  </a:solidFill>
                  <a:effectLst/>
                  <a:latin typeface="Arial" panose="020B0604020202020204" pitchFamily="34" charset="0"/>
                  <a:ea typeface="黑体" panose="02010609060101010101" pitchFamily="2" charset="-122"/>
                  <a:sym typeface="+mn-ea"/>
                </a:rPr>
                <a:t>碳酸盐沉淀</a:t>
              </a:r>
              <a:endParaRPr lang="zh-CN" altLang="en-US"/>
            </a:p>
          </p:txBody>
        </p:sp>
        <p:pic>
          <p:nvPicPr>
            <p:cNvPr id="6" name="图片 5"/>
            <p:cNvPicPr>
              <a:picLocks noChangeAspect="1"/>
            </p:cNvPicPr>
            <p:nvPr/>
          </p:nvPicPr>
          <p:blipFill>
            <a:blip r:embed="rId2"/>
            <a:stretch>
              <a:fillRect/>
            </a:stretch>
          </p:blipFill>
          <p:spPr>
            <a:xfrm>
              <a:off x="9486" y="3697"/>
              <a:ext cx="3259" cy="4425"/>
            </a:xfrm>
            <a:prstGeom prst="rect">
              <a:avLst/>
            </a:prstGeom>
          </p:spPr>
        </p:pic>
        <p:sp>
          <p:nvSpPr>
            <p:cNvPr id="7" name="文本框 6"/>
            <p:cNvSpPr txBox="1"/>
            <p:nvPr/>
          </p:nvSpPr>
          <p:spPr>
            <a:xfrm>
              <a:off x="10003" y="8235"/>
              <a:ext cx="2443" cy="604"/>
            </a:xfrm>
            <a:prstGeom prst="rect">
              <a:avLst/>
            </a:prstGeom>
            <a:noFill/>
          </p:spPr>
          <p:txBody>
            <a:bodyPr wrap="square" rtlCol="0">
              <a:noAutofit/>
            </a:bodyPr>
            <a:lstStyle/>
            <a:p>
              <a:r>
                <a:rPr lang="zh-CN" altLang="en-US" noProof="0" dirty="0">
                  <a:solidFill>
                    <a:schemeClr val="bg2"/>
                  </a:solidFill>
                  <a:effectLst/>
                  <a:latin typeface="Arial" panose="020B0604020202020204" pitchFamily="34" charset="0"/>
                  <a:ea typeface="黑体" panose="02010609060101010101" pitchFamily="2" charset="-122"/>
                  <a:sym typeface="+mn-ea"/>
                </a:rPr>
                <a:t>铁氧体沉淀</a:t>
              </a:r>
              <a:endParaRPr lang="zh-CN" altLang="en-US"/>
            </a:p>
          </p:txBody>
        </p:sp>
      </p:gr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58376" name="TextBox 17"/>
          <p:cNvSpPr txBox="1">
            <a:spLocks noChangeArrowheads="1"/>
          </p:cNvSpPr>
          <p:nvPr/>
        </p:nvSpPr>
        <p:spPr bwMode="auto">
          <a:xfrm>
            <a:off x="455930" y="1627505"/>
            <a:ext cx="3699510" cy="3322955"/>
          </a:xfrm>
          <a:prstGeom prst="rect">
            <a:avLst/>
          </a:prstGeom>
          <a:noFill/>
          <a:ln w="9525">
            <a:noFill/>
            <a:miter lim="800000"/>
          </a:ln>
        </p:spPr>
        <p:txBody>
          <a:bodyPr wrap="square">
            <a:spAutoFit/>
          </a:bodyPr>
          <a:lstStyle/>
          <a:p>
            <a:pPr marL="285750" marR="0" indent="-285750" defTabSz="914400" eaLnBrk="1" hangingPunct="1">
              <a:lnSpc>
                <a:spcPct val="150000"/>
              </a:lnSpc>
              <a:buClrTx/>
              <a:buSzTx/>
              <a:buFont typeface="Wingdings" panose="05000000000000000000" charset="0"/>
              <a:buChar char="Ø"/>
              <a:defRPr/>
            </a:pP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主要用于处理含</a:t>
            </a:r>
            <a:r>
              <a:rPr kumimoji="0" lang="en-US" altLang="zh-CN" sz="2000" baseline="0" noProof="0" dirty="0">
                <a:solidFill>
                  <a:schemeClr val="accent1"/>
                </a:solidFill>
                <a:effectLst/>
                <a:uFillTx/>
                <a:latin typeface="Times New Roman" panose="02020603050405020304" pitchFamily="18" charset="0"/>
                <a:ea typeface="黑体" panose="02010609060101010101" pitchFamily="2" charset="-122"/>
                <a:cs typeface="+mn-cs"/>
              </a:rPr>
              <a:t>Cr</a:t>
            </a:r>
            <a:r>
              <a:rPr kumimoji="0" lang="en-US" altLang="zh-CN" sz="2000" baseline="30000" noProof="0" dirty="0">
                <a:solidFill>
                  <a:schemeClr val="accent1"/>
                </a:solidFill>
                <a:effectLst/>
                <a:uFillTx/>
                <a:latin typeface="Times New Roman" panose="02020603050405020304" pitchFamily="18" charset="0"/>
                <a:ea typeface="黑体" panose="02010609060101010101" pitchFamily="2" charset="-122"/>
                <a:cs typeface="+mn-cs"/>
              </a:rPr>
              <a:t>6+</a:t>
            </a: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的废水</a:t>
            </a:r>
            <a:endPar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endParaRPr>
          </a:p>
          <a:p>
            <a:pPr marL="285750" marR="0" indent="-285750" defTabSz="914400" eaLnBrk="1" hangingPunct="1">
              <a:lnSpc>
                <a:spcPct val="150000"/>
              </a:lnSpc>
              <a:buClrTx/>
              <a:buSzTx/>
              <a:buFont typeface="Wingdings" panose="05000000000000000000" charset="0"/>
              <a:buChar char="Ø"/>
              <a:defRPr/>
            </a:pPr>
            <a:r>
              <a:rPr kumimoji="0" lang="en-US" altLang="zh-CN" sz="2000" b="0" baseline="0" noProof="0" dirty="0">
                <a:solidFill>
                  <a:schemeClr val="bg2"/>
                </a:solidFill>
                <a:effectLst/>
                <a:uFillTx/>
                <a:latin typeface="Times New Roman" panose="02020603050405020304" pitchFamily="18" charset="0"/>
                <a:ea typeface="黑体" panose="02010609060101010101" pitchFamily="2" charset="-122"/>
                <a:cs typeface="+mn-cs"/>
              </a:rPr>
              <a:t>pH</a:t>
            </a: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过高或者过低都不利于沉淀的形成</a:t>
            </a:r>
            <a:endPar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endParaRPr>
          </a:p>
          <a:p>
            <a:pPr marL="285750" marR="0" indent="-285750" defTabSz="914400" eaLnBrk="1" hangingPunct="1">
              <a:lnSpc>
                <a:spcPct val="150000"/>
              </a:lnSpc>
              <a:buClrTx/>
              <a:buSzTx/>
              <a:buFont typeface="Wingdings" panose="05000000000000000000" charset="0"/>
              <a:buChar char="Ø"/>
              <a:defRPr/>
            </a:pP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采用</a:t>
            </a:r>
            <a:r>
              <a:rPr kumimoji="0" lang="en-US" altLang="zh-CN" sz="2000" b="0" baseline="0" noProof="0" dirty="0">
                <a:solidFill>
                  <a:schemeClr val="bg2"/>
                </a:solidFill>
                <a:effectLst/>
                <a:uFillTx/>
                <a:latin typeface="Times New Roman" panose="02020603050405020304" pitchFamily="18" charset="0"/>
                <a:ea typeface="黑体" panose="02010609060101010101" pitchFamily="2" charset="-122"/>
                <a:cs typeface="+mn-cs"/>
              </a:rPr>
              <a:t>BaCO</a:t>
            </a:r>
            <a:r>
              <a:rPr kumimoji="0" lang="en-US" altLang="zh-CN" sz="2000" b="0" baseline="-25000" noProof="0" dirty="0">
                <a:solidFill>
                  <a:schemeClr val="bg2"/>
                </a:solidFill>
                <a:effectLst/>
                <a:uFillTx/>
                <a:latin typeface="Times New Roman" panose="02020603050405020304" pitchFamily="18" charset="0"/>
                <a:ea typeface="黑体" panose="02010609060101010101" pitchFamily="2" charset="-122"/>
                <a:cs typeface="+mn-cs"/>
              </a:rPr>
              <a:t>3</a:t>
            </a: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作沉淀剂时，用硫酸或乙酸调节</a:t>
            </a:r>
            <a:r>
              <a:rPr kumimoji="0" lang="en-US" altLang="zh-CN" sz="2000" b="0" baseline="0" noProof="0" dirty="0">
                <a:solidFill>
                  <a:schemeClr val="accent1"/>
                </a:solidFill>
                <a:effectLst/>
                <a:uFillTx/>
                <a:latin typeface="Times New Roman" panose="02020603050405020304" pitchFamily="18" charset="0"/>
                <a:ea typeface="黑体" panose="02010609060101010101" pitchFamily="2" charset="-122"/>
                <a:cs typeface="+mn-cs"/>
              </a:rPr>
              <a:t>pH</a:t>
            </a:r>
            <a:r>
              <a:rPr kumimoji="0" lang="zh-CN" altLang="en-US" sz="2000" b="0" baseline="0" noProof="0" dirty="0">
                <a:solidFill>
                  <a:schemeClr val="accent1"/>
                </a:solidFill>
                <a:effectLst/>
                <a:uFillTx/>
                <a:latin typeface="Times New Roman" panose="02020603050405020304" pitchFamily="18" charset="0"/>
                <a:ea typeface="黑体" panose="02010609060101010101" pitchFamily="2" charset="-122"/>
                <a:cs typeface="+mn-cs"/>
              </a:rPr>
              <a:t>至</a:t>
            </a:r>
            <a:r>
              <a:rPr kumimoji="0" lang="en-US" altLang="zh-CN" sz="2000" b="0" baseline="0" noProof="0" dirty="0">
                <a:solidFill>
                  <a:schemeClr val="accent1"/>
                </a:solidFill>
                <a:effectLst/>
                <a:uFillTx/>
                <a:latin typeface="Times New Roman" panose="02020603050405020304" pitchFamily="18" charset="0"/>
                <a:ea typeface="黑体" panose="02010609060101010101" pitchFamily="2" charset="-122"/>
                <a:cs typeface="+mn-cs"/>
              </a:rPr>
              <a:t>5</a:t>
            </a: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，反应速度快，除铬效果好，药剂用量少。</a:t>
            </a:r>
            <a:endPar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endParaRPr>
          </a:p>
        </p:txBody>
      </p:sp>
      <p:sp>
        <p:nvSpPr>
          <p:cNvPr id="3" name="TextBox 17"/>
          <p:cNvSpPr txBox="1">
            <a:spLocks noChangeArrowheads="1"/>
          </p:cNvSpPr>
          <p:nvPr/>
        </p:nvSpPr>
        <p:spPr bwMode="auto">
          <a:xfrm>
            <a:off x="9048115" y="840740"/>
            <a:ext cx="3030855" cy="4707890"/>
          </a:xfrm>
          <a:prstGeom prst="rect">
            <a:avLst/>
          </a:prstGeom>
          <a:noFill/>
          <a:ln w="9525">
            <a:noFill/>
            <a:miter lim="800000"/>
          </a:ln>
        </p:spPr>
        <p:txBody>
          <a:bodyPr wrap="square">
            <a:spAutoFit/>
          </a:bodyPr>
          <a:lstStyle/>
          <a:p>
            <a:pPr marR="0" defTabSz="914400" eaLnBrk="1" hangingPunct="1">
              <a:lnSpc>
                <a:spcPct val="150000"/>
              </a:lnSpc>
              <a:buClrTx/>
              <a:buSzTx/>
              <a:buFontTx/>
              <a:buNone/>
              <a:defRPr/>
            </a:pPr>
            <a:endParaRPr kumimoji="0" lang="zh-CN" altLang="en-US" sz="2000" b="1" baseline="0" noProof="0" dirty="0">
              <a:solidFill>
                <a:schemeClr val="bg2"/>
              </a:solidFill>
              <a:effectLst/>
              <a:uFillTx/>
              <a:latin typeface="Times New Roman" panose="02020603050405020304" pitchFamily="18" charset="0"/>
              <a:ea typeface="黑体" panose="02010609060101010101" pitchFamily="2" charset="-122"/>
              <a:cs typeface="+mn-cs"/>
            </a:endParaRPr>
          </a:p>
          <a:p>
            <a:pPr marL="285750" marR="0" indent="-285750" defTabSz="914400" eaLnBrk="1" hangingPunct="1">
              <a:lnSpc>
                <a:spcPct val="150000"/>
              </a:lnSpc>
              <a:buClrTx/>
              <a:buSzTx/>
              <a:buFont typeface="Wingdings" panose="05000000000000000000" charset="0"/>
              <a:buChar char="ü"/>
              <a:defRPr/>
            </a:pP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某些金属离子的卤化物的溶度积很小，工业上往往利用此法回收废水中的</a:t>
            </a:r>
            <a:r>
              <a:rPr kumimoji="0" lang="zh-CN" altLang="en-US" sz="2000" b="0" baseline="0" noProof="0" dirty="0">
                <a:solidFill>
                  <a:schemeClr val="accent1"/>
                </a:solidFill>
                <a:effectLst/>
                <a:uFillTx/>
                <a:latin typeface="Times New Roman" panose="02020603050405020304" pitchFamily="18" charset="0"/>
                <a:ea typeface="黑体" panose="02010609060101010101" pitchFamily="2" charset="-122"/>
                <a:cs typeface="+mn-cs"/>
              </a:rPr>
              <a:t>银</a:t>
            </a: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和去除废水中</a:t>
            </a:r>
            <a:r>
              <a:rPr kumimoji="0" lang="zh-CN" altLang="en-US" sz="2000" b="0" baseline="0" noProof="0" dirty="0">
                <a:solidFill>
                  <a:schemeClr val="accent1"/>
                </a:solidFill>
                <a:effectLst/>
                <a:uFillTx/>
                <a:latin typeface="Times New Roman" panose="02020603050405020304" pitchFamily="18" charset="0"/>
                <a:ea typeface="黑体" panose="02010609060101010101" pitchFamily="2" charset="-122"/>
                <a:cs typeface="+mn-cs"/>
              </a:rPr>
              <a:t>氟离子</a:t>
            </a:r>
            <a:endPar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endParaRPr>
          </a:p>
          <a:p>
            <a:pPr marL="285750" marR="0" indent="-285750" defTabSz="914400" eaLnBrk="1" hangingPunct="1">
              <a:lnSpc>
                <a:spcPct val="150000"/>
              </a:lnSpc>
              <a:buClrTx/>
              <a:buSzTx/>
              <a:buFont typeface="Wingdings" panose="05000000000000000000" charset="0"/>
              <a:buChar char="ü"/>
              <a:defRPr/>
            </a:pP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可用氯化银去除氰化银镀槽废水中的银离子；投加石灰生成</a:t>
            </a:r>
            <a:r>
              <a:rPr kumimoji="0" lang="en-US" altLang="zh-CN" sz="2000" b="0" baseline="0" noProof="0" dirty="0">
                <a:solidFill>
                  <a:schemeClr val="bg2"/>
                </a:solidFill>
                <a:effectLst/>
                <a:uFillTx/>
                <a:latin typeface="Times New Roman" panose="02020603050405020304" pitchFamily="18" charset="0"/>
                <a:ea typeface="黑体" panose="02010609060101010101" pitchFamily="2" charset="-122"/>
                <a:cs typeface="+mn-cs"/>
              </a:rPr>
              <a:t>CaF</a:t>
            </a:r>
            <a:r>
              <a:rPr kumimoji="0" lang="en-US" altLang="zh-CN" sz="2000" b="0" baseline="-25000" noProof="0" dirty="0">
                <a:solidFill>
                  <a:schemeClr val="bg2"/>
                </a:solidFill>
                <a:effectLst/>
                <a:uFillTx/>
                <a:latin typeface="Times New Roman" panose="02020603050405020304" pitchFamily="18" charset="0"/>
                <a:ea typeface="黑体" panose="02010609060101010101" pitchFamily="2" charset="-122"/>
                <a:cs typeface="+mn-cs"/>
              </a:rPr>
              <a:t>2</a:t>
            </a:r>
            <a:r>
              <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rPr>
              <a:t>沉淀去除氟离子</a:t>
            </a:r>
            <a:endParaRPr kumimoji="0" lang="zh-CN" altLang="en-US" sz="2000" b="0" baseline="0" noProof="0" dirty="0">
              <a:solidFill>
                <a:schemeClr val="bg2"/>
              </a:solidFill>
              <a:effectLst/>
              <a:uFillTx/>
              <a:latin typeface="Times New Roman" panose="02020603050405020304" pitchFamily="18" charset="0"/>
              <a:ea typeface="黑体" panose="02010609060101010101" pitchFamily="2" charset="-122"/>
              <a:cs typeface="+mn-cs"/>
            </a:endParaRPr>
          </a:p>
        </p:txBody>
      </p:sp>
      <p:sp>
        <p:nvSpPr>
          <p:cNvPr id="5" name="文本框 4"/>
          <p:cNvSpPr txBox="1"/>
          <p:nvPr/>
        </p:nvSpPr>
        <p:spPr>
          <a:xfrm>
            <a:off x="840740" y="440055"/>
            <a:ext cx="7577455" cy="553085"/>
          </a:xfrm>
          <a:prstGeom prst="rect">
            <a:avLst/>
          </a:prstGeom>
          <a:noFill/>
        </p:spPr>
        <p:txBody>
          <a:bodyPr wrap="square" rtlCol="0">
            <a:spAutoFit/>
          </a:bodyPr>
          <a:lstStyle/>
          <a:p>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2.1.2</a:t>
            </a:r>
            <a:r>
              <a:rPr lang="en-US" altLang="zh-CN" sz="2800">
                <a:solidFill>
                  <a:srgbClr val="FFC000"/>
                </a:solidFill>
                <a:latin typeface="黑体" panose="02010609060101010101" pitchFamily="2" charset="-122"/>
                <a:ea typeface="黑体" panose="02010609060101010101" pitchFamily="2" charset="-122"/>
                <a:cs typeface="黑体" panose="02010609060101010101" pitchFamily="2" charset="-122"/>
              </a:rPr>
              <a:t> </a:t>
            </a:r>
            <a:r>
              <a:rPr lang="en-US" altLang="zh-CN" sz="30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化学沉淀</a:t>
            </a:r>
            <a:r>
              <a:rPr lang="en-US" altLang="zh-CN" sz="2800">
                <a:solidFill>
                  <a:srgbClr val="FFC000"/>
                </a:solidFill>
                <a:latin typeface="黑体" panose="02010609060101010101" pitchFamily="2" charset="-122"/>
                <a:ea typeface="黑体" panose="02010609060101010101" pitchFamily="2" charset="-122"/>
                <a:cs typeface="黑体" panose="02010609060101010101" pitchFamily="2" charset="-122"/>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Chemical Precipitation</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1"/>
          <a:srcRect l="9042" t="7472" r="10625" b="15347"/>
          <a:stretch>
            <a:fillRect/>
          </a:stretch>
        </p:blipFill>
        <p:spPr>
          <a:xfrm>
            <a:off x="4219575" y="1886585"/>
            <a:ext cx="2407920" cy="2479675"/>
          </a:xfrm>
          <a:prstGeom prst="rect">
            <a:avLst/>
          </a:prstGeom>
        </p:spPr>
      </p:pic>
      <p:sp>
        <p:nvSpPr>
          <p:cNvPr id="4" name="文本框 3"/>
          <p:cNvSpPr txBox="1"/>
          <p:nvPr/>
        </p:nvSpPr>
        <p:spPr>
          <a:xfrm>
            <a:off x="4798695" y="4424680"/>
            <a:ext cx="1530350" cy="368300"/>
          </a:xfrm>
          <a:prstGeom prst="rect">
            <a:avLst/>
          </a:prstGeom>
          <a:noFill/>
        </p:spPr>
        <p:txBody>
          <a:bodyPr wrap="square" rtlCol="0">
            <a:spAutoFit/>
          </a:bodyPr>
          <a:lstStyle/>
          <a:p>
            <a:r>
              <a:rPr lang="zh-CN" altLang="en-US" noProof="0" dirty="0">
                <a:solidFill>
                  <a:schemeClr val="bg2"/>
                </a:solidFill>
                <a:effectLst/>
                <a:uFillTx/>
                <a:latin typeface="Times New Roman" panose="02020603050405020304" pitchFamily="18" charset="0"/>
                <a:ea typeface="黑体" panose="02010609060101010101" pitchFamily="2" charset="-122"/>
                <a:sym typeface="+mn-ea"/>
              </a:rPr>
              <a:t>钡盐沉淀</a:t>
            </a:r>
            <a:endParaRPr lang="zh-CN" altLang="en-US">
              <a:solidFill>
                <a:schemeClr val="bg2"/>
              </a:solidFill>
              <a:uFillTx/>
              <a:latin typeface="Times New Roman" panose="02020603050405020304" pitchFamily="18" charset="0"/>
              <a:ea typeface="黑体" panose="02010609060101010101" pitchFamily="2" charset="-122"/>
            </a:endParaRPr>
          </a:p>
        </p:txBody>
      </p:sp>
      <p:pic>
        <p:nvPicPr>
          <p:cNvPr id="7" name="图片 6"/>
          <p:cNvPicPr>
            <a:picLocks noChangeAspect="1"/>
          </p:cNvPicPr>
          <p:nvPr/>
        </p:nvPicPr>
        <p:blipFill>
          <a:blip r:embed="rId2"/>
          <a:srcRect l="12546" r="11136"/>
          <a:stretch>
            <a:fillRect/>
          </a:stretch>
        </p:blipFill>
        <p:spPr>
          <a:xfrm>
            <a:off x="6627495" y="1886585"/>
            <a:ext cx="2236470" cy="2479675"/>
          </a:xfrm>
          <a:prstGeom prst="rect">
            <a:avLst/>
          </a:prstGeom>
        </p:spPr>
      </p:pic>
      <p:sp>
        <p:nvSpPr>
          <p:cNvPr id="8" name="文本框 7"/>
          <p:cNvSpPr txBox="1"/>
          <p:nvPr/>
        </p:nvSpPr>
        <p:spPr>
          <a:xfrm>
            <a:off x="7103745" y="4424680"/>
            <a:ext cx="1496695" cy="368300"/>
          </a:xfrm>
          <a:prstGeom prst="rect">
            <a:avLst/>
          </a:prstGeom>
          <a:noFill/>
        </p:spPr>
        <p:txBody>
          <a:bodyPr wrap="square" rtlCol="0">
            <a:spAutoFit/>
          </a:bodyPr>
          <a:lstStyle/>
          <a:p>
            <a:r>
              <a:rPr lang="zh-CN" altLang="en-US" noProof="0" dirty="0">
                <a:solidFill>
                  <a:schemeClr val="bg2"/>
                </a:solidFill>
                <a:effectLst/>
                <a:uFillTx/>
                <a:latin typeface="Times New Roman" panose="02020603050405020304" pitchFamily="18" charset="0"/>
                <a:ea typeface="黑体" panose="02010609060101010101" pitchFamily="2" charset="-122"/>
                <a:sym typeface="+mn-ea"/>
              </a:rPr>
              <a:t>卤化物沉淀</a:t>
            </a:r>
            <a:endParaRPr lang="zh-CN" altLang="en-US">
              <a:solidFill>
                <a:schemeClr val="bg2"/>
              </a:solidFill>
              <a:uFillTx/>
              <a:ea typeface="黑体" panose="02010609060101010101" pitchFamily="2" charset="-122"/>
            </a:endParaRPr>
          </a:p>
        </p:txBody>
      </p:sp>
      <mc:AlternateContent xmlns:mc="http://schemas.openxmlformats.org/markup-compatibility/2006">
        <mc:Choice xmlns:a14="http://schemas.microsoft.com/office/drawing/2010/main" Requires="a14">
          <p:sp>
            <p:nvSpPr>
              <p:cNvPr id="9" name="文本框 8"/>
              <p:cNvSpPr txBox="1"/>
              <p:nvPr/>
            </p:nvSpPr>
            <p:spPr>
              <a:xfrm>
                <a:off x="961390" y="5511165"/>
                <a:ext cx="4465320" cy="398780"/>
              </a:xfrm>
              <a:prstGeom prst="rect">
                <a:avLst/>
              </a:prstGeom>
              <a:noFill/>
            </p:spPr>
            <p:txBody>
              <a:bodyPr wrap="square" rtlCol="0">
                <a:spAutoFit/>
              </a:bodyPr>
              <a:lstStyle/>
              <a:p>
                <a:r>
                  <a:rPr lang="en-US" altLang="zh-CN" sz="2000">
                    <a:solidFill>
                      <a:schemeClr val="bg2"/>
                    </a:solidFill>
                    <a:latin typeface="Times New Roman" panose="02020603050405020304" pitchFamily="18" charset="0"/>
                    <a:cs typeface="Times New Roman" panose="02020603050405020304" pitchFamily="18" charset="0"/>
                  </a:rPr>
                  <a:t>BaCO</a:t>
                </a:r>
                <a:r>
                  <a:rPr lang="en-US" altLang="zh-CN" sz="2000" baseline="-25000">
                    <a:solidFill>
                      <a:schemeClr val="bg2"/>
                    </a:solidFill>
                    <a:latin typeface="Times New Roman" panose="02020603050405020304" pitchFamily="18" charset="0"/>
                    <a:cs typeface="Times New Roman" panose="02020603050405020304" pitchFamily="18" charset="0"/>
                  </a:rPr>
                  <a:t>3</a:t>
                </a:r>
                <a:r>
                  <a:rPr lang="en-US" altLang="zh-CN" sz="2000">
                    <a:solidFill>
                      <a:schemeClr val="bg2"/>
                    </a:solidFill>
                    <a:latin typeface="Times New Roman" panose="02020603050405020304" pitchFamily="18" charset="0"/>
                    <a:cs typeface="Times New Roman" panose="02020603050405020304" pitchFamily="18" charset="0"/>
                  </a:rPr>
                  <a:t>+H</a:t>
                </a:r>
                <a:r>
                  <a:rPr lang="en-US" altLang="zh-CN" sz="2000" baseline="-25000">
                    <a:solidFill>
                      <a:schemeClr val="bg2"/>
                    </a:solidFill>
                    <a:latin typeface="Times New Roman" panose="02020603050405020304" pitchFamily="18" charset="0"/>
                    <a:cs typeface="Times New Roman" panose="02020603050405020304" pitchFamily="18" charset="0"/>
                  </a:rPr>
                  <a:t>2</a:t>
                </a:r>
                <a:r>
                  <a:rPr lang="en-US" altLang="zh-CN" sz="2000">
                    <a:solidFill>
                      <a:schemeClr val="bg2"/>
                    </a:solidFill>
                    <a:latin typeface="Times New Roman" panose="02020603050405020304" pitchFamily="18" charset="0"/>
                    <a:cs typeface="Times New Roman" panose="02020603050405020304" pitchFamily="18" charset="0"/>
                  </a:rPr>
                  <a:t>CrO</a:t>
                </a:r>
                <a:r>
                  <a:rPr lang="en-US" altLang="zh-CN" sz="2000" baseline="-25000">
                    <a:solidFill>
                      <a:schemeClr val="bg2"/>
                    </a:solidFill>
                    <a:latin typeface="Times New Roman" panose="02020603050405020304" pitchFamily="18" charset="0"/>
                    <a:cs typeface="Times New Roman" panose="02020603050405020304" pitchFamily="18" charset="0"/>
                  </a:rPr>
                  <a:t>4</a:t>
                </a:r>
                <a14:m>
                  <m:oMath xmlns:m="http://schemas.openxmlformats.org/officeDocument/2006/math">
                    <m:r>
                      <a:rPr lang="en-US" altLang="zh-CN" sz="2000" b="1" i="1">
                        <a:solidFill>
                          <a:schemeClr val="bg2"/>
                        </a:solidFill>
                        <a:latin typeface="Cambria Math" panose="02040503050406030204" charset="0"/>
                        <a:cs typeface="Cambria Math" panose="02040503050406030204" charset="0"/>
                      </a:rPr>
                      <m:t>⇋</m:t>
                    </m:r>
                  </m:oMath>
                </a14:m>
                <a:r>
                  <a:rPr lang="en-US" altLang="zh-CN" sz="2000">
                    <a:solidFill>
                      <a:schemeClr val="bg2"/>
                    </a:solidFill>
                    <a:latin typeface="Times New Roman" panose="02020603050405020304" pitchFamily="18" charset="0"/>
                    <a:cs typeface="Times New Roman" panose="02020603050405020304" pitchFamily="18" charset="0"/>
                  </a:rPr>
                  <a:t>BaCrO</a:t>
                </a:r>
                <a:r>
                  <a:rPr lang="en-US" altLang="zh-CN" sz="2000" baseline="-25000">
                    <a:solidFill>
                      <a:schemeClr val="bg2"/>
                    </a:solidFill>
                    <a:latin typeface="Times New Roman" panose="02020603050405020304" pitchFamily="18" charset="0"/>
                    <a:cs typeface="Times New Roman" panose="02020603050405020304" pitchFamily="18" charset="0"/>
                  </a:rPr>
                  <a:t>4</a:t>
                </a:r>
                <a:r>
                  <a:rPr lang="en-US" altLang="zh-CN" sz="2000">
                    <a:solidFill>
                      <a:schemeClr val="bg2"/>
                    </a:solidFill>
                    <a:latin typeface="Times New Roman" panose="02020603050405020304" pitchFamily="18" charset="0"/>
                    <a:cs typeface="Times New Roman" panose="02020603050405020304" pitchFamily="18" charset="0"/>
                  </a:rPr>
                  <a:t>+CO</a:t>
                </a:r>
                <a:r>
                  <a:rPr lang="en-US" altLang="zh-CN" sz="2000" baseline="-25000">
                    <a:solidFill>
                      <a:schemeClr val="bg2"/>
                    </a:solidFill>
                    <a:latin typeface="Times New Roman" panose="02020603050405020304" pitchFamily="18" charset="0"/>
                    <a:cs typeface="Times New Roman" panose="02020603050405020304" pitchFamily="18" charset="0"/>
                  </a:rPr>
                  <a:t>2</a:t>
                </a:r>
                <a:r>
                  <a:rPr lang="en-US" altLang="zh-CN" sz="2000">
                    <a:solidFill>
                      <a:schemeClr val="bg2"/>
                    </a:solidFill>
                    <a:latin typeface="Times New Roman" panose="02020603050405020304" pitchFamily="18" charset="0"/>
                    <a:cs typeface="Times New Roman" panose="02020603050405020304" pitchFamily="18" charset="0"/>
                  </a:rPr>
                  <a:t>+H</a:t>
                </a:r>
                <a:r>
                  <a:rPr lang="en-US" altLang="zh-CN" sz="2000" baseline="-25000">
                    <a:solidFill>
                      <a:schemeClr val="bg2"/>
                    </a:solidFill>
                    <a:latin typeface="Times New Roman" panose="02020603050405020304" pitchFamily="18" charset="0"/>
                    <a:cs typeface="Times New Roman" panose="02020603050405020304" pitchFamily="18" charset="0"/>
                  </a:rPr>
                  <a:t>2</a:t>
                </a:r>
                <a:r>
                  <a:rPr lang="en-US" altLang="zh-CN" sz="2000">
                    <a:solidFill>
                      <a:schemeClr val="bg2"/>
                    </a:solidFill>
                    <a:latin typeface="Times New Roman" panose="02020603050405020304" pitchFamily="18" charset="0"/>
                    <a:cs typeface="Times New Roman" panose="02020603050405020304" pitchFamily="18" charset="0"/>
                  </a:rPr>
                  <a:t>O</a:t>
                </a:r>
                <a:endParaRPr lang="en-US" altLang="zh-CN" sz="2000">
                  <a:solidFill>
                    <a:schemeClr val="bg2"/>
                  </a:solidFill>
                  <a:latin typeface="Times New Roman" panose="02020603050405020304" pitchFamily="18" charset="0"/>
                  <a:cs typeface="Times New Roman" panose="02020603050405020304" pitchFamily="18" charset="0"/>
                </a:endParaRPr>
              </a:p>
            </p:txBody>
          </p:sp>
        </mc:Choice>
        <mc:Fallback>
          <p:sp>
            <p:nvSpPr>
              <p:cNvPr id="9" name="文本框 8"/>
              <p:cNvSpPr txBox="1">
                <a:spLocks noRot="1" noChangeAspect="1" noMove="1" noResize="1" noEditPoints="1" noAdjustHandles="1" noChangeArrowheads="1" noChangeShapeType="1" noTextEdit="1"/>
              </p:cNvSpPr>
              <p:nvPr/>
            </p:nvSpPr>
            <p:spPr>
              <a:xfrm>
                <a:off x="961390" y="5511165"/>
                <a:ext cx="4465320" cy="398780"/>
              </a:xfrm>
              <a:prstGeom prst="rect">
                <a:avLst/>
              </a:prstGeom>
              <a:blipFill rotWithShape="1">
                <a:blip r:embed="rId3"/>
                <a:stretch>
                  <a:fillRect b="-63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p:cNvSpPr txBox="1"/>
              <p:nvPr/>
            </p:nvSpPr>
            <p:spPr>
              <a:xfrm>
                <a:off x="982980" y="6159500"/>
                <a:ext cx="4408170" cy="398780"/>
              </a:xfrm>
              <a:prstGeom prst="rect">
                <a:avLst/>
              </a:prstGeom>
              <a:noFill/>
            </p:spPr>
            <p:txBody>
              <a:bodyPr wrap="square" rtlCol="0">
                <a:spAutoFit/>
              </a:bodyPr>
              <a:lstStyle/>
              <a:p>
                <a:r>
                  <a:rPr lang="en-US" altLang="zh-CN" sz="2000">
                    <a:solidFill>
                      <a:schemeClr val="bg2"/>
                    </a:solidFill>
                    <a:latin typeface="Times New Roman" panose="02020603050405020304" pitchFamily="18" charset="0"/>
                    <a:cs typeface="Times New Roman" panose="02020603050405020304" pitchFamily="18" charset="0"/>
                  </a:rPr>
                  <a:t>2BaCO</a:t>
                </a:r>
                <a:r>
                  <a:rPr lang="en-US" altLang="zh-CN" sz="2000" baseline="-25000">
                    <a:solidFill>
                      <a:schemeClr val="bg2"/>
                    </a:solidFill>
                    <a:latin typeface="Times New Roman" panose="02020603050405020304" pitchFamily="18" charset="0"/>
                    <a:cs typeface="Times New Roman" panose="02020603050405020304" pitchFamily="18" charset="0"/>
                  </a:rPr>
                  <a:t>3</a:t>
                </a:r>
                <a:r>
                  <a:rPr lang="en-US" altLang="zh-CN" sz="2000">
                    <a:solidFill>
                      <a:schemeClr val="bg2"/>
                    </a:solidFill>
                    <a:latin typeface="Times New Roman" panose="02020603050405020304" pitchFamily="18" charset="0"/>
                    <a:cs typeface="Times New Roman" panose="02020603050405020304" pitchFamily="18" charset="0"/>
                  </a:rPr>
                  <a:t>+K</a:t>
                </a:r>
                <a:r>
                  <a:rPr lang="en-US" altLang="zh-CN" sz="2000" baseline="-25000">
                    <a:solidFill>
                      <a:schemeClr val="bg2"/>
                    </a:solidFill>
                    <a:latin typeface="Times New Roman" panose="02020603050405020304" pitchFamily="18" charset="0"/>
                    <a:cs typeface="Times New Roman" panose="02020603050405020304" pitchFamily="18" charset="0"/>
                  </a:rPr>
                  <a:t>2</a:t>
                </a:r>
                <a:r>
                  <a:rPr lang="en-US" altLang="zh-CN" sz="2000">
                    <a:solidFill>
                      <a:schemeClr val="bg2"/>
                    </a:solidFill>
                    <a:latin typeface="Times New Roman" panose="02020603050405020304" pitchFamily="18" charset="0"/>
                    <a:cs typeface="Times New Roman" panose="02020603050405020304" pitchFamily="18" charset="0"/>
                  </a:rPr>
                  <a:t>CrO</a:t>
                </a:r>
                <a:r>
                  <a:rPr lang="en-US" altLang="zh-CN" sz="2000" baseline="-25000">
                    <a:solidFill>
                      <a:schemeClr val="bg2"/>
                    </a:solidFill>
                    <a:latin typeface="Times New Roman" panose="02020603050405020304" pitchFamily="18" charset="0"/>
                    <a:cs typeface="Times New Roman" panose="02020603050405020304" pitchFamily="18" charset="0"/>
                  </a:rPr>
                  <a:t>4</a:t>
                </a:r>
                <a14:m>
                  <m:oMath xmlns:m="http://schemas.openxmlformats.org/officeDocument/2006/math">
                    <m:r>
                      <a:rPr lang="en-US" altLang="zh-CN" sz="2000" b="1" i="1">
                        <a:solidFill>
                          <a:schemeClr val="bg2"/>
                        </a:solidFill>
                        <a:latin typeface="Cambria Math" panose="02040503050406030204" charset="0"/>
                        <a:cs typeface="Cambria Math" panose="02040503050406030204" charset="0"/>
                      </a:rPr>
                      <m:t>⇋</m:t>
                    </m:r>
                  </m:oMath>
                </a14:m>
                <a:r>
                  <a:rPr lang="en-US" altLang="zh-CN" sz="2000">
                    <a:solidFill>
                      <a:schemeClr val="bg2"/>
                    </a:solidFill>
                    <a:latin typeface="Times New Roman" panose="02020603050405020304" pitchFamily="18" charset="0"/>
                    <a:cs typeface="Times New Roman" panose="02020603050405020304" pitchFamily="18" charset="0"/>
                  </a:rPr>
                  <a:t>2BaCrO</a:t>
                </a:r>
                <a:r>
                  <a:rPr lang="en-US" altLang="zh-CN" sz="2000" baseline="-25000">
                    <a:solidFill>
                      <a:schemeClr val="bg2"/>
                    </a:solidFill>
                    <a:latin typeface="Times New Roman" panose="02020603050405020304" pitchFamily="18" charset="0"/>
                    <a:cs typeface="Times New Roman" panose="02020603050405020304" pitchFamily="18" charset="0"/>
                  </a:rPr>
                  <a:t>4</a:t>
                </a:r>
                <a:r>
                  <a:rPr lang="en-US" altLang="zh-CN" sz="2000">
                    <a:solidFill>
                      <a:schemeClr val="bg2"/>
                    </a:solidFill>
                    <a:latin typeface="Times New Roman" panose="02020603050405020304" pitchFamily="18" charset="0"/>
                    <a:cs typeface="Times New Roman" panose="02020603050405020304" pitchFamily="18" charset="0"/>
                  </a:rPr>
                  <a:t>+K</a:t>
                </a:r>
                <a:r>
                  <a:rPr lang="en-US" altLang="zh-CN" sz="2000" baseline="-25000">
                    <a:solidFill>
                      <a:schemeClr val="bg2"/>
                    </a:solidFill>
                    <a:latin typeface="Times New Roman" panose="02020603050405020304" pitchFamily="18" charset="0"/>
                    <a:cs typeface="Times New Roman" panose="02020603050405020304" pitchFamily="18" charset="0"/>
                  </a:rPr>
                  <a:t>2</a:t>
                </a:r>
                <a:r>
                  <a:rPr lang="en-US" altLang="zh-CN" sz="2000">
                    <a:solidFill>
                      <a:schemeClr val="bg2"/>
                    </a:solidFill>
                    <a:latin typeface="Times New Roman" panose="02020603050405020304" pitchFamily="18" charset="0"/>
                    <a:cs typeface="Times New Roman" panose="02020603050405020304" pitchFamily="18" charset="0"/>
                  </a:rPr>
                  <a:t>CO</a:t>
                </a:r>
                <a:r>
                  <a:rPr lang="en-US" altLang="zh-CN" sz="2000" baseline="-25000">
                    <a:solidFill>
                      <a:schemeClr val="bg2"/>
                    </a:solidFill>
                    <a:latin typeface="Times New Roman" panose="02020603050405020304" pitchFamily="18" charset="0"/>
                    <a:cs typeface="Times New Roman" panose="02020603050405020304" pitchFamily="18" charset="0"/>
                  </a:rPr>
                  <a:t>3</a:t>
                </a:r>
                <a:endParaRPr lang="en-US" altLang="zh-CN" sz="2000" baseline="-25000">
                  <a:solidFill>
                    <a:schemeClr val="bg2"/>
                  </a:solidFill>
                  <a:latin typeface="Times New Roman" panose="02020603050405020304" pitchFamily="18" charset="0"/>
                  <a:cs typeface="Times New Roman" panose="02020603050405020304" pitchFamily="18" charset="0"/>
                </a:endParaRPr>
              </a:p>
            </p:txBody>
          </p:sp>
        </mc:Choice>
        <mc:Fallback>
          <p:sp>
            <p:nvSpPr>
              <p:cNvPr id="10" name="文本框 9"/>
              <p:cNvSpPr txBox="1">
                <a:spLocks noRot="1" noChangeAspect="1" noMove="1" noResize="1" noEditPoints="1" noAdjustHandles="1" noChangeArrowheads="1" noChangeShapeType="1" noTextEdit="1"/>
              </p:cNvSpPr>
              <p:nvPr/>
            </p:nvSpPr>
            <p:spPr>
              <a:xfrm>
                <a:off x="982980" y="6159500"/>
                <a:ext cx="4408170" cy="398780"/>
              </a:xfrm>
              <a:prstGeom prst="rect">
                <a:avLst/>
              </a:prstGeom>
              <a:blipFill rotWithShape="1">
                <a:blip r:embed="rId4"/>
                <a:stretch>
                  <a:fillRect b="-637"/>
                </a:stretch>
              </a:blipFill>
            </p:spPr>
            <p:txBody>
              <a:bodyPr/>
              <a:lstStyle/>
              <a:p>
                <a:r>
                  <a:rPr lang="zh-CN" altLang="en-US">
                    <a:noFill/>
                  </a:rPr>
                  <a:t> </a:t>
                </a:r>
              </a:p>
            </p:txBody>
          </p:sp>
        </mc:Fallback>
      </mc:AlternateContent>
      <p:sp>
        <p:nvSpPr>
          <p:cNvPr id="11" name="文本框 10"/>
          <p:cNvSpPr txBox="1"/>
          <p:nvPr/>
        </p:nvSpPr>
        <p:spPr>
          <a:xfrm>
            <a:off x="479425" y="5039995"/>
            <a:ext cx="7196455" cy="398780"/>
          </a:xfrm>
          <a:prstGeom prst="rect">
            <a:avLst/>
          </a:prstGeom>
          <a:noFill/>
        </p:spPr>
        <p:txBody>
          <a:bodyPr wrap="square" rtlCol="0">
            <a:spAutoFit/>
          </a:bodyPr>
          <a:lstStyle/>
          <a:p>
            <a:r>
              <a:rPr lang="zh-CN" altLang="en-US" sz="2000" b="0">
                <a:solidFill>
                  <a:schemeClr val="bg2"/>
                </a:solidFill>
                <a:uFillTx/>
                <a:latin typeface="Times New Roman" panose="02020603050405020304" pitchFamily="18" charset="0"/>
                <a:ea typeface="黑体" panose="02010609060101010101" pitchFamily="2" charset="-122"/>
              </a:rPr>
              <a:t>碳酸钡与废水中的铬酸根进行反应，生成难溶盐铬酸钡沉淀</a:t>
            </a:r>
            <a:endParaRPr lang="zh-CN" altLang="en-US" sz="2000" b="0">
              <a:solidFill>
                <a:schemeClr val="bg2"/>
              </a:solidFill>
              <a:uFillTx/>
              <a:latin typeface="Times New Roman" panose="02020603050405020304" pitchFamily="18" charset="0"/>
              <a:ea typeface="黑体" panose="02010609060101010101" pitchFamily="2" charset="-122"/>
            </a:endParaRPr>
          </a:p>
        </p:txBody>
      </p:sp>
      <p:sp>
        <p:nvSpPr>
          <p:cNvPr id="12" name="圆角矩形 11"/>
          <p:cNvSpPr/>
          <p:nvPr/>
        </p:nvSpPr>
        <p:spPr>
          <a:xfrm>
            <a:off x="262890" y="4930775"/>
            <a:ext cx="7113270" cy="1728470"/>
          </a:xfrm>
          <a:prstGeom prst="roundRect">
            <a:avLst/>
          </a:prstGeom>
          <a:noFill/>
          <a:ln w="28575" cap="flat" cmpd="sng" algn="ctr">
            <a:solidFill>
              <a:schemeClr val="accent1"/>
            </a:solidFill>
            <a:prstDash val="dash"/>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2485390" y="1628140"/>
            <a:ext cx="8187055" cy="501269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一、混凝法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Coagulation Method</a:t>
            </a:r>
            <a:r>
              <a:rPr lang="en-US" altLang="zh-CN" sz="3000" dirty="0">
                <a:solidFill>
                  <a:schemeClr val="bg2"/>
                </a:solidFill>
                <a:latin typeface="Arial" panose="020B0604020202020204" pitchFamily="34" charset="0"/>
                <a:ea typeface="黑体" panose="02010609060101010101" pitchFamily="2" charset="-122"/>
              </a:rPr>
              <a:t> </a:t>
            </a:r>
            <a:endParaRPr lang="en-US" altLang="zh-CN" sz="3000" dirty="0">
              <a:solidFill>
                <a:schemeClr val="bg2"/>
              </a:solidFill>
              <a:latin typeface="Arial" panose="020B0604020202020204" pitchFamily="34" charset="0"/>
              <a:ea typeface="黑体" panose="02010609060101010101" pitchFamily="2" charset="-122"/>
              <a:hlinkClick r:id="rId1" action="ppaction://hlinksldjump"/>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二、沉淀法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P</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recipitation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三、膜分离法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Membrane Separation Method</a:t>
            </a:r>
            <a:endParaRPr lang="zh-CN" altLang="en-US"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四、吸附法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Adsorption Method</a:t>
            </a:r>
            <a:endParaRPr lang="en-US" altLang="zh-CN"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rPr>
              <a:t>五、离子交换法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Ion Exchange Method</a:t>
            </a:r>
            <a:endParaRPr lang="en-US" altLang="zh-CN" sz="3000" dirty="0">
              <a:solidFill>
                <a:schemeClr val="bg2"/>
              </a:solidFill>
              <a:latin typeface="Arial" panose="020B0604020202020204" pitchFamily="34" charset="0"/>
              <a:ea typeface="黑体" panose="02010609060101010101" pitchFamily="2" charset="-122"/>
              <a:sym typeface="+mn-ea"/>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六、</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化学氧化法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Oxidation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七、</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化学还原法</a:t>
            </a:r>
            <a:r>
              <a:rPr lang="en-US" altLang="zh-CN" sz="3000" dirty="0">
                <a:solidFill>
                  <a:schemeClr val="bg2"/>
                </a:solidFill>
                <a:latin typeface="宋体" panose="02010600030101010101" pitchFamily="2" charset="-122"/>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Reduction Method</a:t>
            </a:r>
            <a:endParaRPr lang="en-US" altLang="zh-CN" sz="2400" dirty="0">
              <a:solidFill>
                <a:schemeClr val="bg2"/>
              </a:solidFill>
              <a:latin typeface="Arial" panose="020B0604020202020204" pitchFamily="34" charset="0"/>
              <a:ea typeface="黑体" panose="02010609060101010101" pitchFamily="2" charset="-122"/>
            </a:endParaRPr>
          </a:p>
          <a:p>
            <a:pPr marL="457200" indent="-457200" eaLnBrk="1" hangingPunct="1">
              <a:lnSpc>
                <a:spcPct val="110000"/>
              </a:lnSpc>
              <a:spcBef>
                <a:spcPct val="20000"/>
              </a:spcBef>
            </a:pPr>
            <a:r>
              <a:rPr lang="en-US" altLang="zh-CN" sz="3000" dirty="0">
                <a:solidFill>
                  <a:schemeClr val="bg2"/>
                </a:solidFill>
                <a:latin typeface="黑体" panose="02010609060101010101" pitchFamily="2" charset="-122"/>
                <a:ea typeface="黑体" panose="02010609060101010101" pitchFamily="2" charset="-122"/>
              </a:rPr>
              <a:t> </a:t>
            </a:r>
            <a:endParaRPr lang="zh-CN" altLang="en-US" sz="3000" dirty="0">
              <a:solidFill>
                <a:schemeClr val="bg2"/>
              </a:solidFill>
              <a:latin typeface="黑体" panose="02010609060101010101" pitchFamily="2" charset="-122"/>
              <a:ea typeface="黑体" panose="02010609060101010101" pitchFamily="2" charset="-122"/>
            </a:endParaRPr>
          </a:p>
          <a:p>
            <a:pPr marL="457200" indent="-457200" eaLnBrk="1" hangingPunct="1">
              <a:spcBef>
                <a:spcPct val="50000"/>
              </a:spcBef>
            </a:pPr>
            <a:endParaRPr lang="zh-CN" altLang="en-US" sz="3000" dirty="0">
              <a:solidFill>
                <a:schemeClr val="bg2"/>
              </a:solidFill>
              <a:latin typeface="黑体" panose="02010609060101010101" pitchFamily="2" charset="-122"/>
              <a:ea typeface="黑体" panose="02010609060101010101" pitchFamily="2" charset="-122"/>
            </a:endParaRPr>
          </a:p>
        </p:txBody>
      </p:sp>
      <p:sp>
        <p:nvSpPr>
          <p:cNvPr id="73730" name="Rectangle 2"/>
          <p:cNvSpPr>
            <a:spLocks noGrp="1" noChangeArrowheads="1"/>
          </p:cNvSpPr>
          <p:nvPr>
            <p:ph type="ctrTitle" sz="quarter"/>
          </p:nvPr>
        </p:nvSpPr>
        <p:spPr>
          <a:xfrm>
            <a:off x="1052195" y="624840"/>
            <a:ext cx="8989060" cy="1081405"/>
          </a:xfrm>
        </p:spPr>
        <p:txBody>
          <a:bodyPr vert="horz" wrap="square" lIns="91440" tIns="45720" rIns="91440" bIns="45720" numCol="1" anchor="ctr" anchorCtr="0" compatLnSpc="1"/>
          <a:p>
            <a:pPr marL="0" lvl="0" indent="0" algn="l" eaLnBrk="1" latinLnBrk="0" hangingPunct="1">
              <a:lnSpc>
                <a:spcPct val="100000"/>
              </a:lnSpc>
              <a:spcBef>
                <a:spcPts val="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3000" b="1" i="0" u="none" strike="noStrike" kern="1200" cap="none" spc="0" normalizeH="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4000"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第一</a:t>
            </a:r>
            <a:r>
              <a:rPr lang="zh-CN" altLang="en-US" sz="4000" i="0"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节 </a:t>
            </a:r>
            <a:r>
              <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物理化学技术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22537" name="Line 9"/>
          <p:cNvSpPr>
            <a:spLocks noChangeShapeType="1"/>
          </p:cNvSpPr>
          <p:nvPr/>
        </p:nvSpPr>
        <p:spPr bwMode="auto">
          <a:xfrm>
            <a:off x="2567940" y="3745865"/>
            <a:ext cx="7071360" cy="8255"/>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9910" y="1433195"/>
            <a:ext cx="3435350" cy="2571115"/>
          </a:xfrm>
          <a:prstGeom prst="rect">
            <a:avLst/>
          </a:prstGeom>
          <a:solidFill>
            <a:schemeClr val="tx1"/>
          </a:solidFill>
          <a:ln w="50800" cap="flat" cmpd="sng" algn="ctr">
            <a:solidFill>
              <a:schemeClr val="tx1"/>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94210"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文本框 1"/>
          <p:cNvSpPr txBox="1"/>
          <p:nvPr/>
        </p:nvSpPr>
        <p:spPr>
          <a:xfrm>
            <a:off x="4151630" y="980440"/>
            <a:ext cx="7097395" cy="2662555"/>
          </a:xfrm>
          <a:prstGeom prst="rect">
            <a:avLst/>
          </a:prstGeom>
        </p:spPr>
        <p:txBody>
          <a:bodyPr wrap="square">
            <a:noAutofit/>
          </a:bodyPr>
          <a:lstStyle/>
          <a:p>
            <a:pPr indent="127000" algn="just" defTabSz="266700">
              <a:lnSpc>
                <a:spcPct val="150000"/>
              </a:lnSpc>
              <a:spcBef>
                <a:spcPct val="0"/>
              </a:spcBef>
              <a:spcAft>
                <a:spcPct val="0"/>
              </a:spcAft>
            </a:pPr>
            <a:r>
              <a:rPr lang="zh-CN" altLang="en-US" sz="2800">
                <a:solidFill>
                  <a:schemeClr val="bg2"/>
                </a:solidFill>
                <a:latin typeface="黑体" panose="02010609060101010101" pitchFamily="2" charset="-122"/>
                <a:ea typeface="黑体" panose="02010609060101010101" pitchFamily="2" charset="-122"/>
              </a:rPr>
              <a:t>定义：</a:t>
            </a:r>
            <a:endParaRPr lang="zh-CN" altLang="en-US" sz="2800">
              <a:solidFill>
                <a:schemeClr val="bg2"/>
              </a:solidFill>
              <a:latin typeface="黑体" panose="02010609060101010101" pitchFamily="2" charset="-122"/>
              <a:ea typeface="黑体" panose="02010609060101010101" pitchFamily="2" charset="-122"/>
            </a:endParaRPr>
          </a:p>
          <a:p>
            <a:pPr indent="127000" algn="just" defTabSz="266700">
              <a:lnSpc>
                <a:spcPct val="150000"/>
              </a:lnSpc>
              <a:spcBef>
                <a:spcPct val="0"/>
              </a:spcBef>
              <a:spcAft>
                <a:spcPct val="0"/>
              </a:spcAft>
            </a:pPr>
            <a:r>
              <a:rPr lang="zh-CN" altLang="en-US" sz="2400" b="0">
                <a:solidFill>
                  <a:srgbClr val="FF0000"/>
                </a:solidFill>
                <a:latin typeface="黑体" panose="02010609060101010101" pitchFamily="2" charset="-122"/>
                <a:ea typeface="黑体" panose="02010609060101010101" pitchFamily="2" charset="-122"/>
              </a:rPr>
              <a:t>膜分离</a:t>
            </a:r>
            <a:r>
              <a:rPr lang="zh-CN" altLang="en-US" sz="2400" b="0">
                <a:solidFill>
                  <a:schemeClr val="bg2"/>
                </a:solidFill>
                <a:latin typeface="黑体" panose="02010609060101010101" pitchFamily="2" charset="-122"/>
                <a:ea typeface="黑体" panose="02010609060101010101" pitchFamily="2" charset="-122"/>
              </a:rPr>
              <a:t>是指在某种推动力作用下，利用</a:t>
            </a:r>
            <a:r>
              <a:rPr lang="zh-CN" altLang="en-US" sz="2400" b="0">
                <a:solidFill>
                  <a:srgbClr val="AC5C5C"/>
                </a:solidFill>
                <a:latin typeface="黑体" panose="02010609060101010101" pitchFamily="2" charset="-122"/>
                <a:ea typeface="黑体" panose="02010609060101010101" pitchFamily="2" charset="-122"/>
              </a:rPr>
              <a:t>特定膜的透过性能</a:t>
            </a:r>
            <a:r>
              <a:rPr lang="zh-CN" altLang="en-US" sz="2400" b="0">
                <a:solidFill>
                  <a:schemeClr val="bg2"/>
                </a:solidFill>
                <a:latin typeface="黑体" panose="02010609060101010101" pitchFamily="2" charset="-122"/>
                <a:ea typeface="黑体" panose="02010609060101010101" pitchFamily="2" charset="-122"/>
              </a:rPr>
              <a:t>，达到分离水中离子或分子以及某些微粒的目的。膜分离的推动力可以是膜两侧的</a:t>
            </a:r>
            <a:r>
              <a:rPr lang="zh-CN" altLang="en-US" sz="2400" b="0">
                <a:solidFill>
                  <a:srgbClr val="AC5C5C"/>
                </a:solidFill>
                <a:latin typeface="黑体" panose="02010609060101010101" pitchFamily="2" charset="-122"/>
                <a:ea typeface="黑体" panose="02010609060101010101" pitchFamily="2" charset="-122"/>
              </a:rPr>
              <a:t>压力差、电位差或浓度差</a:t>
            </a:r>
            <a:r>
              <a:rPr lang="zh-CN" altLang="en-US" sz="2400" b="0">
                <a:solidFill>
                  <a:schemeClr val="tx1"/>
                </a:solidFill>
                <a:latin typeface="黑体" panose="02010609060101010101" pitchFamily="2" charset="-122"/>
                <a:ea typeface="黑体" panose="02010609060101010101" pitchFamily="2" charset="-122"/>
              </a:rPr>
              <a:t>。</a:t>
            </a:r>
            <a:endParaRPr lang="zh-CN" altLang="en-US" sz="2400" b="0">
              <a:solidFill>
                <a:schemeClr val="tx1"/>
              </a:solidFill>
              <a:latin typeface="黑体" panose="02010609060101010101" pitchFamily="2" charset="-122"/>
              <a:ea typeface="黑体" panose="02010609060101010101" pitchFamily="2" charset="-122"/>
            </a:endParaRPr>
          </a:p>
        </p:txBody>
      </p:sp>
      <p:sp>
        <p:nvSpPr>
          <p:cNvPr id="7" name="TextBox 19"/>
          <p:cNvSpPr txBox="1">
            <a:spLocks noChangeArrowheads="1"/>
          </p:cNvSpPr>
          <p:nvPr/>
        </p:nvSpPr>
        <p:spPr bwMode="auto">
          <a:xfrm>
            <a:off x="3399790" y="3876040"/>
            <a:ext cx="5304155" cy="56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lr>
                <a:srgbClr val="A50021"/>
              </a:buClr>
              <a:buSzPct val="75000"/>
              <a:buFont typeface="Wingdings" panose="05000000000000000000" pitchFamily="2" charset="2"/>
              <a:buChar char="n"/>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lr>
                <a:srgbClr val="666699"/>
              </a:buClr>
              <a:buSzPct val="70000"/>
              <a:buFont typeface="Wingdings" panose="05000000000000000000" pitchFamily="2" charset="2"/>
              <a:buChar char="n"/>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SzPct val="60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9pPr>
          </a:lstStyle>
          <a:p>
            <a:pPr algn="ctr" eaLnBrk="0" fontAlgn="base" hangingPunct="0">
              <a:lnSpc>
                <a:spcPct val="150000"/>
              </a:lnSpc>
              <a:spcAft>
                <a:spcPct val="0"/>
              </a:spcAft>
              <a:buFont typeface="Wingdings" panose="05000000000000000000" pitchFamily="2" charset="2"/>
              <a:buNone/>
            </a:pPr>
            <a:r>
              <a:rPr lang="zh-CN" altLang="en-US" sz="2400" b="0" dirty="0">
                <a:solidFill>
                  <a:schemeClr val="bg2"/>
                </a:solidFill>
                <a:latin typeface="黑体" panose="02010609060101010101" pitchFamily="2" charset="-122"/>
                <a:ea typeface="黑体" panose="02010609060101010101" pitchFamily="2" charset="-122"/>
                <a:sym typeface="Monotype Sorts" pitchFamily="2" charset="2"/>
              </a:rPr>
              <a:t>几种膜分离方法的特征</a:t>
            </a:r>
            <a:endParaRPr lang="zh-CN" altLang="en-US" sz="2400" b="0" dirty="0">
              <a:solidFill>
                <a:schemeClr val="bg2"/>
              </a:solidFill>
              <a:latin typeface="黑体" panose="02010609060101010101" pitchFamily="2" charset="-122"/>
              <a:ea typeface="黑体" panose="02010609060101010101" pitchFamily="2" charset="-122"/>
              <a:sym typeface="Monotype Sorts" pitchFamily="2" charset="2"/>
            </a:endParaRPr>
          </a:p>
        </p:txBody>
      </p:sp>
      <p:graphicFrame>
        <p:nvGraphicFramePr>
          <p:cNvPr id="9" name="Table 8"/>
          <p:cNvGraphicFramePr>
            <a:graphicFrameLocks noGrp="1"/>
          </p:cNvGraphicFramePr>
          <p:nvPr/>
        </p:nvGraphicFramePr>
        <p:xfrm>
          <a:off x="2778931" y="4494879"/>
          <a:ext cx="6740352" cy="1981200"/>
        </p:xfrm>
        <a:graphic>
          <a:graphicData uri="http://schemas.openxmlformats.org/drawingml/2006/table">
            <a:tbl>
              <a:tblPr firstRow="1" bandRow="1"/>
              <a:tblGrid>
                <a:gridCol w="2246784"/>
                <a:gridCol w="1750165"/>
                <a:gridCol w="2743403"/>
              </a:tblGrid>
              <a:tr h="370840">
                <a:tc>
                  <a:txBody>
                    <a:bodyPr/>
                    <a:lstStyle>
                      <a:lvl1pPr marL="0" algn="l" defTabSz="914400" rtl="0" eaLnBrk="1" latinLnBrk="0" hangingPunct="1">
                        <a:defRPr sz="1800" b="1"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b="1"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b="1"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b="1"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b="1"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b="1"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b="1"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b="1"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b="1" kern="1200">
                          <a:solidFill>
                            <a:schemeClr val="tx1"/>
                          </a:solidFill>
                          <a:latin typeface="Times New Roman" panose="02020603050405020304"/>
                          <a:ea typeface="宋体" panose="02010600030101010101" pitchFamily="2" charset="-122"/>
                        </a:defRPr>
                      </a:lvl9pPr>
                    </a:lstStyle>
                    <a:p>
                      <a:pPr algn="ctr"/>
                      <a:r>
                        <a:rPr lang="zh-CN" altLang="en-US" sz="2000" dirty="0">
                          <a:solidFill>
                            <a:schemeClr val="bg2"/>
                          </a:solidFill>
                          <a:latin typeface="黑体" panose="02010609060101010101" pitchFamily="2" charset="-122"/>
                          <a:ea typeface="黑体" panose="02010609060101010101" pitchFamily="2" charset="-122"/>
                        </a:rPr>
                        <a:t>分离方法</a:t>
                      </a:r>
                      <a:endParaRPr lang="zh-CN" altLang="en-US" sz="2000" dirty="0">
                        <a:solidFill>
                          <a:schemeClr val="bg2"/>
                        </a:solidFill>
                        <a:latin typeface="黑体" panose="02010609060101010101" pitchFamily="2" charset="-122"/>
                        <a:ea typeface="黑体" panose="02010609060101010101" pitchFamily="2" charset="-122"/>
                      </a:endParaRPr>
                    </a:p>
                  </a:txBody>
                  <a:tcPr>
                    <a:lnL w="12700">
                      <a:solidFill>
                        <a:schemeClr val="bg2"/>
                      </a:solidFill>
                      <a:prstDash val="solid"/>
                    </a:lnL>
                    <a:lnR>
                      <a:noFill/>
                    </a:lnR>
                    <a:lnT w="12700">
                      <a:solidFill>
                        <a:schemeClr val="bg2"/>
                      </a:solidFill>
                      <a:prstDash val="solid"/>
                    </a:lnT>
                    <a:lnB w="12700" cmpd="sng">
                      <a:solidFill>
                        <a:srgbClr val="5B524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b="1"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b="1"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b="1"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b="1"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b="1"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b="1"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b="1"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b="1" kern="1200">
                          <a:solidFill>
                            <a:schemeClr val="tx1"/>
                          </a:solidFill>
                          <a:latin typeface="Times New Roman" panose="02020603050405020304"/>
                          <a:ea typeface="宋体" panose="02010600030101010101" pitchFamily="2" charset="-122"/>
                        </a:defRPr>
                      </a:lvl9pPr>
                    </a:lstStyle>
                    <a:p>
                      <a:pPr algn="ctr"/>
                      <a:r>
                        <a:rPr lang="zh-CN" altLang="en-US" sz="2000" dirty="0">
                          <a:solidFill>
                            <a:schemeClr val="bg2"/>
                          </a:solidFill>
                          <a:latin typeface="黑体" panose="02010609060101010101" pitchFamily="2" charset="-122"/>
                          <a:ea typeface="黑体" panose="02010609060101010101" pitchFamily="2" charset="-122"/>
                        </a:rPr>
                        <a:t>驱动力</a:t>
                      </a:r>
                      <a:endParaRPr lang="zh-CN" altLang="en-US" sz="2000" dirty="0">
                        <a:solidFill>
                          <a:schemeClr val="bg2"/>
                        </a:solidFill>
                        <a:latin typeface="黑体" panose="02010609060101010101" pitchFamily="2" charset="-122"/>
                        <a:ea typeface="黑体" panose="02010609060101010101" pitchFamily="2" charset="-122"/>
                      </a:endParaRPr>
                    </a:p>
                  </a:txBody>
                  <a:tcPr>
                    <a:lnL>
                      <a:noFill/>
                    </a:lnL>
                    <a:lnR>
                      <a:noFill/>
                    </a:lnR>
                    <a:lnT w="12700">
                      <a:solidFill>
                        <a:schemeClr val="bg2"/>
                      </a:solidFill>
                      <a:prstDash val="solid"/>
                    </a:lnT>
                    <a:lnB w="12700" cmpd="sng">
                      <a:solidFill>
                        <a:srgbClr val="5B524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b="1"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b="1"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b="1"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b="1"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b="1"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b="1"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b="1"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b="1" kern="1200">
                          <a:solidFill>
                            <a:schemeClr val="tx1"/>
                          </a:solidFill>
                          <a:latin typeface="Times New Roman" panose="02020603050405020304"/>
                          <a:ea typeface="宋体" panose="02010600030101010101" pitchFamily="2" charset="-122"/>
                        </a:defRPr>
                      </a:lvl9pPr>
                    </a:lstStyle>
                    <a:p>
                      <a:pPr algn="ctr"/>
                      <a:r>
                        <a:rPr lang="zh-CN" altLang="en-US" sz="2000" dirty="0">
                          <a:solidFill>
                            <a:schemeClr val="bg2"/>
                          </a:solidFill>
                          <a:latin typeface="黑体" panose="02010609060101010101" pitchFamily="2" charset="-122"/>
                          <a:ea typeface="黑体" panose="02010609060101010101" pitchFamily="2" charset="-122"/>
                        </a:rPr>
                        <a:t>分离对象</a:t>
                      </a:r>
                      <a:endParaRPr lang="zh-CN" altLang="en-US" sz="2000" dirty="0">
                        <a:solidFill>
                          <a:schemeClr val="bg2"/>
                        </a:solidFill>
                        <a:latin typeface="黑体" panose="02010609060101010101" pitchFamily="2" charset="-122"/>
                        <a:ea typeface="黑体" panose="02010609060101010101" pitchFamily="2" charset="-122"/>
                      </a:endParaRPr>
                    </a:p>
                  </a:txBody>
                  <a:tcPr>
                    <a:lnL>
                      <a:noFill/>
                    </a:lnL>
                    <a:lnR w="12700">
                      <a:solidFill>
                        <a:schemeClr val="bg2"/>
                      </a:solidFill>
                      <a:prstDash val="solid"/>
                    </a:lnR>
                    <a:lnT w="12700">
                      <a:solidFill>
                        <a:schemeClr val="bg2"/>
                      </a:solidFill>
                      <a:prstDash val="solid"/>
                    </a:lnT>
                    <a:lnB w="12700" cmpd="sng">
                      <a:solidFill>
                        <a:srgbClr val="5B5249"/>
                      </a:solidFill>
                    </a:lnB>
                    <a:lnTlToBr w="12700" cmpd="sng">
                      <a:noFill/>
                      <a:prstDash val="solid"/>
                    </a:lnTlToBr>
                    <a:lnBlToTr w="12700" cmpd="sng">
                      <a:noFill/>
                      <a:prstDash val="solid"/>
                    </a:lnBlToTr>
                    <a:noFill/>
                  </a:tcPr>
                </a:tc>
              </a:tr>
              <a:tr h="370840">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dirty="0">
                          <a:solidFill>
                            <a:schemeClr val="bg2"/>
                          </a:solidFill>
                          <a:latin typeface="黑体" panose="02010609060101010101" pitchFamily="2" charset="-122"/>
                          <a:ea typeface="黑体" panose="02010609060101010101" pitchFamily="2" charset="-122"/>
                        </a:rPr>
                        <a:t>渗析</a:t>
                      </a:r>
                      <a:endParaRPr lang="zh-CN" altLang="en-US" sz="2000" dirty="0">
                        <a:solidFill>
                          <a:schemeClr val="bg2"/>
                        </a:solidFill>
                        <a:latin typeface="黑体" panose="02010609060101010101" pitchFamily="2" charset="-122"/>
                        <a:ea typeface="黑体" panose="02010609060101010101" pitchFamily="2" charset="-122"/>
                      </a:endParaRPr>
                    </a:p>
                  </a:txBody>
                  <a:tcPr>
                    <a:lnL w="12700">
                      <a:solidFill>
                        <a:schemeClr val="bg2"/>
                      </a:solidFill>
                      <a:prstDash val="solid"/>
                    </a:lnL>
                    <a:lnR>
                      <a:noFill/>
                    </a:lnR>
                    <a:lnT w="12700" cmpd="sng">
                      <a:solidFill>
                        <a:srgbClr val="5B5249"/>
                      </a:solid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dirty="0">
                          <a:solidFill>
                            <a:schemeClr val="bg2"/>
                          </a:solidFill>
                          <a:latin typeface="黑体" panose="02010609060101010101" pitchFamily="2" charset="-122"/>
                          <a:ea typeface="黑体" panose="02010609060101010101" pitchFamily="2" charset="-122"/>
                        </a:rPr>
                        <a:t>浓度差</a:t>
                      </a:r>
                      <a:endParaRPr lang="zh-CN" altLang="en-US" sz="2000" dirty="0">
                        <a:solidFill>
                          <a:schemeClr val="bg2"/>
                        </a:solidFill>
                        <a:latin typeface="黑体" panose="02010609060101010101" pitchFamily="2" charset="-122"/>
                        <a:ea typeface="黑体" panose="02010609060101010101" pitchFamily="2" charset="-122"/>
                      </a:endParaRPr>
                    </a:p>
                  </a:txBody>
                  <a:tcPr>
                    <a:lnL>
                      <a:noFill/>
                    </a:lnL>
                    <a:lnR>
                      <a:noFill/>
                    </a:lnR>
                    <a:lnT w="12700" cmpd="sng">
                      <a:solidFill>
                        <a:srgbClr val="5B5249"/>
                      </a:solid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dirty="0">
                          <a:solidFill>
                            <a:schemeClr val="bg2"/>
                          </a:solidFill>
                          <a:latin typeface="黑体" panose="02010609060101010101" pitchFamily="2" charset="-122"/>
                          <a:ea typeface="黑体" panose="02010609060101010101" pitchFamily="2" charset="-122"/>
                        </a:rPr>
                        <a:t>离子、小分子</a:t>
                      </a:r>
                      <a:endParaRPr lang="zh-CN" altLang="en-US" sz="2000" dirty="0">
                        <a:solidFill>
                          <a:schemeClr val="bg2"/>
                        </a:solidFill>
                        <a:latin typeface="黑体" panose="02010609060101010101" pitchFamily="2" charset="-122"/>
                        <a:ea typeface="黑体" panose="02010609060101010101" pitchFamily="2" charset="-122"/>
                      </a:endParaRPr>
                    </a:p>
                  </a:txBody>
                  <a:tcPr>
                    <a:lnL>
                      <a:noFill/>
                    </a:lnL>
                    <a:lnR w="12700">
                      <a:solidFill>
                        <a:schemeClr val="bg2"/>
                      </a:solidFill>
                      <a:prstDash val="solid"/>
                    </a:lnR>
                    <a:lnT w="12700" cmpd="sng">
                      <a:solidFill>
                        <a:srgbClr val="5B5249"/>
                      </a:solidFill>
                    </a:lnT>
                    <a:lnB>
                      <a:noFill/>
                    </a:lnB>
                    <a:lnTlToBr w="12700" cmpd="sng">
                      <a:noFill/>
                      <a:prstDash val="solid"/>
                    </a:lnTlToBr>
                    <a:lnBlToTr w="12700" cmpd="sng">
                      <a:noFill/>
                      <a:prstDash val="solid"/>
                    </a:lnBlToTr>
                    <a:noFill/>
                  </a:tcPr>
                </a:tc>
              </a:tr>
              <a:tr h="370840">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b="0" dirty="0">
                          <a:solidFill>
                            <a:schemeClr val="bg2"/>
                          </a:solidFill>
                          <a:latin typeface="黑体" panose="02010609060101010101" pitchFamily="2" charset="-122"/>
                          <a:ea typeface="黑体" panose="02010609060101010101" pitchFamily="2" charset="-122"/>
                        </a:rPr>
                        <a:t>电渗析</a:t>
                      </a:r>
                      <a:endParaRPr lang="zh-CN" altLang="en-US" sz="2000" b="0" dirty="0">
                        <a:solidFill>
                          <a:schemeClr val="bg2"/>
                        </a:solidFill>
                        <a:latin typeface="黑体" panose="02010609060101010101" pitchFamily="2" charset="-122"/>
                        <a:ea typeface="黑体" panose="02010609060101010101" pitchFamily="2" charset="-122"/>
                      </a:endParaRPr>
                    </a:p>
                  </a:txBody>
                  <a:tcPr>
                    <a:lnL w="12700">
                      <a:solidFill>
                        <a:schemeClr val="bg2"/>
                      </a:solidFill>
                      <a:prstDash val="soli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b="0" dirty="0">
                          <a:solidFill>
                            <a:schemeClr val="bg2"/>
                          </a:solidFill>
                          <a:latin typeface="黑体" panose="02010609060101010101" pitchFamily="2" charset="-122"/>
                          <a:ea typeface="黑体" panose="02010609060101010101" pitchFamily="2" charset="-122"/>
                        </a:rPr>
                        <a:t>电位差</a:t>
                      </a:r>
                      <a:endParaRPr lang="zh-CN" altLang="en-US" sz="2000" b="0" dirty="0">
                        <a:solidFill>
                          <a:schemeClr val="bg2"/>
                        </a:solidFill>
                        <a:latin typeface="黑体" panose="02010609060101010101" pitchFamily="2" charset="-122"/>
                        <a:ea typeface="黑体" panose="02010609060101010101" pitchFamily="2" charset="-122"/>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dirty="0">
                          <a:solidFill>
                            <a:schemeClr val="bg2"/>
                          </a:solidFill>
                          <a:latin typeface="黑体" panose="02010609060101010101" pitchFamily="2" charset="-122"/>
                          <a:ea typeface="黑体" panose="02010609060101010101" pitchFamily="2" charset="-122"/>
                        </a:rPr>
                        <a:t>离子</a:t>
                      </a:r>
                      <a:endParaRPr lang="zh-CN" altLang="en-US" sz="2000" dirty="0">
                        <a:solidFill>
                          <a:schemeClr val="bg2"/>
                        </a:solidFill>
                        <a:latin typeface="黑体" panose="02010609060101010101" pitchFamily="2" charset="-122"/>
                        <a:ea typeface="黑体" panose="02010609060101010101" pitchFamily="2" charset="-122"/>
                      </a:endParaRPr>
                    </a:p>
                  </a:txBody>
                  <a:tcPr>
                    <a:lnL>
                      <a:noFill/>
                    </a:lnL>
                    <a:lnR w="12700">
                      <a:solidFill>
                        <a:schemeClr val="bg2"/>
                      </a:solidFill>
                      <a:prstDash val="solid"/>
                    </a:lnR>
                    <a:lnT>
                      <a:noFill/>
                    </a:lnT>
                    <a:lnB>
                      <a:noFill/>
                    </a:lnB>
                    <a:lnTlToBr w="12700" cmpd="sng">
                      <a:noFill/>
                      <a:prstDash val="solid"/>
                    </a:lnTlToBr>
                    <a:lnBlToTr w="12700" cmpd="sng">
                      <a:noFill/>
                      <a:prstDash val="solid"/>
                    </a:lnBlToTr>
                    <a:noFill/>
                  </a:tcPr>
                </a:tc>
              </a:tr>
              <a:tr h="370840">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b="1" dirty="0">
                          <a:solidFill>
                            <a:schemeClr val="bg2"/>
                          </a:solidFill>
                          <a:latin typeface="黑体" panose="02010609060101010101" pitchFamily="2" charset="-122"/>
                          <a:ea typeface="黑体" panose="02010609060101010101" pitchFamily="2" charset="-122"/>
                        </a:rPr>
                        <a:t>超滤</a:t>
                      </a:r>
                      <a:endParaRPr lang="zh-CN" altLang="en-US" sz="2000" b="1" dirty="0">
                        <a:solidFill>
                          <a:schemeClr val="bg2"/>
                        </a:solidFill>
                        <a:latin typeface="黑体" panose="02010609060101010101" pitchFamily="2" charset="-122"/>
                        <a:ea typeface="黑体" panose="02010609060101010101" pitchFamily="2" charset="-122"/>
                      </a:endParaRPr>
                    </a:p>
                  </a:txBody>
                  <a:tcPr>
                    <a:lnL w="12700">
                      <a:solidFill>
                        <a:schemeClr val="bg2"/>
                      </a:solidFill>
                      <a:prstDash val="soli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dirty="0">
                          <a:solidFill>
                            <a:schemeClr val="bg2"/>
                          </a:solidFill>
                          <a:latin typeface="黑体" panose="02010609060101010101" pitchFamily="2" charset="-122"/>
                          <a:ea typeface="黑体" panose="02010609060101010101" pitchFamily="2" charset="-122"/>
                        </a:rPr>
                        <a:t>压力差</a:t>
                      </a:r>
                      <a:endParaRPr lang="zh-CN" altLang="en-US" sz="2000" dirty="0">
                        <a:solidFill>
                          <a:schemeClr val="bg2"/>
                        </a:solidFill>
                        <a:latin typeface="黑体" panose="02010609060101010101" pitchFamily="2" charset="-122"/>
                        <a:ea typeface="黑体" panose="02010609060101010101" pitchFamily="2" charset="-122"/>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dirty="0">
                          <a:solidFill>
                            <a:schemeClr val="bg2"/>
                          </a:solidFill>
                          <a:latin typeface="黑体" panose="02010609060101010101" pitchFamily="2" charset="-122"/>
                          <a:ea typeface="黑体" panose="02010609060101010101" pitchFamily="2" charset="-122"/>
                        </a:rPr>
                        <a:t>大分子、微粒</a:t>
                      </a:r>
                      <a:endParaRPr lang="zh-CN" altLang="en-US" sz="2000" dirty="0">
                        <a:solidFill>
                          <a:schemeClr val="bg2"/>
                        </a:solidFill>
                        <a:latin typeface="黑体" panose="02010609060101010101" pitchFamily="2" charset="-122"/>
                        <a:ea typeface="黑体" panose="02010609060101010101" pitchFamily="2" charset="-122"/>
                      </a:endParaRPr>
                    </a:p>
                  </a:txBody>
                  <a:tcPr>
                    <a:lnL>
                      <a:noFill/>
                    </a:lnL>
                    <a:lnR w="12700">
                      <a:solidFill>
                        <a:schemeClr val="bg2"/>
                      </a:solidFill>
                      <a:prstDash val="solid"/>
                    </a:lnR>
                    <a:lnT>
                      <a:noFill/>
                    </a:lnT>
                    <a:lnB>
                      <a:noFill/>
                    </a:lnB>
                    <a:lnTlToBr w="12700" cmpd="sng">
                      <a:noFill/>
                      <a:prstDash val="solid"/>
                    </a:lnTlToBr>
                    <a:lnBlToTr w="12700" cmpd="sng">
                      <a:noFill/>
                      <a:prstDash val="solid"/>
                    </a:lnBlToTr>
                    <a:noFill/>
                  </a:tcPr>
                </a:tc>
              </a:tr>
              <a:tr h="370840">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b="1" dirty="0">
                          <a:solidFill>
                            <a:schemeClr val="bg2"/>
                          </a:solidFill>
                          <a:latin typeface="黑体" panose="02010609060101010101" pitchFamily="2" charset="-122"/>
                          <a:ea typeface="黑体" panose="02010609060101010101" pitchFamily="2" charset="-122"/>
                        </a:rPr>
                        <a:t>反渗透</a:t>
                      </a:r>
                      <a:endParaRPr lang="zh-CN" altLang="en-US" sz="2000" b="1" dirty="0">
                        <a:solidFill>
                          <a:schemeClr val="bg2"/>
                        </a:solidFill>
                        <a:latin typeface="黑体" panose="02010609060101010101" pitchFamily="2" charset="-122"/>
                        <a:ea typeface="黑体" panose="02010609060101010101" pitchFamily="2" charset="-122"/>
                      </a:endParaRPr>
                    </a:p>
                  </a:txBody>
                  <a:tcPr>
                    <a:lnL w="12700">
                      <a:solidFill>
                        <a:schemeClr val="bg2"/>
                      </a:solidFill>
                      <a:prstDash val="solid"/>
                    </a:lnL>
                    <a:lnR>
                      <a:noFill/>
                    </a:lnR>
                    <a:lnT>
                      <a:noFill/>
                    </a:lnT>
                    <a:lnB w="12700">
                      <a:solidFill>
                        <a:schemeClr val="bg2"/>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b="0" dirty="0">
                          <a:solidFill>
                            <a:schemeClr val="bg2"/>
                          </a:solidFill>
                          <a:latin typeface="黑体" panose="02010609060101010101" pitchFamily="2" charset="-122"/>
                          <a:ea typeface="黑体" panose="02010609060101010101" pitchFamily="2" charset="-122"/>
                        </a:rPr>
                        <a:t>压力差</a:t>
                      </a:r>
                      <a:endParaRPr lang="zh-CN" altLang="en-US" sz="2000" b="0" dirty="0">
                        <a:solidFill>
                          <a:schemeClr val="bg2"/>
                        </a:solidFill>
                        <a:latin typeface="黑体" panose="02010609060101010101" pitchFamily="2" charset="-122"/>
                        <a:ea typeface="黑体" panose="02010609060101010101" pitchFamily="2" charset="-122"/>
                      </a:endParaRPr>
                    </a:p>
                  </a:txBody>
                  <a:tcPr>
                    <a:lnL>
                      <a:noFill/>
                    </a:lnL>
                    <a:lnR>
                      <a:noFill/>
                    </a:lnR>
                    <a:lnT>
                      <a:noFill/>
                    </a:lnT>
                    <a:lnB w="12700">
                      <a:solidFill>
                        <a:schemeClr val="bg2"/>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000" dirty="0">
                          <a:solidFill>
                            <a:schemeClr val="bg2"/>
                          </a:solidFill>
                          <a:latin typeface="黑体" panose="02010609060101010101" pitchFamily="2" charset="-122"/>
                          <a:ea typeface="黑体" panose="02010609060101010101" pitchFamily="2" charset="-122"/>
                        </a:rPr>
                        <a:t>离子、小分子</a:t>
                      </a:r>
                      <a:endParaRPr lang="zh-CN" altLang="en-US" sz="2000" dirty="0">
                        <a:solidFill>
                          <a:schemeClr val="bg2"/>
                        </a:solidFill>
                        <a:latin typeface="黑体" panose="02010609060101010101" pitchFamily="2" charset="-122"/>
                        <a:ea typeface="黑体" panose="02010609060101010101" pitchFamily="2" charset="-122"/>
                      </a:endParaRPr>
                    </a:p>
                  </a:txBody>
                  <a:tcPr>
                    <a:lnL>
                      <a:noFill/>
                    </a:lnL>
                    <a:lnR w="12700">
                      <a:solidFill>
                        <a:schemeClr val="bg2"/>
                      </a:solidFill>
                      <a:prstDash val="solid"/>
                    </a:lnR>
                    <a:lnT>
                      <a:noFill/>
                    </a:lnT>
                    <a:lnB w="12700">
                      <a:solidFill>
                        <a:schemeClr val="bg2"/>
                      </a:solidFill>
                      <a:prstDash val="solid"/>
                    </a:lnB>
                    <a:lnTlToBr w="12700" cmpd="sng">
                      <a:noFill/>
                      <a:prstDash val="solid"/>
                    </a:lnTlToBr>
                    <a:lnBlToTr w="12700" cmpd="sng">
                      <a:noFill/>
                      <a:prstDash val="solid"/>
                    </a:lnBlToTr>
                    <a:noFill/>
                  </a:tcPr>
                </a:tc>
              </a:tr>
            </a:tbl>
          </a:graphicData>
        </a:graphic>
      </p:graphicFrame>
      <p:pic>
        <p:nvPicPr>
          <p:cNvPr id="8" name="Picture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94055" y="1268095"/>
            <a:ext cx="3280410" cy="249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nvSpPr>
        <p:spPr bwMode="auto">
          <a:xfrm>
            <a:off x="479247" y="600391"/>
            <a:ext cx="583374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rtlCol="0" anchor="ctr">
            <a:spAutoFit/>
          </a:bodyPr>
          <a:lstStyle>
            <a:lvl1pPr>
              <a:spcBef>
                <a:spcPct val="20000"/>
              </a:spcBef>
              <a:buClr>
                <a:srgbClr val="A50021"/>
              </a:buClr>
              <a:buSzPct val="75000"/>
              <a:buFont typeface="Wingdings" panose="05000000000000000000" pitchFamily="2" charset="2"/>
              <a:buChar char="n"/>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lr>
                <a:srgbClr val="666699"/>
              </a:buClr>
              <a:buSzPct val="70000"/>
              <a:buFont typeface="Wingdings" panose="05000000000000000000" pitchFamily="2" charset="2"/>
              <a:buChar char="n"/>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SzPct val="60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9pPr>
          </a:lstStyle>
          <a:p>
            <a:pPr algn="l" eaLnBrk="0" fontAlgn="base" hangingPunct="0">
              <a:spcBef>
                <a:spcPct val="0"/>
              </a:spcBef>
              <a:spcAft>
                <a:spcPct val="0"/>
              </a:spcAft>
              <a:buClrTx/>
              <a:buSzTx/>
              <a:buFontTx/>
              <a:buNone/>
            </a:pPr>
            <a:r>
              <a:rPr kumimoji="0" lang="en-US" altLang="zh-CN" sz="3000" b="1" noProof="0" dirty="0">
                <a:ln>
                  <a:noFill/>
                </a:ln>
                <a:solidFill>
                  <a:srgbClr val="AA5C5C"/>
                </a:solidFill>
                <a:effectLst>
                  <a:outerShdw blurRad="38100" dist="38100" dir="2700000" algn="tl">
                    <a:srgbClr val="000000"/>
                  </a:outerShdw>
                </a:effectLst>
                <a:uLnTx/>
                <a:uFillTx/>
                <a:ea typeface="微软雅黑" panose="020B0503020204020204" charset="-122"/>
                <a:cs typeface="Times New Roman" panose="02020603050405020304" pitchFamily="18" charset="0"/>
                <a:sym typeface="Monotype Sorts" pitchFamily="2" charset="2"/>
              </a:rPr>
              <a:t>3.1</a:t>
            </a:r>
            <a:r>
              <a:rPr lang="en-US" altLang="zh-CN" sz="2800" b="1" dirty="0">
                <a:solidFill>
                  <a:srgbClr val="FFC000"/>
                </a:solidFill>
                <a:latin typeface="黑体" panose="02010609060101010101" pitchFamily="2" charset="-122"/>
                <a:ea typeface="黑体" panose="02010609060101010101" pitchFamily="2" charset="-122"/>
                <a:sym typeface="Monotype Sorts" pitchFamily="2" charset="2"/>
              </a:rPr>
              <a:t> </a:t>
            </a:r>
            <a:r>
              <a:rPr kumimoji="0"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sym typeface="Monotype Sorts" pitchFamily="2" charset="2"/>
              </a:rPr>
              <a:t>膜分离</a:t>
            </a:r>
            <a:r>
              <a:rPr lang="en-US" altLang="zh-CN" sz="2800" b="1" dirty="0">
                <a:solidFill>
                  <a:srgbClr val="FFC000"/>
                </a:solidFill>
                <a:latin typeface="黑体" panose="02010609060101010101" pitchFamily="2" charset="-122"/>
                <a:ea typeface="黑体" panose="02010609060101010101" pitchFamily="2" charset="-122"/>
                <a:sym typeface="Monotype Sorts" pitchFamily="2" charset="2"/>
              </a:rPr>
              <a:t> </a:t>
            </a:r>
            <a:r>
              <a:rPr kumimoji="0" lang="en-US" altLang="zh-CN" sz="3000" b="1" noProof="0" dirty="0">
                <a:ln>
                  <a:noFill/>
                </a:ln>
                <a:solidFill>
                  <a:schemeClr val="bg2"/>
                </a:solidFill>
                <a:effectLst/>
                <a:uLnTx/>
                <a:uFillTx/>
                <a:ea typeface="微软雅黑" panose="020B0503020204020204" charset="-122"/>
                <a:cs typeface="Times New Roman" panose="02020603050405020304" pitchFamily="18" charset="0"/>
                <a:sym typeface="Monotype Sorts" pitchFamily="2" charset="2"/>
              </a:rPr>
              <a:t>Membrane Separation</a:t>
            </a:r>
            <a:endParaRPr lang="en-US" altLang="zh-CN" sz="2800" b="1" dirty="0">
              <a:solidFill>
                <a:srgbClr val="FFC000"/>
              </a:solidFill>
              <a:latin typeface="黑体" panose="02010609060101010101" pitchFamily="2" charset="-122"/>
              <a:ea typeface="黑体" panose="02010609060101010101" pitchFamily="2" charset="-122"/>
              <a:sym typeface="Monotype Sorts" pitchFamily="2" charset="2"/>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txBox="1">
            <a:spLocks noGrp="1"/>
          </p:cNvSpPr>
          <p:nvPr>
            <p:ph type="sldNum" sz="quarter" idx="4"/>
          </p:nvPr>
        </p:nvSpPr>
        <p:spPr>
          <a:xfrm>
            <a:off x="9347200" y="6255385"/>
            <a:ext cx="2844800" cy="476250"/>
          </a:xfrm>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5" name="object 3"/>
          <p:cNvSpPr/>
          <p:nvPr/>
        </p:nvSpPr>
        <p:spPr>
          <a:xfrm>
            <a:off x="982959" y="1163501"/>
            <a:ext cx="4090691" cy="1868588"/>
          </a:xfrm>
          <a:prstGeom prst="rect">
            <a:avLst/>
          </a:prstGeom>
          <a:blipFill>
            <a:blip r:embed="rId1" cstate="print"/>
            <a:srcRect/>
            <a:stretch>
              <a:fillRect t="-2" b="-7436"/>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sym typeface="Monotype Sorts" pitchFamily="2" charset="2"/>
            </a:endParaRPr>
          </a:p>
        </p:txBody>
      </p:sp>
      <p:sp>
        <p:nvSpPr>
          <p:cNvPr id="16" name="Rectangle 31"/>
          <p:cNvSpPr>
            <a:spLocks noChangeArrowheads="1"/>
          </p:cNvSpPr>
          <p:nvPr/>
        </p:nvSpPr>
        <p:spPr bwMode="auto">
          <a:xfrm>
            <a:off x="5735955" y="909320"/>
            <a:ext cx="6168390" cy="161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A50021"/>
              </a:buClr>
              <a:buSzPct val="75000"/>
              <a:buFont typeface="Wingdings" panose="05000000000000000000" pitchFamily="2" charset="2"/>
              <a:buChar char="n"/>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lr>
                <a:srgbClr val="666699"/>
              </a:buClr>
              <a:buSzPct val="70000"/>
              <a:buFont typeface="Wingdings" panose="05000000000000000000" pitchFamily="2" charset="2"/>
              <a:buChar char="n"/>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SzPct val="60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9pPr>
          </a:lstStyle>
          <a:p>
            <a:pPr marR="0" lvl="0" algn="l" defTabSz="914400" rtl="0" eaLnBrk="1" hangingPunct="1">
              <a:lnSpc>
                <a:spcPct val="15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chemeClr val="accent1"/>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rPr>
              <a:t>渗透</a:t>
            </a:r>
            <a:r>
              <a:rPr kumimoji="0" lang="zh-CN" altLang="en-US" sz="2200" b="0" i="0" u="none" strike="noStrike" kern="120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rPr>
              <a:t>：用一种半透膜将淡水和盐水隔开，淡水中的水分子则会自发地通过半透膜而渗流入盐水中，一直到盐水侧的水位上升到一定高度为止</a:t>
            </a:r>
            <a:endParaRPr kumimoji="0" lang="zh-CN" altLang="en-US" sz="2200" b="0" i="0" u="none" strike="noStrike" kern="120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endParaRPr>
          </a:p>
        </p:txBody>
      </p:sp>
      <p:sp>
        <p:nvSpPr>
          <p:cNvPr id="2" name="Rectangle 2"/>
          <p:cNvSpPr>
            <a:spLocks noGrp="1" noChangeArrowheads="1"/>
          </p:cNvSpPr>
          <p:nvPr/>
        </p:nvSpPr>
        <p:spPr bwMode="auto">
          <a:xfrm>
            <a:off x="479247" y="600391"/>
            <a:ext cx="490029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rtlCol="0" anchor="ctr">
            <a:spAutoFit/>
          </a:bodyPr>
          <a:lstStyle>
            <a:lvl1pPr>
              <a:spcBef>
                <a:spcPct val="20000"/>
              </a:spcBef>
              <a:buClr>
                <a:srgbClr val="A50021"/>
              </a:buClr>
              <a:buSzPct val="75000"/>
              <a:buFont typeface="Wingdings" panose="05000000000000000000" pitchFamily="2" charset="2"/>
              <a:buChar char="n"/>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lr>
                <a:srgbClr val="666699"/>
              </a:buClr>
              <a:buSzPct val="70000"/>
              <a:buFont typeface="Wingdings" panose="05000000000000000000" pitchFamily="2" charset="2"/>
              <a:buChar char="n"/>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SzPct val="60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9pPr>
          </a:lstStyle>
          <a:p>
            <a:pPr algn="l" eaLnBrk="0" fontAlgn="base" hangingPunct="0">
              <a:spcBef>
                <a:spcPct val="0"/>
              </a:spcBef>
              <a:spcAft>
                <a:spcPct val="0"/>
              </a:spcAft>
              <a:buClrTx/>
              <a:buSzTx/>
              <a:buFontTx/>
              <a:buNone/>
            </a:pPr>
            <a:r>
              <a:rPr kumimoji="0" lang="en-US" altLang="zh-CN" sz="3000" b="1" noProof="0" dirty="0">
                <a:ln>
                  <a:noFill/>
                </a:ln>
                <a:solidFill>
                  <a:srgbClr val="AA5C5C"/>
                </a:solidFill>
                <a:effectLst>
                  <a:outerShdw blurRad="38100" dist="38100" dir="2700000" algn="tl">
                    <a:srgbClr val="000000"/>
                  </a:outerShdw>
                </a:effectLst>
                <a:uLnTx/>
                <a:uFillTx/>
                <a:ea typeface="微软雅黑" panose="020B0503020204020204" charset="-122"/>
                <a:cs typeface="Times New Roman" panose="02020603050405020304" pitchFamily="18" charset="0"/>
                <a:sym typeface="Monotype Sorts" pitchFamily="2" charset="2"/>
              </a:rPr>
              <a:t>3.2</a:t>
            </a:r>
            <a:r>
              <a:rPr lang="en-US" altLang="zh-CN" sz="2800" b="1" dirty="0">
                <a:solidFill>
                  <a:srgbClr val="FFC000"/>
                </a:solidFill>
                <a:latin typeface="黑体" panose="02010609060101010101" pitchFamily="2" charset="-122"/>
                <a:ea typeface="黑体" panose="02010609060101010101" pitchFamily="2" charset="-122"/>
                <a:sym typeface="Monotype Sorts" pitchFamily="2" charset="2"/>
              </a:rPr>
              <a:t> </a:t>
            </a:r>
            <a:r>
              <a:rPr kumimoji="0" lang="en-US" altLang="zh-CN"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sym typeface="Monotype Sorts" pitchFamily="2" charset="2"/>
              </a:rPr>
              <a:t>反渗透</a:t>
            </a:r>
            <a:r>
              <a:rPr lang="en-US" altLang="zh-CN" sz="2800" b="1" dirty="0">
                <a:solidFill>
                  <a:srgbClr val="FFC000"/>
                </a:solidFill>
                <a:latin typeface="黑体" panose="02010609060101010101" pitchFamily="2" charset="-122"/>
                <a:ea typeface="黑体" panose="02010609060101010101" pitchFamily="2" charset="-122"/>
                <a:sym typeface="Monotype Sorts" pitchFamily="2" charset="2"/>
              </a:rPr>
              <a:t> </a:t>
            </a:r>
            <a:r>
              <a:rPr kumimoji="0" lang="en-US" altLang="zh-CN" sz="3000" b="1" noProof="0" dirty="0">
                <a:ln>
                  <a:noFill/>
                </a:ln>
                <a:solidFill>
                  <a:schemeClr val="bg2"/>
                </a:solidFill>
                <a:effectLst/>
                <a:uLnTx/>
                <a:uFillTx/>
                <a:ea typeface="微软雅黑" panose="020B0503020204020204" charset="-122"/>
                <a:cs typeface="Times New Roman" panose="02020603050405020304" pitchFamily="18" charset="0"/>
                <a:sym typeface="Monotype Sorts" pitchFamily="2" charset="2"/>
              </a:rPr>
              <a:t>Reverse Osmosis</a:t>
            </a:r>
            <a:endParaRPr lang="en-US" altLang="zh-CN" sz="2800" b="1" dirty="0">
              <a:solidFill>
                <a:srgbClr val="FFC000"/>
              </a:solidFill>
              <a:latin typeface="黑体" panose="02010609060101010101" pitchFamily="2" charset="-122"/>
              <a:ea typeface="黑体" panose="02010609060101010101" pitchFamily="2" charset="-122"/>
              <a:sym typeface="Monotype Sorts" pitchFamily="2" charset="2"/>
            </a:endParaRPr>
          </a:p>
        </p:txBody>
      </p:sp>
      <p:pic>
        <p:nvPicPr>
          <p:cNvPr id="3" name="Picture 6" descr="15106464715638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31" y="3356897"/>
            <a:ext cx="5526441" cy="282602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4"/>
          <p:cNvSpPr>
            <a:spLocks noChangeArrowheads="1"/>
          </p:cNvSpPr>
          <p:nvPr/>
        </p:nvSpPr>
        <p:spPr bwMode="auto">
          <a:xfrm>
            <a:off x="6167755" y="3068320"/>
            <a:ext cx="56070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A50021"/>
              </a:buClr>
              <a:buSzPct val="75000"/>
              <a:buFont typeface="Wingdings" panose="05000000000000000000" pitchFamily="2" charset="2"/>
              <a:buChar char="n"/>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lr>
                <a:srgbClr val="666699"/>
              </a:buClr>
              <a:buSzPct val="70000"/>
              <a:buFont typeface="Wingdings" panose="05000000000000000000" pitchFamily="2" charset="2"/>
              <a:buChar char="n"/>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SzPct val="60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9pPr>
          </a:lstStyle>
          <a:p>
            <a:pPr>
              <a:lnSpc>
                <a:spcPct val="150000"/>
              </a:lnSpc>
              <a:spcBef>
                <a:spcPct val="0"/>
              </a:spcBef>
              <a:spcAft>
                <a:spcPct val="0"/>
              </a:spcAft>
              <a:buClrTx/>
              <a:buSzTx/>
              <a:buFont typeface="Wingdings" panose="05000000000000000000" pitchFamily="2" charset="2"/>
              <a:buNone/>
            </a:pPr>
            <a:r>
              <a:rPr lang="zh-CN" altLang="en-US" sz="2200" dirty="0">
                <a:solidFill>
                  <a:schemeClr val="bg2"/>
                </a:solidFill>
                <a:ea typeface="黑体" panose="02010609060101010101" pitchFamily="2" charset="-122"/>
                <a:cs typeface="黑体" panose="02010609060101010101" pitchFamily="2" charset="-122"/>
                <a:sym typeface="Monotype Sorts" pitchFamily="2" charset="2"/>
              </a:rPr>
              <a:t>在盐水一侧施加外压</a:t>
            </a:r>
            <a:r>
              <a:rPr lang="en-US" altLang="zh-CN" sz="2200" dirty="0">
                <a:solidFill>
                  <a:schemeClr val="bg2"/>
                </a:solidFill>
                <a:ea typeface="黑体" panose="02010609060101010101" pitchFamily="2" charset="-122"/>
                <a:cs typeface="黑体" panose="02010609060101010101" pitchFamily="2" charset="-122"/>
                <a:sym typeface="Monotype Sorts" pitchFamily="2" charset="2"/>
              </a:rPr>
              <a:t>p</a:t>
            </a:r>
            <a:endParaRPr lang="zh-CN" altLang="en-US" sz="2200" dirty="0">
              <a:solidFill>
                <a:schemeClr val="bg2"/>
              </a:solidFill>
              <a:ea typeface="黑体" panose="02010609060101010101" pitchFamily="2" charset="-122"/>
              <a:cs typeface="黑体" panose="02010609060101010101" pitchFamily="2" charset="-122"/>
              <a:sym typeface="Monotype Sorts" pitchFamily="2" charset="2"/>
            </a:endParaRPr>
          </a:p>
          <a:p>
            <a:pPr marL="342900" indent="-342900">
              <a:lnSpc>
                <a:spcPct val="150000"/>
              </a:lnSpc>
              <a:spcBef>
                <a:spcPct val="0"/>
              </a:spcBef>
              <a:spcAft>
                <a:spcPct val="0"/>
              </a:spcAft>
              <a:buClrTx/>
              <a:buSzTx/>
              <a:buFont typeface="Wingdings" panose="05000000000000000000" pitchFamily="2" charset="2"/>
              <a:buChar char="u"/>
            </a:pPr>
            <a:r>
              <a:rPr lang="en-US" altLang="zh-CN" sz="2200" dirty="0">
                <a:solidFill>
                  <a:schemeClr val="bg2"/>
                </a:solidFill>
                <a:ea typeface="黑体" panose="02010609060101010101" pitchFamily="2" charset="-122"/>
                <a:cs typeface="黑体" panose="02010609060101010101" pitchFamily="2" charset="-122"/>
                <a:sym typeface="Monotype Sorts" pitchFamily="2" charset="2"/>
              </a:rPr>
              <a:t>p = π</a:t>
            </a:r>
            <a:r>
              <a:rPr lang="zh-CN" altLang="en-US" sz="2200" dirty="0">
                <a:solidFill>
                  <a:schemeClr val="bg2"/>
                </a:solidFill>
                <a:ea typeface="黑体" panose="02010609060101010101" pitchFamily="2" charset="-122"/>
                <a:cs typeface="黑体" panose="02010609060101010101" pitchFamily="2" charset="-122"/>
                <a:sym typeface="Monotype Sorts" pitchFamily="2" charset="2"/>
              </a:rPr>
              <a:t>时，则水分子在膜两侧通过的数目相等，达到平衡状态；</a:t>
            </a:r>
            <a:endParaRPr lang="zh-CN" altLang="en-US" sz="2200" dirty="0">
              <a:solidFill>
                <a:schemeClr val="bg2"/>
              </a:solidFill>
              <a:ea typeface="黑体" panose="02010609060101010101" pitchFamily="2" charset="-122"/>
              <a:cs typeface="黑体" panose="02010609060101010101" pitchFamily="2" charset="-122"/>
              <a:sym typeface="Monotype Sorts" pitchFamily="2" charset="2"/>
            </a:endParaRPr>
          </a:p>
          <a:p>
            <a:pPr marL="342900" indent="-342900">
              <a:lnSpc>
                <a:spcPct val="150000"/>
              </a:lnSpc>
              <a:spcBef>
                <a:spcPct val="0"/>
              </a:spcBef>
              <a:spcAft>
                <a:spcPct val="0"/>
              </a:spcAft>
              <a:buClrTx/>
              <a:buSzTx/>
              <a:buFont typeface="Wingdings" panose="05000000000000000000" pitchFamily="2" charset="2"/>
              <a:buChar char="u"/>
            </a:pPr>
            <a:r>
              <a:rPr lang="zh-CN" altLang="en-US" sz="2200" dirty="0">
                <a:solidFill>
                  <a:schemeClr val="bg2"/>
                </a:solidFill>
                <a:ea typeface="黑体" panose="02010609060101010101" pitchFamily="2" charset="-122"/>
                <a:cs typeface="黑体" panose="02010609060101010101" pitchFamily="2" charset="-122"/>
                <a:sym typeface="Monotype Sorts" pitchFamily="2" charset="2"/>
              </a:rPr>
              <a:t>当压力</a:t>
            </a:r>
            <a:r>
              <a:rPr lang="en-US" altLang="zh-CN" sz="2200" dirty="0">
                <a:solidFill>
                  <a:schemeClr val="bg2"/>
                </a:solidFill>
                <a:ea typeface="黑体" panose="02010609060101010101" pitchFamily="2" charset="-122"/>
                <a:cs typeface="黑体" panose="02010609060101010101" pitchFamily="2" charset="-122"/>
                <a:sym typeface="Monotype Sorts" pitchFamily="2" charset="2"/>
              </a:rPr>
              <a:t>p &gt; π</a:t>
            </a:r>
            <a:r>
              <a:rPr lang="zh-CN" altLang="en-US" sz="2200" dirty="0">
                <a:solidFill>
                  <a:schemeClr val="bg2"/>
                </a:solidFill>
                <a:ea typeface="黑体" panose="02010609060101010101" pitchFamily="2" charset="-122"/>
                <a:cs typeface="黑体" panose="02010609060101010101" pitchFamily="2" charset="-122"/>
                <a:sym typeface="Monotype Sorts" pitchFamily="2" charset="2"/>
              </a:rPr>
              <a:t>时，则盐水中的水分子将流向淡水中去，使盐水增浓，实现</a:t>
            </a:r>
            <a:r>
              <a:rPr lang="zh-CN" altLang="en-US" sz="2200" dirty="0">
                <a:solidFill>
                  <a:srgbClr val="FF0000"/>
                </a:solidFill>
                <a:ea typeface="黑体" panose="02010609060101010101" pitchFamily="2" charset="-122"/>
                <a:cs typeface="黑体" panose="02010609060101010101" pitchFamily="2" charset="-122"/>
                <a:sym typeface="Monotype Sorts" pitchFamily="2" charset="2"/>
              </a:rPr>
              <a:t>反渗透过程。</a:t>
            </a:r>
            <a:endParaRPr lang="zh-CN" altLang="en-US" sz="2200" dirty="0">
              <a:solidFill>
                <a:schemeClr val="bg2"/>
              </a:solidFill>
              <a:ea typeface="黑体" panose="02010609060101010101" pitchFamily="2" charset="-122"/>
              <a:cs typeface="黑体" panose="02010609060101010101" pitchFamily="2" charset="-122"/>
              <a:sym typeface="Monotype Sorts" pitchFamily="2" charset="2"/>
            </a:endParaRPr>
          </a:p>
          <a:p>
            <a:pPr marL="342900" indent="-342900" eaLnBrk="0" fontAlgn="base" hangingPunct="0">
              <a:spcBef>
                <a:spcPct val="0"/>
              </a:spcBef>
              <a:spcAft>
                <a:spcPct val="0"/>
              </a:spcAft>
              <a:buClrTx/>
              <a:buSzTx/>
              <a:buFont typeface="Wingdings" panose="05000000000000000000" pitchFamily="2" charset="2"/>
              <a:buChar char="u"/>
            </a:pPr>
            <a:endParaRPr lang="zh-CN" altLang="en-US" sz="2200" dirty="0">
              <a:solidFill>
                <a:schemeClr val="bg2"/>
              </a:solidFill>
              <a:ea typeface="黑体" panose="02010609060101010101" pitchFamily="2" charset="-122"/>
              <a:cs typeface="黑体" panose="02010609060101010101" pitchFamily="2" charset="-122"/>
              <a:sym typeface="Monotype Sorts" pitchFamily="2" charset="2"/>
            </a:endParaRPr>
          </a:p>
        </p:txBody>
      </p:sp>
      <p:sp>
        <p:nvSpPr>
          <p:cNvPr id="19" name="矩形 18"/>
          <p:cNvSpPr/>
          <p:nvPr/>
        </p:nvSpPr>
        <p:spPr>
          <a:xfrm>
            <a:off x="5551669" y="3899617"/>
            <a:ext cx="390525" cy="583565"/>
          </a:xfrm>
          <a:prstGeom prst="rect">
            <a:avLst/>
          </a:prstGeom>
          <a:noFill/>
        </p:spPr>
        <p:txBody>
          <a:bodyPr wrap="none" lIns="91440" tIns="45720" rIns="91440" bIns="45720">
            <a:spAutoFit/>
          </a:bodyPr>
          <a:lstStyle/>
          <a:p>
            <a:pPr algn="ctr"/>
            <a:r>
              <a:rPr lang="en-US" altLang="zh-CN" sz="3200" b="0" cap="none" spc="0" dirty="0">
                <a:ln w="0"/>
                <a:solidFill>
                  <a:srgbClr val="C00000"/>
                </a:solidFill>
                <a:effectLst>
                  <a:outerShdw blurRad="38100" dist="25400" dir="5400000" algn="ctr" rotWithShape="0">
                    <a:srgbClr val="6E747A">
                      <a:alpha val="43000"/>
                    </a:srgbClr>
                  </a:outerShdw>
                </a:effectLst>
              </a:rPr>
              <a:t>p</a:t>
            </a:r>
            <a:endParaRPr lang="en-US" altLang="zh-CN" sz="3200" b="0" cap="none" spc="0" dirty="0">
              <a:ln w="0"/>
              <a:solidFill>
                <a:srgbClr val="C00000"/>
              </a:solidFill>
              <a:effectLst>
                <a:outerShdw blurRad="38100" dist="25400" dir="5400000" algn="ctr" rotWithShape="0">
                  <a:srgbClr val="6E747A">
                    <a:alpha val="43000"/>
                  </a:srgbClr>
                </a:outerShdw>
              </a:effectLst>
            </a:endParaRPr>
          </a:p>
        </p:txBody>
      </p:sp>
      <p:sp>
        <p:nvSpPr>
          <p:cNvPr id="20" name="矩形 19"/>
          <p:cNvSpPr/>
          <p:nvPr/>
        </p:nvSpPr>
        <p:spPr>
          <a:xfrm>
            <a:off x="1919245" y="4384578"/>
            <a:ext cx="619557" cy="521970"/>
          </a:xfrm>
          <a:prstGeom prst="rect">
            <a:avLst/>
          </a:prstGeom>
          <a:noFill/>
        </p:spPr>
        <p:txBody>
          <a:bodyPr wrap="square" lIns="91440" tIns="45720" rIns="91440" bIns="45720">
            <a:spAutoFit/>
          </a:bodyPr>
          <a:lstStyle/>
          <a:p>
            <a:pPr algn="ctr"/>
            <a:r>
              <a:rPr lang="en-US" altLang="zh-CN" sz="2800" dirty="0">
                <a:solidFill>
                  <a:srgbClr val="0000FF"/>
                </a:solidFill>
                <a:latin typeface="Arial" panose="020B0604020202020204" pitchFamily="34" charset="0"/>
                <a:cs typeface="Arial" panose="020B0604020202020204" pitchFamily="34" charset="0"/>
                <a:sym typeface="Symbol" panose="05050102010706020507" pitchFamily="18" charset="2"/>
              </a:rPr>
              <a:t></a:t>
            </a:r>
            <a:endParaRPr lang="zh-CN" altLang="en-US" sz="2800" b="0" cap="none" spc="0" dirty="0">
              <a:ln w="0"/>
              <a:solidFill>
                <a:srgbClr val="0000FF"/>
              </a:solidFill>
              <a:effectLst>
                <a:outerShdw blurRad="38100" dist="25400" dir="5400000" algn="ctr" rotWithShape="0">
                  <a:srgbClr val="6E747A">
                    <a:alpha val="43000"/>
                  </a:srgbClr>
                </a:outerShdw>
              </a:effectLst>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txBox="1">
            <a:spLocks noGrp="1"/>
          </p:cNvSpPr>
          <p:nvPr>
            <p:ph type="sldNum" sz="quarter" idx="4"/>
          </p:nvPr>
        </p:nvSpPr>
        <p:spPr>
          <a:xfrm>
            <a:off x="9347200" y="6255385"/>
            <a:ext cx="2844800" cy="476250"/>
          </a:xfrm>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2"/>
          <p:cNvSpPr>
            <a:spLocks noGrp="1" noChangeArrowheads="1"/>
          </p:cNvSpPr>
          <p:nvPr/>
        </p:nvSpPr>
        <p:spPr bwMode="auto">
          <a:xfrm>
            <a:off x="479247" y="600391"/>
            <a:ext cx="490029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rtlCol="0" anchor="ctr">
            <a:spAutoFit/>
          </a:bodyPr>
          <a:lstStyle>
            <a:lvl1pPr>
              <a:spcBef>
                <a:spcPct val="20000"/>
              </a:spcBef>
              <a:buClr>
                <a:srgbClr val="A50021"/>
              </a:buClr>
              <a:buSzPct val="75000"/>
              <a:buFont typeface="Wingdings" panose="05000000000000000000" pitchFamily="2" charset="2"/>
              <a:buChar char="n"/>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lr>
                <a:srgbClr val="666699"/>
              </a:buClr>
              <a:buSzPct val="70000"/>
              <a:buFont typeface="Wingdings" panose="05000000000000000000" pitchFamily="2" charset="2"/>
              <a:buChar char="n"/>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SzPct val="60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9pPr>
          </a:lstStyle>
          <a:p>
            <a:pPr algn="l" eaLnBrk="0" fontAlgn="base" hangingPunct="0">
              <a:spcBef>
                <a:spcPct val="0"/>
              </a:spcBef>
              <a:spcAft>
                <a:spcPct val="0"/>
              </a:spcAft>
              <a:buClrTx/>
              <a:buSzTx/>
              <a:buFontTx/>
              <a:buNone/>
            </a:pPr>
            <a:r>
              <a:rPr kumimoji="0" lang="en-US" altLang="zh-CN" sz="3000" b="1" noProof="0" dirty="0">
                <a:ln>
                  <a:noFill/>
                </a:ln>
                <a:solidFill>
                  <a:srgbClr val="AA5C5C"/>
                </a:solidFill>
                <a:effectLst>
                  <a:outerShdw blurRad="38100" dist="38100" dir="2700000" algn="tl">
                    <a:srgbClr val="000000"/>
                  </a:outerShdw>
                </a:effectLst>
                <a:uLnTx/>
                <a:uFillTx/>
                <a:ea typeface="微软雅黑" panose="020B0503020204020204" charset="-122"/>
                <a:cs typeface="Times New Roman" panose="02020603050405020304" pitchFamily="18" charset="0"/>
                <a:sym typeface="Monotype Sorts" pitchFamily="2" charset="2"/>
              </a:rPr>
              <a:t>3.2</a:t>
            </a:r>
            <a:r>
              <a:rPr lang="en-US" altLang="zh-CN" sz="2800" b="1" dirty="0">
                <a:solidFill>
                  <a:srgbClr val="FFC000"/>
                </a:solidFill>
                <a:latin typeface="黑体" panose="02010609060101010101" pitchFamily="2" charset="-122"/>
                <a:ea typeface="黑体" panose="02010609060101010101" pitchFamily="2" charset="-122"/>
                <a:sym typeface="Monotype Sorts" pitchFamily="2" charset="2"/>
              </a:rPr>
              <a:t> </a:t>
            </a:r>
            <a:r>
              <a:rPr kumimoji="0" lang="en-US" altLang="zh-CN"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sym typeface="Monotype Sorts" pitchFamily="2" charset="2"/>
              </a:rPr>
              <a:t>反渗透</a:t>
            </a:r>
            <a:r>
              <a:rPr lang="en-US" altLang="zh-CN" sz="2800" b="1" dirty="0">
                <a:solidFill>
                  <a:srgbClr val="FFC000"/>
                </a:solidFill>
                <a:latin typeface="黑体" panose="02010609060101010101" pitchFamily="2" charset="-122"/>
                <a:ea typeface="黑体" panose="02010609060101010101" pitchFamily="2" charset="-122"/>
                <a:sym typeface="Monotype Sorts" pitchFamily="2" charset="2"/>
              </a:rPr>
              <a:t> </a:t>
            </a:r>
            <a:r>
              <a:rPr kumimoji="0" lang="en-US" altLang="zh-CN" sz="3000" b="1" noProof="0" dirty="0">
                <a:ln>
                  <a:noFill/>
                </a:ln>
                <a:solidFill>
                  <a:schemeClr val="bg2"/>
                </a:solidFill>
                <a:effectLst/>
                <a:uLnTx/>
                <a:uFillTx/>
                <a:ea typeface="微软雅黑" panose="020B0503020204020204" charset="-122"/>
                <a:cs typeface="Times New Roman" panose="02020603050405020304" pitchFamily="18" charset="0"/>
                <a:sym typeface="Monotype Sorts" pitchFamily="2" charset="2"/>
              </a:rPr>
              <a:t>Reverse Osmosis</a:t>
            </a:r>
            <a:endParaRPr lang="en-US" altLang="zh-CN" sz="2800" b="1" dirty="0">
              <a:solidFill>
                <a:srgbClr val="FFC000"/>
              </a:solidFill>
              <a:latin typeface="黑体" panose="02010609060101010101" pitchFamily="2" charset="-122"/>
              <a:ea typeface="黑体" panose="02010609060101010101" pitchFamily="2" charset="-122"/>
              <a:sym typeface="Monotype Sorts" pitchFamily="2" charset="2"/>
            </a:endParaRPr>
          </a:p>
        </p:txBody>
      </p:sp>
      <p:sp>
        <p:nvSpPr>
          <p:cNvPr id="4" name="文本框 3"/>
          <p:cNvSpPr txBox="1"/>
          <p:nvPr/>
        </p:nvSpPr>
        <p:spPr>
          <a:xfrm>
            <a:off x="767715" y="1196975"/>
            <a:ext cx="10613390" cy="1614805"/>
          </a:xfrm>
          <a:prstGeom prst="rect">
            <a:avLst/>
          </a:prstGeom>
          <a:noFill/>
        </p:spPr>
        <p:txBody>
          <a:bodyPr wrap="square" rtlCol="0">
            <a:spAutoFit/>
          </a:bodyPr>
          <a:lstStyle/>
          <a:p>
            <a:pPr>
              <a:lnSpc>
                <a:spcPct val="150000"/>
              </a:lnSpc>
            </a:pPr>
            <a:r>
              <a:rPr lang="zh-CN" altLang="en-US" sz="2200" b="0">
                <a:solidFill>
                  <a:srgbClr val="FF0000"/>
                </a:solidFill>
                <a:uFillTx/>
                <a:latin typeface="Times New Roman" panose="02020603050405020304" pitchFamily="18" charset="0"/>
                <a:ea typeface="黑体" panose="02010609060101010101" pitchFamily="2" charset="-122"/>
              </a:rPr>
              <a:t>反渗透</a:t>
            </a:r>
            <a:r>
              <a:rPr lang="en-US" altLang="zh-CN" sz="2200" b="0">
                <a:solidFill>
                  <a:srgbClr val="FF0000"/>
                </a:solidFill>
                <a:uFillTx/>
                <a:latin typeface="Times New Roman" panose="02020603050405020304" pitchFamily="18" charset="0"/>
                <a:ea typeface="黑体" panose="02010609060101010101" pitchFamily="2" charset="-122"/>
              </a:rPr>
              <a:t> (RO)</a:t>
            </a:r>
            <a:r>
              <a:rPr lang="en-US" altLang="zh-CN" sz="2200" b="0">
                <a:solidFill>
                  <a:schemeClr val="bg2"/>
                </a:solidFill>
                <a:uFillTx/>
                <a:latin typeface="Times New Roman" panose="02020603050405020304" pitchFamily="18" charset="0"/>
                <a:ea typeface="黑体" panose="02010609060101010101" pitchFamily="2" charset="-122"/>
              </a:rPr>
              <a:t> </a:t>
            </a:r>
            <a:r>
              <a:rPr lang="zh-CN" altLang="en-US" sz="2200" b="0">
                <a:solidFill>
                  <a:schemeClr val="bg2"/>
                </a:solidFill>
                <a:uFillTx/>
                <a:latin typeface="Times New Roman" panose="02020603050405020304" pitchFamily="18" charset="0"/>
                <a:ea typeface="黑体" panose="02010609060101010101" pitchFamily="2" charset="-122"/>
              </a:rPr>
              <a:t>是利用反渗透膜</a:t>
            </a:r>
            <a:r>
              <a:rPr lang="zh-CN" altLang="en-US" sz="2200" b="0">
                <a:solidFill>
                  <a:schemeClr val="accent1"/>
                </a:solidFill>
                <a:uFillTx/>
                <a:latin typeface="Times New Roman" panose="02020603050405020304" pitchFamily="18" charset="0"/>
                <a:ea typeface="黑体" panose="02010609060101010101" pitchFamily="2" charset="-122"/>
              </a:rPr>
              <a:t>选择性</a:t>
            </a:r>
            <a:r>
              <a:rPr lang="zh-CN" altLang="en-US" sz="2200" b="0">
                <a:solidFill>
                  <a:schemeClr val="bg2"/>
                </a:solidFill>
                <a:uFillTx/>
                <a:latin typeface="Times New Roman" panose="02020603050405020304" pitchFamily="18" charset="0"/>
                <a:ea typeface="黑体" panose="02010609060101010101" pitchFamily="2" charset="-122"/>
              </a:rPr>
              <a:t>地只允许溶剂</a:t>
            </a:r>
            <a:r>
              <a:rPr lang="en-US" altLang="zh-CN" sz="2200" b="0">
                <a:solidFill>
                  <a:schemeClr val="bg2"/>
                </a:solidFill>
                <a:uFillTx/>
                <a:latin typeface="Times New Roman" panose="02020603050405020304" pitchFamily="18" charset="0"/>
                <a:ea typeface="黑体" panose="02010609060101010101" pitchFamily="2" charset="-122"/>
              </a:rPr>
              <a:t> (</a:t>
            </a:r>
            <a:r>
              <a:rPr lang="zh-CN" altLang="en-US" sz="2200" b="0">
                <a:solidFill>
                  <a:schemeClr val="bg2"/>
                </a:solidFill>
                <a:uFillTx/>
                <a:latin typeface="Times New Roman" panose="02020603050405020304" pitchFamily="18" charset="0"/>
                <a:ea typeface="黑体" panose="02010609060101010101" pitchFamily="2" charset="-122"/>
              </a:rPr>
              <a:t>通常是水</a:t>
            </a:r>
            <a:r>
              <a:rPr lang="en-US" altLang="zh-CN" sz="2200" b="0">
                <a:solidFill>
                  <a:schemeClr val="bg2"/>
                </a:solidFill>
                <a:uFillTx/>
                <a:latin typeface="Times New Roman" panose="02020603050405020304" pitchFamily="18" charset="0"/>
                <a:ea typeface="黑体" panose="02010609060101010101" pitchFamily="2" charset="-122"/>
              </a:rPr>
              <a:t>) </a:t>
            </a:r>
            <a:r>
              <a:rPr lang="zh-CN" altLang="en-US" sz="2200" b="0">
                <a:solidFill>
                  <a:schemeClr val="bg2"/>
                </a:solidFill>
                <a:uFillTx/>
                <a:latin typeface="Times New Roman" panose="02020603050405020304" pitchFamily="18" charset="0"/>
                <a:ea typeface="黑体" panose="02010609060101010101" pitchFamily="2" charset="-122"/>
              </a:rPr>
              <a:t>透过而截留离子物质的性质，以膜两侧</a:t>
            </a:r>
            <a:r>
              <a:rPr lang="zh-CN" altLang="en-US" sz="2200" b="0">
                <a:solidFill>
                  <a:schemeClr val="accent1"/>
                </a:solidFill>
                <a:uFillTx/>
                <a:latin typeface="Times New Roman" panose="02020603050405020304" pitchFamily="18" charset="0"/>
                <a:ea typeface="黑体" panose="02010609060101010101" pitchFamily="2" charset="-122"/>
              </a:rPr>
              <a:t>静压差</a:t>
            </a:r>
            <a:r>
              <a:rPr lang="zh-CN" altLang="en-US" sz="2200" b="0">
                <a:solidFill>
                  <a:schemeClr val="bg2"/>
                </a:solidFill>
                <a:uFillTx/>
                <a:latin typeface="Times New Roman" panose="02020603050405020304" pitchFamily="18" charset="0"/>
                <a:ea typeface="黑体" panose="02010609060101010101" pitchFamily="2" charset="-122"/>
              </a:rPr>
              <a:t>为推动力，克服溶剂的渗透压，使溶剂通过反渗透膜而实现溶剂和溶质分离的膜过程。</a:t>
            </a:r>
            <a:endParaRPr lang="zh-CN" altLang="en-US" sz="2200" b="0">
              <a:solidFill>
                <a:schemeClr val="bg2"/>
              </a:solidFill>
              <a:uFillTx/>
              <a:latin typeface="Times New Roman" panose="02020603050405020304" pitchFamily="18" charset="0"/>
              <a:ea typeface="黑体" panose="02010609060101010101" pitchFamily="2" charset="-122"/>
            </a:endParaRPr>
          </a:p>
        </p:txBody>
      </p:sp>
      <p:pic>
        <p:nvPicPr>
          <p:cNvPr id="6" name="图片 5" descr="反渗透"/>
          <p:cNvPicPr>
            <a:picLocks noChangeAspect="1"/>
          </p:cNvPicPr>
          <p:nvPr/>
        </p:nvPicPr>
        <p:blipFill>
          <a:blip r:embed="rId1"/>
          <a:stretch>
            <a:fillRect/>
          </a:stretch>
        </p:blipFill>
        <p:spPr>
          <a:xfrm>
            <a:off x="60325" y="2780665"/>
            <a:ext cx="6251575" cy="3476625"/>
          </a:xfrm>
          <a:prstGeom prst="rect">
            <a:avLst/>
          </a:prstGeom>
        </p:spPr>
      </p:pic>
      <p:sp>
        <p:nvSpPr>
          <p:cNvPr id="7" name="文本框 6"/>
          <p:cNvSpPr txBox="1"/>
          <p:nvPr/>
        </p:nvSpPr>
        <p:spPr>
          <a:xfrm>
            <a:off x="5443855" y="3429000"/>
            <a:ext cx="6158865" cy="2432685"/>
          </a:xfrm>
          <a:prstGeom prst="rect">
            <a:avLst/>
          </a:prstGeom>
          <a:noFill/>
        </p:spPr>
        <p:txBody>
          <a:bodyPr wrap="square" rtlCol="0">
            <a:noAutofit/>
          </a:bodyPr>
          <a:lstStyle/>
          <a:p>
            <a:pPr>
              <a:lnSpc>
                <a:spcPct val="150000"/>
              </a:lnSpc>
            </a:pPr>
            <a:r>
              <a:rPr lang="en-US" altLang="en-US" sz="2200">
                <a:solidFill>
                  <a:schemeClr val="bg2"/>
                </a:solidFill>
                <a:uFillTx/>
                <a:latin typeface="Times New Roman" panose="02020603050405020304" pitchFamily="18" charset="0"/>
                <a:ea typeface="黑体" panose="02010609060101010101" pitchFamily="2" charset="-122"/>
              </a:rPr>
              <a:t>①</a:t>
            </a:r>
            <a:r>
              <a:rPr lang="zh-CN" altLang="en-US" sz="2200">
                <a:solidFill>
                  <a:schemeClr val="bg2"/>
                </a:solidFill>
                <a:uFillTx/>
                <a:latin typeface="Times New Roman" panose="02020603050405020304" pitchFamily="18" charset="0"/>
                <a:ea typeface="黑体" panose="02010609060101010101" pitchFamily="2" charset="-122"/>
              </a:rPr>
              <a:t>压力是反渗透分离过程的主动力，不经过能量密集交换的相变，</a:t>
            </a:r>
            <a:r>
              <a:rPr lang="zh-CN" altLang="en-US" sz="2200">
                <a:solidFill>
                  <a:schemeClr val="accent1"/>
                </a:solidFill>
                <a:uFillTx/>
                <a:latin typeface="Times New Roman" panose="02020603050405020304" pitchFamily="18" charset="0"/>
                <a:ea typeface="黑体" panose="02010609060101010101" pitchFamily="2" charset="-122"/>
              </a:rPr>
              <a:t>能耗低</a:t>
            </a:r>
            <a:r>
              <a:rPr lang="zh-CN" altLang="en-US" sz="2200">
                <a:solidFill>
                  <a:schemeClr val="bg2"/>
                </a:solidFill>
                <a:uFillTx/>
                <a:latin typeface="Times New Roman" panose="02020603050405020304" pitchFamily="18" charset="0"/>
                <a:ea typeface="黑体" panose="02010609060101010101" pitchFamily="2" charset="-122"/>
              </a:rPr>
              <a:t>；</a:t>
            </a:r>
            <a:endParaRPr lang="zh-CN" altLang="en-US" sz="220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en-US" sz="2200">
                <a:solidFill>
                  <a:schemeClr val="bg2"/>
                </a:solidFill>
                <a:uFillTx/>
                <a:latin typeface="Times New Roman" panose="02020603050405020304" pitchFamily="18" charset="0"/>
                <a:ea typeface="黑体" panose="02010609060101010101" pitchFamily="2" charset="-122"/>
              </a:rPr>
              <a:t>②</a:t>
            </a:r>
            <a:r>
              <a:rPr lang="zh-CN" altLang="en-US" sz="2200">
                <a:solidFill>
                  <a:schemeClr val="bg2"/>
                </a:solidFill>
                <a:uFillTx/>
                <a:latin typeface="Times New Roman" panose="02020603050405020304" pitchFamily="18" charset="0"/>
                <a:ea typeface="黑体" panose="02010609060101010101" pitchFamily="2" charset="-122"/>
              </a:rPr>
              <a:t>不需要大量的沉淀剂和吸附剂，运行</a:t>
            </a:r>
            <a:r>
              <a:rPr lang="zh-CN" altLang="en-US" sz="2200">
                <a:solidFill>
                  <a:schemeClr val="accent1"/>
                </a:solidFill>
                <a:uFillTx/>
                <a:latin typeface="Times New Roman" panose="02020603050405020304" pitchFamily="18" charset="0"/>
                <a:ea typeface="黑体" panose="02010609060101010101" pitchFamily="2" charset="-122"/>
              </a:rPr>
              <a:t>成本低</a:t>
            </a:r>
            <a:r>
              <a:rPr lang="zh-CN" altLang="en-US" sz="2200">
                <a:solidFill>
                  <a:schemeClr val="bg2"/>
                </a:solidFill>
                <a:uFillTx/>
                <a:latin typeface="Times New Roman" panose="02020603050405020304" pitchFamily="18" charset="0"/>
                <a:ea typeface="黑体" panose="02010609060101010101" pitchFamily="2" charset="-122"/>
              </a:rPr>
              <a:t>；</a:t>
            </a:r>
            <a:endParaRPr lang="zh-CN" altLang="en-US" sz="220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en-US" sz="2200">
                <a:solidFill>
                  <a:schemeClr val="bg2"/>
                </a:solidFill>
                <a:uFillTx/>
                <a:latin typeface="Times New Roman" panose="02020603050405020304" pitchFamily="18" charset="0"/>
                <a:ea typeface="黑体" panose="02010609060101010101" pitchFamily="2" charset="-122"/>
              </a:rPr>
              <a:t>③</a:t>
            </a:r>
            <a:r>
              <a:rPr lang="zh-CN" altLang="en-US" sz="2200">
                <a:solidFill>
                  <a:schemeClr val="bg2"/>
                </a:solidFill>
                <a:uFillTx/>
                <a:latin typeface="Times New Roman" panose="02020603050405020304" pitchFamily="18" charset="0"/>
                <a:ea typeface="黑体" panose="02010609060101010101" pitchFamily="2" charset="-122"/>
              </a:rPr>
              <a:t>分离工程设计和操作简单，</a:t>
            </a:r>
            <a:r>
              <a:rPr lang="zh-CN" altLang="en-US" sz="2200">
                <a:solidFill>
                  <a:schemeClr val="accent1"/>
                </a:solidFill>
                <a:uFillTx/>
                <a:latin typeface="Times New Roman" panose="02020603050405020304" pitchFamily="18" charset="0"/>
                <a:ea typeface="黑体" panose="02010609060101010101" pitchFamily="2" charset="-122"/>
              </a:rPr>
              <a:t>建设周期短</a:t>
            </a:r>
            <a:r>
              <a:rPr lang="zh-CN" altLang="en-US" sz="2200">
                <a:solidFill>
                  <a:schemeClr val="bg2"/>
                </a:solidFill>
                <a:uFillTx/>
                <a:latin typeface="Times New Roman" panose="02020603050405020304" pitchFamily="18" charset="0"/>
                <a:ea typeface="黑体" panose="02010609060101010101" pitchFamily="2" charset="-122"/>
              </a:rPr>
              <a:t>；</a:t>
            </a:r>
            <a:endParaRPr lang="zh-CN" altLang="en-US" sz="220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en-US" sz="2200">
                <a:solidFill>
                  <a:schemeClr val="bg2"/>
                </a:solidFill>
                <a:uFillTx/>
                <a:latin typeface="Times New Roman" panose="02020603050405020304" pitchFamily="18" charset="0"/>
                <a:ea typeface="黑体" panose="02010609060101010101" pitchFamily="2" charset="-122"/>
              </a:rPr>
              <a:t>④</a:t>
            </a:r>
            <a:r>
              <a:rPr lang="zh-CN" altLang="en-US" sz="2200">
                <a:solidFill>
                  <a:schemeClr val="bg2"/>
                </a:solidFill>
                <a:uFillTx/>
                <a:latin typeface="Times New Roman" panose="02020603050405020304" pitchFamily="18" charset="0"/>
                <a:ea typeface="黑体" panose="02010609060101010101" pitchFamily="2" charset="-122"/>
              </a:rPr>
              <a:t>净化效率高，环境友好。</a:t>
            </a:r>
            <a:endParaRPr lang="zh-CN" altLang="en-US" sz="2200">
              <a:solidFill>
                <a:schemeClr val="bg2"/>
              </a:solidFill>
              <a:uFillTx/>
              <a:latin typeface="Times New Roman" panose="02020603050405020304" pitchFamily="18" charset="0"/>
              <a:ea typeface="黑体" panose="02010609060101010101" pitchFamily="2" charset="-122"/>
            </a:endParaRPr>
          </a:p>
        </p:txBody>
      </p:sp>
      <p:sp>
        <p:nvSpPr>
          <p:cNvPr id="8" name="文本框 7"/>
          <p:cNvSpPr txBox="1"/>
          <p:nvPr/>
        </p:nvSpPr>
        <p:spPr>
          <a:xfrm>
            <a:off x="5592445" y="2892425"/>
            <a:ext cx="1006475" cy="460375"/>
          </a:xfrm>
          <a:prstGeom prst="rect">
            <a:avLst/>
          </a:prstGeom>
          <a:noFill/>
        </p:spPr>
        <p:txBody>
          <a:bodyPr wrap="square" rtlCol="0">
            <a:spAutoFit/>
          </a:bodyPr>
          <a:lstStyle/>
          <a:p>
            <a:r>
              <a:rPr lang="zh-CN" altLang="en-US" sz="2400">
                <a:solidFill>
                  <a:schemeClr val="bg2"/>
                </a:solidFill>
                <a:uFillTx/>
                <a:latin typeface="Times New Roman" panose="02020603050405020304" pitchFamily="18" charset="0"/>
                <a:ea typeface="黑体" panose="02010609060101010101" pitchFamily="2" charset="-122"/>
              </a:rPr>
              <a:t>优势</a:t>
            </a:r>
            <a:endParaRPr lang="zh-CN" altLang="en-US" sz="2400">
              <a:solidFill>
                <a:schemeClr val="bg2"/>
              </a:solidFill>
              <a:uFillTx/>
              <a:latin typeface="Times New Roman" panose="02020603050405020304" pitchFamily="18" charset="0"/>
              <a:ea typeface="黑体" panose="02010609060101010101" pitchFamily="2" charset="-122"/>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2"/>
          <p:cNvSpPr>
            <a:spLocks noGrp="1" noChangeArrowheads="1"/>
          </p:cNvSpPr>
          <p:nvPr/>
        </p:nvSpPr>
        <p:spPr bwMode="auto">
          <a:xfrm>
            <a:off x="479247" y="600391"/>
            <a:ext cx="4024630"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rtlCol="0" anchor="ctr">
            <a:spAutoFit/>
          </a:bodyPr>
          <a:lstStyle>
            <a:lvl1pPr>
              <a:spcBef>
                <a:spcPct val="20000"/>
              </a:spcBef>
              <a:buClr>
                <a:srgbClr val="A50021"/>
              </a:buClr>
              <a:buSzPct val="75000"/>
              <a:buFont typeface="Wingdings" panose="05000000000000000000" pitchFamily="2" charset="2"/>
              <a:buChar char="n"/>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lr>
                <a:srgbClr val="666699"/>
              </a:buClr>
              <a:buSzPct val="70000"/>
              <a:buFont typeface="Wingdings" panose="05000000000000000000" pitchFamily="2" charset="2"/>
              <a:buChar char="n"/>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SzPct val="60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9pPr>
          </a:lstStyle>
          <a:p>
            <a:pPr algn="l" eaLnBrk="0" fontAlgn="base" hangingPunct="0">
              <a:spcBef>
                <a:spcPct val="0"/>
              </a:spcBef>
              <a:spcAft>
                <a:spcPct val="0"/>
              </a:spcAft>
              <a:buClrTx/>
              <a:buSzTx/>
              <a:buFontTx/>
              <a:buNone/>
            </a:pPr>
            <a:r>
              <a:rPr kumimoji="0" lang="en-US" altLang="zh-CN" sz="3000" b="1" noProof="0" dirty="0">
                <a:ln>
                  <a:noFill/>
                </a:ln>
                <a:solidFill>
                  <a:srgbClr val="AA5C5C"/>
                </a:solidFill>
                <a:effectLst>
                  <a:outerShdw blurRad="38100" dist="38100" dir="2700000" algn="tl">
                    <a:srgbClr val="000000"/>
                  </a:outerShdw>
                </a:effectLst>
                <a:uLnTx/>
                <a:uFillTx/>
                <a:ea typeface="微软雅黑" panose="020B0503020204020204" charset="-122"/>
                <a:cs typeface="Times New Roman" panose="02020603050405020304" pitchFamily="18" charset="0"/>
                <a:sym typeface="Monotype Sorts" pitchFamily="2" charset="2"/>
              </a:rPr>
              <a:t>3.3</a:t>
            </a:r>
            <a:r>
              <a:rPr lang="en-US" altLang="zh-CN" sz="2800" b="1" dirty="0">
                <a:solidFill>
                  <a:srgbClr val="FFC000"/>
                </a:solidFill>
                <a:latin typeface="黑体" panose="02010609060101010101" pitchFamily="2" charset="-122"/>
                <a:ea typeface="黑体" panose="02010609060101010101" pitchFamily="2" charset="-122"/>
                <a:sym typeface="Monotype Sorts" pitchFamily="2" charset="2"/>
              </a:rPr>
              <a:t> </a:t>
            </a:r>
            <a:r>
              <a:rPr kumimoji="0" lang="en-US" altLang="zh-CN"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sym typeface="Monotype Sorts" pitchFamily="2" charset="2"/>
              </a:rPr>
              <a:t>超滤</a:t>
            </a:r>
            <a:r>
              <a:rPr kumimoji="0" lang="en-US" altLang="zh-CN" sz="3000" b="1" noProof="0" dirty="0">
                <a:ln>
                  <a:noFill/>
                </a:ln>
                <a:solidFill>
                  <a:schemeClr val="bg2"/>
                </a:solidFill>
                <a:effectLst/>
                <a:uLnTx/>
                <a:uFillTx/>
                <a:ea typeface="微软雅黑" panose="020B0503020204020204" charset="-122"/>
                <a:cs typeface="Times New Roman" panose="02020603050405020304" pitchFamily="18" charset="0"/>
                <a:sym typeface="Monotype Sorts" pitchFamily="2" charset="2"/>
              </a:rPr>
              <a:t> Ultrafiltration</a:t>
            </a:r>
            <a:endParaRPr lang="en-US" altLang="zh-CN" sz="2800" b="1" dirty="0">
              <a:solidFill>
                <a:srgbClr val="FFC000"/>
              </a:solidFill>
              <a:latin typeface="黑体" panose="02010609060101010101" pitchFamily="2" charset="-122"/>
              <a:ea typeface="黑体" panose="02010609060101010101" pitchFamily="2" charset="-122"/>
              <a:sym typeface="Monotype Sorts" pitchFamily="2" charset="2"/>
            </a:endParaRPr>
          </a:p>
        </p:txBody>
      </p:sp>
      <p:sp>
        <p:nvSpPr>
          <p:cNvPr id="58371" name="矩形 2"/>
          <p:cNvSpPr/>
          <p:nvPr/>
        </p:nvSpPr>
        <p:spPr>
          <a:xfrm>
            <a:off x="3143885" y="1485900"/>
            <a:ext cx="8726805" cy="1198880"/>
          </a:xfrm>
          <a:prstGeom prst="rect">
            <a:avLst/>
          </a:prstGeom>
          <a:noFill/>
          <a:ln w="9525">
            <a:noFill/>
          </a:ln>
        </p:spPr>
        <p:txBody>
          <a:bodyPr wrap="square">
            <a:sp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a:lnSpc>
                <a:spcPct val="150000"/>
              </a:lnSpc>
              <a:buNone/>
            </a:pPr>
            <a:r>
              <a:rPr lang="zh-CN" altLang="en-US" sz="2400" b="0" dirty="0">
                <a:solidFill>
                  <a:schemeClr val="bg2"/>
                </a:solidFill>
                <a:latin typeface="宋体" panose="02010600030101010101" pitchFamily="2" charset="-122"/>
                <a:sym typeface="Monotype Sorts" pitchFamily="2" charset="2"/>
              </a:rPr>
              <a:t>超滤以</a:t>
            </a:r>
            <a:r>
              <a:rPr lang="zh-CN" altLang="en-US" sz="2400" b="0" dirty="0">
                <a:solidFill>
                  <a:schemeClr val="accent1"/>
                </a:solidFill>
                <a:latin typeface="宋体" panose="02010600030101010101" pitchFamily="2" charset="-122"/>
                <a:sym typeface="Monotype Sorts" pitchFamily="2" charset="2"/>
              </a:rPr>
              <a:t>压力差为推动力</a:t>
            </a:r>
            <a:r>
              <a:rPr lang="zh-CN" altLang="en-US" sz="2400" b="0" dirty="0">
                <a:solidFill>
                  <a:schemeClr val="bg2"/>
                </a:solidFill>
                <a:latin typeface="宋体" panose="02010600030101010101" pitchFamily="2" charset="-122"/>
                <a:sym typeface="Monotype Sorts" pitchFamily="2" charset="2"/>
              </a:rPr>
              <a:t>，用于截留水中</a:t>
            </a:r>
            <a:r>
              <a:rPr lang="zh-CN" altLang="en-US" sz="2400" b="0" dirty="0">
                <a:solidFill>
                  <a:schemeClr val="accent1"/>
                </a:solidFill>
                <a:latin typeface="宋体" panose="02010600030101010101" pitchFamily="2" charset="-122"/>
                <a:sym typeface="Monotype Sorts" pitchFamily="2" charset="2"/>
              </a:rPr>
              <a:t>胶体大小</a:t>
            </a:r>
            <a:r>
              <a:rPr lang="zh-CN" altLang="en-US" sz="2400" b="0" dirty="0">
                <a:solidFill>
                  <a:schemeClr val="bg2"/>
                </a:solidFill>
                <a:latin typeface="宋体" panose="02010600030101010101" pitchFamily="2" charset="-122"/>
                <a:sym typeface="Monotype Sorts" pitchFamily="2" charset="2"/>
              </a:rPr>
              <a:t>的颗粒，而水和低分子量溶质则允许透过膜。</a:t>
            </a:r>
            <a:endParaRPr lang="zh-CN" altLang="en-US" sz="2400" b="0" dirty="0">
              <a:solidFill>
                <a:schemeClr val="bg2"/>
              </a:solidFill>
              <a:latin typeface="宋体" panose="02010600030101010101" pitchFamily="2" charset="-122"/>
              <a:sym typeface="Monotype Sorts" pitchFamily="2" charset="2"/>
            </a:endParaRPr>
          </a:p>
        </p:txBody>
      </p:sp>
      <p:sp>
        <p:nvSpPr>
          <p:cNvPr id="4" name="矩形 3"/>
          <p:cNvSpPr/>
          <p:nvPr/>
        </p:nvSpPr>
        <p:spPr>
          <a:xfrm>
            <a:off x="781050" y="1714500"/>
            <a:ext cx="1252855" cy="922020"/>
          </a:xfrm>
          <a:prstGeom prst="rect">
            <a:avLst/>
          </a:prstGeom>
        </p:spPr>
        <p:txBody>
          <a:bodyPr wrap="square">
            <a:spAutoFit/>
          </a:bodyPr>
          <a:lstStyle/>
          <a:p>
            <a:pPr marL="0" marR="0" lvl="0" indent="0" algn="l" defTabSz="914400" rtl="0" eaLnBrk="0" fontAlgn="base" latinLnBrk="0" hangingPunct="0">
              <a:lnSpc>
                <a:spcPct val="150000"/>
              </a:lnSpc>
              <a:spcBef>
                <a:spcPct val="20000"/>
              </a:spcBef>
              <a:spcAft>
                <a:spcPct val="0"/>
              </a:spcAft>
              <a:buClr>
                <a:srgbClr val="A50021"/>
              </a:buClr>
              <a:buSzPct val="75000"/>
              <a:buFont typeface="Wingdings" panose="05000000000000000000" pitchFamily="2" charset="2"/>
              <a:buNone/>
              <a:defRPr/>
            </a:pPr>
            <a:r>
              <a:rPr kumimoji="1" lang="zh-CN" altLang="en-US" sz="3600" i="0" u="none" strike="noStrike" kern="0" cap="none" spc="0" normalizeH="0" baseline="0" noProof="0" dirty="0">
                <a:ln>
                  <a:noFill/>
                </a:ln>
                <a:solidFill>
                  <a:schemeClr val="accent1"/>
                </a:solidFill>
                <a:effectLst/>
                <a:uLnTx/>
                <a:uFillTx/>
                <a:latin typeface="黑体" panose="02010609060101010101" pitchFamily="2" charset="-122"/>
                <a:ea typeface="黑体" panose="02010609060101010101" pitchFamily="2" charset="-122"/>
                <a:cs typeface="+mn-cs"/>
                <a:sym typeface="Monotype Sorts" pitchFamily="2" charset="2"/>
              </a:rPr>
              <a:t>超滤</a:t>
            </a:r>
            <a:endParaRPr kumimoji="1" lang="zh-CN" altLang="en-US" sz="3600" i="0" u="none" strike="noStrike" kern="0" cap="none" spc="0" normalizeH="0" baseline="0" noProof="0" dirty="0">
              <a:ln>
                <a:noFill/>
              </a:ln>
              <a:solidFill>
                <a:schemeClr val="accent1"/>
              </a:solidFill>
              <a:effectLst/>
              <a:uLnTx/>
              <a:uFillTx/>
              <a:latin typeface="黑体" panose="02010609060101010101" pitchFamily="2" charset="-122"/>
              <a:ea typeface="黑体" panose="02010609060101010101" pitchFamily="2" charset="-122"/>
              <a:cs typeface="+mn-cs"/>
              <a:sym typeface="Monotype Sorts" pitchFamily="2" charset="2"/>
            </a:endParaRPr>
          </a:p>
        </p:txBody>
      </p:sp>
      <p:sp>
        <p:nvSpPr>
          <p:cNvPr id="58373" name="右箭头 4"/>
          <p:cNvSpPr/>
          <p:nvPr/>
        </p:nvSpPr>
        <p:spPr>
          <a:xfrm>
            <a:off x="1963420" y="1643380"/>
            <a:ext cx="940435" cy="1043304"/>
          </a:xfrm>
          <a:prstGeom prst="rightArrow">
            <a:avLst>
              <a:gd name="adj1" fmla="val 50000"/>
              <a:gd name="adj2" fmla="val 50000"/>
            </a:avLst>
          </a:prstGeom>
          <a:noFill/>
          <a:ln w="28575" cap="flat" cmpd="sng">
            <a:solidFill>
              <a:srgbClr val="C00000"/>
            </a:solidFill>
            <a:prstDash val="solid"/>
            <a:round/>
            <a:headEnd type="none" w="med" len="med"/>
            <a:tailEnd type="none" w="med" len="med"/>
          </a:ln>
        </p:spPr>
        <p:txBody>
          <a:bodyPr wrap="square">
            <a:sp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eaLnBrk="1" hangingPunct="1">
              <a:buClr>
                <a:srgbClr val="009900"/>
              </a:buClr>
              <a:buSzTx/>
              <a:buNone/>
            </a:pPr>
            <a:endParaRPr lang="zh-CN" altLang="en-US" sz="2800" dirty="0">
              <a:ea typeface="楷体_GB2312" pitchFamily="49" charset="-122"/>
              <a:sym typeface="Monotype Sorts" pitchFamily="2" charset="2"/>
            </a:endParaRPr>
          </a:p>
        </p:txBody>
      </p:sp>
      <p:pic>
        <p:nvPicPr>
          <p:cNvPr id="58375" name="Picture 3" descr="2"/>
          <p:cNvPicPr>
            <a:picLocks noChangeAspect="1"/>
          </p:cNvPicPr>
          <p:nvPr/>
        </p:nvPicPr>
        <p:blipFill>
          <a:blip r:embed="rId1">
            <a:lum contrast="18000"/>
          </a:blip>
          <a:stretch>
            <a:fillRect/>
          </a:stretch>
        </p:blipFill>
        <p:spPr>
          <a:xfrm>
            <a:off x="7104380" y="3268345"/>
            <a:ext cx="4550410" cy="3329305"/>
          </a:xfrm>
          <a:prstGeom prst="rect">
            <a:avLst/>
          </a:prstGeom>
          <a:noFill/>
          <a:ln w="9525">
            <a:noFill/>
          </a:ln>
        </p:spPr>
      </p:pic>
      <p:sp>
        <p:nvSpPr>
          <p:cNvPr id="3" name="文本框 2"/>
          <p:cNvSpPr txBox="1"/>
          <p:nvPr/>
        </p:nvSpPr>
        <p:spPr>
          <a:xfrm>
            <a:off x="839470" y="3293745"/>
            <a:ext cx="5702935" cy="2861310"/>
          </a:xfrm>
          <a:prstGeom prst="rect">
            <a:avLst/>
          </a:prstGeom>
          <a:noFill/>
        </p:spPr>
        <p:txBody>
          <a:bodyPr wrap="square" rtlCol="0">
            <a:spAutoFit/>
          </a:bodyPr>
          <a:lstStyle/>
          <a:p>
            <a:pPr marL="342900" indent="-342900">
              <a:lnSpc>
                <a:spcPct val="150000"/>
              </a:lnSpc>
              <a:buFont typeface="Wingdings" panose="05000000000000000000" charset="0"/>
              <a:buChar char="u"/>
            </a:pPr>
            <a:r>
              <a:rPr lang="zh-CN" altLang="en-US" sz="2400" b="0" dirty="0">
                <a:solidFill>
                  <a:schemeClr val="bg2"/>
                </a:solidFill>
                <a:uFillTx/>
                <a:latin typeface="Times New Roman" panose="02020603050405020304" pitchFamily="18" charset="0"/>
                <a:ea typeface="黑体" panose="02010609060101010101" pitchFamily="2" charset="-122"/>
                <a:sym typeface="Monotype Sorts" pitchFamily="2" charset="2"/>
              </a:rPr>
              <a:t>在超滤膜的表面既受到垂直于膜面的压力，使水分子得以透过膜面并与被截留物质</a:t>
            </a:r>
            <a:r>
              <a:rPr lang="zh-CN" altLang="en-US" sz="2400" b="0" dirty="0">
                <a:solidFill>
                  <a:schemeClr val="accent1"/>
                </a:solidFill>
                <a:uFillTx/>
                <a:latin typeface="Times New Roman" panose="02020603050405020304" pitchFamily="18" charset="0"/>
                <a:ea typeface="黑体" panose="02010609060101010101" pitchFamily="2" charset="-122"/>
                <a:sym typeface="Monotype Sorts" pitchFamily="2" charset="2"/>
              </a:rPr>
              <a:t>分离</a:t>
            </a:r>
            <a:r>
              <a:rPr lang="zh-CN" altLang="en-US" sz="2400" b="0" dirty="0">
                <a:solidFill>
                  <a:schemeClr val="bg2"/>
                </a:solidFill>
                <a:uFillTx/>
                <a:latin typeface="Times New Roman" panose="02020603050405020304" pitchFamily="18" charset="0"/>
                <a:ea typeface="黑体" panose="02010609060101010101" pitchFamily="2" charset="-122"/>
                <a:sym typeface="Monotype Sorts" pitchFamily="2" charset="2"/>
              </a:rPr>
              <a:t>，</a:t>
            </a:r>
            <a:endParaRPr lang="zh-CN" altLang="en-US" sz="2400" b="0" dirty="0">
              <a:solidFill>
                <a:schemeClr val="bg2"/>
              </a:solidFill>
              <a:uFillTx/>
              <a:latin typeface="Times New Roman" panose="02020603050405020304" pitchFamily="18" charset="0"/>
              <a:ea typeface="黑体" panose="02010609060101010101" pitchFamily="2" charset="-122"/>
              <a:sym typeface="Monotype Sorts" pitchFamily="2" charset="2"/>
            </a:endParaRPr>
          </a:p>
          <a:p>
            <a:pPr marL="342900" indent="-342900">
              <a:lnSpc>
                <a:spcPct val="150000"/>
              </a:lnSpc>
              <a:buFont typeface="Wingdings" panose="05000000000000000000" charset="0"/>
              <a:buChar char="u"/>
            </a:pPr>
            <a:r>
              <a:rPr lang="zh-CN" altLang="en-US" sz="2400" b="0" dirty="0">
                <a:solidFill>
                  <a:schemeClr val="bg2"/>
                </a:solidFill>
                <a:uFillTx/>
                <a:latin typeface="Times New Roman" panose="02020603050405020304" pitchFamily="18" charset="0"/>
                <a:ea typeface="黑体" panose="02010609060101010101" pitchFamily="2" charset="-122"/>
                <a:sym typeface="Monotype Sorts" pitchFamily="2" charset="2"/>
              </a:rPr>
              <a:t>同时又产生一个与膜表面平行的切向力，以将截留在膜表面的物质</a:t>
            </a:r>
            <a:r>
              <a:rPr lang="zh-CN" altLang="en-US" sz="2400" b="0" dirty="0">
                <a:solidFill>
                  <a:schemeClr val="accent1"/>
                </a:solidFill>
                <a:uFillTx/>
                <a:latin typeface="Times New Roman" panose="02020603050405020304" pitchFamily="18" charset="0"/>
                <a:ea typeface="黑体" panose="02010609060101010101" pitchFamily="2" charset="-122"/>
                <a:sym typeface="Monotype Sorts" pitchFamily="2" charset="2"/>
              </a:rPr>
              <a:t>冲开</a:t>
            </a:r>
            <a:r>
              <a:rPr lang="zh-CN" altLang="en-US" sz="2400" b="0" dirty="0">
                <a:solidFill>
                  <a:schemeClr val="bg2"/>
                </a:solidFill>
                <a:uFillTx/>
                <a:latin typeface="Times New Roman" panose="02020603050405020304" pitchFamily="18" charset="0"/>
                <a:ea typeface="黑体" panose="02010609060101010101" pitchFamily="2" charset="-122"/>
                <a:sym typeface="Monotype Sorts" pitchFamily="2" charset="2"/>
              </a:rPr>
              <a:t>。</a:t>
            </a:r>
            <a:endParaRPr lang="zh-CN" altLang="en-US" sz="2400" b="0" dirty="0">
              <a:solidFill>
                <a:schemeClr val="bg2"/>
              </a:solidFill>
              <a:uFillTx/>
              <a:latin typeface="Times New Roman" panose="02020603050405020304" pitchFamily="18" charset="0"/>
              <a:ea typeface="黑体" panose="02010609060101010101" pitchFamily="2" charset="-122"/>
              <a:sym typeface="Monotype Sorts" pitchFamily="2" charset="2"/>
            </a:endParaRPr>
          </a:p>
        </p:txBody>
      </p:sp>
      <p:sp>
        <p:nvSpPr>
          <p:cNvPr id="5" name="椭圆 4"/>
          <p:cNvSpPr/>
          <p:nvPr/>
        </p:nvSpPr>
        <p:spPr>
          <a:xfrm>
            <a:off x="4224020" y="3268345"/>
            <a:ext cx="1728470" cy="720090"/>
          </a:xfrm>
          <a:prstGeom prst="ellipse">
            <a:avLst/>
          </a:prstGeom>
          <a:noFill/>
          <a:ln w="50800" cap="flat" cmpd="sng" algn="ctr">
            <a:solidFill>
              <a:schemeClr val="accent1"/>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6" name="椭圆 5"/>
          <p:cNvSpPr/>
          <p:nvPr/>
        </p:nvSpPr>
        <p:spPr>
          <a:xfrm>
            <a:off x="4656455" y="4940935"/>
            <a:ext cx="1728470" cy="720090"/>
          </a:xfrm>
          <a:prstGeom prst="ellipse">
            <a:avLst/>
          </a:prstGeom>
          <a:noFill/>
          <a:ln w="50800" cap="flat" cmpd="sng" algn="ctr">
            <a:solidFill>
              <a:schemeClr val="accent1"/>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5780" name="Text Box 4"/>
          <p:cNvSpPr txBox="1"/>
          <p:nvPr/>
        </p:nvSpPr>
        <p:spPr>
          <a:xfrm>
            <a:off x="1117600" y="1772920"/>
            <a:ext cx="10147300" cy="4075668"/>
          </a:xfrm>
          <a:prstGeom prst="rect">
            <a:avLst/>
          </a:prstGeom>
          <a:noFill/>
          <a:ln w="50800">
            <a:noFill/>
          </a:ln>
        </p:spPr>
        <p:txBody>
          <a:bodyPr wrap="square">
            <a:spAutoFit/>
          </a:bodyPr>
          <a:lstStyle/>
          <a:p>
            <a:pPr indent="457200" fontAlgn="auto">
              <a:lnSpc>
                <a:spcPct val="150000"/>
              </a:lnSpc>
            </a:pPr>
            <a:r>
              <a:rPr lang="zh-CN" altLang="en-US" dirty="0">
                <a:solidFill>
                  <a:schemeClr val="bg2"/>
                </a:solidFill>
                <a:latin typeface="Garamond" panose="02020404030301010803" pitchFamily="18" charset="0"/>
              </a:rPr>
              <a:t>  </a:t>
            </a:r>
            <a:r>
              <a:rPr lang="zh-CN" altLang="en-US" sz="2200" dirty="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本章主要介绍了环境污染物的几类常见的净化技术，包括混凝、沉淀、膜分离、吸附、离子交换、氧化、还原等物理化学技术，活性污泥法、生物膜法等生物净化技术以及绿色低碳技术。其中吸附、离子交换、氧化、还原、生物膜等净化方法中既涉及水污染污染物净化，也涉及大气污染物用上述同类技术的净化。</a:t>
            </a:r>
            <a:endParaRPr lang="zh-CN" altLang="en-US" sz="2200" b="1" dirty="0">
              <a:solidFill>
                <a:schemeClr val="bg2"/>
              </a:solidFill>
              <a:latin typeface="黑体" panose="02010609060101010101" pitchFamily="2" charset="-122"/>
              <a:ea typeface="黑体" panose="02010609060101010101" pitchFamily="2" charset="-122"/>
              <a:cs typeface="黑体" panose="02010609060101010101" pitchFamily="2" charset="-122"/>
            </a:endParaRPr>
          </a:p>
          <a:p>
            <a:pPr indent="457200" fontAlgn="auto">
              <a:lnSpc>
                <a:spcPct val="150000"/>
              </a:lnSpc>
            </a:pPr>
            <a:r>
              <a:rPr lang="zh-CN" altLang="en-US" sz="2200" dirty="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要求掌握所学常用</a:t>
            </a:r>
            <a:r>
              <a:rPr lang="zh-CN" altLang="en-US" sz="2200" u="sng" dirty="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物理化学、生物净化技术的基本概念、基本原理、应用范围和技术参数</a:t>
            </a:r>
            <a:r>
              <a:rPr lang="zh-CN" altLang="en-US" sz="2200" dirty="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，并了解环境化学领域的绿色化学原理、发展历程以及绿色低碳技术发展需求、原理与应用，明确环境化学对污染物治理净化技术提出的新要求和新目标。</a:t>
            </a:r>
            <a:endParaRPr lang="zh-CN" altLang="en-US" sz="2200" dirty="0">
              <a:solidFill>
                <a:schemeClr val="bg2"/>
              </a:solidFill>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75781" name="Text Box 5"/>
          <p:cNvSpPr txBox="1"/>
          <p:nvPr/>
        </p:nvSpPr>
        <p:spPr>
          <a:xfrm>
            <a:off x="3733800" y="1066800"/>
            <a:ext cx="3960813" cy="553085"/>
          </a:xfrm>
          <a:prstGeom prst="rect">
            <a:avLst/>
          </a:prstGeom>
          <a:noFill/>
          <a:ln w="9525">
            <a:noFill/>
          </a:ln>
        </p:spPr>
        <p:txBody>
          <a:bodyPr>
            <a:spAutoFit/>
          </a:bodyPr>
          <a:lstStyle/>
          <a:p>
            <a:pPr algn="ctr" eaLnBrk="1" hangingPunct="1">
              <a:spcBef>
                <a:spcPct val="50000"/>
              </a:spcBef>
            </a:pPr>
            <a:r>
              <a:rPr lang="zh-CN" altLang="en-US" sz="3000" dirty="0">
                <a:solidFill>
                  <a:srgbClr val="0090E6"/>
                </a:solidFill>
                <a:latin typeface="微软雅黑" panose="020B0503020204020204" charset="-122"/>
                <a:ea typeface="微软雅黑" panose="020B0503020204020204" charset="-122"/>
              </a:rPr>
              <a:t>内容提要及重点要求</a:t>
            </a:r>
            <a:endParaRPr lang="zh-CN" altLang="en-US" sz="3000" dirty="0">
              <a:solidFill>
                <a:srgbClr val="0090E6"/>
              </a:solidFill>
              <a:latin typeface="微软雅黑" panose="020B0503020204020204" charset="-122"/>
              <a:ea typeface="微软雅黑" panose="020B0503020204020204" charset="-122"/>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2"/>
          <p:cNvSpPr>
            <a:spLocks noGrp="1" noChangeArrowheads="1"/>
          </p:cNvSpPr>
          <p:nvPr/>
        </p:nvSpPr>
        <p:spPr bwMode="auto">
          <a:xfrm>
            <a:off x="479247" y="600391"/>
            <a:ext cx="4024630"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rtlCol="0" anchor="ctr">
            <a:spAutoFit/>
          </a:bodyPr>
          <a:lstStyle>
            <a:lvl1pPr>
              <a:spcBef>
                <a:spcPct val="20000"/>
              </a:spcBef>
              <a:buClr>
                <a:srgbClr val="A50021"/>
              </a:buClr>
              <a:buSzPct val="75000"/>
              <a:buFont typeface="Wingdings" panose="05000000000000000000" pitchFamily="2" charset="2"/>
              <a:buChar char="n"/>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lr>
                <a:srgbClr val="666699"/>
              </a:buClr>
              <a:buSzPct val="70000"/>
              <a:buFont typeface="Wingdings" panose="05000000000000000000" pitchFamily="2" charset="2"/>
              <a:buChar char="n"/>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SzPct val="60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9pPr>
          </a:lstStyle>
          <a:p>
            <a:pPr algn="l" eaLnBrk="0" fontAlgn="base" hangingPunct="0">
              <a:spcBef>
                <a:spcPct val="0"/>
              </a:spcBef>
              <a:spcAft>
                <a:spcPct val="0"/>
              </a:spcAft>
              <a:buClrTx/>
              <a:buSzTx/>
              <a:buFontTx/>
              <a:buNone/>
            </a:pPr>
            <a:r>
              <a:rPr kumimoji="0" lang="en-US" altLang="zh-CN" sz="3000" b="1" noProof="0" dirty="0">
                <a:ln>
                  <a:noFill/>
                </a:ln>
                <a:solidFill>
                  <a:srgbClr val="AA5C5C"/>
                </a:solidFill>
                <a:effectLst>
                  <a:outerShdw blurRad="38100" dist="38100" dir="2700000" algn="tl">
                    <a:srgbClr val="000000"/>
                  </a:outerShdw>
                </a:effectLst>
                <a:uLnTx/>
                <a:uFillTx/>
                <a:ea typeface="微软雅黑" panose="020B0503020204020204" charset="-122"/>
                <a:cs typeface="Times New Roman" panose="02020603050405020304" pitchFamily="18" charset="0"/>
                <a:sym typeface="Monotype Sorts" pitchFamily="2" charset="2"/>
              </a:rPr>
              <a:t>3.3</a:t>
            </a:r>
            <a:r>
              <a:rPr lang="en-US" altLang="zh-CN" sz="2800" b="1" dirty="0">
                <a:solidFill>
                  <a:srgbClr val="FFC000"/>
                </a:solidFill>
                <a:latin typeface="黑体" panose="02010609060101010101" pitchFamily="2" charset="-122"/>
                <a:ea typeface="黑体" panose="02010609060101010101" pitchFamily="2" charset="-122"/>
                <a:sym typeface="Monotype Sorts" pitchFamily="2" charset="2"/>
              </a:rPr>
              <a:t> </a:t>
            </a:r>
            <a:r>
              <a:rPr kumimoji="0" lang="en-US" altLang="zh-CN"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sym typeface="Monotype Sorts" pitchFamily="2" charset="2"/>
              </a:rPr>
              <a:t>超滤</a:t>
            </a:r>
            <a:r>
              <a:rPr kumimoji="0" lang="en-US" altLang="zh-CN" sz="3000" b="1" noProof="0" dirty="0">
                <a:ln>
                  <a:noFill/>
                </a:ln>
                <a:solidFill>
                  <a:schemeClr val="bg2"/>
                </a:solidFill>
                <a:effectLst/>
                <a:uLnTx/>
                <a:uFillTx/>
                <a:ea typeface="微软雅黑" panose="020B0503020204020204" charset="-122"/>
                <a:cs typeface="Times New Roman" panose="02020603050405020304" pitchFamily="18" charset="0"/>
                <a:sym typeface="Monotype Sorts" pitchFamily="2" charset="2"/>
              </a:rPr>
              <a:t> Ultrafiltration</a:t>
            </a:r>
            <a:endParaRPr lang="en-US" altLang="zh-CN" sz="2800" b="1" dirty="0">
              <a:solidFill>
                <a:srgbClr val="FFC000"/>
              </a:solidFill>
              <a:latin typeface="黑体" panose="02010609060101010101" pitchFamily="2" charset="-122"/>
              <a:ea typeface="黑体" panose="02010609060101010101" pitchFamily="2" charset="-122"/>
              <a:sym typeface="Monotype Sorts" pitchFamily="2" charset="2"/>
            </a:endParaRPr>
          </a:p>
        </p:txBody>
      </p:sp>
      <p:pic>
        <p:nvPicPr>
          <p:cNvPr id="5" name="图片 4"/>
          <p:cNvPicPr>
            <a:picLocks noChangeAspect="1"/>
          </p:cNvPicPr>
          <p:nvPr/>
        </p:nvPicPr>
        <p:blipFill>
          <a:blip r:embed="rId1"/>
          <a:srcRect l="1367" t="5658" r="4653" b="8004"/>
          <a:stretch>
            <a:fillRect/>
          </a:stretch>
        </p:blipFill>
        <p:spPr>
          <a:xfrm>
            <a:off x="622935" y="1179195"/>
            <a:ext cx="5616575" cy="2426970"/>
          </a:xfrm>
          <a:prstGeom prst="rect">
            <a:avLst/>
          </a:prstGeom>
        </p:spPr>
      </p:pic>
      <p:sp>
        <p:nvSpPr>
          <p:cNvPr id="6" name="矩形 5"/>
          <p:cNvSpPr/>
          <p:nvPr/>
        </p:nvSpPr>
        <p:spPr>
          <a:xfrm>
            <a:off x="107950" y="3606165"/>
            <a:ext cx="7448550" cy="3883660"/>
          </a:xfrm>
          <a:prstGeom prst="rect">
            <a:avLst/>
          </a:prstGeom>
          <a:noFill/>
          <a:ln w="9525">
            <a:noFill/>
          </a:ln>
        </p:spPr>
        <p:txBody>
          <a:bodyPr wrap="square">
            <a:no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lvl="0">
              <a:lnSpc>
                <a:spcPct val="150000"/>
              </a:lnSpc>
              <a:spcBef>
                <a:spcPts val="0"/>
              </a:spcBef>
              <a:buClr>
                <a:srgbClr val="904444"/>
              </a:buClr>
              <a:buSzPct val="100000"/>
              <a:buFont typeface="Wingdings" panose="05000000000000000000" charset="0"/>
              <a:buChar char="Ø"/>
            </a:pPr>
            <a:r>
              <a:rPr lang="zh-CN" altLang="en-US" sz="2200" b="0" dirty="0">
                <a:solidFill>
                  <a:schemeClr val="bg2"/>
                </a:solidFill>
                <a:latin typeface="宋体" panose="02010600030101010101" pitchFamily="2" charset="-122"/>
                <a:sym typeface="Monotype Sorts" pitchFamily="2" charset="2"/>
              </a:rPr>
              <a:t>效去除水中的微粒、胶体、细菌、病毒，</a:t>
            </a:r>
            <a:r>
              <a:rPr lang="zh-CN" altLang="en-US" sz="2200" b="0" dirty="0">
                <a:solidFill>
                  <a:schemeClr val="accent1"/>
                </a:solidFill>
                <a:latin typeface="宋体" panose="02010600030101010101" pitchFamily="2" charset="-122"/>
                <a:sym typeface="Monotype Sorts" pitchFamily="2" charset="2"/>
              </a:rPr>
              <a:t>无脱盐性能</a:t>
            </a:r>
            <a:r>
              <a:rPr lang="zh-CN" altLang="en-US" sz="2200" b="0" dirty="0">
                <a:solidFill>
                  <a:schemeClr val="bg2"/>
                </a:solidFill>
                <a:latin typeface="宋体" panose="02010600030101010101" pitchFamily="2" charset="-122"/>
                <a:sym typeface="Monotype Sorts" pitchFamily="2" charset="2"/>
              </a:rPr>
              <a:t>，一般用于</a:t>
            </a:r>
            <a:r>
              <a:rPr lang="zh-CN" altLang="en-US" sz="2200" b="0" dirty="0">
                <a:solidFill>
                  <a:schemeClr val="accent1"/>
                </a:solidFill>
                <a:latin typeface="宋体" panose="02010600030101010101" pitchFamily="2" charset="-122"/>
                <a:sym typeface="Monotype Sorts" pitchFamily="2" charset="2"/>
              </a:rPr>
              <a:t>纯水终端处理</a:t>
            </a:r>
            <a:endParaRPr lang="zh-CN" altLang="en-US" sz="2200" b="0" dirty="0">
              <a:solidFill>
                <a:schemeClr val="accent1"/>
              </a:solidFill>
              <a:latin typeface="宋体" panose="02010600030101010101" pitchFamily="2" charset="-122"/>
              <a:sym typeface="Monotype Sorts" pitchFamily="2" charset="2"/>
            </a:endParaRPr>
          </a:p>
          <a:p>
            <a:pPr lvl="0">
              <a:lnSpc>
                <a:spcPct val="150000"/>
              </a:lnSpc>
              <a:spcBef>
                <a:spcPts val="0"/>
              </a:spcBef>
              <a:buClr>
                <a:srgbClr val="663300"/>
              </a:buClr>
              <a:buSzPct val="100000"/>
              <a:buFont typeface="Wingdings" panose="05000000000000000000" charset="0"/>
              <a:buChar char="Ø"/>
            </a:pPr>
            <a:r>
              <a:rPr lang="zh-CN" altLang="en-US" sz="2200" b="0" dirty="0">
                <a:solidFill>
                  <a:schemeClr val="bg2"/>
                </a:solidFill>
                <a:latin typeface="宋体" panose="02010600030101010101" pitchFamily="2" charset="-122"/>
                <a:sym typeface="Monotype Sorts" pitchFamily="2" charset="2"/>
              </a:rPr>
              <a:t>超滤膜的孔径介于</a:t>
            </a:r>
            <a:r>
              <a:rPr lang="zh-CN" altLang="en-US" sz="2200" b="0" dirty="0">
                <a:solidFill>
                  <a:schemeClr val="accent1"/>
                </a:solidFill>
                <a:latin typeface="宋体" panose="02010600030101010101" pitchFamily="2" charset="-122"/>
                <a:sym typeface="Monotype Sorts" pitchFamily="2" charset="2"/>
              </a:rPr>
              <a:t>反渗透和微滤膜</a:t>
            </a:r>
            <a:r>
              <a:rPr lang="zh-CN" altLang="en-US" sz="2200" b="0" dirty="0">
                <a:solidFill>
                  <a:schemeClr val="bg2"/>
                </a:solidFill>
                <a:latin typeface="宋体" panose="02010600030101010101" pitchFamily="2" charset="-122"/>
                <a:sym typeface="Monotype Sorts" pitchFamily="2" charset="2"/>
              </a:rPr>
              <a:t>之间，操作压力比反渗透低</a:t>
            </a:r>
            <a:endParaRPr lang="zh-CN" altLang="en-US" sz="2200" b="0" dirty="0">
              <a:solidFill>
                <a:schemeClr val="bg2"/>
              </a:solidFill>
              <a:latin typeface="宋体" panose="02010600030101010101" pitchFamily="2" charset="-122"/>
              <a:sym typeface="Monotype Sorts" pitchFamily="2" charset="2"/>
            </a:endParaRPr>
          </a:p>
          <a:p>
            <a:pPr lvl="0">
              <a:lnSpc>
                <a:spcPct val="150000"/>
              </a:lnSpc>
              <a:spcBef>
                <a:spcPts val="0"/>
              </a:spcBef>
              <a:buClr>
                <a:srgbClr val="663300"/>
              </a:buClr>
              <a:buSzPct val="100000"/>
              <a:buFont typeface="Wingdings" panose="05000000000000000000" charset="0"/>
              <a:buChar char="Ø"/>
            </a:pPr>
            <a:r>
              <a:rPr lang="zh-CN" altLang="en-US" sz="2200" b="0" dirty="0">
                <a:solidFill>
                  <a:schemeClr val="bg2"/>
                </a:solidFill>
                <a:latin typeface="宋体" panose="02010600030101010101" pitchFamily="2" charset="-122"/>
                <a:sym typeface="Monotype Sorts" pitchFamily="2" charset="2"/>
              </a:rPr>
              <a:t>超滤膜的种类有醋酸纤维素膜、聚砜膜以及聚酰胺膜等</a:t>
            </a:r>
            <a:endParaRPr lang="zh-CN" altLang="en-US" sz="2200" b="0" dirty="0">
              <a:solidFill>
                <a:schemeClr val="bg2"/>
              </a:solidFill>
              <a:latin typeface="宋体" panose="02010600030101010101" pitchFamily="2" charset="-122"/>
              <a:sym typeface="Monotype Sorts" pitchFamily="2" charset="2"/>
            </a:endParaRPr>
          </a:p>
          <a:p>
            <a:pPr marL="0" lvl="0" indent="0">
              <a:lnSpc>
                <a:spcPct val="150000"/>
              </a:lnSpc>
              <a:buClr>
                <a:srgbClr val="009900"/>
              </a:buClr>
              <a:buFont typeface="Wingdings" panose="05000000000000000000" pitchFamily="2" charset="2"/>
              <a:buChar char="l"/>
            </a:pPr>
            <a:endParaRPr lang="zh-CN" altLang="en-US" sz="2200" b="0" dirty="0">
              <a:solidFill>
                <a:schemeClr val="bg2"/>
              </a:solidFill>
              <a:latin typeface="宋体" panose="02010600030101010101" pitchFamily="2" charset="-122"/>
              <a:sym typeface="Monotype Sorts" pitchFamily="2" charset="2"/>
            </a:endParaRPr>
          </a:p>
        </p:txBody>
      </p:sp>
      <p:grpSp>
        <p:nvGrpSpPr>
          <p:cNvPr id="10" name="组合 9"/>
          <p:cNvGrpSpPr/>
          <p:nvPr/>
        </p:nvGrpSpPr>
        <p:grpSpPr>
          <a:xfrm>
            <a:off x="7237095" y="2852420"/>
            <a:ext cx="4537075" cy="3433445"/>
            <a:chOff x="8012" y="1885"/>
            <a:chExt cx="10981" cy="8979"/>
          </a:xfrm>
        </p:grpSpPr>
        <p:pic>
          <p:nvPicPr>
            <p:cNvPr id="7" name="图片 6"/>
            <p:cNvPicPr>
              <a:picLocks noChangeAspect="1"/>
            </p:cNvPicPr>
            <p:nvPr/>
          </p:nvPicPr>
          <p:blipFill>
            <a:blip r:embed="rId2"/>
            <a:stretch>
              <a:fillRect/>
            </a:stretch>
          </p:blipFill>
          <p:spPr>
            <a:xfrm>
              <a:off x="8012" y="2111"/>
              <a:ext cx="5777" cy="4580"/>
            </a:xfrm>
            <a:prstGeom prst="rect">
              <a:avLst/>
            </a:prstGeom>
          </p:spPr>
        </p:pic>
        <p:pic>
          <p:nvPicPr>
            <p:cNvPr id="8" name="图片 7"/>
            <p:cNvPicPr>
              <a:picLocks noChangeAspect="1"/>
            </p:cNvPicPr>
            <p:nvPr/>
          </p:nvPicPr>
          <p:blipFill>
            <a:blip r:embed="rId3"/>
            <a:stretch>
              <a:fillRect/>
            </a:stretch>
          </p:blipFill>
          <p:spPr>
            <a:xfrm>
              <a:off x="13789" y="1885"/>
              <a:ext cx="5204" cy="4789"/>
            </a:xfrm>
            <a:prstGeom prst="rect">
              <a:avLst/>
            </a:prstGeom>
          </p:spPr>
        </p:pic>
        <p:pic>
          <p:nvPicPr>
            <p:cNvPr id="9" name="图片 8" descr="工业废水"/>
            <p:cNvPicPr>
              <a:picLocks noChangeAspect="1"/>
            </p:cNvPicPr>
            <p:nvPr/>
          </p:nvPicPr>
          <p:blipFill>
            <a:blip r:embed="rId4"/>
            <a:stretch>
              <a:fillRect/>
            </a:stretch>
          </p:blipFill>
          <p:spPr>
            <a:xfrm>
              <a:off x="11188" y="6534"/>
              <a:ext cx="6509" cy="4330"/>
            </a:xfrm>
            <a:prstGeom prst="rect">
              <a:avLst/>
            </a:prstGeom>
          </p:spPr>
        </p:pic>
      </p:grpSp>
      <p:sp>
        <p:nvSpPr>
          <p:cNvPr id="11" name="文本框 10"/>
          <p:cNvSpPr txBox="1"/>
          <p:nvPr/>
        </p:nvSpPr>
        <p:spPr>
          <a:xfrm>
            <a:off x="8256270" y="1153160"/>
            <a:ext cx="2127250" cy="1614805"/>
          </a:xfrm>
          <a:prstGeom prst="rect">
            <a:avLst/>
          </a:prstGeom>
          <a:noFill/>
        </p:spPr>
        <p:txBody>
          <a:bodyPr wrap="square" rtlCol="0">
            <a:spAutoFit/>
          </a:bodyPr>
          <a:lstStyle/>
          <a:p>
            <a:pPr marL="342900" indent="-342900">
              <a:lnSpc>
                <a:spcPct val="150000"/>
              </a:lnSpc>
              <a:buFont typeface="Wingdings" panose="05000000000000000000" charset="0"/>
              <a:buChar char="n"/>
            </a:pPr>
            <a:r>
              <a:rPr lang="zh-CN" altLang="en-US" sz="2200">
                <a:solidFill>
                  <a:schemeClr val="bg2"/>
                </a:solidFill>
                <a:latin typeface="黑体" panose="02010609060101010101" pitchFamily="2" charset="-122"/>
                <a:ea typeface="黑体" panose="02010609060101010101" pitchFamily="2" charset="-122"/>
              </a:rPr>
              <a:t>医药工业</a:t>
            </a:r>
            <a:endParaRPr lang="zh-CN" altLang="en-US" sz="2200">
              <a:solidFill>
                <a:schemeClr val="bg2"/>
              </a:solidFill>
              <a:latin typeface="黑体" panose="02010609060101010101" pitchFamily="2" charset="-122"/>
              <a:ea typeface="黑体" panose="02010609060101010101" pitchFamily="2" charset="-122"/>
            </a:endParaRPr>
          </a:p>
          <a:p>
            <a:pPr marL="342900" indent="-342900">
              <a:lnSpc>
                <a:spcPct val="150000"/>
              </a:lnSpc>
              <a:buFont typeface="Wingdings" panose="05000000000000000000" charset="0"/>
              <a:buChar char="n"/>
            </a:pPr>
            <a:r>
              <a:rPr lang="zh-CN" altLang="en-US" sz="2200">
                <a:solidFill>
                  <a:schemeClr val="bg2"/>
                </a:solidFill>
                <a:latin typeface="黑体" panose="02010609060101010101" pitchFamily="2" charset="-122"/>
                <a:ea typeface="黑体" panose="02010609060101010101" pitchFamily="2" charset="-122"/>
              </a:rPr>
              <a:t>食品工业</a:t>
            </a:r>
            <a:endParaRPr lang="zh-CN" altLang="en-US" sz="2200">
              <a:solidFill>
                <a:schemeClr val="bg2"/>
              </a:solidFill>
              <a:latin typeface="黑体" panose="02010609060101010101" pitchFamily="2" charset="-122"/>
              <a:ea typeface="黑体" panose="02010609060101010101" pitchFamily="2" charset="-122"/>
            </a:endParaRPr>
          </a:p>
          <a:p>
            <a:pPr marL="342900" indent="-342900">
              <a:lnSpc>
                <a:spcPct val="150000"/>
              </a:lnSpc>
              <a:buFont typeface="Wingdings" panose="05000000000000000000" charset="0"/>
              <a:buChar char="n"/>
            </a:pPr>
            <a:r>
              <a:rPr lang="zh-CN" altLang="en-US" sz="2200">
                <a:solidFill>
                  <a:schemeClr val="bg2"/>
                </a:solidFill>
                <a:latin typeface="黑体" panose="02010609060101010101" pitchFamily="2" charset="-122"/>
                <a:ea typeface="黑体" panose="02010609060101010101" pitchFamily="2" charset="-122"/>
              </a:rPr>
              <a:t>工业废水</a:t>
            </a:r>
            <a:endParaRPr lang="zh-CN" altLang="en-US" sz="2200">
              <a:solidFill>
                <a:schemeClr val="bg2"/>
              </a:solidFill>
              <a:latin typeface="黑体" panose="02010609060101010101" pitchFamily="2" charset="-122"/>
              <a:ea typeface="黑体" panose="02010609060101010101" pitchFamily="2" charset="-122"/>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2485390" y="1628140"/>
            <a:ext cx="8187055" cy="501269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一、混凝法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Coagulation Method</a:t>
            </a:r>
            <a:r>
              <a:rPr lang="en-US" altLang="zh-CN" sz="3000" dirty="0">
                <a:solidFill>
                  <a:schemeClr val="bg2"/>
                </a:solidFill>
                <a:latin typeface="Arial" panose="020B0604020202020204" pitchFamily="34" charset="0"/>
                <a:ea typeface="黑体" panose="02010609060101010101" pitchFamily="2" charset="-122"/>
              </a:rPr>
              <a:t> </a:t>
            </a:r>
            <a:endParaRPr lang="en-US" altLang="zh-CN" sz="3000" dirty="0">
              <a:solidFill>
                <a:schemeClr val="bg2"/>
              </a:solidFill>
              <a:latin typeface="Arial" panose="020B0604020202020204" pitchFamily="34" charset="0"/>
              <a:ea typeface="黑体" panose="02010609060101010101" pitchFamily="2" charset="-122"/>
              <a:hlinkClick r:id="rId1" action="ppaction://hlinksldjump"/>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二、沉淀法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P</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recipitation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三、膜分离法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Membrane Separation Method</a:t>
            </a:r>
            <a:endParaRPr lang="zh-CN" altLang="en-US"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四、吸附法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Adsorption Method</a:t>
            </a:r>
            <a:endParaRPr lang="en-US" altLang="zh-CN"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rPr>
              <a:t>五、离子交换法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Ion Exchange Method</a:t>
            </a:r>
            <a:endParaRPr lang="en-US" altLang="zh-CN" sz="3000" dirty="0">
              <a:solidFill>
                <a:schemeClr val="bg2"/>
              </a:solidFill>
              <a:latin typeface="Arial" panose="020B0604020202020204" pitchFamily="34" charset="0"/>
              <a:ea typeface="黑体" panose="02010609060101010101" pitchFamily="2" charset="-122"/>
              <a:sym typeface="+mn-ea"/>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六、</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化学氧化法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Oxidation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七、</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化学还原法</a:t>
            </a:r>
            <a:r>
              <a:rPr lang="en-US" altLang="zh-CN" sz="3000" dirty="0">
                <a:solidFill>
                  <a:schemeClr val="bg2"/>
                </a:solidFill>
                <a:latin typeface="宋体" panose="02010600030101010101" pitchFamily="2" charset="-122"/>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Reduction Method</a:t>
            </a:r>
            <a:endParaRPr lang="en-US" altLang="zh-CN" sz="2400" dirty="0">
              <a:solidFill>
                <a:schemeClr val="bg2"/>
              </a:solidFill>
              <a:latin typeface="Arial" panose="020B0604020202020204" pitchFamily="34" charset="0"/>
              <a:ea typeface="黑体" panose="02010609060101010101" pitchFamily="2" charset="-122"/>
            </a:endParaRPr>
          </a:p>
          <a:p>
            <a:pPr marL="457200" indent="-457200" eaLnBrk="1" hangingPunct="1">
              <a:lnSpc>
                <a:spcPct val="110000"/>
              </a:lnSpc>
              <a:spcBef>
                <a:spcPct val="20000"/>
              </a:spcBef>
            </a:pPr>
            <a:r>
              <a:rPr lang="en-US" altLang="zh-CN" sz="3000" dirty="0">
                <a:solidFill>
                  <a:schemeClr val="bg2"/>
                </a:solidFill>
                <a:latin typeface="黑体" panose="02010609060101010101" pitchFamily="2" charset="-122"/>
                <a:ea typeface="黑体" panose="02010609060101010101" pitchFamily="2" charset="-122"/>
              </a:rPr>
              <a:t> </a:t>
            </a:r>
            <a:endParaRPr lang="zh-CN" altLang="en-US" sz="3000" dirty="0">
              <a:solidFill>
                <a:schemeClr val="bg2"/>
              </a:solidFill>
              <a:latin typeface="黑体" panose="02010609060101010101" pitchFamily="2" charset="-122"/>
              <a:ea typeface="黑体" panose="02010609060101010101" pitchFamily="2" charset="-122"/>
            </a:endParaRPr>
          </a:p>
          <a:p>
            <a:pPr marL="457200" indent="-457200" eaLnBrk="1" hangingPunct="1">
              <a:spcBef>
                <a:spcPct val="50000"/>
              </a:spcBef>
            </a:pPr>
            <a:endParaRPr lang="zh-CN" altLang="en-US" sz="3000" dirty="0">
              <a:solidFill>
                <a:schemeClr val="bg2"/>
              </a:solidFill>
              <a:latin typeface="黑体" panose="02010609060101010101" pitchFamily="2" charset="-122"/>
              <a:ea typeface="黑体" panose="02010609060101010101" pitchFamily="2" charset="-122"/>
            </a:endParaRPr>
          </a:p>
        </p:txBody>
      </p:sp>
      <p:sp>
        <p:nvSpPr>
          <p:cNvPr id="73730" name="Rectangle 2"/>
          <p:cNvSpPr>
            <a:spLocks noGrp="1" noChangeArrowheads="1"/>
          </p:cNvSpPr>
          <p:nvPr>
            <p:ph type="ctrTitle" sz="quarter"/>
          </p:nvPr>
        </p:nvSpPr>
        <p:spPr>
          <a:xfrm>
            <a:off x="1052195" y="624840"/>
            <a:ext cx="8989060" cy="1081405"/>
          </a:xfrm>
        </p:spPr>
        <p:txBody>
          <a:bodyPr vert="horz" wrap="square" lIns="91440" tIns="45720" rIns="91440" bIns="45720" numCol="1" anchor="ctr" anchorCtr="0" compatLnSpc="1"/>
          <a:p>
            <a:pPr marL="0" lvl="0" indent="0" algn="l" eaLnBrk="1" latinLnBrk="0" hangingPunct="1">
              <a:lnSpc>
                <a:spcPct val="100000"/>
              </a:lnSpc>
              <a:spcBef>
                <a:spcPts val="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3000" b="1" i="0" u="none" strike="noStrike" kern="1200" cap="none" spc="0" normalizeH="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4000"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第一</a:t>
            </a:r>
            <a:r>
              <a:rPr lang="zh-CN" altLang="en-US" sz="4000" i="0"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节 </a:t>
            </a:r>
            <a:r>
              <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物理化学技术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2" name="Line 9"/>
          <p:cNvSpPr>
            <a:spLocks noChangeShapeType="1"/>
          </p:cNvSpPr>
          <p:nvPr/>
        </p:nvSpPr>
        <p:spPr bwMode="auto">
          <a:xfrm>
            <a:off x="2571750" y="4389755"/>
            <a:ext cx="5306695" cy="5715"/>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4" name="文本框 3"/>
          <p:cNvSpPr txBox="1"/>
          <p:nvPr/>
        </p:nvSpPr>
        <p:spPr>
          <a:xfrm>
            <a:off x="635635" y="692785"/>
            <a:ext cx="10970260" cy="553085"/>
          </a:xfrm>
          <a:prstGeom prst="rect">
            <a:avLst/>
          </a:prstGeom>
          <a:noFill/>
        </p:spPr>
        <p:txBody>
          <a:bodyPr wrap="square" rtlCol="0">
            <a:spAutoFit/>
          </a:bodyPr>
          <a:lstStyle/>
          <a:p>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4.1 </a:t>
            </a:r>
            <a:r>
              <a:rPr lang="en-US" altLang="zh-CN" sz="30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吸附</a:t>
            </a:r>
            <a:r>
              <a:rPr lang="en-US" altLang="zh-CN">
                <a:solidFill>
                  <a:schemeClr val="bg2"/>
                </a:solidFill>
                <a:uFillTx/>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 Adsorption</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5" name="图片 4" descr="吸附"/>
          <p:cNvPicPr>
            <a:picLocks noChangeAspect="1"/>
          </p:cNvPicPr>
          <p:nvPr/>
        </p:nvPicPr>
        <p:blipFill>
          <a:blip r:embed="rId1"/>
          <a:stretch>
            <a:fillRect/>
          </a:stretch>
        </p:blipFill>
        <p:spPr>
          <a:xfrm>
            <a:off x="767715" y="1844675"/>
            <a:ext cx="5165725" cy="3348355"/>
          </a:xfrm>
          <a:prstGeom prst="rect">
            <a:avLst/>
          </a:prstGeom>
        </p:spPr>
      </p:pic>
      <p:sp>
        <p:nvSpPr>
          <p:cNvPr id="6" name="文本框 5"/>
          <p:cNvSpPr txBox="1"/>
          <p:nvPr/>
        </p:nvSpPr>
        <p:spPr>
          <a:xfrm>
            <a:off x="6142355" y="1557020"/>
            <a:ext cx="5464175" cy="4892675"/>
          </a:xfrm>
          <a:prstGeom prst="rect">
            <a:avLst/>
          </a:prstGeom>
          <a:noFill/>
        </p:spPr>
        <p:txBody>
          <a:bodyPr wrap="square" rtlCol="0">
            <a:spAutoFit/>
          </a:bodyPr>
          <a:lstStyle/>
          <a:p>
            <a:pPr marL="342900" indent="-342900">
              <a:lnSpc>
                <a:spcPct val="150000"/>
              </a:lnSpc>
              <a:spcBef>
                <a:spcPts val="0"/>
              </a:spcBef>
              <a:buClr>
                <a:srgbClr val="000514"/>
              </a:buClr>
              <a:buSzPct val="100000"/>
              <a:buFont typeface="Wingdings" panose="05000000000000000000" charset="0"/>
              <a:buChar char="p"/>
            </a:pPr>
            <a:r>
              <a:rPr lang="zh-CN" altLang="en-US" sz="2400" b="0">
                <a:solidFill>
                  <a:schemeClr val="accent1"/>
                </a:solidFill>
                <a:effectLst/>
                <a:latin typeface="黑体" panose="02010609060101010101" pitchFamily="2" charset="-122"/>
                <a:ea typeface="黑体" panose="02010609060101010101" pitchFamily="2" charset="-122"/>
                <a:sym typeface="+mn-ea"/>
              </a:rPr>
              <a:t>吸附</a:t>
            </a:r>
            <a:r>
              <a:rPr lang="zh-CN" altLang="en-US" sz="2400" b="0">
                <a:solidFill>
                  <a:schemeClr val="bg2"/>
                </a:solidFill>
                <a:effectLst/>
                <a:latin typeface="黑体" panose="02010609060101010101" pitchFamily="2" charset="-122"/>
                <a:ea typeface="黑体" panose="02010609060101010101" pitchFamily="2" charset="-122"/>
                <a:sym typeface="+mn-ea"/>
              </a:rPr>
              <a:t>是在相界面上，物质的浓度</a:t>
            </a:r>
            <a:r>
              <a:rPr lang="zh-CN" altLang="en-US" sz="2400" b="0">
                <a:solidFill>
                  <a:schemeClr val="accent1"/>
                </a:solidFill>
                <a:effectLst/>
                <a:latin typeface="黑体" panose="02010609060101010101" pitchFamily="2" charset="-122"/>
                <a:ea typeface="黑体" panose="02010609060101010101" pitchFamily="2" charset="-122"/>
                <a:sym typeface="+mn-ea"/>
              </a:rPr>
              <a:t>自发</a:t>
            </a:r>
            <a:r>
              <a:rPr lang="zh-CN" altLang="en-US" sz="2400" b="0">
                <a:solidFill>
                  <a:schemeClr val="bg2"/>
                </a:solidFill>
                <a:effectLst/>
                <a:latin typeface="黑体" panose="02010609060101010101" pitchFamily="2" charset="-122"/>
                <a:ea typeface="黑体" panose="02010609060101010101" pitchFamily="2" charset="-122"/>
                <a:sym typeface="+mn-ea"/>
              </a:rPr>
              <a:t>累积或浓集的现象</a:t>
            </a:r>
            <a:endParaRPr lang="zh-CN" altLang="en-US" sz="2400" b="0">
              <a:solidFill>
                <a:schemeClr val="bg2"/>
              </a:solidFill>
              <a:effectLst/>
              <a:latin typeface="黑体" panose="02010609060101010101" pitchFamily="2" charset="-122"/>
              <a:ea typeface="黑体" panose="02010609060101010101" pitchFamily="2" charset="-122"/>
            </a:endParaRPr>
          </a:p>
          <a:p>
            <a:pPr marL="342900" indent="-342900">
              <a:lnSpc>
                <a:spcPct val="150000"/>
              </a:lnSpc>
              <a:spcBef>
                <a:spcPts val="0"/>
              </a:spcBef>
              <a:buClr>
                <a:srgbClr val="000514"/>
              </a:buClr>
              <a:buSzPct val="100000"/>
              <a:buFont typeface="Wingdings" panose="05000000000000000000" charset="0"/>
              <a:buChar char="p"/>
            </a:pPr>
            <a:r>
              <a:rPr lang="zh-CN" altLang="en-US" sz="2400" b="0">
                <a:solidFill>
                  <a:schemeClr val="accent1"/>
                </a:solidFill>
                <a:effectLst/>
                <a:latin typeface="黑体" panose="02010609060101010101" pitchFamily="2" charset="-122"/>
                <a:ea typeface="黑体" panose="02010609060101010101" pitchFamily="2" charset="-122"/>
                <a:sym typeface="+mn-ea"/>
              </a:rPr>
              <a:t>吸附法</a:t>
            </a:r>
            <a:r>
              <a:rPr lang="zh-CN" altLang="en-US" sz="2400" b="0">
                <a:solidFill>
                  <a:schemeClr val="bg2"/>
                </a:solidFill>
                <a:effectLst/>
                <a:latin typeface="黑体" panose="02010609060101010101" pitchFamily="2" charset="-122"/>
                <a:ea typeface="黑体" panose="02010609060101010101" pitchFamily="2" charset="-122"/>
                <a:sym typeface="+mn-ea"/>
              </a:rPr>
              <a:t>就是利用多孔性的固体物质，使水中的一种或多种物质被吸附在固体表面而分离去除的方法。</a:t>
            </a:r>
            <a:endParaRPr lang="zh-CN" altLang="en-US" sz="2400" b="0">
              <a:solidFill>
                <a:schemeClr val="bg2"/>
              </a:solidFill>
              <a:effectLst/>
              <a:latin typeface="黑体" panose="02010609060101010101" pitchFamily="2" charset="-122"/>
              <a:ea typeface="黑体" panose="02010609060101010101" pitchFamily="2" charset="-122"/>
              <a:sym typeface="+mn-ea"/>
            </a:endParaRPr>
          </a:p>
          <a:p>
            <a:pPr marL="342900" indent="-342900">
              <a:lnSpc>
                <a:spcPct val="150000"/>
              </a:lnSpc>
              <a:spcBef>
                <a:spcPts val="0"/>
              </a:spcBef>
              <a:buClr>
                <a:srgbClr val="000514"/>
              </a:buClr>
              <a:buSzPct val="100000"/>
              <a:buFont typeface="Wingdings" panose="05000000000000000000" charset="0"/>
              <a:buChar char="p"/>
            </a:pPr>
            <a:r>
              <a:rPr lang="zh-CN" altLang="en-US" sz="2400" b="0">
                <a:solidFill>
                  <a:schemeClr val="bg2"/>
                </a:solidFill>
                <a:effectLst/>
                <a:latin typeface="黑体" panose="02010609060101010101" pitchFamily="2" charset="-122"/>
                <a:ea typeface="黑体" panose="02010609060101010101" pitchFamily="2" charset="-122"/>
                <a:sym typeface="+mn-ea"/>
              </a:rPr>
              <a:t>具有吸附能力的物质称为</a:t>
            </a:r>
            <a:r>
              <a:rPr lang="zh-CN" altLang="en-US" sz="2400" b="0">
                <a:solidFill>
                  <a:schemeClr val="accent1"/>
                </a:solidFill>
                <a:effectLst/>
                <a:latin typeface="黑体" panose="02010609060101010101" pitchFamily="2" charset="-122"/>
                <a:ea typeface="黑体" panose="02010609060101010101" pitchFamily="2" charset="-122"/>
                <a:sym typeface="+mn-ea"/>
              </a:rPr>
              <a:t>吸附剂</a:t>
            </a:r>
            <a:r>
              <a:rPr lang="zh-CN" altLang="en-US" sz="2400" b="0">
                <a:solidFill>
                  <a:schemeClr val="bg2"/>
                </a:solidFill>
                <a:effectLst/>
                <a:latin typeface="黑体" panose="02010609060101010101" pitchFamily="2" charset="-122"/>
                <a:ea typeface="黑体" panose="02010609060101010101" pitchFamily="2" charset="-122"/>
                <a:sym typeface="+mn-ea"/>
              </a:rPr>
              <a:t>被吸附在吸附剂表面的物质则称为</a:t>
            </a:r>
            <a:r>
              <a:rPr lang="zh-CN" altLang="en-US" sz="2400" b="0">
                <a:solidFill>
                  <a:schemeClr val="accent1"/>
                </a:solidFill>
                <a:effectLst/>
                <a:latin typeface="黑体" panose="02010609060101010101" pitchFamily="2" charset="-122"/>
                <a:ea typeface="黑体" panose="02010609060101010101" pitchFamily="2" charset="-122"/>
                <a:sym typeface="+mn-ea"/>
              </a:rPr>
              <a:t>吸附质</a:t>
            </a:r>
            <a:r>
              <a:rPr lang="zh-CN" altLang="en-US" sz="2400" b="0">
                <a:effectLst/>
                <a:latin typeface="黑体" panose="02010609060101010101" pitchFamily="2" charset="-122"/>
                <a:ea typeface="黑体" panose="02010609060101010101" pitchFamily="2" charset="-122"/>
                <a:sym typeface="+mn-ea"/>
              </a:rPr>
              <a:t>。</a:t>
            </a:r>
            <a:endParaRPr lang="zh-CN" altLang="en-US" sz="2400" b="0">
              <a:solidFill>
                <a:schemeClr val="tx1"/>
              </a:solidFill>
              <a:effectLst/>
              <a:latin typeface="黑体" panose="02010609060101010101" pitchFamily="2" charset="-122"/>
              <a:ea typeface="黑体" panose="02010609060101010101" pitchFamily="2" charset="-122"/>
            </a:endParaRPr>
          </a:p>
          <a:p>
            <a:endParaRPr lang="zh-CN" altLang="en-US" sz="2400" b="0">
              <a:latin typeface="黑体" panose="02010609060101010101" pitchFamily="2" charset="-122"/>
              <a:ea typeface="黑体" panose="02010609060101010101" pitchFamily="2" charset="-122"/>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4" name="文本框 3"/>
          <p:cNvSpPr txBox="1"/>
          <p:nvPr/>
        </p:nvSpPr>
        <p:spPr>
          <a:xfrm>
            <a:off x="635635" y="692785"/>
            <a:ext cx="10970260" cy="553085"/>
          </a:xfrm>
          <a:prstGeom prst="rect">
            <a:avLst/>
          </a:prstGeom>
          <a:noFill/>
        </p:spPr>
        <p:txBody>
          <a:bodyPr wrap="square" rtlCol="0">
            <a:spAutoFit/>
          </a:bodyPr>
          <a:lstStyle/>
          <a:p>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4.1 </a:t>
            </a:r>
            <a:r>
              <a:rPr lang="en-US" altLang="zh-CN" sz="30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t>吸附</a:t>
            </a:r>
            <a:r>
              <a:rPr lang="en-US" altLang="zh-CN">
                <a:solidFill>
                  <a:schemeClr val="bg2"/>
                </a:solidFill>
                <a:uFillTx/>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 Adsorption</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5" name="TextBox 19"/>
          <p:cNvSpPr txBox="1">
            <a:spLocks noChangeArrowheads="1"/>
          </p:cNvSpPr>
          <p:nvPr/>
        </p:nvSpPr>
        <p:spPr bwMode="auto">
          <a:xfrm>
            <a:off x="2927350" y="1245870"/>
            <a:ext cx="3909695" cy="59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A50021"/>
              </a:buClr>
              <a:buSzPct val="75000"/>
              <a:buFont typeface="Wingdings" panose="05000000000000000000" pitchFamily="2" charset="2"/>
              <a:buChar char="n"/>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lr>
                <a:srgbClr val="666699"/>
              </a:buClr>
              <a:buSzPct val="70000"/>
              <a:buFont typeface="Wingdings" panose="05000000000000000000" pitchFamily="2" charset="2"/>
              <a:buChar char="n"/>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SzPct val="60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宋体" panose="02010600030101010101" pitchFamily="2" charset="-122"/>
              </a:defRPr>
            </a:lvl9pPr>
          </a:lstStyle>
          <a:p>
            <a:pPr algn="ctr" eaLnBrk="0" fontAlgn="base" hangingPunct="0">
              <a:lnSpc>
                <a:spcPct val="150000"/>
              </a:lnSpc>
              <a:spcAft>
                <a:spcPct val="0"/>
              </a:spcAft>
              <a:buFont typeface="Wingdings" panose="05000000000000000000" pitchFamily="2" charset="2"/>
              <a:buNone/>
            </a:pPr>
            <a:r>
              <a:rPr lang="zh-CN" altLang="en-US" sz="2200" b="1" dirty="0">
                <a:solidFill>
                  <a:schemeClr val="bg2"/>
                </a:solidFill>
                <a:latin typeface="黑体" panose="02010609060101010101" pitchFamily="2" charset="-122"/>
                <a:ea typeface="黑体" panose="02010609060101010101" pitchFamily="2" charset="-122"/>
                <a:sym typeface="Monotype Sorts" pitchFamily="2" charset="2"/>
              </a:rPr>
              <a:t>几种吸附机理</a:t>
            </a:r>
            <a:endParaRPr lang="zh-CN" altLang="en-US" sz="2200" b="1" dirty="0">
              <a:solidFill>
                <a:schemeClr val="bg2"/>
              </a:solidFill>
              <a:latin typeface="黑体" panose="02010609060101010101" pitchFamily="2" charset="-122"/>
              <a:ea typeface="黑体" panose="02010609060101010101" pitchFamily="2" charset="-122"/>
              <a:sym typeface="Monotype Sorts" pitchFamily="2" charset="2"/>
            </a:endParaRPr>
          </a:p>
        </p:txBody>
      </p:sp>
      <p:graphicFrame>
        <p:nvGraphicFramePr>
          <p:cNvPr id="6" name="Table 8"/>
          <p:cNvGraphicFramePr>
            <a:graphicFrameLocks noGrp="1"/>
          </p:cNvGraphicFramePr>
          <p:nvPr>
            <p:custDataLst>
              <p:tags r:id="rId1"/>
            </p:custDataLst>
          </p:nvPr>
        </p:nvGraphicFramePr>
        <p:xfrm>
          <a:off x="694690" y="1893570"/>
          <a:ext cx="9488805" cy="1706880"/>
        </p:xfrm>
        <a:graphic>
          <a:graphicData uri="http://schemas.openxmlformats.org/drawingml/2006/table">
            <a:tbl>
              <a:tblPr firstRow="1" bandRow="1"/>
              <a:tblGrid>
                <a:gridCol w="1461770"/>
                <a:gridCol w="1391285"/>
                <a:gridCol w="1532255"/>
                <a:gridCol w="1899285"/>
                <a:gridCol w="1418590"/>
                <a:gridCol w="1785620"/>
              </a:tblGrid>
              <a:tr h="360680">
                <a:tc>
                  <a:txBody>
                    <a:bodyPr/>
                    <a:lstStyle>
                      <a:lvl1pPr marL="0" algn="l" defTabSz="914400" rtl="0" eaLnBrk="1" latinLnBrk="0" hangingPunct="1">
                        <a:defRPr sz="1800" b="1"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b="1"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b="1"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b="1"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b="1"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b="1"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b="1"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b="1"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b="1" kern="1200">
                          <a:solidFill>
                            <a:schemeClr val="tx1"/>
                          </a:solidFill>
                          <a:latin typeface="Times New Roman" panose="02020603050405020304"/>
                          <a:ea typeface="宋体" panose="02010600030101010101" pitchFamily="2" charset="-122"/>
                        </a:defRPr>
                      </a:lvl9pPr>
                    </a:lstStyle>
                    <a:p>
                      <a:pPr algn="ctr"/>
                      <a:r>
                        <a:rPr lang="zh-CN" altLang="en-US" sz="2200" dirty="0">
                          <a:solidFill>
                            <a:schemeClr val="bg2"/>
                          </a:solidFill>
                          <a:latin typeface="黑体" panose="02010609060101010101" pitchFamily="2" charset="-122"/>
                          <a:ea typeface="黑体" panose="02010609060101010101" pitchFamily="2" charset="-122"/>
                        </a:rPr>
                        <a:t>类型</a:t>
                      </a:r>
                      <a:endParaRPr lang="zh-CN" altLang="en-US" sz="2200" dirty="0">
                        <a:solidFill>
                          <a:schemeClr val="bg2"/>
                        </a:solidFill>
                        <a:latin typeface="黑体" panose="02010609060101010101" pitchFamily="2" charset="-122"/>
                        <a:ea typeface="黑体" panose="02010609060101010101" pitchFamily="2" charset="-122"/>
                      </a:endParaRPr>
                    </a:p>
                  </a:txBody>
                  <a:tcPr>
                    <a:lnL w="12700">
                      <a:solidFill>
                        <a:schemeClr val="bg2"/>
                      </a:solidFill>
                      <a:prstDash val="solid"/>
                    </a:lnL>
                    <a:lnR>
                      <a:noFill/>
                    </a:lnR>
                    <a:lnT w="12700">
                      <a:solidFill>
                        <a:schemeClr val="bg2"/>
                      </a:solidFill>
                      <a:prstDash val="solid"/>
                    </a:lnT>
                    <a:lnB w="12700" cmpd="sng">
                      <a:solidFill>
                        <a:srgbClr val="5B524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b="1"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b="1"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b="1"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b="1"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b="1"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b="1"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b="1"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b="1" kern="1200">
                          <a:solidFill>
                            <a:schemeClr val="tx1"/>
                          </a:solidFill>
                          <a:latin typeface="Times New Roman" panose="02020603050405020304"/>
                          <a:ea typeface="宋体" panose="02010600030101010101" pitchFamily="2" charset="-122"/>
                        </a:defRPr>
                      </a:lvl9pPr>
                    </a:lstStyle>
                    <a:p>
                      <a:pPr algn="ctr"/>
                      <a:r>
                        <a:rPr lang="zh-CN" altLang="en-US" sz="2200" dirty="0">
                          <a:solidFill>
                            <a:schemeClr val="bg2"/>
                          </a:solidFill>
                          <a:latin typeface="黑体" panose="02010609060101010101" pitchFamily="2" charset="-122"/>
                          <a:ea typeface="黑体" panose="02010609060101010101" pitchFamily="2" charset="-122"/>
                        </a:rPr>
                        <a:t>作用力</a:t>
                      </a:r>
                      <a:endParaRPr lang="zh-CN" altLang="en-US" sz="2200" dirty="0">
                        <a:solidFill>
                          <a:schemeClr val="bg2"/>
                        </a:solidFill>
                        <a:latin typeface="黑体" panose="02010609060101010101" pitchFamily="2" charset="-122"/>
                        <a:ea typeface="黑体" panose="02010609060101010101" pitchFamily="2" charset="-122"/>
                      </a:endParaRPr>
                    </a:p>
                  </a:txBody>
                  <a:tcPr>
                    <a:lnL>
                      <a:noFill/>
                    </a:lnL>
                    <a:lnR>
                      <a:noFill/>
                    </a:lnR>
                    <a:lnT w="12700">
                      <a:solidFill>
                        <a:schemeClr val="bg2"/>
                      </a:solidFill>
                      <a:prstDash val="solid"/>
                    </a:lnT>
                    <a:lnB w="12700" cmpd="sng">
                      <a:solidFill>
                        <a:srgbClr val="5B5249"/>
                      </a:solidFill>
                    </a:lnB>
                    <a:lnTlToBr w="12700" cmpd="sng">
                      <a:noFill/>
                      <a:prstDash val="solid"/>
                    </a:lnTlToBr>
                    <a:lnBlToTr w="12700" cmpd="sng">
                      <a:noFill/>
                      <a:prstDash val="solid"/>
                    </a:lnBlToTr>
                    <a:noFill/>
                  </a:tcPr>
                </a:tc>
                <a:tc>
                  <a:txBody>
                    <a:bodyPr/>
                    <a:lstStyle/>
                    <a:p>
                      <a:pPr algn="ctr">
                        <a:buNone/>
                      </a:pPr>
                      <a:r>
                        <a:rPr lang="zh-CN" altLang="en-US" sz="2200" b="1" dirty="0">
                          <a:solidFill>
                            <a:schemeClr val="bg2"/>
                          </a:solidFill>
                          <a:latin typeface="黑体" panose="02010609060101010101" pitchFamily="2" charset="-122"/>
                          <a:ea typeface="黑体" panose="02010609060101010101" pitchFamily="2" charset="-122"/>
                        </a:rPr>
                        <a:t>吸附热</a:t>
                      </a:r>
                      <a:endParaRPr lang="zh-CN" altLang="en-US" sz="2200" b="1" dirty="0">
                        <a:solidFill>
                          <a:schemeClr val="bg2"/>
                        </a:solidFill>
                        <a:latin typeface="黑体" panose="02010609060101010101" pitchFamily="2" charset="-122"/>
                        <a:ea typeface="黑体" panose="02010609060101010101" pitchFamily="2" charset="-122"/>
                      </a:endParaRPr>
                    </a:p>
                  </a:txBody>
                  <a:tcPr>
                    <a:lnL>
                      <a:noFill/>
                    </a:lnL>
                    <a:lnR>
                      <a:noFill/>
                    </a:lnR>
                    <a:lnT w="12700">
                      <a:solidFill>
                        <a:schemeClr val="bg2"/>
                      </a:solidFill>
                      <a:prstDash val="solid"/>
                    </a:lnT>
                    <a:lnB w="12700" cmpd="sng">
                      <a:solidFill>
                        <a:srgbClr val="5B5249"/>
                      </a:solidFill>
                    </a:lnB>
                    <a:lnTlToBr w="12700" cmpd="sng">
                      <a:noFill/>
                      <a:prstDash val="solid"/>
                    </a:lnTlToBr>
                    <a:lnBlToTr w="12700" cmpd="sng">
                      <a:noFill/>
                      <a:prstDash val="solid"/>
                    </a:lnBlToTr>
                    <a:noFill/>
                  </a:tcPr>
                </a:tc>
                <a:tc>
                  <a:txBody>
                    <a:bodyPr/>
                    <a:lstStyle/>
                    <a:p>
                      <a:pPr algn="ctr">
                        <a:buNone/>
                      </a:pPr>
                      <a:r>
                        <a:rPr lang="zh-CN" altLang="en-US" sz="2200" b="1" dirty="0">
                          <a:solidFill>
                            <a:schemeClr val="bg2"/>
                          </a:solidFill>
                          <a:latin typeface="黑体" panose="02010609060101010101" pitchFamily="2" charset="-122"/>
                          <a:ea typeface="黑体" panose="02010609060101010101" pitchFamily="2" charset="-122"/>
                        </a:rPr>
                        <a:t>吸附速度</a:t>
                      </a:r>
                      <a:endParaRPr lang="zh-CN" altLang="en-US" sz="2200" b="1" dirty="0">
                        <a:solidFill>
                          <a:schemeClr val="bg2"/>
                        </a:solidFill>
                        <a:latin typeface="黑体" panose="02010609060101010101" pitchFamily="2" charset="-122"/>
                        <a:ea typeface="黑体" panose="02010609060101010101" pitchFamily="2" charset="-122"/>
                      </a:endParaRPr>
                    </a:p>
                  </a:txBody>
                  <a:tcPr>
                    <a:lnL>
                      <a:noFill/>
                    </a:lnL>
                    <a:lnR>
                      <a:noFill/>
                    </a:lnR>
                    <a:lnT w="12700">
                      <a:solidFill>
                        <a:schemeClr val="bg2"/>
                      </a:solidFill>
                      <a:prstDash val="solid"/>
                    </a:lnT>
                    <a:lnB w="12700" cmpd="sng">
                      <a:solidFill>
                        <a:srgbClr val="5B524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b="1"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b="1"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b="1"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b="1"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b="1"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b="1"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b="1"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b="1" kern="1200">
                          <a:solidFill>
                            <a:schemeClr val="tx1"/>
                          </a:solidFill>
                          <a:latin typeface="Times New Roman" panose="02020603050405020304"/>
                          <a:ea typeface="宋体" panose="02010600030101010101" pitchFamily="2" charset="-122"/>
                        </a:defRPr>
                      </a:lvl9pPr>
                    </a:lstStyle>
                    <a:p>
                      <a:pPr algn="ctr"/>
                      <a:r>
                        <a:rPr lang="zh-CN" altLang="en-US" sz="2200" b="1" dirty="0">
                          <a:solidFill>
                            <a:schemeClr val="bg2"/>
                          </a:solidFill>
                          <a:latin typeface="黑体" panose="02010609060101010101" pitchFamily="2" charset="-122"/>
                          <a:ea typeface="黑体" panose="02010609060101010101" pitchFamily="2" charset="-122"/>
                        </a:rPr>
                        <a:t>选择性</a:t>
                      </a:r>
                      <a:endParaRPr lang="zh-CN" altLang="en-US" sz="2200" b="1" dirty="0">
                        <a:solidFill>
                          <a:schemeClr val="bg2"/>
                        </a:solidFill>
                        <a:latin typeface="黑体" panose="02010609060101010101" pitchFamily="2" charset="-122"/>
                        <a:ea typeface="黑体" panose="02010609060101010101" pitchFamily="2" charset="-122"/>
                      </a:endParaRPr>
                    </a:p>
                  </a:txBody>
                  <a:tcPr>
                    <a:lnL>
                      <a:noFill/>
                    </a:lnL>
                    <a:lnR>
                      <a:noFill/>
                    </a:lnR>
                    <a:lnT w="12700">
                      <a:solidFill>
                        <a:schemeClr val="bg2"/>
                      </a:solidFill>
                      <a:prstDash val="solid"/>
                    </a:lnT>
                    <a:lnB w="12700" cmpd="sng">
                      <a:solidFill>
                        <a:srgbClr val="5B5249"/>
                      </a:solidFill>
                    </a:lnB>
                    <a:lnTlToBr w="12700" cmpd="sng">
                      <a:noFill/>
                      <a:prstDash val="solid"/>
                    </a:lnTlToBr>
                    <a:lnBlToTr w="12700" cmpd="sng">
                      <a:noFill/>
                      <a:prstDash val="solid"/>
                    </a:lnBlToTr>
                    <a:noFill/>
                  </a:tcPr>
                </a:tc>
                <a:tc>
                  <a:txBody>
                    <a:bodyPr/>
                    <a:lstStyle/>
                    <a:p>
                      <a:pPr algn="ctr">
                        <a:buNone/>
                      </a:pPr>
                      <a:r>
                        <a:rPr lang="zh-CN" altLang="en-US" sz="2200" b="1" dirty="0">
                          <a:solidFill>
                            <a:schemeClr val="bg2"/>
                          </a:solidFill>
                          <a:latin typeface="黑体" panose="02010609060101010101" pitchFamily="2" charset="-122"/>
                          <a:ea typeface="黑体" panose="02010609060101010101" pitchFamily="2" charset="-122"/>
                        </a:rPr>
                        <a:t>吸附层</a:t>
                      </a:r>
                      <a:endParaRPr lang="zh-CN" altLang="en-US" sz="2200" b="1" dirty="0">
                        <a:solidFill>
                          <a:schemeClr val="bg2"/>
                        </a:solidFill>
                        <a:latin typeface="黑体" panose="02010609060101010101" pitchFamily="2" charset="-122"/>
                        <a:ea typeface="黑体" panose="02010609060101010101" pitchFamily="2" charset="-122"/>
                      </a:endParaRPr>
                    </a:p>
                  </a:txBody>
                  <a:tcPr>
                    <a:lnL>
                      <a:noFill/>
                    </a:lnL>
                    <a:lnR w="12700">
                      <a:solidFill>
                        <a:schemeClr val="bg2"/>
                      </a:solidFill>
                      <a:prstDash val="solid"/>
                    </a:lnR>
                    <a:lnT w="12700">
                      <a:solidFill>
                        <a:schemeClr val="bg2"/>
                      </a:solidFill>
                      <a:prstDash val="solid"/>
                    </a:lnT>
                    <a:lnB w="12700" cmpd="sng">
                      <a:solidFill>
                        <a:srgbClr val="5B5249"/>
                      </a:solidFill>
                    </a:lnB>
                    <a:lnTlToBr w="12700" cmpd="sng">
                      <a:noFill/>
                      <a:prstDash val="solid"/>
                    </a:lnTlToBr>
                    <a:lnBlToTr w="12700" cmpd="sng">
                      <a:noFill/>
                      <a:prstDash val="solid"/>
                    </a:lnBlToTr>
                    <a:noFill/>
                  </a:tcPr>
                </a:tc>
              </a:tr>
              <a:tr h="370840">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200" b="0" dirty="0">
                          <a:solidFill>
                            <a:schemeClr val="bg2"/>
                          </a:solidFill>
                          <a:latin typeface="黑体" panose="02010609060101010101" pitchFamily="2" charset="-122"/>
                          <a:ea typeface="黑体" panose="02010609060101010101" pitchFamily="2" charset="-122"/>
                        </a:rPr>
                        <a:t>物理吸附</a:t>
                      </a:r>
                      <a:endParaRPr lang="zh-CN" altLang="en-US" sz="2200" b="0" dirty="0">
                        <a:solidFill>
                          <a:schemeClr val="bg2"/>
                        </a:solidFill>
                        <a:latin typeface="黑体" panose="02010609060101010101" pitchFamily="2" charset="-122"/>
                        <a:ea typeface="黑体" panose="02010609060101010101" pitchFamily="2" charset="-122"/>
                      </a:endParaRPr>
                    </a:p>
                  </a:txBody>
                  <a:tcPr>
                    <a:lnL w="12700">
                      <a:solidFill>
                        <a:schemeClr val="bg2"/>
                      </a:solidFill>
                      <a:prstDash val="solid"/>
                    </a:lnL>
                    <a:lnR>
                      <a:noFill/>
                    </a:lnR>
                    <a:lnT w="12700" cmpd="sng">
                      <a:solidFill>
                        <a:srgbClr val="5B5249"/>
                      </a:solid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200" b="0" dirty="0">
                          <a:solidFill>
                            <a:schemeClr val="bg2"/>
                          </a:solidFill>
                          <a:latin typeface="黑体" panose="02010609060101010101" pitchFamily="2" charset="-122"/>
                          <a:ea typeface="黑体" panose="02010609060101010101" pitchFamily="2" charset="-122"/>
                        </a:rPr>
                        <a:t>范德华力</a:t>
                      </a:r>
                      <a:endParaRPr lang="zh-CN" altLang="en-US" sz="2200" b="0" dirty="0">
                        <a:solidFill>
                          <a:schemeClr val="bg2"/>
                        </a:solidFill>
                        <a:latin typeface="黑体" panose="02010609060101010101" pitchFamily="2" charset="-122"/>
                        <a:ea typeface="黑体" panose="02010609060101010101" pitchFamily="2" charset="-122"/>
                      </a:endParaRPr>
                    </a:p>
                  </a:txBody>
                  <a:tcPr>
                    <a:lnL>
                      <a:noFill/>
                    </a:lnL>
                    <a:lnR>
                      <a:noFill/>
                    </a:lnR>
                    <a:lnT w="12700" cmpd="sng">
                      <a:solidFill>
                        <a:srgbClr val="5B5249"/>
                      </a:solidFill>
                    </a:lnT>
                    <a:lnB>
                      <a:noFill/>
                    </a:lnB>
                    <a:lnTlToBr w="12700" cmpd="sng">
                      <a:noFill/>
                      <a:prstDash val="solid"/>
                    </a:lnTlToBr>
                    <a:lnBlToTr w="12700" cmpd="sng">
                      <a:noFill/>
                      <a:prstDash val="solid"/>
                    </a:lnBlToTr>
                    <a:noFill/>
                  </a:tcPr>
                </a:tc>
                <a:tc>
                  <a:txBody>
                    <a:bodyPr/>
                    <a:lstStyle/>
                    <a:p>
                      <a:pPr algn="ctr">
                        <a:buNone/>
                      </a:pPr>
                      <a:r>
                        <a:rPr lang="zh-CN" altLang="en-US" sz="2200" b="0" dirty="0">
                          <a:solidFill>
                            <a:schemeClr val="bg2"/>
                          </a:solidFill>
                          <a:latin typeface="黑体" panose="02010609060101010101" pitchFamily="2" charset="-122"/>
                          <a:ea typeface="黑体" panose="02010609060101010101" pitchFamily="2" charset="-122"/>
                        </a:rPr>
                        <a:t>低</a:t>
                      </a:r>
                      <a:endParaRPr lang="zh-CN" altLang="en-US" sz="2200" b="0" dirty="0">
                        <a:solidFill>
                          <a:schemeClr val="bg2"/>
                        </a:solidFill>
                        <a:latin typeface="黑体" panose="02010609060101010101" pitchFamily="2" charset="-122"/>
                        <a:ea typeface="黑体" panose="02010609060101010101" pitchFamily="2" charset="-122"/>
                      </a:endParaRPr>
                    </a:p>
                  </a:txBody>
                  <a:tcPr>
                    <a:lnL>
                      <a:noFill/>
                    </a:lnL>
                    <a:lnR>
                      <a:noFill/>
                    </a:lnR>
                    <a:lnT w="12700" cmpd="sng">
                      <a:solidFill>
                        <a:srgbClr val="5B5249"/>
                      </a:solidFill>
                    </a:lnT>
                    <a:lnB>
                      <a:noFill/>
                    </a:lnB>
                    <a:lnTlToBr w="12700" cmpd="sng">
                      <a:noFill/>
                      <a:prstDash val="solid"/>
                    </a:lnTlToBr>
                    <a:lnBlToTr w="12700" cmpd="sng">
                      <a:noFill/>
                      <a:prstDash val="solid"/>
                    </a:lnBlToTr>
                    <a:noFill/>
                  </a:tcPr>
                </a:tc>
                <a:tc>
                  <a:txBody>
                    <a:bodyPr/>
                    <a:lstStyle/>
                    <a:p>
                      <a:pPr algn="ctr">
                        <a:buNone/>
                      </a:pPr>
                      <a:r>
                        <a:rPr lang="zh-CN" altLang="en-US" sz="2200" b="0" dirty="0">
                          <a:solidFill>
                            <a:schemeClr val="bg2"/>
                          </a:solidFill>
                          <a:latin typeface="黑体" panose="02010609060101010101" pitchFamily="2" charset="-122"/>
                          <a:ea typeface="黑体" panose="02010609060101010101" pitchFamily="2" charset="-122"/>
                        </a:rPr>
                        <a:t>快</a:t>
                      </a:r>
                      <a:endParaRPr lang="zh-CN" altLang="en-US" sz="2200" b="0" dirty="0">
                        <a:solidFill>
                          <a:schemeClr val="bg2"/>
                        </a:solidFill>
                        <a:latin typeface="黑体" panose="02010609060101010101" pitchFamily="2" charset="-122"/>
                        <a:ea typeface="黑体" panose="02010609060101010101" pitchFamily="2" charset="-122"/>
                      </a:endParaRPr>
                    </a:p>
                  </a:txBody>
                  <a:tcPr>
                    <a:lnL>
                      <a:noFill/>
                    </a:lnL>
                    <a:lnR>
                      <a:noFill/>
                    </a:lnR>
                    <a:lnT w="12700" cmpd="sng">
                      <a:solidFill>
                        <a:srgbClr val="5B5249"/>
                      </a:solid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200" b="0" dirty="0">
                          <a:solidFill>
                            <a:schemeClr val="bg2"/>
                          </a:solidFill>
                          <a:latin typeface="黑体" panose="02010609060101010101" pitchFamily="2" charset="-122"/>
                          <a:ea typeface="黑体" panose="02010609060101010101" pitchFamily="2" charset="-122"/>
                        </a:rPr>
                        <a:t>无</a:t>
                      </a:r>
                      <a:endParaRPr lang="zh-CN" altLang="en-US" sz="2200" b="0" dirty="0">
                        <a:solidFill>
                          <a:schemeClr val="bg2"/>
                        </a:solidFill>
                        <a:latin typeface="黑体" panose="02010609060101010101" pitchFamily="2" charset="-122"/>
                        <a:ea typeface="黑体" panose="02010609060101010101" pitchFamily="2" charset="-122"/>
                      </a:endParaRPr>
                    </a:p>
                  </a:txBody>
                  <a:tcPr>
                    <a:lnL>
                      <a:noFill/>
                    </a:lnL>
                    <a:lnR>
                      <a:noFill/>
                    </a:lnR>
                    <a:lnT w="12700" cmpd="sng">
                      <a:solidFill>
                        <a:srgbClr val="5B5249"/>
                      </a:solidFill>
                    </a:lnT>
                    <a:lnB>
                      <a:noFill/>
                    </a:lnB>
                    <a:lnTlToBr w="12700" cmpd="sng">
                      <a:noFill/>
                      <a:prstDash val="solid"/>
                    </a:lnTlToBr>
                    <a:lnBlToTr w="12700" cmpd="sng">
                      <a:noFill/>
                      <a:prstDash val="solid"/>
                    </a:lnBlToTr>
                    <a:noFill/>
                  </a:tcPr>
                </a:tc>
                <a:tc>
                  <a:txBody>
                    <a:bodyPr/>
                    <a:lstStyle/>
                    <a:p>
                      <a:pPr algn="ctr">
                        <a:buNone/>
                      </a:pPr>
                      <a:r>
                        <a:rPr lang="zh-CN" altLang="en-US" sz="2200" b="0" dirty="0">
                          <a:solidFill>
                            <a:schemeClr val="bg2"/>
                          </a:solidFill>
                          <a:latin typeface="黑体" panose="02010609060101010101" pitchFamily="2" charset="-122"/>
                          <a:ea typeface="黑体" panose="02010609060101010101" pitchFamily="2" charset="-122"/>
                        </a:rPr>
                        <a:t>单</a:t>
                      </a:r>
                      <a:r>
                        <a:rPr lang="en-US" altLang="zh-CN" sz="2200" b="0" dirty="0">
                          <a:solidFill>
                            <a:schemeClr val="bg2"/>
                          </a:solidFill>
                          <a:latin typeface="黑体" panose="02010609060101010101" pitchFamily="2" charset="-122"/>
                          <a:ea typeface="黑体" panose="02010609060101010101" pitchFamily="2" charset="-122"/>
                        </a:rPr>
                        <a:t>/</a:t>
                      </a:r>
                      <a:r>
                        <a:rPr lang="zh-CN" altLang="en-US" sz="2200" b="0" dirty="0">
                          <a:solidFill>
                            <a:schemeClr val="bg2"/>
                          </a:solidFill>
                          <a:latin typeface="黑体" panose="02010609060101010101" pitchFamily="2" charset="-122"/>
                          <a:ea typeface="黑体" panose="02010609060101010101" pitchFamily="2" charset="-122"/>
                        </a:rPr>
                        <a:t>多分子层</a:t>
                      </a:r>
                      <a:endParaRPr lang="zh-CN" altLang="en-US" sz="2200" b="0" dirty="0">
                        <a:solidFill>
                          <a:schemeClr val="bg2"/>
                        </a:solidFill>
                        <a:latin typeface="黑体" panose="02010609060101010101" pitchFamily="2" charset="-122"/>
                        <a:ea typeface="黑体" panose="02010609060101010101" pitchFamily="2" charset="-122"/>
                      </a:endParaRPr>
                    </a:p>
                  </a:txBody>
                  <a:tcPr>
                    <a:lnL>
                      <a:noFill/>
                    </a:lnL>
                    <a:lnR w="12700">
                      <a:solidFill>
                        <a:schemeClr val="bg2"/>
                      </a:solidFill>
                      <a:prstDash val="solid"/>
                    </a:lnR>
                    <a:lnT w="12700" cmpd="sng">
                      <a:solidFill>
                        <a:srgbClr val="5B5249"/>
                      </a:solidFill>
                    </a:lnT>
                    <a:lnB>
                      <a:noFill/>
                    </a:lnB>
                    <a:lnTlToBr w="12700" cmpd="sng">
                      <a:noFill/>
                      <a:prstDash val="solid"/>
                    </a:lnTlToBr>
                    <a:lnBlToTr w="12700" cmpd="sng">
                      <a:noFill/>
                      <a:prstDash val="solid"/>
                    </a:lnBlToTr>
                    <a:noFill/>
                  </a:tcPr>
                </a:tc>
              </a:tr>
              <a:tr h="370840">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200" b="0" dirty="0">
                          <a:solidFill>
                            <a:schemeClr val="bg2"/>
                          </a:solidFill>
                          <a:latin typeface="黑体" panose="02010609060101010101" pitchFamily="2" charset="-122"/>
                          <a:ea typeface="黑体" panose="02010609060101010101" pitchFamily="2" charset="-122"/>
                        </a:rPr>
                        <a:t>化学吸附</a:t>
                      </a:r>
                      <a:endParaRPr lang="zh-CN" altLang="en-US" sz="2200" b="0" dirty="0">
                        <a:solidFill>
                          <a:schemeClr val="bg2"/>
                        </a:solidFill>
                        <a:latin typeface="黑体" panose="02010609060101010101" pitchFamily="2" charset="-122"/>
                        <a:ea typeface="黑体" panose="02010609060101010101" pitchFamily="2" charset="-122"/>
                      </a:endParaRPr>
                    </a:p>
                  </a:txBody>
                  <a:tcPr>
                    <a:lnL w="12700">
                      <a:solidFill>
                        <a:schemeClr val="bg2"/>
                      </a:solidFill>
                      <a:prstDash val="soli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200" b="0" dirty="0">
                          <a:solidFill>
                            <a:schemeClr val="bg2"/>
                          </a:solidFill>
                          <a:latin typeface="黑体" panose="02010609060101010101" pitchFamily="2" charset="-122"/>
                          <a:ea typeface="黑体" panose="02010609060101010101" pitchFamily="2" charset="-122"/>
                        </a:rPr>
                        <a:t>化学键力</a:t>
                      </a:r>
                      <a:endParaRPr lang="zh-CN" altLang="en-US" sz="2200" b="0" dirty="0">
                        <a:solidFill>
                          <a:schemeClr val="bg2"/>
                        </a:solidFill>
                        <a:latin typeface="黑体" panose="02010609060101010101" pitchFamily="2" charset="-122"/>
                        <a:ea typeface="黑体" panose="02010609060101010101" pitchFamily="2" charset="-122"/>
                      </a:endParaRP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buNone/>
                      </a:pPr>
                      <a:r>
                        <a:rPr lang="zh-CN" altLang="en-US" sz="2200" b="0" dirty="0">
                          <a:solidFill>
                            <a:schemeClr val="bg2"/>
                          </a:solidFill>
                          <a:latin typeface="黑体" panose="02010609060101010101" pitchFamily="2" charset="-122"/>
                          <a:ea typeface="黑体" panose="02010609060101010101" pitchFamily="2" charset="-122"/>
                        </a:rPr>
                        <a:t>高</a:t>
                      </a:r>
                      <a:endParaRPr lang="zh-CN" altLang="en-US" sz="2200" b="0" dirty="0">
                        <a:solidFill>
                          <a:schemeClr val="bg2"/>
                        </a:solidFill>
                        <a:latin typeface="黑体" panose="02010609060101010101" pitchFamily="2" charset="-122"/>
                        <a:ea typeface="黑体" panose="02010609060101010101" pitchFamily="2" charset="-122"/>
                      </a:endParaRP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buNone/>
                      </a:pPr>
                      <a:r>
                        <a:rPr lang="zh-CN" altLang="en-US" sz="2200" b="0" dirty="0">
                          <a:solidFill>
                            <a:schemeClr val="bg2"/>
                          </a:solidFill>
                          <a:latin typeface="黑体" panose="02010609060101010101" pitchFamily="2" charset="-122"/>
                          <a:ea typeface="黑体" panose="02010609060101010101" pitchFamily="2" charset="-122"/>
                        </a:rPr>
                        <a:t>受化学键影响</a:t>
                      </a:r>
                      <a:endParaRPr lang="zh-CN" altLang="en-US" sz="2200" b="0" dirty="0">
                        <a:solidFill>
                          <a:schemeClr val="bg2"/>
                        </a:solidFill>
                        <a:latin typeface="黑体" panose="02010609060101010101" pitchFamily="2" charset="-122"/>
                        <a:ea typeface="黑体" panose="02010609060101010101" pitchFamily="2" charset="-122"/>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200" b="0" dirty="0">
                          <a:solidFill>
                            <a:schemeClr val="bg2"/>
                          </a:solidFill>
                          <a:latin typeface="黑体" panose="02010609060101010101" pitchFamily="2" charset="-122"/>
                          <a:ea typeface="黑体" panose="02010609060101010101" pitchFamily="2" charset="-122"/>
                        </a:rPr>
                        <a:t>有</a:t>
                      </a:r>
                      <a:endParaRPr lang="zh-CN" altLang="en-US" sz="2200" b="0" dirty="0">
                        <a:solidFill>
                          <a:schemeClr val="bg2"/>
                        </a:solidFill>
                        <a:latin typeface="黑体" panose="02010609060101010101" pitchFamily="2" charset="-122"/>
                        <a:ea typeface="黑体" panose="02010609060101010101" pitchFamily="2" charset="-122"/>
                      </a:endParaRP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buNone/>
                      </a:pPr>
                      <a:r>
                        <a:rPr lang="zh-CN" altLang="en-US" sz="2200" b="0" dirty="0">
                          <a:solidFill>
                            <a:schemeClr val="bg2"/>
                          </a:solidFill>
                          <a:latin typeface="黑体" panose="02010609060101010101" pitchFamily="2" charset="-122"/>
                          <a:ea typeface="黑体" panose="02010609060101010101" pitchFamily="2" charset="-122"/>
                        </a:rPr>
                        <a:t>单分子层</a:t>
                      </a:r>
                      <a:endParaRPr lang="zh-CN" altLang="en-US" sz="2200" b="0" dirty="0">
                        <a:solidFill>
                          <a:schemeClr val="bg2"/>
                        </a:solidFill>
                        <a:latin typeface="黑体" panose="02010609060101010101" pitchFamily="2" charset="-122"/>
                        <a:ea typeface="黑体" panose="02010609060101010101" pitchFamily="2" charset="-122"/>
                      </a:endParaRPr>
                    </a:p>
                  </a:txBody>
                  <a:tcPr>
                    <a:lnL>
                      <a:noFill/>
                    </a:lnL>
                    <a:lnR w="12700">
                      <a:solidFill>
                        <a:schemeClr val="bg2"/>
                      </a:solidFill>
                      <a:prstDash val="solid"/>
                    </a:lnR>
                    <a:lnT>
                      <a:noFill/>
                    </a:lnT>
                    <a:lnB>
                      <a:noFill/>
                    </a:lnB>
                    <a:lnTlToBr w="12700" cmpd="sng">
                      <a:noFill/>
                      <a:prstDash val="solid"/>
                    </a:lnTlToBr>
                    <a:lnBlToTr w="12700" cmpd="sng">
                      <a:noFill/>
                      <a:prstDash val="solid"/>
                    </a:lnBlToTr>
                    <a:noFill/>
                  </a:tcPr>
                </a:tc>
              </a:tr>
              <a:tr h="370840">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200" b="0" dirty="0">
                          <a:solidFill>
                            <a:schemeClr val="bg2"/>
                          </a:solidFill>
                          <a:latin typeface="黑体" panose="02010609060101010101" pitchFamily="2" charset="-122"/>
                          <a:ea typeface="黑体" panose="02010609060101010101" pitchFamily="2" charset="-122"/>
                        </a:rPr>
                        <a:t>交换吸附</a:t>
                      </a:r>
                      <a:endParaRPr lang="zh-CN" altLang="en-US" sz="2200" b="0" dirty="0">
                        <a:solidFill>
                          <a:schemeClr val="bg2"/>
                        </a:solidFill>
                        <a:latin typeface="黑体" panose="02010609060101010101" pitchFamily="2" charset="-122"/>
                        <a:ea typeface="黑体" panose="02010609060101010101" pitchFamily="2" charset="-122"/>
                      </a:endParaRPr>
                    </a:p>
                  </a:txBody>
                  <a:tcPr>
                    <a:lnL w="12700">
                      <a:solidFill>
                        <a:schemeClr val="bg2"/>
                      </a:solidFill>
                      <a:prstDash val="solid"/>
                    </a:lnL>
                    <a:lnR>
                      <a:noFill/>
                    </a:lnR>
                    <a:lnT>
                      <a:noFill/>
                    </a:lnT>
                    <a:lnB w="12700">
                      <a:solidFill>
                        <a:schemeClr val="bg2"/>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zh-CN" altLang="en-US" sz="2200" b="0" dirty="0">
                          <a:solidFill>
                            <a:schemeClr val="bg2"/>
                          </a:solidFill>
                          <a:latin typeface="黑体" panose="02010609060101010101" pitchFamily="2" charset="-122"/>
                          <a:ea typeface="黑体" panose="02010609060101010101" pitchFamily="2" charset="-122"/>
                        </a:rPr>
                        <a:t>静电引力</a:t>
                      </a:r>
                      <a:endParaRPr lang="zh-CN" altLang="en-US" sz="2200" b="0" dirty="0">
                        <a:solidFill>
                          <a:schemeClr val="bg2"/>
                        </a:solidFill>
                        <a:latin typeface="黑体" panose="02010609060101010101" pitchFamily="2" charset="-122"/>
                        <a:ea typeface="黑体" panose="02010609060101010101" pitchFamily="2" charset="-122"/>
                      </a:endParaRPr>
                    </a:p>
                  </a:txBody>
                  <a:tcPr>
                    <a:lnL>
                      <a:noFill/>
                    </a:lnL>
                    <a:lnR>
                      <a:noFill/>
                    </a:lnR>
                    <a:lnT>
                      <a:noFill/>
                    </a:lnT>
                    <a:lnB w="12700">
                      <a:solidFill>
                        <a:schemeClr val="bg2"/>
                      </a:solidFill>
                      <a:prstDash val="solid"/>
                    </a:lnB>
                    <a:lnTlToBr w="12700" cmpd="sng">
                      <a:noFill/>
                      <a:prstDash val="solid"/>
                    </a:lnTlToBr>
                    <a:lnBlToTr w="12700" cmpd="sng">
                      <a:noFill/>
                      <a:prstDash val="solid"/>
                    </a:lnBlToTr>
                    <a:noFill/>
                  </a:tcPr>
                </a:tc>
                <a:tc>
                  <a:txBody>
                    <a:bodyPr/>
                    <a:lstStyle/>
                    <a:p>
                      <a:pPr algn="ctr">
                        <a:buNone/>
                      </a:pPr>
                      <a:r>
                        <a:rPr lang="en-US" altLang="zh-CN" sz="2200" b="0" dirty="0">
                          <a:solidFill>
                            <a:schemeClr val="bg2"/>
                          </a:solidFill>
                          <a:latin typeface="黑体" panose="02010609060101010101" pitchFamily="2" charset="-122"/>
                          <a:ea typeface="黑体" panose="02010609060101010101" pitchFamily="2" charset="-122"/>
                        </a:rPr>
                        <a:t>-</a:t>
                      </a:r>
                      <a:endParaRPr lang="en-US" altLang="zh-CN" sz="2200" b="0" dirty="0">
                        <a:solidFill>
                          <a:schemeClr val="bg2"/>
                        </a:solidFill>
                        <a:latin typeface="黑体" panose="02010609060101010101" pitchFamily="2" charset="-122"/>
                        <a:ea typeface="黑体" panose="02010609060101010101" pitchFamily="2" charset="-122"/>
                      </a:endParaRPr>
                    </a:p>
                  </a:txBody>
                  <a:tcPr>
                    <a:lnL>
                      <a:noFill/>
                    </a:lnL>
                    <a:lnR>
                      <a:noFill/>
                    </a:lnR>
                    <a:lnT>
                      <a:noFill/>
                    </a:lnT>
                    <a:lnB w="12700">
                      <a:solidFill>
                        <a:schemeClr val="bg2"/>
                      </a:solidFill>
                      <a:prstDash val="solid"/>
                    </a:lnB>
                    <a:lnTlToBr w="12700" cmpd="sng">
                      <a:noFill/>
                      <a:prstDash val="solid"/>
                    </a:lnTlToBr>
                    <a:lnBlToTr w="12700" cmpd="sng">
                      <a:noFill/>
                      <a:prstDash val="solid"/>
                    </a:lnBlToTr>
                    <a:noFill/>
                  </a:tcPr>
                </a:tc>
                <a:tc>
                  <a:txBody>
                    <a:bodyPr/>
                    <a:lstStyle/>
                    <a:p>
                      <a:pPr algn="ctr">
                        <a:buNone/>
                      </a:pPr>
                      <a:endParaRPr lang="en-US" altLang="zh-CN" sz="2200" b="0" dirty="0">
                        <a:solidFill>
                          <a:schemeClr val="bg2"/>
                        </a:solidFill>
                        <a:latin typeface="黑体" panose="02010609060101010101" pitchFamily="2" charset="-122"/>
                        <a:ea typeface="黑体" panose="02010609060101010101" pitchFamily="2" charset="-122"/>
                      </a:endParaRPr>
                    </a:p>
                  </a:txBody>
                  <a:tcPr>
                    <a:lnL>
                      <a:noFill/>
                    </a:lnL>
                    <a:lnR>
                      <a:noFill/>
                    </a:lnR>
                    <a:lnT>
                      <a:noFill/>
                    </a:lnT>
                    <a:lnB w="12700">
                      <a:solidFill>
                        <a:schemeClr val="bg2"/>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defRPr>
                      </a:lvl9pPr>
                    </a:lstStyle>
                    <a:p>
                      <a:pPr algn="ctr"/>
                      <a:r>
                        <a:rPr lang="en-US" altLang="zh-CN" sz="2200" b="0" dirty="0">
                          <a:solidFill>
                            <a:schemeClr val="bg2"/>
                          </a:solidFill>
                          <a:latin typeface="黑体" panose="02010609060101010101" pitchFamily="2" charset="-122"/>
                          <a:ea typeface="黑体" panose="02010609060101010101" pitchFamily="2" charset="-122"/>
                        </a:rPr>
                        <a:t>-</a:t>
                      </a:r>
                      <a:endParaRPr lang="en-US" altLang="zh-CN" sz="2200" b="0" dirty="0">
                        <a:solidFill>
                          <a:schemeClr val="bg2"/>
                        </a:solidFill>
                        <a:latin typeface="黑体" panose="02010609060101010101" pitchFamily="2" charset="-122"/>
                        <a:ea typeface="黑体" panose="02010609060101010101" pitchFamily="2" charset="-122"/>
                      </a:endParaRPr>
                    </a:p>
                  </a:txBody>
                  <a:tcPr>
                    <a:lnL>
                      <a:noFill/>
                    </a:lnL>
                    <a:lnR>
                      <a:noFill/>
                    </a:lnR>
                    <a:lnT>
                      <a:noFill/>
                    </a:lnT>
                    <a:lnB w="12700">
                      <a:solidFill>
                        <a:schemeClr val="bg2"/>
                      </a:solidFill>
                      <a:prstDash val="solid"/>
                    </a:lnB>
                    <a:lnTlToBr w="12700" cmpd="sng">
                      <a:noFill/>
                      <a:prstDash val="solid"/>
                    </a:lnTlToBr>
                    <a:lnBlToTr w="12700" cmpd="sng">
                      <a:noFill/>
                      <a:prstDash val="solid"/>
                    </a:lnBlToTr>
                    <a:noFill/>
                  </a:tcPr>
                </a:tc>
                <a:tc>
                  <a:txBody>
                    <a:bodyPr/>
                    <a:lstStyle/>
                    <a:p>
                      <a:pPr algn="ctr">
                        <a:buNone/>
                      </a:pPr>
                      <a:r>
                        <a:rPr lang="en-US" altLang="zh-CN" sz="2200" b="0" dirty="0">
                          <a:solidFill>
                            <a:schemeClr val="bg2"/>
                          </a:solidFill>
                          <a:latin typeface="黑体" panose="02010609060101010101" pitchFamily="2" charset="-122"/>
                          <a:ea typeface="黑体" panose="02010609060101010101" pitchFamily="2" charset="-122"/>
                        </a:rPr>
                        <a:t>-</a:t>
                      </a:r>
                      <a:endParaRPr lang="en-US" altLang="zh-CN" sz="2200" b="0" dirty="0">
                        <a:solidFill>
                          <a:schemeClr val="bg2"/>
                        </a:solidFill>
                        <a:latin typeface="黑体" panose="02010609060101010101" pitchFamily="2" charset="-122"/>
                        <a:ea typeface="黑体" panose="02010609060101010101" pitchFamily="2" charset="-122"/>
                      </a:endParaRPr>
                    </a:p>
                  </a:txBody>
                  <a:tcPr>
                    <a:lnL>
                      <a:noFill/>
                    </a:lnL>
                    <a:lnR w="12700">
                      <a:solidFill>
                        <a:schemeClr val="bg2"/>
                      </a:solidFill>
                      <a:prstDash val="solid"/>
                    </a:lnR>
                    <a:lnT>
                      <a:noFill/>
                    </a:lnT>
                    <a:lnB w="12700">
                      <a:solidFill>
                        <a:schemeClr val="bg2"/>
                      </a:solidFill>
                      <a:prstDash val="solid"/>
                    </a:lnB>
                    <a:lnTlToBr w="12700" cmpd="sng">
                      <a:noFill/>
                      <a:prstDash val="solid"/>
                    </a:lnTlToBr>
                    <a:lnBlToTr w="12700" cmpd="sng">
                      <a:noFill/>
                      <a:prstDash val="solid"/>
                    </a:lnBlToTr>
                    <a:noFill/>
                  </a:tcPr>
                </a:tc>
              </a:tr>
            </a:tbl>
          </a:graphicData>
        </a:graphic>
      </p:graphicFrame>
      <p:sp>
        <p:nvSpPr>
          <p:cNvPr id="10" name="文本框 9"/>
          <p:cNvSpPr txBox="1"/>
          <p:nvPr/>
        </p:nvSpPr>
        <p:spPr>
          <a:xfrm>
            <a:off x="10848340" y="1791970"/>
            <a:ext cx="613410" cy="1600835"/>
          </a:xfrm>
          <a:prstGeom prst="rect">
            <a:avLst/>
          </a:prstGeom>
          <a:noFill/>
        </p:spPr>
        <p:txBody>
          <a:bodyPr vert="eaVert" wrap="square" rtlCol="0">
            <a:spAutoFit/>
          </a:bodyPr>
          <a:lstStyle/>
          <a:p>
            <a:r>
              <a:rPr lang="zh-CN" altLang="en-US" sz="2800">
                <a:solidFill>
                  <a:srgbClr val="C00000"/>
                </a:solidFill>
                <a:latin typeface="黑体" panose="02010609060101010101" pitchFamily="2" charset="-122"/>
                <a:ea typeface="黑体" panose="02010609060101010101" pitchFamily="2" charset="-122"/>
              </a:rPr>
              <a:t>共同作用</a:t>
            </a:r>
            <a:endParaRPr lang="zh-CN" altLang="en-US" sz="2800">
              <a:solidFill>
                <a:srgbClr val="C00000"/>
              </a:solidFill>
              <a:latin typeface="黑体" panose="02010609060101010101" pitchFamily="2" charset="-122"/>
              <a:ea typeface="黑体" panose="02010609060101010101" pitchFamily="2" charset="-122"/>
            </a:endParaRPr>
          </a:p>
        </p:txBody>
      </p:sp>
      <p:sp>
        <p:nvSpPr>
          <p:cNvPr id="2" name="椭圆 1"/>
          <p:cNvSpPr/>
          <p:nvPr/>
        </p:nvSpPr>
        <p:spPr>
          <a:xfrm>
            <a:off x="3719830" y="1863090"/>
            <a:ext cx="1403985" cy="498475"/>
          </a:xfrm>
          <a:prstGeom prst="ellipse">
            <a:avLst/>
          </a:prstGeom>
          <a:noFill/>
          <a:ln w="50800" cap="flat" cmpd="sng" algn="ctr">
            <a:solidFill>
              <a:schemeClr val="accent1"/>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3" name="文本框 2"/>
          <p:cNvSpPr txBox="1"/>
          <p:nvPr/>
        </p:nvSpPr>
        <p:spPr>
          <a:xfrm>
            <a:off x="695960" y="4724400"/>
            <a:ext cx="2355850" cy="429895"/>
          </a:xfrm>
          <a:prstGeom prst="rect">
            <a:avLst/>
          </a:prstGeom>
          <a:noFill/>
        </p:spPr>
        <p:txBody>
          <a:bodyPr wrap="square" rtlCol="0">
            <a:spAutoFit/>
          </a:bodyPr>
          <a:lstStyle/>
          <a:p>
            <a:r>
              <a:rPr lang="zh-CN" altLang="en-US" sz="2200" b="0">
                <a:solidFill>
                  <a:schemeClr val="bg2"/>
                </a:solidFill>
                <a:latin typeface="黑体" panose="02010609060101010101" pitchFamily="2" charset="-122"/>
                <a:ea typeface="黑体" panose="02010609060101010101" pitchFamily="2" charset="-122"/>
              </a:rPr>
              <a:t>吸附等温线模型</a:t>
            </a:r>
            <a:endParaRPr lang="zh-CN" altLang="en-US" sz="2200" b="0">
              <a:solidFill>
                <a:schemeClr val="bg2"/>
              </a:solidFill>
              <a:latin typeface="黑体" panose="02010609060101010101" pitchFamily="2" charset="-122"/>
              <a:ea typeface="黑体" panose="02010609060101010101" pitchFamily="2" charset="-122"/>
            </a:endParaRPr>
          </a:p>
        </p:txBody>
      </p:sp>
      <p:sp>
        <p:nvSpPr>
          <p:cNvPr id="9" name="左大括号 8"/>
          <p:cNvSpPr/>
          <p:nvPr/>
        </p:nvSpPr>
        <p:spPr>
          <a:xfrm>
            <a:off x="2927350" y="4004945"/>
            <a:ext cx="248285" cy="205168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2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12" name="左大括号 11"/>
          <p:cNvSpPr/>
          <p:nvPr/>
        </p:nvSpPr>
        <p:spPr>
          <a:xfrm rot="10800000">
            <a:off x="10368280" y="1917065"/>
            <a:ext cx="151765" cy="158305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cxnSp>
        <p:nvCxnSpPr>
          <p:cNvPr id="13" name="曲线连接符 12"/>
          <p:cNvCxnSpPr/>
          <p:nvPr/>
        </p:nvCxnSpPr>
        <p:spPr>
          <a:xfrm flipV="1">
            <a:off x="5087620" y="1412875"/>
            <a:ext cx="2734945" cy="552450"/>
          </a:xfrm>
          <a:prstGeom prst="curvedConnector3">
            <a:avLst>
              <a:gd name="adj1" fmla="val 50012"/>
            </a:avLst>
          </a:prstGeom>
          <a:solidFill>
            <a:schemeClr val="accent1"/>
          </a:solidFill>
          <a:ln w="50800" cap="flat" cmpd="sng" algn="ctr">
            <a:solidFill>
              <a:schemeClr val="accent1"/>
            </a:solidFill>
            <a:prstDash val="solid"/>
            <a:round/>
            <a:headEnd type="none" w="med" len="med"/>
            <a:tailEnd type="arrow" w="med" len="med"/>
          </a:ln>
        </p:spPr>
      </p:cxnSp>
      <p:sp>
        <p:nvSpPr>
          <p:cNvPr id="14" name="文本框 13"/>
          <p:cNvSpPr txBox="1"/>
          <p:nvPr/>
        </p:nvSpPr>
        <p:spPr>
          <a:xfrm>
            <a:off x="7752080" y="1178560"/>
            <a:ext cx="4064000" cy="368300"/>
          </a:xfrm>
          <a:prstGeom prst="rect">
            <a:avLst/>
          </a:prstGeom>
          <a:noFill/>
        </p:spPr>
        <p:txBody>
          <a:bodyPr wrap="square" rtlCol="0">
            <a:spAutoFit/>
          </a:bodyPr>
          <a:lstStyle/>
          <a:p>
            <a:r>
              <a:rPr lang="zh-CN" altLang="en-US" b="0">
                <a:solidFill>
                  <a:schemeClr val="bg2"/>
                </a:solidFill>
                <a:latin typeface="黑体" panose="02010609060101010101" pitchFamily="2" charset="-122"/>
                <a:ea typeface="黑体" panose="02010609060101010101" pitchFamily="2" charset="-122"/>
              </a:rPr>
              <a:t>吸附过程中的能量的变化</a:t>
            </a:r>
            <a:endParaRPr lang="zh-CN" altLang="en-US" b="0">
              <a:solidFill>
                <a:schemeClr val="bg2"/>
              </a:solidFill>
              <a:latin typeface="黑体" panose="02010609060101010101" pitchFamily="2" charset="-122"/>
              <a:ea typeface="黑体" panose="02010609060101010101" pitchFamily="2" charset="-122"/>
            </a:endParaRPr>
          </a:p>
        </p:txBody>
      </p:sp>
      <p:sp>
        <p:nvSpPr>
          <p:cNvPr id="15" name="文本框 14"/>
          <p:cNvSpPr txBox="1"/>
          <p:nvPr/>
        </p:nvSpPr>
        <p:spPr>
          <a:xfrm>
            <a:off x="3484880" y="4046220"/>
            <a:ext cx="1488440" cy="404495"/>
          </a:xfrm>
          <a:prstGeom prst="rect">
            <a:avLst/>
          </a:prstGeom>
          <a:noFill/>
        </p:spPr>
        <p:txBody>
          <a:bodyPr wrap="square" rtlCol="0">
            <a:noAutofit/>
          </a:bodyPr>
          <a:lstStyle/>
          <a:p>
            <a:r>
              <a:rPr lang="zh-CN" altLang="en-US" sz="2200" b="0">
                <a:solidFill>
                  <a:schemeClr val="bg2"/>
                </a:solidFill>
                <a:latin typeface="黑体" panose="02010609060101010101" pitchFamily="2" charset="-122"/>
                <a:ea typeface="黑体" panose="02010609060101010101" pitchFamily="2" charset="-122"/>
              </a:rPr>
              <a:t>吸附强度</a:t>
            </a:r>
            <a:endParaRPr lang="zh-CN" altLang="en-US" sz="2200" b="0">
              <a:solidFill>
                <a:schemeClr val="bg2"/>
              </a:solidFill>
              <a:latin typeface="黑体" panose="02010609060101010101" pitchFamily="2" charset="-122"/>
              <a:ea typeface="黑体" panose="02010609060101010101" pitchFamily="2" charset="-122"/>
            </a:endParaRPr>
          </a:p>
        </p:txBody>
      </p:sp>
      <p:sp>
        <p:nvSpPr>
          <p:cNvPr id="16" name="文本框 15"/>
          <p:cNvSpPr txBox="1"/>
          <p:nvPr/>
        </p:nvSpPr>
        <p:spPr>
          <a:xfrm>
            <a:off x="3431540" y="4758055"/>
            <a:ext cx="1938655" cy="335280"/>
          </a:xfrm>
          <a:prstGeom prst="rect">
            <a:avLst/>
          </a:prstGeom>
          <a:noFill/>
        </p:spPr>
        <p:txBody>
          <a:bodyPr wrap="square" rtlCol="0">
            <a:noAutofit/>
          </a:bodyPr>
          <a:lstStyle/>
          <a:p>
            <a:r>
              <a:rPr lang="zh-CN" altLang="en-US" sz="2200" b="0">
                <a:solidFill>
                  <a:schemeClr val="bg2"/>
                </a:solidFill>
                <a:latin typeface="黑体" panose="02010609060101010101" pitchFamily="2" charset="-122"/>
                <a:ea typeface="黑体" panose="02010609060101010101" pitchFamily="2" charset="-122"/>
                <a:sym typeface="+mn-ea"/>
              </a:rPr>
              <a:t>吸附是否线性</a:t>
            </a:r>
            <a:endParaRPr lang="zh-CN" altLang="en-US" sz="2200" b="0">
              <a:solidFill>
                <a:schemeClr val="bg2"/>
              </a:solidFill>
              <a:latin typeface="黑体" panose="02010609060101010101" pitchFamily="2" charset="-122"/>
              <a:ea typeface="黑体" panose="02010609060101010101" pitchFamily="2" charset="-122"/>
              <a:sym typeface="+mn-ea"/>
            </a:endParaRPr>
          </a:p>
        </p:txBody>
      </p:sp>
      <p:sp>
        <p:nvSpPr>
          <p:cNvPr id="17" name="文本框 16"/>
          <p:cNvSpPr txBox="1"/>
          <p:nvPr/>
        </p:nvSpPr>
        <p:spPr>
          <a:xfrm>
            <a:off x="3431540" y="5572760"/>
            <a:ext cx="2513965" cy="384810"/>
          </a:xfrm>
          <a:prstGeom prst="rect">
            <a:avLst/>
          </a:prstGeom>
          <a:noFill/>
        </p:spPr>
        <p:txBody>
          <a:bodyPr wrap="square" rtlCol="0">
            <a:noAutofit/>
          </a:bodyPr>
          <a:lstStyle/>
          <a:p>
            <a:r>
              <a:rPr lang="zh-CN" altLang="en-US" sz="2200" b="0">
                <a:solidFill>
                  <a:schemeClr val="bg2"/>
                </a:solidFill>
                <a:latin typeface="黑体" panose="02010609060101010101" pitchFamily="2" charset="-122"/>
                <a:ea typeface="黑体" panose="02010609060101010101" pitchFamily="2" charset="-122"/>
                <a:sym typeface="+mn-ea"/>
              </a:rPr>
              <a:t>吸附剂最大吸附量</a:t>
            </a:r>
            <a:endParaRPr lang="zh-CN" altLang="en-US" sz="2200" b="0">
              <a:solidFill>
                <a:schemeClr val="bg2"/>
              </a:solidFill>
              <a:latin typeface="黑体" panose="02010609060101010101" pitchFamily="2" charset="-122"/>
              <a:ea typeface="黑体" panose="02010609060101010101" pitchFamily="2" charset="-122"/>
              <a:sym typeface="+mn-ea"/>
            </a:endParaRPr>
          </a:p>
        </p:txBody>
      </p:sp>
      <p:pic>
        <p:nvPicPr>
          <p:cNvPr id="48131" name="Picture 3" descr="02-70"/>
          <p:cNvPicPr>
            <a:picLocks noChangeAspect="1" noChangeArrowheads="1"/>
          </p:cNvPicPr>
          <p:nvPr/>
        </p:nvPicPr>
        <p:blipFill>
          <a:blip r:embed="rId2">
            <a:extLst>
              <a:ext uri="{28A0092B-C50C-407E-A947-70E740481C1C}">
                <a14:useLocalDpi xmlns:a14="http://schemas.microsoft.com/office/drawing/2010/main" val="0"/>
              </a:ext>
            </a:extLst>
          </a:blip>
          <a:srcRect b="11646"/>
          <a:stretch>
            <a:fillRect/>
          </a:stretch>
        </p:blipFill>
        <p:spPr bwMode="auto">
          <a:xfrm>
            <a:off x="6160770" y="3669030"/>
            <a:ext cx="4104640" cy="272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43011" name="Rectangle 3"/>
          <p:cNvSpPr>
            <a:spLocks noGrp="1" noChangeArrowheads="1"/>
          </p:cNvSpPr>
          <p:nvPr/>
        </p:nvSpPr>
        <p:spPr>
          <a:xfrm>
            <a:off x="695325" y="621030"/>
            <a:ext cx="10557510" cy="634365"/>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a:buFont typeface="Wingdings" panose="05000000000000000000" pitchFamily="2" charset="2"/>
              <a:buNone/>
            </a:pPr>
            <a:r>
              <a:rPr lang="en-US" altLang="zh-CN" sz="3000" b="1"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4.2</a:t>
            </a:r>
            <a:r>
              <a:rPr lang="en-US" altLang="zh-CN" sz="2800" b="1">
                <a:solidFill>
                  <a:srgbClr val="FFC000"/>
                </a:solidFill>
                <a:effectLst/>
              </a:rPr>
              <a:t> </a:t>
            </a:r>
            <a:r>
              <a:rPr lang="en-US" altLang="zh-CN" sz="3000" b="1"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吸附剂 </a:t>
            </a:r>
            <a:r>
              <a:rPr lang="en-US" altLang="zh-CN" sz="3000" b="1"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Absorbent</a:t>
            </a:r>
            <a:endParaRPr lang="en-US" altLang="zh-CN" sz="2800" b="1">
              <a:solidFill>
                <a:srgbClr val="FFC000"/>
              </a:solidFill>
              <a:effectLst/>
            </a:endParaRPr>
          </a:p>
          <a:p>
            <a:pPr indent="0">
              <a:lnSpc>
                <a:spcPct val="150000"/>
              </a:lnSpc>
              <a:spcBef>
                <a:spcPts val="0"/>
              </a:spcBef>
              <a:buFont typeface="Wingdings" panose="05000000000000000000" pitchFamily="2" charset="2"/>
              <a:buNone/>
            </a:pPr>
            <a:r>
              <a:rPr lang="zh-CN" altLang="en-US" sz="2400" b="0">
                <a:solidFill>
                  <a:schemeClr val="bg2"/>
                </a:solidFill>
                <a:effectLst/>
                <a:sym typeface="+mn-ea"/>
              </a:rPr>
              <a:t>吸附剂须满足下列要求</a:t>
            </a:r>
            <a:r>
              <a:rPr lang="zh-CN" altLang="en-US" sz="2400">
                <a:solidFill>
                  <a:schemeClr val="bg2"/>
                </a:solidFill>
                <a:effectLst/>
                <a:sym typeface="+mn-ea"/>
              </a:rPr>
              <a:t>：</a:t>
            </a:r>
            <a:r>
              <a:rPr lang="en-US" altLang="en-US" sz="2400">
                <a:solidFill>
                  <a:schemeClr val="bg2"/>
                </a:solidFill>
                <a:effectLst/>
                <a:sym typeface="+mn-ea"/>
              </a:rPr>
              <a:t>①</a:t>
            </a:r>
            <a:r>
              <a:rPr lang="zh-CN" altLang="en-US" sz="2400">
                <a:solidFill>
                  <a:schemeClr val="bg2"/>
                </a:solidFill>
                <a:effectLst/>
                <a:sym typeface="+mn-ea"/>
              </a:rPr>
              <a:t>比表面积大；</a:t>
            </a:r>
            <a:r>
              <a:rPr lang="en-US" altLang="en-US" sz="2400">
                <a:solidFill>
                  <a:schemeClr val="bg2"/>
                </a:solidFill>
                <a:effectLst/>
                <a:sym typeface="+mn-ea"/>
              </a:rPr>
              <a:t>②</a:t>
            </a:r>
            <a:r>
              <a:rPr lang="zh-CN" altLang="en-US" sz="2400">
                <a:solidFill>
                  <a:schemeClr val="bg2"/>
                </a:solidFill>
                <a:effectLst/>
                <a:sym typeface="+mn-ea"/>
              </a:rPr>
              <a:t>有良好的选择性吸附；</a:t>
            </a:r>
            <a:r>
              <a:rPr lang="en-US" altLang="en-US" sz="2400">
                <a:solidFill>
                  <a:schemeClr val="bg2"/>
                </a:solidFill>
                <a:effectLst/>
                <a:sym typeface="+mn-ea"/>
              </a:rPr>
              <a:t>③</a:t>
            </a:r>
            <a:r>
              <a:rPr lang="zh-CN" altLang="en-US" sz="2400">
                <a:solidFill>
                  <a:schemeClr val="bg2"/>
                </a:solidFill>
                <a:effectLst/>
                <a:sym typeface="+mn-ea"/>
              </a:rPr>
              <a:t>吸附容量大；</a:t>
            </a:r>
            <a:r>
              <a:rPr lang="en-US" altLang="en-US" sz="2400">
                <a:solidFill>
                  <a:schemeClr val="bg2"/>
                </a:solidFill>
                <a:effectLst/>
                <a:sym typeface="+mn-ea"/>
              </a:rPr>
              <a:t>④</a:t>
            </a:r>
            <a:r>
              <a:rPr lang="zh-CN" altLang="en-US" sz="2400">
                <a:solidFill>
                  <a:schemeClr val="bg2"/>
                </a:solidFill>
                <a:effectLst/>
                <a:sym typeface="+mn-ea"/>
              </a:rPr>
              <a:t>机械强度好；</a:t>
            </a:r>
            <a:r>
              <a:rPr lang="en-US" altLang="en-US" sz="2400">
                <a:solidFill>
                  <a:schemeClr val="bg2"/>
                </a:solidFill>
                <a:effectLst/>
                <a:sym typeface="+mn-ea"/>
              </a:rPr>
              <a:t>⑤</a:t>
            </a:r>
            <a:r>
              <a:rPr lang="zh-CN" altLang="en-US" sz="2400">
                <a:solidFill>
                  <a:schemeClr val="bg2"/>
                </a:solidFill>
                <a:effectLst/>
                <a:sym typeface="+mn-ea"/>
              </a:rPr>
              <a:t>热稳定性、化学稳定性强；</a:t>
            </a:r>
            <a:r>
              <a:rPr lang="en-US" altLang="en-US" sz="2400">
                <a:solidFill>
                  <a:schemeClr val="bg2"/>
                </a:solidFill>
                <a:effectLst/>
                <a:sym typeface="+mn-ea"/>
              </a:rPr>
              <a:t>⑥</a:t>
            </a:r>
            <a:r>
              <a:rPr lang="zh-CN" altLang="en-US" sz="2400">
                <a:solidFill>
                  <a:schemeClr val="bg2"/>
                </a:solidFill>
                <a:effectLst/>
                <a:sym typeface="+mn-ea"/>
              </a:rPr>
              <a:t>易再生和再利用</a:t>
            </a:r>
            <a:endParaRPr lang="zh-CN" altLang="en-US" sz="2400" b="1">
              <a:solidFill>
                <a:schemeClr val="bg2"/>
              </a:solidFill>
              <a:effectLst/>
            </a:endParaRPr>
          </a:p>
          <a:p>
            <a:pPr>
              <a:buFont typeface="Wingdings" panose="05000000000000000000" pitchFamily="2" charset="2"/>
              <a:buNone/>
            </a:pPr>
            <a:endParaRPr lang="zh-CN" altLang="en-US" sz="2400" b="1">
              <a:effectLst/>
            </a:endParaRPr>
          </a:p>
          <a:p>
            <a:endParaRPr lang="zh-CN" altLang="en-US" sz="2400" b="1">
              <a:effectLst/>
            </a:endParaRPr>
          </a:p>
        </p:txBody>
      </p:sp>
      <p:pic>
        <p:nvPicPr>
          <p:cNvPr id="6" name="图片 5"/>
          <p:cNvPicPr>
            <a:picLocks noChangeAspect="1"/>
          </p:cNvPicPr>
          <p:nvPr/>
        </p:nvPicPr>
        <p:blipFill>
          <a:blip r:embed="rId1"/>
          <a:stretch>
            <a:fillRect/>
          </a:stretch>
        </p:blipFill>
        <p:spPr>
          <a:xfrm>
            <a:off x="1631315" y="2420620"/>
            <a:ext cx="2014220" cy="1511300"/>
          </a:xfrm>
          <a:prstGeom prst="rect">
            <a:avLst/>
          </a:prstGeom>
        </p:spPr>
      </p:pic>
      <p:pic>
        <p:nvPicPr>
          <p:cNvPr id="7" name="图片 6"/>
          <p:cNvPicPr>
            <a:picLocks noChangeAspect="1"/>
          </p:cNvPicPr>
          <p:nvPr/>
        </p:nvPicPr>
        <p:blipFill>
          <a:blip r:embed="rId2"/>
          <a:srcRect l="24896" r="11615" b="10446"/>
          <a:stretch>
            <a:fillRect/>
          </a:stretch>
        </p:blipFill>
        <p:spPr>
          <a:xfrm>
            <a:off x="5087620" y="2402840"/>
            <a:ext cx="1577975" cy="1495425"/>
          </a:xfrm>
          <a:prstGeom prst="rect">
            <a:avLst/>
          </a:prstGeom>
        </p:spPr>
      </p:pic>
      <p:sp>
        <p:nvSpPr>
          <p:cNvPr id="8" name="文本框 7"/>
          <p:cNvSpPr txBox="1"/>
          <p:nvPr/>
        </p:nvSpPr>
        <p:spPr>
          <a:xfrm>
            <a:off x="1761490" y="3944620"/>
            <a:ext cx="1736725" cy="318770"/>
          </a:xfrm>
          <a:prstGeom prst="rect">
            <a:avLst/>
          </a:prstGeom>
          <a:noFill/>
        </p:spPr>
        <p:txBody>
          <a:bodyPr wrap="square" rtlCol="0">
            <a:noAutofit/>
          </a:bodyPr>
          <a:lstStyle/>
          <a:p>
            <a:r>
              <a:rPr lang="zh-CN" altLang="en-US" b="0">
                <a:solidFill>
                  <a:schemeClr val="bg2"/>
                </a:solidFill>
                <a:latin typeface="黑体" panose="02010609060101010101" pitchFamily="2" charset="-122"/>
                <a:ea typeface="黑体" panose="02010609060101010101" pitchFamily="2" charset="-122"/>
              </a:rPr>
              <a:t>活性炭吸附剂</a:t>
            </a:r>
            <a:endParaRPr lang="zh-CN" altLang="en-US" b="0">
              <a:solidFill>
                <a:schemeClr val="bg2"/>
              </a:solidFill>
              <a:latin typeface="黑体" panose="02010609060101010101" pitchFamily="2" charset="-122"/>
              <a:ea typeface="黑体" panose="02010609060101010101" pitchFamily="2" charset="-122"/>
            </a:endParaRPr>
          </a:p>
        </p:txBody>
      </p:sp>
      <p:sp>
        <p:nvSpPr>
          <p:cNvPr id="10" name="文本框 9"/>
          <p:cNvSpPr txBox="1"/>
          <p:nvPr/>
        </p:nvSpPr>
        <p:spPr>
          <a:xfrm>
            <a:off x="5087620" y="3974465"/>
            <a:ext cx="2028190" cy="407035"/>
          </a:xfrm>
          <a:prstGeom prst="rect">
            <a:avLst/>
          </a:prstGeom>
          <a:noFill/>
        </p:spPr>
        <p:txBody>
          <a:bodyPr wrap="square" rtlCol="0">
            <a:noAutofit/>
          </a:bodyPr>
          <a:lstStyle/>
          <a:p>
            <a:r>
              <a:rPr lang="zh-CN" altLang="en-US" b="0">
                <a:solidFill>
                  <a:schemeClr val="bg2"/>
                </a:solidFill>
                <a:latin typeface="黑体" panose="02010609060101010101" pitchFamily="2" charset="-122"/>
                <a:ea typeface="黑体" panose="02010609060101010101" pitchFamily="2" charset="-122"/>
              </a:rPr>
              <a:t>沸石分子筛</a:t>
            </a:r>
            <a:endParaRPr lang="zh-CN" altLang="en-US" b="0">
              <a:solidFill>
                <a:schemeClr val="bg2"/>
              </a:solidFill>
              <a:latin typeface="黑体" panose="02010609060101010101" pitchFamily="2" charset="-122"/>
              <a:ea typeface="黑体" panose="02010609060101010101" pitchFamily="2" charset="-122"/>
            </a:endParaRPr>
          </a:p>
        </p:txBody>
      </p:sp>
      <p:sp>
        <p:nvSpPr>
          <p:cNvPr id="11" name="文本框 10"/>
          <p:cNvSpPr txBox="1"/>
          <p:nvPr/>
        </p:nvSpPr>
        <p:spPr>
          <a:xfrm>
            <a:off x="1439545" y="4335145"/>
            <a:ext cx="3126740" cy="2368550"/>
          </a:xfrm>
          <a:prstGeom prst="rect">
            <a:avLst/>
          </a:prstGeom>
          <a:noFill/>
        </p:spPr>
        <p:txBody>
          <a:bodyPr wrap="square" rtlCol="0">
            <a:spAutoFit/>
          </a:bodyPr>
          <a:lstStyle/>
          <a:p>
            <a:pPr marL="285750" indent="-285750">
              <a:lnSpc>
                <a:spcPct val="130000"/>
              </a:lnSpc>
              <a:buFont typeface="Wingdings" panose="05000000000000000000" charset="0"/>
              <a:buChar char="l"/>
            </a:pPr>
            <a:r>
              <a:rPr lang="zh-CN" altLang="en-US" sz="1900">
                <a:solidFill>
                  <a:schemeClr val="bg2"/>
                </a:solidFill>
                <a:latin typeface="黑体" panose="02010609060101010101" pitchFamily="2" charset="-122"/>
                <a:ea typeface="黑体" panose="02010609060101010101" pitchFamily="2" charset="-122"/>
                <a:cs typeface="黑体" panose="02010609060101010101" pitchFamily="2" charset="-122"/>
              </a:rPr>
              <a:t>最常用</a:t>
            </a:r>
            <a:endParaRPr lang="zh-CN" altLang="en-US" sz="1900">
              <a:solidFill>
                <a:schemeClr val="bg2"/>
              </a:solidFill>
              <a:latin typeface="黑体" panose="02010609060101010101" pitchFamily="2" charset="-122"/>
              <a:ea typeface="黑体" panose="02010609060101010101" pitchFamily="2" charset="-122"/>
              <a:cs typeface="黑体" panose="02010609060101010101" pitchFamily="2" charset="-122"/>
            </a:endParaRPr>
          </a:p>
          <a:p>
            <a:pPr marL="285750" indent="-285750">
              <a:lnSpc>
                <a:spcPct val="130000"/>
              </a:lnSpc>
              <a:buFont typeface="Wingdings" panose="05000000000000000000" charset="0"/>
              <a:buChar char="l"/>
            </a:pPr>
            <a:r>
              <a:rPr lang="zh-CN" altLang="en-US" sz="1900">
                <a:solidFill>
                  <a:schemeClr val="bg2"/>
                </a:solidFill>
                <a:latin typeface="黑体" panose="02010609060101010101" pitchFamily="2" charset="-122"/>
                <a:ea typeface="黑体" panose="02010609060101010101" pitchFamily="2" charset="-122"/>
                <a:cs typeface="黑体" panose="02010609060101010101" pitchFamily="2" charset="-122"/>
              </a:rPr>
              <a:t>非极性</a:t>
            </a:r>
            <a:endParaRPr lang="zh-CN" altLang="en-US" sz="1900">
              <a:solidFill>
                <a:schemeClr val="bg2"/>
              </a:solidFill>
              <a:latin typeface="黑体" panose="02010609060101010101" pitchFamily="2" charset="-122"/>
              <a:ea typeface="黑体" panose="02010609060101010101" pitchFamily="2" charset="-122"/>
              <a:cs typeface="黑体" panose="02010609060101010101" pitchFamily="2" charset="-122"/>
            </a:endParaRPr>
          </a:p>
          <a:p>
            <a:pPr marL="285750" indent="-285750">
              <a:lnSpc>
                <a:spcPct val="130000"/>
              </a:lnSpc>
              <a:buFont typeface="Wingdings" panose="05000000000000000000" charset="0"/>
              <a:buChar char="l"/>
            </a:pPr>
            <a:r>
              <a:rPr lang="en-US" altLang="zh-CN" sz="1900">
                <a:solidFill>
                  <a:schemeClr val="bg2"/>
                </a:solidFill>
                <a:latin typeface="黑体" panose="02010609060101010101" pitchFamily="2" charset="-122"/>
                <a:ea typeface="黑体" panose="02010609060101010101" pitchFamily="2" charset="-122"/>
                <a:cs typeface="黑体" panose="02010609060101010101" pitchFamily="2" charset="-122"/>
              </a:rPr>
              <a:t>GAC</a:t>
            </a:r>
            <a:r>
              <a:rPr lang="zh-CN" altLang="en-US" sz="1900">
                <a:solidFill>
                  <a:schemeClr val="bg2"/>
                </a:solidFill>
                <a:latin typeface="黑体" panose="02010609060101010101" pitchFamily="2" charset="-122"/>
                <a:ea typeface="黑体" panose="02010609060101010101" pitchFamily="2" charset="-122"/>
                <a:cs typeface="黑体" panose="02010609060101010101" pitchFamily="2" charset="-122"/>
              </a:rPr>
              <a:t>、</a:t>
            </a:r>
            <a:r>
              <a:rPr lang="en-US" altLang="zh-CN" sz="1900">
                <a:solidFill>
                  <a:schemeClr val="bg2"/>
                </a:solidFill>
                <a:latin typeface="黑体" panose="02010609060101010101" pitchFamily="2" charset="-122"/>
                <a:ea typeface="黑体" panose="02010609060101010101" pitchFamily="2" charset="-122"/>
                <a:cs typeface="黑体" panose="02010609060101010101" pitchFamily="2" charset="-122"/>
              </a:rPr>
              <a:t>PAC</a:t>
            </a:r>
            <a:endParaRPr lang="en-US" altLang="zh-CN" sz="1900">
              <a:solidFill>
                <a:schemeClr val="bg2"/>
              </a:solidFill>
              <a:latin typeface="黑体" panose="02010609060101010101" pitchFamily="2" charset="-122"/>
              <a:ea typeface="黑体" panose="02010609060101010101" pitchFamily="2" charset="-122"/>
              <a:cs typeface="黑体" panose="02010609060101010101" pitchFamily="2" charset="-122"/>
            </a:endParaRPr>
          </a:p>
          <a:p>
            <a:pPr marL="285750" indent="-285750">
              <a:lnSpc>
                <a:spcPct val="130000"/>
              </a:lnSpc>
              <a:buFont typeface="Wingdings" panose="05000000000000000000" charset="0"/>
              <a:buChar char="l"/>
            </a:pPr>
            <a:r>
              <a:rPr lang="zh-CN" altLang="en-US" sz="1900">
                <a:solidFill>
                  <a:schemeClr val="bg2"/>
                </a:solidFill>
                <a:latin typeface="黑体" panose="02010609060101010101" pitchFamily="2" charset="-122"/>
                <a:ea typeface="黑体" panose="02010609060101010101" pitchFamily="2" charset="-122"/>
                <a:cs typeface="黑体" panose="02010609060101010101" pitchFamily="2" charset="-122"/>
              </a:rPr>
              <a:t>稳定和良好的吸附性能</a:t>
            </a:r>
            <a:endParaRPr lang="zh-CN" altLang="en-US" sz="1900">
              <a:solidFill>
                <a:schemeClr val="bg2"/>
              </a:solidFill>
              <a:latin typeface="黑体" panose="02010609060101010101" pitchFamily="2" charset="-122"/>
              <a:ea typeface="黑体" panose="02010609060101010101" pitchFamily="2" charset="-122"/>
              <a:cs typeface="黑体" panose="02010609060101010101" pitchFamily="2" charset="-122"/>
            </a:endParaRPr>
          </a:p>
          <a:p>
            <a:pPr marL="285750" indent="-285750">
              <a:lnSpc>
                <a:spcPct val="130000"/>
              </a:lnSpc>
              <a:buFont typeface="Wingdings" panose="05000000000000000000" charset="0"/>
              <a:buChar char="l"/>
            </a:pPr>
            <a:r>
              <a:rPr lang="zh-CN" altLang="en-US" sz="1900">
                <a:solidFill>
                  <a:schemeClr val="bg2"/>
                </a:solidFill>
                <a:latin typeface="黑体" panose="02010609060101010101" pitchFamily="2" charset="-122"/>
                <a:ea typeface="黑体" panose="02010609060101010101" pitchFamily="2" charset="-122"/>
                <a:cs typeface="黑体" panose="02010609060101010101" pitchFamily="2" charset="-122"/>
              </a:rPr>
              <a:t>耐酸碱和高温高压</a:t>
            </a:r>
            <a:endParaRPr lang="zh-CN" altLang="en-US" sz="1900">
              <a:solidFill>
                <a:schemeClr val="bg2"/>
              </a:solidFill>
              <a:latin typeface="黑体" panose="02010609060101010101" pitchFamily="2" charset="-122"/>
              <a:ea typeface="黑体" panose="02010609060101010101" pitchFamily="2" charset="-122"/>
              <a:cs typeface="黑体" panose="02010609060101010101" pitchFamily="2" charset="-122"/>
            </a:endParaRPr>
          </a:p>
          <a:p>
            <a:pPr marL="285750" indent="-285750">
              <a:lnSpc>
                <a:spcPct val="130000"/>
              </a:lnSpc>
              <a:buFont typeface="Wingdings" panose="05000000000000000000" charset="0"/>
              <a:buChar char="l"/>
            </a:pPr>
            <a:r>
              <a:rPr lang="zh-CN" altLang="en-US" sz="1900">
                <a:solidFill>
                  <a:schemeClr val="bg2"/>
                </a:solidFill>
                <a:latin typeface="黑体" panose="02010609060101010101" pitchFamily="2" charset="-122"/>
                <a:ea typeface="黑体" panose="02010609060101010101" pitchFamily="2" charset="-122"/>
                <a:cs typeface="黑体" panose="02010609060101010101" pitchFamily="2" charset="-122"/>
              </a:rPr>
              <a:t>物理吸附</a:t>
            </a:r>
            <a:endParaRPr lang="zh-CN" altLang="en-US" sz="1900">
              <a:solidFill>
                <a:schemeClr val="bg2"/>
              </a:solidFill>
              <a:latin typeface="黑体" panose="02010609060101010101" pitchFamily="2" charset="-122"/>
              <a:ea typeface="黑体" panose="02010609060101010101" pitchFamily="2" charset="-122"/>
              <a:cs typeface="黑体" panose="02010609060101010101" pitchFamily="2" charset="-122"/>
            </a:endParaRPr>
          </a:p>
        </p:txBody>
      </p:sp>
      <p:sp>
        <p:nvSpPr>
          <p:cNvPr id="12" name="文本框 11"/>
          <p:cNvSpPr txBox="1"/>
          <p:nvPr/>
        </p:nvSpPr>
        <p:spPr>
          <a:xfrm>
            <a:off x="4799330" y="4335145"/>
            <a:ext cx="3632200" cy="1989455"/>
          </a:xfrm>
          <a:prstGeom prst="rect">
            <a:avLst/>
          </a:prstGeom>
          <a:noFill/>
        </p:spPr>
        <p:txBody>
          <a:bodyPr wrap="square" rtlCol="0">
            <a:spAutoFit/>
          </a:bodyPr>
          <a:lstStyle/>
          <a:p>
            <a:pPr marL="285750" indent="-285750">
              <a:lnSpc>
                <a:spcPct val="130000"/>
              </a:lnSpc>
              <a:buFont typeface="Wingdings" panose="05000000000000000000" charset="0"/>
              <a:buChar char="l"/>
            </a:pPr>
            <a:r>
              <a:rPr lang="zh-CN" altLang="en-US" sz="1900">
                <a:solidFill>
                  <a:schemeClr val="bg2"/>
                </a:solidFill>
                <a:latin typeface="黑体" panose="02010609060101010101" pitchFamily="2" charset="-122"/>
                <a:ea typeface="黑体" panose="02010609060101010101" pitchFamily="2" charset="-122"/>
              </a:rPr>
              <a:t>人工合成的多孔骨架结构</a:t>
            </a:r>
            <a:endParaRPr lang="zh-CN" altLang="en-US" sz="1900">
              <a:solidFill>
                <a:schemeClr val="bg2"/>
              </a:solidFill>
              <a:latin typeface="黑体" panose="02010609060101010101" pitchFamily="2" charset="-122"/>
              <a:ea typeface="黑体" panose="02010609060101010101" pitchFamily="2" charset="-122"/>
            </a:endParaRPr>
          </a:p>
          <a:p>
            <a:pPr marL="285750" indent="-285750">
              <a:lnSpc>
                <a:spcPct val="130000"/>
              </a:lnSpc>
              <a:buFont typeface="Wingdings" panose="05000000000000000000" charset="0"/>
              <a:buChar char="l"/>
            </a:pPr>
            <a:r>
              <a:rPr lang="zh-CN" altLang="en-US" sz="1900">
                <a:solidFill>
                  <a:schemeClr val="bg2"/>
                </a:solidFill>
                <a:latin typeface="黑体" panose="02010609060101010101" pitchFamily="2" charset="-122"/>
                <a:ea typeface="黑体" panose="02010609060101010101" pitchFamily="2" charset="-122"/>
              </a:rPr>
              <a:t>水合铝硅酸盐的晶体</a:t>
            </a:r>
            <a:endParaRPr lang="zh-CN" altLang="en-US" sz="1900">
              <a:solidFill>
                <a:schemeClr val="bg2"/>
              </a:solidFill>
              <a:latin typeface="黑体" panose="02010609060101010101" pitchFamily="2" charset="-122"/>
              <a:ea typeface="黑体" panose="02010609060101010101" pitchFamily="2" charset="-122"/>
            </a:endParaRPr>
          </a:p>
          <a:p>
            <a:pPr marL="285750" indent="-285750">
              <a:lnSpc>
                <a:spcPct val="130000"/>
              </a:lnSpc>
              <a:buFont typeface="Wingdings" panose="05000000000000000000" charset="0"/>
              <a:buChar char="l"/>
            </a:pPr>
            <a:r>
              <a:rPr lang="zh-CN" altLang="en-US" sz="1900">
                <a:solidFill>
                  <a:schemeClr val="bg2"/>
                </a:solidFill>
                <a:latin typeface="黑体" panose="02010609060101010101" pitchFamily="2" charset="-122"/>
                <a:ea typeface="黑体" panose="02010609060101010101" pitchFamily="2" charset="-122"/>
              </a:rPr>
              <a:t>孔径均匀的孔道与整齐的孔穴</a:t>
            </a:r>
            <a:endParaRPr lang="zh-CN" altLang="en-US" sz="1900">
              <a:solidFill>
                <a:schemeClr val="bg2"/>
              </a:solidFill>
              <a:latin typeface="黑体" panose="02010609060101010101" pitchFamily="2" charset="-122"/>
              <a:ea typeface="黑体" panose="02010609060101010101" pitchFamily="2" charset="-122"/>
            </a:endParaRPr>
          </a:p>
          <a:p>
            <a:pPr marL="285750" indent="-285750">
              <a:lnSpc>
                <a:spcPct val="130000"/>
              </a:lnSpc>
              <a:buFont typeface="Wingdings" panose="05000000000000000000" charset="0"/>
              <a:buChar char="l"/>
            </a:pPr>
            <a:r>
              <a:rPr lang="zh-CN" altLang="en-US" sz="1900">
                <a:solidFill>
                  <a:schemeClr val="bg2"/>
                </a:solidFill>
                <a:latin typeface="黑体" panose="02010609060101010101" pitchFamily="2" charset="-122"/>
                <a:ea typeface="黑体" panose="02010609060101010101" pitchFamily="2" charset="-122"/>
              </a:rPr>
              <a:t>选择性强、良好的吸附性能</a:t>
            </a:r>
            <a:endParaRPr lang="en-US" altLang="zh-CN" sz="1900">
              <a:solidFill>
                <a:schemeClr val="bg2"/>
              </a:solidFill>
              <a:latin typeface="黑体" panose="02010609060101010101" pitchFamily="2" charset="-122"/>
              <a:ea typeface="黑体" panose="02010609060101010101" pitchFamily="2" charset="-122"/>
            </a:endParaRPr>
          </a:p>
          <a:p>
            <a:pPr marL="285750" indent="-285750">
              <a:lnSpc>
                <a:spcPct val="130000"/>
              </a:lnSpc>
              <a:buFont typeface="Wingdings" panose="05000000000000000000" charset="0"/>
              <a:buChar char="l"/>
            </a:pPr>
            <a:r>
              <a:rPr lang="zh-CN" altLang="en-US" sz="1900">
                <a:solidFill>
                  <a:schemeClr val="bg2"/>
                </a:solidFill>
                <a:latin typeface="黑体" panose="02010609060101010101" pitchFamily="2" charset="-122"/>
                <a:ea typeface="黑体" panose="02010609060101010101" pitchFamily="2" charset="-122"/>
              </a:rPr>
              <a:t>耐高温</a:t>
            </a:r>
            <a:endParaRPr lang="zh-CN" altLang="en-US" sz="1900">
              <a:solidFill>
                <a:schemeClr val="bg2"/>
              </a:solidFill>
              <a:latin typeface="黑体" panose="02010609060101010101" pitchFamily="2" charset="-122"/>
              <a:ea typeface="黑体" panose="02010609060101010101" pitchFamily="2" charset="-122"/>
            </a:endParaRPr>
          </a:p>
        </p:txBody>
      </p:sp>
      <p:pic>
        <p:nvPicPr>
          <p:cNvPr id="15" name="图片 14" descr="生成吸附剂图片"/>
          <p:cNvPicPr>
            <a:picLocks noChangeAspect="1"/>
          </p:cNvPicPr>
          <p:nvPr/>
        </p:nvPicPr>
        <p:blipFill>
          <a:blip r:embed="rId3"/>
          <a:stretch>
            <a:fillRect/>
          </a:stretch>
        </p:blipFill>
        <p:spPr>
          <a:xfrm>
            <a:off x="8832215" y="2403475"/>
            <a:ext cx="1559560" cy="1559560"/>
          </a:xfrm>
          <a:prstGeom prst="rect">
            <a:avLst/>
          </a:prstGeom>
        </p:spPr>
      </p:pic>
      <p:sp>
        <p:nvSpPr>
          <p:cNvPr id="16" name="文本框 15"/>
          <p:cNvSpPr txBox="1"/>
          <p:nvPr/>
        </p:nvSpPr>
        <p:spPr>
          <a:xfrm>
            <a:off x="8759825" y="4004945"/>
            <a:ext cx="2028190" cy="407035"/>
          </a:xfrm>
          <a:prstGeom prst="rect">
            <a:avLst/>
          </a:prstGeom>
          <a:noFill/>
        </p:spPr>
        <p:txBody>
          <a:bodyPr wrap="square" rtlCol="0">
            <a:noAutofit/>
          </a:bodyPr>
          <a:lstStyle/>
          <a:p>
            <a:r>
              <a:rPr lang="zh-CN" altLang="en-US" b="0">
                <a:solidFill>
                  <a:schemeClr val="bg2"/>
                </a:solidFill>
                <a:latin typeface="黑体" panose="02010609060101010101" pitchFamily="2" charset="-122"/>
                <a:ea typeface="黑体" panose="02010609060101010101" pitchFamily="2" charset="-122"/>
              </a:rPr>
              <a:t>新型吸附剂</a:t>
            </a:r>
            <a:endParaRPr lang="zh-CN" altLang="en-US" b="0">
              <a:solidFill>
                <a:schemeClr val="bg2"/>
              </a:solidFill>
              <a:latin typeface="黑体" panose="02010609060101010101" pitchFamily="2" charset="-122"/>
              <a:ea typeface="黑体" panose="02010609060101010101" pitchFamily="2" charset="-122"/>
            </a:endParaRPr>
          </a:p>
        </p:txBody>
      </p:sp>
      <p:sp>
        <p:nvSpPr>
          <p:cNvPr id="17" name="文本框 16"/>
          <p:cNvSpPr txBox="1"/>
          <p:nvPr/>
        </p:nvSpPr>
        <p:spPr>
          <a:xfrm>
            <a:off x="8543925" y="4335145"/>
            <a:ext cx="3170555" cy="1989455"/>
          </a:xfrm>
          <a:prstGeom prst="rect">
            <a:avLst/>
          </a:prstGeom>
          <a:noFill/>
        </p:spPr>
        <p:txBody>
          <a:bodyPr wrap="square" rtlCol="0">
            <a:spAutoFit/>
          </a:bodyPr>
          <a:lstStyle/>
          <a:p>
            <a:pPr marL="285750" indent="-285750">
              <a:lnSpc>
                <a:spcPct val="130000"/>
              </a:lnSpc>
              <a:buFont typeface="Wingdings" panose="05000000000000000000" charset="0"/>
              <a:buChar char="l"/>
            </a:pPr>
            <a:r>
              <a:rPr lang="zh-CN" altLang="en-US" sz="1900" b="0">
                <a:solidFill>
                  <a:schemeClr val="bg2"/>
                </a:solidFill>
                <a:latin typeface="黑体" panose="02010609060101010101" pitchFamily="2" charset="-122"/>
                <a:ea typeface="黑体" panose="02010609060101010101" pitchFamily="2" charset="-122"/>
              </a:rPr>
              <a:t>选择性强</a:t>
            </a:r>
            <a:endParaRPr lang="zh-CN" altLang="en-US" sz="1900" b="0">
              <a:solidFill>
                <a:schemeClr val="bg2"/>
              </a:solidFill>
              <a:latin typeface="黑体" panose="02010609060101010101" pitchFamily="2" charset="-122"/>
              <a:ea typeface="黑体" panose="02010609060101010101" pitchFamily="2" charset="-122"/>
            </a:endParaRPr>
          </a:p>
          <a:p>
            <a:pPr marL="285750" indent="-285750">
              <a:lnSpc>
                <a:spcPct val="130000"/>
              </a:lnSpc>
              <a:buFont typeface="Wingdings" panose="05000000000000000000" charset="0"/>
              <a:buChar char="l"/>
            </a:pPr>
            <a:r>
              <a:rPr lang="zh-CN" altLang="en-US" sz="1900" b="0">
                <a:solidFill>
                  <a:schemeClr val="bg2"/>
                </a:solidFill>
                <a:latin typeface="黑体" panose="02010609060101010101" pitchFamily="2" charset="-122"/>
                <a:ea typeface="黑体" panose="02010609060101010101" pitchFamily="2" charset="-122"/>
              </a:rPr>
              <a:t>吸附速度快</a:t>
            </a:r>
            <a:endParaRPr lang="zh-CN" altLang="en-US" sz="1900" b="0">
              <a:solidFill>
                <a:schemeClr val="bg2"/>
              </a:solidFill>
              <a:latin typeface="黑体" panose="02010609060101010101" pitchFamily="2" charset="-122"/>
              <a:ea typeface="黑体" panose="02010609060101010101" pitchFamily="2" charset="-122"/>
            </a:endParaRPr>
          </a:p>
          <a:p>
            <a:pPr marL="285750" indent="-285750">
              <a:lnSpc>
                <a:spcPct val="130000"/>
              </a:lnSpc>
              <a:buFont typeface="Wingdings" panose="05000000000000000000" charset="0"/>
              <a:buChar char="l"/>
            </a:pPr>
            <a:r>
              <a:rPr lang="zh-CN" altLang="en-US" sz="1900" b="0">
                <a:solidFill>
                  <a:schemeClr val="bg2"/>
                </a:solidFill>
                <a:latin typeface="黑体" panose="02010609060101010101" pitchFamily="2" charset="-122"/>
                <a:ea typeface="黑体" panose="02010609060101010101" pitchFamily="2" charset="-122"/>
              </a:rPr>
              <a:t>孔再生性佳</a:t>
            </a:r>
            <a:endParaRPr lang="zh-CN" altLang="en-US" sz="1900" b="0">
              <a:solidFill>
                <a:schemeClr val="bg2"/>
              </a:solidFill>
              <a:latin typeface="黑体" panose="02010609060101010101" pitchFamily="2" charset="-122"/>
              <a:ea typeface="黑体" panose="02010609060101010101" pitchFamily="2" charset="-122"/>
            </a:endParaRPr>
          </a:p>
          <a:p>
            <a:pPr marL="285750" indent="-285750">
              <a:lnSpc>
                <a:spcPct val="130000"/>
              </a:lnSpc>
              <a:buFont typeface="Wingdings" panose="05000000000000000000" charset="0"/>
              <a:buChar char="l"/>
            </a:pPr>
            <a:r>
              <a:rPr lang="zh-CN" altLang="en-US" sz="1900" b="0">
                <a:solidFill>
                  <a:schemeClr val="bg2"/>
                </a:solidFill>
                <a:latin typeface="黑体" panose="02010609060101010101" pitchFamily="2" charset="-122"/>
                <a:ea typeface="黑体" panose="02010609060101010101" pitchFamily="2" charset="-122"/>
              </a:rPr>
              <a:t>催化反应、垃圾处理</a:t>
            </a:r>
            <a:endParaRPr lang="zh-CN" altLang="en-US" sz="1900" b="0">
              <a:solidFill>
                <a:schemeClr val="bg2"/>
              </a:solidFill>
              <a:latin typeface="黑体" panose="02010609060101010101" pitchFamily="2" charset="-122"/>
              <a:ea typeface="黑体" panose="02010609060101010101" pitchFamily="2" charset="-122"/>
            </a:endParaRPr>
          </a:p>
          <a:p>
            <a:pPr marL="285750" indent="-285750">
              <a:lnSpc>
                <a:spcPct val="130000"/>
              </a:lnSpc>
              <a:buFont typeface="Wingdings" panose="05000000000000000000" charset="0"/>
              <a:buChar char="l"/>
            </a:pPr>
            <a:r>
              <a:rPr lang="zh-CN" altLang="en-US" sz="1900" b="0">
                <a:solidFill>
                  <a:schemeClr val="bg2"/>
                </a:solidFill>
                <a:latin typeface="黑体" panose="02010609060101010101" pitchFamily="2" charset="-122"/>
                <a:ea typeface="黑体" panose="02010609060101010101" pitchFamily="2" charset="-122"/>
              </a:rPr>
              <a:t>需进一步进行工程验证</a:t>
            </a:r>
            <a:endParaRPr lang="zh-CN" altLang="en-US" sz="1900" b="0">
              <a:solidFill>
                <a:schemeClr val="bg2"/>
              </a:solidFill>
              <a:latin typeface="黑体" panose="02010609060101010101" pitchFamily="2" charset="-122"/>
              <a:ea typeface="黑体" panose="02010609060101010101" pitchFamily="2" charset="-122"/>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2485390" y="1628140"/>
            <a:ext cx="8187055" cy="501269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一、混凝法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Coagulation Method</a:t>
            </a:r>
            <a:r>
              <a:rPr lang="en-US" altLang="zh-CN" sz="3000" dirty="0">
                <a:solidFill>
                  <a:schemeClr val="bg2"/>
                </a:solidFill>
                <a:latin typeface="Arial" panose="020B0604020202020204" pitchFamily="34" charset="0"/>
                <a:ea typeface="黑体" panose="02010609060101010101" pitchFamily="2" charset="-122"/>
              </a:rPr>
              <a:t> </a:t>
            </a:r>
            <a:endParaRPr lang="en-US" altLang="zh-CN" sz="3000" dirty="0">
              <a:solidFill>
                <a:schemeClr val="bg2"/>
              </a:solidFill>
              <a:latin typeface="Arial" panose="020B0604020202020204" pitchFamily="34" charset="0"/>
              <a:ea typeface="黑体" panose="02010609060101010101" pitchFamily="2" charset="-122"/>
              <a:hlinkClick r:id="rId1" action="ppaction://hlinksldjump"/>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二、沉淀法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P</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recipitation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三、膜分离法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Membrane Separation Method</a:t>
            </a:r>
            <a:endParaRPr lang="zh-CN" altLang="en-US"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四、吸附法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Adsorption Method</a:t>
            </a:r>
            <a:endParaRPr lang="en-US" altLang="zh-CN"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rPr>
              <a:t>五、离子交换法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Ion Exchange Method</a:t>
            </a:r>
            <a:endParaRPr lang="en-US" altLang="zh-CN" sz="3000" dirty="0">
              <a:solidFill>
                <a:schemeClr val="bg2"/>
              </a:solidFill>
              <a:latin typeface="Arial" panose="020B0604020202020204" pitchFamily="34" charset="0"/>
              <a:ea typeface="黑体" panose="02010609060101010101" pitchFamily="2" charset="-122"/>
              <a:sym typeface="+mn-ea"/>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六、</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化学氧化法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Oxidation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七、</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化学还原法</a:t>
            </a:r>
            <a:r>
              <a:rPr lang="en-US" altLang="zh-CN" sz="3000" dirty="0">
                <a:solidFill>
                  <a:schemeClr val="bg2"/>
                </a:solidFill>
                <a:latin typeface="宋体" panose="02010600030101010101" pitchFamily="2" charset="-122"/>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Reduction Method</a:t>
            </a:r>
            <a:endParaRPr lang="en-US" altLang="zh-CN" sz="2400" dirty="0">
              <a:solidFill>
                <a:schemeClr val="bg2"/>
              </a:solidFill>
              <a:latin typeface="Arial" panose="020B0604020202020204" pitchFamily="34" charset="0"/>
              <a:ea typeface="黑体" panose="02010609060101010101" pitchFamily="2" charset="-122"/>
            </a:endParaRPr>
          </a:p>
          <a:p>
            <a:pPr marL="457200" indent="-457200" eaLnBrk="1" hangingPunct="1">
              <a:lnSpc>
                <a:spcPct val="110000"/>
              </a:lnSpc>
              <a:spcBef>
                <a:spcPct val="20000"/>
              </a:spcBef>
            </a:pPr>
            <a:r>
              <a:rPr lang="en-US" altLang="zh-CN" sz="3000" dirty="0">
                <a:solidFill>
                  <a:schemeClr val="bg2"/>
                </a:solidFill>
                <a:latin typeface="黑体" panose="02010609060101010101" pitchFamily="2" charset="-122"/>
                <a:ea typeface="黑体" panose="02010609060101010101" pitchFamily="2" charset="-122"/>
              </a:rPr>
              <a:t> </a:t>
            </a:r>
            <a:endParaRPr lang="zh-CN" altLang="en-US" sz="3000" dirty="0">
              <a:solidFill>
                <a:schemeClr val="bg2"/>
              </a:solidFill>
              <a:latin typeface="黑体" panose="02010609060101010101" pitchFamily="2" charset="-122"/>
              <a:ea typeface="黑体" panose="02010609060101010101" pitchFamily="2" charset="-122"/>
            </a:endParaRPr>
          </a:p>
          <a:p>
            <a:pPr marL="457200" indent="-457200" eaLnBrk="1" hangingPunct="1">
              <a:spcBef>
                <a:spcPct val="50000"/>
              </a:spcBef>
            </a:pPr>
            <a:endParaRPr lang="zh-CN" altLang="en-US" sz="3000" dirty="0">
              <a:solidFill>
                <a:schemeClr val="bg2"/>
              </a:solidFill>
              <a:latin typeface="黑体" panose="02010609060101010101" pitchFamily="2" charset="-122"/>
              <a:ea typeface="黑体" panose="02010609060101010101" pitchFamily="2" charset="-122"/>
            </a:endParaRPr>
          </a:p>
        </p:txBody>
      </p:sp>
      <p:sp>
        <p:nvSpPr>
          <p:cNvPr id="73730" name="Rectangle 2"/>
          <p:cNvSpPr>
            <a:spLocks noGrp="1" noChangeArrowheads="1"/>
          </p:cNvSpPr>
          <p:nvPr>
            <p:ph type="ctrTitle" sz="quarter"/>
          </p:nvPr>
        </p:nvSpPr>
        <p:spPr>
          <a:xfrm>
            <a:off x="1052195" y="624840"/>
            <a:ext cx="8989060" cy="1081405"/>
          </a:xfrm>
        </p:spPr>
        <p:txBody>
          <a:bodyPr vert="horz" wrap="square" lIns="91440" tIns="45720" rIns="91440" bIns="45720" numCol="1" anchor="ctr" anchorCtr="0" compatLnSpc="1"/>
          <a:p>
            <a:pPr marL="0" lvl="0" indent="0" algn="l" eaLnBrk="1" latinLnBrk="0" hangingPunct="1">
              <a:lnSpc>
                <a:spcPct val="100000"/>
              </a:lnSpc>
              <a:spcBef>
                <a:spcPts val="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3000" b="1" i="0" u="none" strike="noStrike" kern="1200" cap="none" spc="0" normalizeH="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4000"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第一</a:t>
            </a:r>
            <a:r>
              <a:rPr lang="zh-CN" altLang="en-US" sz="4000" i="0"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节 </a:t>
            </a:r>
            <a:r>
              <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物理化学技术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22537" name="Line 9"/>
          <p:cNvSpPr>
            <a:spLocks noChangeShapeType="1"/>
          </p:cNvSpPr>
          <p:nvPr/>
        </p:nvSpPr>
        <p:spPr bwMode="auto">
          <a:xfrm flipV="1">
            <a:off x="2567940" y="5085080"/>
            <a:ext cx="6323965" cy="29210"/>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5"/>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43011" name="Rectangle 3"/>
          <p:cNvSpPr>
            <a:spLocks noGrp="1" noChangeArrowheads="1"/>
          </p:cNvSpPr>
          <p:nvPr>
            <p:ph type="body" idx="1"/>
          </p:nvPr>
        </p:nvSpPr>
        <p:spPr>
          <a:xfrm>
            <a:off x="839470" y="764540"/>
            <a:ext cx="10156825" cy="788670"/>
          </a:xfrm>
        </p:spPr>
        <p:txBody>
          <a:bodyPr/>
          <a:lstStyle/>
          <a:p>
            <a:pPr algn="l" defTabSz="914400">
              <a:buClrTx/>
              <a:buSzTx/>
              <a:buFontTx/>
              <a:buNone/>
            </a:pPr>
            <a:r>
              <a:rPr lang="en-US" altLang="zh-CN" sz="3000" b="1"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5.1</a:t>
            </a:r>
            <a:r>
              <a:rPr lang="en-US" altLang="zh-CN" sz="2800" b="1">
                <a:solidFill>
                  <a:srgbClr val="FFC000"/>
                </a:solidFill>
                <a:effectLst/>
              </a:rPr>
              <a:t> </a:t>
            </a:r>
            <a:r>
              <a:rPr lang="zh-CN" altLang="en-US" sz="3000" b="1"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离子交换</a:t>
            </a:r>
            <a:r>
              <a:rPr lang="en-US" altLang="zh-CN" sz="3000" b="1"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zh-CN" altLang="en-US" sz="30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Ion Exchange</a:t>
            </a:r>
            <a:endParaRPr lang="en-US" altLang="zh-CN" sz="3000" b="1"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algn="l">
              <a:buFont typeface="Wingdings" panose="05000000000000000000" pitchFamily="2" charset="2"/>
              <a:buNone/>
            </a:pPr>
            <a:endParaRPr lang="en-US" altLang="zh-CN" sz="2800" b="1">
              <a:effectLst/>
            </a:endParaRPr>
          </a:p>
          <a:p>
            <a:pPr latinLnBrk="0">
              <a:lnSpc>
                <a:spcPct val="150000"/>
              </a:lnSpc>
              <a:spcBef>
                <a:spcPts val="0"/>
              </a:spcBef>
            </a:pPr>
            <a:endParaRPr lang="zh-CN" altLang="en-US" sz="2800" b="1">
              <a:solidFill>
                <a:schemeClr val="bg2"/>
              </a:solidFill>
              <a:effectLst/>
            </a:endParaRPr>
          </a:p>
        </p:txBody>
      </p:sp>
      <p:sp>
        <p:nvSpPr>
          <p:cNvPr id="6" name="矩形 5"/>
          <p:cNvSpPr/>
          <p:nvPr/>
        </p:nvSpPr>
        <p:spPr>
          <a:xfrm>
            <a:off x="2495550" y="5300980"/>
            <a:ext cx="6192520" cy="360045"/>
          </a:xfrm>
          <a:prstGeom prst="rect">
            <a:avLst/>
          </a:prstGeom>
          <a:solidFill>
            <a:schemeClr val="tx1"/>
          </a:solidFill>
          <a:ln w="50800" cap="flat" cmpd="sng" algn="ctr">
            <a:solidFill>
              <a:schemeClr val="tx1"/>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58373" name="矩形 19"/>
          <p:cNvSpPr/>
          <p:nvPr/>
        </p:nvSpPr>
        <p:spPr>
          <a:xfrm>
            <a:off x="8904605" y="5085080"/>
            <a:ext cx="980440" cy="645160"/>
          </a:xfrm>
          <a:prstGeom prst="rect">
            <a:avLst/>
          </a:prstGeom>
          <a:noFill/>
          <a:ln w="9525">
            <a:noFill/>
          </a:ln>
        </p:spPr>
        <p:txBody>
          <a:bodyPr wrap="none">
            <a:sp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a:lnSpc>
                <a:spcPct val="150000"/>
              </a:lnSpc>
              <a:buNone/>
            </a:pPr>
            <a:r>
              <a:rPr lang="en-US" altLang="zh-CN" sz="2400" dirty="0">
                <a:solidFill>
                  <a:schemeClr val="tx1"/>
                </a:solidFill>
                <a:latin typeface="Arial" panose="020B0604020202020204" pitchFamily="34" charset="0"/>
                <a:ea typeface="楷体_GB2312" pitchFamily="49" charset="-122"/>
                <a:cs typeface="Arial" panose="020B0604020202020204" pitchFamily="34" charset="0"/>
                <a:sym typeface="Monotype Sorts" pitchFamily="2" charset="2"/>
              </a:rPr>
              <a:t>(8-3)</a:t>
            </a:r>
            <a:r>
              <a:rPr lang="zh-CN" altLang="en-US" sz="2400" dirty="0">
                <a:solidFill>
                  <a:srgbClr val="000000"/>
                </a:solidFill>
                <a:latin typeface="楷体_GB2312" pitchFamily="49" charset="-122"/>
                <a:ea typeface="楷体_GB2312" pitchFamily="49" charset="-122"/>
                <a:sym typeface="Monotype Sorts" pitchFamily="2" charset="2"/>
              </a:rPr>
              <a:t> </a:t>
            </a:r>
            <a:endParaRPr lang="zh-CN" altLang="en-US" sz="2400" dirty="0">
              <a:solidFill>
                <a:srgbClr val="000000"/>
              </a:solidFill>
              <a:latin typeface="宋体" panose="02010600030101010101" pitchFamily="2" charset="-122"/>
              <a:sym typeface="Monotype Sorts" pitchFamily="2" charset="2"/>
            </a:endParaRPr>
          </a:p>
        </p:txBody>
      </p:sp>
      <p:sp>
        <p:nvSpPr>
          <p:cNvPr id="21509" name="Text Box 5"/>
          <p:cNvSpPr txBox="1"/>
          <p:nvPr/>
        </p:nvSpPr>
        <p:spPr>
          <a:xfrm>
            <a:off x="4401185" y="44450"/>
            <a:ext cx="7790815"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第八章 环境污染物净化技术</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2" name="文本框 1"/>
          <p:cNvSpPr txBox="1"/>
          <p:nvPr/>
        </p:nvSpPr>
        <p:spPr>
          <a:xfrm>
            <a:off x="4710430" y="1697355"/>
            <a:ext cx="6430010" cy="2907665"/>
          </a:xfrm>
          <a:prstGeom prst="rect">
            <a:avLst/>
          </a:prstGeom>
          <a:noFill/>
        </p:spPr>
        <p:txBody>
          <a:bodyPr wrap="square" rtlCol="0">
            <a:noAutofit/>
          </a:bodyPr>
          <a:lstStyle/>
          <a:p>
            <a:pPr>
              <a:lnSpc>
                <a:spcPct val="150000"/>
              </a:lnSpc>
            </a:pPr>
            <a:r>
              <a:rPr lang="zh-CN" altLang="en-US" sz="2400" b="0">
                <a:solidFill>
                  <a:srgbClr val="FF0000"/>
                </a:solidFill>
                <a:effectLst/>
                <a:latin typeface="Times New Roman" panose="02020603050405020304" pitchFamily="18" charset="0"/>
                <a:ea typeface="黑体" panose="02010609060101010101" pitchFamily="2" charset="-122"/>
                <a:sym typeface="+mn-ea"/>
              </a:rPr>
              <a:t>离子交换</a:t>
            </a:r>
            <a:r>
              <a:rPr lang="zh-CN" altLang="en-US" sz="2400" b="0">
                <a:solidFill>
                  <a:schemeClr val="bg2"/>
                </a:solidFill>
                <a:effectLst/>
                <a:latin typeface="Times New Roman" panose="02020603050405020304" pitchFamily="18" charset="0"/>
                <a:ea typeface="黑体" panose="02010609060101010101" pitchFamily="2" charset="-122"/>
                <a:sym typeface="+mn-ea"/>
              </a:rPr>
              <a:t>是指溶液中的离子物质</a:t>
            </a:r>
            <a:r>
              <a:rPr lang="en-US" altLang="zh-CN" sz="2400" b="0">
                <a:solidFill>
                  <a:schemeClr val="bg2"/>
                </a:solidFill>
                <a:effectLst/>
                <a:latin typeface="Times New Roman" panose="02020603050405020304" pitchFamily="18" charset="0"/>
                <a:ea typeface="黑体" panose="02010609060101010101" pitchFamily="2" charset="-122"/>
                <a:cs typeface="Arial" panose="020B0604020202020204" pitchFamily="34" charset="0"/>
                <a:sym typeface="+mn-ea"/>
              </a:rPr>
              <a:t>A</a:t>
            </a:r>
            <a:r>
              <a:rPr lang="en-US" altLang="zh-CN" sz="2400" b="0" baseline="30000">
                <a:solidFill>
                  <a:schemeClr val="bg2"/>
                </a:solidFill>
                <a:effectLst/>
                <a:latin typeface="Times New Roman" panose="02020603050405020304" pitchFamily="18" charset="0"/>
                <a:ea typeface="黑体" panose="02010609060101010101" pitchFamily="2" charset="-122"/>
                <a:cs typeface="Arial" panose="020B0604020202020204" pitchFamily="34" charset="0"/>
                <a:sym typeface="+mn-ea"/>
              </a:rPr>
              <a:t>+</a:t>
            </a:r>
            <a:r>
              <a:rPr lang="zh-CN" altLang="en-US" sz="2400" b="0">
                <a:solidFill>
                  <a:schemeClr val="bg2"/>
                </a:solidFill>
                <a:effectLst/>
                <a:latin typeface="Times New Roman" panose="02020603050405020304" pitchFamily="18" charset="0"/>
                <a:ea typeface="黑体" panose="02010609060101010101" pitchFamily="2" charset="-122"/>
                <a:sym typeface="+mn-ea"/>
              </a:rPr>
              <a:t>与附着在固相（称为</a:t>
            </a:r>
            <a:r>
              <a:rPr lang="en-US" altLang="zh-CN" sz="2400" b="0">
                <a:solidFill>
                  <a:schemeClr val="bg2"/>
                </a:solidFill>
                <a:effectLst/>
                <a:latin typeface="Times New Roman" panose="02020603050405020304" pitchFamily="18" charset="0"/>
                <a:ea typeface="黑体" panose="02010609060101010101" pitchFamily="2" charset="-122"/>
                <a:sym typeface="+mn-ea"/>
              </a:rPr>
              <a:t>“</a:t>
            </a:r>
            <a:r>
              <a:rPr lang="zh-CN" altLang="en-US" sz="2400" b="0">
                <a:solidFill>
                  <a:schemeClr val="bg2"/>
                </a:solidFill>
                <a:effectLst/>
                <a:latin typeface="Times New Roman" panose="02020603050405020304" pitchFamily="18" charset="0"/>
                <a:ea typeface="黑体" panose="02010609060101010101" pitchFamily="2" charset="-122"/>
                <a:sym typeface="+mn-ea"/>
              </a:rPr>
              <a:t>离子交换剂</a:t>
            </a:r>
            <a:r>
              <a:rPr lang="en-US" altLang="zh-CN" sz="2400" b="0">
                <a:solidFill>
                  <a:schemeClr val="bg2"/>
                </a:solidFill>
                <a:effectLst/>
                <a:latin typeface="Times New Roman" panose="02020603050405020304" pitchFamily="18" charset="0"/>
                <a:ea typeface="黑体" panose="02010609060101010101" pitchFamily="2" charset="-122"/>
                <a:sym typeface="+mn-ea"/>
              </a:rPr>
              <a:t>”</a:t>
            </a:r>
            <a:r>
              <a:rPr lang="zh-CN" altLang="en-US" sz="2400" b="0">
                <a:solidFill>
                  <a:schemeClr val="bg2"/>
                </a:solidFill>
                <a:effectLst/>
                <a:latin typeface="Times New Roman" panose="02020603050405020304" pitchFamily="18" charset="0"/>
                <a:ea typeface="黑体" panose="02010609060101010101" pitchFamily="2" charset="-122"/>
                <a:sym typeface="+mn-ea"/>
              </a:rPr>
              <a:t>，用</a:t>
            </a:r>
            <a:r>
              <a:rPr lang="en-US" altLang="zh-CN" sz="2400" b="0">
                <a:solidFill>
                  <a:schemeClr val="bg2"/>
                </a:solidFill>
                <a:effectLst/>
                <a:latin typeface="Times New Roman" panose="02020603050405020304" pitchFamily="18" charset="0"/>
                <a:ea typeface="黑体" panose="02010609060101010101" pitchFamily="2" charset="-122"/>
                <a:cs typeface="Arial" panose="020B0604020202020204" pitchFamily="34" charset="0"/>
                <a:sym typeface="+mn-ea"/>
              </a:rPr>
              <a:t>R</a:t>
            </a:r>
            <a:r>
              <a:rPr lang="zh-CN" altLang="en-US" sz="2400" b="0">
                <a:solidFill>
                  <a:schemeClr val="bg2"/>
                </a:solidFill>
                <a:effectLst/>
                <a:latin typeface="Times New Roman" panose="02020603050405020304" pitchFamily="18" charset="0"/>
                <a:ea typeface="黑体" panose="02010609060101010101" pitchFamily="2" charset="-122"/>
                <a:sym typeface="+mn-ea"/>
              </a:rPr>
              <a:t>来表示）上的另一种同性离子物质</a:t>
            </a:r>
            <a:r>
              <a:rPr lang="en-US" altLang="zh-CN" sz="2400" b="0">
                <a:solidFill>
                  <a:schemeClr val="bg2"/>
                </a:solidFill>
                <a:effectLst/>
                <a:latin typeface="Times New Roman" panose="02020603050405020304" pitchFamily="18" charset="0"/>
                <a:ea typeface="黑体" panose="02010609060101010101" pitchFamily="2" charset="-122"/>
                <a:cs typeface="Arial" panose="020B0604020202020204" pitchFamily="34" charset="0"/>
                <a:sym typeface="+mn-ea"/>
              </a:rPr>
              <a:t>B</a:t>
            </a:r>
            <a:r>
              <a:rPr lang="en-US" altLang="zh-CN" sz="2400" b="0" baseline="30000">
                <a:solidFill>
                  <a:schemeClr val="bg2"/>
                </a:solidFill>
                <a:effectLst/>
                <a:latin typeface="Times New Roman" panose="02020603050405020304" pitchFamily="18" charset="0"/>
                <a:ea typeface="黑体" panose="02010609060101010101" pitchFamily="2" charset="-122"/>
                <a:cs typeface="Arial" panose="020B0604020202020204" pitchFamily="34" charset="0"/>
                <a:sym typeface="+mn-ea"/>
              </a:rPr>
              <a:t>+</a:t>
            </a:r>
            <a:r>
              <a:rPr lang="zh-CN" altLang="en-US" sz="2400" b="0">
                <a:solidFill>
                  <a:schemeClr val="bg2"/>
                </a:solidFill>
                <a:effectLst/>
                <a:latin typeface="Times New Roman" panose="02020603050405020304" pitchFamily="18" charset="0"/>
                <a:ea typeface="黑体" panose="02010609060101010101" pitchFamily="2" charset="-122"/>
                <a:sym typeface="+mn-ea"/>
              </a:rPr>
              <a:t>进行交换的反应，是一种特殊的吸附过程，通常是</a:t>
            </a:r>
            <a:r>
              <a:rPr lang="zh-CN" altLang="en-US" sz="2400" b="0">
                <a:solidFill>
                  <a:schemeClr val="accent1"/>
                </a:solidFill>
                <a:effectLst/>
                <a:latin typeface="Times New Roman" panose="02020603050405020304" pitchFamily="18" charset="0"/>
                <a:ea typeface="黑体" panose="02010609060101010101" pitchFamily="2" charset="-122"/>
                <a:sym typeface="+mn-ea"/>
              </a:rPr>
              <a:t>可逆性化学吸附</a:t>
            </a:r>
            <a:r>
              <a:rPr lang="zh-CN" altLang="en-US" sz="2400" b="0">
                <a:solidFill>
                  <a:schemeClr val="bg2"/>
                </a:solidFill>
                <a:effectLst/>
                <a:latin typeface="Times New Roman" panose="02020603050405020304" pitchFamily="18" charset="0"/>
                <a:ea typeface="黑体" panose="02010609060101010101" pitchFamily="2" charset="-122"/>
                <a:sym typeface="+mn-ea"/>
              </a:rPr>
              <a:t>。该反应可以用下式来描述：</a:t>
            </a:r>
            <a:endParaRPr lang="zh-CN" altLang="en-US" sz="2400" b="0">
              <a:solidFill>
                <a:schemeClr val="bg2"/>
              </a:solidFill>
              <a:effectLst/>
              <a:latin typeface="Times New Roman" panose="02020603050405020304" pitchFamily="18" charset="0"/>
              <a:ea typeface="黑体" panose="02010609060101010101" pitchFamily="2" charset="-122"/>
            </a:endParaRPr>
          </a:p>
          <a:p>
            <a:endParaRPr lang="zh-CN" altLang="en-US" sz="2400" b="0">
              <a:latin typeface="Times New Roman" panose="02020603050405020304" pitchFamily="18" charset="0"/>
              <a:ea typeface="黑体" panose="02010609060101010101" pitchFamily="2" charset="-122"/>
            </a:endParaRPr>
          </a:p>
        </p:txBody>
      </p:sp>
      <mc:AlternateContent xmlns:mc="http://schemas.openxmlformats.org/markup-compatibility/2006">
        <mc:Choice xmlns:a14="http://schemas.microsoft.com/office/drawing/2010/main" Requires="a14">
          <p:sp>
            <p:nvSpPr>
              <p:cNvPr id="3" name="文本框 2"/>
              <p:cNvSpPr txBox="1"/>
              <p:nvPr/>
            </p:nvSpPr>
            <p:spPr>
              <a:xfrm>
                <a:off x="6383655" y="5012690"/>
                <a:ext cx="2901315" cy="460375"/>
              </a:xfrm>
              <a:prstGeom prst="rect">
                <a:avLst/>
              </a:prstGeom>
              <a:noFill/>
            </p:spPr>
            <p:txBody>
              <a:bodyPr wrap="square" rtlCol="0">
                <a:spAutoFit/>
              </a:bodyPr>
              <a:lstStyle/>
              <a:p>
                <a:r>
                  <a:rPr lang="en-US" altLang="zh-CN" sz="2400">
                    <a:solidFill>
                      <a:schemeClr val="bg2"/>
                    </a:solidFill>
                    <a:latin typeface="Times New Roman" panose="02020603050405020304" pitchFamily="18" charset="0"/>
                    <a:cs typeface="Times New Roman" panose="02020603050405020304" pitchFamily="18" charset="0"/>
                  </a:rPr>
                  <a:t>R·A+B</a:t>
                </a:r>
                <a:r>
                  <a:rPr lang="en-US" altLang="zh-CN" sz="2400" baseline="30000">
                    <a:solidFill>
                      <a:schemeClr val="bg2"/>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400" b="1" i="1">
                        <a:solidFill>
                          <a:schemeClr val="bg2"/>
                        </a:solidFill>
                        <a:latin typeface="Cambria Math" panose="02040503050406030204" charset="0"/>
                        <a:cs typeface="Cambria Math" panose="02040503050406030204" charset="0"/>
                      </a:rPr>
                      <m:t>⇋</m:t>
                    </m:r>
                  </m:oMath>
                </a14:m>
                <a:r>
                  <a:rPr lang="en-US" altLang="zh-CN" sz="2400">
                    <a:solidFill>
                      <a:schemeClr val="bg2"/>
                    </a:solidFill>
                    <a:latin typeface="Times New Roman" panose="02020603050405020304" pitchFamily="18" charset="0"/>
                    <a:cs typeface="Times New Roman" panose="02020603050405020304" pitchFamily="18" charset="0"/>
                  </a:rPr>
                  <a:t>R·B+A</a:t>
                </a:r>
                <a:r>
                  <a:rPr lang="en-US" altLang="zh-CN" sz="2400" baseline="30000">
                    <a:solidFill>
                      <a:schemeClr val="bg2"/>
                    </a:solidFill>
                    <a:latin typeface="Times New Roman" panose="02020603050405020304" pitchFamily="18" charset="0"/>
                    <a:cs typeface="Times New Roman" panose="02020603050405020304" pitchFamily="18" charset="0"/>
                  </a:rPr>
                  <a:t>+</a:t>
                </a:r>
                <a:endParaRPr lang="zh-CN" altLang="en-US" sz="2400" baseline="30000">
                  <a:solidFill>
                    <a:schemeClr val="bg2"/>
                  </a:solidFill>
                  <a:latin typeface="Times New Roman" panose="02020603050405020304" pitchFamily="18" charset="0"/>
                  <a:cs typeface="Times New Roman" panose="02020603050405020304" pitchFamily="18" charset="0"/>
                </a:endParaRPr>
              </a:p>
            </p:txBody>
          </p:sp>
        </mc:Choice>
        <mc:Fallback>
          <p:sp>
            <p:nvSpPr>
              <p:cNvPr id="3" name="文本框 2"/>
              <p:cNvSpPr txBox="1">
                <a:spLocks noRot="1" noChangeAspect="1" noMove="1" noResize="1" noEditPoints="1" noAdjustHandles="1" noChangeArrowheads="1" noChangeShapeType="1" noTextEdit="1"/>
              </p:cNvSpPr>
              <p:nvPr/>
            </p:nvSpPr>
            <p:spPr>
              <a:xfrm>
                <a:off x="6383655" y="5012690"/>
                <a:ext cx="2901315" cy="460375"/>
              </a:xfrm>
              <a:prstGeom prst="rect">
                <a:avLst/>
              </a:prstGeom>
              <a:blipFill rotWithShape="1">
                <a:blip r:embed="rId1"/>
                <a:stretch>
                  <a:fillRect t="-6621"/>
                </a:stretch>
              </a:blipFill>
            </p:spPr>
            <p:txBody>
              <a:bodyPr/>
              <a:lstStyle/>
              <a:p>
                <a:r>
                  <a:rPr lang="zh-CN" altLang="en-US">
                    <a:noFill/>
                  </a:rPr>
                  <a:t> </a:t>
                </a:r>
              </a:p>
            </p:txBody>
          </p:sp>
        </mc:Fallback>
      </mc:AlternateContent>
      <p:pic>
        <p:nvPicPr>
          <p:cNvPr id="4" name="图片 3"/>
          <p:cNvPicPr>
            <a:picLocks noChangeAspect="1"/>
          </p:cNvPicPr>
          <p:nvPr/>
        </p:nvPicPr>
        <p:blipFill>
          <a:blip r:embed="rId2"/>
          <a:stretch>
            <a:fillRect/>
          </a:stretch>
        </p:blipFill>
        <p:spPr>
          <a:xfrm>
            <a:off x="551815" y="1823085"/>
            <a:ext cx="3865880" cy="3571240"/>
          </a:xfrm>
          <a:prstGeom prst="rect">
            <a:avLst/>
          </a:prstGeom>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ph idx="1"/>
          </p:nvPr>
        </p:nvSpPr>
        <p:spPr>
          <a:xfrm>
            <a:off x="342900" y="548640"/>
            <a:ext cx="7265035" cy="873125"/>
          </a:xfrm>
        </p:spPr>
        <p:txBody>
          <a:bodyPr vert="horz" wrap="square" lIns="91440" tIns="45720" rIns="91440" bIns="45720" anchor="t" anchorCtr="0"/>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5.2 </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离子交换树脂 </a:t>
            </a:r>
            <a:r>
              <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Ion Exchange Resin</a:t>
            </a:r>
            <a:endParaRPr lang="zh-CN" altLang="en-US" sz="2800" dirty="0">
              <a:solidFill>
                <a:srgbClr val="FFFF00"/>
              </a:solidFill>
              <a:effectLst/>
              <a:latin typeface="黑体" panose="02010609060101010101" pitchFamily="2" charset="-122"/>
              <a:ea typeface="黑体" panose="02010609060101010101" pitchFamily="2" charset="-122"/>
              <a:cs typeface="黑体" panose="02010609060101010101" pitchFamily="2" charset="-122"/>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graphicFrame>
        <p:nvGraphicFramePr>
          <p:cNvPr id="3" name="图示 2"/>
          <p:cNvGraphicFramePr/>
          <p:nvPr/>
        </p:nvGraphicFramePr>
        <p:xfrm>
          <a:off x="7607935" y="1668145"/>
          <a:ext cx="4425950" cy="3561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文本框 5"/>
          <p:cNvSpPr txBox="1"/>
          <p:nvPr/>
        </p:nvSpPr>
        <p:spPr>
          <a:xfrm>
            <a:off x="588010" y="1485265"/>
            <a:ext cx="7534910" cy="4780280"/>
          </a:xfrm>
          <a:prstGeom prst="rect">
            <a:avLst/>
          </a:prstGeom>
          <a:noFill/>
        </p:spPr>
        <p:txBody>
          <a:bodyPr wrap="square" rtlCol="0">
            <a:noAutofit/>
          </a:bodyPr>
          <a:lstStyle/>
          <a:p>
            <a:pPr indent="457200" latinLnBrk="0">
              <a:lnSpc>
                <a:spcPct val="150000"/>
              </a:lnSpc>
              <a:spcBef>
                <a:spcPts val="0"/>
              </a:spcBef>
              <a:buNone/>
            </a:pPr>
            <a:r>
              <a:rPr lang="zh-CN" altLang="en-US" sz="2200" b="0"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离子交换树脂</a:t>
            </a: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是一类人工合成的有机高分子聚合物，它是由</a:t>
            </a:r>
            <a:r>
              <a:rPr lang="zh-CN" altLang="en-US" sz="2200" b="0" dirty="0">
                <a:solidFill>
                  <a:schemeClr val="accent1"/>
                </a:solidFill>
                <a:effectLst/>
                <a:latin typeface="黑体" panose="02010609060101010101" pitchFamily="2" charset="-122"/>
                <a:ea typeface="黑体" panose="02010609060101010101" pitchFamily="2" charset="-122"/>
                <a:cs typeface="黑体" panose="02010609060101010101" pitchFamily="2" charset="-122"/>
                <a:sym typeface="+mn-ea"/>
              </a:rPr>
              <a:t>空间网状结构骨架</a:t>
            </a: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（又称母体）和附属在骨架上的许多</a:t>
            </a:r>
            <a:r>
              <a:rPr lang="zh-CN" altLang="en-US" sz="2200" b="0" dirty="0">
                <a:solidFill>
                  <a:schemeClr val="accent1"/>
                </a:solidFill>
                <a:effectLst/>
                <a:latin typeface="黑体" panose="02010609060101010101" pitchFamily="2" charset="-122"/>
                <a:ea typeface="黑体" panose="02010609060101010101" pitchFamily="2" charset="-122"/>
                <a:cs typeface="黑体" panose="02010609060101010101" pitchFamily="2" charset="-122"/>
                <a:sym typeface="+mn-ea"/>
              </a:rPr>
              <a:t>活性基团</a:t>
            </a: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两部分组成。</a:t>
            </a:r>
            <a:endPar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a:p>
            <a:pPr latinLnBrk="0">
              <a:lnSpc>
                <a:spcPct val="150000"/>
              </a:lnSpc>
              <a:spcBef>
                <a:spcPts val="0"/>
              </a:spcBef>
              <a:buNone/>
            </a:pP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2200" b="0"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活性基团</a:t>
            </a: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遇水电离，分成两部分</a:t>
            </a: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a:t>
            </a:r>
            <a:endPar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a:p>
            <a:pPr latinLnBrk="0">
              <a:lnSpc>
                <a:spcPct val="150000"/>
              </a:lnSpc>
              <a:spcBef>
                <a:spcPts val="0"/>
              </a:spcBef>
              <a:buNone/>
            </a:pP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a:t>
            </a:r>
            <a:r>
              <a:rPr lang="en-US" altLang="zh-CN"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1</a:t>
            </a: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a:t>
            </a:r>
            <a:r>
              <a:rPr lang="zh-CN" altLang="en-US" sz="2200" b="0" dirty="0">
                <a:solidFill>
                  <a:schemeClr val="accent1"/>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固定部分</a:t>
            </a: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，仍与骨架牢固结合，不能自由移动，称为固定离子；</a:t>
            </a:r>
            <a:endPar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a:p>
            <a:pPr latinLnBrk="0">
              <a:lnSpc>
                <a:spcPct val="150000"/>
              </a:lnSpc>
              <a:spcBef>
                <a:spcPts val="0"/>
              </a:spcBef>
              <a:buNone/>
            </a:pP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a:t>
            </a:r>
            <a:r>
              <a:rPr lang="en-US" altLang="zh-CN"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2</a:t>
            </a: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a:t>
            </a:r>
            <a:r>
              <a:rPr lang="zh-CN" altLang="en-US" sz="2200" b="0" dirty="0">
                <a:solidFill>
                  <a:schemeClr val="accent1"/>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活动部分</a:t>
            </a: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，能在一定空间自由移动，并与其周围溶液中的其他同性离子进行交换反应，称为可交换离子，</a:t>
            </a:r>
            <a:r>
              <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它依靠静电引力与固定离子结合在一起，二者电性相反电荷相等。</a:t>
            </a:r>
            <a:endParaRPr lang="zh-CN" altLang="en-US" sz="2200" b="0" dirty="0">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矩形 1"/>
          <p:cNvSpPr/>
          <p:nvPr/>
        </p:nvSpPr>
        <p:spPr>
          <a:xfrm>
            <a:off x="1731010" y="3784283"/>
            <a:ext cx="8141970" cy="1900555"/>
          </a:xfrm>
          <a:prstGeom prst="rect">
            <a:avLst/>
          </a:prstGeom>
        </p:spPr>
        <p:txBody>
          <a:bodyPr wrap="none">
            <a:spAutoFit/>
          </a:bodyPr>
          <a:lstStyle/>
          <a:p>
            <a:pPr marL="0" marR="0" lvl="0" indent="0" algn="l" defTabSz="914400" rtl="0" eaLnBrk="0" fontAlgn="base" latinLnBrk="0" hangingPunct="0">
              <a:lnSpc>
                <a:spcPct val="150000"/>
              </a:lnSpc>
              <a:spcBef>
                <a:spcPct val="20000"/>
              </a:spcBef>
              <a:spcAft>
                <a:spcPct val="0"/>
              </a:spcAft>
              <a:buClr>
                <a:srgbClr val="A50021"/>
              </a:buClr>
              <a:buSzPct val="75000"/>
              <a:buFont typeface="Wingdings" panose="05000000000000000000" pitchFamily="2" charset="2"/>
              <a:buNone/>
              <a:defRPr/>
            </a:pPr>
            <a:r>
              <a:rPr kumimoji="1" lang="en-US" altLang="zh-CN" sz="2400" i="0" u="none" strike="noStrike" kern="1200" cap="none" spc="0" normalizeH="0" baseline="0" noProof="0" dirty="0">
                <a:ln>
                  <a:noFill/>
                </a:ln>
                <a:solidFill>
                  <a:srgbClr val="009900"/>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R</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-SO</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3</a:t>
            </a:r>
            <a:r>
              <a:rPr kumimoji="1" lang="en-US" altLang="zh-CN" sz="2400" i="0" u="none" strike="noStrike" kern="1200" cap="none" spc="0" normalizeH="0" baseline="0" noProof="0" dirty="0">
                <a:ln>
                  <a:noFill/>
                </a:ln>
                <a:solidFill>
                  <a:srgbClr val="9933FF"/>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H</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 + </a:t>
            </a:r>
            <a:r>
              <a:rPr kumimoji="1" lang="en-US" altLang="zh-CN" sz="2400" i="0" u="none" strike="noStrike" kern="1200" cap="none" spc="0" normalizeH="0" baseline="0" noProof="0" dirty="0" err="1">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NaOH</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          </a:t>
            </a:r>
            <a:r>
              <a:rPr kumimoji="1" lang="en-US" altLang="zh-CN" sz="2400" i="0" u="none" strike="noStrike" kern="1200" cap="none" spc="0" normalizeH="0" baseline="0" noProof="0" dirty="0">
                <a:ln>
                  <a:noFill/>
                </a:ln>
                <a:solidFill>
                  <a:srgbClr val="009900"/>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R</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-SO</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3</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Na + H</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2</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O </a:t>
            </a:r>
            <a:r>
              <a:rPr kumimoji="1" lang="en-US" altLang="zh-CN" sz="2400" i="0" u="none" strike="noStrike" kern="1200" cap="none" spc="0" normalizeH="0" baseline="0" noProof="0" dirty="0">
                <a:ln>
                  <a:noFill/>
                </a:ln>
                <a:solidFill>
                  <a:schemeClr val="bg2"/>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 </a:t>
            </a:r>
            <a:r>
              <a:rPr kumimoji="1" lang="en-US" altLang="zh-CN" sz="2400" i="0" u="none" strike="noStrike" kern="120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a:t>
            </a:r>
            <a:r>
              <a:rPr kumimoji="1" lang="zh-CN" altLang="en-US" sz="2400" i="0" u="none" strike="noStrike" kern="120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中和反应）</a:t>
            </a:r>
            <a:endParaRPr kumimoji="1" lang="en-US" altLang="zh-CN" sz="2400" i="0" u="none" strike="noStrike" kern="1200" cap="none" spc="0" normalizeH="0" baseline="0" noProof="0" dirty="0">
              <a:ln>
                <a:noFill/>
              </a:ln>
              <a:solidFill>
                <a:schemeClr val="bg2"/>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endParaRPr>
          </a:p>
          <a:p>
            <a:pPr marL="0" marR="0" lvl="0" indent="0" algn="l" defTabSz="914400" rtl="0" eaLnBrk="0" fontAlgn="base" latinLnBrk="0" hangingPunct="0">
              <a:lnSpc>
                <a:spcPct val="150000"/>
              </a:lnSpc>
              <a:spcBef>
                <a:spcPct val="20000"/>
              </a:spcBef>
              <a:spcAft>
                <a:spcPct val="0"/>
              </a:spcAft>
              <a:buClr>
                <a:srgbClr val="A50021"/>
              </a:buClr>
              <a:buSzPct val="75000"/>
              <a:buFont typeface="Wingdings" panose="05000000000000000000" pitchFamily="2" charset="2"/>
              <a:buNone/>
              <a:defRPr/>
            </a:pPr>
            <a:r>
              <a:rPr kumimoji="1" lang="en-US" altLang="zh-CN" sz="2400" i="0" u="none" strike="noStrike" kern="1200" cap="none" spc="0" normalizeH="0" baseline="0" noProof="0" dirty="0">
                <a:ln>
                  <a:noFill/>
                </a:ln>
                <a:solidFill>
                  <a:srgbClr val="009900"/>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R</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-SO</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3</a:t>
            </a:r>
            <a:r>
              <a:rPr kumimoji="1" lang="en-US" altLang="zh-CN" sz="2400" i="0" u="none" strike="noStrike" kern="1200" cap="none" spc="0" normalizeH="0" baseline="0" noProof="0" dirty="0">
                <a:ln>
                  <a:noFill/>
                </a:ln>
                <a:solidFill>
                  <a:srgbClr val="9933FF"/>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H</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 + </a:t>
            </a:r>
            <a:r>
              <a:rPr kumimoji="1" lang="en-US" altLang="zh-CN" sz="2400" i="0" u="none" strike="noStrike" kern="1200" cap="none" spc="0" normalizeH="0" baseline="0" noProof="0" dirty="0" err="1">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NaCl</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         </a:t>
            </a:r>
            <a:r>
              <a:rPr kumimoji="1" lang="en-US" altLang="zh-CN" sz="2400"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 </a:t>
            </a:r>
            <a:r>
              <a:rPr kumimoji="1" lang="en-US" altLang="zh-CN" sz="2400" i="0" u="none" strike="noStrike" kern="1200" cap="none" spc="0" normalizeH="0" baseline="0" noProof="0" dirty="0">
                <a:ln>
                  <a:noFill/>
                </a:ln>
                <a:solidFill>
                  <a:srgbClr val="009900"/>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R</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-SO</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3</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Na + </a:t>
            </a:r>
            <a:r>
              <a:rPr kumimoji="1" lang="en-US" altLang="zh-CN" sz="2400" i="0" u="none" strike="noStrike" kern="1200" cap="none" spc="0" normalizeH="0" baseline="0" noProof="0" dirty="0" err="1">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HCl</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    </a:t>
            </a:r>
            <a:r>
              <a:rPr kumimoji="1" lang="en-US" altLang="zh-CN" sz="2400" i="0" u="none" strike="noStrike" kern="120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 (</a:t>
            </a:r>
            <a:r>
              <a:rPr kumimoji="1" lang="zh-CN" altLang="en-US" sz="2400" i="0" u="none" strike="noStrike" kern="120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中性盐分解反应）</a:t>
            </a:r>
            <a:endParaRPr kumimoji="1" lang="en-US" altLang="zh-CN" sz="2400" i="0" u="none" strike="noStrike" kern="120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a:p>
            <a:pPr marL="0" marR="0" lvl="0" indent="0" algn="l" defTabSz="914400" rtl="0" eaLnBrk="0" fontAlgn="base" latinLnBrk="0" hangingPunct="0">
              <a:lnSpc>
                <a:spcPct val="150000"/>
              </a:lnSpc>
              <a:spcBef>
                <a:spcPct val="20000"/>
              </a:spcBef>
              <a:spcAft>
                <a:spcPct val="0"/>
              </a:spcAft>
              <a:buClr>
                <a:srgbClr val="A50021"/>
              </a:buClr>
              <a:buSzPct val="75000"/>
              <a:buFont typeface="Wingdings" panose="05000000000000000000" pitchFamily="2" charset="2"/>
              <a:buNone/>
              <a:defRPr/>
            </a:pPr>
            <a:r>
              <a:rPr kumimoji="1" lang="en-US" altLang="zh-CN" sz="2400" i="0" u="none" strike="noStrike" kern="1200" cap="none" spc="0" normalizeH="0" baseline="0" noProof="0" dirty="0">
                <a:ln>
                  <a:noFill/>
                </a:ln>
                <a:solidFill>
                  <a:srgbClr val="009900"/>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2R</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-SO</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3</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Na + CaCl</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2</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          (</a:t>
            </a:r>
            <a:r>
              <a:rPr kumimoji="1" lang="en-US" altLang="zh-CN" sz="2400" i="0" u="none" strike="noStrike" kern="1200" cap="none" spc="0" normalizeH="0" baseline="0" noProof="0" dirty="0">
                <a:ln>
                  <a:noFill/>
                </a:ln>
                <a:solidFill>
                  <a:srgbClr val="009900"/>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R</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-SO</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3</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2</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楷体_GB2312" pitchFamily="49" charset="-122"/>
                <a:cs typeface="Times New Roman" panose="02020603050405020304" pitchFamily="18" charset="0"/>
                <a:sym typeface="Wingdings" panose="05000000000000000000" pitchFamily="2" charset="2"/>
              </a:rPr>
              <a:t>Ca + 2NaCl </a:t>
            </a:r>
            <a:r>
              <a:rPr kumimoji="1" lang="en-US" altLang="zh-CN" sz="2400" i="0" u="none" strike="noStrike" kern="120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a:t>
            </a:r>
            <a:r>
              <a:rPr kumimoji="1" lang="zh-CN" altLang="en-US" sz="2400" i="0" u="none" strike="noStrike" kern="120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rPr>
              <a:t>复分解反应）</a:t>
            </a:r>
            <a:endParaRPr kumimoji="1" lang="zh-CN" altLang="en-US" sz="2400" i="0" u="none" strike="noStrike" kern="1200" cap="none" spc="0" normalizeH="0" baseline="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29699" name="TextBox 2"/>
          <p:cNvSpPr txBox="1"/>
          <p:nvPr/>
        </p:nvSpPr>
        <p:spPr>
          <a:xfrm>
            <a:off x="793433" y="3352800"/>
            <a:ext cx="5572125" cy="558800"/>
          </a:xfrm>
          <a:prstGeom prst="rect">
            <a:avLst/>
          </a:prstGeom>
          <a:noFill/>
          <a:ln w="9525">
            <a:noFill/>
          </a:ln>
        </p:spPr>
        <p:txBody>
          <a:bodyPr>
            <a:sp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a:lnSpc>
                <a:spcPct val="150000"/>
              </a:lnSpc>
              <a:buNone/>
            </a:pPr>
            <a:r>
              <a:rPr lang="zh-CN" altLang="en-US" sz="2400" dirty="0">
                <a:solidFill>
                  <a:schemeClr val="bg2"/>
                </a:solidFill>
                <a:latin typeface="宋体" panose="02010600030101010101" pitchFamily="2" charset="-122"/>
                <a:sym typeface="Monotype Sorts" pitchFamily="2" charset="2"/>
              </a:rPr>
              <a:t>离子交换过程中涉及到的反应：</a:t>
            </a:r>
            <a:endParaRPr lang="zh-CN" altLang="en-US" sz="2400" dirty="0">
              <a:solidFill>
                <a:schemeClr val="bg2"/>
              </a:solidFill>
              <a:latin typeface="宋体" panose="02010600030101010101" pitchFamily="2" charset="-122"/>
              <a:sym typeface="Monotype Sorts" pitchFamily="2" charset="2"/>
            </a:endParaRPr>
          </a:p>
        </p:txBody>
      </p:sp>
      <p:cxnSp>
        <p:nvCxnSpPr>
          <p:cNvPr id="5" name="直接箭头连接符 4"/>
          <p:cNvCxnSpPr/>
          <p:nvPr/>
        </p:nvCxnSpPr>
        <p:spPr bwMode="auto">
          <a:xfrm flipV="1">
            <a:off x="4178935" y="4124325"/>
            <a:ext cx="581025" cy="3175"/>
          </a:xfrm>
          <a:prstGeom prst="straightConnector1">
            <a:avLst/>
          </a:prstGeom>
          <a:ln w="31750" cap="rnd">
            <a:solidFill>
              <a:schemeClr val="accent1"/>
            </a:solidFill>
            <a:round/>
            <a:headEnd type="none" w="med" len="med"/>
            <a:tailEnd type="arrow" w="med" len="med"/>
          </a:ln>
        </p:spPr>
        <p:style>
          <a:lnRef idx="0">
            <a:srgbClr val="FFFFFF"/>
          </a:lnRef>
          <a:fillRef idx="0">
            <a:srgbClr val="FFFFFF"/>
          </a:fillRef>
          <a:effectRef idx="0">
            <a:srgbClr val="FFFFFF"/>
          </a:effectRef>
          <a:fontRef idx="minor">
            <a:schemeClr val="tx1"/>
          </a:fontRef>
        </p:style>
      </p:cxnSp>
      <p:cxnSp>
        <p:nvCxnSpPr>
          <p:cNvPr id="6" name="直接箭头连接符 5"/>
          <p:cNvCxnSpPr/>
          <p:nvPr/>
        </p:nvCxnSpPr>
        <p:spPr bwMode="auto">
          <a:xfrm flipV="1">
            <a:off x="4107180" y="4749800"/>
            <a:ext cx="581025" cy="4763"/>
          </a:xfrm>
          <a:prstGeom prst="straightConnector1">
            <a:avLst/>
          </a:prstGeom>
          <a:ln w="31750" cap="rnd">
            <a:solidFill>
              <a:schemeClr val="accent1"/>
            </a:solidFill>
            <a:round/>
            <a:headEnd type="none" w="med" len="med"/>
            <a:tailEnd type="arrow" w="med" len="med"/>
          </a:ln>
        </p:spPr>
        <p:style>
          <a:lnRef idx="0">
            <a:srgbClr val="FFFFFF"/>
          </a:lnRef>
          <a:fillRef idx="0">
            <a:srgbClr val="FFFFFF"/>
          </a:fillRef>
          <a:effectRef idx="0">
            <a:srgbClr val="FFFFFF"/>
          </a:effectRef>
          <a:fontRef idx="minor">
            <a:schemeClr val="tx1"/>
          </a:fontRef>
        </p:style>
      </p:cxnSp>
      <p:cxnSp>
        <p:nvCxnSpPr>
          <p:cNvPr id="9" name="直接箭头连接符 8"/>
          <p:cNvCxnSpPr/>
          <p:nvPr/>
        </p:nvCxnSpPr>
        <p:spPr bwMode="auto">
          <a:xfrm flipV="1">
            <a:off x="4353243" y="5440680"/>
            <a:ext cx="581025" cy="4763"/>
          </a:xfrm>
          <a:prstGeom prst="straightConnector1">
            <a:avLst/>
          </a:prstGeom>
          <a:ln w="31750" cap="rnd">
            <a:solidFill>
              <a:schemeClr val="accent1"/>
            </a:solidFill>
            <a:round/>
            <a:headEnd type="none" w="med" len="med"/>
            <a:tailEnd type="arrow" w="med" len="med"/>
          </a:ln>
        </p:spPr>
        <p:style>
          <a:lnRef idx="0">
            <a:srgbClr val="FFFFFF"/>
          </a:lnRef>
          <a:fillRef idx="0">
            <a:srgbClr val="FFFFFF"/>
          </a:fillRef>
          <a:effectRef idx="0">
            <a:srgbClr val="FFFFFF"/>
          </a:effectRef>
          <a:fontRef idx="minor">
            <a:schemeClr val="tx1"/>
          </a:fontRef>
        </p:style>
      </p:cxnSp>
      <p:cxnSp>
        <p:nvCxnSpPr>
          <p:cNvPr id="29703" name="直接箭头连接符 9"/>
          <p:cNvCxnSpPr/>
          <p:nvPr/>
        </p:nvCxnSpPr>
        <p:spPr>
          <a:xfrm rot="5400000">
            <a:off x="2609850" y="2044383"/>
            <a:ext cx="285750" cy="285750"/>
          </a:xfrm>
          <a:prstGeom prst="straightConnector1">
            <a:avLst/>
          </a:prstGeom>
          <a:ln w="28575" cap="flat" cmpd="sng">
            <a:solidFill>
              <a:schemeClr val="accent1"/>
            </a:solidFill>
            <a:prstDash val="solid"/>
            <a:headEnd type="none" w="med" len="med"/>
            <a:tailEnd type="arrow" w="med" len="med"/>
          </a:ln>
        </p:spPr>
      </p:cxnSp>
      <p:sp>
        <p:nvSpPr>
          <p:cNvPr id="29704" name="TextBox 10"/>
          <p:cNvSpPr txBox="1"/>
          <p:nvPr/>
        </p:nvSpPr>
        <p:spPr>
          <a:xfrm>
            <a:off x="1668145" y="2419985"/>
            <a:ext cx="1047750" cy="645160"/>
          </a:xfrm>
          <a:prstGeom prst="rect">
            <a:avLst/>
          </a:prstGeom>
          <a:noFill/>
          <a:ln w="9525">
            <a:noFill/>
          </a:ln>
        </p:spPr>
        <p:txBody>
          <a:bodyPr wrap="square">
            <a:sp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a:lnSpc>
                <a:spcPct val="150000"/>
              </a:lnSpc>
              <a:buNone/>
            </a:pPr>
            <a:r>
              <a:rPr lang="zh-CN" altLang="en-US" sz="2400" b="1" dirty="0">
                <a:solidFill>
                  <a:srgbClr val="009900"/>
                </a:solidFill>
                <a:latin typeface="黑体" panose="02010609060101010101" pitchFamily="2" charset="-122"/>
                <a:ea typeface="黑体" panose="02010609060101010101" pitchFamily="2" charset="-122"/>
                <a:sym typeface="Monotype Sorts" pitchFamily="2" charset="2"/>
              </a:rPr>
              <a:t>母体</a:t>
            </a:r>
            <a:endParaRPr lang="zh-CN" altLang="en-US" sz="2400" b="1" dirty="0">
              <a:solidFill>
                <a:srgbClr val="009900"/>
              </a:solidFill>
              <a:latin typeface="黑体" panose="02010609060101010101" pitchFamily="2" charset="-122"/>
              <a:ea typeface="黑体" panose="02010609060101010101" pitchFamily="2" charset="-122"/>
              <a:sym typeface="Monotype Sorts" pitchFamily="2" charset="2"/>
            </a:endParaRPr>
          </a:p>
        </p:txBody>
      </p:sp>
      <p:sp>
        <p:nvSpPr>
          <p:cNvPr id="29705" name="TextBox 11"/>
          <p:cNvSpPr txBox="1"/>
          <p:nvPr/>
        </p:nvSpPr>
        <p:spPr>
          <a:xfrm>
            <a:off x="4188460" y="2476183"/>
            <a:ext cx="2000250" cy="560387"/>
          </a:xfrm>
          <a:prstGeom prst="rect">
            <a:avLst/>
          </a:prstGeom>
          <a:noFill/>
          <a:ln w="9525">
            <a:noFill/>
          </a:ln>
        </p:spPr>
        <p:txBody>
          <a:bodyPr>
            <a:sp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a:lnSpc>
                <a:spcPct val="150000"/>
              </a:lnSpc>
              <a:buNone/>
            </a:pPr>
            <a:r>
              <a:rPr lang="zh-CN" altLang="en-US" sz="2400" b="1" dirty="0">
                <a:solidFill>
                  <a:srgbClr val="9933FF"/>
                </a:solidFill>
                <a:latin typeface="黑体" panose="02010609060101010101" pitchFamily="2" charset="-122"/>
                <a:ea typeface="黑体" panose="02010609060101010101" pitchFamily="2" charset="-122"/>
                <a:sym typeface="Monotype Sorts" pitchFamily="2" charset="2"/>
              </a:rPr>
              <a:t>可交换离子</a:t>
            </a:r>
            <a:endParaRPr lang="zh-CN" altLang="en-US" sz="2400" b="1" dirty="0">
              <a:solidFill>
                <a:srgbClr val="9933FF"/>
              </a:solidFill>
              <a:latin typeface="黑体" panose="02010609060101010101" pitchFamily="2" charset="-122"/>
              <a:ea typeface="黑体" panose="02010609060101010101" pitchFamily="2" charset="-122"/>
              <a:sym typeface="Monotype Sorts" pitchFamily="2" charset="2"/>
            </a:endParaRPr>
          </a:p>
        </p:txBody>
      </p:sp>
      <p:cxnSp>
        <p:nvCxnSpPr>
          <p:cNvPr id="29706" name="直接箭头连接符 12"/>
          <p:cNvCxnSpPr/>
          <p:nvPr/>
        </p:nvCxnSpPr>
        <p:spPr>
          <a:xfrm>
            <a:off x="4188460" y="2222500"/>
            <a:ext cx="357188" cy="214313"/>
          </a:xfrm>
          <a:prstGeom prst="straightConnector1">
            <a:avLst/>
          </a:prstGeom>
          <a:ln w="28575" cap="flat" cmpd="sng">
            <a:solidFill>
              <a:schemeClr val="accent1"/>
            </a:solidFill>
            <a:prstDash val="solid"/>
            <a:headEnd type="none" w="med" len="med"/>
            <a:tailEnd type="arrow" w="med" len="med"/>
          </a:ln>
        </p:spPr>
      </p:cxnSp>
      <p:sp>
        <p:nvSpPr>
          <p:cNvPr id="14" name="矩形 13"/>
          <p:cNvSpPr/>
          <p:nvPr/>
        </p:nvSpPr>
        <p:spPr>
          <a:xfrm>
            <a:off x="2929255" y="1408430"/>
            <a:ext cx="1424305" cy="737235"/>
          </a:xfrm>
          <a:prstGeom prst="rect">
            <a:avLst/>
          </a:prstGeom>
        </p:spPr>
        <p:txBody>
          <a:bodyPr wrap="none">
            <a:spAutoFit/>
          </a:bodyPr>
          <a:lstStyle/>
          <a:p>
            <a:pPr marL="0" marR="0" lvl="0" indent="0" algn="l" defTabSz="914400" rtl="0" eaLnBrk="0" fontAlgn="base" latinLnBrk="0" hangingPunct="0">
              <a:lnSpc>
                <a:spcPct val="150000"/>
              </a:lnSpc>
              <a:spcBef>
                <a:spcPct val="20000"/>
              </a:spcBef>
              <a:spcAft>
                <a:spcPct val="0"/>
              </a:spcAft>
              <a:buClr>
                <a:srgbClr val="A50021"/>
              </a:buClr>
              <a:buSzPct val="75000"/>
              <a:buFont typeface="Wingdings" panose="05000000000000000000" pitchFamily="2" charset="2"/>
              <a:buNone/>
              <a:defRPr/>
            </a:pPr>
            <a:r>
              <a:rPr kumimoji="1" lang="en-US" altLang="zh-CN" sz="2800" i="0" u="none" strike="noStrike" kern="1200" cap="none" spc="0" normalizeH="0" baseline="0" noProof="0" dirty="0">
                <a:ln>
                  <a:noFill/>
                </a:ln>
                <a:solidFill>
                  <a:srgbClr val="0099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Wingdings" panose="05000000000000000000" pitchFamily="2" charset="2"/>
              </a:rPr>
              <a:t>R</a:t>
            </a:r>
            <a:r>
              <a:rPr kumimoji="1" lang="en-US" altLang="zh-CN" sz="2800" i="0" u="none" strike="noStrike" kern="120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Wingdings" panose="05000000000000000000" pitchFamily="2" charset="2"/>
              </a:rPr>
              <a:t>-SO</a:t>
            </a:r>
            <a:r>
              <a:rPr kumimoji="1" lang="en-US" altLang="zh-CN" sz="2800" i="0" u="none" strike="noStrike" kern="1200" cap="none" spc="0" normalizeH="0" baseline="-250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Wingdings" panose="05000000000000000000" pitchFamily="2" charset="2"/>
              </a:rPr>
              <a:t>3</a:t>
            </a:r>
            <a:r>
              <a:rPr kumimoji="1" lang="en-US" altLang="zh-CN" sz="2800" i="0" u="none" strike="noStrike" kern="1200" cap="none" spc="0" normalizeH="0" baseline="0" noProof="0" dirty="0">
                <a:ln>
                  <a:noFill/>
                </a:ln>
                <a:solidFill>
                  <a:srgbClr val="9933FF"/>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Wingdings" panose="05000000000000000000" pitchFamily="2" charset="2"/>
              </a:rPr>
              <a:t>H</a:t>
            </a:r>
            <a:endParaRPr kumimoji="1"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onotype Sorts" pitchFamily="2" charset="2"/>
            </a:endParaRPr>
          </a:p>
        </p:txBody>
      </p:sp>
      <p:sp>
        <p:nvSpPr>
          <p:cNvPr id="28674" name="Rectangle 3"/>
          <p:cNvSpPr>
            <a:spLocks noGrp="1"/>
          </p:cNvSpPr>
          <p:nvPr/>
        </p:nvSpPr>
        <p:spPr>
          <a:xfrm>
            <a:off x="342900" y="548640"/>
            <a:ext cx="7265035"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5.2 </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离子交换树脂 </a:t>
            </a:r>
            <a:r>
              <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Ion Exchange Resin</a:t>
            </a:r>
            <a:endParaRPr lang="zh-CN" altLang="en-US" sz="2800" dirty="0">
              <a:solidFill>
                <a:srgbClr val="FFFF00"/>
              </a:solidFill>
              <a:effectLst/>
              <a:latin typeface="黑体" panose="02010609060101010101" pitchFamily="2" charset="-122"/>
              <a:ea typeface="黑体" panose="02010609060101010101" pitchFamily="2" charset="-122"/>
              <a:cs typeface="黑体" panose="02010609060101010101" pitchFamily="2" charset="-122"/>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cxnSp>
        <p:nvCxnSpPr>
          <p:cNvPr id="8" name="直接箭头连接符 12"/>
          <p:cNvCxnSpPr/>
          <p:nvPr/>
        </p:nvCxnSpPr>
        <p:spPr>
          <a:xfrm flipH="1">
            <a:off x="3611880" y="2044700"/>
            <a:ext cx="29845" cy="488950"/>
          </a:xfrm>
          <a:prstGeom prst="straightConnector1">
            <a:avLst/>
          </a:prstGeom>
          <a:ln w="28575" cap="flat" cmpd="sng">
            <a:solidFill>
              <a:schemeClr val="accent1"/>
            </a:solidFill>
            <a:prstDash val="solid"/>
            <a:headEnd type="none" w="med" len="med"/>
            <a:tailEnd type="arrow" w="med" len="med"/>
          </a:ln>
        </p:spPr>
      </p:cxnSp>
      <p:sp>
        <p:nvSpPr>
          <p:cNvPr id="11" name="文本框 10"/>
          <p:cNvSpPr txBox="1"/>
          <p:nvPr/>
        </p:nvSpPr>
        <p:spPr>
          <a:xfrm>
            <a:off x="2603500" y="2482850"/>
            <a:ext cx="1582420" cy="198120"/>
          </a:xfrm>
          <a:prstGeom prst="rect">
            <a:avLst/>
          </a:prstGeom>
          <a:noFill/>
        </p:spPr>
        <p:txBody>
          <a:bodyPr wrap="square" rtlCol="0">
            <a:noAutofit/>
          </a:bodyPr>
          <a:lstStyle/>
          <a:p>
            <a:pPr algn="l">
              <a:lnSpc>
                <a:spcPct val="150000"/>
              </a:lnSpc>
              <a:spcBef>
                <a:spcPct val="20000"/>
              </a:spcBef>
              <a:buClr>
                <a:srgbClr val="A50021"/>
              </a:buClr>
              <a:buSzPct val="75000"/>
              <a:buFont typeface="Wingdings" panose="05000000000000000000" pitchFamily="2" charset="2"/>
            </a:pPr>
            <a:r>
              <a:rPr kumimoji="1" lang="zh-CN" altLang="en-US" sz="2400" dirty="0">
                <a:solidFill>
                  <a:schemeClr val="bg2"/>
                </a:solidFill>
                <a:latin typeface="黑体" panose="02010609060101010101" pitchFamily="2" charset="-122"/>
                <a:ea typeface="黑体" panose="02010609060101010101" pitchFamily="2" charset="-122"/>
              </a:rPr>
              <a:t>固定离子</a:t>
            </a:r>
            <a:endParaRPr kumimoji="1" lang="zh-CN" altLang="en-US" sz="2400" dirty="0">
              <a:solidFill>
                <a:schemeClr val="bg2"/>
              </a:solidFill>
              <a:latin typeface="黑体" panose="02010609060101010101" pitchFamily="2" charset="-122"/>
              <a:ea typeface="黑体" panose="02010609060101010101" pitchFamily="2" charset="-122"/>
            </a:endParaRPr>
          </a:p>
        </p:txBody>
      </p:sp>
      <p:cxnSp>
        <p:nvCxnSpPr>
          <p:cNvPr id="12" name="直接箭头连接符 9"/>
          <p:cNvCxnSpPr/>
          <p:nvPr/>
        </p:nvCxnSpPr>
        <p:spPr>
          <a:xfrm rot="5400000">
            <a:off x="7963535" y="1947863"/>
            <a:ext cx="285750" cy="285750"/>
          </a:xfrm>
          <a:prstGeom prst="straightConnector1">
            <a:avLst/>
          </a:prstGeom>
          <a:ln w="28575" cap="flat" cmpd="sng">
            <a:solidFill>
              <a:schemeClr val="accent1"/>
            </a:solidFill>
            <a:prstDash val="solid"/>
            <a:headEnd type="none" w="med" len="med"/>
            <a:tailEnd type="arrow" w="med" len="med"/>
          </a:ln>
        </p:spPr>
      </p:cxnSp>
      <p:sp>
        <p:nvSpPr>
          <p:cNvPr id="15" name="TextBox 11"/>
          <p:cNvSpPr txBox="1"/>
          <p:nvPr/>
        </p:nvSpPr>
        <p:spPr>
          <a:xfrm>
            <a:off x="9542145" y="2379663"/>
            <a:ext cx="2000250" cy="560387"/>
          </a:xfrm>
          <a:prstGeom prst="rect">
            <a:avLst/>
          </a:prstGeom>
          <a:noFill/>
          <a:ln w="9525">
            <a:noFill/>
          </a:ln>
        </p:spPr>
        <p:txBody>
          <a:bodyPr>
            <a:sp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a:lnSpc>
                <a:spcPct val="150000"/>
              </a:lnSpc>
              <a:buNone/>
            </a:pPr>
            <a:r>
              <a:rPr lang="zh-CN" altLang="en-US" sz="2400" b="1" dirty="0">
                <a:solidFill>
                  <a:srgbClr val="9933FF"/>
                </a:solidFill>
                <a:latin typeface="黑体" panose="02010609060101010101" pitchFamily="2" charset="-122"/>
                <a:ea typeface="黑体" panose="02010609060101010101" pitchFamily="2" charset="-122"/>
                <a:sym typeface="Monotype Sorts" pitchFamily="2" charset="2"/>
              </a:rPr>
              <a:t>可交换离子</a:t>
            </a:r>
            <a:endParaRPr lang="zh-CN" altLang="en-US" sz="2400" b="1" dirty="0">
              <a:solidFill>
                <a:srgbClr val="9933FF"/>
              </a:solidFill>
              <a:latin typeface="黑体" panose="02010609060101010101" pitchFamily="2" charset="-122"/>
              <a:ea typeface="黑体" panose="02010609060101010101" pitchFamily="2" charset="-122"/>
              <a:sym typeface="Monotype Sorts" pitchFamily="2" charset="2"/>
            </a:endParaRPr>
          </a:p>
        </p:txBody>
      </p:sp>
      <p:cxnSp>
        <p:nvCxnSpPr>
          <p:cNvPr id="16" name="直接箭头连接符 12"/>
          <p:cNvCxnSpPr/>
          <p:nvPr/>
        </p:nvCxnSpPr>
        <p:spPr>
          <a:xfrm>
            <a:off x="9542145" y="2125980"/>
            <a:ext cx="357188" cy="214313"/>
          </a:xfrm>
          <a:prstGeom prst="straightConnector1">
            <a:avLst/>
          </a:prstGeom>
          <a:ln w="28575" cap="flat" cmpd="sng">
            <a:solidFill>
              <a:schemeClr val="accent1"/>
            </a:solidFill>
            <a:prstDash val="solid"/>
            <a:headEnd type="none" w="med" len="med"/>
            <a:tailEnd type="arrow" w="med" len="med"/>
          </a:ln>
        </p:spPr>
      </p:cxnSp>
      <p:sp>
        <p:nvSpPr>
          <p:cNvPr id="17" name="矩形 16"/>
          <p:cNvSpPr/>
          <p:nvPr/>
        </p:nvSpPr>
        <p:spPr>
          <a:xfrm>
            <a:off x="8282940" y="1311910"/>
            <a:ext cx="834390" cy="737235"/>
          </a:xfrm>
          <a:prstGeom prst="rect">
            <a:avLst/>
          </a:prstGeom>
        </p:spPr>
        <p:txBody>
          <a:bodyPr wrap="none">
            <a:spAutoFit/>
          </a:bodyPr>
          <a:lstStyle/>
          <a:p>
            <a:pPr marL="0" marR="0" lvl="0" indent="0" algn="l" defTabSz="914400" rtl="0" eaLnBrk="0" fontAlgn="base" latinLnBrk="0" hangingPunct="0">
              <a:lnSpc>
                <a:spcPct val="150000"/>
              </a:lnSpc>
              <a:spcBef>
                <a:spcPct val="20000"/>
              </a:spcBef>
              <a:spcAft>
                <a:spcPct val="0"/>
              </a:spcAft>
              <a:buClr>
                <a:srgbClr val="A50021"/>
              </a:buClr>
              <a:buSzPct val="75000"/>
              <a:buFont typeface="Wingdings" panose="05000000000000000000" pitchFamily="2" charset="2"/>
              <a:buNone/>
              <a:defRPr/>
            </a:pPr>
            <a:r>
              <a:rPr kumimoji="1" lang="en-US" altLang="zh-CN" sz="2800" i="0" u="none" strike="noStrike" kern="1200" cap="none" spc="0" normalizeH="0" baseline="0" noProof="0" dirty="0">
                <a:ln>
                  <a:noFill/>
                </a:ln>
                <a:solidFill>
                  <a:srgbClr val="0099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Wingdings" panose="05000000000000000000" pitchFamily="2" charset="2"/>
              </a:rPr>
              <a:t>R</a:t>
            </a:r>
            <a:r>
              <a:rPr kumimoji="1" lang="en-US" altLang="zh-CN" sz="2800" i="0" u="none" strike="noStrike" kern="1200" cap="none" spc="0" normalizeH="0" baseline="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Wingdings" panose="05000000000000000000" pitchFamily="2" charset="2"/>
              </a:rPr>
              <a:t>-</a:t>
            </a:r>
            <a:r>
              <a:rPr kumimoji="1" lang="en-US" altLang="zh-CN" sz="2800" i="0" u="none" strike="noStrike" kern="1200" cap="none" spc="0" normalizeH="0" baseline="0" noProof="0" dirty="0">
                <a:ln>
                  <a:noFill/>
                </a:ln>
                <a:solidFill>
                  <a:srgbClr val="9933FF"/>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Wingdings" panose="05000000000000000000" pitchFamily="2" charset="2"/>
              </a:rPr>
              <a:t>H</a:t>
            </a:r>
            <a:endParaRPr kumimoji="1"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onotype Sorts" pitchFamily="2" charset="2"/>
            </a:endParaRPr>
          </a:p>
        </p:txBody>
      </p:sp>
      <p:sp>
        <p:nvSpPr>
          <p:cNvPr id="19" name="文本框 18"/>
          <p:cNvSpPr txBox="1"/>
          <p:nvPr/>
        </p:nvSpPr>
        <p:spPr>
          <a:xfrm>
            <a:off x="7021830" y="2393950"/>
            <a:ext cx="1582420" cy="198120"/>
          </a:xfrm>
          <a:prstGeom prst="rect">
            <a:avLst/>
          </a:prstGeom>
          <a:noFill/>
        </p:spPr>
        <p:txBody>
          <a:bodyPr wrap="square" rtlCol="0">
            <a:noAutofit/>
          </a:bodyPr>
          <a:lstStyle/>
          <a:p>
            <a:pPr algn="l">
              <a:lnSpc>
                <a:spcPct val="150000"/>
              </a:lnSpc>
              <a:spcBef>
                <a:spcPct val="20000"/>
              </a:spcBef>
              <a:buClr>
                <a:srgbClr val="A50021"/>
              </a:buClr>
              <a:buSzPct val="75000"/>
              <a:buFont typeface="Wingdings" panose="05000000000000000000" pitchFamily="2" charset="2"/>
            </a:pPr>
            <a:r>
              <a:rPr kumimoji="1" lang="zh-CN" altLang="en-US" sz="2400" dirty="0">
                <a:solidFill>
                  <a:schemeClr val="bg2"/>
                </a:solidFill>
                <a:latin typeface="黑体" panose="02010609060101010101" pitchFamily="2" charset="-122"/>
                <a:ea typeface="黑体" panose="02010609060101010101" pitchFamily="2" charset="-122"/>
              </a:rPr>
              <a:t>固定离子</a:t>
            </a:r>
            <a:endParaRPr kumimoji="1" lang="zh-CN" altLang="en-US" sz="2400" dirty="0">
              <a:solidFill>
                <a:schemeClr val="bg2"/>
              </a:solidFill>
              <a:latin typeface="黑体" panose="02010609060101010101" pitchFamily="2" charset="-122"/>
              <a:ea typeface="黑体" panose="02010609060101010101" pitchFamily="2" charset="-122"/>
            </a:endParaRPr>
          </a:p>
        </p:txBody>
      </p:sp>
      <p:sp>
        <p:nvSpPr>
          <p:cNvPr id="20" name="文本框 19"/>
          <p:cNvSpPr txBox="1"/>
          <p:nvPr/>
        </p:nvSpPr>
        <p:spPr>
          <a:xfrm>
            <a:off x="6266180" y="1912620"/>
            <a:ext cx="900430" cy="353695"/>
          </a:xfrm>
          <a:prstGeom prst="rect">
            <a:avLst/>
          </a:prstGeom>
          <a:noFill/>
        </p:spPr>
        <p:txBody>
          <a:bodyPr wrap="square" rtlCol="0">
            <a:noAutofit/>
          </a:bodyPr>
          <a:lstStyle/>
          <a:p>
            <a:r>
              <a:rPr lang="zh-CN" altLang="en-US" sz="2400">
                <a:solidFill>
                  <a:schemeClr val="bg2"/>
                </a:solidFill>
                <a:latin typeface="黑体" panose="02010609060101010101" pitchFamily="2" charset="-122"/>
                <a:ea typeface="黑体" panose="02010609060101010101" pitchFamily="2" charset="-122"/>
              </a:rPr>
              <a:t>或</a:t>
            </a:r>
            <a:endParaRPr lang="zh-CN" altLang="en-US" sz="2400">
              <a:solidFill>
                <a:schemeClr val="bg2"/>
              </a:solidFill>
              <a:latin typeface="黑体" panose="02010609060101010101" pitchFamily="2" charset="-122"/>
              <a:ea typeface="黑体" panose="02010609060101010101" pitchFamily="2" charset="-122"/>
            </a:endParaRPr>
          </a:p>
        </p:txBody>
      </p:sp>
      <p:sp>
        <p:nvSpPr>
          <p:cNvPr id="21" name="TextBox 2"/>
          <p:cNvSpPr txBox="1"/>
          <p:nvPr/>
        </p:nvSpPr>
        <p:spPr>
          <a:xfrm>
            <a:off x="793750" y="5656580"/>
            <a:ext cx="10307955" cy="645160"/>
          </a:xfrm>
          <a:prstGeom prst="rect">
            <a:avLst/>
          </a:prstGeom>
          <a:noFill/>
          <a:ln w="9525">
            <a:noFill/>
          </a:ln>
        </p:spPr>
        <p:txBody>
          <a:bodyPr wrap="square">
            <a:sp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a:lnSpc>
                <a:spcPct val="150000"/>
              </a:lnSpc>
              <a:buNone/>
            </a:pPr>
            <a:r>
              <a:rPr lang="zh-CN" altLang="en-US" sz="2400" dirty="0">
                <a:solidFill>
                  <a:schemeClr val="bg2"/>
                </a:solidFill>
                <a:latin typeface="宋体" panose="02010600030101010101" pitchFamily="2" charset="-122"/>
                <a:sym typeface="Monotype Sorts" pitchFamily="2" charset="2"/>
              </a:rPr>
              <a:t>实质：不溶性的电解质（树脂）与溶液中的另一种电解质所进行的化学反应</a:t>
            </a:r>
            <a:endParaRPr lang="zh-CN" altLang="en-US" sz="2400" dirty="0">
              <a:solidFill>
                <a:schemeClr val="bg2"/>
              </a:solidFill>
              <a:latin typeface="宋体" panose="02010600030101010101" pitchFamily="2" charset="-122"/>
              <a:sym typeface="Monotype Sorts" pitchFamily="2" charset="2"/>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nvSpPr>
        <p:spPr>
          <a:xfrm>
            <a:off x="342900" y="548640"/>
            <a:ext cx="7265035"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5.2 </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离子交换树脂 </a:t>
            </a:r>
            <a:r>
              <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Ion Exchange Resin</a:t>
            </a:r>
            <a:endParaRPr lang="zh-CN" altLang="en-US" sz="2800" dirty="0">
              <a:solidFill>
                <a:srgbClr val="FFFF00"/>
              </a:solidFill>
              <a:effectLst/>
              <a:latin typeface="黑体" panose="02010609060101010101" pitchFamily="2" charset="-122"/>
              <a:ea typeface="黑体" panose="02010609060101010101" pitchFamily="2" charset="-122"/>
              <a:cs typeface="黑体" panose="02010609060101010101" pitchFamily="2" charset="-122"/>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pic>
        <p:nvPicPr>
          <p:cNvPr id="24" name="图片 23"/>
          <p:cNvPicPr>
            <a:picLocks noChangeAspect="1"/>
          </p:cNvPicPr>
          <p:nvPr/>
        </p:nvPicPr>
        <p:blipFill>
          <a:blip r:embed="rId1"/>
          <a:srcRect l="4432" t="3850" r="6298" b="2002"/>
          <a:stretch>
            <a:fillRect/>
          </a:stretch>
        </p:blipFill>
        <p:spPr>
          <a:xfrm>
            <a:off x="1271270" y="1341120"/>
            <a:ext cx="8549005" cy="5267960"/>
          </a:xfrm>
          <a:prstGeom prst="rect">
            <a:avLst/>
          </a:prstGeo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2485390" y="1628140"/>
            <a:ext cx="8187055" cy="501269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一、混凝法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Coagulation Method</a:t>
            </a:r>
            <a:r>
              <a:rPr lang="en-US" altLang="zh-CN" sz="3000" dirty="0">
                <a:solidFill>
                  <a:schemeClr val="bg2"/>
                </a:solidFill>
                <a:latin typeface="Arial" panose="020B0604020202020204" pitchFamily="34" charset="0"/>
                <a:ea typeface="黑体" panose="02010609060101010101" pitchFamily="2" charset="-122"/>
              </a:rPr>
              <a:t> </a:t>
            </a:r>
            <a:endParaRPr lang="en-US" altLang="zh-CN" sz="3000" dirty="0">
              <a:solidFill>
                <a:schemeClr val="bg2"/>
              </a:solidFill>
              <a:latin typeface="Arial" panose="020B0604020202020204" pitchFamily="34" charset="0"/>
              <a:ea typeface="黑体" panose="02010609060101010101" pitchFamily="2" charset="-122"/>
              <a:hlinkClick r:id="rId1" action="ppaction://hlinksldjump"/>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二、沉淀法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P</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recipitation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三、膜分离法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Membrane Separation Method</a:t>
            </a:r>
            <a:endParaRPr lang="zh-CN" altLang="en-US"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四、吸附法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Adsorption Method</a:t>
            </a:r>
            <a:endParaRPr lang="en-US" altLang="zh-CN"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rPr>
              <a:t>五、离子交换法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Ion Exchange Method</a:t>
            </a:r>
            <a:endParaRPr lang="en-US" altLang="zh-CN" sz="3000" dirty="0">
              <a:solidFill>
                <a:schemeClr val="bg2"/>
              </a:solidFill>
              <a:latin typeface="Arial" panose="020B0604020202020204" pitchFamily="34" charset="0"/>
              <a:ea typeface="黑体" panose="02010609060101010101" pitchFamily="2" charset="-122"/>
              <a:sym typeface="+mn-ea"/>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六、</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化学氧化法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Oxidation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七、</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化学还原法</a:t>
            </a:r>
            <a:r>
              <a:rPr lang="en-US" altLang="zh-CN" sz="3000" dirty="0">
                <a:solidFill>
                  <a:schemeClr val="bg2"/>
                </a:solidFill>
                <a:latin typeface="宋体" panose="02010600030101010101" pitchFamily="2" charset="-122"/>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Reduction Method</a:t>
            </a:r>
            <a:endParaRPr lang="en-US" altLang="zh-CN" sz="2400" dirty="0">
              <a:solidFill>
                <a:schemeClr val="bg2"/>
              </a:solidFill>
              <a:latin typeface="Arial" panose="020B0604020202020204" pitchFamily="34" charset="0"/>
              <a:ea typeface="黑体" panose="02010609060101010101" pitchFamily="2" charset="-122"/>
            </a:endParaRPr>
          </a:p>
          <a:p>
            <a:pPr marL="457200" indent="-457200" eaLnBrk="1" hangingPunct="1">
              <a:lnSpc>
                <a:spcPct val="110000"/>
              </a:lnSpc>
              <a:spcBef>
                <a:spcPct val="20000"/>
              </a:spcBef>
            </a:pPr>
            <a:r>
              <a:rPr lang="en-US" altLang="zh-CN" sz="3000" dirty="0">
                <a:solidFill>
                  <a:schemeClr val="bg2"/>
                </a:solidFill>
                <a:latin typeface="黑体" panose="02010609060101010101" pitchFamily="2" charset="-122"/>
                <a:ea typeface="黑体" panose="02010609060101010101" pitchFamily="2" charset="-122"/>
              </a:rPr>
              <a:t> </a:t>
            </a:r>
            <a:endParaRPr lang="zh-CN" altLang="en-US" sz="3000" dirty="0">
              <a:solidFill>
                <a:schemeClr val="bg2"/>
              </a:solidFill>
              <a:latin typeface="黑体" panose="02010609060101010101" pitchFamily="2" charset="-122"/>
              <a:ea typeface="黑体" panose="02010609060101010101" pitchFamily="2" charset="-122"/>
            </a:endParaRPr>
          </a:p>
          <a:p>
            <a:pPr marL="457200" indent="-457200" eaLnBrk="1" hangingPunct="1">
              <a:spcBef>
                <a:spcPct val="50000"/>
              </a:spcBef>
            </a:pPr>
            <a:endParaRPr lang="zh-CN" altLang="en-US" sz="3000" dirty="0">
              <a:solidFill>
                <a:schemeClr val="bg2"/>
              </a:solidFill>
              <a:latin typeface="黑体" panose="02010609060101010101" pitchFamily="2" charset="-122"/>
              <a:ea typeface="黑体" panose="02010609060101010101" pitchFamily="2" charset="-122"/>
            </a:endParaRPr>
          </a:p>
        </p:txBody>
      </p:sp>
      <p:sp>
        <p:nvSpPr>
          <p:cNvPr id="73730" name="Rectangle 2"/>
          <p:cNvSpPr>
            <a:spLocks noGrp="1" noChangeArrowheads="1"/>
          </p:cNvSpPr>
          <p:nvPr>
            <p:ph type="ctrTitle" sz="quarter"/>
          </p:nvPr>
        </p:nvSpPr>
        <p:spPr>
          <a:xfrm>
            <a:off x="1052195" y="624840"/>
            <a:ext cx="8989060" cy="1081405"/>
          </a:xfrm>
        </p:spPr>
        <p:txBody>
          <a:bodyPr vert="horz" wrap="square" lIns="91440" tIns="45720" rIns="91440" bIns="45720" numCol="1" anchor="ctr" anchorCtr="0" compatLnSpc="1"/>
          <a:p>
            <a:pPr marL="0" lvl="0" indent="0" algn="l" eaLnBrk="1" latinLnBrk="0" hangingPunct="1">
              <a:lnSpc>
                <a:spcPct val="100000"/>
              </a:lnSpc>
              <a:spcBef>
                <a:spcPts val="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3000" b="1" i="0" u="none" strike="noStrike" kern="1200" cap="none" spc="0" normalizeH="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4000"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第一</a:t>
            </a:r>
            <a:r>
              <a:rPr lang="zh-CN" altLang="en-US" sz="4000" i="0"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节 </a:t>
            </a:r>
            <a:r>
              <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物理化学技术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22537" name="Line 9"/>
          <p:cNvSpPr>
            <a:spLocks noChangeShapeType="1"/>
          </p:cNvSpPr>
          <p:nvPr/>
        </p:nvSpPr>
        <p:spPr bwMode="auto">
          <a:xfrm>
            <a:off x="2567940" y="2367915"/>
            <a:ext cx="5310505" cy="11430"/>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ph idx="1"/>
          </p:nvPr>
        </p:nvSpPr>
        <p:spPr>
          <a:xfrm>
            <a:off x="479425" y="620395"/>
            <a:ext cx="11264900" cy="1873250"/>
          </a:xfrm>
        </p:spPr>
        <p:txBody>
          <a:bodyPr vert="horz" wrap="square" lIns="91440" tIns="45720" rIns="91440" bIns="45720" anchor="t" anchorCtr="0"/>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5.3</a:t>
            </a:r>
            <a:r>
              <a:rPr lang="en-US" altLang="zh-CN" sz="2800" dirty="0">
                <a:solidFill>
                  <a:srgbClr val="FFC000"/>
                </a:solidFill>
                <a:effectLst/>
                <a:latin typeface="黑体" panose="02010609060101010101" pitchFamily="2" charset="-122"/>
                <a:ea typeface="黑体" panose="02010609060101010101" pitchFamily="2" charset="-122"/>
                <a:cs typeface="黑体" panose="02010609060101010101" pitchFamily="2" charset="-122"/>
              </a:rPr>
              <a:t> </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离子交换法在废水中的应用</a:t>
            </a:r>
            <a:endPar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endParaRPr>
          </a:p>
          <a:p>
            <a:pPr latinLnBrk="0">
              <a:lnSpc>
                <a:spcPct val="150000"/>
              </a:lnSpc>
              <a:spcBef>
                <a:spcPts val="0"/>
              </a:spcBef>
              <a:buNone/>
            </a:pPr>
            <a:r>
              <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Applications of Ion Exchange Process in Wastewater Treatment</a:t>
            </a:r>
            <a:endPar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sym typeface="Monotype Sorts" pitchFamily="2" charset="2"/>
            </a:endParaRPr>
          </a:p>
        </p:txBody>
      </p:sp>
      <p:cxnSp>
        <p:nvCxnSpPr>
          <p:cNvPr id="4" name="直接箭头连接符 3"/>
          <p:cNvCxnSpPr/>
          <p:nvPr/>
        </p:nvCxnSpPr>
        <p:spPr>
          <a:xfrm>
            <a:off x="9622155" y="3861435"/>
            <a:ext cx="685800" cy="0"/>
          </a:xfrm>
          <a:prstGeom prst="straightConnector1">
            <a:avLst/>
          </a:prstGeom>
          <a:solidFill>
            <a:schemeClr val="accent1"/>
          </a:solidFill>
          <a:ln w="50800" cap="flat" cmpd="sng" algn="ctr">
            <a:solidFill>
              <a:schemeClr val="tx1"/>
            </a:solidFill>
            <a:prstDash val="solid"/>
            <a:round/>
            <a:headEnd type="none" w="med" len="med"/>
            <a:tailEnd type="arrow" w="med" len="med"/>
          </a:ln>
        </p:spPr>
      </p:cxnSp>
      <p:cxnSp>
        <p:nvCxnSpPr>
          <p:cNvPr id="5" name="直接箭头连接符 4"/>
          <p:cNvCxnSpPr/>
          <p:nvPr/>
        </p:nvCxnSpPr>
        <p:spPr>
          <a:xfrm>
            <a:off x="9622155" y="4221480"/>
            <a:ext cx="685800" cy="0"/>
          </a:xfrm>
          <a:prstGeom prst="straightConnector1">
            <a:avLst/>
          </a:prstGeom>
          <a:solidFill>
            <a:schemeClr val="accent1"/>
          </a:solidFill>
          <a:ln w="50800" cap="flat" cmpd="sng" algn="ctr">
            <a:solidFill>
              <a:schemeClr val="tx1"/>
            </a:solidFill>
            <a:prstDash val="solid"/>
            <a:round/>
            <a:headEnd type="none" w="med" len="med"/>
            <a:tailEnd type="arrow" w="med" len="med"/>
          </a:ln>
        </p:spPr>
      </p:cxnSp>
      <p:cxnSp>
        <p:nvCxnSpPr>
          <p:cNvPr id="6" name="直接箭头连接符 5"/>
          <p:cNvCxnSpPr/>
          <p:nvPr/>
        </p:nvCxnSpPr>
        <p:spPr>
          <a:xfrm>
            <a:off x="9622155" y="4582160"/>
            <a:ext cx="685800" cy="0"/>
          </a:xfrm>
          <a:prstGeom prst="straightConnector1">
            <a:avLst/>
          </a:prstGeom>
          <a:solidFill>
            <a:schemeClr val="accent1"/>
          </a:solidFill>
          <a:ln w="50800" cap="flat" cmpd="sng" algn="ctr">
            <a:solidFill>
              <a:schemeClr val="tx1"/>
            </a:solidFill>
            <a:prstDash val="solid"/>
            <a:round/>
            <a:headEnd type="none" w="med" len="med"/>
            <a:tailEnd type="arrow" w="med" len="med"/>
          </a:ln>
        </p:spPr>
      </p:cxnSp>
      <p:pic>
        <p:nvPicPr>
          <p:cNvPr id="2" name="Picture 2" descr="D:\教学\课件（全）\教学基本功大赛\离子交换树脂.jpg"/>
          <p:cNvPicPr>
            <a:picLocks noChangeAspect="1"/>
          </p:cNvPicPr>
          <p:nvPr/>
        </p:nvPicPr>
        <p:blipFill>
          <a:blip r:embed="rId1"/>
          <a:srcRect t="-1460"/>
          <a:stretch>
            <a:fillRect/>
          </a:stretch>
        </p:blipFill>
        <p:spPr>
          <a:xfrm>
            <a:off x="7967980" y="2348548"/>
            <a:ext cx="3654425" cy="3529012"/>
          </a:xfrm>
          <a:prstGeom prst="rect">
            <a:avLst/>
          </a:prstGeom>
          <a:noFill/>
          <a:ln w="9525">
            <a:noFill/>
          </a:ln>
        </p:spPr>
      </p:pic>
      <p:sp>
        <p:nvSpPr>
          <p:cNvPr id="3" name="文本框 2"/>
          <p:cNvSpPr txBox="1"/>
          <p:nvPr/>
        </p:nvSpPr>
        <p:spPr>
          <a:xfrm>
            <a:off x="407035" y="2420620"/>
            <a:ext cx="7237095" cy="3869690"/>
          </a:xfrm>
          <a:prstGeom prst="rect">
            <a:avLst/>
          </a:prstGeom>
          <a:noFill/>
        </p:spPr>
        <p:txBody>
          <a:bodyPr wrap="square" rtlCol="0">
            <a:noAutofit/>
          </a:bodyPr>
          <a:lstStyle/>
          <a:p>
            <a:pPr latinLnBrk="0">
              <a:lnSpc>
                <a:spcPct val="150000"/>
              </a:lnSpc>
              <a:spcBef>
                <a:spcPts val="0"/>
              </a:spcBef>
              <a:buNone/>
            </a:pPr>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5.3.1</a:t>
            </a:r>
            <a:r>
              <a:rPr lang="en-US" altLang="zh-CN" sz="30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sym typeface="+mn-ea"/>
              </a:rPr>
              <a:t> 水的软化</a:t>
            </a:r>
            <a:endParaRPr lang="en-US" altLang="zh-CN" sz="24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40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24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 软化是指阳离子交换树脂上的</a:t>
            </a:r>
            <a:r>
              <a:rPr lang="en-US" altLang="zh-CN" sz="24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Na</a:t>
            </a:r>
            <a:r>
              <a:rPr lang="en-US" altLang="zh-CN" sz="2400" b="0" baseline="3000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a:t>
            </a:r>
            <a:r>
              <a:rPr lang="zh-CN" altLang="en-US" sz="24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被处理水中的</a:t>
            </a:r>
            <a:r>
              <a:rPr lang="en-US" altLang="zh-CN" sz="24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Ca</a:t>
            </a:r>
            <a:r>
              <a:rPr lang="en-US" altLang="zh-CN" sz="2400" b="0" baseline="3000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2+</a:t>
            </a:r>
            <a:r>
              <a:rPr lang="zh-CN" altLang="en-US" sz="24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a:t>
            </a:r>
            <a:r>
              <a:rPr lang="en-US" altLang="zh-CN" sz="24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Mg</a:t>
            </a:r>
            <a:r>
              <a:rPr lang="en-US" altLang="zh-CN" sz="2400" b="0" baseline="3000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2+</a:t>
            </a:r>
            <a:r>
              <a:rPr lang="zh-CN" altLang="en-US" sz="24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置换，从而降低水硬度的一种工艺。目前常用的有</a:t>
            </a:r>
            <a:r>
              <a:rPr lang="en-US" altLang="zh-CN" sz="2400" b="0" dirty="0">
                <a:solidFill>
                  <a:schemeClr val="accent1"/>
                </a:solidFill>
                <a:effectLst/>
                <a:latin typeface="黑体" panose="02010609060101010101" pitchFamily="2" charset="-122"/>
                <a:ea typeface="黑体" panose="02010609060101010101" pitchFamily="2" charset="-122"/>
                <a:cs typeface="黑体" panose="02010609060101010101" pitchFamily="2" charset="-122"/>
                <a:sym typeface="+mn-ea"/>
              </a:rPr>
              <a:t>Na</a:t>
            </a:r>
            <a:r>
              <a:rPr lang="zh-CN" altLang="en-US" sz="2400" b="0" dirty="0">
                <a:solidFill>
                  <a:schemeClr val="accent1"/>
                </a:solidFill>
                <a:effectLst/>
                <a:latin typeface="黑体" panose="02010609060101010101" pitchFamily="2" charset="-122"/>
                <a:ea typeface="黑体" panose="02010609060101010101" pitchFamily="2" charset="-122"/>
                <a:cs typeface="黑体" panose="02010609060101010101" pitchFamily="2" charset="-122"/>
                <a:sym typeface="+mn-ea"/>
              </a:rPr>
              <a:t>离子交换法</a:t>
            </a:r>
            <a:r>
              <a:rPr lang="zh-CN" altLang="en-US" sz="24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a:t>
            </a:r>
            <a:r>
              <a:rPr lang="en-US" altLang="zh-CN" sz="2400" b="0" dirty="0">
                <a:solidFill>
                  <a:schemeClr val="accent1"/>
                </a:solidFill>
                <a:effectLst/>
                <a:latin typeface="黑体" panose="02010609060101010101" pitchFamily="2" charset="-122"/>
                <a:ea typeface="黑体" panose="02010609060101010101" pitchFamily="2" charset="-122"/>
                <a:cs typeface="黑体" panose="02010609060101010101" pitchFamily="2" charset="-122"/>
                <a:sym typeface="+mn-ea"/>
              </a:rPr>
              <a:t>H</a:t>
            </a:r>
            <a:r>
              <a:rPr lang="zh-CN" altLang="en-US" sz="2400" b="0" dirty="0">
                <a:solidFill>
                  <a:schemeClr val="accent1"/>
                </a:solidFill>
                <a:effectLst/>
                <a:latin typeface="黑体" panose="02010609060101010101" pitchFamily="2" charset="-122"/>
                <a:ea typeface="黑体" panose="02010609060101010101" pitchFamily="2" charset="-122"/>
                <a:cs typeface="黑体" panose="02010609060101010101" pitchFamily="2" charset="-122"/>
                <a:sym typeface="+mn-ea"/>
              </a:rPr>
              <a:t>离子交换法</a:t>
            </a:r>
            <a:r>
              <a:rPr lang="zh-CN" altLang="en-US" sz="24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和</a:t>
            </a:r>
            <a:r>
              <a:rPr lang="en-US" altLang="zh-CN" sz="2400" b="0" dirty="0">
                <a:solidFill>
                  <a:schemeClr val="accent1"/>
                </a:solidFill>
                <a:effectLst/>
                <a:latin typeface="黑体" panose="02010609060101010101" pitchFamily="2" charset="-122"/>
                <a:ea typeface="黑体" panose="02010609060101010101" pitchFamily="2" charset="-122"/>
                <a:cs typeface="黑体" panose="02010609060101010101" pitchFamily="2" charset="-122"/>
                <a:sym typeface="+mn-ea"/>
              </a:rPr>
              <a:t>H-Na</a:t>
            </a:r>
            <a:r>
              <a:rPr lang="zh-CN" altLang="en-US" sz="2400" b="0" dirty="0">
                <a:solidFill>
                  <a:schemeClr val="accent1"/>
                </a:solidFill>
                <a:effectLst/>
                <a:latin typeface="黑体" panose="02010609060101010101" pitchFamily="2" charset="-122"/>
                <a:ea typeface="黑体" panose="02010609060101010101" pitchFamily="2" charset="-122"/>
                <a:cs typeface="黑体" panose="02010609060101010101" pitchFamily="2" charset="-122"/>
                <a:sym typeface="+mn-ea"/>
              </a:rPr>
              <a:t>离子交换法</a:t>
            </a:r>
            <a:r>
              <a:rPr lang="zh-CN" altLang="en-US" sz="2400" b="0" dirty="0">
                <a:solidFill>
                  <a:schemeClr val="bg2"/>
                </a:solidFill>
                <a:effectLst/>
                <a:latin typeface="黑体" panose="02010609060101010101" pitchFamily="2" charset="-122"/>
                <a:ea typeface="黑体" panose="02010609060101010101" pitchFamily="2" charset="-122"/>
                <a:cs typeface="黑体" panose="02010609060101010101" pitchFamily="2" charset="-122"/>
                <a:sym typeface="+mn-ea"/>
              </a:rPr>
              <a:t>等。</a:t>
            </a:r>
            <a:endParaRPr lang="zh-CN" altLang="en-US" sz="2400" b="0" dirty="0"/>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文本框 1"/>
          <p:cNvSpPr txBox="1"/>
          <p:nvPr/>
        </p:nvSpPr>
        <p:spPr>
          <a:xfrm>
            <a:off x="693420" y="1052830"/>
            <a:ext cx="3980815" cy="953135"/>
          </a:xfrm>
          <a:prstGeom prst="rect">
            <a:avLst/>
          </a:prstGeom>
          <a:noFill/>
        </p:spPr>
        <p:txBody>
          <a:bodyPr wrap="square" rtlCol="0">
            <a:spAutoFit/>
          </a:bodyPr>
          <a:lstStyle/>
          <a:p>
            <a:r>
              <a:rPr lang="en-US" altLang="zh-CN" sz="28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onotype Sorts" pitchFamily="2" charset="2"/>
              </a:rPr>
              <a:t>(1) Na</a:t>
            </a:r>
            <a:r>
              <a:rPr lang="en-US" altLang="zh-CN" sz="280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sym typeface="Monotype Sorts" pitchFamily="2" charset="2"/>
              </a:rPr>
              <a:t>离子交换软化</a:t>
            </a:r>
            <a:endParaRPr kumimoji="1" lang="zh-CN" altLang="en-US" sz="2800" b="0" kern="1200" noProof="0" dirty="0">
              <a:ln>
                <a:noFill/>
              </a:ln>
              <a:solidFill>
                <a:srgbClr val="FFC000"/>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endParaRPr>
          </a:p>
          <a:p>
            <a:endParaRPr lang="zh-CN" altLang="en-US" sz="2800"/>
          </a:p>
        </p:txBody>
      </p:sp>
      <p:sp>
        <p:nvSpPr>
          <p:cNvPr id="3" name="文本框 2"/>
          <p:cNvSpPr txBox="1"/>
          <p:nvPr/>
        </p:nvSpPr>
        <p:spPr>
          <a:xfrm>
            <a:off x="781685" y="4366260"/>
            <a:ext cx="10638790" cy="1753235"/>
          </a:xfrm>
          <a:prstGeom prst="rect">
            <a:avLst/>
          </a:prstGeom>
          <a:noFill/>
        </p:spPr>
        <p:txBody>
          <a:bodyPr wrap="square" rtlCol="0">
            <a:spAutoFit/>
          </a:bodyPr>
          <a:lstStyle/>
          <a:p>
            <a:pPr>
              <a:lnSpc>
                <a:spcPct val="150000"/>
              </a:lnSpc>
              <a:spcBef>
                <a:spcPts val="0"/>
              </a:spcBef>
              <a:buClr>
                <a:srgbClr val="FFFFFF"/>
              </a:buClr>
              <a:buFont typeface="+mj-ea"/>
              <a:buNone/>
            </a:pPr>
            <a:r>
              <a:rPr kumimoji="1" lang="zh-CN" altLang="en-US" sz="2400" b="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onotype Sorts" pitchFamily="2" charset="2"/>
              </a:rPr>
              <a:t>Na</a:t>
            </a:r>
            <a:r>
              <a:rPr kumimoji="1" lang="zh-CN" altLang="en-US" sz="2400" b="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rPr>
              <a:t>离子交换是最常用的一种软化方法，该法可以去除水中</a:t>
            </a:r>
            <a:r>
              <a:rPr kumimoji="1" lang="zh-CN" altLang="en-US" sz="2400" b="0" noProof="0" dirty="0">
                <a:ln>
                  <a:noFill/>
                </a:ln>
                <a:solidFill>
                  <a:schemeClr val="accent1"/>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rPr>
              <a:t>暂时硬度和永久硬度</a:t>
            </a:r>
            <a:endParaRPr kumimoji="1" lang="zh-CN" altLang="en-US" sz="2400" b="0" noProof="0" dirty="0">
              <a:ln>
                <a:noFill/>
              </a:ln>
              <a:solidFill>
                <a:schemeClr val="accent1"/>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endParaRPr>
          </a:p>
          <a:p>
            <a:pPr>
              <a:lnSpc>
                <a:spcPct val="150000"/>
              </a:lnSpc>
              <a:spcBef>
                <a:spcPts val="0"/>
              </a:spcBef>
              <a:buClr>
                <a:srgbClr val="FFFFFF"/>
              </a:buClr>
              <a:buFont typeface="+mj-ea"/>
              <a:buNone/>
            </a:pPr>
            <a:r>
              <a:rPr kumimoji="1" lang="zh-CN" altLang="en-US" sz="2400" b="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rPr>
              <a:t>优点是处理过程中不产生酸性水，再生剂为</a:t>
            </a:r>
            <a:r>
              <a:rPr kumimoji="1" lang="zh-CN" altLang="en-US" sz="2400" b="0" noProof="0" dirty="0">
                <a:ln>
                  <a:noFill/>
                </a:ln>
                <a:solidFill>
                  <a:schemeClr val="accent1"/>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rPr>
              <a:t>食盐</a:t>
            </a:r>
            <a:r>
              <a:rPr kumimoji="1" lang="zh-CN" altLang="en-US" sz="2400" b="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rPr>
              <a:t>，设备和防腐设施简单。但交换后水中含盐量略有增加。</a:t>
            </a:r>
            <a:endParaRPr lang="zh-CN" altLang="en-US" sz="2400"/>
          </a:p>
        </p:txBody>
      </p:sp>
      <mc:AlternateContent xmlns:mc="http://schemas.openxmlformats.org/markup-compatibility/2006">
        <mc:Choice xmlns:a14="http://schemas.microsoft.com/office/drawing/2010/main" Requires="a14">
          <p:sp>
            <p:nvSpPr>
              <p:cNvPr id="13" name="文本框 12"/>
              <p:cNvSpPr txBox="1"/>
              <p:nvPr/>
            </p:nvSpPr>
            <p:spPr>
              <a:xfrm>
                <a:off x="3287395" y="2060575"/>
                <a:ext cx="5363845" cy="460375"/>
              </a:xfrm>
              <a:prstGeom prst="rect">
                <a:avLst/>
              </a:prstGeom>
              <a:noFill/>
            </p:spPr>
            <p:txBody>
              <a:bodyPr wrap="square" rtlCol="0">
                <a:spAutoFit/>
              </a:bodyPr>
              <a:lstStyle/>
              <a:p>
                <a:r>
                  <a:rPr lang="en-US" altLang="zh-CN" sz="2400">
                    <a:solidFill>
                      <a:schemeClr val="bg2"/>
                    </a:solidFill>
                    <a:latin typeface="Times New Roman" panose="02020603050405020304" pitchFamily="18" charset="0"/>
                    <a:cs typeface="Times New Roman" panose="02020603050405020304" pitchFamily="18" charset="0"/>
                  </a:rPr>
                  <a:t>2RNa+Ca(HCO</a:t>
                </a:r>
                <a:r>
                  <a:rPr lang="en-US" altLang="zh-CN" sz="2400" baseline="-25000">
                    <a:solidFill>
                      <a:schemeClr val="bg2"/>
                    </a:solidFill>
                    <a:latin typeface="Times New Roman" panose="02020603050405020304" pitchFamily="18" charset="0"/>
                    <a:cs typeface="Times New Roman" panose="02020603050405020304" pitchFamily="18" charset="0"/>
                  </a:rPr>
                  <a:t>3</a:t>
                </a:r>
                <a:r>
                  <a:rPr lang="en-US" altLang="zh-CN" sz="2400">
                    <a:solidFill>
                      <a:schemeClr val="bg2"/>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400" b="1" i="1" baseline="-25000">
                        <a:solidFill>
                          <a:schemeClr val="bg2"/>
                        </a:solidFill>
                        <a:latin typeface="Cambria Math" panose="02040503050406030204" charset="0"/>
                        <a:ea typeface="MS Mincho" charset="0"/>
                        <a:cs typeface="Cambria Math" panose="02040503050406030204" charset="0"/>
                      </a:rPr>
                      <m:t>𝟐</m:t>
                    </m:r>
                    <m:r>
                      <a:rPr lang="en-US" altLang="zh-CN" sz="2400" b="1" i="1">
                        <a:solidFill>
                          <a:schemeClr val="bg2"/>
                        </a:solidFill>
                        <a:latin typeface="Cambria Math" panose="02040503050406030204" charset="0"/>
                        <a:ea typeface="MS Mincho" charset="0"/>
                        <a:cs typeface="Cambria Math" panose="02040503050406030204" charset="0"/>
                      </a:rPr>
                      <m:t>⇋</m:t>
                    </m:r>
                  </m:oMath>
                </a14:m>
                <a:r>
                  <a:rPr lang="en-US" altLang="zh-CN" sz="2400">
                    <a:solidFill>
                      <a:schemeClr val="bg2"/>
                    </a:solidFill>
                    <a:latin typeface="Times New Roman" panose="02020603050405020304" pitchFamily="18" charset="0"/>
                    <a:cs typeface="Times New Roman" panose="02020603050405020304" pitchFamily="18" charset="0"/>
                  </a:rPr>
                  <a:t>R</a:t>
                </a:r>
                <a:r>
                  <a:rPr lang="en-US" altLang="zh-CN" sz="2400" baseline="-25000">
                    <a:solidFill>
                      <a:schemeClr val="bg2"/>
                    </a:solidFill>
                    <a:latin typeface="Times New Roman" panose="02020603050405020304" pitchFamily="18" charset="0"/>
                    <a:cs typeface="Times New Roman" panose="02020603050405020304" pitchFamily="18" charset="0"/>
                  </a:rPr>
                  <a:t>2</a:t>
                </a:r>
                <a:r>
                  <a:rPr lang="en-US" altLang="zh-CN" sz="2400">
                    <a:solidFill>
                      <a:schemeClr val="bg2"/>
                    </a:solidFill>
                    <a:latin typeface="Times New Roman" panose="02020603050405020304" pitchFamily="18" charset="0"/>
                    <a:cs typeface="Times New Roman" panose="02020603050405020304" pitchFamily="18" charset="0"/>
                  </a:rPr>
                  <a:t>Ca+2NaHCO</a:t>
                </a:r>
                <a:r>
                  <a:rPr lang="en-US" altLang="zh-CN" sz="2400" baseline="-25000">
                    <a:solidFill>
                      <a:schemeClr val="bg2"/>
                    </a:solidFill>
                    <a:latin typeface="Times New Roman" panose="02020603050405020304" pitchFamily="18" charset="0"/>
                    <a:cs typeface="Times New Roman" panose="02020603050405020304" pitchFamily="18" charset="0"/>
                  </a:rPr>
                  <a:t>3</a:t>
                </a:r>
                <a:endParaRPr lang="en-US" altLang="zh-CN" sz="2400" baseline="-25000">
                  <a:solidFill>
                    <a:schemeClr val="bg2"/>
                  </a:solidFill>
                  <a:latin typeface="Times New Roman" panose="02020603050405020304" pitchFamily="18" charset="0"/>
                  <a:cs typeface="Times New Roman" panose="02020603050405020304" pitchFamily="18" charset="0"/>
                </a:endParaRPr>
              </a:p>
            </p:txBody>
          </p:sp>
        </mc:Choice>
        <mc:Fallback>
          <p:sp>
            <p:nvSpPr>
              <p:cNvPr id="13" name="文本框 12"/>
              <p:cNvSpPr txBox="1">
                <a:spLocks noRot="1" noChangeAspect="1" noMove="1" noResize="1" noEditPoints="1" noAdjustHandles="1" noChangeArrowheads="1" noChangeShapeType="1" noTextEdit="1"/>
              </p:cNvSpPr>
              <p:nvPr/>
            </p:nvSpPr>
            <p:spPr>
              <a:xfrm>
                <a:off x="3287395" y="2060575"/>
                <a:ext cx="5363845" cy="460375"/>
              </a:xfrm>
              <a:prstGeom prst="rect">
                <a:avLst/>
              </a:prstGeom>
              <a:blipFill rotWithShape="1">
                <a:blip r:embed="rId1"/>
                <a:stretch>
                  <a:fillRect b="-262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文本框 13"/>
              <p:cNvSpPr txBox="1"/>
              <p:nvPr/>
            </p:nvSpPr>
            <p:spPr>
              <a:xfrm>
                <a:off x="3357880" y="2853055"/>
                <a:ext cx="4963795" cy="460375"/>
              </a:xfrm>
              <a:prstGeom prst="rect">
                <a:avLst/>
              </a:prstGeom>
              <a:noFill/>
            </p:spPr>
            <p:txBody>
              <a:bodyPr wrap="square" rtlCol="0">
                <a:spAutoFit/>
              </a:bodyPr>
              <a:lstStyle/>
              <a:p>
                <a:r>
                  <a:rPr lang="en-US" altLang="zh-CN" sz="2400">
                    <a:solidFill>
                      <a:schemeClr val="bg2"/>
                    </a:solidFill>
                    <a:latin typeface="Times New Roman" panose="02020603050405020304" pitchFamily="18" charset="0"/>
                    <a:cs typeface="Times New Roman" panose="02020603050405020304" pitchFamily="18" charset="0"/>
                    <a:sym typeface="+mn-ea"/>
                  </a:rPr>
                  <a:t>2RNa+CaSO</a:t>
                </a:r>
                <a:r>
                  <a:rPr lang="en-US" altLang="zh-CN" sz="2400" baseline="-25000">
                    <a:solidFill>
                      <a:schemeClr val="bg2"/>
                    </a:solidFill>
                    <a:latin typeface="Times New Roman" panose="02020603050405020304" pitchFamily="18" charset="0"/>
                    <a:cs typeface="Times New Roman" panose="02020603050405020304" pitchFamily="18" charset="0"/>
                    <a:sym typeface="+mn-ea"/>
                  </a:rPr>
                  <a:t>4</a:t>
                </a:r>
                <a14:m>
                  <m:oMath xmlns:m="http://schemas.openxmlformats.org/officeDocument/2006/math">
                    <m:r>
                      <a:rPr lang="en-US" altLang="zh-CN" sz="2400" b="1" i="1">
                        <a:solidFill>
                          <a:schemeClr val="bg2"/>
                        </a:solidFill>
                        <a:latin typeface="Cambria Math" panose="02040503050406030204" charset="0"/>
                        <a:ea typeface="MS Mincho" charset="0"/>
                        <a:cs typeface="Cambria Math" panose="02040503050406030204" charset="0"/>
                      </a:rPr>
                      <m:t>⇋</m:t>
                    </m:r>
                  </m:oMath>
                </a14:m>
                <a:r>
                  <a:rPr lang="en-US" altLang="zh-CN" sz="2400">
                    <a:solidFill>
                      <a:schemeClr val="bg2"/>
                    </a:solidFill>
                    <a:latin typeface="Times New Roman" panose="02020603050405020304" pitchFamily="18" charset="0"/>
                    <a:cs typeface="Times New Roman" panose="02020603050405020304" pitchFamily="18" charset="0"/>
                    <a:sym typeface="+mn-ea"/>
                  </a:rPr>
                  <a:t>R</a:t>
                </a:r>
                <a:r>
                  <a:rPr lang="en-US" altLang="zh-CN" sz="2400" baseline="-25000">
                    <a:solidFill>
                      <a:schemeClr val="bg2"/>
                    </a:solidFill>
                    <a:latin typeface="Times New Roman" panose="02020603050405020304" pitchFamily="18" charset="0"/>
                    <a:cs typeface="Times New Roman" panose="02020603050405020304" pitchFamily="18" charset="0"/>
                    <a:sym typeface="+mn-ea"/>
                  </a:rPr>
                  <a:t>2</a:t>
                </a:r>
                <a:r>
                  <a:rPr lang="en-US" altLang="zh-CN" sz="2400">
                    <a:solidFill>
                      <a:schemeClr val="bg2"/>
                    </a:solidFill>
                    <a:latin typeface="Times New Roman" panose="02020603050405020304" pitchFamily="18" charset="0"/>
                    <a:cs typeface="Times New Roman" panose="02020603050405020304" pitchFamily="18" charset="0"/>
                    <a:sym typeface="+mn-ea"/>
                  </a:rPr>
                  <a:t>Ca+Na</a:t>
                </a:r>
                <a:r>
                  <a:rPr lang="en-US" altLang="zh-CN" sz="2400" baseline="-25000">
                    <a:solidFill>
                      <a:schemeClr val="bg2"/>
                    </a:solidFill>
                    <a:latin typeface="Times New Roman" panose="02020603050405020304" pitchFamily="18" charset="0"/>
                    <a:cs typeface="Times New Roman" panose="02020603050405020304" pitchFamily="18" charset="0"/>
                    <a:sym typeface="+mn-ea"/>
                  </a:rPr>
                  <a:t>2</a:t>
                </a:r>
                <a:r>
                  <a:rPr lang="en-US" altLang="zh-CN" sz="2400">
                    <a:solidFill>
                      <a:schemeClr val="bg2"/>
                    </a:solidFill>
                    <a:latin typeface="Times New Roman" panose="02020603050405020304" pitchFamily="18" charset="0"/>
                    <a:cs typeface="Times New Roman" panose="02020603050405020304" pitchFamily="18" charset="0"/>
                    <a:sym typeface="+mn-ea"/>
                  </a:rPr>
                  <a:t>SO</a:t>
                </a:r>
                <a:r>
                  <a:rPr lang="en-US" altLang="zh-CN" sz="2400" baseline="-25000">
                    <a:solidFill>
                      <a:schemeClr val="bg2"/>
                    </a:solidFill>
                    <a:latin typeface="Times New Roman" panose="02020603050405020304" pitchFamily="18" charset="0"/>
                    <a:cs typeface="Times New Roman" panose="02020603050405020304" pitchFamily="18" charset="0"/>
                    <a:sym typeface="+mn-ea"/>
                  </a:rPr>
                  <a:t>4</a:t>
                </a:r>
                <a:endParaRPr lang="en-US" altLang="zh-CN" sz="2400" baseline="-25000">
                  <a:solidFill>
                    <a:schemeClr val="bg2"/>
                  </a:solidFill>
                  <a:latin typeface="Times New Roman" panose="02020603050405020304" pitchFamily="18" charset="0"/>
                  <a:cs typeface="Times New Roman" panose="02020603050405020304" pitchFamily="18" charset="0"/>
                  <a:sym typeface="+mn-ea"/>
                </a:endParaRPr>
              </a:p>
            </p:txBody>
          </p:sp>
        </mc:Choice>
        <mc:Fallback>
          <p:sp>
            <p:nvSpPr>
              <p:cNvPr id="14" name="文本框 13"/>
              <p:cNvSpPr txBox="1">
                <a:spLocks noRot="1" noChangeAspect="1" noMove="1" noResize="1" noEditPoints="1" noAdjustHandles="1" noChangeArrowheads="1" noChangeShapeType="1" noTextEdit="1"/>
              </p:cNvSpPr>
              <p:nvPr/>
            </p:nvSpPr>
            <p:spPr>
              <a:xfrm>
                <a:off x="3357880" y="2853055"/>
                <a:ext cx="4963795" cy="460375"/>
              </a:xfrm>
              <a:prstGeom prst="rect">
                <a:avLst/>
              </a:prstGeom>
              <a:blipFill rotWithShape="1">
                <a:blip r:embed="rId2"/>
                <a:stretch>
                  <a:fillRect b="-262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文本框 14"/>
              <p:cNvSpPr txBox="1"/>
              <p:nvPr/>
            </p:nvSpPr>
            <p:spPr>
              <a:xfrm>
                <a:off x="3357880" y="3644900"/>
                <a:ext cx="5342255" cy="539115"/>
              </a:xfrm>
              <a:prstGeom prst="rect">
                <a:avLst/>
              </a:prstGeom>
              <a:noFill/>
            </p:spPr>
            <p:txBody>
              <a:bodyPr wrap="square" rtlCol="0">
                <a:noAutofit/>
              </a:bodyPr>
              <a:lstStyle/>
              <a:p>
                <a:r>
                  <a:rPr lang="en-US" altLang="zh-CN" sz="2400">
                    <a:solidFill>
                      <a:schemeClr val="bg2"/>
                    </a:solidFill>
                    <a:latin typeface="Times New Roman" panose="02020603050405020304" pitchFamily="18" charset="0"/>
                    <a:cs typeface="Times New Roman" panose="02020603050405020304" pitchFamily="18" charset="0"/>
                    <a:sym typeface="+mn-ea"/>
                  </a:rPr>
                  <a:t>2RNa+MgCl</a:t>
                </a:r>
                <a:r>
                  <a:rPr lang="en-US" altLang="zh-CN" sz="2400" baseline="-25000">
                    <a:solidFill>
                      <a:schemeClr val="bg2"/>
                    </a:solidFill>
                    <a:latin typeface="Times New Roman" panose="02020603050405020304" pitchFamily="18" charset="0"/>
                    <a:cs typeface="Times New Roman" panose="02020603050405020304" pitchFamily="18" charset="0"/>
                    <a:sym typeface="+mn-ea"/>
                  </a:rPr>
                  <a:t>2</a:t>
                </a:r>
                <a14:m>
                  <m:oMath xmlns:m="http://schemas.openxmlformats.org/officeDocument/2006/math">
                    <m:r>
                      <a:rPr lang="en-US" altLang="zh-CN" sz="2400" b="1" i="1">
                        <a:solidFill>
                          <a:schemeClr val="bg2"/>
                        </a:solidFill>
                        <a:latin typeface="Cambria Math" panose="02040503050406030204" charset="0"/>
                        <a:ea typeface="MS Mincho" charset="0"/>
                        <a:cs typeface="Cambria Math" panose="02040503050406030204" charset="0"/>
                      </a:rPr>
                      <m:t>⇋</m:t>
                    </m:r>
                  </m:oMath>
                </a14:m>
                <a:r>
                  <a:rPr lang="en-US" altLang="zh-CN" sz="2400">
                    <a:solidFill>
                      <a:schemeClr val="bg2"/>
                    </a:solidFill>
                    <a:latin typeface="Times New Roman" panose="02020603050405020304" pitchFamily="18" charset="0"/>
                    <a:cs typeface="Times New Roman" panose="02020603050405020304" pitchFamily="18" charset="0"/>
                    <a:sym typeface="+mn-ea"/>
                  </a:rPr>
                  <a:t>R</a:t>
                </a:r>
                <a:r>
                  <a:rPr lang="en-US" altLang="zh-CN" sz="2400" baseline="-25000">
                    <a:solidFill>
                      <a:schemeClr val="bg2"/>
                    </a:solidFill>
                    <a:latin typeface="Times New Roman" panose="02020603050405020304" pitchFamily="18" charset="0"/>
                    <a:cs typeface="Times New Roman" panose="02020603050405020304" pitchFamily="18" charset="0"/>
                    <a:sym typeface="+mn-ea"/>
                  </a:rPr>
                  <a:t>2</a:t>
                </a:r>
                <a:r>
                  <a:rPr lang="en-US" altLang="zh-CN" sz="2400">
                    <a:solidFill>
                      <a:schemeClr val="bg2"/>
                    </a:solidFill>
                    <a:latin typeface="Times New Roman" panose="02020603050405020304" pitchFamily="18" charset="0"/>
                    <a:cs typeface="Times New Roman" panose="02020603050405020304" pitchFamily="18" charset="0"/>
                    <a:sym typeface="+mn-ea"/>
                  </a:rPr>
                  <a:t>Mg+2NaCl</a:t>
                </a:r>
                <a:endParaRPr lang="zh-CN" altLang="en-US" sz="2400">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endParaRPr>
              </a:p>
            </p:txBody>
          </p:sp>
        </mc:Choice>
        <mc:Fallback>
          <p:sp>
            <p:nvSpPr>
              <p:cNvPr id="15" name="文本框 14"/>
              <p:cNvSpPr txBox="1">
                <a:spLocks noRot="1" noChangeAspect="1" noMove="1" noResize="1" noEditPoints="1" noAdjustHandles="1" noChangeArrowheads="1" noChangeShapeType="1" noTextEdit="1"/>
              </p:cNvSpPr>
              <p:nvPr/>
            </p:nvSpPr>
            <p:spPr>
              <a:xfrm>
                <a:off x="3357880" y="3644900"/>
                <a:ext cx="5342255" cy="539115"/>
              </a:xfrm>
              <a:prstGeom prst="rect">
                <a:avLst/>
              </a:prstGeom>
              <a:blipFill rotWithShape="1">
                <a:blip r:embed="rId3"/>
                <a:stretch>
                  <a:fillRect b="-112014"/>
                </a:stretch>
              </a:blipFill>
            </p:spPr>
            <p:txBody>
              <a:bodyPr/>
              <a:lstStyle/>
              <a:p>
                <a:r>
                  <a:rPr lang="zh-CN" altLang="en-US">
                    <a:noFill/>
                  </a:rPr>
                  <a:t> </a:t>
                </a:r>
              </a:p>
            </p:txBody>
          </p:sp>
        </mc:Fallback>
      </mc:AlternateContent>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ph idx="1"/>
          </p:nvPr>
        </p:nvSpPr>
        <p:spPr>
          <a:xfrm>
            <a:off x="500380" y="929005"/>
            <a:ext cx="11264900" cy="5343525"/>
          </a:xfrm>
        </p:spPr>
        <p:txBody>
          <a:bodyPr vert="horz" wrap="square" lIns="91440" tIns="45720" rIns="91440" bIns="45720" anchor="t" anchorCtr="0"/>
          <a:lstStyle/>
          <a:p>
            <a:pPr marL="0" indent="0">
              <a:buClr>
                <a:srgbClr val="FFFFFF"/>
              </a:buClr>
              <a:buFont typeface="Wingdings" panose="05000000000000000000" charset="0"/>
              <a:buNone/>
            </a:pPr>
            <a:r>
              <a:rPr lang="en-US" altLang="zh-CN" sz="28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sym typeface="Monotype Sorts" pitchFamily="2" charset="2"/>
              </a:rPr>
              <a:t>(2) H</a:t>
            </a:r>
            <a:r>
              <a:rPr lang="en-US" altLang="zh-CN" sz="28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sym typeface="Monotype Sorts" pitchFamily="2" charset="2"/>
              </a:rPr>
              <a:t>离子交换软化</a:t>
            </a:r>
            <a:endParaRPr kumimoji="1" lang="zh-CN" altLang="en-US" sz="2800" b="0" kern="1200" noProof="0" dirty="0">
              <a:ln>
                <a:noFill/>
              </a:ln>
              <a:solidFill>
                <a:srgbClr val="FFC000"/>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endParaRPr>
          </a:p>
          <a:p>
            <a:pPr marL="0" indent="0">
              <a:buClr>
                <a:srgbClr val="FFFFFF"/>
              </a:buClr>
              <a:buFont typeface="Wingdings" panose="05000000000000000000" charset="0"/>
              <a:buNone/>
            </a:pPr>
            <a:endParaRPr kumimoji="1" lang="zh-CN" altLang="en-US" sz="2800" b="0" kern="1200" noProof="0" dirty="0">
              <a:ln>
                <a:noFill/>
              </a:ln>
              <a:solidFill>
                <a:srgbClr val="FFC000"/>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endParaRPr>
          </a:p>
        </p:txBody>
      </p:sp>
      <p:sp>
        <p:nvSpPr>
          <p:cNvPr id="9226" name="椭圆 11"/>
          <p:cNvSpPr/>
          <p:nvPr/>
        </p:nvSpPr>
        <p:spPr>
          <a:xfrm>
            <a:off x="5880100" y="1444625"/>
            <a:ext cx="838200" cy="1283970"/>
          </a:xfrm>
          <a:prstGeom prst="ellipse">
            <a:avLst/>
          </a:prstGeom>
          <a:noFill/>
          <a:ln w="28575" cap="flat" cmpd="sng">
            <a:solidFill>
              <a:srgbClr val="0090E6"/>
            </a:solidFill>
            <a:prstDash val="solid"/>
            <a:headEnd type="none" w="med" len="med"/>
            <a:tailEnd type="none" w="med" len="med"/>
          </a:ln>
        </p:spPr>
        <p:txBody>
          <a:bodyPr wrap="square">
            <a:no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eaLnBrk="1" hangingPunct="1">
              <a:buClr>
                <a:srgbClr val="009900"/>
              </a:buClr>
              <a:buSzTx/>
              <a:buNone/>
            </a:pPr>
            <a:endParaRPr lang="zh-CN" altLang="en-US" sz="2400" dirty="0">
              <a:solidFill>
                <a:schemeClr val="bg2"/>
              </a:solidFill>
              <a:ea typeface="楷体_GB2312" pitchFamily="49" charset="-122"/>
              <a:sym typeface="Monotype Sorts" pitchFamily="2" charset="2"/>
            </a:endParaRPr>
          </a:p>
        </p:txBody>
      </p:sp>
      <p:sp>
        <p:nvSpPr>
          <p:cNvPr id="9227" name="椭圆 12"/>
          <p:cNvSpPr/>
          <p:nvPr/>
        </p:nvSpPr>
        <p:spPr>
          <a:xfrm>
            <a:off x="6096000" y="3324225"/>
            <a:ext cx="1073785" cy="1221105"/>
          </a:xfrm>
          <a:prstGeom prst="ellipse">
            <a:avLst/>
          </a:prstGeom>
          <a:noFill/>
          <a:ln w="28575" cap="flat" cmpd="sng">
            <a:solidFill>
              <a:srgbClr val="0090E6"/>
            </a:solidFill>
            <a:prstDash val="solid"/>
            <a:headEnd type="none" w="med" len="med"/>
            <a:tailEnd type="none" w="med" len="med"/>
          </a:ln>
        </p:spPr>
        <p:txBody>
          <a:bodyPr wrap="square">
            <a:no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eaLnBrk="1" hangingPunct="1">
              <a:buClr>
                <a:srgbClr val="009900"/>
              </a:buClr>
              <a:buSzTx/>
              <a:buNone/>
            </a:pPr>
            <a:endParaRPr lang="zh-CN" altLang="en-US" sz="2400" dirty="0">
              <a:solidFill>
                <a:schemeClr val="bg2"/>
              </a:solidFill>
              <a:ea typeface="楷体_GB2312" pitchFamily="49" charset="-122"/>
              <a:sym typeface="Monotype Sorts" pitchFamily="2" charset="2"/>
            </a:endParaRPr>
          </a:p>
        </p:txBody>
      </p:sp>
      <p:sp>
        <p:nvSpPr>
          <p:cNvPr id="9228" name="下箭头 13"/>
          <p:cNvSpPr/>
          <p:nvPr/>
        </p:nvSpPr>
        <p:spPr>
          <a:xfrm rot="18300000">
            <a:off x="6595110" y="2566670"/>
            <a:ext cx="131445" cy="835660"/>
          </a:xfrm>
          <a:prstGeom prst="downArrow">
            <a:avLst>
              <a:gd name="adj1" fmla="val 50000"/>
              <a:gd name="adj2" fmla="val 49999"/>
            </a:avLst>
          </a:prstGeom>
          <a:noFill/>
          <a:ln w="28575" cap="flat" cmpd="sng">
            <a:solidFill>
              <a:srgbClr val="0090E6"/>
            </a:solidFill>
            <a:prstDash val="solid"/>
            <a:round/>
            <a:headEnd type="none" w="med" len="med"/>
            <a:tailEnd type="none" w="med" len="med"/>
          </a:ln>
        </p:spPr>
        <p:txBody>
          <a:bodyPr>
            <a:no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eaLnBrk="1" hangingPunct="1">
              <a:buClr>
                <a:srgbClr val="009900"/>
              </a:buClr>
              <a:buSzTx/>
              <a:buNone/>
            </a:pPr>
            <a:endParaRPr lang="zh-CN" altLang="en-US" sz="2400" dirty="0">
              <a:solidFill>
                <a:schemeClr val="bg2"/>
              </a:solidFill>
              <a:ea typeface="楷体_GB2312" pitchFamily="49" charset="-122"/>
              <a:sym typeface="Monotype Sorts" pitchFamily="2" charset="2"/>
            </a:endParaRPr>
          </a:p>
        </p:txBody>
      </p:sp>
      <p:sp>
        <p:nvSpPr>
          <p:cNvPr id="9229" name="TextBox 14"/>
          <p:cNvSpPr txBox="1"/>
          <p:nvPr/>
        </p:nvSpPr>
        <p:spPr>
          <a:xfrm>
            <a:off x="6958965" y="2776220"/>
            <a:ext cx="2235200" cy="645160"/>
          </a:xfrm>
          <a:prstGeom prst="rect">
            <a:avLst/>
          </a:prstGeom>
          <a:noFill/>
          <a:ln w="9525">
            <a:noFill/>
          </a:ln>
        </p:spPr>
        <p:txBody>
          <a:bodyPr wrap="square">
            <a:sp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a:lnSpc>
                <a:spcPct val="150000"/>
              </a:lnSpc>
              <a:buNone/>
            </a:pPr>
            <a:r>
              <a:rPr lang="zh-CN" altLang="en-US" sz="2400" dirty="0">
                <a:solidFill>
                  <a:schemeClr val="bg2"/>
                </a:solidFill>
                <a:latin typeface="黑体" panose="02010609060101010101" pitchFamily="2" charset="-122"/>
                <a:ea typeface="黑体" panose="02010609060101010101" pitchFamily="2" charset="-122"/>
                <a:sym typeface="Monotype Sorts" pitchFamily="2" charset="2"/>
              </a:rPr>
              <a:t>同步除碱度</a:t>
            </a:r>
            <a:endParaRPr lang="zh-CN" altLang="en-US" sz="2400" dirty="0">
              <a:solidFill>
                <a:schemeClr val="bg2"/>
              </a:solidFill>
              <a:latin typeface="黑体" panose="02010609060101010101" pitchFamily="2" charset="-122"/>
              <a:ea typeface="黑体" panose="02010609060101010101" pitchFamily="2" charset="-122"/>
              <a:sym typeface="Monotype Sorts" pitchFamily="2" charset="2"/>
            </a:endParaRPr>
          </a:p>
        </p:txBody>
      </p:sp>
      <p:sp>
        <p:nvSpPr>
          <p:cNvPr id="9230" name="下箭头 15"/>
          <p:cNvSpPr/>
          <p:nvPr/>
        </p:nvSpPr>
        <p:spPr>
          <a:xfrm rot="21420000">
            <a:off x="6108700" y="4699000"/>
            <a:ext cx="252730" cy="499110"/>
          </a:xfrm>
          <a:prstGeom prst="downArrow">
            <a:avLst>
              <a:gd name="adj1" fmla="val 50000"/>
              <a:gd name="adj2" fmla="val 49999"/>
            </a:avLst>
          </a:prstGeom>
          <a:noFill/>
          <a:ln w="28575" cap="flat" cmpd="sng">
            <a:solidFill>
              <a:srgbClr val="0090E6"/>
            </a:solidFill>
            <a:prstDash val="solid"/>
            <a:round/>
            <a:headEnd type="none" w="med" len="med"/>
            <a:tailEnd type="none" w="med" len="med"/>
          </a:ln>
        </p:spPr>
        <p:txBody>
          <a:bodyPr>
            <a:no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eaLnBrk="1" hangingPunct="1">
              <a:buClr>
                <a:srgbClr val="009900"/>
              </a:buClr>
              <a:buSzTx/>
              <a:buNone/>
            </a:pPr>
            <a:endParaRPr lang="zh-CN" altLang="en-US" sz="2400" dirty="0">
              <a:solidFill>
                <a:schemeClr val="bg2"/>
              </a:solidFill>
              <a:ea typeface="楷体_GB2312" pitchFamily="49" charset="-122"/>
              <a:sym typeface="Monotype Sorts" pitchFamily="2" charset="2"/>
            </a:endParaRPr>
          </a:p>
        </p:txBody>
      </p:sp>
      <p:sp>
        <p:nvSpPr>
          <p:cNvPr id="17" name="TextBox 16"/>
          <p:cNvSpPr txBox="1"/>
          <p:nvPr/>
        </p:nvSpPr>
        <p:spPr>
          <a:xfrm>
            <a:off x="3359785" y="5302885"/>
            <a:ext cx="5643880" cy="1119505"/>
          </a:xfrm>
          <a:prstGeom prst="rect">
            <a:avLst/>
          </a:prstGeom>
          <a:noFill/>
        </p:spPr>
        <p:txBody>
          <a:bodyPr>
            <a:noAutofit/>
          </a:bodyPr>
          <a:lstStyle/>
          <a:p>
            <a:pPr marR="0" algn="ctr" defTabSz="914400">
              <a:lnSpc>
                <a:spcPct val="150000"/>
              </a:lnSpc>
              <a:spcBef>
                <a:spcPct val="20000"/>
              </a:spcBef>
              <a:buClr>
                <a:srgbClr val="A50021"/>
              </a:buClr>
              <a:buSzPct val="75000"/>
              <a:buFont typeface="Wingdings" panose="05000000000000000000" pitchFamily="2" charset="2"/>
              <a:buNone/>
              <a:defRPr/>
            </a:pPr>
            <a:r>
              <a:rPr kumimoji="1" lang="zh-CN" altLang="en-US" sz="2000" kern="1200" cap="none" spc="0" normalizeH="0" baseline="0" noProof="0" dirty="0">
                <a:solidFill>
                  <a:schemeClr val="bg2"/>
                </a:solidFill>
                <a:latin typeface="黑体" panose="02010609060101010101" pitchFamily="2" charset="-122"/>
                <a:ea typeface="黑体" panose="02010609060101010101" pitchFamily="2" charset="-122"/>
                <a:cs typeface="黑体" panose="02010609060101010101" pitchFamily="2" charset="-122"/>
                <a:sym typeface="Monotype Sorts" pitchFamily="2" charset="2"/>
              </a:rPr>
              <a:t>出水为酸性，一般会和</a:t>
            </a:r>
            <a:r>
              <a:rPr kumimoji="1" lang="en-US" altLang="zh-CN" sz="2000" kern="1200" cap="none" spc="0" normalizeH="0" baseline="0" noProof="0" dirty="0">
                <a:solidFill>
                  <a:schemeClr val="bg2"/>
                </a:solidFill>
                <a:latin typeface="黑体" panose="02010609060101010101" pitchFamily="2" charset="-122"/>
                <a:ea typeface="黑体" panose="02010609060101010101" pitchFamily="2" charset="-122"/>
                <a:cs typeface="黑体" panose="02010609060101010101" pitchFamily="2" charset="-122"/>
                <a:sym typeface="Monotype Sorts" pitchFamily="2" charset="2"/>
              </a:rPr>
              <a:t>Na</a:t>
            </a:r>
            <a:r>
              <a:rPr kumimoji="1" lang="zh-CN" altLang="en-US" sz="2000" kern="1200" cap="none" spc="0" normalizeH="0" baseline="0" noProof="0" dirty="0">
                <a:solidFill>
                  <a:schemeClr val="bg2"/>
                </a:solidFill>
                <a:latin typeface="黑体" panose="02010609060101010101" pitchFamily="2" charset="-122"/>
                <a:ea typeface="黑体" panose="02010609060101010101" pitchFamily="2" charset="-122"/>
                <a:cs typeface="黑体" panose="02010609060101010101" pitchFamily="2" charset="-122"/>
                <a:sym typeface="Monotype Sorts" pitchFamily="2" charset="2"/>
              </a:rPr>
              <a:t>型交换树脂联用，或采取加碱中和的方法</a:t>
            </a:r>
            <a:endParaRPr kumimoji="1" lang="zh-CN" altLang="en-US" sz="2000" kern="1200" cap="none" spc="0" normalizeH="0" baseline="0" noProof="0" dirty="0">
              <a:solidFill>
                <a:schemeClr val="bg2"/>
              </a:solidFill>
              <a:latin typeface="黑体" panose="02010609060101010101" pitchFamily="2" charset="-122"/>
              <a:ea typeface="黑体" panose="02010609060101010101" pitchFamily="2" charset="-122"/>
              <a:cs typeface="黑体" panose="02010609060101010101" pitchFamily="2" charset="-122"/>
              <a:sym typeface="Monotype Sorts" pitchFamily="2" charset="2"/>
            </a:endParaRPr>
          </a:p>
        </p:txBody>
      </p:sp>
      <mc:AlternateContent xmlns:mc="http://schemas.openxmlformats.org/markup-compatibility/2006">
        <mc:Choice xmlns:a14="http://schemas.microsoft.com/office/drawing/2010/main" Requires="a14">
          <p:sp>
            <p:nvSpPr>
              <p:cNvPr id="13" name="文本框 12"/>
              <p:cNvSpPr txBox="1"/>
              <p:nvPr/>
            </p:nvSpPr>
            <p:spPr>
              <a:xfrm>
                <a:off x="3215640" y="1628775"/>
                <a:ext cx="7797800" cy="460375"/>
              </a:xfrm>
              <a:prstGeom prst="rect">
                <a:avLst/>
              </a:prstGeom>
              <a:noFill/>
            </p:spPr>
            <p:txBody>
              <a:bodyPr wrap="square" rtlCol="0">
                <a:spAutoFit/>
              </a:bodyPr>
              <a:lstStyle/>
              <a:p>
                <a:r>
                  <a:rPr lang="en-US" altLang="zh-CN" sz="2400">
                    <a:solidFill>
                      <a:schemeClr val="bg2"/>
                    </a:solidFill>
                    <a:latin typeface="Times New Roman" panose="02020603050405020304" pitchFamily="18" charset="0"/>
                    <a:cs typeface="Times New Roman" panose="02020603050405020304" pitchFamily="18" charset="0"/>
                  </a:rPr>
                  <a:t>2RH+Ca(HCO</a:t>
                </a:r>
                <a:r>
                  <a:rPr lang="en-US" altLang="zh-CN" sz="2400" baseline="-25000">
                    <a:solidFill>
                      <a:schemeClr val="bg2"/>
                    </a:solidFill>
                    <a:latin typeface="Times New Roman" panose="02020603050405020304" pitchFamily="18" charset="0"/>
                    <a:cs typeface="Times New Roman" panose="02020603050405020304" pitchFamily="18" charset="0"/>
                  </a:rPr>
                  <a:t>3</a:t>
                </a:r>
                <a:r>
                  <a:rPr lang="en-US" altLang="zh-CN" sz="2400">
                    <a:solidFill>
                      <a:schemeClr val="bg2"/>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400" b="1" i="1" baseline="-25000">
                        <a:solidFill>
                          <a:schemeClr val="bg2"/>
                        </a:solidFill>
                        <a:latin typeface="Cambria Math" panose="02040503050406030204" charset="0"/>
                        <a:ea typeface="MS Mincho" charset="0"/>
                        <a:cs typeface="Cambria Math" panose="02040503050406030204" charset="0"/>
                      </a:rPr>
                      <m:t>𝟐</m:t>
                    </m:r>
                    <m:r>
                      <a:rPr lang="en-US" altLang="zh-CN" sz="2400" b="1" i="1">
                        <a:solidFill>
                          <a:schemeClr val="bg2"/>
                        </a:solidFill>
                        <a:latin typeface="Cambria Math" panose="02040503050406030204" charset="0"/>
                        <a:ea typeface="MS Mincho" charset="0"/>
                        <a:cs typeface="Cambria Math" panose="02040503050406030204" charset="0"/>
                      </a:rPr>
                      <m:t>⇋</m:t>
                    </m:r>
                  </m:oMath>
                </a14:m>
                <a:r>
                  <a:rPr lang="en-US" altLang="zh-CN" sz="2400">
                    <a:solidFill>
                      <a:schemeClr val="bg2"/>
                    </a:solidFill>
                    <a:latin typeface="Times New Roman" panose="02020603050405020304" pitchFamily="18" charset="0"/>
                    <a:cs typeface="Times New Roman" panose="02020603050405020304" pitchFamily="18" charset="0"/>
                  </a:rPr>
                  <a:t>R</a:t>
                </a:r>
                <a:r>
                  <a:rPr lang="en-US" altLang="zh-CN" sz="2400" baseline="-25000">
                    <a:solidFill>
                      <a:schemeClr val="bg2"/>
                    </a:solidFill>
                    <a:latin typeface="Times New Roman" panose="02020603050405020304" pitchFamily="18" charset="0"/>
                    <a:cs typeface="Times New Roman" panose="02020603050405020304" pitchFamily="18" charset="0"/>
                  </a:rPr>
                  <a:t>2</a:t>
                </a:r>
                <a:r>
                  <a:rPr lang="en-US" altLang="zh-CN" sz="2400">
                    <a:solidFill>
                      <a:schemeClr val="bg2"/>
                    </a:solidFill>
                    <a:latin typeface="Times New Roman" panose="02020603050405020304" pitchFamily="18" charset="0"/>
                    <a:cs typeface="Times New Roman" panose="02020603050405020304" pitchFamily="18" charset="0"/>
                  </a:rPr>
                  <a:t>Ca+2CO</a:t>
                </a:r>
                <a:r>
                  <a:rPr lang="en-US" altLang="zh-CN" sz="2400" baseline="-25000">
                    <a:solidFill>
                      <a:schemeClr val="bg2"/>
                    </a:solidFill>
                    <a:latin typeface="Times New Roman" panose="02020603050405020304" pitchFamily="18" charset="0"/>
                    <a:cs typeface="Times New Roman" panose="02020603050405020304" pitchFamily="18" charset="0"/>
                  </a:rPr>
                  <a:t>2</a:t>
                </a:r>
                <a:r>
                  <a:rPr lang="en-US" altLang="zh-CN" sz="2400">
                    <a:solidFill>
                      <a:schemeClr val="bg2"/>
                    </a:solidFill>
                    <a:latin typeface="Times New Roman" panose="02020603050405020304" pitchFamily="18" charset="0"/>
                    <a:cs typeface="Times New Roman" panose="02020603050405020304" pitchFamily="18" charset="0"/>
                  </a:rPr>
                  <a:t>+2H</a:t>
                </a:r>
                <a:r>
                  <a:rPr lang="en-US" altLang="zh-CN" sz="2400" baseline="-25000">
                    <a:solidFill>
                      <a:schemeClr val="bg2"/>
                    </a:solidFill>
                    <a:latin typeface="Times New Roman" panose="02020603050405020304" pitchFamily="18" charset="0"/>
                    <a:cs typeface="Times New Roman" panose="02020603050405020304" pitchFamily="18" charset="0"/>
                  </a:rPr>
                  <a:t>2</a:t>
                </a:r>
                <a:r>
                  <a:rPr lang="en-US" altLang="zh-CN" sz="2400">
                    <a:solidFill>
                      <a:schemeClr val="bg2"/>
                    </a:solidFill>
                    <a:latin typeface="Times New Roman" panose="02020603050405020304" pitchFamily="18" charset="0"/>
                    <a:cs typeface="Times New Roman" panose="02020603050405020304" pitchFamily="18" charset="0"/>
                  </a:rPr>
                  <a:t>O</a:t>
                </a:r>
                <a:endParaRPr lang="en-US" altLang="zh-CN" sz="2400" baseline="-25000">
                  <a:solidFill>
                    <a:schemeClr val="bg2"/>
                  </a:solidFill>
                  <a:latin typeface="Times New Roman" panose="02020603050405020304" pitchFamily="18" charset="0"/>
                  <a:cs typeface="Times New Roman" panose="02020603050405020304" pitchFamily="18" charset="0"/>
                </a:endParaRPr>
              </a:p>
            </p:txBody>
          </p:sp>
        </mc:Choice>
        <mc:Fallback>
          <p:sp>
            <p:nvSpPr>
              <p:cNvPr id="13" name="文本框 12"/>
              <p:cNvSpPr txBox="1">
                <a:spLocks noRot="1" noChangeAspect="1" noMove="1" noResize="1" noEditPoints="1" noAdjustHandles="1" noChangeArrowheads="1" noChangeShapeType="1" noTextEdit="1"/>
              </p:cNvSpPr>
              <p:nvPr/>
            </p:nvSpPr>
            <p:spPr>
              <a:xfrm>
                <a:off x="3215640" y="1628775"/>
                <a:ext cx="7797800" cy="460375"/>
              </a:xfrm>
              <a:prstGeom prst="rect">
                <a:avLst/>
              </a:prstGeom>
              <a:blipFill rotWithShape="1">
                <a:blip r:embed="rId1"/>
                <a:stretch>
                  <a:fillRect b="-262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文本框 4"/>
              <p:cNvSpPr txBox="1"/>
              <p:nvPr/>
            </p:nvSpPr>
            <p:spPr>
              <a:xfrm>
                <a:off x="3142615" y="2242185"/>
                <a:ext cx="7797800" cy="460375"/>
              </a:xfrm>
              <a:prstGeom prst="rect">
                <a:avLst/>
              </a:prstGeom>
              <a:noFill/>
            </p:spPr>
            <p:txBody>
              <a:bodyPr wrap="square" rtlCol="0">
                <a:spAutoFit/>
              </a:bodyPr>
              <a:lstStyle/>
              <a:p>
                <a:r>
                  <a:rPr lang="en-US" altLang="zh-CN" sz="2400">
                    <a:solidFill>
                      <a:schemeClr val="bg2"/>
                    </a:solidFill>
                    <a:latin typeface="Times New Roman" panose="02020603050405020304" pitchFamily="18" charset="0"/>
                    <a:cs typeface="Times New Roman" panose="02020603050405020304" pitchFamily="18" charset="0"/>
                  </a:rPr>
                  <a:t>2RH+Mg(HCO</a:t>
                </a:r>
                <a:r>
                  <a:rPr lang="en-US" altLang="zh-CN" sz="2400" baseline="-25000">
                    <a:solidFill>
                      <a:schemeClr val="bg2"/>
                    </a:solidFill>
                    <a:latin typeface="Times New Roman" panose="02020603050405020304" pitchFamily="18" charset="0"/>
                    <a:cs typeface="Times New Roman" panose="02020603050405020304" pitchFamily="18" charset="0"/>
                  </a:rPr>
                  <a:t>3</a:t>
                </a:r>
                <a:r>
                  <a:rPr lang="en-US" altLang="zh-CN" sz="2400">
                    <a:solidFill>
                      <a:schemeClr val="bg2"/>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400" b="1" i="1" baseline="-25000">
                        <a:solidFill>
                          <a:schemeClr val="bg2"/>
                        </a:solidFill>
                        <a:latin typeface="Cambria Math" panose="02040503050406030204" charset="0"/>
                        <a:ea typeface="MS Mincho" charset="0"/>
                        <a:cs typeface="Cambria Math" panose="02040503050406030204" charset="0"/>
                      </a:rPr>
                      <m:t>𝟐</m:t>
                    </m:r>
                    <m:r>
                      <a:rPr lang="en-US" altLang="zh-CN" sz="2400" b="1" i="1">
                        <a:solidFill>
                          <a:schemeClr val="bg2"/>
                        </a:solidFill>
                        <a:latin typeface="Cambria Math" panose="02040503050406030204" charset="0"/>
                        <a:ea typeface="MS Mincho" charset="0"/>
                        <a:cs typeface="Cambria Math" panose="02040503050406030204" charset="0"/>
                      </a:rPr>
                      <m:t>⇋</m:t>
                    </m:r>
                  </m:oMath>
                </a14:m>
                <a:r>
                  <a:rPr lang="en-US" altLang="zh-CN" sz="2400">
                    <a:solidFill>
                      <a:schemeClr val="bg2"/>
                    </a:solidFill>
                    <a:latin typeface="Times New Roman" panose="02020603050405020304" pitchFamily="18" charset="0"/>
                    <a:cs typeface="Times New Roman" panose="02020603050405020304" pitchFamily="18" charset="0"/>
                  </a:rPr>
                  <a:t>R</a:t>
                </a:r>
                <a:r>
                  <a:rPr lang="en-US" altLang="zh-CN" sz="2400" baseline="-25000">
                    <a:solidFill>
                      <a:schemeClr val="bg2"/>
                    </a:solidFill>
                    <a:latin typeface="Times New Roman" panose="02020603050405020304" pitchFamily="18" charset="0"/>
                    <a:cs typeface="Times New Roman" panose="02020603050405020304" pitchFamily="18" charset="0"/>
                  </a:rPr>
                  <a:t>2</a:t>
                </a:r>
                <a:r>
                  <a:rPr lang="en-US" altLang="zh-CN" sz="2400">
                    <a:solidFill>
                      <a:schemeClr val="bg2"/>
                    </a:solidFill>
                    <a:latin typeface="Times New Roman" panose="02020603050405020304" pitchFamily="18" charset="0"/>
                    <a:cs typeface="Times New Roman" panose="02020603050405020304" pitchFamily="18" charset="0"/>
                  </a:rPr>
                  <a:t>Mg+2CO</a:t>
                </a:r>
                <a:r>
                  <a:rPr lang="en-US" altLang="zh-CN" sz="2400" baseline="-25000">
                    <a:solidFill>
                      <a:schemeClr val="bg2"/>
                    </a:solidFill>
                    <a:latin typeface="Times New Roman" panose="02020603050405020304" pitchFamily="18" charset="0"/>
                    <a:cs typeface="Times New Roman" panose="02020603050405020304" pitchFamily="18" charset="0"/>
                  </a:rPr>
                  <a:t>2</a:t>
                </a:r>
                <a:r>
                  <a:rPr lang="en-US" altLang="zh-CN" sz="2400">
                    <a:solidFill>
                      <a:schemeClr val="bg2"/>
                    </a:solidFill>
                    <a:latin typeface="Times New Roman" panose="02020603050405020304" pitchFamily="18" charset="0"/>
                    <a:cs typeface="Times New Roman" panose="02020603050405020304" pitchFamily="18" charset="0"/>
                  </a:rPr>
                  <a:t>+2H</a:t>
                </a:r>
                <a:r>
                  <a:rPr lang="en-US" altLang="zh-CN" sz="2400" baseline="-25000">
                    <a:solidFill>
                      <a:schemeClr val="bg2"/>
                    </a:solidFill>
                    <a:latin typeface="Times New Roman" panose="02020603050405020304" pitchFamily="18" charset="0"/>
                    <a:cs typeface="Times New Roman" panose="02020603050405020304" pitchFamily="18" charset="0"/>
                  </a:rPr>
                  <a:t>2</a:t>
                </a:r>
                <a:r>
                  <a:rPr lang="en-US" altLang="zh-CN" sz="2400">
                    <a:solidFill>
                      <a:schemeClr val="bg2"/>
                    </a:solidFill>
                    <a:latin typeface="Times New Roman" panose="02020603050405020304" pitchFamily="18" charset="0"/>
                    <a:cs typeface="Times New Roman" panose="02020603050405020304" pitchFamily="18" charset="0"/>
                  </a:rPr>
                  <a:t>O</a:t>
                </a:r>
                <a:endParaRPr lang="en-US" altLang="zh-CN" sz="2400" baseline="-25000">
                  <a:solidFill>
                    <a:schemeClr val="bg2"/>
                  </a:solidFill>
                  <a:latin typeface="Times New Roman" panose="02020603050405020304" pitchFamily="18" charset="0"/>
                  <a:cs typeface="Times New Roman" panose="02020603050405020304" pitchFamily="18"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3142615" y="2242185"/>
                <a:ext cx="7797800" cy="460375"/>
              </a:xfrm>
              <a:prstGeom prst="rect">
                <a:avLst/>
              </a:prstGeom>
              <a:blipFill rotWithShape="1">
                <a:blip r:embed="rId2"/>
                <a:stretch>
                  <a:fillRect b="-262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p:cNvSpPr txBox="1"/>
              <p:nvPr/>
            </p:nvSpPr>
            <p:spPr>
              <a:xfrm>
                <a:off x="3270885" y="3523615"/>
                <a:ext cx="4815840" cy="460375"/>
              </a:xfrm>
              <a:prstGeom prst="rect">
                <a:avLst/>
              </a:prstGeom>
              <a:noFill/>
            </p:spPr>
            <p:txBody>
              <a:bodyPr wrap="square" rtlCol="0">
                <a:spAutoFit/>
              </a:bodyPr>
              <a:lstStyle/>
              <a:p>
                <a:r>
                  <a:rPr lang="en-US" altLang="zh-CN" sz="2400">
                    <a:solidFill>
                      <a:schemeClr val="bg2"/>
                    </a:solidFill>
                    <a:latin typeface="Times New Roman" panose="02020603050405020304" pitchFamily="18" charset="0"/>
                    <a:cs typeface="Times New Roman" panose="02020603050405020304" pitchFamily="18" charset="0"/>
                  </a:rPr>
                  <a:t>2RH+CaCl</a:t>
                </a:r>
                <a14:m>
                  <m:oMath xmlns:m="http://schemas.openxmlformats.org/officeDocument/2006/math">
                    <m:r>
                      <a:rPr lang="en-US" altLang="zh-CN" sz="2400" b="1" i="1" baseline="-25000">
                        <a:solidFill>
                          <a:schemeClr val="bg2"/>
                        </a:solidFill>
                        <a:latin typeface="Cambria Math" panose="02040503050406030204" charset="0"/>
                        <a:ea typeface="MS Mincho" charset="0"/>
                        <a:cs typeface="Cambria Math" panose="02040503050406030204" charset="0"/>
                      </a:rPr>
                      <m:t>𝟐</m:t>
                    </m:r>
                    <m:r>
                      <a:rPr lang="en-US" altLang="zh-CN" sz="2400" b="1" i="1">
                        <a:solidFill>
                          <a:schemeClr val="bg2"/>
                        </a:solidFill>
                        <a:latin typeface="Cambria Math" panose="02040503050406030204" charset="0"/>
                        <a:ea typeface="MS Mincho" charset="0"/>
                        <a:cs typeface="Cambria Math" panose="02040503050406030204" charset="0"/>
                      </a:rPr>
                      <m:t>⇋</m:t>
                    </m:r>
                  </m:oMath>
                </a14:m>
                <a:r>
                  <a:rPr lang="en-US" altLang="zh-CN" sz="2400">
                    <a:solidFill>
                      <a:schemeClr val="bg2"/>
                    </a:solidFill>
                    <a:latin typeface="Times New Roman" panose="02020603050405020304" pitchFamily="18" charset="0"/>
                    <a:cs typeface="Times New Roman" panose="02020603050405020304" pitchFamily="18" charset="0"/>
                  </a:rPr>
                  <a:t>R</a:t>
                </a:r>
                <a:r>
                  <a:rPr lang="en-US" altLang="zh-CN" sz="2400" baseline="-25000">
                    <a:solidFill>
                      <a:schemeClr val="bg2"/>
                    </a:solidFill>
                    <a:latin typeface="Times New Roman" panose="02020603050405020304" pitchFamily="18" charset="0"/>
                    <a:cs typeface="Times New Roman" panose="02020603050405020304" pitchFamily="18" charset="0"/>
                  </a:rPr>
                  <a:t>2</a:t>
                </a:r>
                <a:r>
                  <a:rPr lang="en-US" altLang="zh-CN" sz="2400">
                    <a:solidFill>
                      <a:schemeClr val="bg2"/>
                    </a:solidFill>
                    <a:latin typeface="Times New Roman" panose="02020603050405020304" pitchFamily="18" charset="0"/>
                    <a:cs typeface="Times New Roman" panose="02020603050405020304" pitchFamily="18" charset="0"/>
                  </a:rPr>
                  <a:t>Ca+2HCl</a:t>
                </a:r>
                <a:endParaRPr lang="en-US" altLang="zh-CN" sz="2400" baseline="-25000">
                  <a:solidFill>
                    <a:schemeClr val="bg2"/>
                  </a:solidFill>
                  <a:latin typeface="Times New Roman" panose="02020603050405020304" pitchFamily="18" charset="0"/>
                  <a:cs typeface="Times New Roman" panose="02020603050405020304" pitchFamily="18" charset="0"/>
                </a:endParaRPr>
              </a:p>
            </p:txBody>
          </p:sp>
        </mc:Choice>
        <mc:Fallback>
          <p:sp>
            <p:nvSpPr>
              <p:cNvPr id="6" name="文本框 5"/>
              <p:cNvSpPr txBox="1">
                <a:spLocks noRot="1" noChangeAspect="1" noMove="1" noResize="1" noEditPoints="1" noAdjustHandles="1" noChangeArrowheads="1" noChangeShapeType="1" noTextEdit="1"/>
              </p:cNvSpPr>
              <p:nvPr/>
            </p:nvSpPr>
            <p:spPr>
              <a:xfrm>
                <a:off x="3270885" y="3523615"/>
                <a:ext cx="4815840" cy="460375"/>
              </a:xfrm>
              <a:prstGeom prst="rect">
                <a:avLst/>
              </a:prstGeom>
              <a:blipFill rotWithShape="1">
                <a:blip r:embed="rId3"/>
                <a:stretch>
                  <a:fillRect b="-262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文本框 6"/>
              <p:cNvSpPr txBox="1"/>
              <p:nvPr/>
            </p:nvSpPr>
            <p:spPr>
              <a:xfrm>
                <a:off x="3270885" y="4014470"/>
                <a:ext cx="4732655" cy="460375"/>
              </a:xfrm>
              <a:prstGeom prst="rect">
                <a:avLst/>
              </a:prstGeom>
              <a:noFill/>
            </p:spPr>
            <p:txBody>
              <a:bodyPr wrap="square" rtlCol="0">
                <a:spAutoFit/>
              </a:bodyPr>
              <a:lstStyle/>
              <a:p>
                <a:r>
                  <a:rPr lang="en-US" altLang="zh-CN" sz="2400">
                    <a:solidFill>
                      <a:schemeClr val="bg2"/>
                    </a:solidFill>
                    <a:latin typeface="Times New Roman" panose="02020603050405020304" pitchFamily="18" charset="0"/>
                    <a:cs typeface="Times New Roman" panose="02020603050405020304" pitchFamily="18" charset="0"/>
                  </a:rPr>
                  <a:t>2RH+MgSO</a:t>
                </a:r>
                <a:r>
                  <a:rPr lang="en-US" altLang="zh-CN" sz="2400" baseline="-25000">
                    <a:solidFill>
                      <a:schemeClr val="bg2"/>
                    </a:solidFill>
                    <a:latin typeface="Times New Roman" panose="02020603050405020304" pitchFamily="18" charset="0"/>
                    <a:cs typeface="Times New Roman" panose="02020603050405020304" pitchFamily="18" charset="0"/>
                  </a:rPr>
                  <a:t>4</a:t>
                </a:r>
                <a14:m>
                  <m:oMath xmlns:m="http://schemas.openxmlformats.org/officeDocument/2006/math">
                    <m:r>
                      <a:rPr lang="en-US" altLang="zh-CN" sz="2400" b="1" i="1">
                        <a:solidFill>
                          <a:schemeClr val="bg2"/>
                        </a:solidFill>
                        <a:latin typeface="Cambria Math" panose="02040503050406030204" charset="0"/>
                        <a:ea typeface="MS Mincho" charset="0"/>
                        <a:cs typeface="Cambria Math" panose="02040503050406030204" charset="0"/>
                      </a:rPr>
                      <m:t>⇋</m:t>
                    </m:r>
                  </m:oMath>
                </a14:m>
                <a:r>
                  <a:rPr lang="en-US" altLang="zh-CN" sz="2400">
                    <a:solidFill>
                      <a:schemeClr val="bg2"/>
                    </a:solidFill>
                    <a:latin typeface="Times New Roman" panose="02020603050405020304" pitchFamily="18" charset="0"/>
                    <a:cs typeface="Times New Roman" panose="02020603050405020304" pitchFamily="18" charset="0"/>
                  </a:rPr>
                  <a:t>R</a:t>
                </a:r>
                <a:r>
                  <a:rPr lang="en-US" altLang="zh-CN" sz="2400" baseline="-25000">
                    <a:solidFill>
                      <a:schemeClr val="bg2"/>
                    </a:solidFill>
                    <a:latin typeface="Times New Roman" panose="02020603050405020304" pitchFamily="18" charset="0"/>
                    <a:cs typeface="Times New Roman" panose="02020603050405020304" pitchFamily="18" charset="0"/>
                  </a:rPr>
                  <a:t>2</a:t>
                </a:r>
                <a:r>
                  <a:rPr lang="en-US" altLang="zh-CN" sz="2400">
                    <a:solidFill>
                      <a:schemeClr val="bg2"/>
                    </a:solidFill>
                    <a:latin typeface="Times New Roman" panose="02020603050405020304" pitchFamily="18" charset="0"/>
                    <a:cs typeface="Times New Roman" panose="02020603050405020304" pitchFamily="18" charset="0"/>
                  </a:rPr>
                  <a:t>Mg+2H</a:t>
                </a:r>
                <a:r>
                  <a:rPr lang="en-US" altLang="zh-CN" sz="2400" baseline="-25000">
                    <a:solidFill>
                      <a:schemeClr val="bg2"/>
                    </a:solidFill>
                    <a:latin typeface="Times New Roman" panose="02020603050405020304" pitchFamily="18" charset="0"/>
                    <a:cs typeface="Times New Roman" panose="02020603050405020304" pitchFamily="18" charset="0"/>
                  </a:rPr>
                  <a:t>2</a:t>
                </a:r>
                <a:r>
                  <a:rPr lang="en-US" altLang="zh-CN" sz="2400">
                    <a:solidFill>
                      <a:schemeClr val="bg2"/>
                    </a:solidFill>
                    <a:latin typeface="Times New Roman" panose="02020603050405020304" pitchFamily="18" charset="0"/>
                    <a:cs typeface="Times New Roman" panose="02020603050405020304" pitchFamily="18" charset="0"/>
                  </a:rPr>
                  <a:t>SO</a:t>
                </a:r>
                <a:r>
                  <a:rPr lang="en-US" altLang="zh-CN" sz="2400" baseline="-25000">
                    <a:solidFill>
                      <a:schemeClr val="bg2"/>
                    </a:solidFill>
                    <a:latin typeface="Times New Roman" panose="02020603050405020304" pitchFamily="18" charset="0"/>
                    <a:cs typeface="Times New Roman" panose="02020603050405020304" pitchFamily="18" charset="0"/>
                  </a:rPr>
                  <a:t>4</a:t>
                </a:r>
                <a:endParaRPr lang="en-US" altLang="zh-CN" sz="2400" baseline="-25000">
                  <a:solidFill>
                    <a:schemeClr val="bg2"/>
                  </a:solidFill>
                  <a:latin typeface="Times New Roman" panose="02020603050405020304" pitchFamily="18" charset="0"/>
                  <a:cs typeface="Times New Roman" panose="02020603050405020304" pitchFamily="18" charset="0"/>
                </a:endParaRPr>
              </a:p>
            </p:txBody>
          </p:sp>
        </mc:Choice>
        <mc:Fallback>
          <p:sp>
            <p:nvSpPr>
              <p:cNvPr id="7" name="文本框 6"/>
              <p:cNvSpPr txBox="1">
                <a:spLocks noRot="1" noChangeAspect="1" noMove="1" noResize="1" noEditPoints="1" noAdjustHandles="1" noChangeArrowheads="1" noChangeShapeType="1" noTextEdit="1"/>
              </p:cNvSpPr>
              <p:nvPr/>
            </p:nvSpPr>
            <p:spPr>
              <a:xfrm>
                <a:off x="3270885" y="4014470"/>
                <a:ext cx="4732655" cy="460375"/>
              </a:xfrm>
              <a:prstGeom prst="rect">
                <a:avLst/>
              </a:prstGeom>
              <a:blipFill rotWithShape="1">
                <a:blip r:embed="rId4"/>
                <a:stretch>
                  <a:fillRect b="-2621"/>
                </a:stretch>
              </a:blipFill>
            </p:spPr>
            <p:txBody>
              <a:bodyPr/>
              <a:lstStyle/>
              <a:p>
                <a:r>
                  <a:rPr lang="zh-CN" altLang="en-US">
                    <a:noFill/>
                  </a:rPr>
                  <a:t> </a:t>
                </a:r>
              </a:p>
            </p:txBody>
          </p:sp>
        </mc:Fallback>
      </mc:AlternateContent>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15"/>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ph idx="1"/>
          </p:nvPr>
        </p:nvSpPr>
        <p:spPr>
          <a:xfrm>
            <a:off x="500380" y="835660"/>
            <a:ext cx="11264900" cy="638810"/>
          </a:xfrm>
        </p:spPr>
        <p:txBody>
          <a:bodyPr vert="horz" wrap="square" lIns="91440" tIns="45720" rIns="91440" bIns="45720" anchor="t" anchorCtr="0"/>
          <a:lstStyle/>
          <a:p>
            <a:pPr algn="l" latinLnBrk="0">
              <a:spcBef>
                <a:spcPts val="0"/>
              </a:spcBef>
              <a:buClr>
                <a:srgbClr val="FFFFFF"/>
              </a:buClr>
              <a:buFont typeface="Wingdings" panose="05000000000000000000" charset="0"/>
            </a:pPr>
            <a:r>
              <a:rPr lang="en-US" altLang="zh-CN" sz="28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sym typeface="Monotype Sorts" pitchFamily="2" charset="2"/>
              </a:rPr>
              <a:t> (3) H-Na</a:t>
            </a:r>
            <a:r>
              <a:rPr lang="en-US" altLang="zh-CN" sz="28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sym typeface="Monotype Sorts" pitchFamily="2" charset="2"/>
              </a:rPr>
              <a:t>离子交换软化</a:t>
            </a:r>
            <a:endParaRPr kumimoji="1" lang="zh-CN" altLang="en-US" sz="2800" b="0" kern="1200" noProof="0" dirty="0">
              <a:ln>
                <a:noFill/>
              </a:ln>
              <a:solidFill>
                <a:srgbClr val="FFC000"/>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endParaRPr>
          </a:p>
        </p:txBody>
      </p:sp>
      <p:sp>
        <p:nvSpPr>
          <p:cNvPr id="4" name="矩形 3"/>
          <p:cNvSpPr/>
          <p:nvPr/>
        </p:nvSpPr>
        <p:spPr>
          <a:xfrm>
            <a:off x="1055370" y="1196975"/>
            <a:ext cx="5615940" cy="598805"/>
          </a:xfrm>
          <a:prstGeom prst="rect">
            <a:avLst/>
          </a:prstGeom>
        </p:spPr>
        <p:txBody>
          <a:bodyPr wrap="none">
            <a:spAutoFit/>
          </a:bodyPr>
          <a:lstStyle/>
          <a:p>
            <a:pPr marL="0" marR="0" lvl="0" indent="0" algn="l" defTabSz="914400" rtl="0" eaLnBrk="0" fontAlgn="base" latinLnBrk="0" hangingPunct="0">
              <a:lnSpc>
                <a:spcPct val="150000"/>
              </a:lnSpc>
              <a:spcBef>
                <a:spcPct val="20000"/>
              </a:spcBef>
              <a:spcAft>
                <a:spcPct val="0"/>
              </a:spcAft>
              <a:buClr>
                <a:srgbClr val="A50021"/>
              </a:buClr>
              <a:buSzPct val="75000"/>
              <a:buFont typeface="Wingdings" panose="05000000000000000000" pitchFamily="2" charset="2"/>
              <a:buNone/>
              <a:defRPr/>
            </a:pPr>
            <a:r>
              <a:rPr kumimoji="1" lang="zh-CN" altLang="en-US" sz="2200" b="0" i="0" baseline="0" noProof="0" dirty="0">
                <a:ln>
                  <a:noFill/>
                </a:ln>
                <a:solidFill>
                  <a:schemeClr val="bg2"/>
                </a:solidFill>
                <a:effectLst/>
                <a:uLnTx/>
                <a:uFillTx/>
                <a:latin typeface="Times New Roman" panose="02020603050405020304" pitchFamily="18" charset="0"/>
                <a:ea typeface="黑体" panose="02010609060101010101" pitchFamily="2" charset="-122"/>
                <a:cs typeface="+mn-cs"/>
                <a:sym typeface="Monotype Sorts" pitchFamily="2" charset="2"/>
              </a:rPr>
              <a:t>可以分为</a:t>
            </a:r>
            <a:r>
              <a:rPr kumimoji="1" lang="en-US" altLang="zh-CN" sz="2200" b="0" i="0" baseline="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onotype Sorts" pitchFamily="2" charset="2"/>
              </a:rPr>
              <a:t>H-Na</a:t>
            </a:r>
            <a:r>
              <a:rPr kumimoji="1" lang="zh-CN" altLang="en-US" sz="2200" b="0" i="0" baseline="0" noProof="0" dirty="0">
                <a:ln>
                  <a:noFill/>
                </a:ln>
                <a:solidFill>
                  <a:schemeClr val="accent1"/>
                </a:solidFill>
                <a:effectLst/>
                <a:uLnTx/>
                <a:uFillTx/>
                <a:latin typeface="Times New Roman" panose="02020603050405020304" pitchFamily="18" charset="0"/>
                <a:ea typeface="黑体" panose="02010609060101010101" pitchFamily="2" charset="-122"/>
                <a:cs typeface="+mn-cs"/>
                <a:sym typeface="Monotype Sorts" pitchFamily="2" charset="2"/>
              </a:rPr>
              <a:t>并联</a:t>
            </a:r>
            <a:r>
              <a:rPr kumimoji="1" lang="zh-CN" altLang="en-US" sz="2200" b="0" i="0" baseline="0" noProof="0" dirty="0">
                <a:ln>
                  <a:noFill/>
                </a:ln>
                <a:solidFill>
                  <a:schemeClr val="bg2"/>
                </a:solidFill>
                <a:effectLst/>
                <a:uLnTx/>
                <a:uFillTx/>
                <a:latin typeface="Times New Roman" panose="02020603050405020304" pitchFamily="18" charset="0"/>
                <a:ea typeface="黑体" panose="02010609060101010101" pitchFamily="2" charset="-122"/>
                <a:cs typeface="+mn-cs"/>
                <a:sym typeface="Monotype Sorts" pitchFamily="2" charset="2"/>
              </a:rPr>
              <a:t>和</a:t>
            </a:r>
            <a:r>
              <a:rPr kumimoji="1" lang="en-US" altLang="zh-CN" sz="2200" b="0" i="0" baseline="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onotype Sorts" pitchFamily="2" charset="2"/>
              </a:rPr>
              <a:t>H-Na</a:t>
            </a:r>
            <a:r>
              <a:rPr kumimoji="1" lang="zh-CN" altLang="en-US" sz="2200" b="0" i="0" baseline="0" noProof="0" dirty="0">
                <a:ln>
                  <a:noFill/>
                </a:ln>
                <a:solidFill>
                  <a:schemeClr val="accent1"/>
                </a:solidFill>
                <a:effectLst/>
                <a:uLnTx/>
                <a:uFillTx/>
                <a:latin typeface="Times New Roman" panose="02020603050405020304" pitchFamily="18" charset="0"/>
                <a:ea typeface="黑体" panose="02010609060101010101" pitchFamily="2" charset="-122"/>
                <a:cs typeface="+mn-cs"/>
                <a:sym typeface="Monotype Sorts" pitchFamily="2" charset="2"/>
              </a:rPr>
              <a:t>串联</a:t>
            </a:r>
            <a:r>
              <a:rPr kumimoji="1" lang="zh-CN" altLang="en-US" sz="2200" b="0" i="0" baseline="0" noProof="0" dirty="0">
                <a:ln>
                  <a:noFill/>
                </a:ln>
                <a:solidFill>
                  <a:schemeClr val="bg2"/>
                </a:solidFill>
                <a:effectLst/>
                <a:uLnTx/>
                <a:uFillTx/>
                <a:latin typeface="Times New Roman" panose="02020603050405020304" pitchFamily="18" charset="0"/>
                <a:ea typeface="黑体" panose="02010609060101010101" pitchFamily="2" charset="-122"/>
                <a:cs typeface="+mn-cs"/>
                <a:sym typeface="Monotype Sorts" pitchFamily="2" charset="2"/>
              </a:rPr>
              <a:t>离子交换法。</a:t>
            </a:r>
            <a:endParaRPr kumimoji="1" lang="zh-CN" altLang="en-US" sz="2200" b="0" i="0" baseline="0" noProof="0" dirty="0">
              <a:ln>
                <a:noFill/>
              </a:ln>
              <a:solidFill>
                <a:schemeClr val="bg2"/>
              </a:solidFill>
              <a:effectLst/>
              <a:uLnTx/>
              <a:uFillTx/>
              <a:latin typeface="Times New Roman" panose="02020603050405020304" pitchFamily="18" charset="0"/>
              <a:ea typeface="黑体" panose="02010609060101010101" pitchFamily="2" charset="-122"/>
              <a:cs typeface="+mn-cs"/>
              <a:sym typeface="Monotype Sorts" pitchFamily="2" charset="2"/>
            </a:endParaRPr>
          </a:p>
        </p:txBody>
      </p:sp>
      <p:sp>
        <p:nvSpPr>
          <p:cNvPr id="18435" name="Text Box 3"/>
          <p:cNvSpPr txBox="1"/>
          <p:nvPr/>
        </p:nvSpPr>
        <p:spPr>
          <a:xfrm>
            <a:off x="5271770" y="116205"/>
            <a:ext cx="6848475"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第八章 环境污染物净化技术</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mc:AlternateContent xmlns:mc="http://schemas.openxmlformats.org/markup-compatibility/2006">
        <mc:Choice xmlns:a14="http://schemas.microsoft.com/office/drawing/2010/main" Requires="a14">
          <p:sp>
            <p:nvSpPr>
              <p:cNvPr id="13" name="文本框 12"/>
              <p:cNvSpPr txBox="1"/>
              <p:nvPr/>
            </p:nvSpPr>
            <p:spPr>
              <a:xfrm>
                <a:off x="695325" y="2277110"/>
                <a:ext cx="4648835" cy="649605"/>
              </a:xfrm>
              <a:prstGeom prst="rect">
                <a:avLst/>
              </a:prstGeom>
              <a:noFill/>
            </p:spPr>
            <p:txBody>
              <a:bodyPr wrap="square" rtlCol="0">
                <a:spAutoFit/>
              </a:bodyPr>
              <a:lstStyle/>
              <a:p>
                <a:r>
                  <a:rPr lang="en-US" altLang="zh-CN" sz="2200">
                    <a:solidFill>
                      <a:schemeClr val="bg2"/>
                    </a:solidFill>
                    <a:latin typeface="Times New Roman" panose="02020603050405020304" pitchFamily="18" charset="0"/>
                    <a:cs typeface="Times New Roman" panose="02020603050405020304" pitchFamily="18" charset="0"/>
                  </a:rPr>
                  <a:t>2RNa+Ca(HCO</a:t>
                </a:r>
                <a:r>
                  <a:rPr lang="en-US" altLang="zh-CN" sz="2200" baseline="-25000">
                    <a:solidFill>
                      <a:schemeClr val="bg2"/>
                    </a:solidFill>
                    <a:latin typeface="Times New Roman" panose="02020603050405020304" pitchFamily="18" charset="0"/>
                    <a:cs typeface="Times New Roman" panose="02020603050405020304" pitchFamily="18" charset="0"/>
                  </a:rPr>
                  <a:t>3</a:t>
                </a:r>
                <a:r>
                  <a:rPr lang="en-US" altLang="zh-CN" sz="2200">
                    <a:solidFill>
                      <a:schemeClr val="bg2"/>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200" b="1" i="1" baseline="-25000">
                        <a:solidFill>
                          <a:schemeClr val="bg2"/>
                        </a:solidFill>
                        <a:latin typeface="Cambria Math" panose="02040503050406030204" charset="0"/>
                        <a:ea typeface="MS Mincho" charset="0"/>
                        <a:cs typeface="Cambria Math" panose="02040503050406030204" charset="0"/>
                      </a:rPr>
                      <m:t>𝟐</m:t>
                    </m:r>
                    <m:r>
                      <a:rPr lang="en-US" altLang="zh-CN" sz="2200" b="1" i="1">
                        <a:solidFill>
                          <a:schemeClr val="bg2"/>
                        </a:solidFill>
                        <a:latin typeface="Cambria Math" panose="02040503050406030204" charset="0"/>
                        <a:ea typeface="MS Mincho" charset="0"/>
                        <a:cs typeface="Cambria Math" panose="02040503050406030204" charset="0"/>
                      </a:rPr>
                      <m:t>⇋</m:t>
                    </m:r>
                  </m:oMath>
                </a14:m>
                <a:r>
                  <a:rPr lang="en-US" altLang="zh-CN" sz="2200">
                    <a:solidFill>
                      <a:schemeClr val="bg2"/>
                    </a:solidFill>
                    <a:latin typeface="Times New Roman" panose="02020603050405020304" pitchFamily="18" charset="0"/>
                    <a:cs typeface="Times New Roman" panose="02020603050405020304" pitchFamily="18" charset="0"/>
                  </a:rPr>
                  <a:t>R</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Ca+2NaHCO</a:t>
                </a:r>
                <a:r>
                  <a:rPr lang="en-US" altLang="zh-CN" sz="2200" baseline="-25000">
                    <a:solidFill>
                      <a:schemeClr val="bg2"/>
                    </a:solidFill>
                    <a:latin typeface="Times New Roman" panose="02020603050405020304" pitchFamily="18" charset="0"/>
                    <a:cs typeface="Times New Roman" panose="02020603050405020304" pitchFamily="18" charset="0"/>
                  </a:rPr>
                  <a:t>3</a:t>
                </a:r>
                <a:endParaRPr lang="en-US" altLang="zh-CN" sz="2200" baseline="-25000">
                  <a:solidFill>
                    <a:schemeClr val="bg2"/>
                  </a:solidFill>
                  <a:latin typeface="Times New Roman" panose="02020603050405020304" pitchFamily="18" charset="0"/>
                  <a:cs typeface="Times New Roman" panose="02020603050405020304" pitchFamily="18" charset="0"/>
                </a:endParaRPr>
              </a:p>
            </p:txBody>
          </p:sp>
        </mc:Choice>
        <mc:Fallback>
          <p:sp>
            <p:nvSpPr>
              <p:cNvPr id="13" name="文本框 12"/>
              <p:cNvSpPr txBox="1">
                <a:spLocks noRot="1" noChangeAspect="1" noMove="1" noResize="1" noEditPoints="1" noAdjustHandles="1" noChangeArrowheads="1" noChangeShapeType="1" noTextEdit="1"/>
              </p:cNvSpPr>
              <p:nvPr/>
            </p:nvSpPr>
            <p:spPr>
              <a:xfrm>
                <a:off x="695325" y="2277110"/>
                <a:ext cx="4648835" cy="649605"/>
              </a:xfrm>
              <a:prstGeom prst="rect">
                <a:avLst/>
              </a:prstGeom>
              <a:blipFill rotWithShape="1">
                <a:blip r:embed="rId1"/>
                <a:stretch>
                  <a:fillRect b="-78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 name="文本框 1"/>
              <p:cNvSpPr txBox="1"/>
              <p:nvPr/>
            </p:nvSpPr>
            <p:spPr>
              <a:xfrm>
                <a:off x="695325" y="2853690"/>
                <a:ext cx="4743450" cy="649605"/>
              </a:xfrm>
              <a:prstGeom prst="rect">
                <a:avLst/>
              </a:prstGeom>
              <a:noFill/>
            </p:spPr>
            <p:txBody>
              <a:bodyPr wrap="square" rtlCol="0">
                <a:spAutoFit/>
              </a:bodyPr>
              <a:lstStyle/>
              <a:p>
                <a:r>
                  <a:rPr lang="en-US" altLang="zh-CN" sz="2200">
                    <a:solidFill>
                      <a:schemeClr val="bg2"/>
                    </a:solidFill>
                    <a:latin typeface="Times New Roman" panose="02020603050405020304" pitchFamily="18" charset="0"/>
                    <a:cs typeface="Times New Roman" panose="02020603050405020304" pitchFamily="18" charset="0"/>
                  </a:rPr>
                  <a:t>2RNa+Mg(HCO</a:t>
                </a:r>
                <a:r>
                  <a:rPr lang="en-US" altLang="zh-CN" sz="2200" baseline="-25000">
                    <a:solidFill>
                      <a:schemeClr val="bg2"/>
                    </a:solidFill>
                    <a:latin typeface="Times New Roman" panose="02020603050405020304" pitchFamily="18" charset="0"/>
                    <a:cs typeface="Times New Roman" panose="02020603050405020304" pitchFamily="18" charset="0"/>
                  </a:rPr>
                  <a:t>3</a:t>
                </a:r>
                <a:r>
                  <a:rPr lang="en-US" altLang="zh-CN" sz="2200">
                    <a:solidFill>
                      <a:schemeClr val="bg2"/>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200" b="1" i="1" baseline="-25000">
                        <a:solidFill>
                          <a:schemeClr val="bg2"/>
                        </a:solidFill>
                        <a:latin typeface="Cambria Math" panose="02040503050406030204" charset="0"/>
                        <a:ea typeface="MS Mincho" charset="0"/>
                        <a:cs typeface="Cambria Math" panose="02040503050406030204" charset="0"/>
                      </a:rPr>
                      <m:t>𝟐</m:t>
                    </m:r>
                    <m:r>
                      <a:rPr lang="en-US" altLang="zh-CN" sz="2200" b="1" i="1">
                        <a:solidFill>
                          <a:schemeClr val="bg2"/>
                        </a:solidFill>
                        <a:latin typeface="Cambria Math" panose="02040503050406030204" charset="0"/>
                        <a:ea typeface="MS Mincho" charset="0"/>
                        <a:cs typeface="Cambria Math" panose="02040503050406030204" charset="0"/>
                      </a:rPr>
                      <m:t>⇋</m:t>
                    </m:r>
                  </m:oMath>
                </a14:m>
                <a:r>
                  <a:rPr lang="en-US" altLang="zh-CN" sz="2200">
                    <a:solidFill>
                      <a:schemeClr val="bg2"/>
                    </a:solidFill>
                    <a:latin typeface="Times New Roman" panose="02020603050405020304" pitchFamily="18" charset="0"/>
                    <a:cs typeface="Times New Roman" panose="02020603050405020304" pitchFamily="18" charset="0"/>
                  </a:rPr>
                  <a:t>R</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Mg+2NaHCO</a:t>
                </a:r>
                <a:r>
                  <a:rPr lang="en-US" altLang="zh-CN" sz="2200" baseline="-25000">
                    <a:solidFill>
                      <a:schemeClr val="bg2"/>
                    </a:solidFill>
                    <a:latin typeface="Times New Roman" panose="02020603050405020304" pitchFamily="18" charset="0"/>
                    <a:cs typeface="Times New Roman" panose="02020603050405020304" pitchFamily="18" charset="0"/>
                  </a:rPr>
                  <a:t>3</a:t>
                </a:r>
                <a:endParaRPr lang="en-US" altLang="zh-CN" sz="2200" baseline="-25000">
                  <a:solidFill>
                    <a:schemeClr val="bg2"/>
                  </a:solidFill>
                  <a:latin typeface="Times New Roman" panose="02020603050405020304" pitchFamily="18" charset="0"/>
                  <a:cs typeface="Times New Roman" panose="02020603050405020304" pitchFamily="18" charset="0"/>
                </a:endParaRPr>
              </a:p>
            </p:txBody>
          </p:sp>
        </mc:Choice>
        <mc:Fallback>
          <p:sp>
            <p:nvSpPr>
              <p:cNvPr id="2" name="文本框 1"/>
              <p:cNvSpPr txBox="1">
                <a:spLocks noRot="1" noChangeAspect="1" noMove="1" noResize="1" noEditPoints="1" noAdjustHandles="1" noChangeArrowheads="1" noChangeShapeType="1" noTextEdit="1"/>
              </p:cNvSpPr>
              <p:nvPr/>
            </p:nvSpPr>
            <p:spPr>
              <a:xfrm>
                <a:off x="695325" y="2853690"/>
                <a:ext cx="4743450" cy="649605"/>
              </a:xfrm>
              <a:prstGeom prst="rect">
                <a:avLst/>
              </a:prstGeom>
              <a:blipFill rotWithShape="1">
                <a:blip r:embed="rId2"/>
                <a:stretch>
                  <a:fillRect b="-78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p:cNvSpPr txBox="1"/>
              <p:nvPr/>
            </p:nvSpPr>
            <p:spPr>
              <a:xfrm>
                <a:off x="767715" y="3501390"/>
                <a:ext cx="3693795" cy="429895"/>
              </a:xfrm>
              <a:prstGeom prst="rect">
                <a:avLst/>
              </a:prstGeom>
              <a:noFill/>
            </p:spPr>
            <p:txBody>
              <a:bodyPr wrap="square" rtlCol="0">
                <a:spAutoFit/>
              </a:bodyPr>
              <a:lstStyle/>
              <a:p>
                <a:r>
                  <a:rPr lang="en-US" altLang="zh-CN" sz="2200">
                    <a:solidFill>
                      <a:schemeClr val="bg2"/>
                    </a:solidFill>
                    <a:latin typeface="Times New Roman" panose="02020603050405020304" pitchFamily="18" charset="0"/>
                    <a:cs typeface="Times New Roman" panose="02020603050405020304" pitchFamily="18" charset="0"/>
                  </a:rPr>
                  <a:t>2RNa+CaCl</a:t>
                </a:r>
                <a14:m>
                  <m:oMath xmlns:m="http://schemas.openxmlformats.org/officeDocument/2006/math">
                    <m:r>
                      <a:rPr lang="en-US" altLang="zh-CN" sz="2200" b="1" i="1" baseline="-25000">
                        <a:solidFill>
                          <a:schemeClr val="bg2"/>
                        </a:solidFill>
                        <a:latin typeface="Cambria Math" panose="02040503050406030204" charset="0"/>
                        <a:ea typeface="MS Mincho" charset="0"/>
                        <a:cs typeface="Cambria Math" panose="02040503050406030204" charset="0"/>
                      </a:rPr>
                      <m:t>𝟐</m:t>
                    </m:r>
                    <m:r>
                      <a:rPr lang="en-US" altLang="zh-CN" sz="2200" b="1" i="1">
                        <a:solidFill>
                          <a:schemeClr val="bg2"/>
                        </a:solidFill>
                        <a:latin typeface="Cambria Math" panose="02040503050406030204" charset="0"/>
                        <a:ea typeface="MS Mincho" charset="0"/>
                        <a:cs typeface="Cambria Math" panose="02040503050406030204" charset="0"/>
                      </a:rPr>
                      <m:t>⇋</m:t>
                    </m:r>
                  </m:oMath>
                </a14:m>
                <a:r>
                  <a:rPr lang="en-US" altLang="zh-CN" sz="2200">
                    <a:solidFill>
                      <a:schemeClr val="bg2"/>
                    </a:solidFill>
                    <a:latin typeface="Times New Roman" panose="02020603050405020304" pitchFamily="18" charset="0"/>
                    <a:cs typeface="Times New Roman" panose="02020603050405020304" pitchFamily="18" charset="0"/>
                  </a:rPr>
                  <a:t>R</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Ca+2NaCl</a:t>
                </a:r>
                <a:endParaRPr lang="en-US" altLang="zh-CN" sz="2200" baseline="-25000">
                  <a:solidFill>
                    <a:schemeClr val="bg2"/>
                  </a:solidFill>
                  <a:latin typeface="Times New Roman" panose="02020603050405020304" pitchFamily="18" charset="0"/>
                  <a:cs typeface="Times New Roman" panose="02020603050405020304" pitchFamily="18" charset="0"/>
                </a:endParaRPr>
              </a:p>
            </p:txBody>
          </p:sp>
        </mc:Choice>
        <mc:Fallback>
          <p:sp>
            <p:nvSpPr>
              <p:cNvPr id="6" name="文本框 5"/>
              <p:cNvSpPr txBox="1">
                <a:spLocks noRot="1" noChangeAspect="1" noMove="1" noResize="1" noEditPoints="1" noAdjustHandles="1" noChangeArrowheads="1" noChangeShapeType="1" noTextEdit="1"/>
              </p:cNvSpPr>
              <p:nvPr/>
            </p:nvSpPr>
            <p:spPr>
              <a:xfrm>
                <a:off x="767715" y="3501390"/>
                <a:ext cx="3693795" cy="429895"/>
              </a:xfrm>
              <a:prstGeom prst="rect">
                <a:avLst/>
              </a:prstGeom>
              <a:blipFill rotWithShape="1">
                <a:blip r:embed="rId3"/>
                <a:stretch>
                  <a:fillRect b="-162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 name="文本框 2"/>
              <p:cNvSpPr txBox="1"/>
              <p:nvPr/>
            </p:nvSpPr>
            <p:spPr>
              <a:xfrm>
                <a:off x="767715" y="4134485"/>
                <a:ext cx="4333240" cy="429895"/>
              </a:xfrm>
              <a:prstGeom prst="rect">
                <a:avLst/>
              </a:prstGeom>
              <a:noFill/>
            </p:spPr>
            <p:txBody>
              <a:bodyPr wrap="square" rtlCol="0">
                <a:spAutoFit/>
              </a:bodyPr>
              <a:lstStyle/>
              <a:p>
                <a:r>
                  <a:rPr lang="en-US" altLang="zh-CN" sz="2200">
                    <a:solidFill>
                      <a:schemeClr val="bg2"/>
                    </a:solidFill>
                    <a:latin typeface="Times New Roman" panose="02020603050405020304" pitchFamily="18" charset="0"/>
                    <a:cs typeface="Times New Roman" panose="02020603050405020304" pitchFamily="18" charset="0"/>
                  </a:rPr>
                  <a:t>2RNa+MgSO</a:t>
                </a:r>
                <a:r>
                  <a:rPr lang="en-US" altLang="zh-CN" sz="2200" baseline="-25000">
                    <a:solidFill>
                      <a:schemeClr val="bg2"/>
                    </a:solidFill>
                    <a:latin typeface="Times New Roman" panose="02020603050405020304" pitchFamily="18" charset="0"/>
                    <a:cs typeface="Times New Roman" panose="02020603050405020304" pitchFamily="18" charset="0"/>
                  </a:rPr>
                  <a:t>4</a:t>
                </a:r>
                <a14:m>
                  <m:oMath xmlns:m="http://schemas.openxmlformats.org/officeDocument/2006/math">
                    <m:r>
                      <a:rPr lang="en-US" altLang="zh-CN" sz="2200" b="1" i="1">
                        <a:solidFill>
                          <a:schemeClr val="bg2"/>
                        </a:solidFill>
                        <a:latin typeface="Cambria Math" panose="02040503050406030204" charset="0"/>
                        <a:ea typeface="MS Mincho" charset="0"/>
                        <a:cs typeface="Cambria Math" panose="02040503050406030204" charset="0"/>
                      </a:rPr>
                      <m:t>⇋</m:t>
                    </m:r>
                  </m:oMath>
                </a14:m>
                <a:r>
                  <a:rPr lang="en-US" altLang="zh-CN" sz="2200">
                    <a:solidFill>
                      <a:schemeClr val="bg2"/>
                    </a:solidFill>
                    <a:latin typeface="Times New Roman" panose="02020603050405020304" pitchFamily="18" charset="0"/>
                    <a:cs typeface="Times New Roman" panose="02020603050405020304" pitchFamily="18" charset="0"/>
                  </a:rPr>
                  <a:t>R</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Mg+Na</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SO</a:t>
                </a:r>
                <a:r>
                  <a:rPr lang="en-US" altLang="zh-CN" sz="2200" baseline="-25000">
                    <a:solidFill>
                      <a:schemeClr val="bg2"/>
                    </a:solidFill>
                    <a:latin typeface="Times New Roman" panose="02020603050405020304" pitchFamily="18" charset="0"/>
                    <a:cs typeface="Times New Roman" panose="02020603050405020304" pitchFamily="18" charset="0"/>
                  </a:rPr>
                  <a:t>4</a:t>
                </a:r>
                <a:endParaRPr lang="en-US" altLang="zh-CN" sz="2200" baseline="-25000">
                  <a:solidFill>
                    <a:schemeClr val="bg2"/>
                  </a:solidFill>
                  <a:latin typeface="Times New Roman" panose="02020603050405020304" pitchFamily="18" charset="0"/>
                  <a:cs typeface="Times New Roman" panose="02020603050405020304" pitchFamily="18" charset="0"/>
                </a:endParaRPr>
              </a:p>
            </p:txBody>
          </p:sp>
        </mc:Choice>
        <mc:Fallback>
          <p:sp>
            <p:nvSpPr>
              <p:cNvPr id="3" name="文本框 2"/>
              <p:cNvSpPr txBox="1">
                <a:spLocks noRot="1" noChangeAspect="1" noMove="1" noResize="1" noEditPoints="1" noAdjustHandles="1" noChangeArrowheads="1" noChangeShapeType="1" noTextEdit="1"/>
              </p:cNvSpPr>
              <p:nvPr/>
            </p:nvSpPr>
            <p:spPr>
              <a:xfrm>
                <a:off x="767715" y="4134485"/>
                <a:ext cx="4333240" cy="429895"/>
              </a:xfrm>
              <a:prstGeom prst="rect">
                <a:avLst/>
              </a:prstGeom>
              <a:blipFill rotWithShape="1">
                <a:blip r:embed="rId4"/>
                <a:stretch>
                  <a:fillRect b="-1625"/>
                </a:stretch>
              </a:blipFill>
            </p:spPr>
            <p:txBody>
              <a:bodyPr/>
              <a:lstStyle/>
              <a:p>
                <a:r>
                  <a:rPr lang="zh-CN" altLang="en-US">
                    <a:noFill/>
                  </a:rPr>
                  <a:t> </a:t>
                </a:r>
              </a:p>
            </p:txBody>
          </p:sp>
        </mc:Fallback>
      </mc:AlternateContent>
      <p:grpSp>
        <p:nvGrpSpPr>
          <p:cNvPr id="23" name="组合 22"/>
          <p:cNvGrpSpPr/>
          <p:nvPr/>
        </p:nvGrpSpPr>
        <p:grpSpPr>
          <a:xfrm>
            <a:off x="838200" y="5157470"/>
            <a:ext cx="9584055" cy="972185"/>
            <a:chOff x="1889" y="8402"/>
            <a:chExt cx="14283" cy="1531"/>
          </a:xfrm>
        </p:grpSpPr>
        <p:sp>
          <p:nvSpPr>
            <p:cNvPr id="8" name="文本框 7"/>
            <p:cNvSpPr txBox="1"/>
            <p:nvPr/>
          </p:nvSpPr>
          <p:spPr>
            <a:xfrm>
              <a:off x="1889" y="8676"/>
              <a:ext cx="1521" cy="677"/>
            </a:xfrm>
            <a:prstGeom prst="rect">
              <a:avLst/>
            </a:prstGeom>
            <a:noFill/>
          </p:spPr>
          <p:txBody>
            <a:bodyPr wrap="square" rtlCol="0">
              <a:spAutoFit/>
            </a:bodyPr>
            <a:lstStyle/>
            <a:p>
              <a:r>
                <a:rPr lang="zh-CN" altLang="en-US" sz="2200">
                  <a:solidFill>
                    <a:schemeClr val="bg2"/>
                  </a:solidFill>
                  <a:uFillTx/>
                  <a:latin typeface="Times New Roman" panose="02020603050405020304" pitchFamily="18" charset="0"/>
                  <a:ea typeface="黑体" panose="02010609060101010101" pitchFamily="2" charset="-122"/>
                </a:rPr>
                <a:t>原水</a:t>
              </a:r>
              <a:endParaRPr lang="zh-CN" altLang="en-US" sz="2200">
                <a:solidFill>
                  <a:schemeClr val="bg2"/>
                </a:solidFill>
                <a:uFillTx/>
                <a:latin typeface="Times New Roman" panose="02020603050405020304" pitchFamily="18" charset="0"/>
                <a:ea typeface="黑体" panose="02010609060101010101" pitchFamily="2" charset="-122"/>
              </a:endParaRPr>
            </a:p>
          </p:txBody>
        </p:sp>
        <p:cxnSp>
          <p:nvCxnSpPr>
            <p:cNvPr id="9" name="直接箭头连接符 8"/>
            <p:cNvCxnSpPr/>
            <p:nvPr/>
          </p:nvCxnSpPr>
          <p:spPr>
            <a:xfrm>
              <a:off x="13002" y="8802"/>
              <a:ext cx="1047" cy="0"/>
            </a:xfrm>
            <a:prstGeom prst="straightConnector1">
              <a:avLst/>
            </a:prstGeom>
            <a:solidFill>
              <a:schemeClr val="accent1"/>
            </a:solidFill>
            <a:ln w="28575" cap="flat" cmpd="sng" algn="ctr">
              <a:solidFill>
                <a:schemeClr val="bg2"/>
              </a:solidFill>
              <a:prstDash val="solid"/>
              <a:round/>
              <a:headEnd type="none" w="med" len="med"/>
              <a:tailEnd type="arrow" w="med" len="med"/>
            </a:ln>
          </p:spPr>
        </p:cxnSp>
        <p:sp>
          <p:nvSpPr>
            <p:cNvPr id="15" name="文本框 14"/>
            <p:cNvSpPr txBox="1"/>
            <p:nvPr/>
          </p:nvSpPr>
          <p:spPr>
            <a:xfrm>
              <a:off x="7672" y="8528"/>
              <a:ext cx="1535" cy="1210"/>
            </a:xfrm>
            <a:prstGeom prst="rect">
              <a:avLst/>
            </a:prstGeom>
            <a:noFill/>
          </p:spPr>
          <p:txBody>
            <a:bodyPr wrap="square" rtlCol="0">
              <a:spAutoFit/>
            </a:bodyPr>
            <a:lstStyle/>
            <a:p>
              <a:r>
                <a:rPr lang="zh-CN" altLang="en-US" sz="2200">
                  <a:solidFill>
                    <a:schemeClr val="bg2"/>
                  </a:solidFill>
                  <a:uFillTx/>
                  <a:latin typeface="Times New Roman" panose="02020603050405020304" pitchFamily="18" charset="0"/>
                  <a:ea typeface="黑体" panose="02010609060101010101" pitchFamily="2" charset="-122"/>
                </a:rPr>
                <a:t>混合器</a:t>
              </a:r>
              <a:endParaRPr lang="zh-CN" altLang="en-US" sz="2200">
                <a:solidFill>
                  <a:schemeClr val="bg2"/>
                </a:solidFill>
                <a:uFillTx/>
                <a:latin typeface="Times New Roman" panose="02020603050405020304" pitchFamily="18" charset="0"/>
                <a:ea typeface="黑体" panose="02010609060101010101" pitchFamily="2" charset="-122"/>
              </a:endParaRPr>
            </a:p>
          </p:txBody>
        </p:sp>
        <p:cxnSp>
          <p:nvCxnSpPr>
            <p:cNvPr id="16" name="直接箭头连接符 15"/>
            <p:cNvCxnSpPr/>
            <p:nvPr/>
          </p:nvCxnSpPr>
          <p:spPr>
            <a:xfrm>
              <a:off x="9487" y="8850"/>
              <a:ext cx="1047" cy="0"/>
            </a:xfrm>
            <a:prstGeom prst="straightConnector1">
              <a:avLst/>
            </a:prstGeom>
            <a:solidFill>
              <a:schemeClr val="accent1"/>
            </a:solidFill>
            <a:ln w="28575" cap="flat" cmpd="sng" algn="ctr">
              <a:solidFill>
                <a:schemeClr val="bg2"/>
              </a:solidFill>
              <a:prstDash val="solid"/>
              <a:round/>
              <a:headEnd type="none" w="med" len="med"/>
              <a:tailEnd type="arrow" w="med" len="med"/>
            </a:ln>
          </p:spPr>
        </p:cxnSp>
        <p:sp>
          <p:nvSpPr>
            <p:cNvPr id="17" name="矩形 16"/>
            <p:cNvSpPr/>
            <p:nvPr/>
          </p:nvSpPr>
          <p:spPr>
            <a:xfrm>
              <a:off x="11068" y="8402"/>
              <a:ext cx="1367" cy="754"/>
            </a:xfrm>
            <a:prstGeom prst="rect">
              <a:avLst/>
            </a:prstGeom>
            <a:noFill/>
            <a:ln w="28575" cap="flat" cmpd="sng" algn="ctr">
              <a:solidFill>
                <a:schemeClr val="bg2"/>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200" b="0" i="0" baseline="0">
                <a:ln>
                  <a:noFill/>
                </a:ln>
                <a:solidFill>
                  <a:schemeClr val="bg2"/>
                </a:solidFill>
                <a:effectLst/>
                <a:uFillTx/>
                <a:latin typeface="Garamond" panose="02020404030301010803" pitchFamily="18" charset="0"/>
                <a:ea typeface="黑体" panose="02010609060101010101" pitchFamily="2" charset="-122"/>
              </a:endParaRPr>
            </a:p>
          </p:txBody>
        </p:sp>
        <p:cxnSp>
          <p:nvCxnSpPr>
            <p:cNvPr id="18" name="直接箭头连接符 17"/>
            <p:cNvCxnSpPr/>
            <p:nvPr/>
          </p:nvCxnSpPr>
          <p:spPr>
            <a:xfrm>
              <a:off x="6425" y="8850"/>
              <a:ext cx="1047" cy="0"/>
            </a:xfrm>
            <a:prstGeom prst="straightConnector1">
              <a:avLst/>
            </a:prstGeom>
            <a:solidFill>
              <a:schemeClr val="accent1"/>
            </a:solidFill>
            <a:ln w="28575" cap="flat" cmpd="sng" algn="ctr">
              <a:solidFill>
                <a:schemeClr val="bg2"/>
              </a:solidFill>
              <a:prstDash val="solid"/>
              <a:round/>
              <a:headEnd type="none" w="med" len="med"/>
              <a:tailEnd type="arrow" w="med" len="med"/>
            </a:ln>
          </p:spPr>
        </p:cxnSp>
        <p:sp>
          <p:nvSpPr>
            <p:cNvPr id="19" name="文本框 18"/>
            <p:cNvSpPr txBox="1"/>
            <p:nvPr/>
          </p:nvSpPr>
          <p:spPr>
            <a:xfrm>
              <a:off x="14363" y="8528"/>
              <a:ext cx="1809" cy="677"/>
            </a:xfrm>
            <a:prstGeom prst="rect">
              <a:avLst/>
            </a:prstGeom>
            <a:noFill/>
          </p:spPr>
          <p:txBody>
            <a:bodyPr wrap="square" rtlCol="0">
              <a:spAutoFit/>
            </a:bodyPr>
            <a:lstStyle/>
            <a:p>
              <a:r>
                <a:rPr lang="en-US" altLang="zh-CN" sz="2200">
                  <a:solidFill>
                    <a:schemeClr val="bg2"/>
                  </a:solidFill>
                  <a:uFillTx/>
                  <a:latin typeface="Times New Roman" panose="02020603050405020304" pitchFamily="18" charset="0"/>
                  <a:ea typeface="黑体" panose="02010609060101010101" pitchFamily="2" charset="-122"/>
                  <a:cs typeface="黑体" panose="02010609060101010101" pitchFamily="2" charset="-122"/>
                </a:rPr>
                <a:t>Na</a:t>
              </a:r>
              <a:r>
                <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型</a:t>
              </a:r>
              <a:endPar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p:txBody>
        </p:sp>
        <p:cxnSp>
          <p:nvCxnSpPr>
            <p:cNvPr id="20" name="直接箭头连接符 19"/>
            <p:cNvCxnSpPr/>
            <p:nvPr/>
          </p:nvCxnSpPr>
          <p:spPr>
            <a:xfrm>
              <a:off x="3250" y="8915"/>
              <a:ext cx="1047" cy="0"/>
            </a:xfrm>
            <a:prstGeom prst="straightConnector1">
              <a:avLst/>
            </a:prstGeom>
            <a:solidFill>
              <a:schemeClr val="accent1"/>
            </a:solidFill>
            <a:ln w="28575" cap="flat" cmpd="sng" algn="ctr">
              <a:solidFill>
                <a:schemeClr val="bg2"/>
              </a:solidFill>
              <a:prstDash val="solid"/>
              <a:round/>
              <a:headEnd type="none" w="med" len="med"/>
              <a:tailEnd type="arrow" w="med" len="med"/>
            </a:ln>
          </p:spPr>
        </p:cxnSp>
        <p:sp>
          <p:nvSpPr>
            <p:cNvPr id="21" name="文本框 20"/>
            <p:cNvSpPr txBox="1"/>
            <p:nvPr/>
          </p:nvSpPr>
          <p:spPr>
            <a:xfrm>
              <a:off x="4951" y="8611"/>
              <a:ext cx="1457" cy="677"/>
            </a:xfrm>
            <a:prstGeom prst="rect">
              <a:avLst/>
            </a:prstGeom>
            <a:noFill/>
          </p:spPr>
          <p:txBody>
            <a:bodyPr wrap="square" rtlCol="0">
              <a:spAutoFit/>
            </a:bodyPr>
            <a:lstStyle/>
            <a:p>
              <a:r>
                <a:rPr lang="en-US" altLang="zh-CN" sz="2200">
                  <a:solidFill>
                    <a:schemeClr val="bg2"/>
                  </a:solidFill>
                  <a:uFillTx/>
                  <a:latin typeface="Times New Roman" panose="02020603050405020304" pitchFamily="18" charset="0"/>
                  <a:ea typeface="黑体" panose="02010609060101010101" pitchFamily="2" charset="-122"/>
                </a:rPr>
                <a:t>H</a:t>
              </a:r>
              <a:r>
                <a:rPr lang="zh-CN" altLang="en-US" sz="2200">
                  <a:solidFill>
                    <a:schemeClr val="bg2"/>
                  </a:solidFill>
                  <a:uFillTx/>
                  <a:latin typeface="Times New Roman" panose="02020603050405020304" pitchFamily="18" charset="0"/>
                  <a:ea typeface="黑体" panose="02010609060101010101" pitchFamily="2" charset="-122"/>
                </a:rPr>
                <a:t>型</a:t>
              </a:r>
              <a:endParaRPr lang="zh-CN" altLang="en-US" sz="2200">
                <a:solidFill>
                  <a:schemeClr val="bg2"/>
                </a:solidFill>
                <a:uFillTx/>
                <a:latin typeface="Times New Roman" panose="02020603050405020304" pitchFamily="18" charset="0"/>
                <a:ea typeface="黑体" panose="02010609060101010101" pitchFamily="2" charset="-122"/>
              </a:endParaRPr>
            </a:p>
          </p:txBody>
        </p:sp>
        <p:sp>
          <p:nvSpPr>
            <p:cNvPr id="22" name="文本框 21"/>
            <p:cNvSpPr txBox="1"/>
            <p:nvPr/>
          </p:nvSpPr>
          <p:spPr>
            <a:xfrm>
              <a:off x="10961" y="9256"/>
              <a:ext cx="2050" cy="677"/>
            </a:xfrm>
            <a:prstGeom prst="rect">
              <a:avLst/>
            </a:prstGeom>
            <a:noFill/>
          </p:spPr>
          <p:txBody>
            <a:bodyPr wrap="square" rtlCol="0">
              <a:spAutoFit/>
            </a:bodyPr>
            <a:lstStyle/>
            <a:p>
              <a:r>
                <a:rPr lang="zh-CN" altLang="en-US" sz="2200">
                  <a:solidFill>
                    <a:schemeClr val="bg2"/>
                  </a:solidFill>
                  <a:uFillTx/>
                  <a:latin typeface="Times New Roman" panose="02020603050405020304" pitchFamily="18" charset="0"/>
                  <a:ea typeface="黑体" panose="02010609060101010101" pitchFamily="2" charset="-122"/>
                </a:rPr>
                <a:t>除</a:t>
              </a:r>
              <a:r>
                <a:rPr lang="en-US" altLang="zh-CN" sz="2200">
                  <a:solidFill>
                    <a:schemeClr val="bg2"/>
                  </a:solidFill>
                  <a:uFillTx/>
                  <a:latin typeface="Times New Roman" panose="02020603050405020304" pitchFamily="18" charset="0"/>
                  <a:ea typeface="黑体" panose="02010609060101010101" pitchFamily="2" charset="-122"/>
                </a:rPr>
                <a:t>CO</a:t>
              </a:r>
              <a:r>
                <a:rPr lang="en-US" altLang="zh-CN" sz="2200" baseline="-25000">
                  <a:solidFill>
                    <a:schemeClr val="bg2"/>
                  </a:solidFill>
                  <a:uFillTx/>
                  <a:latin typeface="Times New Roman" panose="02020603050405020304" pitchFamily="18" charset="0"/>
                  <a:ea typeface="黑体" panose="02010609060101010101" pitchFamily="2" charset="-122"/>
                </a:rPr>
                <a:t>2</a:t>
              </a:r>
              <a:r>
                <a:rPr lang="zh-CN" altLang="en-US" sz="2200">
                  <a:solidFill>
                    <a:schemeClr val="bg2"/>
                  </a:solidFill>
                  <a:uFillTx/>
                  <a:latin typeface="Times New Roman" panose="02020603050405020304" pitchFamily="18" charset="0"/>
                  <a:ea typeface="黑体" panose="02010609060101010101" pitchFamily="2" charset="-122"/>
                </a:rPr>
                <a:t>器</a:t>
              </a:r>
              <a:endParaRPr lang="zh-CN" altLang="en-US" sz="2200">
                <a:solidFill>
                  <a:schemeClr val="bg2"/>
                </a:solidFill>
                <a:uFillTx/>
                <a:latin typeface="Times New Roman" panose="02020603050405020304" pitchFamily="18" charset="0"/>
                <a:ea typeface="黑体" panose="02010609060101010101" pitchFamily="2" charset="-122"/>
              </a:endParaRPr>
            </a:p>
          </p:txBody>
        </p:sp>
      </p:grpSp>
      <p:sp>
        <p:nvSpPr>
          <p:cNvPr id="24" name="文本框 23"/>
          <p:cNvSpPr txBox="1"/>
          <p:nvPr/>
        </p:nvSpPr>
        <p:spPr>
          <a:xfrm>
            <a:off x="3255645" y="6093460"/>
            <a:ext cx="4064000" cy="442595"/>
          </a:xfrm>
          <a:prstGeom prst="rect">
            <a:avLst/>
          </a:prstGeom>
          <a:noFill/>
        </p:spPr>
        <p:txBody>
          <a:bodyPr wrap="square" rtlCol="0">
            <a:noAutofit/>
          </a:bodyPr>
          <a:lstStyle/>
          <a:p>
            <a:r>
              <a:rPr kumimoji="1" lang="en-US" altLang="zh-CN" b="0" noProof="0" dirty="0">
                <a:solidFill>
                  <a:schemeClr val="bg2"/>
                </a:solidFill>
                <a:uFillTx/>
                <a:latin typeface="Times New Roman" panose="02020603050405020304" pitchFamily="18" charset="0"/>
                <a:ea typeface="黑体" panose="02010609060101010101" pitchFamily="2" charset="-122"/>
                <a:sym typeface="Monotype Sorts" pitchFamily="2" charset="2"/>
              </a:rPr>
              <a:t>H-Na</a:t>
            </a:r>
            <a:r>
              <a:rPr kumimoji="1" lang="zh-CN" altLang="en-US" b="0" noProof="0" dirty="0">
                <a:solidFill>
                  <a:schemeClr val="bg2"/>
                </a:solidFill>
                <a:uFillTx/>
                <a:latin typeface="Times New Roman" panose="02020603050405020304" pitchFamily="18" charset="0"/>
                <a:ea typeface="黑体" panose="02010609060101010101" pitchFamily="2" charset="-122"/>
                <a:sym typeface="Monotype Sorts" pitchFamily="2" charset="2"/>
              </a:rPr>
              <a:t>串联离子交换脱碱软化示意</a:t>
            </a:r>
            <a:endParaRPr kumimoji="1" lang="zh-CN" altLang="en-US" b="0" baseline="0" noProof="0" dirty="0">
              <a:solidFill>
                <a:schemeClr val="bg2"/>
              </a:solidFill>
              <a:uFillTx/>
              <a:latin typeface="Times New Roman" panose="02020603050405020304" pitchFamily="18" charset="0"/>
              <a:ea typeface="黑体" panose="02010609060101010101" pitchFamily="2" charset="-122"/>
              <a:cs typeface="+mn-cs"/>
              <a:sym typeface="Monotype Sorts" pitchFamily="2" charset="2"/>
            </a:endParaRPr>
          </a:p>
          <a:p>
            <a:endParaRPr kumimoji="1" lang="zh-CN" altLang="en-US" b="0" baseline="0" noProof="0" dirty="0">
              <a:solidFill>
                <a:schemeClr val="bg2"/>
              </a:solidFill>
              <a:uFillTx/>
              <a:latin typeface="Times New Roman" panose="02020603050405020304" pitchFamily="18" charset="0"/>
              <a:ea typeface="黑体" panose="02010609060101010101" pitchFamily="2" charset="-122"/>
              <a:cs typeface="+mn-cs"/>
              <a:sym typeface="Monotype Sorts" pitchFamily="2" charset="2"/>
            </a:endParaRPr>
          </a:p>
        </p:txBody>
      </p:sp>
      <p:sp>
        <p:nvSpPr>
          <p:cNvPr id="27" name="圆角矩形 26"/>
          <p:cNvSpPr/>
          <p:nvPr/>
        </p:nvSpPr>
        <p:spPr>
          <a:xfrm>
            <a:off x="551180" y="1988820"/>
            <a:ext cx="4887595" cy="2808605"/>
          </a:xfrm>
          <a:prstGeom prst="roundRect">
            <a:avLst/>
          </a:prstGeom>
          <a:noFill/>
          <a:ln w="28575" cap="flat" cmpd="sng" algn="ctr">
            <a:solidFill>
              <a:srgbClr val="0090E6"/>
            </a:solidFill>
            <a:prstDash val="dash"/>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2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grpSp>
        <p:nvGrpSpPr>
          <p:cNvPr id="5" name="组合 4"/>
          <p:cNvGrpSpPr/>
          <p:nvPr/>
        </p:nvGrpSpPr>
        <p:grpSpPr>
          <a:xfrm>
            <a:off x="5807710" y="2277110"/>
            <a:ext cx="5222240" cy="1779905"/>
            <a:chOff x="9146" y="3586"/>
            <a:chExt cx="8224" cy="2803"/>
          </a:xfrm>
        </p:grpSpPr>
        <p:sp>
          <p:nvSpPr>
            <p:cNvPr id="26" name="文本框 25"/>
            <p:cNvSpPr txBox="1"/>
            <p:nvPr/>
          </p:nvSpPr>
          <p:spPr>
            <a:xfrm>
              <a:off x="9146" y="4676"/>
              <a:ext cx="1246" cy="677"/>
            </a:xfrm>
            <a:prstGeom prst="rect">
              <a:avLst/>
            </a:prstGeom>
            <a:noFill/>
          </p:spPr>
          <p:txBody>
            <a:bodyPr wrap="square" rtlCol="0">
              <a:spAutoFit/>
            </a:bodyPr>
            <a:lstStyle/>
            <a:p>
              <a:r>
                <a:rPr lang="zh-CN" altLang="en-US" sz="2200">
                  <a:solidFill>
                    <a:schemeClr val="bg2"/>
                  </a:solidFill>
                  <a:uFillTx/>
                  <a:latin typeface="Times New Roman" panose="02020603050405020304" pitchFamily="18" charset="0"/>
                  <a:ea typeface="黑体" panose="02010609060101010101" pitchFamily="2" charset="-122"/>
                </a:rPr>
                <a:t>原水</a:t>
              </a:r>
              <a:endParaRPr lang="zh-CN" altLang="en-US" sz="2200">
                <a:solidFill>
                  <a:schemeClr val="bg2"/>
                </a:solidFill>
                <a:uFillTx/>
                <a:latin typeface="Times New Roman" panose="02020603050405020304" pitchFamily="18" charset="0"/>
                <a:ea typeface="黑体" panose="02010609060101010101" pitchFamily="2" charset="-122"/>
              </a:endParaRPr>
            </a:p>
          </p:txBody>
        </p:sp>
        <p:cxnSp>
          <p:nvCxnSpPr>
            <p:cNvPr id="38" name="直接连接符 37"/>
            <p:cNvCxnSpPr/>
            <p:nvPr/>
          </p:nvCxnSpPr>
          <p:spPr>
            <a:xfrm>
              <a:off x="11425" y="3970"/>
              <a:ext cx="0" cy="2041"/>
            </a:xfrm>
            <a:prstGeom prst="line">
              <a:avLst/>
            </a:prstGeom>
            <a:ln w="28575" cmpd="sng">
              <a:solidFill>
                <a:schemeClr val="bg2"/>
              </a:solidFill>
              <a:prstDash val="solid"/>
            </a:ln>
          </p:spPr>
          <p:style>
            <a:lnRef idx="2">
              <a:schemeClr val="accent1"/>
            </a:lnRef>
            <a:fillRef idx="0">
              <a:srgbClr val="FFFFFF"/>
            </a:fillRef>
            <a:effectRef idx="0">
              <a:srgbClr val="FFFFFF"/>
            </a:effectRef>
            <a:fontRef idx="minor">
              <a:schemeClr val="tx1"/>
            </a:fontRef>
          </p:style>
        </p:cxnSp>
        <p:cxnSp>
          <p:nvCxnSpPr>
            <p:cNvPr id="29" name="直接箭头连接符 28"/>
            <p:cNvCxnSpPr/>
            <p:nvPr/>
          </p:nvCxnSpPr>
          <p:spPr>
            <a:xfrm>
              <a:off x="10167" y="4946"/>
              <a:ext cx="1237" cy="0"/>
            </a:xfrm>
            <a:prstGeom prst="straightConnector1">
              <a:avLst/>
            </a:prstGeom>
            <a:ln w="28575" cmpd="sng">
              <a:solidFill>
                <a:schemeClr val="bg2"/>
              </a:solidFill>
              <a:prstDash val="solid"/>
              <a:tailEnd type="arrow" w="med" len="med"/>
            </a:ln>
          </p:spPr>
          <p:style>
            <a:lnRef idx="2">
              <a:schemeClr val="accent1"/>
            </a:lnRef>
            <a:fillRef idx="0">
              <a:srgbClr val="FFFFFF"/>
            </a:fillRef>
            <a:effectRef idx="0">
              <a:srgbClr val="FFFFFF"/>
            </a:effectRef>
            <a:fontRef idx="minor">
              <a:schemeClr val="tx1"/>
            </a:fontRef>
          </p:style>
        </p:cxnSp>
        <p:cxnSp>
          <p:nvCxnSpPr>
            <p:cNvPr id="31" name="直接箭头连接符 30"/>
            <p:cNvCxnSpPr/>
            <p:nvPr/>
          </p:nvCxnSpPr>
          <p:spPr>
            <a:xfrm>
              <a:off x="11404" y="3970"/>
              <a:ext cx="1047" cy="0"/>
            </a:xfrm>
            <a:prstGeom prst="straightConnector1">
              <a:avLst/>
            </a:prstGeom>
            <a:solidFill>
              <a:schemeClr val="accent1"/>
            </a:solidFill>
            <a:ln w="28575" cap="flat" cmpd="sng" algn="ctr">
              <a:solidFill>
                <a:schemeClr val="bg2"/>
              </a:solidFill>
              <a:prstDash val="solid"/>
              <a:round/>
              <a:headEnd type="none" w="med" len="med"/>
              <a:tailEnd type="arrow" w="med" len="med"/>
            </a:ln>
          </p:spPr>
        </p:cxnSp>
        <p:cxnSp>
          <p:nvCxnSpPr>
            <p:cNvPr id="32" name="直接箭头连接符 31"/>
            <p:cNvCxnSpPr/>
            <p:nvPr/>
          </p:nvCxnSpPr>
          <p:spPr>
            <a:xfrm>
              <a:off x="11446" y="5967"/>
              <a:ext cx="1047" cy="0"/>
            </a:xfrm>
            <a:prstGeom prst="straightConnector1">
              <a:avLst/>
            </a:prstGeom>
            <a:solidFill>
              <a:schemeClr val="accent1"/>
            </a:solidFill>
            <a:ln w="28575" cap="flat" cmpd="sng" algn="ctr">
              <a:solidFill>
                <a:schemeClr val="bg2"/>
              </a:solidFill>
              <a:prstDash val="solid"/>
              <a:round/>
              <a:headEnd type="none" w="med" len="med"/>
              <a:tailEnd type="arrow" w="med" len="med"/>
            </a:ln>
          </p:spPr>
        </p:cxnSp>
        <p:sp>
          <p:nvSpPr>
            <p:cNvPr id="34" name="文本框 33"/>
            <p:cNvSpPr txBox="1"/>
            <p:nvPr/>
          </p:nvSpPr>
          <p:spPr>
            <a:xfrm>
              <a:off x="12662" y="3586"/>
              <a:ext cx="1457" cy="677"/>
            </a:xfrm>
            <a:prstGeom prst="rect">
              <a:avLst/>
            </a:prstGeom>
            <a:noFill/>
          </p:spPr>
          <p:txBody>
            <a:bodyPr wrap="square" rtlCol="0">
              <a:spAutoFit/>
            </a:bodyPr>
            <a:lstStyle/>
            <a:p>
              <a:r>
                <a:rPr lang="en-US" altLang="zh-CN" sz="2200">
                  <a:solidFill>
                    <a:schemeClr val="bg2"/>
                  </a:solidFill>
                  <a:uFillTx/>
                  <a:latin typeface="Times New Roman" panose="02020603050405020304" pitchFamily="18" charset="0"/>
                  <a:ea typeface="黑体" panose="02010609060101010101" pitchFamily="2" charset="-122"/>
                </a:rPr>
                <a:t>H</a:t>
              </a:r>
              <a:r>
                <a:rPr lang="zh-CN" altLang="en-US" sz="2200">
                  <a:solidFill>
                    <a:schemeClr val="bg2"/>
                  </a:solidFill>
                  <a:uFillTx/>
                  <a:latin typeface="Times New Roman" panose="02020603050405020304" pitchFamily="18" charset="0"/>
                  <a:ea typeface="黑体" panose="02010609060101010101" pitchFamily="2" charset="-122"/>
                </a:rPr>
                <a:t>型</a:t>
              </a:r>
              <a:endParaRPr lang="zh-CN" altLang="en-US" sz="2200">
                <a:solidFill>
                  <a:schemeClr val="bg2"/>
                </a:solidFill>
                <a:uFillTx/>
                <a:latin typeface="Times New Roman" panose="02020603050405020304" pitchFamily="18" charset="0"/>
                <a:ea typeface="黑体" panose="02010609060101010101" pitchFamily="2" charset="-122"/>
              </a:endParaRPr>
            </a:p>
          </p:txBody>
        </p:sp>
        <p:sp>
          <p:nvSpPr>
            <p:cNvPr id="35" name="文本框 34"/>
            <p:cNvSpPr txBox="1"/>
            <p:nvPr/>
          </p:nvSpPr>
          <p:spPr>
            <a:xfrm>
              <a:off x="12662" y="5712"/>
              <a:ext cx="1809" cy="677"/>
            </a:xfrm>
            <a:prstGeom prst="rect">
              <a:avLst/>
            </a:prstGeom>
            <a:noFill/>
          </p:spPr>
          <p:txBody>
            <a:bodyPr wrap="square" rtlCol="0">
              <a:spAutoFit/>
            </a:bodyPr>
            <a:lstStyle/>
            <a:p>
              <a:r>
                <a:rPr lang="en-US" altLang="zh-CN" sz="2200">
                  <a:solidFill>
                    <a:schemeClr val="bg2"/>
                  </a:solidFill>
                  <a:uFillTx/>
                  <a:latin typeface="Times New Roman" panose="02020603050405020304" pitchFamily="18" charset="0"/>
                  <a:ea typeface="黑体" panose="02010609060101010101" pitchFamily="2" charset="-122"/>
                  <a:cs typeface="黑体" panose="02010609060101010101" pitchFamily="2" charset="-122"/>
                </a:rPr>
                <a:t>Na</a:t>
              </a:r>
              <a:r>
                <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型</a:t>
              </a:r>
              <a:endPar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p:txBody>
        </p:sp>
        <p:cxnSp>
          <p:nvCxnSpPr>
            <p:cNvPr id="37" name="直接连接符 36"/>
            <p:cNvCxnSpPr/>
            <p:nvPr/>
          </p:nvCxnSpPr>
          <p:spPr>
            <a:xfrm>
              <a:off x="14811" y="3925"/>
              <a:ext cx="0" cy="2041"/>
            </a:xfrm>
            <a:prstGeom prst="line">
              <a:avLst/>
            </a:prstGeom>
            <a:ln w="28575" cmpd="sng">
              <a:solidFill>
                <a:schemeClr val="bg2"/>
              </a:solidFill>
              <a:prstDash val="solid"/>
            </a:ln>
          </p:spPr>
          <p:style>
            <a:lnRef idx="2">
              <a:schemeClr val="accent1"/>
            </a:lnRef>
            <a:fillRef idx="0">
              <a:srgbClr val="FFFFFF"/>
            </a:fillRef>
            <a:effectRef idx="0">
              <a:srgbClr val="FFFFFF"/>
            </a:effectRef>
            <a:fontRef idx="minor">
              <a:schemeClr val="tx1"/>
            </a:fontRef>
          </p:style>
        </p:cxnSp>
        <p:cxnSp>
          <p:nvCxnSpPr>
            <p:cNvPr id="39" name="直接箭头连接符 38"/>
            <p:cNvCxnSpPr/>
            <p:nvPr/>
          </p:nvCxnSpPr>
          <p:spPr>
            <a:xfrm>
              <a:off x="14816" y="4946"/>
              <a:ext cx="1047" cy="0"/>
            </a:xfrm>
            <a:prstGeom prst="straightConnector1">
              <a:avLst/>
            </a:prstGeom>
            <a:solidFill>
              <a:schemeClr val="accent1"/>
            </a:solidFill>
            <a:ln w="28575" cap="flat" cmpd="sng" algn="ctr">
              <a:solidFill>
                <a:schemeClr val="bg2"/>
              </a:solidFill>
              <a:prstDash val="solid"/>
              <a:round/>
              <a:headEnd type="none" w="med" len="med"/>
              <a:tailEnd type="arrow" w="med" len="med"/>
            </a:ln>
          </p:spPr>
        </p:cxnSp>
        <p:sp>
          <p:nvSpPr>
            <p:cNvPr id="41" name="文本框 40"/>
            <p:cNvSpPr txBox="1"/>
            <p:nvPr/>
          </p:nvSpPr>
          <p:spPr>
            <a:xfrm>
              <a:off x="16001" y="4719"/>
              <a:ext cx="1369" cy="677"/>
            </a:xfrm>
            <a:prstGeom prst="rect">
              <a:avLst/>
            </a:prstGeom>
            <a:noFill/>
          </p:spPr>
          <p:txBody>
            <a:bodyPr wrap="square" rtlCol="0">
              <a:spAutoFit/>
            </a:bodyPr>
            <a:lstStyle/>
            <a:p>
              <a:r>
                <a:rPr lang="zh-CN" altLang="en-US" sz="2200">
                  <a:solidFill>
                    <a:schemeClr val="bg2"/>
                  </a:solidFill>
                  <a:latin typeface="黑体" panose="02010609060101010101" pitchFamily="2" charset="-122"/>
                  <a:ea typeface="黑体" panose="02010609060101010101" pitchFamily="2" charset="-122"/>
                </a:rPr>
                <a:t>出水</a:t>
              </a:r>
              <a:endParaRPr lang="zh-CN" altLang="en-US" sz="2200">
                <a:solidFill>
                  <a:schemeClr val="bg2"/>
                </a:solidFill>
                <a:latin typeface="黑体" panose="02010609060101010101" pitchFamily="2" charset="-122"/>
                <a:ea typeface="黑体" panose="02010609060101010101" pitchFamily="2" charset="-122"/>
              </a:endParaRPr>
            </a:p>
          </p:txBody>
        </p:sp>
        <p:cxnSp>
          <p:nvCxnSpPr>
            <p:cNvPr id="43" name="直接连接符 42"/>
            <p:cNvCxnSpPr/>
            <p:nvPr/>
          </p:nvCxnSpPr>
          <p:spPr>
            <a:xfrm flipH="1">
              <a:off x="13791" y="3925"/>
              <a:ext cx="1020" cy="0"/>
            </a:xfrm>
            <a:prstGeom prst="line">
              <a:avLst/>
            </a:prstGeom>
            <a:ln w="28575" cmpd="sng">
              <a:solidFill>
                <a:schemeClr val="bg2"/>
              </a:solidFill>
              <a:prstDash val="solid"/>
            </a:ln>
          </p:spPr>
          <p:style>
            <a:lnRef idx="2">
              <a:schemeClr val="accent1"/>
            </a:lnRef>
            <a:fillRef idx="0">
              <a:srgbClr val="FFFFFF"/>
            </a:fillRef>
            <a:effectRef idx="0">
              <a:srgbClr val="FFFFFF"/>
            </a:effectRef>
            <a:fontRef idx="minor">
              <a:schemeClr val="tx1"/>
            </a:fontRef>
          </p:style>
        </p:cxnSp>
        <p:cxnSp>
          <p:nvCxnSpPr>
            <p:cNvPr id="45" name="直接连接符 44"/>
            <p:cNvCxnSpPr/>
            <p:nvPr/>
          </p:nvCxnSpPr>
          <p:spPr>
            <a:xfrm flipH="1">
              <a:off x="13815" y="5967"/>
              <a:ext cx="1020" cy="0"/>
            </a:xfrm>
            <a:prstGeom prst="line">
              <a:avLst/>
            </a:prstGeom>
            <a:ln w="28575" cmpd="sng">
              <a:solidFill>
                <a:schemeClr val="bg2"/>
              </a:solidFill>
              <a:prstDash val="solid"/>
            </a:ln>
          </p:spPr>
          <p:style>
            <a:lnRef idx="2">
              <a:schemeClr val="accent1"/>
            </a:lnRef>
            <a:fillRef idx="0">
              <a:srgbClr val="FFFFFF"/>
            </a:fillRef>
            <a:effectRef idx="0">
              <a:srgbClr val="FFFFFF"/>
            </a:effectRef>
            <a:fontRef idx="minor">
              <a:schemeClr val="tx1"/>
            </a:fontRef>
          </p:style>
        </p:cxnSp>
      </p:grpSp>
      <p:sp>
        <p:nvSpPr>
          <p:cNvPr id="46" name="文本框 45"/>
          <p:cNvSpPr txBox="1"/>
          <p:nvPr/>
        </p:nvSpPr>
        <p:spPr>
          <a:xfrm>
            <a:off x="6096000" y="4055110"/>
            <a:ext cx="4064000" cy="442595"/>
          </a:xfrm>
          <a:prstGeom prst="rect">
            <a:avLst/>
          </a:prstGeom>
          <a:noFill/>
        </p:spPr>
        <p:txBody>
          <a:bodyPr wrap="square" rtlCol="0">
            <a:noAutofit/>
          </a:bodyPr>
          <a:lstStyle/>
          <a:p>
            <a:r>
              <a:rPr kumimoji="1" lang="en-US" altLang="zh-CN" b="0" noProof="0" dirty="0">
                <a:solidFill>
                  <a:schemeClr val="bg2"/>
                </a:solidFill>
                <a:uFillTx/>
                <a:latin typeface="Times New Roman" panose="02020603050405020304" pitchFamily="18" charset="0"/>
                <a:ea typeface="黑体" panose="02010609060101010101" pitchFamily="2" charset="-122"/>
                <a:sym typeface="Monotype Sorts" pitchFamily="2" charset="2"/>
              </a:rPr>
              <a:t>H-Na</a:t>
            </a:r>
            <a:r>
              <a:rPr kumimoji="1" lang="zh-CN" altLang="en-US" b="0" noProof="0" dirty="0">
                <a:solidFill>
                  <a:schemeClr val="bg2"/>
                </a:solidFill>
                <a:uFillTx/>
                <a:latin typeface="Times New Roman" panose="02020603050405020304" pitchFamily="18" charset="0"/>
                <a:ea typeface="黑体" panose="02010609060101010101" pitchFamily="2" charset="-122"/>
                <a:sym typeface="Monotype Sorts" pitchFamily="2" charset="2"/>
              </a:rPr>
              <a:t>并联离子交换脱碱软化示意</a:t>
            </a:r>
            <a:endParaRPr kumimoji="1" lang="zh-CN" altLang="en-US" b="0" baseline="0" noProof="0" dirty="0">
              <a:solidFill>
                <a:schemeClr val="bg2"/>
              </a:solidFill>
              <a:uFillTx/>
              <a:latin typeface="Times New Roman" panose="02020603050405020304" pitchFamily="18" charset="0"/>
              <a:ea typeface="黑体" panose="02010609060101010101" pitchFamily="2" charset="-122"/>
              <a:cs typeface="+mn-cs"/>
              <a:sym typeface="Monotype Sorts" pitchFamily="2" charset="2"/>
            </a:endParaRPr>
          </a:p>
          <a:p>
            <a:endParaRPr kumimoji="1" lang="zh-CN" altLang="en-US" b="0" baseline="0" noProof="0" dirty="0">
              <a:solidFill>
                <a:schemeClr val="bg2"/>
              </a:solidFill>
              <a:uFillTx/>
              <a:latin typeface="Times New Roman" panose="02020603050405020304" pitchFamily="18" charset="0"/>
              <a:ea typeface="黑体" panose="02010609060101010101" pitchFamily="2" charset="-122"/>
              <a:cs typeface="+mn-cs"/>
              <a:sym typeface="Monotype Sorts" pitchFamily="2" charset="2"/>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ph idx="1"/>
          </p:nvPr>
        </p:nvSpPr>
        <p:spPr>
          <a:xfrm>
            <a:off x="551180" y="549275"/>
            <a:ext cx="4665980" cy="770255"/>
          </a:xfrm>
        </p:spPr>
        <p:txBody>
          <a:bodyPr vert="horz" wrap="square" lIns="91440" tIns="45720" rIns="91440" bIns="45720" anchor="t" anchorCtr="0"/>
          <a:lstStyle/>
          <a:p>
            <a:pPr marL="0" algn="l" defTabSz="914400">
              <a:lnSpc>
                <a:spcPct val="150000"/>
              </a:lnSpc>
              <a:spcBef>
                <a:spcPts val="0"/>
              </a:spcBef>
              <a:buClrTx/>
              <a:buSzTx/>
              <a:buFontTx/>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5.3.2</a:t>
            </a:r>
            <a:r>
              <a:rPr lang="en-US" altLang="zh-CN" sz="2800" dirty="0">
                <a:solidFill>
                  <a:srgbClr val="FFC000"/>
                </a:solidFill>
                <a:effectLst/>
                <a:latin typeface="黑体" panose="02010609060101010101" pitchFamily="2" charset="-122"/>
                <a:ea typeface="黑体" panose="02010609060101010101" pitchFamily="2" charset="-122"/>
                <a:cs typeface="黑体" panose="02010609060101010101" pitchFamily="2" charset="-122"/>
              </a:rPr>
              <a:t> </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离子交换除盐</a:t>
            </a:r>
            <a:endPar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endParaRPr>
          </a:p>
          <a:p>
            <a:pPr marL="0" indent="0">
              <a:buClr>
                <a:srgbClr val="FFFFFF"/>
              </a:buClr>
              <a:buFont typeface="Wingdings" panose="05000000000000000000" charset="0"/>
              <a:buNone/>
            </a:pPr>
            <a:r>
              <a:rPr lang="en-US" altLang="zh-CN" sz="28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sym typeface="Monotype Sorts" pitchFamily="2" charset="2"/>
              </a:rPr>
              <a:t>(1)</a:t>
            </a:r>
            <a:r>
              <a:rPr kumimoji="1" lang="en-US" altLang="zh-CN" sz="2800" b="0" kern="1200" noProof="0" dirty="0">
                <a:ln>
                  <a:noFill/>
                </a:ln>
                <a:solidFill>
                  <a:schemeClr val="bg2"/>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rPr>
              <a:t> </a:t>
            </a:r>
            <a:r>
              <a:rPr lang="en-US" altLang="zh-CN" sz="28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sym typeface="Monotype Sorts" pitchFamily="2" charset="2"/>
              </a:rPr>
              <a:t>强碱性阴离子交换树脂</a:t>
            </a:r>
            <a:endParaRPr lang="en-US" altLang="zh-CN" sz="28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sym typeface="Monotype Sorts" pitchFamily="2" charset="2"/>
            </a:endParaRPr>
          </a:p>
        </p:txBody>
      </p:sp>
      <p:sp>
        <p:nvSpPr>
          <p:cNvPr id="5" name="矩形 4"/>
          <p:cNvSpPr/>
          <p:nvPr/>
        </p:nvSpPr>
        <p:spPr>
          <a:xfrm>
            <a:off x="2063750" y="2877185"/>
            <a:ext cx="7559040" cy="2630170"/>
          </a:xfrm>
          <a:prstGeom prst="rect">
            <a:avLst/>
          </a:prstGeom>
        </p:spPr>
        <p:txBody>
          <a:bodyPr wrap="square">
            <a:spAutoFit/>
          </a:bodyPr>
          <a:lstStyle/>
          <a:p>
            <a:pPr marR="0" lvl="0" algn="ctr" defTabSz="914400" rtl="0" eaLnBrk="1" hangingPunct="1">
              <a:lnSpc>
                <a:spcPct val="150000"/>
              </a:lnSpc>
              <a:spcBef>
                <a:spcPct val="0"/>
              </a:spcBef>
              <a:spcAft>
                <a:spcPct val="0"/>
              </a:spcAft>
              <a:buClrTx/>
              <a:buSzTx/>
              <a:buFontTx/>
              <a:buNone/>
              <a:defRPr/>
            </a:pPr>
            <a:r>
              <a:rPr kumimoji="1" lang="en-US" altLang="zh-CN" sz="2200" i="0" u="none" strike="noStrike" kern="1200" cap="none" spc="0" normalizeH="0" baseline="0" noProof="0" dirty="0" err="1">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ROH+HCl→RCl</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 H</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O                                     </a:t>
            </a:r>
            <a:endPar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endParaRPr>
          </a:p>
          <a:p>
            <a:pPr marR="0" lvl="0" algn="ctr" defTabSz="914400" rtl="0" eaLnBrk="1" hangingPunct="1">
              <a:lnSpc>
                <a:spcPct val="150000"/>
              </a:lnSpc>
              <a:spcBef>
                <a:spcPct val="0"/>
              </a:spcBef>
              <a:spcAft>
                <a:spcPct val="0"/>
              </a:spcAft>
              <a:buClrTx/>
              <a:buSzTx/>
              <a:buFont typeface="Wingdings" panose="05000000000000000000" pitchFamily="2" charset="2"/>
              <a:buNone/>
              <a:defRPr/>
            </a:pP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ROH+H</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SO</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4</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→RHSO</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4</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+H</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O             </a:t>
            </a:r>
            <a:r>
              <a:rPr kumimoji="1" lang="zh-CN" altLang="en-US"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　　　　</a:t>
            </a:r>
            <a:endParaRPr kumimoji="1" lang="zh-CN" altLang="en-US"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endParaRPr>
          </a:p>
          <a:p>
            <a:pPr marR="0" lvl="0" algn="ctr" defTabSz="914400" rtl="0" eaLnBrk="1" hangingPunct="1">
              <a:lnSpc>
                <a:spcPct val="150000"/>
              </a:lnSpc>
              <a:spcBef>
                <a:spcPct val="0"/>
              </a:spcBef>
              <a:spcAft>
                <a:spcPct val="0"/>
              </a:spcAft>
              <a:buClrTx/>
              <a:buSzTx/>
              <a:buFont typeface="Wingdings" panose="05000000000000000000" pitchFamily="2" charset="2"/>
              <a:buNone/>
              <a:defRPr/>
            </a:pP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2ROH+ H</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SO</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4</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→R</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SO</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4</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 H</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O         </a:t>
            </a:r>
            <a:r>
              <a:rPr kumimoji="1" lang="zh-CN" altLang="en-US"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　　　　</a:t>
            </a:r>
            <a:endPar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endParaRPr>
          </a:p>
          <a:p>
            <a:pPr marR="0" lvl="0" algn="ctr" defTabSz="914400" rtl="0" eaLnBrk="1" hangingPunct="1">
              <a:lnSpc>
                <a:spcPct val="150000"/>
              </a:lnSpc>
              <a:spcBef>
                <a:spcPct val="0"/>
              </a:spcBef>
              <a:spcAft>
                <a:spcPct val="0"/>
              </a:spcAft>
              <a:buClrTx/>
              <a:buSzTx/>
              <a:buFont typeface="Wingdings" panose="05000000000000000000" pitchFamily="2" charset="2"/>
              <a:buNone/>
              <a:defRPr/>
            </a:pP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ROH +H</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CO</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3</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→RHCO</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3</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 H</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O           </a:t>
            </a:r>
            <a:endPar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endParaRPr>
          </a:p>
          <a:p>
            <a:pPr marR="0" lvl="0" algn="ctr" defTabSz="914400" rtl="0" eaLnBrk="1" hangingPunct="1">
              <a:lnSpc>
                <a:spcPct val="150000"/>
              </a:lnSpc>
              <a:spcBef>
                <a:spcPct val="0"/>
              </a:spcBef>
              <a:spcAft>
                <a:spcPct val="0"/>
              </a:spcAft>
              <a:buClrTx/>
              <a:buSzTx/>
              <a:buFont typeface="Wingdings" panose="05000000000000000000" pitchFamily="2" charset="2"/>
              <a:buNone/>
              <a:defRPr/>
            </a:pP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ROH+H</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SiO</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3</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→RHSiO</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3</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 H</a:t>
            </a:r>
            <a:r>
              <a:rPr kumimoji="1" lang="en-US" altLang="zh-CN" sz="22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O             </a:t>
            </a:r>
            <a:endParaRPr kumimoji="1" lang="en-US" altLang="zh-CN" sz="22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endParaRPr>
          </a:p>
        </p:txBody>
      </p:sp>
      <p:sp>
        <p:nvSpPr>
          <p:cNvPr id="6" name="文本框 5"/>
          <p:cNvSpPr txBox="1"/>
          <p:nvPr/>
        </p:nvSpPr>
        <p:spPr>
          <a:xfrm>
            <a:off x="1343660" y="1845310"/>
            <a:ext cx="9735185" cy="1106805"/>
          </a:xfrm>
          <a:prstGeom prst="rect">
            <a:avLst/>
          </a:prstGeom>
        </p:spPr>
        <p:txBody>
          <a:bodyPr wrap="square">
            <a:spAutoFit/>
          </a:bodyPr>
          <a:lstStyle/>
          <a:p>
            <a:pPr indent="127000" algn="just" defTabSz="266700">
              <a:lnSpc>
                <a:spcPct val="150000"/>
              </a:lnSpc>
              <a:spcBef>
                <a:spcPct val="0"/>
              </a:spcBef>
              <a:spcAft>
                <a:spcPct val="0"/>
              </a:spcAft>
            </a:pP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在水的除盐过程中，经</a:t>
            </a:r>
            <a:r>
              <a:rPr lang="en-US" altLang="zh-CN"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H</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离子交换的出水含有各种强酸、弱酸阴离子，这些离子的去除需依赖强碱性阴离子交换树脂，亦即除盐过程的第二步：</a:t>
            </a:r>
            <a:endPar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p:txBody>
      </p:sp>
      <p:sp>
        <p:nvSpPr>
          <p:cNvPr id="7" name="文本框 6"/>
          <p:cNvSpPr txBox="1"/>
          <p:nvPr/>
        </p:nvSpPr>
        <p:spPr>
          <a:xfrm>
            <a:off x="993775" y="5420360"/>
            <a:ext cx="10621645" cy="1106805"/>
          </a:xfrm>
          <a:prstGeom prst="rect">
            <a:avLst/>
          </a:prstGeom>
        </p:spPr>
        <p:txBody>
          <a:bodyPr wrap="square">
            <a:spAutoFit/>
          </a:bodyPr>
          <a:lstStyle/>
          <a:p>
            <a:pPr indent="127000" algn="just" defTabSz="266700">
              <a:lnSpc>
                <a:spcPct val="150000"/>
              </a:lnSpc>
              <a:spcBef>
                <a:spcPct val="0"/>
              </a:spcBef>
              <a:spcAft>
                <a:spcPct val="0"/>
              </a:spcAft>
            </a:pP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从反应式来看，阴离子交换出水应呈中性，但实际上却呈弱碱性，这是除盐过程中有微量Na+泄漏引起的。</a:t>
            </a:r>
            <a:endPar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15"/>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4755" name="Rectangle 14"/>
          <p:cNvSpPr txBox="1">
            <a:spLocks noGrp="1"/>
          </p:cNvSpPr>
          <p:nvPr>
            <p:ph type="ftr" sz="quarter" idx="4294967295"/>
          </p:nvPr>
        </p:nvSpPr>
        <p:spPr>
          <a:xfrm>
            <a:off x="0" y="0"/>
            <a:ext cx="11236325" cy="990600"/>
          </a:xfrm>
          <a:prstGeom prst="rect">
            <a:avLst/>
          </a:prstGeom>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eaLnBrk="1" hangingPunct="1">
              <a:spcBef>
                <a:spcPct val="50000"/>
              </a:spcBef>
            </a:pPr>
            <a:r>
              <a:rPr lang="en-US" altLang="zh-CN" sz="2800" i="1" dirty="0">
                <a:latin typeface="华文彩云" panose="02010800040101010101" pitchFamily="2" charset="-122"/>
                <a:ea typeface="华文彩云" panose="02010800040101010101" pitchFamily="2" charset="-122"/>
              </a:rPr>
              <a:t>《</a:t>
            </a:r>
            <a:r>
              <a:rPr lang="zh-CN" altLang="en-US" sz="2800" i="1" dirty="0">
                <a:latin typeface="华文彩云" panose="02010800040101010101" pitchFamily="2" charset="-122"/>
                <a:ea typeface="华文彩云" panose="02010800040101010101" pitchFamily="2" charset="-122"/>
              </a:rPr>
              <a:t>环境化学</a:t>
            </a:r>
            <a:r>
              <a:rPr lang="en-US" altLang="zh-CN" sz="2800" i="1" dirty="0">
                <a:latin typeface="华文彩云" panose="02010800040101010101" pitchFamily="2" charset="-122"/>
                <a:ea typeface="华文彩云" panose="02010800040101010101" pitchFamily="2" charset="-122"/>
              </a:rPr>
              <a:t>》 </a:t>
            </a:r>
            <a:r>
              <a:rPr lang="zh-CN" altLang="en-US" sz="2800" i="1" dirty="0">
                <a:latin typeface="华文彩云" panose="02010800040101010101" pitchFamily="2" charset="-122"/>
                <a:ea typeface="华文彩云" panose="02010800040101010101" pitchFamily="2" charset="-122"/>
              </a:rPr>
              <a:t>第八章  环境污染物的净化技术</a:t>
            </a:r>
            <a:endParaRPr lang="zh-CN" altLang="en-US" sz="2800" i="1" dirty="0">
              <a:latin typeface="华文彩云" panose="02010800040101010101" pitchFamily="2" charset="-122"/>
              <a:ea typeface="华文彩云" panose="02010800040101010101" pitchFamily="2" charset="-122"/>
            </a:endParaRPr>
          </a:p>
          <a:p>
            <a:pPr lvl="0" eaLnBrk="1" hangingPunct="1"/>
            <a:endParaRPr lang="en-US" altLang="zh-CN" sz="2800" i="1" dirty="0">
              <a:latin typeface="华文彩云" panose="02010800040101010101" pitchFamily="2" charset="-122"/>
              <a:ea typeface="华文彩云" panose="02010800040101010101" pitchFamily="2" charset="-122"/>
            </a:endParaRPr>
          </a:p>
        </p:txBody>
      </p:sp>
      <p:sp>
        <p:nvSpPr>
          <p:cNvPr id="28674" name="Rectangle 3"/>
          <p:cNvSpPr>
            <a:spLocks noGrp="1"/>
          </p:cNvSpPr>
          <p:nvPr>
            <p:ph idx="1"/>
          </p:nvPr>
        </p:nvSpPr>
        <p:spPr>
          <a:xfrm>
            <a:off x="551180" y="692785"/>
            <a:ext cx="11264900" cy="737235"/>
          </a:xfrm>
        </p:spPr>
        <p:txBody>
          <a:bodyPr vert="horz" wrap="square" lIns="91440" tIns="45720" rIns="91440" bIns="45720" anchor="t" anchorCtr="0"/>
          <a:lstStyle/>
          <a:p>
            <a:pPr algn="l" latinLnBrk="0">
              <a:spcBef>
                <a:spcPts val="0"/>
              </a:spcBef>
              <a:buClr>
                <a:srgbClr val="FFFFFF"/>
              </a:buClr>
              <a:buFont typeface="Wingdings" panose="05000000000000000000" charset="0"/>
            </a:pPr>
            <a:r>
              <a:rPr lang="en-US" altLang="zh-CN" sz="28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sym typeface="Monotype Sorts" pitchFamily="2" charset="2"/>
              </a:rPr>
              <a:t>(2)</a:t>
            </a:r>
            <a:r>
              <a:rPr kumimoji="1" lang="en-US" altLang="zh-CN" sz="2800" b="0" kern="1200" noProof="0" dirty="0">
                <a:ln>
                  <a:noFill/>
                </a:ln>
                <a:solidFill>
                  <a:schemeClr val="accent1"/>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rPr>
              <a:t> </a:t>
            </a:r>
            <a:r>
              <a:rPr lang="en-US" altLang="zh-CN" sz="28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sym typeface="Monotype Sorts" pitchFamily="2" charset="2"/>
              </a:rPr>
              <a:t>弱碱性阴离子交换树脂</a:t>
            </a:r>
            <a:endParaRPr lang="en-US" altLang="zh-CN" sz="28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sym typeface="Monotype Sorts" pitchFamily="2" charset="2"/>
            </a:endParaRPr>
          </a:p>
          <a:p>
            <a:pPr algn="l" latinLnBrk="0">
              <a:spcBef>
                <a:spcPts val="0"/>
              </a:spcBef>
              <a:buClr>
                <a:srgbClr val="FFFFFF"/>
              </a:buClr>
              <a:buFont typeface="Wingdings" panose="05000000000000000000" charset="0"/>
            </a:pPr>
            <a:endParaRPr kumimoji="1" lang="zh-CN" altLang="en-US" sz="2800" b="0" kern="1200" noProof="0" dirty="0">
              <a:ln>
                <a:noFill/>
              </a:ln>
              <a:solidFill>
                <a:schemeClr val="accent1"/>
              </a:solidFill>
              <a:effectLst/>
              <a:uLnTx/>
              <a:uFillTx/>
              <a:latin typeface="黑体" panose="02010609060101010101" pitchFamily="2" charset="-122"/>
              <a:ea typeface="黑体" panose="02010609060101010101" pitchFamily="2" charset="-122"/>
              <a:cs typeface="黑体" panose="02010609060101010101" pitchFamily="2" charset="-122"/>
              <a:sym typeface="Monotype Sorts" pitchFamily="2" charset="2"/>
            </a:endParaRPr>
          </a:p>
          <a:p>
            <a:pPr algn="l" latinLnBrk="0">
              <a:spcBef>
                <a:spcPts val="0"/>
              </a:spcBef>
              <a:buClr>
                <a:srgbClr val="FFFFFF"/>
              </a:buClr>
              <a:buFont typeface="Wingdings" panose="05000000000000000000" charset="0"/>
            </a:pPr>
            <a:endParaRPr kumimoji="1" lang="zh-CN" altLang="en-US" sz="2800" b="0" kern="120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sym typeface="Monotype Sorts" pitchFamily="2" charset="2"/>
            </a:endParaRPr>
          </a:p>
        </p:txBody>
      </p:sp>
      <p:sp>
        <p:nvSpPr>
          <p:cNvPr id="5" name="矩形 4"/>
          <p:cNvSpPr/>
          <p:nvPr/>
        </p:nvSpPr>
        <p:spPr>
          <a:xfrm>
            <a:off x="1919605" y="2997200"/>
            <a:ext cx="7559040" cy="1198880"/>
          </a:xfrm>
          <a:prstGeom prst="rect">
            <a:avLst/>
          </a:prstGeom>
          <a:noFill/>
        </p:spPr>
        <p:txBody>
          <a:bodyPr wrap="square">
            <a:spAutoFit/>
          </a:bodyPr>
          <a:lstStyle/>
          <a:p>
            <a:pPr marR="0" lvl="0" algn="ctr" defTabSz="914400" rtl="0" eaLnBrk="1" hangingPunct="1">
              <a:lnSpc>
                <a:spcPct val="150000"/>
              </a:lnSpc>
              <a:spcBef>
                <a:spcPct val="0"/>
              </a:spcBef>
              <a:spcAft>
                <a:spcPct val="0"/>
              </a:spcAft>
              <a:buClrTx/>
              <a:buSzTx/>
              <a:buFontTx/>
              <a:buNone/>
              <a:defRPr/>
            </a:pPr>
            <a:r>
              <a:rPr kumimoji="1" lang="en-US" altLang="zh-CN" sz="2400" i="0" u="none" strike="noStrike" kern="1200" cap="none" spc="0" normalizeH="0" baseline="0" noProof="0" dirty="0" err="1">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R-NH</a:t>
            </a:r>
            <a:r>
              <a:rPr kumimoji="1" lang="en-US" altLang="zh-CN" sz="2400" i="0" u="none" strike="noStrike" kern="1200" cap="none" spc="0" normalizeH="0" baseline="-25000" noProof="0" dirty="0" err="1">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3</a:t>
            </a:r>
            <a:r>
              <a:rPr kumimoji="1" lang="en-US" altLang="zh-CN" sz="2400" i="0" u="none" strike="noStrike" kern="1200" cap="none" spc="0" normalizeH="0" baseline="0" noProof="0" dirty="0" err="1">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OH+HCl→R-NH</a:t>
            </a:r>
            <a:r>
              <a:rPr kumimoji="1" lang="en-US" altLang="zh-CN" sz="2400" i="0" u="none" strike="noStrike" kern="1200" cap="none" spc="0" normalizeH="0" baseline="-25000" noProof="0" dirty="0" err="1">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3</a:t>
            </a:r>
            <a:r>
              <a:rPr kumimoji="1" lang="en-US" altLang="zh-CN" sz="2400" i="0" u="none" strike="noStrike" kern="1200" cap="none" spc="0" normalizeH="0" baseline="0" noProof="0" dirty="0" err="1">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Cl</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 H</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O                                      </a:t>
            </a:r>
            <a:endPar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endParaRPr>
          </a:p>
          <a:p>
            <a:pPr marR="0" lvl="0" algn="ctr" defTabSz="914400" rtl="0" eaLnBrk="1" hangingPunct="1">
              <a:lnSpc>
                <a:spcPct val="150000"/>
              </a:lnSpc>
              <a:spcBef>
                <a:spcPct val="0"/>
              </a:spcBef>
              <a:spcAft>
                <a:spcPct val="0"/>
              </a:spcAft>
              <a:buClrTx/>
              <a:buSzTx/>
              <a:buFont typeface="Wingdings" panose="05000000000000000000" pitchFamily="2" charset="2"/>
              <a:buNone/>
              <a:defRPr/>
            </a:pP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2R-NH</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3</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OH+H</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SO</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4</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→(R-NH</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3</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SO</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4</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+H</a:t>
            </a:r>
            <a:r>
              <a:rPr kumimoji="1" lang="en-US" altLang="zh-CN" sz="2400" i="0" u="none" strike="noStrike" kern="1200" cap="none" spc="0" normalizeH="0" baseline="-2500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2</a:t>
            </a:r>
            <a:r>
              <a:rPr kumimoji="1" lang="en-US" altLang="zh-CN" sz="2400" i="0" u="none" strike="noStrike" kern="1200" cap="none" spc="0" normalizeH="0" baseline="0" noProof="0" dirty="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onotype Sorts"/>
              </a:rPr>
              <a:t>O       </a:t>
            </a:r>
            <a:r>
              <a:rPr kumimoji="1" lang="en-US" altLang="zh-CN"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onotype Sorts"/>
              </a:rPr>
              <a:t>)</a:t>
            </a:r>
            <a:r>
              <a:rPr kumimoji="1"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onotype Sorts"/>
              </a:rPr>
              <a:t>　　　　　</a:t>
            </a:r>
            <a:endParaRPr kumimoji="1" lang="en-US" altLang="zh-CN"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onotype Sorts"/>
            </a:endParaRPr>
          </a:p>
        </p:txBody>
      </p:sp>
      <p:sp>
        <p:nvSpPr>
          <p:cNvPr id="4" name="文本框 3"/>
          <p:cNvSpPr txBox="1"/>
          <p:nvPr/>
        </p:nvSpPr>
        <p:spPr>
          <a:xfrm>
            <a:off x="1127760" y="4437380"/>
            <a:ext cx="10318750" cy="1938020"/>
          </a:xfrm>
          <a:prstGeom prst="rect">
            <a:avLst/>
          </a:prstGeom>
        </p:spPr>
        <p:txBody>
          <a:bodyPr wrap="square">
            <a:spAutoFit/>
          </a:bodyPr>
          <a:lstStyle/>
          <a:p>
            <a:pPr marL="342900" indent="-342900" algn="just" defTabSz="266700">
              <a:lnSpc>
                <a:spcPct val="150000"/>
              </a:lnSpc>
              <a:spcBef>
                <a:spcPct val="0"/>
              </a:spcBef>
              <a:spcAft>
                <a:spcPct val="0"/>
              </a:spcAft>
              <a:buFont typeface="Wingdings" panose="05000000000000000000" charset="0"/>
              <a:buChar char="n"/>
            </a:pP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rPr>
              <a:t>弱碱树脂极</a:t>
            </a:r>
            <a:r>
              <a:rPr kumimoji="1" lang="en-US" altLang="zh-CN" sz="2000" b="0" noProof="0" dirty="0">
                <a:ln>
                  <a:noFill/>
                </a:ln>
                <a:solidFill>
                  <a:schemeClr val="accent1"/>
                </a:solidFill>
                <a:effectLst/>
                <a:uLnTx/>
                <a:uFillTx/>
                <a:latin typeface="Times New Roman" panose="02020603050405020304" pitchFamily="18" charset="0"/>
                <a:ea typeface="黑体" panose="02010609060101010101" pitchFamily="2" charset="-122"/>
                <a:cs typeface="黑体" panose="02010609060101010101" pitchFamily="2" charset="-122"/>
              </a:rPr>
              <a:t>易用碱再生</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rPr>
              <a:t>。弱碱树脂</a:t>
            </a:r>
            <a:r>
              <a:rPr kumimoji="1" lang="en-US" altLang="zh-CN" sz="2000" b="0" noProof="0" dirty="0">
                <a:ln>
                  <a:noFill/>
                </a:ln>
                <a:solidFill>
                  <a:schemeClr val="accent1"/>
                </a:solidFill>
                <a:effectLst/>
                <a:uLnTx/>
                <a:uFillTx/>
                <a:latin typeface="Times New Roman" panose="02020603050405020304" pitchFamily="18" charset="0"/>
                <a:ea typeface="黑体" panose="02010609060101010101" pitchFamily="2" charset="-122"/>
                <a:cs typeface="黑体" panose="02010609060101010101" pitchFamily="2" charset="-122"/>
              </a:rPr>
              <a:t>交换容量高</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rPr>
              <a:t>于强碱树脂。</a:t>
            </a:r>
            <a:endPar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endParaRPr>
          </a:p>
          <a:p>
            <a:pPr marL="342900" indent="-342900" algn="just" defTabSz="266700">
              <a:lnSpc>
                <a:spcPct val="150000"/>
              </a:lnSpc>
              <a:spcBef>
                <a:spcPct val="0"/>
              </a:spcBef>
              <a:spcAft>
                <a:spcPct val="0"/>
              </a:spcAft>
              <a:buFont typeface="Wingdings" panose="05000000000000000000" charset="0"/>
              <a:buChar char="n"/>
            </a:pP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rPr>
              <a:t>弱碱树脂</a:t>
            </a:r>
            <a:r>
              <a:rPr kumimoji="1" lang="en-US" altLang="zh-CN" sz="2000" b="0" noProof="0" dirty="0">
                <a:ln>
                  <a:noFill/>
                </a:ln>
                <a:solidFill>
                  <a:schemeClr val="accent1"/>
                </a:solidFill>
                <a:effectLst/>
                <a:uLnTx/>
                <a:uFillTx/>
                <a:latin typeface="Times New Roman" panose="02020603050405020304" pitchFamily="18" charset="0"/>
                <a:ea typeface="黑体" panose="02010609060101010101" pitchFamily="2" charset="-122"/>
                <a:cs typeface="黑体" panose="02010609060101010101" pitchFamily="2" charset="-122"/>
              </a:rPr>
              <a:t>抗有机物污染能力较强</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rPr>
              <a:t>，若在强碱阴离子交换树脂前设置弱碱阴树脂，既可减轻强碱树脂的负荷，又能保护其不受有机物的污染。</a:t>
            </a:r>
            <a:endPar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endParaRPr>
          </a:p>
          <a:p>
            <a:pPr marL="342900" indent="-342900" algn="just" defTabSz="266700">
              <a:lnSpc>
                <a:spcPct val="150000"/>
              </a:lnSpc>
              <a:spcBef>
                <a:spcPct val="0"/>
              </a:spcBef>
              <a:spcAft>
                <a:spcPct val="0"/>
              </a:spcAft>
              <a:buFont typeface="Wingdings" panose="05000000000000000000" charset="0"/>
              <a:buChar char="n"/>
            </a:pP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sym typeface="+mn-ea"/>
              </a:rPr>
              <a:t>作为再生剂可用</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n-ea"/>
              </a:rPr>
              <a:t>NaOH</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sym typeface="+mn-ea"/>
              </a:rPr>
              <a:t>，也可用</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n-ea"/>
              </a:rPr>
              <a:t>NaHCO</a:t>
            </a:r>
            <a:r>
              <a:rPr kumimoji="1" lang="en-US" altLang="zh-CN" sz="2000" b="0" baseline="-2500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n-ea"/>
              </a:rPr>
              <a:t>3</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n-ea"/>
              </a:rPr>
              <a:t>、Na</a:t>
            </a:r>
            <a:r>
              <a:rPr kumimoji="1" lang="en-US" altLang="zh-CN" sz="2000" b="0" baseline="-2500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n-ea"/>
              </a:rPr>
              <a:t>2</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n-ea"/>
              </a:rPr>
              <a:t>CO</a:t>
            </a:r>
            <a:r>
              <a:rPr kumimoji="1" lang="en-US" altLang="zh-CN" sz="2000" b="0" baseline="-2500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n-ea"/>
              </a:rPr>
              <a:t>3</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sym typeface="+mn-ea"/>
              </a:rPr>
              <a:t>或</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n-ea"/>
              </a:rPr>
              <a:t>NH</a:t>
            </a:r>
            <a:r>
              <a:rPr kumimoji="1" lang="en-US" altLang="zh-CN" sz="2000" b="0" baseline="-2500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n-ea"/>
              </a:rPr>
              <a:t>4</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Arial" panose="020B0604020202020204" pitchFamily="34" charset="0"/>
                <a:sym typeface="+mn-ea"/>
              </a:rPr>
              <a:t>OH</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sym typeface="+mn-ea"/>
              </a:rPr>
              <a:t>。</a:t>
            </a:r>
            <a:endPar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endParaRPr>
          </a:p>
        </p:txBody>
      </p:sp>
      <p:sp>
        <p:nvSpPr>
          <p:cNvPr id="2" name="文本框 1"/>
          <p:cNvSpPr txBox="1"/>
          <p:nvPr/>
        </p:nvSpPr>
        <p:spPr>
          <a:xfrm>
            <a:off x="1375410" y="1268730"/>
            <a:ext cx="9860915" cy="1783715"/>
          </a:xfrm>
          <a:prstGeom prst="rect">
            <a:avLst/>
          </a:prstGeom>
          <a:noFill/>
        </p:spPr>
        <p:txBody>
          <a:bodyPr wrap="square" rtlCol="0">
            <a:spAutoFit/>
          </a:bodyPr>
          <a:lstStyle/>
          <a:p>
            <a:pPr>
              <a:lnSpc>
                <a:spcPct val="150000"/>
              </a:lnSpc>
            </a:pPr>
            <a:r>
              <a:rPr kumimoji="1" lang="zh-CN" altLang="en-US" sz="2000" b="0" noProof="0" dirty="0">
                <a:ln>
                  <a:noFill/>
                </a:ln>
                <a:solidFill>
                  <a:srgbClr val="FF0000"/>
                </a:solidFill>
                <a:effectLst/>
                <a:uLnTx/>
                <a:uFillTx/>
                <a:latin typeface="Times New Roman" panose="02020603050405020304" pitchFamily="18" charset="0"/>
                <a:ea typeface="黑体" panose="02010609060101010101" pitchFamily="2" charset="-122"/>
                <a:cs typeface="黑体" panose="02010609060101010101" pitchFamily="2" charset="-122"/>
                <a:sym typeface="Monotype Sorts" pitchFamily="2" charset="2"/>
              </a:rPr>
              <a:t>弱碱树脂只能与强酸阴离子起交换反应</a:t>
            </a:r>
            <a:r>
              <a:rPr kumimoji="1" lang="zh-CN" altLang="en-US"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sym typeface="Monotype Sorts" pitchFamily="2" charset="2"/>
              </a:rPr>
              <a:t>，而不能吸附弱酸阴离子。由于树脂上的活性基团在水中离</a:t>
            </a:r>
            <a:r>
              <a:rPr kumimoji="1" lang="zh-CN" altLang="en-US" sz="2000" b="0" noProof="0" dirty="0">
                <a:ln>
                  <a:noFill/>
                </a:ln>
                <a:effectLst/>
                <a:uLnTx/>
                <a:uFillTx/>
                <a:latin typeface="Times New Roman" panose="02020603050405020304" pitchFamily="18" charset="0"/>
                <a:ea typeface="黑体" panose="02010609060101010101" pitchFamily="2" charset="-122"/>
                <a:cs typeface="黑体" panose="02010609060101010101" pitchFamily="2" charset="-122"/>
                <a:sym typeface="Monotype Sorts" pitchFamily="2" charset="2"/>
              </a:rPr>
              <a:t>解</a:t>
            </a:r>
            <a:r>
              <a:rPr kumimoji="1" lang="zh-CN" altLang="en-US"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sym typeface="Monotype Sorts" pitchFamily="2" charset="2"/>
              </a:rPr>
              <a:t>能力很低，若水的</a:t>
            </a:r>
            <a:r>
              <a:rPr kumimoji="1" lang="en-US" altLang="zh-CN"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sym typeface="Monotype Sorts" pitchFamily="2" charset="2"/>
              </a:rPr>
              <a:t>pH</a:t>
            </a:r>
            <a:r>
              <a:rPr kumimoji="1" lang="zh-CN" altLang="en-US"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sym typeface="Monotype Sorts" pitchFamily="2" charset="2"/>
              </a:rPr>
              <a:t>值高了，则水中</a:t>
            </a:r>
            <a:r>
              <a:rPr kumimoji="1" lang="en-US" altLang="zh-CN" sz="2000" b="0" noProof="0" dirty="0">
                <a:ln>
                  <a:noFill/>
                </a:ln>
                <a:solidFill>
                  <a:schemeClr val="accent1"/>
                </a:solidFill>
                <a:effectLst/>
                <a:uLnTx/>
                <a:uFillTx/>
                <a:latin typeface="Times New Roman" panose="02020603050405020304" pitchFamily="18" charset="0"/>
                <a:ea typeface="黑体" panose="02010609060101010101" pitchFamily="2" charset="-122"/>
                <a:cs typeface="Arial" panose="020B0604020202020204" pitchFamily="34" charset="0"/>
                <a:sym typeface="Monotype Sorts" pitchFamily="2" charset="2"/>
              </a:rPr>
              <a:t>OH</a:t>
            </a:r>
            <a:r>
              <a:rPr kumimoji="1" lang="en-US" altLang="zh-CN" sz="2000" b="0" baseline="30000" noProof="0" dirty="0">
                <a:ln>
                  <a:noFill/>
                </a:ln>
                <a:solidFill>
                  <a:schemeClr val="accent1"/>
                </a:solidFill>
                <a:effectLst/>
                <a:uLnTx/>
                <a:uFillTx/>
                <a:latin typeface="Times New Roman" panose="02020603050405020304" pitchFamily="18" charset="0"/>
                <a:ea typeface="黑体" panose="02010609060101010101" pitchFamily="2" charset="-122"/>
                <a:cs typeface="Arial" panose="020B0604020202020204" pitchFamily="34" charset="0"/>
                <a:sym typeface="Monotype Sorts" pitchFamily="2" charset="2"/>
              </a:rPr>
              <a:t>-</a:t>
            </a:r>
            <a:r>
              <a:rPr kumimoji="1" lang="zh-CN" altLang="en-US" sz="2000" b="0" noProof="0" dirty="0">
                <a:ln>
                  <a:noFill/>
                </a:ln>
                <a:solidFill>
                  <a:schemeClr val="accent1"/>
                </a:solidFill>
                <a:effectLst/>
                <a:uLnTx/>
                <a:uFillTx/>
                <a:latin typeface="Times New Roman" panose="02020603050405020304" pitchFamily="18" charset="0"/>
                <a:ea typeface="黑体" panose="02010609060101010101" pitchFamily="2" charset="-122"/>
                <a:cs typeface="黑体" panose="02010609060101010101" pitchFamily="2" charset="-122"/>
                <a:sym typeface="Monotype Sorts" pitchFamily="2" charset="2"/>
              </a:rPr>
              <a:t>会抑制</a:t>
            </a:r>
            <a:r>
              <a:rPr kumimoji="1" lang="zh-CN" altLang="en-US"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sym typeface="Monotype Sorts" pitchFamily="2" charset="2"/>
              </a:rPr>
              <a:t>交换反应的进行，所以弱碱树脂对强酸根的交换反应，也只有在当这些强酸根成酸的形态时才能进行：</a:t>
            </a:r>
            <a:endParaRPr kumimoji="1" lang="zh-CN" altLang="en-US" sz="2000" b="0" noProof="0" dirty="0">
              <a:ln>
                <a:noFill/>
              </a:ln>
              <a:solidFill>
                <a:schemeClr val="bg2"/>
              </a:solidFill>
              <a:effectLst/>
              <a:uLnTx/>
              <a:uFillTx/>
              <a:latin typeface="Times New Roman" panose="02020603050405020304" pitchFamily="18" charset="0"/>
              <a:ea typeface="黑体" panose="02010609060101010101" pitchFamily="2" charset="-122"/>
              <a:cs typeface="黑体" panose="02010609060101010101" pitchFamily="2" charset="-122"/>
              <a:sym typeface="Monotype Sorts" pitchFamily="2" charset="2"/>
            </a:endParaRPr>
          </a:p>
          <a:p>
            <a:endParaRPr lang="zh-CN" altLang="en-US" sz="2000"/>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2485390" y="1628140"/>
            <a:ext cx="8187055" cy="501269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一、混凝法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Coagulation Method</a:t>
            </a:r>
            <a:r>
              <a:rPr lang="en-US" altLang="zh-CN" sz="3000" dirty="0">
                <a:solidFill>
                  <a:schemeClr val="bg2"/>
                </a:solidFill>
                <a:latin typeface="Arial" panose="020B0604020202020204" pitchFamily="34" charset="0"/>
                <a:ea typeface="黑体" panose="02010609060101010101" pitchFamily="2" charset="-122"/>
              </a:rPr>
              <a:t> </a:t>
            </a:r>
            <a:endParaRPr lang="en-US" altLang="zh-CN" sz="3000" dirty="0">
              <a:solidFill>
                <a:schemeClr val="bg2"/>
              </a:solidFill>
              <a:latin typeface="Arial" panose="020B0604020202020204" pitchFamily="34" charset="0"/>
              <a:ea typeface="黑体" panose="02010609060101010101" pitchFamily="2" charset="-122"/>
              <a:hlinkClick r:id="rId1" action="ppaction://hlinksldjump"/>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二、沉淀法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P</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recipitation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三、膜分离法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Membrane Separation Method</a:t>
            </a:r>
            <a:endParaRPr lang="zh-CN" altLang="en-US"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四、吸附法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Adsorption Method</a:t>
            </a:r>
            <a:endParaRPr lang="en-US" altLang="zh-CN"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rPr>
              <a:t>五、离子交换法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Ion Exchange Method</a:t>
            </a:r>
            <a:endParaRPr lang="en-US" altLang="zh-CN" sz="3000" dirty="0">
              <a:solidFill>
                <a:schemeClr val="bg2"/>
              </a:solidFill>
              <a:latin typeface="Arial" panose="020B0604020202020204" pitchFamily="34" charset="0"/>
              <a:ea typeface="黑体" panose="02010609060101010101" pitchFamily="2" charset="-122"/>
              <a:sym typeface="+mn-ea"/>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六、</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化学氧化法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Oxidation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七、</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化学还原法</a:t>
            </a:r>
            <a:r>
              <a:rPr lang="en-US" altLang="zh-CN" sz="3000" dirty="0">
                <a:solidFill>
                  <a:schemeClr val="bg2"/>
                </a:solidFill>
                <a:latin typeface="宋体" panose="02010600030101010101" pitchFamily="2" charset="-122"/>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Reduction Method</a:t>
            </a:r>
            <a:endParaRPr lang="en-US" altLang="zh-CN" sz="2400" dirty="0">
              <a:solidFill>
                <a:schemeClr val="bg2"/>
              </a:solidFill>
              <a:latin typeface="Arial" panose="020B0604020202020204" pitchFamily="34" charset="0"/>
              <a:ea typeface="黑体" panose="02010609060101010101" pitchFamily="2" charset="-122"/>
            </a:endParaRPr>
          </a:p>
          <a:p>
            <a:pPr marL="457200" indent="-457200" eaLnBrk="1" hangingPunct="1">
              <a:lnSpc>
                <a:spcPct val="110000"/>
              </a:lnSpc>
              <a:spcBef>
                <a:spcPct val="20000"/>
              </a:spcBef>
            </a:pPr>
            <a:r>
              <a:rPr lang="en-US" altLang="zh-CN" sz="3000" dirty="0">
                <a:solidFill>
                  <a:schemeClr val="bg2"/>
                </a:solidFill>
                <a:latin typeface="黑体" panose="02010609060101010101" pitchFamily="2" charset="-122"/>
                <a:ea typeface="黑体" panose="02010609060101010101" pitchFamily="2" charset="-122"/>
              </a:rPr>
              <a:t> </a:t>
            </a:r>
            <a:endParaRPr lang="zh-CN" altLang="en-US" sz="3000" dirty="0">
              <a:solidFill>
                <a:schemeClr val="bg2"/>
              </a:solidFill>
              <a:latin typeface="黑体" panose="02010609060101010101" pitchFamily="2" charset="-122"/>
              <a:ea typeface="黑体" panose="02010609060101010101" pitchFamily="2" charset="-122"/>
            </a:endParaRPr>
          </a:p>
          <a:p>
            <a:pPr marL="457200" indent="-457200" eaLnBrk="1" hangingPunct="1">
              <a:spcBef>
                <a:spcPct val="50000"/>
              </a:spcBef>
            </a:pPr>
            <a:endParaRPr lang="zh-CN" altLang="en-US" sz="3000" dirty="0">
              <a:solidFill>
                <a:schemeClr val="bg2"/>
              </a:solidFill>
              <a:latin typeface="黑体" panose="02010609060101010101" pitchFamily="2" charset="-122"/>
              <a:ea typeface="黑体" panose="02010609060101010101" pitchFamily="2" charset="-122"/>
            </a:endParaRPr>
          </a:p>
        </p:txBody>
      </p:sp>
      <p:sp>
        <p:nvSpPr>
          <p:cNvPr id="73730" name="Rectangle 2"/>
          <p:cNvSpPr>
            <a:spLocks noGrp="1" noChangeArrowheads="1"/>
          </p:cNvSpPr>
          <p:nvPr>
            <p:ph type="ctrTitle" sz="quarter"/>
          </p:nvPr>
        </p:nvSpPr>
        <p:spPr>
          <a:xfrm>
            <a:off x="1052195" y="624840"/>
            <a:ext cx="8989060" cy="1081405"/>
          </a:xfrm>
        </p:spPr>
        <p:txBody>
          <a:bodyPr vert="horz" wrap="square" lIns="91440" tIns="45720" rIns="91440" bIns="45720" numCol="1" anchor="ctr" anchorCtr="0" compatLnSpc="1"/>
          <a:p>
            <a:pPr marL="0" lvl="0" indent="0" algn="l" eaLnBrk="1" latinLnBrk="0" hangingPunct="1">
              <a:lnSpc>
                <a:spcPct val="100000"/>
              </a:lnSpc>
              <a:spcBef>
                <a:spcPts val="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3000" b="1" i="0" u="none" strike="noStrike" kern="1200" cap="none" spc="0" normalizeH="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4000"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第一</a:t>
            </a:r>
            <a:r>
              <a:rPr lang="zh-CN" altLang="en-US" sz="4000" i="0"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节 </a:t>
            </a:r>
            <a:r>
              <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物理化学技术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3" name="Line 9"/>
          <p:cNvSpPr>
            <a:spLocks noChangeShapeType="1"/>
          </p:cNvSpPr>
          <p:nvPr/>
        </p:nvSpPr>
        <p:spPr bwMode="auto">
          <a:xfrm flipV="1">
            <a:off x="2496185" y="5733415"/>
            <a:ext cx="7113905" cy="31750"/>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a:xfrm>
            <a:off x="9347200" y="6381750"/>
            <a:ext cx="2844800" cy="476250"/>
          </a:xfrm>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文本框 1"/>
          <p:cNvSpPr txBox="1"/>
          <p:nvPr/>
        </p:nvSpPr>
        <p:spPr>
          <a:xfrm>
            <a:off x="815975" y="1122045"/>
            <a:ext cx="10427335" cy="1014730"/>
          </a:xfrm>
          <a:prstGeom prst="rect">
            <a:avLst/>
          </a:prstGeom>
          <a:noFill/>
        </p:spPr>
        <p:txBody>
          <a:bodyPr wrap="square" rtlCol="0">
            <a:spAutoFit/>
          </a:bodyPr>
          <a:lstStyle/>
          <a:p>
            <a:pPr>
              <a:lnSpc>
                <a:spcPct val="150000"/>
              </a:lnSpc>
            </a:pPr>
            <a:r>
              <a:rPr lang="zh-CN" altLang="en-US" sz="2000" b="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失去电子或有机物</a:t>
            </a:r>
            <a:r>
              <a:rPr lang="zh-CN" altLang="en-US" sz="2000" b="0" dirty="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脱氢</a:t>
            </a:r>
            <a:r>
              <a:rPr lang="en-US" altLang="zh-CN" sz="2000" b="0" dirty="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a:t>
            </a:r>
            <a:r>
              <a:rPr lang="zh-CN" altLang="en-US" sz="2000" b="0" dirty="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加氧</a:t>
            </a:r>
            <a:r>
              <a:rPr lang="zh-CN" altLang="en-US" sz="2000" b="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rPr>
              <a:t>的过程称为</a:t>
            </a:r>
            <a:r>
              <a:rPr lang="zh-CN" altLang="en-US" sz="2000" b="0" dirty="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氧化反应</a:t>
            </a:r>
            <a:r>
              <a:rPr lang="zh-CN" altLang="en-US" sz="2000" b="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rPr>
              <a:t>，使</a:t>
            </a:r>
            <a:r>
              <a:rPr lang="zh-CN" altLang="en-US" sz="2000" b="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环境中</a:t>
            </a:r>
            <a:r>
              <a:rPr lang="zh-CN" altLang="en-US" sz="2000" b="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rPr>
              <a:t>难于生物降解的有机物转化为可生物降解的有机物。几种常用的氧化法包括</a:t>
            </a:r>
            <a:r>
              <a:rPr lang="zh-CN" altLang="en-US" sz="2000" b="0" u="sng" dirty="0">
                <a:solidFill>
                  <a:schemeClr val="bg2"/>
                </a:solidFill>
                <a:uFillTx/>
                <a:latin typeface="Times New Roman" panose="02020603050405020304" pitchFamily="18" charset="0"/>
                <a:ea typeface="黑体" panose="02010609060101010101" pitchFamily="2" charset="-122"/>
                <a:cs typeface="黑体" panose="02010609060101010101" pitchFamily="2" charset="-122"/>
              </a:rPr>
              <a:t>臭氧氧化法、</a:t>
            </a:r>
            <a:r>
              <a:rPr lang="en-US" altLang="zh-CN" sz="2000" b="0" u="sng" dirty="0">
                <a:solidFill>
                  <a:schemeClr val="bg2"/>
                </a:solidFill>
                <a:uFillTx/>
                <a:latin typeface="Times New Roman" panose="02020603050405020304" pitchFamily="18" charset="0"/>
                <a:ea typeface="黑体" panose="02010609060101010101" pitchFamily="2" charset="-122"/>
                <a:cs typeface="黑体" panose="02010609060101010101" pitchFamily="2" charset="-122"/>
              </a:rPr>
              <a:t>Fenton</a:t>
            </a:r>
            <a:r>
              <a:rPr lang="zh-CN" altLang="en-US" sz="2000" b="0" u="sng" dirty="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反应法、光催化</a:t>
            </a:r>
            <a:r>
              <a:rPr lang="zh-CN" altLang="en-US" sz="2000" b="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rPr>
              <a:t>法。</a:t>
            </a:r>
            <a:endParaRPr lang="zh-CN" altLang="en-US" sz="2000" b="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p:txBody>
      </p:sp>
      <p:sp>
        <p:nvSpPr>
          <p:cNvPr id="4" name="文本框 3"/>
          <p:cNvSpPr txBox="1"/>
          <p:nvPr/>
        </p:nvSpPr>
        <p:spPr>
          <a:xfrm>
            <a:off x="3466465" y="2205355"/>
            <a:ext cx="8174355" cy="1381760"/>
          </a:xfrm>
          <a:prstGeom prst="rect">
            <a:avLst/>
          </a:prstGeom>
          <a:noFill/>
        </p:spPr>
        <p:txBody>
          <a:bodyPr wrap="square" rtlCol="0">
            <a:noAutofit/>
          </a:bodyPr>
          <a:lstStyle/>
          <a:p>
            <a:pPr>
              <a:lnSpc>
                <a:spcPct val="150000"/>
              </a:lnSpc>
            </a:pPr>
            <a:r>
              <a:rPr lang="zh-CN" altLang="en-US" sz="2000" dirty="0">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rPr>
              <a:t>光催化技术</a:t>
            </a:r>
            <a:r>
              <a:rPr lang="zh-CN" altLang="en-US" sz="2000" b="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是一种新型绿色的污水处理技术，</a:t>
            </a:r>
            <a:r>
              <a:rPr lang="en-US" altLang="zh-CN" sz="2000" b="0" dirty="0" err="1">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Fujishma</a:t>
            </a:r>
            <a:r>
              <a:rPr lang="zh-CN" altLang="en-US" sz="2000" b="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和</a:t>
            </a:r>
            <a:r>
              <a:rPr lang="en-US" altLang="zh-CN" sz="2000" b="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Honda</a:t>
            </a:r>
            <a:r>
              <a:rPr lang="zh-CN" altLang="en-US" sz="2000" b="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两位学者发现</a:t>
            </a:r>
            <a:r>
              <a:rPr lang="zh-CN" altLang="en-US" sz="2000" dirty="0">
                <a:solidFill>
                  <a:srgbClr val="FF0000"/>
                </a:solidFill>
                <a:uFillTx/>
                <a:latin typeface="Times New Roman" panose="02020603050405020304" pitchFamily="18" charset="0"/>
                <a:ea typeface="黑体" panose="02010609060101010101" pitchFamily="2" charset="-122"/>
                <a:cs typeface="黑体" panose="02010609060101010101" pitchFamily="2" charset="-122"/>
                <a:sym typeface="+mn-ea"/>
              </a:rPr>
              <a:t>半导体</a:t>
            </a:r>
            <a:r>
              <a:rPr lang="en-US" altLang="zh-CN" sz="2000" dirty="0">
                <a:solidFill>
                  <a:srgbClr val="FF0000"/>
                </a:solidFill>
                <a:uFillTx/>
                <a:latin typeface="Times New Roman" panose="02020603050405020304" pitchFamily="18" charset="0"/>
                <a:ea typeface="黑体" panose="02010609060101010101" pitchFamily="2" charset="-122"/>
                <a:cs typeface="黑体" panose="02010609060101010101" pitchFamily="2" charset="-122"/>
                <a:sym typeface="+mn-ea"/>
              </a:rPr>
              <a:t>TiO</a:t>
            </a:r>
            <a:r>
              <a:rPr lang="en-US" altLang="zh-CN" sz="2000" baseline="-25000" dirty="0">
                <a:solidFill>
                  <a:srgbClr val="FF0000"/>
                </a:solidFill>
                <a:uFillTx/>
                <a:latin typeface="Times New Roman" panose="02020603050405020304" pitchFamily="18" charset="0"/>
                <a:ea typeface="黑体" panose="02010609060101010101" pitchFamily="2" charset="-122"/>
                <a:cs typeface="黑体" panose="02010609060101010101" pitchFamily="2" charset="-122"/>
                <a:sym typeface="+mn-ea"/>
              </a:rPr>
              <a:t>2</a:t>
            </a:r>
            <a:r>
              <a:rPr lang="zh-CN" altLang="en-US" sz="2000" dirty="0">
                <a:solidFill>
                  <a:srgbClr val="FF0000"/>
                </a:solidFill>
                <a:uFillTx/>
                <a:latin typeface="Times New Roman" panose="02020603050405020304" pitchFamily="18" charset="0"/>
                <a:ea typeface="黑体" panose="02010609060101010101" pitchFamily="2" charset="-122"/>
                <a:cs typeface="黑体" panose="02010609060101010101" pitchFamily="2" charset="-122"/>
                <a:sym typeface="+mn-ea"/>
              </a:rPr>
              <a:t>电极在紫外光照射下可以分解水并产氢</a:t>
            </a:r>
            <a:r>
              <a:rPr lang="zh-CN" altLang="en-US" sz="200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。具有能耗和原材料消耗低、工艺简单、不产生二次污染等优点，是一种很有前景的环境友好型水处理方法。</a:t>
            </a:r>
            <a:endParaRPr lang="zh-CN" altLang="en-US" sz="2000" dirty="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endParaRPr>
          </a:p>
        </p:txBody>
      </p:sp>
      <p:grpSp>
        <p:nvGrpSpPr>
          <p:cNvPr id="26" name="组合 25"/>
          <p:cNvGrpSpPr/>
          <p:nvPr/>
        </p:nvGrpSpPr>
        <p:grpSpPr>
          <a:xfrm>
            <a:off x="628015" y="4416425"/>
            <a:ext cx="10845165" cy="2109034"/>
            <a:chOff x="144" y="4039"/>
            <a:chExt cx="17079" cy="3625"/>
          </a:xfrm>
        </p:grpSpPr>
        <p:sp>
          <p:nvSpPr>
            <p:cNvPr id="13" name="左大括号 12"/>
            <p:cNvSpPr/>
            <p:nvPr/>
          </p:nvSpPr>
          <p:spPr>
            <a:xfrm rot="10800000">
              <a:off x="4754" y="4493"/>
              <a:ext cx="152" cy="2146"/>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14" name="文本框 13"/>
            <p:cNvSpPr txBox="1"/>
            <p:nvPr/>
          </p:nvSpPr>
          <p:spPr>
            <a:xfrm>
              <a:off x="1801" y="4397"/>
              <a:ext cx="2625" cy="685"/>
            </a:xfrm>
            <a:prstGeom prst="rect">
              <a:avLst/>
            </a:prstGeom>
            <a:noFill/>
          </p:spPr>
          <p:txBody>
            <a:bodyPr wrap="square" rtlCol="0">
              <a:spAutoFit/>
            </a:bodyPr>
            <a:lstStyle/>
            <a:p>
              <a:r>
                <a:rPr lang="zh-CN" altLang="en-US" sz="2000">
                  <a:solidFill>
                    <a:schemeClr val="accent1"/>
                  </a:solidFill>
                </a:rPr>
                <a:t>直接光降解</a:t>
              </a:r>
              <a:endParaRPr lang="zh-CN" altLang="en-US" sz="2000">
                <a:solidFill>
                  <a:schemeClr val="accent1"/>
                </a:solidFill>
              </a:endParaRPr>
            </a:p>
          </p:txBody>
        </p:sp>
        <p:sp>
          <p:nvSpPr>
            <p:cNvPr id="15" name="文本框 14"/>
            <p:cNvSpPr txBox="1"/>
            <p:nvPr/>
          </p:nvSpPr>
          <p:spPr>
            <a:xfrm>
              <a:off x="144" y="5972"/>
              <a:ext cx="4749" cy="685"/>
            </a:xfrm>
            <a:prstGeom prst="rect">
              <a:avLst/>
            </a:prstGeom>
            <a:noFill/>
          </p:spPr>
          <p:txBody>
            <a:bodyPr wrap="square" rtlCol="0">
              <a:spAutoFit/>
            </a:bodyPr>
            <a:lstStyle/>
            <a:p>
              <a:r>
                <a:rPr lang="zh-CN" altLang="en-US" sz="2000">
                  <a:solidFill>
                    <a:schemeClr val="accent1"/>
                  </a:solidFill>
                </a:rPr>
                <a:t>间接光降解（主要方法）</a:t>
              </a:r>
              <a:endParaRPr lang="zh-CN" altLang="en-US" sz="2000">
                <a:solidFill>
                  <a:schemeClr val="accent1"/>
                </a:solidFill>
              </a:endParaRPr>
            </a:p>
          </p:txBody>
        </p:sp>
        <p:grpSp>
          <p:nvGrpSpPr>
            <p:cNvPr id="22" name="组合 21"/>
            <p:cNvGrpSpPr/>
            <p:nvPr/>
          </p:nvGrpSpPr>
          <p:grpSpPr>
            <a:xfrm>
              <a:off x="10910" y="4234"/>
              <a:ext cx="6313" cy="3141"/>
              <a:chOff x="7899" y="6386"/>
              <a:chExt cx="6313" cy="3141"/>
            </a:xfrm>
          </p:grpSpPr>
          <p:sp>
            <p:nvSpPr>
              <p:cNvPr id="16" name="左大括号 15"/>
              <p:cNvSpPr/>
              <p:nvPr/>
            </p:nvSpPr>
            <p:spPr>
              <a:xfrm>
                <a:off x="7899" y="6758"/>
                <a:ext cx="211" cy="2043"/>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17" name="文本框 16"/>
              <p:cNvSpPr txBox="1"/>
              <p:nvPr/>
            </p:nvSpPr>
            <p:spPr>
              <a:xfrm>
                <a:off x="8325" y="6386"/>
                <a:ext cx="3656" cy="685"/>
              </a:xfrm>
              <a:prstGeom prst="rect">
                <a:avLst/>
              </a:prstGeom>
              <a:noFill/>
            </p:spPr>
            <p:txBody>
              <a:bodyPr wrap="square" rtlCol="0">
                <a:spAutoFit/>
              </a:bodyPr>
              <a:lstStyle/>
              <a:p>
                <a:r>
                  <a:rPr lang="zh-CN" altLang="en-US" sz="2000">
                    <a:solidFill>
                      <a:schemeClr val="accent1"/>
                    </a:solidFill>
                  </a:rPr>
                  <a:t>无催化剂的光降解</a:t>
                </a:r>
                <a:endParaRPr lang="zh-CN" altLang="en-US" sz="2000">
                  <a:solidFill>
                    <a:schemeClr val="accent1"/>
                  </a:solidFill>
                </a:endParaRPr>
              </a:p>
            </p:txBody>
          </p:sp>
          <p:sp>
            <p:nvSpPr>
              <p:cNvPr id="18" name="文本框 17"/>
              <p:cNvSpPr txBox="1"/>
              <p:nvPr/>
            </p:nvSpPr>
            <p:spPr>
              <a:xfrm>
                <a:off x="8353" y="8174"/>
                <a:ext cx="3753" cy="1215"/>
              </a:xfrm>
              <a:prstGeom prst="rect">
                <a:avLst/>
              </a:prstGeom>
              <a:noFill/>
            </p:spPr>
            <p:txBody>
              <a:bodyPr wrap="square" rtlCol="0">
                <a:spAutoFit/>
              </a:bodyPr>
              <a:lstStyle/>
              <a:p>
                <a:r>
                  <a:rPr lang="zh-CN" altLang="en-US" sz="2000">
                    <a:solidFill>
                      <a:schemeClr val="accent1"/>
                    </a:solidFill>
                  </a:rPr>
                  <a:t>有催化剂的光降解</a:t>
                </a:r>
                <a:endParaRPr lang="zh-CN" altLang="en-US" sz="2000">
                  <a:solidFill>
                    <a:schemeClr val="accent1"/>
                  </a:solidFill>
                </a:endParaRPr>
              </a:p>
              <a:p>
                <a:r>
                  <a:rPr lang="zh-CN" altLang="en-US" sz="2000">
                    <a:solidFill>
                      <a:schemeClr val="accent1"/>
                    </a:solidFill>
                  </a:rPr>
                  <a:t>（</a:t>
                </a:r>
                <a:r>
                  <a:rPr lang="zh-CN" altLang="en-US" sz="2000">
                    <a:solidFill>
                      <a:schemeClr val="accent1"/>
                    </a:solidFill>
                    <a:sym typeface="+mn-ea"/>
                  </a:rPr>
                  <a:t>光催化氧化</a:t>
                </a:r>
                <a:r>
                  <a:rPr lang="zh-CN" altLang="en-US" sz="2000">
                    <a:solidFill>
                      <a:schemeClr val="accent1"/>
                    </a:solidFill>
                  </a:rPr>
                  <a:t>）</a:t>
                </a:r>
                <a:endParaRPr lang="zh-CN" altLang="en-US" sz="2000">
                  <a:solidFill>
                    <a:schemeClr val="accent1"/>
                  </a:solidFill>
                </a:endParaRPr>
              </a:p>
            </p:txBody>
          </p:sp>
          <p:sp>
            <p:nvSpPr>
              <p:cNvPr id="19" name="左大括号 18"/>
              <p:cNvSpPr/>
              <p:nvPr/>
            </p:nvSpPr>
            <p:spPr>
              <a:xfrm>
                <a:off x="11981" y="7484"/>
                <a:ext cx="211" cy="2043"/>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20" name="文本框 19"/>
              <p:cNvSpPr txBox="1"/>
              <p:nvPr/>
            </p:nvSpPr>
            <p:spPr>
              <a:xfrm>
                <a:off x="12435" y="7383"/>
                <a:ext cx="1777" cy="685"/>
              </a:xfrm>
              <a:prstGeom prst="rect">
                <a:avLst/>
              </a:prstGeom>
              <a:noFill/>
            </p:spPr>
            <p:txBody>
              <a:bodyPr wrap="square" rtlCol="0">
                <a:spAutoFit/>
              </a:bodyPr>
              <a:lstStyle/>
              <a:p>
                <a:r>
                  <a:rPr lang="zh-CN" altLang="en-US" sz="2000">
                    <a:solidFill>
                      <a:schemeClr val="accent1"/>
                    </a:solidFill>
                  </a:rPr>
                  <a:t>均相</a:t>
                </a:r>
                <a:endParaRPr lang="zh-CN" altLang="en-US" sz="2000">
                  <a:solidFill>
                    <a:schemeClr val="accent1"/>
                  </a:solidFill>
                </a:endParaRPr>
              </a:p>
            </p:txBody>
          </p:sp>
          <p:sp>
            <p:nvSpPr>
              <p:cNvPr id="21" name="文本框 20"/>
              <p:cNvSpPr txBox="1"/>
              <p:nvPr/>
            </p:nvSpPr>
            <p:spPr>
              <a:xfrm>
                <a:off x="12323" y="8726"/>
                <a:ext cx="1804" cy="586"/>
              </a:xfrm>
              <a:prstGeom prst="rect">
                <a:avLst/>
              </a:prstGeom>
              <a:noFill/>
            </p:spPr>
            <p:txBody>
              <a:bodyPr wrap="square" rtlCol="0">
                <a:spAutoFit/>
              </a:bodyPr>
              <a:lstStyle/>
              <a:p>
                <a:r>
                  <a:rPr lang="zh-CN" altLang="en-US" sz="2000">
                    <a:solidFill>
                      <a:schemeClr val="accent1"/>
                    </a:solidFill>
                  </a:rPr>
                  <a:t>非均相</a:t>
                </a:r>
                <a:endParaRPr lang="zh-CN" altLang="en-US" sz="2000">
                  <a:solidFill>
                    <a:schemeClr val="accent1"/>
                  </a:solidFill>
                </a:endParaRPr>
              </a:p>
            </p:txBody>
          </p:sp>
        </p:grpSp>
        <p:sp>
          <p:nvSpPr>
            <p:cNvPr id="23" name="文本框 22"/>
            <p:cNvSpPr txBox="1"/>
            <p:nvPr/>
          </p:nvSpPr>
          <p:spPr>
            <a:xfrm>
              <a:off x="5806" y="4198"/>
              <a:ext cx="4402" cy="3466"/>
            </a:xfrm>
            <a:prstGeom prst="rect">
              <a:avLst/>
            </a:prstGeom>
            <a:noFill/>
          </p:spPr>
          <p:txBody>
            <a:bodyPr wrap="square" rtlCol="0">
              <a:noAutofit/>
            </a:bodyPr>
            <a:lstStyle/>
            <a:p>
              <a:r>
                <a:rPr lang="zh-CN" altLang="en-US" sz="2000">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rPr>
                <a:t>光降解反应</a:t>
              </a:r>
              <a:r>
                <a:rPr lang="zh-CN" altLang="en-US" sz="20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通常是指在光的作用下，大分子有机物逐渐被分解为无机物并最终生成</a:t>
              </a:r>
              <a:r>
                <a:rPr lang="en-US" altLang="zh-CN" sz="20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H</a:t>
              </a:r>
              <a:r>
                <a:rPr lang="en-US" altLang="zh-CN" sz="2000" b="0" baseline="-2500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2</a:t>
              </a:r>
              <a:r>
                <a:rPr lang="en-US" altLang="zh-CN" sz="20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O</a:t>
              </a:r>
              <a:r>
                <a:rPr lang="zh-CN" altLang="en-US" sz="20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a:t>
              </a:r>
              <a:r>
                <a:rPr lang="en-US" altLang="zh-CN" sz="20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CO</a:t>
              </a:r>
              <a:r>
                <a:rPr lang="en-US" altLang="zh-CN" sz="2000" b="0" baseline="-2500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2</a:t>
              </a:r>
              <a:r>
                <a:rPr lang="zh-CN" altLang="en-US" sz="20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、离子等小分子稳定物质的过程</a:t>
              </a:r>
              <a:endParaRPr lang="zh-CN" altLang="en-US" sz="2000" b="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a:p>
              <a:endParaRPr lang="zh-CN" altLang="en-US" sz="2000"/>
            </a:p>
          </p:txBody>
        </p:sp>
        <p:sp>
          <p:nvSpPr>
            <p:cNvPr id="24" name="圆角矩形 23"/>
            <p:cNvSpPr/>
            <p:nvPr/>
          </p:nvSpPr>
          <p:spPr>
            <a:xfrm>
              <a:off x="5467" y="4039"/>
              <a:ext cx="4989" cy="3402"/>
            </a:xfrm>
            <a:prstGeom prst="roundRect">
              <a:avLst/>
            </a:prstGeom>
            <a:noFill/>
            <a:ln w="28575" cap="flat" cmpd="sng" algn="ctr">
              <a:solidFill>
                <a:schemeClr val="accent1"/>
              </a:solidFill>
              <a:prstDash val="dash"/>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0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grpSp>
      <p:pic>
        <p:nvPicPr>
          <p:cNvPr id="27" name="图片 26"/>
          <p:cNvPicPr>
            <a:picLocks noChangeAspect="1"/>
          </p:cNvPicPr>
          <p:nvPr/>
        </p:nvPicPr>
        <p:blipFill>
          <a:blip r:embed="rId1"/>
          <a:srcRect r="3093" b="9914"/>
          <a:stretch>
            <a:fillRect/>
          </a:stretch>
        </p:blipFill>
        <p:spPr>
          <a:xfrm>
            <a:off x="887730" y="2276475"/>
            <a:ext cx="2216150" cy="2051050"/>
          </a:xfrm>
          <a:prstGeom prst="rect">
            <a:avLst/>
          </a:prstGeom>
        </p:spPr>
      </p:pic>
      <p:sp>
        <p:nvSpPr>
          <p:cNvPr id="28674" name="Rectangle 3"/>
          <p:cNvSpPr>
            <a:spLocks noGrp="1"/>
          </p:cNvSpPr>
          <p:nvPr/>
        </p:nvSpPr>
        <p:spPr>
          <a:xfrm>
            <a:off x="342900" y="405130"/>
            <a:ext cx="7265035"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6.1 </a:t>
            </a:r>
            <a:r>
              <a:rPr lang="zh-CN" altLang="en-US" sz="30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sym typeface="+mn-ea"/>
              </a:rPr>
              <a:t>化学氧化</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Oxidation</a:t>
            </a: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nvSpPr>
        <p:spPr>
          <a:xfrm>
            <a:off x="342900" y="548640"/>
            <a:ext cx="1159129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6.2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均相光催化氧化</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endParaRPr>
          </a:p>
          <a:p>
            <a:pPr latinLnBrk="0">
              <a:lnSpc>
                <a:spcPct val="150000"/>
              </a:lnSpc>
              <a:spcBef>
                <a:spcPts val="0"/>
              </a:spcBef>
              <a:buNone/>
            </a:pPr>
            <a:r>
              <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Homogeneous Photocatalytic Oxidation</a:t>
            </a: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2" name="文本框 1"/>
          <p:cNvSpPr txBox="1"/>
          <p:nvPr/>
        </p:nvSpPr>
        <p:spPr>
          <a:xfrm>
            <a:off x="551180" y="2061845"/>
            <a:ext cx="6549390" cy="4523105"/>
          </a:xfrm>
          <a:prstGeom prst="rect">
            <a:avLst/>
          </a:prstGeom>
          <a:noFill/>
        </p:spPr>
        <p:txBody>
          <a:bodyPr wrap="square" rtlCol="0">
            <a:spAutoFit/>
          </a:bodyPr>
          <a:lstStyle/>
          <a:p>
            <a:pPr marL="342900" indent="-34290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rPr>
              <a:t>以</a:t>
            </a:r>
            <a:r>
              <a:rPr lang="en-US" altLang="zh-CN" sz="2400" b="0">
                <a:solidFill>
                  <a:srgbClr val="FF0000"/>
                </a:solidFill>
                <a:uFillTx/>
                <a:latin typeface="Times New Roman" panose="02020603050405020304" pitchFamily="18" charset="0"/>
                <a:ea typeface="黑体" panose="02010609060101010101" pitchFamily="2" charset="-122"/>
              </a:rPr>
              <a:t>Fe</a:t>
            </a:r>
            <a:r>
              <a:rPr lang="en-US" altLang="zh-CN" sz="2400" b="0" baseline="30000">
                <a:solidFill>
                  <a:srgbClr val="FF0000"/>
                </a:solidFill>
                <a:uFillTx/>
                <a:latin typeface="Times New Roman" panose="02020603050405020304" pitchFamily="18" charset="0"/>
                <a:ea typeface="黑体" panose="02010609060101010101" pitchFamily="2" charset="-122"/>
              </a:rPr>
              <a:t>2+</a:t>
            </a:r>
            <a:r>
              <a:rPr lang="zh-CN" altLang="en-US" sz="2400" b="0">
                <a:solidFill>
                  <a:srgbClr val="FF0000"/>
                </a:solidFill>
                <a:uFillTx/>
                <a:latin typeface="Times New Roman" panose="02020603050405020304" pitchFamily="18" charset="0"/>
                <a:ea typeface="黑体" panose="02010609060101010101" pitchFamily="2" charset="-122"/>
              </a:rPr>
              <a:t>或</a:t>
            </a:r>
            <a:r>
              <a:rPr lang="en-US" altLang="zh-CN" sz="2400" b="0">
                <a:solidFill>
                  <a:srgbClr val="FF0000"/>
                </a:solidFill>
                <a:uFillTx/>
                <a:latin typeface="Times New Roman" panose="02020603050405020304" pitchFamily="18" charset="0"/>
                <a:ea typeface="黑体" panose="02010609060101010101" pitchFamily="2" charset="-122"/>
              </a:rPr>
              <a:t>Fe</a:t>
            </a:r>
            <a:r>
              <a:rPr lang="en-US" altLang="zh-CN" sz="2400" b="0" baseline="30000">
                <a:solidFill>
                  <a:srgbClr val="FF0000"/>
                </a:solidFill>
                <a:uFillTx/>
                <a:latin typeface="Times New Roman" panose="02020603050405020304" pitchFamily="18" charset="0"/>
                <a:ea typeface="黑体" panose="02010609060101010101" pitchFamily="2" charset="-122"/>
              </a:rPr>
              <a:t>3+</a:t>
            </a:r>
            <a:r>
              <a:rPr lang="zh-CN" altLang="en-US" sz="2400" b="0">
                <a:solidFill>
                  <a:srgbClr val="FF0000"/>
                </a:solidFill>
                <a:uFillTx/>
                <a:latin typeface="Times New Roman" panose="02020603050405020304" pitchFamily="18" charset="0"/>
                <a:ea typeface="黑体" panose="02010609060101010101" pitchFamily="2" charset="-122"/>
              </a:rPr>
              <a:t>及</a:t>
            </a:r>
            <a:r>
              <a:rPr lang="en-US" altLang="zh-CN" sz="2400" b="0">
                <a:solidFill>
                  <a:srgbClr val="FF0000"/>
                </a:solidFill>
                <a:uFillTx/>
                <a:latin typeface="Times New Roman" panose="02020603050405020304" pitchFamily="18" charset="0"/>
                <a:ea typeface="黑体" panose="02010609060101010101" pitchFamily="2" charset="-122"/>
              </a:rPr>
              <a:t>H</a:t>
            </a:r>
            <a:r>
              <a:rPr lang="en-US" altLang="zh-CN" sz="2400" b="0" baseline="-25000">
                <a:solidFill>
                  <a:srgbClr val="FF0000"/>
                </a:solidFill>
                <a:uFillTx/>
                <a:latin typeface="Times New Roman" panose="02020603050405020304" pitchFamily="18" charset="0"/>
                <a:ea typeface="黑体" panose="02010609060101010101" pitchFamily="2" charset="-122"/>
              </a:rPr>
              <a:t>2</a:t>
            </a:r>
            <a:r>
              <a:rPr lang="en-US" altLang="zh-CN" sz="2400" b="0">
                <a:solidFill>
                  <a:srgbClr val="FF0000"/>
                </a:solidFill>
                <a:uFillTx/>
                <a:latin typeface="Times New Roman" panose="02020603050405020304" pitchFamily="18" charset="0"/>
                <a:ea typeface="黑体" panose="02010609060101010101" pitchFamily="2" charset="-122"/>
              </a:rPr>
              <a:t>O</a:t>
            </a:r>
            <a:r>
              <a:rPr lang="en-US" altLang="zh-CN" sz="2400" b="0" baseline="-25000">
                <a:solidFill>
                  <a:srgbClr val="FF0000"/>
                </a:solidFill>
                <a:uFillTx/>
                <a:latin typeface="Times New Roman" panose="02020603050405020304" pitchFamily="18" charset="0"/>
                <a:ea typeface="黑体" panose="02010609060101010101" pitchFamily="2" charset="-122"/>
              </a:rPr>
              <a:t>2</a:t>
            </a:r>
            <a:r>
              <a:rPr lang="zh-CN" altLang="en-US" sz="2400" b="0">
                <a:solidFill>
                  <a:schemeClr val="bg2"/>
                </a:solidFill>
                <a:uFillTx/>
                <a:latin typeface="Times New Roman" panose="02020603050405020304" pitchFamily="18" charset="0"/>
                <a:ea typeface="黑体" panose="02010609060101010101" pitchFamily="2" charset="-122"/>
              </a:rPr>
              <a:t>为介质，通过</a:t>
            </a:r>
            <a:r>
              <a:rPr lang="en-US" altLang="zh-CN" sz="2400" b="0">
                <a:solidFill>
                  <a:schemeClr val="bg2"/>
                </a:solidFill>
                <a:uFillTx/>
                <a:latin typeface="Times New Roman" panose="02020603050405020304" pitchFamily="18" charset="0"/>
                <a:ea typeface="黑体" panose="02010609060101010101" pitchFamily="2" charset="-122"/>
              </a:rPr>
              <a:t>Photo-Fenton</a:t>
            </a:r>
            <a:r>
              <a:rPr lang="zh-CN" altLang="en-US" sz="2400" b="0">
                <a:solidFill>
                  <a:schemeClr val="bg2"/>
                </a:solidFill>
                <a:uFillTx/>
                <a:latin typeface="Times New Roman" panose="02020603050405020304" pitchFamily="18" charset="0"/>
                <a:ea typeface="黑体" panose="02010609060101010101" pitchFamily="2" charset="-122"/>
              </a:rPr>
              <a:t>反应产生</a:t>
            </a:r>
            <a:r>
              <a:rPr lang="en-US" altLang="zh-CN" sz="2400" b="0">
                <a:solidFill>
                  <a:srgbClr val="FF0000"/>
                </a:solidFill>
                <a:uFillTx/>
                <a:latin typeface="Times New Roman" panose="02020603050405020304" pitchFamily="18" charset="0"/>
                <a:ea typeface="黑体" panose="02010609060101010101" pitchFamily="2" charset="-122"/>
              </a:rPr>
              <a:t>·OH</a:t>
            </a:r>
            <a:r>
              <a:rPr lang="zh-CN" altLang="en-US" sz="2400" b="0">
                <a:solidFill>
                  <a:schemeClr val="bg2"/>
                </a:solidFill>
                <a:uFillTx/>
                <a:latin typeface="Times New Roman" panose="02020603050405020304" pitchFamily="18" charset="0"/>
                <a:ea typeface="黑体" panose="02010609060101010101" pitchFamily="2" charset="-122"/>
              </a:rPr>
              <a:t>使污染物得到降解</a:t>
            </a:r>
            <a:endParaRPr lang="zh-CN" altLang="en-US" sz="2400" b="0">
              <a:solidFill>
                <a:schemeClr val="bg2"/>
              </a:solidFill>
              <a:uFillTx/>
              <a:latin typeface="Times New Roman" panose="02020603050405020304" pitchFamily="18" charset="0"/>
              <a:ea typeface="黑体" panose="02010609060101010101" pitchFamily="2" charset="-122"/>
            </a:endParaRPr>
          </a:p>
          <a:p>
            <a:pPr marL="342900" indent="-34290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rPr>
              <a:t>能直接利用可见光</a:t>
            </a:r>
            <a:endParaRPr lang="zh-CN" altLang="en-US" sz="2400" b="0">
              <a:solidFill>
                <a:schemeClr val="bg2"/>
              </a:solidFill>
              <a:uFillTx/>
              <a:latin typeface="Times New Roman" panose="02020603050405020304" pitchFamily="18" charset="0"/>
              <a:ea typeface="黑体" panose="02010609060101010101" pitchFamily="2" charset="-122"/>
            </a:endParaRPr>
          </a:p>
          <a:p>
            <a:pPr marL="342900" indent="-34290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rPr>
              <a:t>具有着均相体系共有的优点，</a:t>
            </a:r>
            <a:r>
              <a:rPr lang="zh-CN" altLang="en-US" sz="2400" b="0">
                <a:solidFill>
                  <a:srgbClr val="FF0000"/>
                </a:solidFill>
                <a:uFillTx/>
                <a:latin typeface="Times New Roman" panose="02020603050405020304" pitchFamily="18" charset="0"/>
                <a:ea typeface="黑体" panose="02010609060101010101" pitchFamily="2" charset="-122"/>
              </a:rPr>
              <a:t>光催化效率高，氧化能力极强</a:t>
            </a:r>
            <a:endParaRPr lang="zh-CN" altLang="en-US" sz="2400" b="0">
              <a:solidFill>
                <a:srgbClr val="FF0000"/>
              </a:solidFill>
              <a:uFillTx/>
              <a:latin typeface="Times New Roman" panose="02020603050405020304" pitchFamily="18" charset="0"/>
              <a:ea typeface="黑体" panose="02010609060101010101" pitchFamily="2" charset="-122"/>
            </a:endParaRPr>
          </a:p>
          <a:p>
            <a:pPr marL="342900" indent="-34290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rPr>
              <a:t>但由于其成本较高，</a:t>
            </a:r>
            <a:r>
              <a:rPr lang="en-US" altLang="zh-CN" sz="2400" b="0">
                <a:solidFill>
                  <a:schemeClr val="bg2"/>
                </a:solidFill>
                <a:uFillTx/>
                <a:latin typeface="Times New Roman" panose="02020603050405020304" pitchFamily="18" charset="0"/>
                <a:ea typeface="黑体" panose="02010609060101010101" pitchFamily="2" charset="-122"/>
              </a:rPr>
              <a:t>Fe</a:t>
            </a:r>
            <a:r>
              <a:rPr lang="en-US" altLang="zh-CN" sz="2400" b="0" baseline="30000">
                <a:solidFill>
                  <a:schemeClr val="bg2"/>
                </a:solidFill>
                <a:uFillTx/>
                <a:latin typeface="Times New Roman" panose="02020603050405020304" pitchFamily="18" charset="0"/>
                <a:ea typeface="黑体" panose="02010609060101010101" pitchFamily="2" charset="-122"/>
              </a:rPr>
              <a:t>2+</a:t>
            </a:r>
            <a:r>
              <a:rPr lang="zh-CN" altLang="en-US" sz="2400" b="0">
                <a:solidFill>
                  <a:schemeClr val="bg2"/>
                </a:solidFill>
                <a:uFillTx/>
                <a:latin typeface="Times New Roman" panose="02020603050405020304" pitchFamily="18" charset="0"/>
                <a:ea typeface="黑体" panose="02010609060101010101" pitchFamily="2" charset="-122"/>
              </a:rPr>
              <a:t>作为催化剂反应后可能会留在溶液中形成</a:t>
            </a:r>
            <a:r>
              <a:rPr lang="zh-CN" altLang="en-US" sz="2400" b="0">
                <a:solidFill>
                  <a:schemeClr val="accent1"/>
                </a:solidFill>
                <a:uFillTx/>
                <a:latin typeface="Times New Roman" panose="02020603050405020304" pitchFamily="18" charset="0"/>
                <a:ea typeface="黑体" panose="02010609060101010101" pitchFamily="2" charset="-122"/>
              </a:rPr>
              <a:t>二次污染</a:t>
            </a:r>
            <a:r>
              <a:rPr lang="zh-CN" altLang="en-US" sz="2400" b="0">
                <a:solidFill>
                  <a:schemeClr val="bg2"/>
                </a:solidFill>
                <a:uFillTx/>
                <a:latin typeface="Times New Roman" panose="02020603050405020304" pitchFamily="18" charset="0"/>
                <a:ea typeface="黑体" panose="02010609060101010101" pitchFamily="2" charset="-122"/>
              </a:rPr>
              <a:t>，因此对其研究目前仍局限于实验室中</a:t>
            </a:r>
            <a:endParaRPr lang="zh-CN" altLang="en-US" sz="2400" b="0">
              <a:solidFill>
                <a:schemeClr val="bg2"/>
              </a:solidFill>
              <a:uFillTx/>
              <a:latin typeface="Times New Roman" panose="02020603050405020304" pitchFamily="18" charset="0"/>
              <a:ea typeface="黑体" panose="02010609060101010101" pitchFamily="2" charset="-122"/>
            </a:endParaRPr>
          </a:p>
        </p:txBody>
      </p:sp>
      <p:pic>
        <p:nvPicPr>
          <p:cNvPr id="3" name="图片 2" descr="junxiang"/>
          <p:cNvPicPr>
            <a:picLocks noChangeAspect="1"/>
          </p:cNvPicPr>
          <p:nvPr/>
        </p:nvPicPr>
        <p:blipFill>
          <a:blip r:embed="rId1"/>
          <a:stretch>
            <a:fillRect/>
          </a:stretch>
        </p:blipFill>
        <p:spPr>
          <a:xfrm>
            <a:off x="7176135" y="2132330"/>
            <a:ext cx="4718685" cy="3420745"/>
          </a:xfrm>
          <a:prstGeom prst="rect">
            <a:avLst/>
          </a:prstGeom>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nvSpPr>
        <p:spPr>
          <a:xfrm>
            <a:off x="342900" y="620395"/>
            <a:ext cx="11354435"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6.3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非均相光催化技术</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endParaRPr>
          </a:p>
          <a:p>
            <a:pPr latinLnBrk="0">
              <a:lnSpc>
                <a:spcPct val="150000"/>
              </a:lnSpc>
              <a:spcBef>
                <a:spcPts val="0"/>
              </a:spcBef>
              <a:buNone/>
            </a:pPr>
            <a:r>
              <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Heterogeneous Photocatalytic OxidationIon </a:t>
            </a:r>
            <a:endPar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zh-CN" altLang="en-US" sz="2800" dirty="0">
              <a:solidFill>
                <a:srgbClr val="FFFF00"/>
              </a:solidFill>
              <a:effectLst/>
              <a:latin typeface="黑体" panose="02010609060101010101" pitchFamily="2" charset="-122"/>
              <a:ea typeface="黑体" panose="02010609060101010101" pitchFamily="2" charset="-122"/>
              <a:cs typeface="黑体" panose="02010609060101010101" pitchFamily="2" charset="-122"/>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2" name="文本框 1"/>
          <p:cNvSpPr txBox="1"/>
          <p:nvPr/>
        </p:nvSpPr>
        <p:spPr>
          <a:xfrm>
            <a:off x="407670" y="2348865"/>
            <a:ext cx="6753225" cy="3969385"/>
          </a:xfrm>
          <a:prstGeom prst="rect">
            <a:avLst/>
          </a:prstGeom>
          <a:noFill/>
        </p:spPr>
        <p:txBody>
          <a:bodyPr wrap="square" rtlCol="0">
            <a:spAutoFit/>
          </a:bodyPr>
          <a:lstStyle/>
          <a:p>
            <a:pPr marL="285750" indent="-28575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rPr>
              <a:t>主要以</a:t>
            </a:r>
            <a:r>
              <a:rPr lang="en-US" altLang="zh-CN" sz="2400" b="0">
                <a:solidFill>
                  <a:schemeClr val="bg2"/>
                </a:solidFill>
                <a:uFillTx/>
                <a:latin typeface="Times New Roman" panose="02020603050405020304" pitchFamily="18" charset="0"/>
                <a:ea typeface="黑体" panose="02010609060101010101" pitchFamily="2" charset="-122"/>
              </a:rPr>
              <a:t>N</a:t>
            </a:r>
            <a:r>
              <a:rPr lang="zh-CN" altLang="en-US" sz="2400" b="0">
                <a:solidFill>
                  <a:schemeClr val="bg2"/>
                </a:solidFill>
                <a:uFillTx/>
                <a:latin typeface="Times New Roman" panose="02020603050405020304" pitchFamily="18" charset="0"/>
                <a:ea typeface="黑体" panose="02010609060101010101" pitchFamily="2" charset="-122"/>
              </a:rPr>
              <a:t>型半导体材料的能带理论为基础</a:t>
            </a:r>
            <a:endParaRPr lang="zh-CN" altLang="en-US" sz="2400" b="0">
              <a:solidFill>
                <a:schemeClr val="bg2"/>
              </a:solidFill>
              <a:uFillTx/>
              <a:latin typeface="Times New Roman" panose="02020603050405020304" pitchFamily="18" charset="0"/>
              <a:ea typeface="黑体" panose="02010609060101010101" pitchFamily="2" charset="-122"/>
            </a:endParaRPr>
          </a:p>
          <a:p>
            <a:pPr marL="285750" indent="-28575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rPr>
              <a:t>利用光催化剂在</a:t>
            </a:r>
            <a:r>
              <a:rPr lang="zh-CN" altLang="en-US" sz="2400" b="0">
                <a:solidFill>
                  <a:schemeClr val="accent1"/>
                </a:solidFill>
                <a:uFillTx/>
                <a:latin typeface="Times New Roman" panose="02020603050405020304" pitchFamily="18" charset="0"/>
                <a:ea typeface="黑体" panose="02010609060101010101" pitchFamily="2" charset="-122"/>
              </a:rPr>
              <a:t>光照</a:t>
            </a:r>
            <a:r>
              <a:rPr lang="zh-CN" altLang="en-US" sz="2400" b="0">
                <a:solidFill>
                  <a:schemeClr val="bg2"/>
                </a:solidFill>
                <a:uFillTx/>
                <a:latin typeface="Times New Roman" panose="02020603050405020304" pitchFamily="18" charset="0"/>
                <a:ea typeface="黑体" panose="02010609060101010101" pitchFamily="2" charset="-122"/>
              </a:rPr>
              <a:t>的激发作用下，产生高活性的光生空穴（</a:t>
            </a:r>
            <a:r>
              <a:rPr lang="en-US" altLang="zh-CN" sz="2400" b="0">
                <a:solidFill>
                  <a:schemeClr val="bg2"/>
                </a:solidFill>
                <a:uFillTx/>
                <a:latin typeface="Times New Roman" panose="02020603050405020304" pitchFamily="18" charset="0"/>
                <a:ea typeface="黑体" panose="02010609060101010101" pitchFamily="2" charset="-122"/>
              </a:rPr>
              <a:t>h</a:t>
            </a:r>
            <a:r>
              <a:rPr lang="en-US" altLang="zh-CN" sz="2400" b="0" baseline="30000">
                <a:solidFill>
                  <a:schemeClr val="bg2"/>
                </a:solidFill>
                <a:uFillTx/>
                <a:latin typeface="Times New Roman" panose="02020603050405020304" pitchFamily="18" charset="0"/>
                <a:ea typeface="黑体" panose="02010609060101010101" pitchFamily="2" charset="-122"/>
              </a:rPr>
              <a:t>+</a:t>
            </a:r>
            <a:r>
              <a:rPr lang="zh-CN" altLang="en-US" sz="2400" b="0">
                <a:solidFill>
                  <a:schemeClr val="bg2"/>
                </a:solidFill>
                <a:uFillTx/>
                <a:latin typeface="Times New Roman" panose="02020603050405020304" pitchFamily="18" charset="0"/>
                <a:ea typeface="黑体" panose="02010609060101010101" pitchFamily="2" charset="-122"/>
              </a:rPr>
              <a:t>）和光生电子（</a:t>
            </a:r>
            <a:r>
              <a:rPr lang="en-US" altLang="zh-CN" sz="2400" b="0">
                <a:solidFill>
                  <a:schemeClr val="bg2"/>
                </a:solidFill>
                <a:uFillTx/>
                <a:latin typeface="Times New Roman" panose="02020603050405020304" pitchFamily="18" charset="0"/>
                <a:ea typeface="黑体" panose="02010609060101010101" pitchFamily="2" charset="-122"/>
              </a:rPr>
              <a:t>e</a:t>
            </a:r>
            <a:r>
              <a:rPr lang="en-US" altLang="zh-CN" sz="2400" b="0" baseline="30000">
                <a:solidFill>
                  <a:schemeClr val="bg2"/>
                </a:solidFill>
                <a:uFillTx/>
                <a:latin typeface="Times New Roman" panose="02020603050405020304" pitchFamily="18" charset="0"/>
                <a:ea typeface="黑体" panose="02010609060101010101" pitchFamily="2" charset="-122"/>
              </a:rPr>
              <a:t>-</a:t>
            </a:r>
            <a:r>
              <a:rPr lang="zh-CN" altLang="en-US" sz="2400" b="0">
                <a:solidFill>
                  <a:schemeClr val="bg2"/>
                </a:solidFill>
                <a:uFillTx/>
                <a:latin typeface="Times New Roman" panose="02020603050405020304" pitchFamily="18" charset="0"/>
                <a:ea typeface="黑体" panose="02010609060101010101" pitchFamily="2" charset="-122"/>
              </a:rPr>
              <a:t>），</a:t>
            </a:r>
            <a:r>
              <a:rPr lang="en-US" altLang="zh-CN" sz="2400" b="0">
                <a:solidFill>
                  <a:schemeClr val="bg2"/>
                </a:solidFill>
                <a:uFillTx/>
                <a:latin typeface="Times New Roman" panose="02020603050405020304" pitchFamily="18" charset="0"/>
                <a:ea typeface="黑体" panose="02010609060101010101" pitchFamily="2" charset="-122"/>
              </a:rPr>
              <a:t>h</a:t>
            </a:r>
            <a:r>
              <a:rPr lang="en-US" altLang="zh-CN" sz="2400" b="0" baseline="30000">
                <a:solidFill>
                  <a:schemeClr val="bg2"/>
                </a:solidFill>
                <a:uFillTx/>
                <a:latin typeface="Times New Roman" panose="02020603050405020304" pitchFamily="18" charset="0"/>
                <a:ea typeface="黑体" panose="02010609060101010101" pitchFamily="2" charset="-122"/>
              </a:rPr>
              <a:t>+</a:t>
            </a:r>
            <a:r>
              <a:rPr lang="zh-CN" altLang="en-US" sz="2400" b="0">
                <a:solidFill>
                  <a:schemeClr val="bg2"/>
                </a:solidFill>
                <a:uFillTx/>
                <a:latin typeface="Times New Roman" panose="02020603050405020304" pitchFamily="18" charset="0"/>
                <a:ea typeface="黑体" panose="02010609060101010101" pitchFamily="2" charset="-122"/>
              </a:rPr>
              <a:t>和</a:t>
            </a:r>
            <a:r>
              <a:rPr lang="en-US" altLang="zh-CN" sz="2400" b="0">
                <a:solidFill>
                  <a:schemeClr val="bg2"/>
                </a:solidFill>
                <a:uFillTx/>
                <a:latin typeface="Times New Roman" panose="02020603050405020304" pitchFamily="18" charset="0"/>
                <a:ea typeface="黑体" panose="02010609060101010101" pitchFamily="2" charset="-122"/>
              </a:rPr>
              <a:t>e</a:t>
            </a:r>
            <a:r>
              <a:rPr lang="en-US" altLang="zh-CN" sz="2400" b="0" baseline="30000">
                <a:solidFill>
                  <a:schemeClr val="bg2"/>
                </a:solidFill>
                <a:uFillTx/>
                <a:latin typeface="Times New Roman" panose="02020603050405020304" pitchFamily="18" charset="0"/>
                <a:ea typeface="黑体" panose="02010609060101010101" pitchFamily="2" charset="-122"/>
              </a:rPr>
              <a:t>-</a:t>
            </a:r>
            <a:r>
              <a:rPr lang="zh-CN" altLang="en-US" sz="2400" b="0">
                <a:solidFill>
                  <a:schemeClr val="bg2"/>
                </a:solidFill>
                <a:uFillTx/>
                <a:latin typeface="Times New Roman" panose="02020603050405020304" pitchFamily="18" charset="0"/>
                <a:ea typeface="黑体" panose="02010609060101010101" pitchFamily="2" charset="-122"/>
              </a:rPr>
              <a:t>进一步与水分子或溶解氧反应，形成</a:t>
            </a:r>
            <a:r>
              <a:rPr lang="en-US" altLang="zh-CN" sz="2400" b="0">
                <a:solidFill>
                  <a:schemeClr val="bg2"/>
                </a:solidFill>
                <a:uFillTx/>
                <a:latin typeface="Times New Roman" panose="02020603050405020304" pitchFamily="18" charset="0"/>
                <a:ea typeface="黑体" panose="02010609060101010101" pitchFamily="2" charset="-122"/>
              </a:rPr>
              <a:t>·OH</a:t>
            </a:r>
            <a:r>
              <a:rPr lang="zh-CN" altLang="en-US" sz="2400" b="0">
                <a:solidFill>
                  <a:schemeClr val="bg2"/>
                </a:solidFill>
                <a:uFillTx/>
                <a:latin typeface="Times New Roman" panose="02020603050405020304" pitchFamily="18" charset="0"/>
                <a:ea typeface="黑体" panose="02010609060101010101" pitchFamily="2" charset="-122"/>
              </a:rPr>
              <a:t>、</a:t>
            </a:r>
            <a:r>
              <a:rPr lang="en-US" altLang="zh-CN" sz="2400" b="0" baseline="30000">
                <a:solidFill>
                  <a:schemeClr val="bg2"/>
                </a:solidFill>
                <a:uFillTx/>
                <a:latin typeface="Times New Roman" panose="02020603050405020304" pitchFamily="18" charset="0"/>
                <a:ea typeface="黑体" panose="02010609060101010101" pitchFamily="2" charset="-122"/>
              </a:rPr>
              <a:t>1</a:t>
            </a:r>
            <a:r>
              <a:rPr lang="en-US" altLang="zh-CN" sz="2400" b="0">
                <a:solidFill>
                  <a:schemeClr val="bg2"/>
                </a:solidFill>
                <a:uFillTx/>
                <a:latin typeface="Times New Roman" panose="02020603050405020304" pitchFamily="18" charset="0"/>
                <a:ea typeface="黑体" panose="02010609060101010101" pitchFamily="2" charset="-122"/>
              </a:rPr>
              <a:t>O</a:t>
            </a:r>
            <a:r>
              <a:rPr lang="en-US" altLang="zh-CN" sz="2400" b="0" baseline="-25000">
                <a:solidFill>
                  <a:schemeClr val="bg2"/>
                </a:solidFill>
                <a:uFillTx/>
                <a:latin typeface="Times New Roman" panose="02020603050405020304" pitchFamily="18" charset="0"/>
                <a:ea typeface="黑体" panose="02010609060101010101" pitchFamily="2" charset="-122"/>
              </a:rPr>
              <a:t>2</a:t>
            </a:r>
            <a:r>
              <a:rPr lang="zh-CN" altLang="en-US" sz="2400" b="0">
                <a:solidFill>
                  <a:schemeClr val="bg2"/>
                </a:solidFill>
                <a:uFillTx/>
                <a:latin typeface="Times New Roman" panose="02020603050405020304" pitchFamily="18" charset="0"/>
                <a:ea typeface="黑体" panose="02010609060101010101" pitchFamily="2" charset="-122"/>
              </a:rPr>
              <a:t>等</a:t>
            </a:r>
            <a:r>
              <a:rPr lang="zh-CN" altLang="en-US" sz="2400" b="0">
                <a:solidFill>
                  <a:schemeClr val="accent1"/>
                </a:solidFill>
                <a:uFillTx/>
                <a:latin typeface="Times New Roman" panose="02020603050405020304" pitchFamily="18" charset="0"/>
                <a:ea typeface="黑体" panose="02010609060101010101" pitchFamily="2" charset="-122"/>
              </a:rPr>
              <a:t>活性氧物种</a:t>
            </a:r>
            <a:r>
              <a:rPr lang="zh-CN" altLang="en-US" sz="2400" b="0">
                <a:solidFill>
                  <a:schemeClr val="bg2"/>
                </a:solidFill>
                <a:uFillTx/>
                <a:latin typeface="Times New Roman" panose="02020603050405020304" pitchFamily="18" charset="0"/>
                <a:ea typeface="黑体" panose="02010609060101010101" pitchFamily="2" charset="-122"/>
              </a:rPr>
              <a:t>（</a:t>
            </a:r>
            <a:r>
              <a:rPr lang="en-US" altLang="zh-CN" sz="2400" b="0">
                <a:solidFill>
                  <a:schemeClr val="bg2"/>
                </a:solidFill>
                <a:uFillTx/>
                <a:latin typeface="Times New Roman" panose="02020603050405020304" pitchFamily="18" charset="0"/>
                <a:ea typeface="黑体" panose="02010609060101010101" pitchFamily="2" charset="-122"/>
              </a:rPr>
              <a:t>ROS</a:t>
            </a:r>
            <a:r>
              <a:rPr lang="zh-CN" altLang="en-US" sz="2400" b="0">
                <a:solidFill>
                  <a:schemeClr val="bg2"/>
                </a:solidFill>
                <a:uFillTx/>
                <a:latin typeface="Times New Roman" panose="02020603050405020304" pitchFamily="18" charset="0"/>
                <a:ea typeface="黑体" panose="02010609060101010101" pitchFamily="2" charset="-122"/>
              </a:rPr>
              <a:t>）</a:t>
            </a:r>
            <a:endParaRPr lang="zh-CN" altLang="en-US" sz="2400" b="0">
              <a:solidFill>
                <a:schemeClr val="bg2"/>
              </a:solidFill>
              <a:uFillTx/>
              <a:latin typeface="Times New Roman" panose="02020603050405020304" pitchFamily="18" charset="0"/>
              <a:ea typeface="黑体" panose="02010609060101010101" pitchFamily="2" charset="-122"/>
            </a:endParaRPr>
          </a:p>
          <a:p>
            <a:pPr marL="285750" indent="-28575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rPr>
              <a:t>实现水中有机物降解甚至矿化</a:t>
            </a:r>
            <a:endParaRPr lang="zh-CN" altLang="en-US" sz="2400" b="0">
              <a:solidFill>
                <a:schemeClr val="bg2"/>
              </a:solidFill>
              <a:uFillTx/>
              <a:latin typeface="Times New Roman" panose="02020603050405020304" pitchFamily="18" charset="0"/>
              <a:ea typeface="黑体" panose="02010609060101010101" pitchFamily="2" charset="-122"/>
            </a:endParaRPr>
          </a:p>
          <a:p>
            <a:pPr marL="285750" indent="-28575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rPr>
              <a:t>常见的半导体材料主要有</a:t>
            </a:r>
            <a:r>
              <a:rPr lang="en-US" altLang="zh-CN" sz="2400" b="0">
                <a:solidFill>
                  <a:schemeClr val="accent1"/>
                </a:solidFill>
                <a:uFillTx/>
                <a:latin typeface="Times New Roman" panose="02020603050405020304" pitchFamily="18" charset="0"/>
                <a:ea typeface="黑体" panose="02010609060101010101" pitchFamily="2" charset="-122"/>
              </a:rPr>
              <a:t>TiO</a:t>
            </a:r>
            <a:r>
              <a:rPr lang="en-US" altLang="zh-CN" sz="2400" b="0" baseline="-25000">
                <a:solidFill>
                  <a:schemeClr val="accent1"/>
                </a:solidFill>
                <a:uFillTx/>
                <a:latin typeface="Times New Roman" panose="02020603050405020304" pitchFamily="18" charset="0"/>
                <a:ea typeface="黑体" panose="02010609060101010101" pitchFamily="2" charset="-122"/>
              </a:rPr>
              <a:t>2</a:t>
            </a:r>
            <a:r>
              <a:rPr lang="zh-CN" altLang="en-US" sz="2400" b="0">
                <a:solidFill>
                  <a:schemeClr val="accent1"/>
                </a:solidFill>
                <a:uFillTx/>
                <a:latin typeface="Times New Roman" panose="02020603050405020304" pitchFamily="18" charset="0"/>
                <a:ea typeface="黑体" panose="02010609060101010101" pitchFamily="2" charset="-122"/>
              </a:rPr>
              <a:t>和</a:t>
            </a:r>
            <a:r>
              <a:rPr lang="en-US" altLang="zh-CN" sz="2400" b="0">
                <a:solidFill>
                  <a:schemeClr val="accent1"/>
                </a:solidFill>
                <a:uFillTx/>
                <a:latin typeface="Times New Roman" panose="02020603050405020304" pitchFamily="18" charset="0"/>
                <a:ea typeface="黑体" panose="02010609060101010101" pitchFamily="2" charset="-122"/>
              </a:rPr>
              <a:t>ZnO</a:t>
            </a:r>
            <a:endParaRPr lang="zh-CN" altLang="en-US" sz="2400" b="0">
              <a:solidFill>
                <a:schemeClr val="bg2"/>
              </a:solidFill>
              <a:uFillTx/>
              <a:latin typeface="Times New Roman" panose="02020603050405020304" pitchFamily="18" charset="0"/>
              <a:ea typeface="黑体" panose="02010609060101010101" pitchFamily="2" charset="-122"/>
            </a:endParaRPr>
          </a:p>
        </p:txBody>
      </p:sp>
      <p:pic>
        <p:nvPicPr>
          <p:cNvPr id="3" name="图片 2" descr="tio2"/>
          <p:cNvPicPr>
            <a:picLocks noChangeAspect="1"/>
          </p:cNvPicPr>
          <p:nvPr/>
        </p:nvPicPr>
        <p:blipFill>
          <a:blip r:embed="rId1"/>
          <a:stretch>
            <a:fillRect/>
          </a:stretch>
        </p:blipFill>
        <p:spPr>
          <a:xfrm>
            <a:off x="7392035" y="2707005"/>
            <a:ext cx="4095115" cy="2851150"/>
          </a:xfrm>
          <a:prstGeom prst="rect">
            <a:avLst/>
          </a:prstGeom>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txBox="1">
            <a:spLocks noChangeArrowheads="1"/>
          </p:cNvSpPr>
          <p:nvPr/>
        </p:nvSpPr>
        <p:spPr>
          <a:xfrm>
            <a:off x="767715" y="836930"/>
            <a:ext cx="10393680" cy="4267200"/>
          </a:xfrm>
          <a:prstGeom prst="rect">
            <a:avLst/>
          </a:prstGeom>
        </p:spPr>
        <p:txBody>
          <a:bodyPr/>
          <a:lstStyle/>
          <a:p>
            <a:pPr marL="342900" marR="0" indent="-342900" defTabSz="914400">
              <a:spcBef>
                <a:spcPct val="20000"/>
              </a:spcBef>
              <a:buClr>
                <a:schemeClr val="hlink"/>
              </a:buClr>
              <a:buSzPct val="80000"/>
              <a:buFont typeface="Wingdings" panose="05000000000000000000" pitchFamily="2" charset="2"/>
              <a:buNone/>
              <a:defRPr/>
            </a:pPr>
            <a:r>
              <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 </a:t>
            </a:r>
            <a:r>
              <a:rPr kumimoji="0" lang="zh-CN" altLang="en-US" sz="30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混凝</a:t>
            </a:r>
            <a:r>
              <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r>
              <a:rPr lang="en-US" altLang="zh-CN" sz="3000" dirty="0">
                <a:solidFill>
                  <a:srgbClr val="000000"/>
                </a:solidFill>
                <a:latin typeface="Times New Roman" panose="02020603050405020304" pitchFamily="18" charset="0"/>
                <a:cs typeface="Times New Roman" panose="02020603050405020304" pitchFamily="18" charset="0"/>
                <a:sym typeface="+mn-ea"/>
              </a:rPr>
              <a:t>Coagulation </a:t>
            </a:r>
            <a:endParaRPr lang="en-US" altLang="zh-CN" sz="3000" dirty="0">
              <a:solidFill>
                <a:schemeClr val="bg2"/>
              </a:solidFill>
              <a:latin typeface="Arial" panose="020B0604020202020204" pitchFamily="34" charset="0"/>
              <a:ea typeface="黑体" panose="02010609060101010101" pitchFamily="2" charset="-122"/>
              <a:sym typeface="+mn-ea"/>
            </a:endParaRPr>
          </a:p>
          <a:p>
            <a:pPr marL="342900" marR="0" indent="-342900" defTabSz="914400">
              <a:spcBef>
                <a:spcPct val="20000"/>
              </a:spcBef>
              <a:buClr>
                <a:schemeClr val="hlink"/>
              </a:buClr>
              <a:buSzPct val="80000"/>
              <a:buFont typeface="Wingdings" panose="05000000000000000000" pitchFamily="2" charset="2"/>
              <a:buNone/>
              <a:defRPr/>
            </a:pPr>
            <a:endParaRPr kumimoji="0" lang="en-US" altLang="zh-CN" sz="30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endParaRPr>
          </a:p>
          <a:p>
            <a:pPr marL="342900" marR="0" indent="-342900" defTabSz="914400">
              <a:lnSpc>
                <a:spcPct val="150000"/>
              </a:lnSpc>
              <a:spcBef>
                <a:spcPts val="0"/>
              </a:spcBef>
              <a:buClr>
                <a:schemeClr val="hlink"/>
              </a:buClr>
              <a:buSzPct val="80000"/>
              <a:buFont typeface="Wingdings" panose="05000000000000000000" pitchFamily="2" charset="2"/>
              <a:buChar char="Ø"/>
              <a:defRPr/>
            </a:pPr>
            <a:r>
              <a:rPr kumimoji="0" lang="zh-CN" altLang="en-US" sz="2400" kern="0" cap="none" spc="0" normalizeH="0" baseline="0" noProof="0" dirty="0">
                <a:solidFill>
                  <a:srgbClr val="AA5C5C"/>
                </a:solidFill>
                <a:effectLst/>
                <a:latin typeface="黑体" panose="02010609060101010101" pitchFamily="2" charset="-122"/>
                <a:ea typeface="黑体" panose="02010609060101010101" pitchFamily="2" charset="-122"/>
                <a:cs typeface="黑体" panose="02010609060101010101" pitchFamily="2" charset="-122"/>
              </a:rPr>
              <a:t>混凝：</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水中胶体粒子以及微小悬浮物的聚集过程称为混凝，是</a:t>
            </a:r>
            <a:r>
              <a:rPr kumimoji="0" lang="zh-CN" altLang="en-US" sz="2400" kern="0" cap="none" spc="0" normalizeH="0" baseline="0" noProof="0" dirty="0">
                <a:solidFill>
                  <a:srgbClr val="FFC000"/>
                </a:solidFill>
                <a:effectLst/>
                <a:latin typeface="黑体" panose="02010609060101010101" pitchFamily="2" charset="-122"/>
                <a:ea typeface="黑体" panose="02010609060101010101" pitchFamily="2" charset="-122"/>
                <a:cs typeface="黑体" panose="02010609060101010101" pitchFamily="2" charset="-122"/>
              </a:rPr>
              <a:t>凝聚</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和</a:t>
            </a:r>
            <a:r>
              <a:rPr kumimoji="0" lang="zh-CN" altLang="en-US" sz="2400" kern="0" cap="none" spc="0" normalizeH="0" baseline="0" noProof="0" dirty="0">
                <a:solidFill>
                  <a:srgbClr val="FFC000"/>
                </a:solidFill>
                <a:effectLst/>
                <a:latin typeface="黑体" panose="02010609060101010101" pitchFamily="2" charset="-122"/>
                <a:ea typeface="黑体" panose="02010609060101010101" pitchFamily="2" charset="-122"/>
                <a:cs typeface="黑体" panose="02010609060101010101" pitchFamily="2" charset="-122"/>
              </a:rPr>
              <a:t>絮凝</a:t>
            </a:r>
            <a:r>
              <a:rPr kumimoji="0" lang="en-US" altLang="zh-CN" sz="2400" kern="0" cap="none" spc="0" normalizeH="0" baseline="0" noProof="0" dirty="0">
                <a:solidFill>
                  <a:srgbClr val="FFC000"/>
                </a:solidFill>
                <a:effectLst/>
                <a:latin typeface="黑体" panose="02010609060101010101" pitchFamily="2" charset="-122"/>
                <a:ea typeface="黑体" panose="02010609060101010101" pitchFamily="2" charset="-122"/>
                <a:cs typeface="黑体" panose="02010609060101010101" pitchFamily="2" charset="-122"/>
              </a:rPr>
              <a:t>    	   </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的总称。</a:t>
            </a:r>
            <a:endParaRPr kumimoji="0" lang="en-US" altLang="zh-CN"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a:p>
            <a:pPr marL="342900" marR="0" indent="-342900" defTabSz="914400">
              <a:lnSpc>
                <a:spcPct val="150000"/>
              </a:lnSpc>
              <a:spcBef>
                <a:spcPts val="0"/>
              </a:spcBef>
              <a:buClr>
                <a:schemeClr val="hlink"/>
              </a:buClr>
              <a:buSzPct val="80000"/>
              <a:buFont typeface="Wingdings" panose="05000000000000000000" pitchFamily="2" charset="2"/>
              <a:buChar char="Ø"/>
              <a:defRPr/>
            </a:pPr>
            <a:r>
              <a:rPr kumimoji="0" lang="zh-CN" altLang="en-US" sz="2400" kern="0" cap="none" spc="0" normalizeH="0" baseline="0" noProof="0" dirty="0">
                <a:solidFill>
                  <a:srgbClr val="AA5C5C"/>
                </a:solidFill>
                <a:effectLst/>
                <a:latin typeface="黑体" panose="02010609060101010101" pitchFamily="2" charset="-122"/>
                <a:ea typeface="黑体" panose="02010609060101010101" pitchFamily="2" charset="-122"/>
                <a:cs typeface="黑体" panose="02010609060101010101" pitchFamily="2" charset="-122"/>
              </a:rPr>
              <a:t>凝聚：</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胶体失去稳定性的过程称为凝聚。</a:t>
            </a:r>
            <a:endPar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a:p>
            <a:pPr marL="342900" marR="0" indent="-342900" defTabSz="914400">
              <a:lnSpc>
                <a:spcPct val="150000"/>
              </a:lnSpc>
              <a:spcBef>
                <a:spcPts val="0"/>
              </a:spcBef>
              <a:buClr>
                <a:schemeClr val="hlink"/>
              </a:buClr>
              <a:buSzPct val="80000"/>
              <a:buFontTx/>
              <a:buNone/>
              <a:defRPr/>
            </a:pPr>
            <a:r>
              <a:rPr kumimoji="0" lang="en-US" altLang="zh-CN"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凝聚</a:t>
            </a:r>
            <a:r>
              <a:rPr kumimoji="0" lang="en-US" altLang="zh-CN"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脱稳</a:t>
            </a:r>
            <a:endParaRPr kumimoji="0" lang="en-US" altLang="zh-CN"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a:p>
            <a:pPr marL="342900" marR="0" indent="-342900" defTabSz="914400">
              <a:lnSpc>
                <a:spcPct val="150000"/>
              </a:lnSpc>
              <a:spcBef>
                <a:spcPts val="0"/>
              </a:spcBef>
              <a:buClr>
                <a:schemeClr val="hlink"/>
              </a:buClr>
              <a:buSzPct val="80000"/>
              <a:buFont typeface="Wingdings" panose="05000000000000000000" pitchFamily="2" charset="2"/>
              <a:buChar char="Ø"/>
              <a:defRPr/>
            </a:pPr>
            <a:r>
              <a:rPr kumimoji="0" lang="zh-CN" altLang="en-US" sz="2400" kern="0" cap="none" spc="0" normalizeH="0" baseline="0" noProof="0" dirty="0">
                <a:solidFill>
                  <a:srgbClr val="AA5C5C"/>
                </a:solidFill>
                <a:effectLst/>
                <a:latin typeface="黑体" panose="02010609060101010101" pitchFamily="2" charset="-122"/>
                <a:ea typeface="黑体" panose="02010609060101010101" pitchFamily="2" charset="-122"/>
                <a:cs typeface="黑体" panose="02010609060101010101" pitchFamily="2" charset="-122"/>
              </a:rPr>
              <a:t>絮凝：</a:t>
            </a:r>
            <a:r>
              <a:rPr kumimoji="0" lang="zh-CN" altLang="en-US" sz="2400" kern="0" cap="none" spc="0" normalizeH="0" baseline="0" noProof="0" dirty="0">
                <a:solidFill>
                  <a:srgbClr val="FFC000"/>
                </a:solidFill>
                <a:effectLst/>
                <a:latin typeface="黑体" panose="02010609060101010101" pitchFamily="2" charset="-122"/>
                <a:ea typeface="黑体" panose="02010609060101010101" pitchFamily="2" charset="-122"/>
                <a:cs typeface="黑体" panose="02010609060101010101" pitchFamily="2" charset="-122"/>
              </a:rPr>
              <a:t>脱稳胶体</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相互聚集称为絮凝。</a:t>
            </a:r>
            <a:endPar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a:p>
            <a:pPr marL="342900" marR="0" indent="-342900" defTabSz="914400">
              <a:lnSpc>
                <a:spcPct val="150000"/>
              </a:lnSpc>
              <a:spcBef>
                <a:spcPts val="0"/>
              </a:spcBef>
              <a:buClr>
                <a:schemeClr val="hlink"/>
              </a:buClr>
              <a:buSzPct val="80000"/>
              <a:buFontTx/>
              <a:buNone/>
              <a:defRPr/>
            </a:pPr>
            <a:r>
              <a:rPr kumimoji="0" lang="en-US" altLang="zh-CN"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       </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即形成肉眼可见</a:t>
            </a:r>
            <a:r>
              <a:rPr kumimoji="0" lang="zh-CN" altLang="en-US" sz="2400" kern="0" cap="none" spc="0" normalizeH="0" baseline="0" noProof="0" dirty="0">
                <a:solidFill>
                  <a:schemeClr val="bg2">
                    <a:lumMod val="50000"/>
                    <a:lumOff val="50000"/>
                  </a:schemeClr>
                </a:solidFill>
                <a:effectLst/>
                <a:latin typeface="黑体" panose="02010609060101010101" pitchFamily="2" charset="-122"/>
                <a:ea typeface="黑体" panose="02010609060101010101" pitchFamily="2" charset="-122"/>
                <a:cs typeface="黑体" panose="02010609060101010101" pitchFamily="2" charset="-122"/>
              </a:rPr>
              <a:t>“矾花</a:t>
            </a:r>
            <a:r>
              <a:rPr kumimoji="0" lang="en-US" altLang="zh-CN" sz="2400" kern="0" cap="none" spc="0" normalizeH="0" baseline="0" noProof="0" dirty="0">
                <a:solidFill>
                  <a:schemeClr val="bg2">
                    <a:lumMod val="50000"/>
                    <a:lumOff val="50000"/>
                  </a:schemeClr>
                </a:solidFill>
                <a:effectLst/>
                <a:latin typeface="黑体" panose="02010609060101010101" pitchFamily="2" charset="-122"/>
                <a:ea typeface="黑体" panose="02010609060101010101" pitchFamily="2" charset="-122"/>
                <a:cs typeface="黑体" panose="02010609060101010101" pitchFamily="2" charset="-122"/>
              </a:rPr>
              <a:t>”</a:t>
            </a:r>
            <a:r>
              <a:rPr kumimoji="0" lang="zh-CN" altLang="en-US"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rPr>
              <a:t>的过程。</a:t>
            </a:r>
            <a:endParaRPr kumimoji="0" lang="en-US" altLang="zh-CN"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a:p>
            <a:pPr marL="342900" marR="0" indent="-342900" defTabSz="914400">
              <a:spcBef>
                <a:spcPct val="20000"/>
              </a:spcBef>
              <a:buClr>
                <a:schemeClr val="hlink"/>
              </a:buClr>
              <a:buSzPct val="80000"/>
              <a:buFontTx/>
              <a:buNone/>
              <a:defRPr/>
            </a:pPr>
            <a:endParaRPr kumimoji="0" lang="en-US" altLang="zh-CN" sz="2400" kern="0" cap="none" spc="0" normalizeH="0" baseline="0" noProof="0" dirty="0">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p:txBody>
      </p:sp>
      <p:pic>
        <p:nvPicPr>
          <p:cNvPr id="3" name="图片 2" descr="混凝"/>
          <p:cNvPicPr>
            <a:picLocks noChangeAspect="1"/>
          </p:cNvPicPr>
          <p:nvPr/>
        </p:nvPicPr>
        <p:blipFill>
          <a:blip r:embed="rId1"/>
          <a:stretch>
            <a:fillRect/>
          </a:stretch>
        </p:blipFill>
        <p:spPr>
          <a:xfrm>
            <a:off x="6887845" y="2708910"/>
            <a:ext cx="4700270" cy="2832735"/>
          </a:xfrm>
          <a:prstGeom prst="rect">
            <a:avLst/>
          </a:prstGeom>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4" name="文本框 3"/>
          <p:cNvSpPr txBox="1"/>
          <p:nvPr/>
        </p:nvSpPr>
        <p:spPr>
          <a:xfrm>
            <a:off x="233045" y="4436110"/>
            <a:ext cx="11681460" cy="2133600"/>
          </a:xfrm>
          <a:prstGeom prst="rect">
            <a:avLst/>
          </a:prstGeom>
          <a:noFill/>
        </p:spPr>
        <p:txBody>
          <a:bodyPr wrap="square" rtlCol="0">
            <a:noAutofit/>
          </a:bodyPr>
          <a:lstStyle/>
          <a:p>
            <a:pPr marL="342900" indent="-342900">
              <a:lnSpc>
                <a:spcPct val="150000"/>
              </a:lnSpc>
              <a:buFont typeface="+mj-ea"/>
              <a:buAutoNum type="circleNumDbPlain"/>
            </a:pPr>
            <a:r>
              <a:rPr lang="zh-CN" altLang="en-US" sz="2000" b="0">
                <a:solidFill>
                  <a:srgbClr val="000000"/>
                </a:solidFill>
                <a:uFillTx/>
                <a:latin typeface="Times New Roman" panose="02020603050405020304"/>
                <a:ea typeface="黑体" panose="02010609060101010101" pitchFamily="2" charset="-122"/>
                <a:sym typeface="+mn-ea"/>
              </a:rPr>
              <a:t>生物炭负载</a:t>
            </a:r>
            <a:r>
              <a:rPr lang="en-US" altLang="zh-CN" sz="2000" b="0">
                <a:solidFill>
                  <a:srgbClr val="000000"/>
                </a:solidFill>
                <a:uFillTx/>
                <a:latin typeface="Times New Roman" panose="02020603050405020304"/>
                <a:ea typeface="黑体" panose="02010609060101010101" pitchFamily="2" charset="-122"/>
                <a:sym typeface="+mn-ea"/>
              </a:rPr>
              <a:t>K</a:t>
            </a:r>
            <a:r>
              <a:rPr lang="zh-CN" altLang="en-US" sz="2000" b="0">
                <a:solidFill>
                  <a:srgbClr val="000000"/>
                </a:solidFill>
                <a:uFillTx/>
                <a:latin typeface="Times New Roman" panose="02020603050405020304"/>
                <a:ea typeface="黑体" panose="02010609060101010101" pitchFamily="2" charset="-122"/>
                <a:sym typeface="+mn-ea"/>
              </a:rPr>
              <a:t>掺杂</a:t>
            </a:r>
            <a:r>
              <a:rPr lang="en-US" altLang="zh-CN" sz="2000" b="0">
                <a:solidFill>
                  <a:srgbClr val="000000"/>
                </a:solidFill>
                <a:uFillTx/>
                <a:latin typeface="Times New Roman" panose="02020603050405020304"/>
                <a:ea typeface="黑体" panose="02010609060101010101" pitchFamily="2" charset="-122"/>
                <a:sym typeface="+mn-ea"/>
              </a:rPr>
              <a:t>g-C</a:t>
            </a:r>
            <a:r>
              <a:rPr lang="en-US" altLang="zh-CN" sz="2000" b="0" baseline="-25000">
                <a:solidFill>
                  <a:srgbClr val="000000"/>
                </a:solidFill>
                <a:uFillTx/>
                <a:latin typeface="Times New Roman" panose="02020603050405020304"/>
                <a:ea typeface="黑体" panose="02010609060101010101" pitchFamily="2" charset="-122"/>
                <a:sym typeface="+mn-ea"/>
              </a:rPr>
              <a:t>3</a:t>
            </a:r>
            <a:r>
              <a:rPr lang="en-US" altLang="zh-CN" sz="2000" b="0">
                <a:solidFill>
                  <a:srgbClr val="000000"/>
                </a:solidFill>
                <a:uFillTx/>
                <a:latin typeface="Times New Roman" panose="02020603050405020304"/>
                <a:ea typeface="黑体" panose="02010609060101010101" pitchFamily="2" charset="-122"/>
                <a:sym typeface="+mn-ea"/>
              </a:rPr>
              <a:t>N</a:t>
            </a:r>
            <a:r>
              <a:rPr lang="en-US" altLang="zh-CN" sz="2000" b="0" baseline="-25000">
                <a:solidFill>
                  <a:srgbClr val="000000"/>
                </a:solidFill>
                <a:uFillTx/>
                <a:latin typeface="Times New Roman" panose="02020603050405020304"/>
                <a:ea typeface="黑体" panose="02010609060101010101" pitchFamily="2" charset="-122"/>
                <a:sym typeface="+mn-ea"/>
              </a:rPr>
              <a:t>4</a:t>
            </a:r>
            <a:r>
              <a:rPr lang="zh-CN" altLang="en-US" sz="2000" b="0">
                <a:solidFill>
                  <a:srgbClr val="000000"/>
                </a:solidFill>
                <a:uFillTx/>
                <a:latin typeface="Times New Roman" panose="02020603050405020304"/>
                <a:ea typeface="黑体" panose="02010609060101010101" pitchFamily="2" charset="-122"/>
                <a:sym typeface="+mn-ea"/>
              </a:rPr>
              <a:t>复合材料表面具有大量亲水官能团，能增强可见光吸收，抑制光生复合，有效提高光催化效率。纳米</a:t>
            </a:r>
            <a:r>
              <a:rPr lang="en-US" altLang="zh-CN" sz="2000" b="0">
                <a:solidFill>
                  <a:srgbClr val="000000"/>
                </a:solidFill>
                <a:uFillTx/>
                <a:latin typeface="Times New Roman" panose="02020603050405020304"/>
                <a:ea typeface="黑体" panose="02010609060101010101" pitchFamily="2" charset="-122"/>
                <a:sym typeface="+mn-ea"/>
              </a:rPr>
              <a:t>TiO</a:t>
            </a:r>
            <a:r>
              <a:rPr lang="en-US" altLang="zh-CN" sz="2000" b="0" baseline="-25000">
                <a:solidFill>
                  <a:srgbClr val="000000"/>
                </a:solidFill>
                <a:uFillTx/>
                <a:latin typeface="Times New Roman" panose="02020603050405020304"/>
                <a:ea typeface="黑体" panose="02010609060101010101" pitchFamily="2" charset="-122"/>
                <a:sym typeface="+mn-ea"/>
              </a:rPr>
              <a:t>2</a:t>
            </a:r>
            <a:r>
              <a:rPr lang="en-US" altLang="zh-CN" sz="2000" b="0">
                <a:solidFill>
                  <a:srgbClr val="000000"/>
                </a:solidFill>
                <a:uFillTx/>
                <a:latin typeface="Times New Roman" panose="02020603050405020304"/>
                <a:ea typeface="黑体" panose="02010609060101010101" pitchFamily="2" charset="-122"/>
                <a:sym typeface="+mn-ea"/>
              </a:rPr>
              <a:t>/Fe-ZSM-5</a:t>
            </a:r>
            <a:r>
              <a:rPr lang="zh-CN" altLang="en-US" sz="2000" b="0">
                <a:solidFill>
                  <a:srgbClr val="000000"/>
                </a:solidFill>
                <a:uFillTx/>
                <a:latin typeface="Times New Roman" panose="02020603050405020304"/>
                <a:ea typeface="黑体" panose="02010609060101010101" pitchFamily="2" charset="-122"/>
                <a:sym typeface="+mn-ea"/>
              </a:rPr>
              <a:t>、二维超薄</a:t>
            </a:r>
            <a:r>
              <a:rPr lang="en-US" altLang="zh-CN" sz="2000" b="0">
                <a:solidFill>
                  <a:srgbClr val="000000"/>
                </a:solidFill>
                <a:uFillTx/>
                <a:latin typeface="Times New Roman" panose="02020603050405020304"/>
                <a:ea typeface="黑体" panose="02010609060101010101" pitchFamily="2" charset="-122"/>
                <a:sym typeface="+mn-ea"/>
              </a:rPr>
              <a:t>g-C</a:t>
            </a:r>
            <a:r>
              <a:rPr lang="en-US" altLang="zh-CN" sz="2000" b="0" baseline="-25000">
                <a:solidFill>
                  <a:srgbClr val="000000"/>
                </a:solidFill>
                <a:uFillTx/>
                <a:latin typeface="Times New Roman" panose="02020603050405020304"/>
                <a:ea typeface="黑体" panose="02010609060101010101" pitchFamily="2" charset="-122"/>
                <a:sym typeface="+mn-ea"/>
              </a:rPr>
              <a:t>3</a:t>
            </a:r>
            <a:r>
              <a:rPr lang="en-US" altLang="zh-CN" sz="2000" b="0">
                <a:solidFill>
                  <a:srgbClr val="000000"/>
                </a:solidFill>
                <a:uFillTx/>
                <a:latin typeface="Times New Roman" panose="02020603050405020304"/>
                <a:ea typeface="黑体" panose="02010609060101010101" pitchFamily="2" charset="-122"/>
                <a:sym typeface="+mn-ea"/>
              </a:rPr>
              <a:t>N</a:t>
            </a:r>
            <a:r>
              <a:rPr lang="en-US" altLang="zh-CN" sz="2000" b="0" baseline="-25000">
                <a:solidFill>
                  <a:srgbClr val="000000"/>
                </a:solidFill>
                <a:uFillTx/>
                <a:latin typeface="Times New Roman" panose="02020603050405020304"/>
                <a:ea typeface="黑体" panose="02010609060101010101" pitchFamily="2" charset="-122"/>
                <a:sym typeface="+mn-ea"/>
              </a:rPr>
              <a:t>4</a:t>
            </a:r>
            <a:r>
              <a:rPr lang="zh-CN" altLang="en-US" sz="2000" b="0">
                <a:solidFill>
                  <a:srgbClr val="000000"/>
                </a:solidFill>
                <a:uFillTx/>
                <a:latin typeface="Times New Roman" panose="02020603050405020304"/>
                <a:ea typeface="黑体" panose="02010609060101010101" pitchFamily="2" charset="-122"/>
                <a:sym typeface="+mn-ea"/>
              </a:rPr>
              <a:t>纳米片的高比表面积、可控电子结构等特点，可以有效光催化去除炼油厂废水中的有机污染物</a:t>
            </a:r>
            <a:endParaRPr lang="zh-CN" altLang="en-US" sz="2000" b="0">
              <a:solidFill>
                <a:srgbClr val="000000"/>
              </a:solidFill>
              <a:uFillTx/>
              <a:latin typeface="Times New Roman" panose="02020603050405020304"/>
              <a:ea typeface="黑体" panose="02010609060101010101" pitchFamily="2" charset="-122"/>
              <a:sym typeface="+mn-ea"/>
            </a:endParaRPr>
          </a:p>
          <a:p>
            <a:pPr marL="342900" indent="-342900">
              <a:lnSpc>
                <a:spcPct val="150000"/>
              </a:lnSpc>
              <a:buFont typeface="+mj-ea"/>
              <a:buAutoNum type="circleNumDbPlain"/>
            </a:pPr>
            <a:r>
              <a:rPr lang="zh-CN" altLang="en-US" sz="2000" b="0">
                <a:solidFill>
                  <a:srgbClr val="000000"/>
                </a:solidFill>
                <a:uFillTx/>
                <a:latin typeface="Times New Roman" panose="02020603050405020304"/>
                <a:ea typeface="黑体" panose="02010609060101010101" pitchFamily="2" charset="-122"/>
                <a:sym typeface="+mn-ea"/>
              </a:rPr>
              <a:t>去除重金属方面，将有毒高价重金属离子沉积到催化剂表面，</a:t>
            </a:r>
            <a:r>
              <a:rPr lang="zh-CN" altLang="en-US" sz="2000" b="0">
                <a:solidFill>
                  <a:srgbClr val="000000"/>
                </a:solidFill>
                <a:uFillTx/>
                <a:latin typeface="Times New Roman" panose="02020603050405020304"/>
                <a:ea typeface="黑体" panose="02010609060101010101" pitchFamily="2" charset="-122"/>
                <a:sym typeface="+mn-ea"/>
              </a:rPr>
              <a:t>生成毒性降低的低价离子或零价金属</a:t>
            </a:r>
            <a:endParaRPr lang="zh-CN" altLang="en-US" sz="2000" b="0">
              <a:solidFill>
                <a:srgbClr val="000000"/>
              </a:solidFill>
              <a:uFillTx/>
              <a:latin typeface="Times New Roman" panose="02020603050405020304"/>
              <a:ea typeface="黑体" panose="02010609060101010101" pitchFamily="2" charset="-122"/>
            </a:endParaRPr>
          </a:p>
          <a:p>
            <a:endParaRPr lang="zh-CN" altLang="en-US" sz="2000" b="0">
              <a:solidFill>
                <a:srgbClr val="000000"/>
              </a:solidFill>
              <a:uFillTx/>
              <a:latin typeface="Times New Roman" panose="02020603050405020304"/>
              <a:ea typeface="黑体" panose="02010609060101010101" pitchFamily="2" charset="-122"/>
            </a:endParaRPr>
          </a:p>
        </p:txBody>
      </p:sp>
      <p:sp>
        <p:nvSpPr>
          <p:cNvPr id="5" name="文本框 4"/>
          <p:cNvSpPr txBox="1"/>
          <p:nvPr/>
        </p:nvSpPr>
        <p:spPr>
          <a:xfrm>
            <a:off x="767080" y="1556385"/>
            <a:ext cx="10122535" cy="664210"/>
          </a:xfrm>
          <a:prstGeom prst="rect">
            <a:avLst/>
          </a:prstGeom>
          <a:noFill/>
        </p:spPr>
        <p:txBody>
          <a:bodyPr wrap="square" rtlCol="0">
            <a:noAutofit/>
          </a:bodyPr>
          <a:lstStyle/>
          <a:p>
            <a:pPr>
              <a:lnSpc>
                <a:spcPct val="150000"/>
              </a:lnSpc>
            </a:pPr>
            <a:r>
              <a:rPr lang="zh-CN" altLang="en-US" sz="2000" b="0">
                <a:solidFill>
                  <a:srgbClr val="000000"/>
                </a:solidFill>
                <a:uFillTx/>
                <a:latin typeface="Times New Roman" panose="02020603050405020304"/>
                <a:ea typeface="黑体" panose="02010609060101010101" pitchFamily="2" charset="-122"/>
                <a:sym typeface="+mn-ea"/>
              </a:rPr>
              <a:t>光催化技术已广泛应用于杀菌消毒、含油及石油废水的降解、重金属离子降解等。</a:t>
            </a:r>
            <a:endParaRPr lang="zh-CN" altLang="en-US" sz="2000" b="0">
              <a:solidFill>
                <a:srgbClr val="000000"/>
              </a:solidFill>
              <a:uFillTx/>
              <a:latin typeface="Times New Roman" panose="02020603050405020304"/>
              <a:ea typeface="黑体" panose="02010609060101010101" pitchFamily="2" charset="-122"/>
              <a:sym typeface="+mn-ea"/>
            </a:endParaRPr>
          </a:p>
          <a:p>
            <a:endParaRPr lang="zh-CN" altLang="en-US" sz="2000"/>
          </a:p>
        </p:txBody>
      </p:sp>
      <p:pic>
        <p:nvPicPr>
          <p:cNvPr id="6" name="图片 5" descr="shengwutan1"/>
          <p:cNvPicPr>
            <a:picLocks noChangeAspect="1"/>
          </p:cNvPicPr>
          <p:nvPr/>
        </p:nvPicPr>
        <p:blipFill>
          <a:blip r:embed="rId1"/>
          <a:stretch>
            <a:fillRect/>
          </a:stretch>
        </p:blipFill>
        <p:spPr>
          <a:xfrm>
            <a:off x="839470" y="2131695"/>
            <a:ext cx="5544820" cy="1922780"/>
          </a:xfrm>
          <a:prstGeom prst="rect">
            <a:avLst/>
          </a:prstGeom>
        </p:spPr>
      </p:pic>
      <p:sp>
        <p:nvSpPr>
          <p:cNvPr id="7" name="文本框 6"/>
          <p:cNvSpPr txBox="1"/>
          <p:nvPr/>
        </p:nvSpPr>
        <p:spPr>
          <a:xfrm>
            <a:off x="2711450" y="4098925"/>
            <a:ext cx="1901190" cy="368300"/>
          </a:xfrm>
          <a:prstGeom prst="rect">
            <a:avLst/>
          </a:prstGeom>
          <a:noFill/>
        </p:spPr>
        <p:txBody>
          <a:bodyPr wrap="square" rtlCol="0">
            <a:spAutoFit/>
          </a:bodyPr>
          <a:lstStyle/>
          <a:p>
            <a:r>
              <a:rPr lang="zh-CN" altLang="en-US" sz="1800" b="0">
                <a:solidFill>
                  <a:schemeClr val="bg2"/>
                </a:solidFill>
                <a:uFillTx/>
                <a:latin typeface="Times New Roman" panose="02020603050405020304" pitchFamily="18" charset="0"/>
                <a:ea typeface="黑体" panose="02010609060101010101" pitchFamily="2" charset="-122"/>
              </a:rPr>
              <a:t>复合材料的制备</a:t>
            </a:r>
            <a:endParaRPr lang="zh-CN" altLang="en-US" sz="1800" b="0">
              <a:solidFill>
                <a:schemeClr val="bg2"/>
              </a:solidFill>
              <a:uFillTx/>
              <a:latin typeface="Times New Roman" panose="02020603050405020304" pitchFamily="18" charset="0"/>
              <a:ea typeface="黑体" panose="02010609060101010101" pitchFamily="2" charset="-122"/>
            </a:endParaRPr>
          </a:p>
        </p:txBody>
      </p:sp>
      <p:pic>
        <p:nvPicPr>
          <p:cNvPr id="8" name="图片 7" descr="zhongjinshu1"/>
          <p:cNvPicPr>
            <a:picLocks noChangeAspect="1"/>
          </p:cNvPicPr>
          <p:nvPr/>
        </p:nvPicPr>
        <p:blipFill>
          <a:blip r:embed="rId2"/>
          <a:stretch>
            <a:fillRect/>
          </a:stretch>
        </p:blipFill>
        <p:spPr>
          <a:xfrm>
            <a:off x="6959600" y="2167890"/>
            <a:ext cx="3819525" cy="1886585"/>
          </a:xfrm>
          <a:prstGeom prst="rect">
            <a:avLst/>
          </a:prstGeom>
        </p:spPr>
      </p:pic>
      <p:sp>
        <p:nvSpPr>
          <p:cNvPr id="9" name="文本框 8"/>
          <p:cNvSpPr txBox="1"/>
          <p:nvPr/>
        </p:nvSpPr>
        <p:spPr>
          <a:xfrm>
            <a:off x="7967345" y="4076065"/>
            <a:ext cx="1901190" cy="368300"/>
          </a:xfrm>
          <a:prstGeom prst="rect">
            <a:avLst/>
          </a:prstGeom>
          <a:noFill/>
        </p:spPr>
        <p:txBody>
          <a:bodyPr wrap="square" rtlCol="0">
            <a:spAutoFit/>
          </a:bodyPr>
          <a:lstStyle/>
          <a:p>
            <a:r>
              <a:rPr lang="zh-CN" altLang="en-US" sz="1800" b="0">
                <a:solidFill>
                  <a:schemeClr val="bg2"/>
                </a:solidFill>
                <a:uFillTx/>
                <a:latin typeface="Times New Roman" panose="02020603050405020304" pitchFamily="18" charset="0"/>
                <a:ea typeface="黑体" panose="02010609060101010101" pitchFamily="2" charset="-122"/>
              </a:rPr>
              <a:t>重金属的去除</a:t>
            </a:r>
            <a:endParaRPr lang="zh-CN" altLang="en-US" sz="1800" b="0">
              <a:solidFill>
                <a:schemeClr val="bg2"/>
              </a:solidFill>
              <a:uFillTx/>
              <a:latin typeface="Times New Roman" panose="02020603050405020304" pitchFamily="18" charset="0"/>
              <a:ea typeface="黑体" panose="02010609060101010101" pitchFamily="2" charset="-122"/>
            </a:endParaRPr>
          </a:p>
        </p:txBody>
      </p:sp>
      <p:sp>
        <p:nvSpPr>
          <p:cNvPr id="10" name="Rectangle 3"/>
          <p:cNvSpPr>
            <a:spLocks noGrp="1"/>
          </p:cNvSpPr>
          <p:nvPr/>
        </p:nvSpPr>
        <p:spPr>
          <a:xfrm>
            <a:off x="342900" y="189865"/>
            <a:ext cx="11354435"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6.3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非均相光催化技术</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endParaRPr>
          </a:p>
          <a:p>
            <a:pPr latinLnBrk="0">
              <a:lnSpc>
                <a:spcPct val="150000"/>
              </a:lnSpc>
              <a:spcBef>
                <a:spcPts val="0"/>
              </a:spcBef>
              <a:buNone/>
            </a:pPr>
            <a:r>
              <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Heterogeneous Photocatalytic OxidationIon </a:t>
            </a:r>
            <a:endPar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zh-CN" altLang="en-US" sz="2800" dirty="0">
              <a:solidFill>
                <a:srgbClr val="FFFF00"/>
              </a:solidFill>
              <a:effectLst/>
              <a:latin typeface="黑体" panose="02010609060101010101" pitchFamily="2" charset="-122"/>
              <a:ea typeface="黑体" panose="02010609060101010101" pitchFamily="2" charset="-122"/>
              <a:cs typeface="黑体" panose="02010609060101010101" pitchFamily="2" charset="-122"/>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2485390" y="1628140"/>
            <a:ext cx="8187055" cy="501269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一、混凝法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Coagulation Method</a:t>
            </a:r>
            <a:r>
              <a:rPr lang="en-US" altLang="zh-CN" sz="3000" dirty="0">
                <a:solidFill>
                  <a:schemeClr val="bg2"/>
                </a:solidFill>
                <a:latin typeface="Arial" panose="020B0604020202020204" pitchFamily="34" charset="0"/>
                <a:ea typeface="黑体" panose="02010609060101010101" pitchFamily="2" charset="-122"/>
              </a:rPr>
              <a:t> </a:t>
            </a:r>
            <a:endParaRPr lang="en-US" altLang="zh-CN" sz="3000" dirty="0">
              <a:solidFill>
                <a:schemeClr val="bg2"/>
              </a:solidFill>
              <a:latin typeface="Arial" panose="020B0604020202020204" pitchFamily="34" charset="0"/>
              <a:ea typeface="黑体" panose="02010609060101010101" pitchFamily="2" charset="-122"/>
              <a:hlinkClick r:id="rId1" action="ppaction://hlinksldjump"/>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二、沉淀法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P</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recipitation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三、膜分离法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Membrane Separation Method</a:t>
            </a:r>
            <a:endParaRPr lang="zh-CN" altLang="en-US"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四、吸附法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Adsorption Method</a:t>
            </a:r>
            <a:endParaRPr lang="en-US" altLang="zh-CN"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rPr>
              <a:t>五、离子交换法</a:t>
            </a:r>
            <a:r>
              <a:rPr lang="en-US" altLang="zh-CN" sz="3000" dirty="0">
                <a:solidFill>
                  <a:schemeClr val="bg2"/>
                </a:solidFill>
                <a:latin typeface="宋体" panose="02010600030101010101" pitchFamily="2" charset="-122"/>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Ion Exchange Method</a:t>
            </a:r>
            <a:endParaRPr lang="en-US" altLang="zh-CN" sz="3000" dirty="0">
              <a:solidFill>
                <a:schemeClr val="bg2"/>
              </a:solidFill>
              <a:latin typeface="Arial" panose="020B0604020202020204" pitchFamily="34" charset="0"/>
              <a:ea typeface="黑体" panose="02010609060101010101" pitchFamily="2" charset="-122"/>
              <a:sym typeface="+mn-ea"/>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六、</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化学氧化法</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Oxidation Method</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algn="l" eaLnBrk="1" hangingPunct="1">
              <a:lnSpc>
                <a:spcPct val="150000"/>
              </a:lnSpc>
              <a:buClrTx/>
              <a:buSzTx/>
              <a:buFontTx/>
            </a:pP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七、</a:t>
            </a:r>
            <a:r>
              <a:rPr lang="en-US" altLang="zh-CN" sz="3000" dirty="0">
                <a:solidFill>
                  <a:srgbClr val="0090E6"/>
                </a:solidFill>
                <a:latin typeface="微软雅黑" panose="020B0503020204020204" charset="-122"/>
                <a:ea typeface="微软雅黑" panose="020B0503020204020204" charset="-122"/>
                <a:cs typeface="微软雅黑" panose="020B0503020204020204" charset="-122"/>
                <a:sym typeface="+mn-ea"/>
              </a:rPr>
              <a:t> </a:t>
            </a:r>
            <a:r>
              <a:rPr lang="zh-CN" altLang="en-US" sz="3000" dirty="0">
                <a:solidFill>
                  <a:srgbClr val="0090E6"/>
                </a:solidFill>
                <a:latin typeface="微软雅黑" panose="020B0503020204020204" charset="-122"/>
                <a:ea typeface="微软雅黑" panose="020B0503020204020204" charset="-122"/>
                <a:cs typeface="微软雅黑" panose="020B0503020204020204" charset="-122"/>
                <a:sym typeface="+mn-ea"/>
              </a:rPr>
              <a:t>化学还原法</a:t>
            </a:r>
            <a:r>
              <a:rPr lang="en-US" altLang="zh-CN" sz="3000" dirty="0">
                <a:solidFill>
                  <a:schemeClr val="bg2"/>
                </a:solidFill>
                <a:latin typeface="宋体" panose="02010600030101010101" pitchFamily="2" charset="-122"/>
                <a:sym typeface="+mn-ea"/>
              </a:rPr>
              <a:t> </a:t>
            </a:r>
            <a:r>
              <a:rPr lang="zh-CN" altLang="en-US"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Reduction Method</a:t>
            </a:r>
            <a:endParaRPr lang="en-US" altLang="zh-CN" sz="2400" dirty="0">
              <a:solidFill>
                <a:schemeClr val="bg2"/>
              </a:solidFill>
              <a:latin typeface="Arial" panose="020B0604020202020204" pitchFamily="34" charset="0"/>
              <a:ea typeface="黑体" panose="02010609060101010101" pitchFamily="2" charset="-122"/>
            </a:endParaRPr>
          </a:p>
          <a:p>
            <a:pPr marL="457200" indent="-457200" eaLnBrk="1" hangingPunct="1">
              <a:lnSpc>
                <a:spcPct val="110000"/>
              </a:lnSpc>
              <a:spcBef>
                <a:spcPct val="20000"/>
              </a:spcBef>
            </a:pPr>
            <a:r>
              <a:rPr lang="en-US" altLang="zh-CN" sz="3000" dirty="0">
                <a:solidFill>
                  <a:schemeClr val="bg2"/>
                </a:solidFill>
                <a:latin typeface="黑体" panose="02010609060101010101" pitchFamily="2" charset="-122"/>
                <a:ea typeface="黑体" panose="02010609060101010101" pitchFamily="2" charset="-122"/>
              </a:rPr>
              <a:t> </a:t>
            </a:r>
            <a:endParaRPr lang="zh-CN" altLang="en-US" sz="3000" dirty="0">
              <a:solidFill>
                <a:schemeClr val="bg2"/>
              </a:solidFill>
              <a:latin typeface="黑体" panose="02010609060101010101" pitchFamily="2" charset="-122"/>
              <a:ea typeface="黑体" panose="02010609060101010101" pitchFamily="2" charset="-122"/>
            </a:endParaRPr>
          </a:p>
          <a:p>
            <a:pPr marL="457200" indent="-457200" eaLnBrk="1" hangingPunct="1">
              <a:spcBef>
                <a:spcPct val="50000"/>
              </a:spcBef>
            </a:pPr>
            <a:endParaRPr lang="zh-CN" altLang="en-US" sz="3000" dirty="0">
              <a:solidFill>
                <a:schemeClr val="bg2"/>
              </a:solidFill>
              <a:latin typeface="黑体" panose="02010609060101010101" pitchFamily="2" charset="-122"/>
              <a:ea typeface="黑体" panose="02010609060101010101" pitchFamily="2" charset="-122"/>
            </a:endParaRPr>
          </a:p>
        </p:txBody>
      </p:sp>
      <p:sp>
        <p:nvSpPr>
          <p:cNvPr id="2" name="Line 9"/>
          <p:cNvSpPr>
            <a:spLocks noChangeShapeType="1"/>
          </p:cNvSpPr>
          <p:nvPr/>
        </p:nvSpPr>
        <p:spPr bwMode="auto">
          <a:xfrm flipV="1">
            <a:off x="2711450" y="6453505"/>
            <a:ext cx="7113905" cy="3175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0" name="Rectangle 2"/>
          <p:cNvSpPr>
            <a:spLocks noGrp="1" noChangeArrowheads="1"/>
          </p:cNvSpPr>
          <p:nvPr>
            <p:ph type="ctrTitle" sz="quarter"/>
          </p:nvPr>
        </p:nvSpPr>
        <p:spPr>
          <a:xfrm>
            <a:off x="1052195" y="624840"/>
            <a:ext cx="8989060" cy="1081405"/>
          </a:xfrm>
        </p:spPr>
        <p:txBody>
          <a:bodyPr vert="horz" wrap="square" lIns="91440" tIns="45720" rIns="91440" bIns="45720" numCol="1" anchor="ctr" anchorCtr="0" compatLnSpc="1"/>
          <a:p>
            <a:pPr marL="0" lvl="0" indent="0" algn="l" eaLnBrk="1" latinLnBrk="0" hangingPunct="1">
              <a:lnSpc>
                <a:spcPct val="100000"/>
              </a:lnSpc>
              <a:spcBef>
                <a:spcPts val="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3000" b="1" i="0" u="none" strike="noStrike" kern="1200" cap="none" spc="0" normalizeH="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4000"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第一</a:t>
            </a:r>
            <a:r>
              <a:rPr lang="zh-CN" altLang="en-US" sz="4000" i="0"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节 </a:t>
            </a:r>
            <a:r>
              <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物理化学技术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9" name="左大括号 8"/>
          <p:cNvSpPr/>
          <p:nvPr/>
        </p:nvSpPr>
        <p:spPr>
          <a:xfrm>
            <a:off x="2080260" y="1489075"/>
            <a:ext cx="85090" cy="1126490"/>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2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4" name="文本框 3"/>
          <p:cNvSpPr txBox="1"/>
          <p:nvPr/>
        </p:nvSpPr>
        <p:spPr>
          <a:xfrm>
            <a:off x="253365" y="1738630"/>
            <a:ext cx="1866265" cy="768350"/>
          </a:xfrm>
          <a:prstGeom prst="rect">
            <a:avLst/>
          </a:prstGeom>
          <a:noFill/>
        </p:spPr>
        <p:txBody>
          <a:bodyPr wrap="square" rtlCol="0">
            <a:spAutoFit/>
          </a:bodyPr>
          <a:lstStyle/>
          <a:p>
            <a:r>
              <a:rPr lang="zh-CN" altLang="en-US" sz="2200">
                <a:solidFill>
                  <a:schemeClr val="accent1"/>
                </a:solidFill>
                <a:uFillTx/>
                <a:latin typeface="Times New Roman" panose="02020603050405020304" pitchFamily="18" charset="0"/>
                <a:ea typeface="黑体" panose="02010609060101010101" pitchFamily="2" charset="-122"/>
                <a:sym typeface="+mn-ea"/>
              </a:rPr>
              <a:t>氮氧化物</a:t>
            </a:r>
            <a:r>
              <a:rPr lang="en-US" altLang="zh-CN" sz="2200">
                <a:solidFill>
                  <a:schemeClr val="accent1"/>
                </a:solidFill>
                <a:uFillTx/>
                <a:latin typeface="Times New Roman" panose="02020603050405020304" pitchFamily="18" charset="0"/>
                <a:ea typeface="黑体" panose="02010609060101010101" pitchFamily="2" charset="-122"/>
                <a:sym typeface="+mn-ea"/>
              </a:rPr>
              <a:t>(NO</a:t>
            </a:r>
            <a:r>
              <a:rPr lang="en-US" altLang="zh-CN" sz="2200" baseline="-25000">
                <a:solidFill>
                  <a:schemeClr val="accent1"/>
                </a:solidFill>
                <a:uFillTx/>
                <a:latin typeface="Times New Roman" panose="02020603050405020304" pitchFamily="18" charset="0"/>
                <a:ea typeface="黑体" panose="02010609060101010101" pitchFamily="2" charset="-122"/>
                <a:sym typeface="+mn-ea"/>
              </a:rPr>
              <a:t>x</a:t>
            </a:r>
            <a:r>
              <a:rPr lang="en-US" altLang="zh-CN" sz="2200">
                <a:solidFill>
                  <a:schemeClr val="accent1"/>
                </a:solidFill>
                <a:uFillTx/>
                <a:latin typeface="Times New Roman" panose="02020603050405020304" pitchFamily="18" charset="0"/>
                <a:ea typeface="黑体" panose="02010609060101010101" pitchFamily="2" charset="-122"/>
                <a:sym typeface="+mn-ea"/>
              </a:rPr>
              <a:t>)</a:t>
            </a:r>
            <a:endParaRPr lang="zh-CN" altLang="en-US" sz="2200"/>
          </a:p>
        </p:txBody>
      </p:sp>
      <p:sp>
        <p:nvSpPr>
          <p:cNvPr id="5" name="文本框 4"/>
          <p:cNvSpPr txBox="1"/>
          <p:nvPr/>
        </p:nvSpPr>
        <p:spPr>
          <a:xfrm>
            <a:off x="2199640" y="1378585"/>
            <a:ext cx="10005060" cy="598805"/>
          </a:xfrm>
          <a:prstGeom prst="rect">
            <a:avLst/>
          </a:prstGeom>
          <a:noFill/>
        </p:spPr>
        <p:txBody>
          <a:bodyPr wrap="square" rtlCol="0">
            <a:spAutoFit/>
          </a:bodyPr>
          <a:lstStyle/>
          <a:p>
            <a:pPr>
              <a:lnSpc>
                <a:spcPct val="150000"/>
              </a:lnSpc>
            </a:pPr>
            <a:r>
              <a:rPr lang="zh-CN" altLang="en-US" sz="2200" b="0">
                <a:solidFill>
                  <a:schemeClr val="bg2"/>
                </a:solidFill>
                <a:uFillTx/>
                <a:latin typeface="Times New Roman" panose="02020603050405020304" pitchFamily="18" charset="0"/>
                <a:ea typeface="黑体" panose="02010609060101010101" pitchFamily="2" charset="-122"/>
                <a:sym typeface="+mn-ea"/>
              </a:rPr>
              <a:t>氧化亚氮</a:t>
            </a:r>
            <a:r>
              <a:rPr lang="en-US" altLang="zh-CN" sz="2200" b="0">
                <a:solidFill>
                  <a:schemeClr val="bg2"/>
                </a:solidFill>
                <a:uFillTx/>
                <a:latin typeface="Times New Roman" panose="02020603050405020304" pitchFamily="18" charset="0"/>
                <a:ea typeface="黑体" panose="02010609060101010101" pitchFamily="2" charset="-122"/>
                <a:sym typeface="+mn-ea"/>
              </a:rPr>
              <a:t>(N</a:t>
            </a:r>
            <a:r>
              <a:rPr lang="en-US" altLang="zh-CN" sz="2200" b="0" baseline="-25000">
                <a:solidFill>
                  <a:schemeClr val="bg2"/>
                </a:solidFill>
                <a:uFillTx/>
                <a:latin typeface="Times New Roman" panose="02020603050405020304" pitchFamily="18" charset="0"/>
                <a:ea typeface="黑体" panose="02010609060101010101" pitchFamily="2" charset="-122"/>
                <a:sym typeface="+mn-ea"/>
              </a:rPr>
              <a:t>2</a:t>
            </a:r>
            <a:r>
              <a:rPr lang="en-US" altLang="zh-CN" sz="2200" b="0">
                <a:solidFill>
                  <a:schemeClr val="bg2"/>
                </a:solidFill>
                <a:uFillTx/>
                <a:latin typeface="Times New Roman" panose="02020603050405020304" pitchFamily="18" charset="0"/>
                <a:ea typeface="黑体" panose="02010609060101010101" pitchFamily="2" charset="-122"/>
                <a:sym typeface="+mn-ea"/>
              </a:rPr>
              <a:t>O)</a:t>
            </a:r>
            <a:r>
              <a:rPr lang="zh-CN" altLang="en-US" sz="2200" b="0">
                <a:solidFill>
                  <a:schemeClr val="bg2"/>
                </a:solidFill>
                <a:uFillTx/>
                <a:latin typeface="Times New Roman" panose="02020603050405020304" pitchFamily="18" charset="0"/>
                <a:ea typeface="黑体" panose="02010609060101010101" pitchFamily="2" charset="-122"/>
                <a:sym typeface="+mn-ea"/>
              </a:rPr>
              <a:t>、三氧化二氮</a:t>
            </a:r>
            <a:r>
              <a:rPr lang="en-US" altLang="zh-CN" sz="2200" b="0">
                <a:solidFill>
                  <a:schemeClr val="bg2"/>
                </a:solidFill>
                <a:uFillTx/>
                <a:latin typeface="Times New Roman" panose="02020603050405020304" pitchFamily="18" charset="0"/>
                <a:ea typeface="黑体" panose="02010609060101010101" pitchFamily="2" charset="-122"/>
                <a:sym typeface="+mn-ea"/>
              </a:rPr>
              <a:t>(N</a:t>
            </a:r>
            <a:r>
              <a:rPr lang="en-US" altLang="zh-CN" sz="2200" b="0" baseline="-25000">
                <a:solidFill>
                  <a:schemeClr val="bg2"/>
                </a:solidFill>
                <a:uFillTx/>
                <a:latin typeface="Times New Roman" panose="02020603050405020304" pitchFamily="18" charset="0"/>
                <a:ea typeface="黑体" panose="02010609060101010101" pitchFamily="2" charset="-122"/>
                <a:sym typeface="+mn-ea"/>
              </a:rPr>
              <a:t>2</a:t>
            </a:r>
            <a:r>
              <a:rPr lang="en-US" altLang="zh-CN" sz="2200" b="0">
                <a:solidFill>
                  <a:schemeClr val="bg2"/>
                </a:solidFill>
                <a:uFillTx/>
                <a:latin typeface="Times New Roman" panose="02020603050405020304" pitchFamily="18" charset="0"/>
                <a:ea typeface="黑体" panose="02010609060101010101" pitchFamily="2" charset="-122"/>
                <a:sym typeface="+mn-ea"/>
              </a:rPr>
              <a:t>O</a:t>
            </a:r>
            <a:r>
              <a:rPr lang="en-US" altLang="zh-CN" sz="2200" b="0" baseline="-25000">
                <a:solidFill>
                  <a:schemeClr val="bg2"/>
                </a:solidFill>
                <a:uFillTx/>
                <a:latin typeface="Times New Roman" panose="02020603050405020304" pitchFamily="18" charset="0"/>
                <a:ea typeface="黑体" panose="02010609060101010101" pitchFamily="2" charset="-122"/>
                <a:sym typeface="+mn-ea"/>
              </a:rPr>
              <a:t>3</a:t>
            </a:r>
            <a:r>
              <a:rPr lang="en-US" altLang="zh-CN" sz="2200" b="0">
                <a:solidFill>
                  <a:schemeClr val="bg2"/>
                </a:solidFill>
                <a:uFillTx/>
                <a:latin typeface="Times New Roman" panose="02020603050405020304" pitchFamily="18" charset="0"/>
                <a:ea typeface="黑体" panose="02010609060101010101" pitchFamily="2" charset="-122"/>
                <a:sym typeface="+mn-ea"/>
              </a:rPr>
              <a:t>)</a:t>
            </a:r>
            <a:r>
              <a:rPr lang="zh-CN" altLang="en-US" sz="2200" b="0">
                <a:solidFill>
                  <a:schemeClr val="bg2"/>
                </a:solidFill>
                <a:uFillTx/>
                <a:latin typeface="Times New Roman" panose="02020603050405020304" pitchFamily="18" charset="0"/>
                <a:ea typeface="黑体" panose="02010609060101010101" pitchFamily="2" charset="-122"/>
                <a:sym typeface="+mn-ea"/>
              </a:rPr>
              <a:t>、四氧化二氮</a:t>
            </a:r>
            <a:r>
              <a:rPr lang="en-US" altLang="zh-CN" sz="2200" b="0">
                <a:solidFill>
                  <a:schemeClr val="bg2"/>
                </a:solidFill>
                <a:uFillTx/>
                <a:latin typeface="Times New Roman" panose="02020603050405020304" pitchFamily="18" charset="0"/>
                <a:ea typeface="黑体" panose="02010609060101010101" pitchFamily="2" charset="-122"/>
                <a:sym typeface="+mn-ea"/>
              </a:rPr>
              <a:t>(N</a:t>
            </a:r>
            <a:r>
              <a:rPr lang="en-US" altLang="zh-CN" sz="2200" b="0" baseline="-25000">
                <a:solidFill>
                  <a:schemeClr val="bg2"/>
                </a:solidFill>
                <a:uFillTx/>
                <a:latin typeface="Times New Roman" panose="02020603050405020304" pitchFamily="18" charset="0"/>
                <a:ea typeface="黑体" panose="02010609060101010101" pitchFamily="2" charset="-122"/>
                <a:sym typeface="+mn-ea"/>
              </a:rPr>
              <a:t>2</a:t>
            </a:r>
            <a:r>
              <a:rPr lang="en-US" altLang="zh-CN" sz="2200" b="0">
                <a:solidFill>
                  <a:schemeClr val="bg2"/>
                </a:solidFill>
                <a:uFillTx/>
                <a:latin typeface="Times New Roman" panose="02020603050405020304" pitchFamily="18" charset="0"/>
                <a:ea typeface="黑体" panose="02010609060101010101" pitchFamily="2" charset="-122"/>
                <a:sym typeface="+mn-ea"/>
              </a:rPr>
              <a:t>O</a:t>
            </a:r>
            <a:r>
              <a:rPr lang="en-US" altLang="zh-CN" sz="2200" b="0" baseline="-25000">
                <a:solidFill>
                  <a:schemeClr val="bg2"/>
                </a:solidFill>
                <a:uFillTx/>
                <a:latin typeface="Times New Roman" panose="02020603050405020304" pitchFamily="18" charset="0"/>
                <a:ea typeface="黑体" panose="02010609060101010101" pitchFamily="2" charset="-122"/>
                <a:sym typeface="+mn-ea"/>
              </a:rPr>
              <a:t>4</a:t>
            </a:r>
            <a:r>
              <a:rPr lang="en-US" altLang="zh-CN" sz="2200" b="0">
                <a:solidFill>
                  <a:schemeClr val="bg2"/>
                </a:solidFill>
                <a:uFillTx/>
                <a:latin typeface="Times New Roman" panose="02020603050405020304" pitchFamily="18" charset="0"/>
                <a:ea typeface="黑体" panose="02010609060101010101" pitchFamily="2" charset="-122"/>
                <a:sym typeface="+mn-ea"/>
              </a:rPr>
              <a:t>)</a:t>
            </a:r>
            <a:r>
              <a:rPr lang="zh-CN" altLang="en-US" sz="2200" b="0">
                <a:solidFill>
                  <a:schemeClr val="bg2"/>
                </a:solidFill>
                <a:uFillTx/>
                <a:latin typeface="Times New Roman" panose="02020603050405020304" pitchFamily="18" charset="0"/>
                <a:ea typeface="黑体" panose="02010609060101010101" pitchFamily="2" charset="-122"/>
                <a:sym typeface="+mn-ea"/>
              </a:rPr>
              <a:t>、</a:t>
            </a:r>
            <a:r>
              <a:rPr lang="zh-CN" altLang="en-US" sz="2200" b="0">
                <a:solidFill>
                  <a:schemeClr val="bg2"/>
                </a:solidFill>
                <a:uFillTx/>
                <a:latin typeface="Times New Roman" panose="02020603050405020304" pitchFamily="18" charset="0"/>
                <a:ea typeface="黑体" panose="02010609060101010101" pitchFamily="2" charset="-122"/>
                <a:sym typeface="+mn-ea"/>
              </a:rPr>
              <a:t>五氧化二氮</a:t>
            </a:r>
            <a:r>
              <a:rPr lang="en-US" altLang="zh-CN" sz="2200" b="0">
                <a:solidFill>
                  <a:schemeClr val="bg2"/>
                </a:solidFill>
                <a:uFillTx/>
                <a:latin typeface="Times New Roman" panose="02020603050405020304" pitchFamily="18" charset="0"/>
                <a:ea typeface="黑体" panose="02010609060101010101" pitchFamily="2" charset="-122"/>
                <a:sym typeface="+mn-ea"/>
              </a:rPr>
              <a:t>(N</a:t>
            </a:r>
            <a:r>
              <a:rPr lang="en-US" altLang="zh-CN" sz="2200" b="0" baseline="-25000">
                <a:solidFill>
                  <a:schemeClr val="bg2"/>
                </a:solidFill>
                <a:uFillTx/>
                <a:latin typeface="Times New Roman" panose="02020603050405020304" pitchFamily="18" charset="0"/>
                <a:ea typeface="黑体" panose="02010609060101010101" pitchFamily="2" charset="-122"/>
                <a:sym typeface="+mn-ea"/>
              </a:rPr>
              <a:t>2</a:t>
            </a:r>
            <a:r>
              <a:rPr lang="en-US" altLang="zh-CN" sz="2200" b="0">
                <a:solidFill>
                  <a:schemeClr val="bg2"/>
                </a:solidFill>
                <a:uFillTx/>
                <a:latin typeface="Times New Roman" panose="02020603050405020304" pitchFamily="18" charset="0"/>
                <a:ea typeface="黑体" panose="02010609060101010101" pitchFamily="2" charset="-122"/>
                <a:sym typeface="+mn-ea"/>
              </a:rPr>
              <a:t>O</a:t>
            </a:r>
            <a:r>
              <a:rPr lang="en-US" altLang="zh-CN" sz="2200" b="0" baseline="-25000">
                <a:solidFill>
                  <a:schemeClr val="bg2"/>
                </a:solidFill>
                <a:uFillTx/>
                <a:latin typeface="Times New Roman" panose="02020603050405020304" pitchFamily="18" charset="0"/>
                <a:ea typeface="黑体" panose="02010609060101010101" pitchFamily="2" charset="-122"/>
                <a:sym typeface="+mn-ea"/>
              </a:rPr>
              <a:t>5</a:t>
            </a:r>
            <a:r>
              <a:rPr lang="en-US" altLang="zh-CN" sz="2200" b="0">
                <a:solidFill>
                  <a:schemeClr val="bg2"/>
                </a:solidFill>
                <a:uFillTx/>
                <a:latin typeface="Times New Roman" panose="02020603050405020304" pitchFamily="18" charset="0"/>
                <a:ea typeface="黑体" panose="02010609060101010101" pitchFamily="2" charset="-122"/>
                <a:sym typeface="+mn-ea"/>
              </a:rPr>
              <a:t>)</a:t>
            </a:r>
            <a:endParaRPr lang="en-US" altLang="zh-CN" sz="2200" b="0">
              <a:solidFill>
                <a:schemeClr val="bg2"/>
              </a:solidFill>
              <a:uFillTx/>
              <a:latin typeface="Times New Roman" panose="02020603050405020304" pitchFamily="18" charset="0"/>
              <a:ea typeface="黑体" panose="02010609060101010101" pitchFamily="2" charset="-122"/>
              <a:sym typeface="+mn-ea"/>
            </a:endParaRPr>
          </a:p>
        </p:txBody>
      </p:sp>
      <p:sp>
        <p:nvSpPr>
          <p:cNvPr id="6" name="文本框 5"/>
          <p:cNvSpPr txBox="1"/>
          <p:nvPr/>
        </p:nvSpPr>
        <p:spPr>
          <a:xfrm>
            <a:off x="2583815" y="2247265"/>
            <a:ext cx="4668520" cy="768350"/>
          </a:xfrm>
          <a:prstGeom prst="rect">
            <a:avLst/>
          </a:prstGeom>
          <a:noFill/>
        </p:spPr>
        <p:txBody>
          <a:bodyPr wrap="square" rtlCol="0">
            <a:spAutoFit/>
          </a:bodyPr>
          <a:lstStyle/>
          <a:p>
            <a:r>
              <a:rPr lang="zh-CN" altLang="en-US" sz="2200">
                <a:solidFill>
                  <a:schemeClr val="bg2"/>
                </a:solidFill>
                <a:uFillTx/>
                <a:latin typeface="Times New Roman" panose="02020603050405020304" pitchFamily="18" charset="0"/>
                <a:ea typeface="黑体" panose="02010609060101010101" pitchFamily="2" charset="-122"/>
                <a:sym typeface="+mn-ea"/>
              </a:rPr>
              <a:t>一氧化氮（</a:t>
            </a:r>
            <a:r>
              <a:rPr lang="en-US" altLang="zh-CN" sz="2200">
                <a:solidFill>
                  <a:schemeClr val="bg2"/>
                </a:solidFill>
                <a:uFillTx/>
                <a:latin typeface="Times New Roman" panose="02020603050405020304" pitchFamily="18" charset="0"/>
                <a:ea typeface="黑体" panose="02010609060101010101" pitchFamily="2" charset="-122"/>
                <a:sym typeface="+mn-ea"/>
              </a:rPr>
              <a:t>NO</a:t>
            </a:r>
            <a:r>
              <a:rPr lang="zh-CN" altLang="en-US" sz="2200">
                <a:solidFill>
                  <a:schemeClr val="bg2"/>
                </a:solidFill>
                <a:uFillTx/>
                <a:latin typeface="Times New Roman" panose="02020603050405020304" pitchFamily="18" charset="0"/>
                <a:ea typeface="黑体" panose="02010609060101010101" pitchFamily="2" charset="-122"/>
                <a:sym typeface="+mn-ea"/>
              </a:rPr>
              <a:t>）、二氧化氮（</a:t>
            </a:r>
            <a:r>
              <a:rPr lang="en-US" altLang="zh-CN" sz="2200">
                <a:solidFill>
                  <a:schemeClr val="bg2"/>
                </a:solidFill>
                <a:uFillTx/>
                <a:latin typeface="Times New Roman" panose="02020603050405020304" pitchFamily="18" charset="0"/>
                <a:ea typeface="黑体" panose="02010609060101010101" pitchFamily="2" charset="-122"/>
                <a:sym typeface="+mn-ea"/>
              </a:rPr>
              <a:t>NO</a:t>
            </a:r>
            <a:r>
              <a:rPr lang="en-US" altLang="zh-CN" sz="2200" baseline="-25000">
                <a:solidFill>
                  <a:schemeClr val="bg2"/>
                </a:solidFill>
                <a:uFillTx/>
                <a:latin typeface="Times New Roman" panose="02020603050405020304" pitchFamily="18" charset="0"/>
                <a:ea typeface="黑体" panose="02010609060101010101" pitchFamily="2" charset="-122"/>
                <a:sym typeface="+mn-ea"/>
              </a:rPr>
              <a:t>2</a:t>
            </a:r>
            <a:r>
              <a:rPr lang="zh-CN" altLang="en-US" sz="2200">
                <a:solidFill>
                  <a:schemeClr val="bg2"/>
                </a:solidFill>
                <a:uFillTx/>
                <a:latin typeface="Times New Roman" panose="02020603050405020304" pitchFamily="18" charset="0"/>
                <a:ea typeface="黑体" panose="02010609060101010101" pitchFamily="2" charset="-122"/>
                <a:sym typeface="+mn-ea"/>
              </a:rPr>
              <a:t>）</a:t>
            </a:r>
            <a:endParaRPr lang="zh-CN" altLang="en-US" sz="2200"/>
          </a:p>
        </p:txBody>
      </p:sp>
      <p:sp>
        <p:nvSpPr>
          <p:cNvPr id="9226" name="椭圆 11"/>
          <p:cNvSpPr/>
          <p:nvPr/>
        </p:nvSpPr>
        <p:spPr>
          <a:xfrm rot="16200000">
            <a:off x="4478020" y="101600"/>
            <a:ext cx="819785" cy="4605020"/>
          </a:xfrm>
          <a:prstGeom prst="ellipse">
            <a:avLst/>
          </a:prstGeom>
          <a:noFill/>
          <a:ln w="28575" cap="flat" cmpd="sng">
            <a:solidFill>
              <a:srgbClr val="AC5C5C"/>
            </a:solidFill>
            <a:prstDash val="solid"/>
            <a:headEnd type="none" w="med" len="med"/>
            <a:tailEnd type="none" w="med" len="med"/>
          </a:ln>
        </p:spPr>
        <p:txBody>
          <a:bodyPr wrap="square">
            <a:no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eaLnBrk="1" hangingPunct="1">
              <a:buClr>
                <a:srgbClr val="009900"/>
              </a:buClr>
              <a:buSzTx/>
              <a:buNone/>
            </a:pPr>
            <a:endParaRPr lang="zh-CN" altLang="en-US" sz="2200" dirty="0">
              <a:solidFill>
                <a:schemeClr val="bg2"/>
              </a:solidFill>
              <a:ea typeface="楷体_GB2312" pitchFamily="49" charset="-122"/>
              <a:sym typeface="Monotype Sorts" pitchFamily="2" charset="2"/>
            </a:endParaRPr>
          </a:p>
        </p:txBody>
      </p:sp>
      <p:grpSp>
        <p:nvGrpSpPr>
          <p:cNvPr id="10" name="组合 9"/>
          <p:cNvGrpSpPr/>
          <p:nvPr/>
        </p:nvGrpSpPr>
        <p:grpSpPr>
          <a:xfrm>
            <a:off x="7334250" y="2386330"/>
            <a:ext cx="3829050" cy="1355090"/>
            <a:chOff x="4383" y="2225"/>
            <a:chExt cx="12091" cy="3950"/>
          </a:xfrm>
        </p:grpSpPr>
        <p:pic>
          <p:nvPicPr>
            <p:cNvPr id="7" name="图片 6"/>
            <p:cNvPicPr>
              <a:picLocks noChangeAspect="1"/>
            </p:cNvPicPr>
            <p:nvPr/>
          </p:nvPicPr>
          <p:blipFill>
            <a:blip r:embed="rId1"/>
            <a:srcRect l="-1033" r="4650" b="12200"/>
            <a:stretch>
              <a:fillRect/>
            </a:stretch>
          </p:blipFill>
          <p:spPr>
            <a:xfrm>
              <a:off x="4383" y="2225"/>
              <a:ext cx="5783" cy="3951"/>
            </a:xfrm>
            <a:prstGeom prst="rect">
              <a:avLst/>
            </a:prstGeom>
          </p:spPr>
        </p:pic>
        <p:pic>
          <p:nvPicPr>
            <p:cNvPr id="8" name="图片 7"/>
            <p:cNvPicPr>
              <a:picLocks noChangeAspect="1"/>
            </p:cNvPicPr>
            <p:nvPr/>
          </p:nvPicPr>
          <p:blipFill>
            <a:blip r:embed="rId2"/>
            <a:stretch>
              <a:fillRect/>
            </a:stretch>
          </p:blipFill>
          <p:spPr>
            <a:xfrm>
              <a:off x="10166" y="2338"/>
              <a:ext cx="6309" cy="3814"/>
            </a:xfrm>
            <a:prstGeom prst="rect">
              <a:avLst/>
            </a:prstGeom>
          </p:spPr>
        </p:pic>
      </p:grpSp>
      <p:cxnSp>
        <p:nvCxnSpPr>
          <p:cNvPr id="11" name="曲线连接符 10"/>
          <p:cNvCxnSpPr/>
          <p:nvPr/>
        </p:nvCxnSpPr>
        <p:spPr>
          <a:xfrm>
            <a:off x="1869440" y="2279015"/>
            <a:ext cx="5464810" cy="785495"/>
          </a:xfrm>
          <a:prstGeom prst="curvedConnector3">
            <a:avLst>
              <a:gd name="adj1" fmla="val -3451"/>
            </a:avLst>
          </a:prstGeom>
          <a:ln w="31750" cap="rnd">
            <a:solidFill>
              <a:schemeClr val="accent1"/>
            </a:solidFill>
            <a:round/>
            <a:headEnd type="none" w="med" len="med"/>
            <a:tailEnd type="arrow" w="med" len="med"/>
          </a:ln>
        </p:spPr>
        <p:style>
          <a:lnRef idx="0">
            <a:srgbClr val="FFFFFF"/>
          </a:lnRef>
          <a:fillRef idx="0">
            <a:srgbClr val="FFFFFF"/>
          </a:fillRef>
          <a:effectRef idx="0">
            <a:srgbClr val="FFFFFF"/>
          </a:effectRef>
          <a:fontRef idx="minor">
            <a:schemeClr val="tx1"/>
          </a:fontRef>
        </p:style>
      </p:cxnSp>
      <p:sp>
        <p:nvSpPr>
          <p:cNvPr id="12" name="文本框 11"/>
          <p:cNvSpPr txBox="1"/>
          <p:nvPr/>
        </p:nvSpPr>
        <p:spPr>
          <a:xfrm>
            <a:off x="7575550" y="3760470"/>
            <a:ext cx="1546225" cy="368300"/>
          </a:xfrm>
          <a:prstGeom prst="rect">
            <a:avLst/>
          </a:prstGeom>
          <a:noFill/>
        </p:spPr>
        <p:txBody>
          <a:bodyPr wrap="square" rtlCol="0">
            <a:spAutoFit/>
          </a:bodyPr>
          <a:lstStyle/>
          <a:p>
            <a:r>
              <a:rPr lang="zh-CN" altLang="en-US" sz="1800" b="0">
                <a:solidFill>
                  <a:schemeClr val="bg2"/>
                </a:solidFill>
                <a:uFillTx/>
                <a:ea typeface="黑体" panose="02010609060101010101" pitchFamily="2" charset="-122"/>
              </a:rPr>
              <a:t>光化学烟雾</a:t>
            </a:r>
            <a:endParaRPr lang="zh-CN" altLang="en-US" sz="1800" b="0">
              <a:solidFill>
                <a:schemeClr val="bg2"/>
              </a:solidFill>
              <a:uFillTx/>
              <a:ea typeface="黑体" panose="02010609060101010101" pitchFamily="2" charset="-122"/>
            </a:endParaRPr>
          </a:p>
        </p:txBody>
      </p:sp>
      <p:sp>
        <p:nvSpPr>
          <p:cNvPr id="13" name="文本框 12"/>
          <p:cNvSpPr txBox="1"/>
          <p:nvPr/>
        </p:nvSpPr>
        <p:spPr>
          <a:xfrm>
            <a:off x="9841865" y="3717290"/>
            <a:ext cx="666750" cy="368300"/>
          </a:xfrm>
          <a:prstGeom prst="rect">
            <a:avLst/>
          </a:prstGeom>
          <a:noFill/>
        </p:spPr>
        <p:txBody>
          <a:bodyPr wrap="square" rtlCol="0">
            <a:spAutoFit/>
          </a:bodyPr>
          <a:lstStyle/>
          <a:p>
            <a:r>
              <a:rPr lang="zh-CN" altLang="en-US" sz="1800" b="0">
                <a:solidFill>
                  <a:schemeClr val="bg2"/>
                </a:solidFill>
                <a:uFillTx/>
                <a:ea typeface="黑体" panose="02010609060101010101" pitchFamily="2" charset="-122"/>
              </a:rPr>
              <a:t>酸雨</a:t>
            </a:r>
            <a:endParaRPr lang="zh-CN" altLang="en-US" sz="1800" b="0">
              <a:solidFill>
                <a:schemeClr val="bg2"/>
              </a:solidFill>
              <a:uFillTx/>
              <a:ea typeface="黑体" panose="02010609060101010101" pitchFamily="2" charset="-122"/>
            </a:endParaRPr>
          </a:p>
        </p:txBody>
      </p:sp>
      <p:sp>
        <p:nvSpPr>
          <p:cNvPr id="14" name="文本框 13"/>
          <p:cNvSpPr txBox="1"/>
          <p:nvPr/>
        </p:nvSpPr>
        <p:spPr>
          <a:xfrm>
            <a:off x="2855595" y="3089275"/>
            <a:ext cx="2178050" cy="368300"/>
          </a:xfrm>
          <a:prstGeom prst="rect">
            <a:avLst/>
          </a:prstGeom>
          <a:noFill/>
        </p:spPr>
        <p:txBody>
          <a:bodyPr wrap="square" rtlCol="0">
            <a:spAutoFit/>
          </a:bodyPr>
          <a:lstStyle/>
          <a:p>
            <a:r>
              <a:rPr lang="zh-CN" altLang="en-US" b="0">
                <a:solidFill>
                  <a:schemeClr val="bg2"/>
                </a:solidFill>
                <a:uFillTx/>
                <a:ea typeface="黑体" panose="02010609060101010101" pitchFamily="2" charset="-122"/>
              </a:rPr>
              <a:t>空气中其他污染物</a:t>
            </a:r>
            <a:endParaRPr lang="zh-CN" altLang="en-US" b="0">
              <a:solidFill>
                <a:schemeClr val="bg2"/>
              </a:solidFill>
              <a:uFillTx/>
              <a:ea typeface="黑体" panose="02010609060101010101" pitchFamily="2" charset="-122"/>
            </a:endParaRPr>
          </a:p>
        </p:txBody>
      </p:sp>
      <p:grpSp>
        <p:nvGrpSpPr>
          <p:cNvPr id="26" name="组合 25"/>
          <p:cNvGrpSpPr/>
          <p:nvPr/>
        </p:nvGrpSpPr>
        <p:grpSpPr>
          <a:xfrm>
            <a:off x="911225" y="4117975"/>
            <a:ext cx="10092055" cy="2062480"/>
            <a:chOff x="5467" y="4039"/>
            <a:chExt cx="14064" cy="3545"/>
          </a:xfrm>
        </p:grpSpPr>
        <p:grpSp>
          <p:nvGrpSpPr>
            <p:cNvPr id="22" name="组合 21"/>
            <p:cNvGrpSpPr/>
            <p:nvPr/>
          </p:nvGrpSpPr>
          <p:grpSpPr>
            <a:xfrm>
              <a:off x="9931" y="4579"/>
              <a:ext cx="9600" cy="2716"/>
              <a:chOff x="6920" y="6731"/>
              <a:chExt cx="9600" cy="2716"/>
            </a:xfrm>
          </p:grpSpPr>
          <p:sp>
            <p:nvSpPr>
              <p:cNvPr id="18" name="左大括号 17"/>
              <p:cNvSpPr/>
              <p:nvPr/>
            </p:nvSpPr>
            <p:spPr>
              <a:xfrm>
                <a:off x="6920" y="6758"/>
                <a:ext cx="211" cy="2043"/>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2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19" name="文本框 18"/>
              <p:cNvSpPr txBox="1"/>
              <p:nvPr/>
            </p:nvSpPr>
            <p:spPr>
              <a:xfrm>
                <a:off x="7333" y="8278"/>
                <a:ext cx="4350" cy="739"/>
              </a:xfrm>
              <a:prstGeom prst="rect">
                <a:avLst/>
              </a:prstGeom>
              <a:noFill/>
            </p:spPr>
            <p:txBody>
              <a:bodyPr wrap="square" rtlCol="0">
                <a:spAutoFit/>
              </a:bodyPr>
              <a:lstStyle/>
              <a:p>
                <a:r>
                  <a:rPr lang="zh-CN" altLang="en-US" sz="2200" b="0">
                    <a:solidFill>
                      <a:schemeClr val="bg2"/>
                    </a:solidFill>
                    <a:uFillTx/>
                    <a:latin typeface="Times New Roman" panose="02020603050405020304" pitchFamily="18" charset="0"/>
                    <a:ea typeface="黑体" panose="02010609060101010101" pitchFamily="2" charset="-122"/>
                    <a:sym typeface="+mn-ea"/>
                  </a:rPr>
                  <a:t>选择性（非）催化还原</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p:txBody>
          </p:sp>
          <p:sp>
            <p:nvSpPr>
              <p:cNvPr id="20" name="文本框 19"/>
              <p:cNvSpPr txBox="1"/>
              <p:nvPr/>
            </p:nvSpPr>
            <p:spPr>
              <a:xfrm>
                <a:off x="7333" y="6731"/>
                <a:ext cx="1640" cy="719"/>
              </a:xfrm>
              <a:prstGeom prst="rect">
                <a:avLst/>
              </a:prstGeom>
              <a:noFill/>
            </p:spPr>
            <p:txBody>
              <a:bodyPr wrap="square" rtlCol="0">
                <a:spAutoFit/>
              </a:bodyPr>
              <a:lstStyle/>
              <a:p>
                <a:r>
                  <a:rPr lang="zh-CN" altLang="en-US" sz="2200" b="0">
                    <a:solidFill>
                      <a:schemeClr val="bg2"/>
                    </a:solidFill>
                    <a:uFillTx/>
                    <a:latin typeface="Times New Roman" panose="02020603050405020304" pitchFamily="18" charset="0"/>
                    <a:ea typeface="黑体" panose="02010609060101010101" pitchFamily="2" charset="-122"/>
                    <a:sym typeface="+mn-ea"/>
                  </a:rPr>
                  <a:t>吸收</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p:txBody>
          </p:sp>
          <p:sp>
            <p:nvSpPr>
              <p:cNvPr id="21" name="左大括号 20"/>
              <p:cNvSpPr/>
              <p:nvPr/>
            </p:nvSpPr>
            <p:spPr>
              <a:xfrm>
                <a:off x="11656" y="7751"/>
                <a:ext cx="226" cy="1671"/>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2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23" name="文本框 22"/>
              <p:cNvSpPr txBox="1"/>
              <p:nvPr/>
            </p:nvSpPr>
            <p:spPr>
              <a:xfrm>
                <a:off x="11981" y="7628"/>
                <a:ext cx="3926" cy="719"/>
              </a:xfrm>
              <a:prstGeom prst="rect">
                <a:avLst/>
              </a:prstGeom>
              <a:noFill/>
            </p:spPr>
            <p:txBody>
              <a:bodyPr wrap="square" rtlCol="0">
                <a:spAutoFit/>
              </a:bodyPr>
              <a:lstStyle/>
              <a:p>
                <a:r>
                  <a:rPr lang="zh-CN" altLang="en-US" sz="2200" b="0">
                    <a:solidFill>
                      <a:schemeClr val="bg2"/>
                    </a:solidFill>
                    <a:uFillTx/>
                    <a:latin typeface="Times New Roman" panose="02020603050405020304" pitchFamily="18" charset="0"/>
                    <a:ea typeface="黑体" panose="02010609060101010101" pitchFamily="2" charset="-122"/>
                    <a:sym typeface="+mn-ea"/>
                  </a:rPr>
                  <a:t>选择性催化还原法</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p:txBody>
          </p:sp>
          <p:sp>
            <p:nvSpPr>
              <p:cNvPr id="24" name="文本框 23"/>
              <p:cNvSpPr txBox="1"/>
              <p:nvPr/>
            </p:nvSpPr>
            <p:spPr>
              <a:xfrm>
                <a:off x="11981" y="8728"/>
                <a:ext cx="4539" cy="719"/>
              </a:xfrm>
              <a:prstGeom prst="rect">
                <a:avLst/>
              </a:prstGeom>
              <a:noFill/>
            </p:spPr>
            <p:txBody>
              <a:bodyPr wrap="square" rtlCol="0">
                <a:spAutoFit/>
              </a:bodyPr>
              <a:lstStyle/>
              <a:p>
                <a:r>
                  <a:rPr lang="zh-CN" altLang="en-US" sz="2200" b="0">
                    <a:solidFill>
                      <a:schemeClr val="bg2"/>
                    </a:solidFill>
                    <a:uFillTx/>
                    <a:latin typeface="Times New Roman" panose="02020603050405020304" pitchFamily="18" charset="0"/>
                    <a:ea typeface="黑体" panose="02010609060101010101" pitchFamily="2" charset="-122"/>
                    <a:sym typeface="+mn-ea"/>
                  </a:rPr>
                  <a:t>选择性非催化还原法</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p:txBody>
          </p:sp>
        </p:grpSp>
        <p:sp>
          <p:nvSpPr>
            <p:cNvPr id="25" name="文本框 24"/>
            <p:cNvSpPr txBox="1"/>
            <p:nvPr/>
          </p:nvSpPr>
          <p:spPr>
            <a:xfrm>
              <a:off x="5920" y="4518"/>
              <a:ext cx="3057" cy="3066"/>
            </a:xfrm>
            <a:prstGeom prst="rect">
              <a:avLst/>
            </a:prstGeom>
            <a:noFill/>
          </p:spPr>
          <p:txBody>
            <a:bodyPr wrap="square" rtlCol="0">
              <a:spAutoFit/>
            </a:bodyPr>
            <a:lstStyle/>
            <a:p>
              <a:r>
                <a:rPr lang="zh-CN" altLang="en-US" sz="2200" b="0">
                  <a:solidFill>
                    <a:schemeClr val="bg2"/>
                  </a:solidFill>
                  <a:uFillTx/>
                  <a:latin typeface="Times New Roman" panose="02020603050405020304" pitchFamily="18" charset="0"/>
                  <a:ea typeface="黑体" panose="02010609060101010101" pitchFamily="2" charset="-122"/>
                  <a:sym typeface="+mn-ea"/>
                </a:rPr>
                <a:t>脱除烟气中氮氧化物，称为</a:t>
              </a:r>
              <a:r>
                <a:rPr lang="zh-CN" altLang="en-US" sz="2200">
                  <a:solidFill>
                    <a:schemeClr val="accent1"/>
                  </a:solidFill>
                  <a:uFillTx/>
                  <a:latin typeface="Times New Roman" panose="02020603050405020304" pitchFamily="18" charset="0"/>
                  <a:ea typeface="黑体" panose="02010609060101010101" pitchFamily="2" charset="-122"/>
                  <a:sym typeface="+mn-ea"/>
                </a:rPr>
                <a:t>烟气脱氮或烟气脱硝</a:t>
              </a:r>
              <a:endParaRPr lang="zh-CN" altLang="en-US" sz="2200">
                <a:solidFill>
                  <a:schemeClr val="accent1"/>
                </a:solidFill>
                <a:uFillTx/>
                <a:latin typeface="Times New Roman" panose="02020603050405020304" pitchFamily="18" charset="0"/>
                <a:ea typeface="黑体" panose="02010609060101010101" pitchFamily="2" charset="-122"/>
                <a:cs typeface="黑体" panose="02010609060101010101" pitchFamily="2" charset="-122"/>
              </a:endParaRPr>
            </a:p>
            <a:p>
              <a:endParaRPr lang="zh-CN" altLang="en-US" sz="2200">
                <a:solidFill>
                  <a:schemeClr val="accent1"/>
                </a:solidFill>
                <a:uFillTx/>
                <a:latin typeface="Times New Roman" panose="02020603050405020304" pitchFamily="18" charset="0"/>
                <a:ea typeface="黑体" panose="02010609060101010101" pitchFamily="2" charset="-122"/>
                <a:cs typeface="黑体" panose="02010609060101010101" pitchFamily="2" charset="-122"/>
              </a:endParaRPr>
            </a:p>
          </p:txBody>
        </p:sp>
        <p:sp>
          <p:nvSpPr>
            <p:cNvPr id="27" name="圆角矩形 26"/>
            <p:cNvSpPr/>
            <p:nvPr/>
          </p:nvSpPr>
          <p:spPr>
            <a:xfrm>
              <a:off x="5467" y="4039"/>
              <a:ext cx="3712" cy="3159"/>
            </a:xfrm>
            <a:prstGeom prst="roundRect">
              <a:avLst/>
            </a:prstGeom>
            <a:noFill/>
            <a:ln w="28575" cap="flat" cmpd="sng" algn="ctr">
              <a:solidFill>
                <a:schemeClr val="accent1"/>
              </a:solidFill>
              <a:prstDash val="dash"/>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2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grpSp>
      <p:sp>
        <p:nvSpPr>
          <p:cNvPr id="28" name="文本框 27"/>
          <p:cNvSpPr txBox="1"/>
          <p:nvPr/>
        </p:nvSpPr>
        <p:spPr>
          <a:xfrm>
            <a:off x="4438015" y="4867275"/>
            <a:ext cx="1123315" cy="429895"/>
          </a:xfrm>
          <a:prstGeom prst="rect">
            <a:avLst/>
          </a:prstGeom>
          <a:noFill/>
        </p:spPr>
        <p:txBody>
          <a:bodyPr wrap="square" rtlCol="0">
            <a:spAutoFit/>
          </a:bodyPr>
          <a:lstStyle/>
          <a:p>
            <a:r>
              <a:rPr lang="zh-CN" altLang="en-US" sz="2200" b="0">
                <a:solidFill>
                  <a:schemeClr val="bg2"/>
                </a:solidFill>
                <a:uFillTx/>
                <a:latin typeface="Times New Roman" panose="02020603050405020304" pitchFamily="18" charset="0"/>
                <a:ea typeface="黑体" panose="02010609060101010101" pitchFamily="2" charset="-122"/>
                <a:sym typeface="+mn-ea"/>
              </a:rPr>
              <a:t>吸附法</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p:txBody>
      </p:sp>
      <p:sp>
        <p:nvSpPr>
          <p:cNvPr id="29" name="文本框 28"/>
          <p:cNvSpPr txBox="1"/>
          <p:nvPr/>
        </p:nvSpPr>
        <p:spPr>
          <a:xfrm>
            <a:off x="5917565" y="4318000"/>
            <a:ext cx="2604770" cy="429895"/>
          </a:xfrm>
          <a:prstGeom prst="rect">
            <a:avLst/>
          </a:prstGeom>
          <a:noFill/>
        </p:spPr>
        <p:txBody>
          <a:bodyPr wrap="square" rtlCol="0">
            <a:spAutoFit/>
          </a:bodyPr>
          <a:lstStyle/>
          <a:p>
            <a:r>
              <a:rPr lang="zh-CN" altLang="en-US" sz="2200" b="0">
                <a:solidFill>
                  <a:schemeClr val="bg2"/>
                </a:solidFill>
                <a:uFillTx/>
                <a:latin typeface="Times New Roman" panose="02020603050405020304" pitchFamily="18" charset="0"/>
                <a:ea typeface="黑体" panose="02010609060101010101" pitchFamily="2" charset="-122"/>
                <a:sym typeface="+mn-ea"/>
              </a:rPr>
              <a:t>高效性、高选择性</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p:txBody>
      </p:sp>
      <p:sp>
        <p:nvSpPr>
          <p:cNvPr id="30" name="文本框 29"/>
          <p:cNvSpPr txBox="1"/>
          <p:nvPr/>
        </p:nvSpPr>
        <p:spPr>
          <a:xfrm>
            <a:off x="4295775" y="5877560"/>
            <a:ext cx="2440940" cy="429895"/>
          </a:xfrm>
          <a:prstGeom prst="rect">
            <a:avLst/>
          </a:prstGeom>
          <a:noFill/>
        </p:spPr>
        <p:txBody>
          <a:bodyPr wrap="square" rtlCol="0">
            <a:spAutoFit/>
          </a:bodyPr>
          <a:lstStyle/>
          <a:p>
            <a:r>
              <a:rPr lang="zh-CN" altLang="en-US" sz="2200" b="0">
                <a:solidFill>
                  <a:schemeClr val="bg2"/>
                </a:solidFill>
                <a:uFillTx/>
                <a:latin typeface="Times New Roman" panose="02020603050405020304" pitchFamily="18" charset="0"/>
                <a:ea typeface="黑体" panose="02010609060101010101" pitchFamily="2" charset="-122"/>
                <a:sym typeface="+mn-ea"/>
              </a:rPr>
              <a:t>干法烟气脱硝技术</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p:txBody>
      </p:sp>
      <p:sp>
        <p:nvSpPr>
          <p:cNvPr id="31" name="Line 9"/>
          <p:cNvSpPr>
            <a:spLocks noChangeShapeType="1"/>
          </p:cNvSpPr>
          <p:nvPr/>
        </p:nvSpPr>
        <p:spPr bwMode="auto">
          <a:xfrm>
            <a:off x="6090920" y="4695190"/>
            <a:ext cx="1943100" cy="13970"/>
          </a:xfrm>
          <a:prstGeom prst="line">
            <a:avLst/>
          </a:prstGeom>
          <a:noFill/>
          <a:ln w="38100">
            <a:solidFill>
              <a:schemeClr val="accent1"/>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2" name="曲线连接符 31"/>
          <p:cNvCxnSpPr/>
          <p:nvPr/>
        </p:nvCxnSpPr>
        <p:spPr>
          <a:xfrm flipV="1">
            <a:off x="5448300" y="4725035"/>
            <a:ext cx="1223645" cy="648335"/>
          </a:xfrm>
          <a:prstGeom prst="curvedConnector3">
            <a:avLst>
              <a:gd name="adj1" fmla="val 50026"/>
            </a:avLst>
          </a:prstGeom>
          <a:ln w="31750" cap="rnd">
            <a:solidFill>
              <a:schemeClr val="accent1"/>
            </a:solidFill>
            <a:round/>
            <a:headEnd type="none" w="med" len="med"/>
            <a:tailEnd type="arrow" w="med" len="med"/>
          </a:ln>
        </p:spPr>
        <p:style>
          <a:lnRef idx="0">
            <a:srgbClr val="FFFFFF"/>
          </a:lnRef>
          <a:fillRef idx="0">
            <a:srgbClr val="FFFFFF"/>
          </a:fillRef>
          <a:effectRef idx="0">
            <a:srgbClr val="FFFFFF"/>
          </a:effectRef>
          <a:fontRef idx="minor">
            <a:schemeClr val="tx1"/>
          </a:fontRef>
        </p:style>
      </p:cxnSp>
      <p:sp>
        <p:nvSpPr>
          <p:cNvPr id="33" name="椭圆 11"/>
          <p:cNvSpPr/>
          <p:nvPr/>
        </p:nvSpPr>
        <p:spPr>
          <a:xfrm rot="16200000">
            <a:off x="5259705" y="4843145"/>
            <a:ext cx="459105" cy="2385060"/>
          </a:xfrm>
          <a:prstGeom prst="ellipse">
            <a:avLst/>
          </a:prstGeom>
          <a:noFill/>
          <a:ln w="28575" cap="flat" cmpd="sng">
            <a:solidFill>
              <a:srgbClr val="AC5C5C"/>
            </a:solidFill>
            <a:prstDash val="solid"/>
            <a:headEnd type="none" w="med" len="med"/>
            <a:tailEnd type="none" w="med" len="med"/>
          </a:ln>
        </p:spPr>
        <p:txBody>
          <a:bodyPr wrap="square">
            <a:no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eaLnBrk="1" hangingPunct="1">
              <a:buClr>
                <a:srgbClr val="009900"/>
              </a:buClr>
              <a:buSzTx/>
              <a:buNone/>
            </a:pPr>
            <a:endParaRPr lang="zh-CN" altLang="en-US" sz="2200" dirty="0">
              <a:solidFill>
                <a:schemeClr val="bg2"/>
              </a:solidFill>
              <a:ea typeface="楷体_GB2312" pitchFamily="49" charset="-122"/>
              <a:sym typeface="Monotype Sorts" pitchFamily="2" charset="2"/>
            </a:endParaRPr>
          </a:p>
        </p:txBody>
      </p:sp>
      <p:sp>
        <p:nvSpPr>
          <p:cNvPr id="28674" name="Rectangle 3"/>
          <p:cNvSpPr>
            <a:spLocks noGrp="1"/>
          </p:cNvSpPr>
          <p:nvPr/>
        </p:nvSpPr>
        <p:spPr>
          <a:xfrm>
            <a:off x="342900" y="476885"/>
            <a:ext cx="10494645"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7.1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化学还原</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zh-CN" altLang="en-US" sz="30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Chemical Reduction</a:t>
            </a: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nvSpPr>
        <p:spPr>
          <a:xfrm>
            <a:off x="342900" y="476885"/>
            <a:ext cx="10494645"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7.2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选择性催化还原法</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Selective Catalytic Reduction (SCR)</a:t>
            </a: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7" name="文本框 6"/>
          <p:cNvSpPr txBox="1"/>
          <p:nvPr/>
        </p:nvSpPr>
        <p:spPr>
          <a:xfrm>
            <a:off x="3877945" y="5024120"/>
            <a:ext cx="4387215" cy="429895"/>
          </a:xfrm>
          <a:prstGeom prst="rect">
            <a:avLst/>
          </a:prstGeom>
          <a:noFill/>
        </p:spPr>
        <p:txBody>
          <a:bodyPr wrap="square" rtlCol="0">
            <a:spAutoFit/>
          </a:bodyPr>
          <a:lstStyle/>
          <a:p>
            <a:r>
              <a:rPr lang="en-US" altLang="zh-CN" sz="2200">
                <a:solidFill>
                  <a:schemeClr val="bg2"/>
                </a:solidFill>
                <a:latin typeface="Times New Roman" panose="02020603050405020304" pitchFamily="18" charset="0"/>
                <a:cs typeface="Times New Roman" panose="02020603050405020304" pitchFamily="18" charset="0"/>
              </a:rPr>
              <a:t>4NH</a:t>
            </a:r>
            <a:r>
              <a:rPr lang="en-US" altLang="zh-CN" sz="2200" baseline="-25000">
                <a:solidFill>
                  <a:schemeClr val="bg2"/>
                </a:solidFill>
                <a:latin typeface="Times New Roman" panose="02020603050405020304" pitchFamily="18" charset="0"/>
                <a:cs typeface="Times New Roman" panose="02020603050405020304" pitchFamily="18" charset="0"/>
              </a:rPr>
              <a:t>3</a:t>
            </a:r>
            <a:r>
              <a:rPr lang="en-US" altLang="zh-CN" sz="2200">
                <a:solidFill>
                  <a:schemeClr val="bg2"/>
                </a:solidFill>
                <a:latin typeface="Times New Roman" panose="02020603050405020304" pitchFamily="18" charset="0"/>
                <a:cs typeface="Times New Roman" panose="02020603050405020304" pitchFamily="18" charset="0"/>
              </a:rPr>
              <a:t>+3O</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 </a:t>
            </a:r>
            <a:r>
              <a:rPr lang="en-US" altLang="zh-CN" sz="2200">
                <a:solidFill>
                  <a:schemeClr val="bg2"/>
                </a:solidFill>
                <a:latin typeface="Times New Roman" panose="02020603050405020304" pitchFamily="18" charset="0"/>
                <a:cs typeface="Times New Roman" panose="02020603050405020304" pitchFamily="18" charset="0"/>
                <a:sym typeface="+mn-ea"/>
              </a:rPr>
              <a:t>→</a:t>
            </a:r>
            <a:r>
              <a:rPr lang="en-US" altLang="zh-CN" sz="2200">
                <a:solidFill>
                  <a:schemeClr val="bg2"/>
                </a:solidFill>
                <a:latin typeface="Times New Roman" panose="02020603050405020304" pitchFamily="18" charset="0"/>
                <a:cs typeface="Times New Roman" panose="02020603050405020304" pitchFamily="18" charset="0"/>
              </a:rPr>
              <a:t> 2N</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+6H</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O</a:t>
            </a:r>
            <a:endParaRPr lang="en-US" altLang="zh-CN" sz="2200">
              <a:solidFill>
                <a:schemeClr val="bg2"/>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3935730" y="5516245"/>
            <a:ext cx="4387215" cy="429895"/>
          </a:xfrm>
          <a:prstGeom prst="rect">
            <a:avLst/>
          </a:prstGeom>
          <a:noFill/>
        </p:spPr>
        <p:txBody>
          <a:bodyPr wrap="square" rtlCol="0">
            <a:spAutoFit/>
          </a:bodyPr>
          <a:lstStyle/>
          <a:p>
            <a:r>
              <a:rPr lang="en-US" altLang="zh-CN" sz="2200">
                <a:solidFill>
                  <a:schemeClr val="bg2"/>
                </a:solidFill>
                <a:latin typeface="Times New Roman" panose="02020603050405020304" pitchFamily="18" charset="0"/>
                <a:cs typeface="Times New Roman" panose="02020603050405020304" pitchFamily="18" charset="0"/>
              </a:rPr>
              <a:t>2NH</a:t>
            </a:r>
            <a:r>
              <a:rPr lang="en-US" altLang="zh-CN" sz="2200" baseline="-25000">
                <a:solidFill>
                  <a:schemeClr val="bg2"/>
                </a:solidFill>
                <a:latin typeface="Times New Roman" panose="02020603050405020304" pitchFamily="18" charset="0"/>
                <a:cs typeface="Times New Roman" panose="02020603050405020304" pitchFamily="18" charset="0"/>
              </a:rPr>
              <a:t>3</a:t>
            </a:r>
            <a:r>
              <a:rPr lang="en-US" altLang="zh-CN" sz="2200">
                <a:solidFill>
                  <a:schemeClr val="bg2"/>
                </a:solidFill>
                <a:latin typeface="Times New Roman" panose="02020603050405020304" pitchFamily="18" charset="0"/>
                <a:cs typeface="Times New Roman" panose="02020603050405020304" pitchFamily="18" charset="0"/>
              </a:rPr>
              <a:t> </a:t>
            </a:r>
            <a:r>
              <a:rPr lang="en-US" altLang="zh-CN" sz="2200">
                <a:solidFill>
                  <a:schemeClr val="bg2"/>
                </a:solidFill>
                <a:latin typeface="Times New Roman" panose="02020603050405020304" pitchFamily="18" charset="0"/>
                <a:cs typeface="Times New Roman" panose="02020603050405020304" pitchFamily="18" charset="0"/>
                <a:sym typeface="+mn-ea"/>
              </a:rPr>
              <a:t>→</a:t>
            </a:r>
            <a:r>
              <a:rPr lang="en-US" altLang="zh-CN" sz="2200">
                <a:solidFill>
                  <a:schemeClr val="bg2"/>
                </a:solidFill>
                <a:latin typeface="Times New Roman" panose="02020603050405020304" pitchFamily="18" charset="0"/>
                <a:cs typeface="Times New Roman" panose="02020603050405020304" pitchFamily="18" charset="0"/>
              </a:rPr>
              <a:t> N</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+3H</a:t>
            </a:r>
            <a:r>
              <a:rPr lang="en-US" altLang="zh-CN" sz="2200" baseline="-25000">
                <a:solidFill>
                  <a:schemeClr val="bg2"/>
                </a:solidFill>
                <a:latin typeface="Times New Roman" panose="02020603050405020304" pitchFamily="18" charset="0"/>
                <a:cs typeface="Times New Roman" panose="02020603050405020304" pitchFamily="18" charset="0"/>
              </a:rPr>
              <a:t>2</a:t>
            </a:r>
            <a:endParaRPr lang="en-US" altLang="zh-CN" sz="2200" baseline="-25000">
              <a:solidFill>
                <a:schemeClr val="bg2"/>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3935730" y="5948045"/>
            <a:ext cx="4387215" cy="429895"/>
          </a:xfrm>
          <a:prstGeom prst="rect">
            <a:avLst/>
          </a:prstGeom>
          <a:noFill/>
        </p:spPr>
        <p:txBody>
          <a:bodyPr wrap="square" rtlCol="0">
            <a:spAutoFit/>
          </a:bodyPr>
          <a:lstStyle/>
          <a:p>
            <a:r>
              <a:rPr lang="en-US" altLang="zh-CN" sz="2200">
                <a:solidFill>
                  <a:schemeClr val="bg2"/>
                </a:solidFill>
                <a:latin typeface="Times New Roman" panose="02020603050405020304" pitchFamily="18" charset="0"/>
                <a:cs typeface="Times New Roman" panose="02020603050405020304" pitchFamily="18" charset="0"/>
              </a:rPr>
              <a:t>4NH</a:t>
            </a:r>
            <a:r>
              <a:rPr lang="en-US" altLang="zh-CN" sz="2200" baseline="-25000">
                <a:solidFill>
                  <a:schemeClr val="bg2"/>
                </a:solidFill>
                <a:latin typeface="Times New Roman" panose="02020603050405020304" pitchFamily="18" charset="0"/>
                <a:cs typeface="Times New Roman" panose="02020603050405020304" pitchFamily="18" charset="0"/>
              </a:rPr>
              <a:t>3</a:t>
            </a:r>
            <a:r>
              <a:rPr lang="en-US" altLang="zh-CN" sz="2200">
                <a:solidFill>
                  <a:schemeClr val="bg2"/>
                </a:solidFill>
                <a:latin typeface="Times New Roman" panose="02020603050405020304" pitchFamily="18" charset="0"/>
                <a:cs typeface="Times New Roman" panose="02020603050405020304" pitchFamily="18" charset="0"/>
              </a:rPr>
              <a:t>+5O</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 </a:t>
            </a:r>
            <a:r>
              <a:rPr lang="en-US" altLang="zh-CN" sz="2200">
                <a:solidFill>
                  <a:schemeClr val="bg2"/>
                </a:solidFill>
                <a:latin typeface="Times New Roman" panose="02020603050405020304" pitchFamily="18" charset="0"/>
                <a:cs typeface="Times New Roman" panose="02020603050405020304" pitchFamily="18" charset="0"/>
                <a:sym typeface="+mn-ea"/>
              </a:rPr>
              <a:t>→</a:t>
            </a:r>
            <a:r>
              <a:rPr lang="en-US" altLang="zh-CN" sz="2200">
                <a:solidFill>
                  <a:schemeClr val="bg2"/>
                </a:solidFill>
                <a:latin typeface="Times New Roman" panose="02020603050405020304" pitchFamily="18" charset="0"/>
                <a:cs typeface="Times New Roman" panose="02020603050405020304" pitchFamily="18" charset="0"/>
              </a:rPr>
              <a:t> 4NO+6H</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O</a:t>
            </a:r>
            <a:endParaRPr lang="en-US" altLang="zh-CN" sz="2200">
              <a:solidFill>
                <a:schemeClr val="bg2"/>
              </a:solidFill>
              <a:latin typeface="Times New Roman" panose="02020603050405020304" pitchFamily="18" charset="0"/>
              <a:cs typeface="Times New Roman" panose="02020603050405020304" pitchFamily="18" charset="0"/>
            </a:endParaRPr>
          </a:p>
        </p:txBody>
      </p:sp>
      <p:sp>
        <p:nvSpPr>
          <p:cNvPr id="18" name="左大括号 17"/>
          <p:cNvSpPr/>
          <p:nvPr/>
        </p:nvSpPr>
        <p:spPr>
          <a:xfrm>
            <a:off x="3580130" y="5155565"/>
            <a:ext cx="81915" cy="103441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2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19" name="文本框 18"/>
          <p:cNvSpPr txBox="1"/>
          <p:nvPr/>
        </p:nvSpPr>
        <p:spPr>
          <a:xfrm>
            <a:off x="2353310" y="5485765"/>
            <a:ext cx="1354455" cy="429895"/>
          </a:xfrm>
          <a:prstGeom prst="rect">
            <a:avLst/>
          </a:prstGeom>
          <a:noFill/>
        </p:spPr>
        <p:txBody>
          <a:bodyPr wrap="square" rtlCol="0">
            <a:spAutoFit/>
          </a:bodyPr>
          <a:lstStyle/>
          <a:p>
            <a:r>
              <a:rPr lang="zh-CN" altLang="en-US" sz="2200">
                <a:solidFill>
                  <a:schemeClr val="bg2"/>
                </a:solidFill>
                <a:latin typeface="黑体" panose="02010609060101010101" pitchFamily="2" charset="-122"/>
                <a:ea typeface="黑体" panose="02010609060101010101" pitchFamily="2" charset="-122"/>
              </a:rPr>
              <a:t>副反应</a:t>
            </a:r>
            <a:endParaRPr lang="zh-CN" altLang="en-US" sz="2200">
              <a:solidFill>
                <a:schemeClr val="bg2"/>
              </a:solidFill>
              <a:latin typeface="黑体" panose="02010609060101010101" pitchFamily="2" charset="-122"/>
              <a:ea typeface="黑体" panose="02010609060101010101" pitchFamily="2" charset="-122"/>
            </a:endParaRPr>
          </a:p>
        </p:txBody>
      </p:sp>
      <p:sp>
        <p:nvSpPr>
          <p:cNvPr id="20" name="文本框 19"/>
          <p:cNvSpPr txBox="1"/>
          <p:nvPr/>
        </p:nvSpPr>
        <p:spPr>
          <a:xfrm>
            <a:off x="674370" y="3758565"/>
            <a:ext cx="11416665" cy="1106805"/>
          </a:xfrm>
          <a:prstGeom prst="rect">
            <a:avLst/>
          </a:prstGeom>
          <a:noFill/>
        </p:spPr>
        <p:txBody>
          <a:bodyPr wrap="square" rtlCol="0">
            <a:spAutoFit/>
          </a:bodyPr>
          <a:lstStyle/>
          <a:p>
            <a:pPr>
              <a:lnSpc>
                <a:spcPct val="150000"/>
              </a:lnSpc>
            </a:pPr>
            <a:r>
              <a:rPr lang="zh-CN" altLang="en-US" sz="2200" b="0">
                <a:solidFill>
                  <a:schemeClr val="bg2"/>
                </a:solidFill>
                <a:uFillTx/>
                <a:latin typeface="Times New Roman" panose="02020603050405020304" pitchFamily="18" charset="0"/>
                <a:ea typeface="黑体" panose="02010609060101010101" pitchFamily="2" charset="-122"/>
              </a:rPr>
              <a:t>在没有催化剂存在时，该反应只能在</a:t>
            </a:r>
            <a:r>
              <a:rPr lang="en-US" altLang="zh-CN" sz="2200">
                <a:solidFill>
                  <a:schemeClr val="bg2"/>
                </a:solidFill>
                <a:uFillTx/>
                <a:latin typeface="Times New Roman" panose="02020603050405020304" pitchFamily="18" charset="0"/>
                <a:ea typeface="黑体" panose="02010609060101010101" pitchFamily="2" charset="-122"/>
              </a:rPr>
              <a:t>980 </a:t>
            </a:r>
            <a:r>
              <a:rPr lang="en-US" altLang="en-US" sz="2200">
                <a:solidFill>
                  <a:schemeClr val="bg2"/>
                </a:solidFill>
                <a:uFillTx/>
                <a:latin typeface="Times New Roman" panose="02020603050405020304" pitchFamily="18" charset="0"/>
                <a:ea typeface="黑体" panose="02010609060101010101" pitchFamily="2" charset="-122"/>
              </a:rPr>
              <a:t>℃</a:t>
            </a:r>
            <a:r>
              <a:rPr lang="zh-CN" altLang="en-US" sz="2200" b="0">
                <a:solidFill>
                  <a:schemeClr val="bg2"/>
                </a:solidFill>
                <a:uFillTx/>
                <a:latin typeface="Times New Roman" panose="02020603050405020304" pitchFamily="18" charset="0"/>
                <a:ea typeface="黑体" panose="02010609060101010101" pitchFamily="2" charset="-122"/>
              </a:rPr>
              <a:t>左右温度范围内进行，在高活性催化剂作用下，该反应温度会降低到适宜应用的</a:t>
            </a:r>
            <a:r>
              <a:rPr lang="en-US" altLang="zh-CN" sz="2200">
                <a:solidFill>
                  <a:schemeClr val="bg2"/>
                </a:solidFill>
                <a:uFillTx/>
                <a:latin typeface="Times New Roman" panose="02020603050405020304" pitchFamily="18" charset="0"/>
                <a:ea typeface="黑体" panose="02010609060101010101" pitchFamily="2" charset="-122"/>
              </a:rPr>
              <a:t>290~430 </a:t>
            </a:r>
            <a:r>
              <a:rPr lang="en-US" altLang="en-US" sz="2200">
                <a:solidFill>
                  <a:schemeClr val="bg2"/>
                </a:solidFill>
                <a:uFillTx/>
                <a:latin typeface="Times New Roman" panose="02020603050405020304" pitchFamily="18" charset="0"/>
                <a:ea typeface="黑体" panose="02010609060101010101" pitchFamily="2" charset="-122"/>
              </a:rPr>
              <a:t>℃</a:t>
            </a:r>
            <a:r>
              <a:rPr lang="zh-CN" altLang="en-US" sz="2200" b="0">
                <a:solidFill>
                  <a:schemeClr val="bg2"/>
                </a:solidFill>
                <a:uFillTx/>
                <a:latin typeface="Times New Roman" panose="02020603050405020304" pitchFamily="18" charset="0"/>
                <a:ea typeface="黑体" panose="02010609060101010101" pitchFamily="2" charset="-122"/>
              </a:rPr>
              <a:t>范围内。当反应条件改变，会发生副反应如下：</a:t>
            </a:r>
            <a:endParaRPr lang="zh-CN" altLang="en-US" sz="2200" b="0">
              <a:solidFill>
                <a:schemeClr val="bg2"/>
              </a:solidFill>
              <a:uFillTx/>
              <a:latin typeface="Times New Roman" panose="02020603050405020304" pitchFamily="18" charset="0"/>
              <a:ea typeface="黑体" panose="02010609060101010101" pitchFamily="2" charset="-122"/>
            </a:endParaRPr>
          </a:p>
        </p:txBody>
      </p:sp>
      <p:grpSp>
        <p:nvGrpSpPr>
          <p:cNvPr id="22" name="组合 21"/>
          <p:cNvGrpSpPr/>
          <p:nvPr/>
        </p:nvGrpSpPr>
        <p:grpSpPr>
          <a:xfrm>
            <a:off x="2352675" y="2059305"/>
            <a:ext cx="5588000" cy="1827530"/>
            <a:chOff x="3946" y="4054"/>
            <a:chExt cx="8151" cy="2878"/>
          </a:xfrm>
        </p:grpSpPr>
        <p:sp>
          <p:nvSpPr>
            <p:cNvPr id="5" name="文本框 4"/>
            <p:cNvSpPr txBox="1"/>
            <p:nvPr/>
          </p:nvSpPr>
          <p:spPr>
            <a:xfrm>
              <a:off x="5971" y="4747"/>
              <a:ext cx="6126" cy="677"/>
            </a:xfrm>
            <a:prstGeom prst="rect">
              <a:avLst/>
            </a:prstGeom>
            <a:noFill/>
          </p:spPr>
          <p:txBody>
            <a:bodyPr wrap="square" rtlCol="0">
              <a:spAutoFit/>
            </a:bodyPr>
            <a:lstStyle/>
            <a:p>
              <a:r>
                <a:rPr lang="en-US" altLang="zh-CN" sz="2200">
                  <a:solidFill>
                    <a:schemeClr val="bg2"/>
                  </a:solidFill>
                  <a:latin typeface="Times New Roman" panose="02020603050405020304" pitchFamily="18" charset="0"/>
                  <a:cs typeface="Times New Roman" panose="02020603050405020304" pitchFamily="18" charset="0"/>
                </a:rPr>
                <a:t>4NO+3NH</a:t>
              </a:r>
              <a:r>
                <a:rPr lang="en-US" altLang="zh-CN" sz="2200" baseline="-25000">
                  <a:solidFill>
                    <a:schemeClr val="bg2"/>
                  </a:solidFill>
                  <a:latin typeface="Times New Roman" panose="02020603050405020304" pitchFamily="18" charset="0"/>
                  <a:cs typeface="Times New Roman" panose="02020603050405020304" pitchFamily="18" charset="0"/>
                </a:rPr>
                <a:t>3</a:t>
              </a:r>
              <a:r>
                <a:rPr lang="en-US" altLang="zh-CN" sz="2200">
                  <a:solidFill>
                    <a:schemeClr val="bg2"/>
                  </a:solidFill>
                  <a:latin typeface="Times New Roman" panose="02020603050405020304" pitchFamily="18" charset="0"/>
                  <a:cs typeface="Times New Roman" panose="02020603050405020304" pitchFamily="18" charset="0"/>
                </a:rPr>
                <a:t>+O</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 → 4N</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+6H</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O</a:t>
              </a:r>
              <a:endParaRPr lang="en-US" altLang="zh-CN" sz="2200">
                <a:solidFill>
                  <a:schemeClr val="bg2"/>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5971" y="5722"/>
              <a:ext cx="5511" cy="1210"/>
            </a:xfrm>
            <a:prstGeom prst="rect">
              <a:avLst/>
            </a:prstGeom>
            <a:noFill/>
          </p:spPr>
          <p:txBody>
            <a:bodyPr wrap="square" rtlCol="0">
              <a:spAutoFit/>
            </a:bodyPr>
            <a:lstStyle/>
            <a:p>
              <a:r>
                <a:rPr lang="en-US" altLang="zh-CN" sz="2200">
                  <a:solidFill>
                    <a:schemeClr val="bg2"/>
                  </a:solidFill>
                  <a:latin typeface="Times New Roman" panose="02020603050405020304" pitchFamily="18" charset="0"/>
                  <a:cs typeface="Times New Roman" panose="02020603050405020304" pitchFamily="18" charset="0"/>
                </a:rPr>
                <a:t>2NO+4NH</a:t>
              </a:r>
              <a:r>
                <a:rPr lang="en-US" altLang="zh-CN" sz="2200" baseline="-25000">
                  <a:solidFill>
                    <a:schemeClr val="bg2"/>
                  </a:solidFill>
                  <a:latin typeface="Times New Roman" panose="02020603050405020304" pitchFamily="18" charset="0"/>
                  <a:cs typeface="Times New Roman" panose="02020603050405020304" pitchFamily="18" charset="0"/>
                </a:rPr>
                <a:t>3</a:t>
              </a:r>
              <a:r>
                <a:rPr lang="en-US" altLang="zh-CN" sz="2200">
                  <a:solidFill>
                    <a:schemeClr val="bg2"/>
                  </a:solidFill>
                  <a:latin typeface="Times New Roman" panose="02020603050405020304" pitchFamily="18" charset="0"/>
                  <a:cs typeface="Times New Roman" panose="02020603050405020304" pitchFamily="18" charset="0"/>
                </a:rPr>
                <a:t>+O</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 </a:t>
              </a:r>
              <a:r>
                <a:rPr lang="en-US" altLang="zh-CN" sz="2200">
                  <a:solidFill>
                    <a:schemeClr val="bg2"/>
                  </a:solidFill>
                  <a:latin typeface="Times New Roman" panose="02020603050405020304" pitchFamily="18" charset="0"/>
                  <a:cs typeface="Times New Roman" panose="02020603050405020304" pitchFamily="18" charset="0"/>
                  <a:sym typeface="+mn-ea"/>
                </a:rPr>
                <a:t>→</a:t>
              </a:r>
              <a:r>
                <a:rPr lang="en-US" altLang="zh-CN" sz="2200">
                  <a:solidFill>
                    <a:schemeClr val="bg2"/>
                  </a:solidFill>
                  <a:latin typeface="Times New Roman" panose="02020603050405020304" pitchFamily="18" charset="0"/>
                  <a:cs typeface="Times New Roman" panose="02020603050405020304" pitchFamily="18" charset="0"/>
                </a:rPr>
                <a:t> 3N</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+6H</a:t>
              </a:r>
              <a:r>
                <a:rPr lang="en-US" altLang="zh-CN" sz="2200" baseline="-25000">
                  <a:solidFill>
                    <a:schemeClr val="bg2"/>
                  </a:solidFill>
                  <a:latin typeface="Times New Roman" panose="02020603050405020304" pitchFamily="18" charset="0"/>
                  <a:cs typeface="Times New Roman" panose="02020603050405020304" pitchFamily="18" charset="0"/>
                </a:rPr>
                <a:t>2</a:t>
              </a:r>
              <a:r>
                <a:rPr lang="en-US" altLang="zh-CN" sz="2200">
                  <a:solidFill>
                    <a:schemeClr val="bg2"/>
                  </a:solidFill>
                  <a:latin typeface="Times New Roman" panose="02020603050405020304" pitchFamily="18" charset="0"/>
                  <a:cs typeface="Times New Roman" panose="02020603050405020304" pitchFamily="18" charset="0"/>
                </a:rPr>
                <a:t>O</a:t>
              </a:r>
              <a:endParaRPr lang="en-US" altLang="zh-CN" sz="2200">
                <a:solidFill>
                  <a:schemeClr val="bg2"/>
                </a:solidFill>
                <a:latin typeface="Times New Roman" panose="02020603050405020304" pitchFamily="18" charset="0"/>
                <a:cs typeface="Times New Roman" panose="02020603050405020304" pitchFamily="18" charset="0"/>
              </a:endParaRPr>
            </a:p>
          </p:txBody>
        </p:sp>
        <p:sp>
          <p:nvSpPr>
            <p:cNvPr id="14" name="左大括号 13"/>
            <p:cNvSpPr/>
            <p:nvPr/>
          </p:nvSpPr>
          <p:spPr>
            <a:xfrm>
              <a:off x="5645" y="4720"/>
              <a:ext cx="120" cy="1629"/>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2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17" name="文本框 16"/>
            <p:cNvSpPr txBox="1"/>
            <p:nvPr/>
          </p:nvSpPr>
          <p:spPr>
            <a:xfrm>
              <a:off x="3946" y="5240"/>
              <a:ext cx="1123" cy="1210"/>
            </a:xfrm>
            <a:prstGeom prst="rect">
              <a:avLst/>
            </a:prstGeom>
            <a:noFill/>
          </p:spPr>
          <p:txBody>
            <a:bodyPr wrap="square" rtlCol="0">
              <a:spAutoFit/>
            </a:bodyPr>
            <a:lstStyle/>
            <a:p>
              <a:r>
                <a:rPr lang="zh-CN" altLang="en-US" sz="2200">
                  <a:solidFill>
                    <a:schemeClr val="bg2"/>
                  </a:solidFill>
                  <a:latin typeface="黑体" panose="02010609060101010101" pitchFamily="2" charset="-122"/>
                  <a:ea typeface="黑体" panose="02010609060101010101" pitchFamily="2" charset="-122"/>
                </a:rPr>
                <a:t>机理</a:t>
              </a:r>
              <a:endParaRPr lang="zh-CN" altLang="en-US" sz="2200">
                <a:solidFill>
                  <a:schemeClr val="bg2"/>
                </a:solidFill>
                <a:latin typeface="黑体" panose="02010609060101010101" pitchFamily="2" charset="-122"/>
                <a:ea typeface="黑体" panose="02010609060101010101" pitchFamily="2" charset="-122"/>
              </a:endParaRPr>
            </a:p>
          </p:txBody>
        </p:sp>
        <p:sp>
          <p:nvSpPr>
            <p:cNvPr id="9226" name="椭圆 11"/>
            <p:cNvSpPr/>
            <p:nvPr/>
          </p:nvSpPr>
          <p:spPr>
            <a:xfrm rot="10800000">
              <a:off x="7034" y="4409"/>
              <a:ext cx="1083" cy="2317"/>
            </a:xfrm>
            <a:prstGeom prst="ellipse">
              <a:avLst/>
            </a:prstGeom>
            <a:noFill/>
            <a:ln w="28575" cap="flat" cmpd="sng">
              <a:solidFill>
                <a:schemeClr val="accent1"/>
              </a:solidFill>
              <a:prstDash val="solid"/>
              <a:headEnd type="none" w="med" len="med"/>
              <a:tailEnd type="none" w="med" len="med"/>
            </a:ln>
          </p:spPr>
          <p:txBody>
            <a:bodyPr wrap="square">
              <a:no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430" indent="-455930"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330"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3230"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stStyle>
            <a:p>
              <a:pPr marL="0" lvl="0" indent="0" eaLnBrk="1" hangingPunct="1">
                <a:buClr>
                  <a:srgbClr val="009900"/>
                </a:buClr>
                <a:buSzTx/>
                <a:buNone/>
              </a:pPr>
              <a:endParaRPr lang="zh-CN" altLang="en-US" sz="2200" dirty="0">
                <a:solidFill>
                  <a:schemeClr val="bg2"/>
                </a:solidFill>
                <a:ea typeface="楷体_GB2312" pitchFamily="49" charset="-122"/>
                <a:sym typeface="Monotype Sorts" pitchFamily="2" charset="2"/>
              </a:endParaRPr>
            </a:p>
          </p:txBody>
        </p:sp>
        <p:sp>
          <p:nvSpPr>
            <p:cNvPr id="21" name="文本框 20"/>
            <p:cNvSpPr txBox="1"/>
            <p:nvPr/>
          </p:nvSpPr>
          <p:spPr>
            <a:xfrm>
              <a:off x="7672" y="4054"/>
              <a:ext cx="1959" cy="677"/>
            </a:xfrm>
            <a:prstGeom prst="rect">
              <a:avLst/>
            </a:prstGeom>
            <a:noFill/>
          </p:spPr>
          <p:txBody>
            <a:bodyPr wrap="square" rtlCol="0">
              <a:spAutoFit/>
            </a:bodyPr>
            <a:lstStyle/>
            <a:p>
              <a:r>
                <a:rPr lang="zh-CN" altLang="en-US" sz="2200">
                  <a:solidFill>
                    <a:schemeClr val="accent1"/>
                  </a:solidFill>
                  <a:latin typeface="黑体" panose="02010609060101010101" pitchFamily="2" charset="-122"/>
                  <a:ea typeface="黑体" panose="02010609060101010101" pitchFamily="2" charset="-122"/>
                </a:rPr>
                <a:t>还原剂</a:t>
              </a:r>
              <a:endParaRPr lang="zh-CN" altLang="en-US" sz="2200">
                <a:solidFill>
                  <a:schemeClr val="accent1"/>
                </a:solidFill>
                <a:latin typeface="黑体" panose="02010609060101010101" pitchFamily="2" charset="-122"/>
                <a:ea typeface="黑体" panose="02010609060101010101" pitchFamily="2" charset="-122"/>
              </a:endParaRPr>
            </a:p>
          </p:txBody>
        </p:sp>
      </p:grpSp>
      <p:sp>
        <p:nvSpPr>
          <p:cNvPr id="23" name="文本框 22"/>
          <p:cNvSpPr txBox="1"/>
          <p:nvPr/>
        </p:nvSpPr>
        <p:spPr>
          <a:xfrm>
            <a:off x="8069580" y="2061845"/>
            <a:ext cx="2755900" cy="1614805"/>
          </a:xfrm>
          <a:prstGeom prst="rect">
            <a:avLst/>
          </a:prstGeom>
          <a:noFill/>
        </p:spPr>
        <p:txBody>
          <a:bodyPr wrap="square" rtlCol="0">
            <a:spAutoFit/>
          </a:bodyPr>
          <a:lstStyle/>
          <a:p>
            <a:pPr marL="285750" indent="-285750">
              <a:lnSpc>
                <a:spcPct val="150000"/>
              </a:lnSpc>
              <a:buFont typeface="Wingdings" panose="05000000000000000000" charset="0"/>
              <a:buChar char="l"/>
            </a:pPr>
            <a:r>
              <a:rPr lang="en-US" altLang="zh-CN" sz="2200" b="0">
                <a:solidFill>
                  <a:schemeClr val="bg2"/>
                </a:solidFill>
                <a:uFillTx/>
                <a:latin typeface="Times New Roman" panose="02020603050405020304" pitchFamily="18" charset="0"/>
                <a:ea typeface="黑体" panose="02010609060101010101" pitchFamily="2" charset="-122"/>
                <a:sym typeface="+mn-ea"/>
              </a:rPr>
              <a:t>NOx</a:t>
            </a:r>
            <a:r>
              <a:rPr lang="zh-CN" altLang="en-US" sz="2200" b="0">
                <a:solidFill>
                  <a:schemeClr val="bg2"/>
                </a:solidFill>
                <a:uFillTx/>
                <a:latin typeface="Times New Roman" panose="02020603050405020304" pitchFamily="18" charset="0"/>
                <a:ea typeface="黑体" panose="02010609060101010101" pitchFamily="2" charset="-122"/>
                <a:sym typeface="+mn-ea"/>
              </a:rPr>
              <a:t>转化效率高</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l"/>
            </a:pPr>
            <a:r>
              <a:rPr lang="zh-CN" altLang="en-US" sz="2200" b="0">
                <a:solidFill>
                  <a:schemeClr val="bg2"/>
                </a:solidFill>
                <a:uFillTx/>
                <a:latin typeface="Times New Roman" panose="02020603050405020304" pitchFamily="18" charset="0"/>
                <a:ea typeface="黑体" panose="02010609060101010101" pitchFamily="2" charset="-122"/>
                <a:sym typeface="+mn-ea"/>
              </a:rPr>
              <a:t>反应</a:t>
            </a:r>
            <a:r>
              <a:rPr lang="en-US" altLang="zh-CN" sz="2200" b="0">
                <a:solidFill>
                  <a:schemeClr val="bg2"/>
                </a:solidFill>
                <a:uFillTx/>
                <a:latin typeface="Times New Roman" panose="02020603050405020304" pitchFamily="18" charset="0"/>
                <a:ea typeface="黑体" panose="02010609060101010101" pitchFamily="2" charset="-122"/>
                <a:sym typeface="+mn-ea"/>
              </a:rPr>
              <a:t>“</a:t>
            </a:r>
            <a:r>
              <a:rPr lang="zh-CN" altLang="en-US" sz="2200" b="0">
                <a:solidFill>
                  <a:schemeClr val="bg2"/>
                </a:solidFill>
                <a:uFillTx/>
                <a:latin typeface="Times New Roman" panose="02020603050405020304" pitchFamily="18" charset="0"/>
                <a:ea typeface="黑体" panose="02010609060101010101" pitchFamily="2" charset="-122"/>
                <a:sym typeface="+mn-ea"/>
              </a:rPr>
              <a:t>选择性</a:t>
            </a:r>
            <a:r>
              <a:rPr lang="en-US" altLang="zh-CN" sz="2200" b="0">
                <a:solidFill>
                  <a:schemeClr val="bg2"/>
                </a:solidFill>
                <a:uFillTx/>
                <a:latin typeface="Times New Roman" panose="02020603050405020304" pitchFamily="18" charset="0"/>
                <a:ea typeface="黑体" panose="02010609060101010101" pitchFamily="2" charset="-122"/>
                <a:sym typeface="+mn-ea"/>
              </a:rPr>
              <a:t>”</a:t>
            </a:r>
            <a:r>
              <a:rPr lang="zh-CN" altLang="en-US" sz="2200" b="0">
                <a:solidFill>
                  <a:schemeClr val="bg2"/>
                </a:solidFill>
                <a:uFillTx/>
                <a:latin typeface="Times New Roman" panose="02020603050405020304" pitchFamily="18" charset="0"/>
                <a:ea typeface="黑体" panose="02010609060101010101" pitchFamily="2" charset="-122"/>
                <a:sym typeface="+mn-ea"/>
              </a:rPr>
              <a:t>高</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l"/>
            </a:pPr>
            <a:r>
              <a:rPr lang="zh-CN" altLang="en-US" sz="2200" b="0">
                <a:solidFill>
                  <a:schemeClr val="bg2"/>
                </a:solidFill>
                <a:uFillTx/>
                <a:latin typeface="Times New Roman" panose="02020603050405020304" pitchFamily="18" charset="0"/>
                <a:ea typeface="黑体" panose="02010609060101010101" pitchFamily="2" charset="-122"/>
                <a:sym typeface="+mn-ea"/>
              </a:rPr>
              <a:t>产物对环境无危害</a:t>
            </a:r>
            <a:endParaRPr lang="zh-CN" altLang="en-US" sz="2200"/>
          </a:p>
        </p:txBody>
      </p:sp>
      <p:grpSp>
        <p:nvGrpSpPr>
          <p:cNvPr id="28" name="组合 27"/>
          <p:cNvGrpSpPr/>
          <p:nvPr/>
        </p:nvGrpSpPr>
        <p:grpSpPr>
          <a:xfrm>
            <a:off x="2640330" y="1341120"/>
            <a:ext cx="5166360" cy="631825"/>
            <a:chOff x="4157" y="2066"/>
            <a:chExt cx="6531" cy="995"/>
          </a:xfrm>
        </p:grpSpPr>
        <p:sp>
          <p:nvSpPr>
            <p:cNvPr id="24" name="文本框 23"/>
            <p:cNvSpPr txBox="1"/>
            <p:nvPr/>
          </p:nvSpPr>
          <p:spPr>
            <a:xfrm>
              <a:off x="4157" y="2356"/>
              <a:ext cx="3704" cy="677"/>
            </a:xfrm>
            <a:prstGeom prst="rect">
              <a:avLst/>
            </a:prstGeom>
            <a:noFill/>
          </p:spPr>
          <p:txBody>
            <a:bodyPr wrap="square" rtlCol="0">
              <a:spAutoFit/>
            </a:bodyPr>
            <a:lstStyle/>
            <a:p>
              <a:r>
                <a:rPr lang="en-US" altLang="zh-CN" sz="22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SCR</a:t>
              </a:r>
              <a:r>
                <a:rPr lang="zh-CN" altLang="en-US" sz="22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：氮氧化物</a:t>
              </a:r>
              <a:r>
                <a:rPr lang="en-US" altLang="zh-CN" sz="22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t>
              </a:r>
              <a:r>
                <a:rPr lang="zh-CN" altLang="en-US" sz="2200" noProof="0" dirty="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氨</a:t>
              </a:r>
              <a:endParaRPr lang="zh-CN" altLang="en-US" sz="2200">
                <a:solidFill>
                  <a:schemeClr val="bg2"/>
                </a:solidFill>
                <a:uFillTx/>
                <a:latin typeface="Times New Roman" panose="02020603050405020304" pitchFamily="18" charset="0"/>
                <a:ea typeface="黑体" panose="02010609060101010101" pitchFamily="2" charset="-122"/>
                <a:cs typeface="Times New Roman" panose="02020603050405020304" pitchFamily="18" charset="0"/>
                <a:sym typeface="+mn-ea"/>
              </a:endParaRPr>
            </a:p>
          </p:txBody>
        </p:sp>
        <p:cxnSp>
          <p:nvCxnSpPr>
            <p:cNvPr id="25" name="直接箭头连接符 24"/>
            <p:cNvCxnSpPr/>
            <p:nvPr/>
          </p:nvCxnSpPr>
          <p:spPr>
            <a:xfrm>
              <a:off x="7559" y="2694"/>
              <a:ext cx="1190" cy="0"/>
            </a:xfrm>
            <a:prstGeom prst="straightConnector1">
              <a:avLst/>
            </a:prstGeom>
            <a:solidFill>
              <a:schemeClr val="accent1"/>
            </a:solidFill>
            <a:ln w="28575" cap="flat" cmpd="sng" algn="ctr">
              <a:solidFill>
                <a:schemeClr val="bg2"/>
              </a:solidFill>
              <a:prstDash val="solid"/>
              <a:round/>
              <a:headEnd type="none" w="med" len="med"/>
              <a:tailEnd type="arrow" w="med" len="med"/>
            </a:ln>
          </p:spPr>
        </p:cxnSp>
        <p:sp>
          <p:nvSpPr>
            <p:cNvPr id="26" name="文本框 25"/>
            <p:cNvSpPr txBox="1"/>
            <p:nvPr/>
          </p:nvSpPr>
          <p:spPr>
            <a:xfrm>
              <a:off x="8806" y="2384"/>
              <a:ext cx="1882" cy="677"/>
            </a:xfrm>
            <a:prstGeom prst="rect">
              <a:avLst/>
            </a:prstGeom>
            <a:noFill/>
          </p:spPr>
          <p:txBody>
            <a:bodyPr wrap="square" rtlCol="0">
              <a:spAutoFit/>
            </a:bodyPr>
            <a:lstStyle/>
            <a:p>
              <a:r>
                <a:rPr lang="zh-CN" altLang="en-US" sz="2200">
                  <a:solidFill>
                    <a:schemeClr val="bg2"/>
                  </a:solidFill>
                  <a:uFillTx/>
                  <a:latin typeface="Times New Roman" panose="02020603050405020304" pitchFamily="18" charset="0"/>
                  <a:ea typeface="黑体" panose="02010609060101010101" pitchFamily="2" charset="-122"/>
                  <a:cs typeface="Times New Roman" panose="02020603050405020304" pitchFamily="18" charset="0"/>
                  <a:sym typeface="+mn-ea"/>
                </a:rPr>
                <a:t>氮气</a:t>
              </a:r>
              <a:r>
                <a:rPr lang="en-US" altLang="zh-CN" sz="2200">
                  <a:solidFill>
                    <a:schemeClr val="bg2"/>
                  </a:solidFill>
                  <a:uFillTx/>
                  <a:latin typeface="Times New Roman" panose="02020603050405020304" pitchFamily="18" charset="0"/>
                  <a:ea typeface="黑体" panose="02010609060101010101" pitchFamily="2" charset="-122"/>
                  <a:cs typeface="Times New Roman" panose="02020603050405020304" pitchFamily="18" charset="0"/>
                  <a:sym typeface="+mn-ea"/>
                </a:rPr>
                <a:t>+</a:t>
              </a:r>
              <a:r>
                <a:rPr lang="zh-CN" altLang="en-US" sz="2200">
                  <a:solidFill>
                    <a:schemeClr val="bg2"/>
                  </a:solidFill>
                  <a:uFillTx/>
                  <a:latin typeface="Times New Roman" panose="02020603050405020304" pitchFamily="18" charset="0"/>
                  <a:ea typeface="黑体" panose="02010609060101010101" pitchFamily="2" charset="-122"/>
                  <a:cs typeface="Times New Roman" panose="02020603050405020304" pitchFamily="18" charset="0"/>
                  <a:sym typeface="+mn-ea"/>
                </a:rPr>
                <a:t>水</a:t>
              </a:r>
              <a:endParaRPr lang="zh-CN" altLang="en-US" sz="2200"/>
            </a:p>
          </p:txBody>
        </p:sp>
        <p:sp>
          <p:nvSpPr>
            <p:cNvPr id="27" name="文本框 26"/>
            <p:cNvSpPr txBox="1"/>
            <p:nvPr/>
          </p:nvSpPr>
          <p:spPr>
            <a:xfrm>
              <a:off x="7497" y="2066"/>
              <a:ext cx="1572" cy="677"/>
            </a:xfrm>
            <a:prstGeom prst="rect">
              <a:avLst/>
            </a:prstGeom>
            <a:noFill/>
          </p:spPr>
          <p:txBody>
            <a:bodyPr wrap="square" rtlCol="0">
              <a:spAutoFit/>
            </a:bodyPr>
            <a:lstStyle/>
            <a:p>
              <a:r>
                <a:rPr lang="zh-CN" altLang="en-US" sz="2200" b="0">
                  <a:solidFill>
                    <a:schemeClr val="bg2"/>
                  </a:solidFill>
                  <a:latin typeface="黑体" panose="02010609060101010101" pitchFamily="2" charset="-122"/>
                  <a:ea typeface="黑体" panose="02010609060101010101" pitchFamily="2" charset="-122"/>
                </a:rPr>
                <a:t>催化剂</a:t>
              </a:r>
              <a:endParaRPr lang="zh-CN" altLang="en-US" sz="2200" b="0">
                <a:solidFill>
                  <a:schemeClr val="bg2"/>
                </a:solidFill>
                <a:latin typeface="黑体" panose="02010609060101010101" pitchFamily="2" charset="-122"/>
                <a:ea typeface="黑体" panose="02010609060101010101" pitchFamily="2" charset="-122"/>
              </a:endParaRPr>
            </a:p>
          </p:txBody>
        </p:sp>
      </p:grpSp>
      <p:sp>
        <p:nvSpPr>
          <p:cNvPr id="29" name="文本框 28"/>
          <p:cNvSpPr txBox="1"/>
          <p:nvPr/>
        </p:nvSpPr>
        <p:spPr>
          <a:xfrm>
            <a:off x="8135620" y="5085080"/>
            <a:ext cx="3133725" cy="1106805"/>
          </a:xfrm>
          <a:prstGeom prst="rect">
            <a:avLst/>
          </a:prstGeom>
          <a:noFill/>
        </p:spPr>
        <p:txBody>
          <a:bodyPr wrap="square" rtlCol="0">
            <a:spAutoFit/>
          </a:bodyPr>
          <a:lstStyle/>
          <a:p>
            <a:pPr marL="285750" indent="-285750">
              <a:lnSpc>
                <a:spcPct val="150000"/>
              </a:lnSpc>
              <a:buFont typeface="Wingdings" panose="05000000000000000000" charset="0"/>
              <a:buChar char="l"/>
            </a:pPr>
            <a:r>
              <a:rPr lang="en-US" altLang="zh-CN" sz="2200" b="0">
                <a:solidFill>
                  <a:schemeClr val="bg2"/>
                </a:solidFill>
                <a:uFillTx/>
                <a:latin typeface="Times New Roman" panose="02020603050405020304" pitchFamily="18" charset="0"/>
                <a:ea typeface="黑体" panose="02010609060101010101" pitchFamily="2" charset="-122"/>
              </a:rPr>
              <a:t>350 </a:t>
            </a:r>
            <a:r>
              <a:rPr lang="en-US" altLang="en-US" sz="2200" b="0">
                <a:solidFill>
                  <a:schemeClr val="bg2"/>
                </a:solidFill>
                <a:uFillTx/>
                <a:latin typeface="Times New Roman" panose="02020603050405020304" pitchFamily="18" charset="0"/>
                <a:ea typeface="黑体" panose="02010609060101010101" pitchFamily="2" charset="-122"/>
              </a:rPr>
              <a:t>℃</a:t>
            </a:r>
            <a:r>
              <a:rPr lang="zh-CN" altLang="en-US" sz="2200" b="0">
                <a:solidFill>
                  <a:schemeClr val="bg2"/>
                </a:solidFill>
                <a:uFillTx/>
                <a:latin typeface="Times New Roman" panose="02020603050405020304" pitchFamily="18" charset="0"/>
                <a:ea typeface="黑体" panose="02010609060101010101" pitchFamily="2" charset="-122"/>
              </a:rPr>
              <a:t>以上反应进行</a:t>
            </a:r>
            <a:endParaRPr lang="zh-CN" altLang="en-US" sz="2200" b="0">
              <a:solidFill>
                <a:schemeClr val="bg2"/>
              </a:solidFill>
              <a:uFillTx/>
              <a:latin typeface="Times New Roman" panose="02020603050405020304" pitchFamily="18" charset="0"/>
              <a:ea typeface="黑体" panose="02010609060101010101" pitchFamily="2" charset="-122"/>
            </a:endParaRPr>
          </a:p>
          <a:p>
            <a:pPr marL="285750" indent="-285750">
              <a:lnSpc>
                <a:spcPct val="150000"/>
              </a:lnSpc>
              <a:buFont typeface="Wingdings" panose="05000000000000000000" charset="0"/>
              <a:buChar char="l"/>
            </a:pPr>
            <a:r>
              <a:rPr lang="en-US" altLang="zh-CN" sz="2200" b="0">
                <a:solidFill>
                  <a:schemeClr val="bg2"/>
                </a:solidFill>
                <a:uFillTx/>
                <a:latin typeface="Times New Roman" panose="02020603050405020304" pitchFamily="18" charset="0"/>
                <a:ea typeface="黑体" panose="02010609060101010101" pitchFamily="2" charset="-122"/>
              </a:rPr>
              <a:t>450 </a:t>
            </a:r>
            <a:r>
              <a:rPr lang="en-US" altLang="en-US" sz="2200" b="0">
                <a:solidFill>
                  <a:schemeClr val="bg2"/>
                </a:solidFill>
                <a:uFillTx/>
                <a:latin typeface="Times New Roman" panose="02020603050405020304" pitchFamily="18" charset="0"/>
                <a:ea typeface="黑体" panose="02010609060101010101" pitchFamily="2" charset="-122"/>
              </a:rPr>
              <a:t>℃</a:t>
            </a:r>
            <a:r>
              <a:rPr lang="zh-CN" altLang="en-US" sz="2200" b="0">
                <a:solidFill>
                  <a:schemeClr val="bg2"/>
                </a:solidFill>
                <a:uFillTx/>
                <a:latin typeface="Times New Roman" panose="02020603050405020304" pitchFamily="18" charset="0"/>
                <a:ea typeface="黑体" panose="02010609060101010101" pitchFamily="2" charset="-122"/>
              </a:rPr>
              <a:t>以上剧烈反应</a:t>
            </a:r>
            <a:endParaRPr lang="zh-CN" altLang="en-US" sz="2200" b="0">
              <a:solidFill>
                <a:schemeClr val="bg2"/>
              </a:solidFill>
              <a:uFillTx/>
              <a:latin typeface="Times New Roman" panose="02020603050405020304" pitchFamily="18" charset="0"/>
              <a:ea typeface="黑体" panose="02010609060101010101" pitchFamily="2" charset="-122"/>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a:spLocks noGrp="1"/>
          </p:cNvSpPr>
          <p:nvPr/>
        </p:nvSpPr>
        <p:spPr>
          <a:xfrm>
            <a:off x="342900" y="548640"/>
            <a:ext cx="11464925"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7.3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选择性非催化还原法</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Selective Non-Catalytic Reduction (SNCR) </a:t>
            </a: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3" name="文本框 2"/>
          <p:cNvSpPr txBox="1"/>
          <p:nvPr/>
        </p:nvSpPr>
        <p:spPr>
          <a:xfrm>
            <a:off x="567690" y="1484630"/>
            <a:ext cx="11026775" cy="989965"/>
          </a:xfrm>
          <a:prstGeom prst="rect">
            <a:avLst/>
          </a:prstGeom>
          <a:noFill/>
        </p:spPr>
        <p:txBody>
          <a:bodyPr wrap="square" rtlCol="0">
            <a:noAutofit/>
          </a:bodyPr>
          <a:lstStyle/>
          <a:p>
            <a:pPr>
              <a:lnSpc>
                <a:spcPct val="150000"/>
              </a:lnSpc>
            </a:pPr>
            <a:r>
              <a:rPr lang="en-US" altLang="zh-CN" sz="2300">
                <a:solidFill>
                  <a:schemeClr val="bg2"/>
                </a:solidFill>
                <a:uFillTx/>
                <a:latin typeface="Times New Roman" panose="02020603050405020304" pitchFamily="18" charset="0"/>
                <a:ea typeface="黑体" panose="02010609060101010101" pitchFamily="2" charset="-122"/>
              </a:rPr>
              <a:t>SNCR</a:t>
            </a:r>
            <a:r>
              <a:rPr lang="zh-CN" altLang="en-US" sz="2300" b="0">
                <a:solidFill>
                  <a:schemeClr val="bg2"/>
                </a:solidFill>
                <a:uFillTx/>
                <a:latin typeface="Times New Roman" panose="02020603050405020304" pitchFamily="18" charset="0"/>
                <a:ea typeface="黑体" panose="02010609060101010101" pitchFamily="2" charset="-122"/>
              </a:rPr>
              <a:t>是在温度为</a:t>
            </a:r>
            <a:r>
              <a:rPr lang="en-US" altLang="zh-CN" sz="2300">
                <a:solidFill>
                  <a:schemeClr val="bg2"/>
                </a:solidFill>
                <a:uFillTx/>
                <a:latin typeface="Times New Roman" panose="02020603050405020304" pitchFamily="18" charset="0"/>
                <a:ea typeface="黑体" panose="02010609060101010101" pitchFamily="2" charset="-122"/>
              </a:rPr>
              <a:t>800~1000 </a:t>
            </a:r>
            <a:r>
              <a:rPr lang="en-US" altLang="en-US" sz="2300">
                <a:solidFill>
                  <a:schemeClr val="bg2"/>
                </a:solidFill>
                <a:uFillTx/>
                <a:latin typeface="Times New Roman" panose="02020603050405020304" pitchFamily="18" charset="0"/>
                <a:ea typeface="黑体" panose="02010609060101010101" pitchFamily="2" charset="-122"/>
              </a:rPr>
              <a:t>℃</a:t>
            </a:r>
            <a:r>
              <a:rPr lang="zh-CN" altLang="en-US" sz="2300" b="0">
                <a:solidFill>
                  <a:schemeClr val="bg2"/>
                </a:solidFill>
                <a:uFillTx/>
                <a:latin typeface="Times New Roman" panose="02020603050405020304" pitchFamily="18" charset="0"/>
                <a:ea typeface="黑体" panose="02010609060101010101" pitchFamily="2" charset="-122"/>
              </a:rPr>
              <a:t>的高温炉膛中喷入</a:t>
            </a:r>
            <a:r>
              <a:rPr lang="zh-CN" altLang="en-US" sz="2300">
                <a:solidFill>
                  <a:schemeClr val="accent1"/>
                </a:solidFill>
                <a:uFillTx/>
                <a:latin typeface="Times New Roman" panose="02020603050405020304" pitchFamily="18" charset="0"/>
                <a:ea typeface="黑体" panose="02010609060101010101" pitchFamily="2" charset="-122"/>
              </a:rPr>
              <a:t>氨水或尿素等还原剂</a:t>
            </a:r>
            <a:r>
              <a:rPr lang="zh-CN" altLang="en-US" sz="2300" b="0">
                <a:solidFill>
                  <a:schemeClr val="bg2"/>
                </a:solidFill>
                <a:uFillTx/>
                <a:latin typeface="Times New Roman" panose="02020603050405020304" pitchFamily="18" charset="0"/>
                <a:ea typeface="黑体" panose="02010609060101010101" pitchFamily="2" charset="-122"/>
              </a:rPr>
              <a:t>，其在高温下分解成</a:t>
            </a:r>
            <a:r>
              <a:rPr lang="en-US" altLang="zh-CN" sz="2300" b="0">
                <a:solidFill>
                  <a:schemeClr val="bg2"/>
                </a:solidFill>
                <a:uFillTx/>
                <a:latin typeface="Times New Roman" panose="02020603050405020304" pitchFamily="18" charset="0"/>
                <a:ea typeface="黑体" panose="02010609060101010101" pitchFamily="2" charset="-122"/>
              </a:rPr>
              <a:t>NH</a:t>
            </a:r>
            <a:r>
              <a:rPr lang="en-US" altLang="zh-CN" sz="2300" b="0" baseline="-25000">
                <a:solidFill>
                  <a:schemeClr val="bg2"/>
                </a:solidFill>
                <a:uFillTx/>
                <a:latin typeface="Times New Roman" panose="02020603050405020304" pitchFamily="18" charset="0"/>
                <a:ea typeface="黑体" panose="02010609060101010101" pitchFamily="2" charset="-122"/>
              </a:rPr>
              <a:t>3</a:t>
            </a:r>
            <a:r>
              <a:rPr lang="zh-CN" altLang="en-US" sz="2300" b="0">
                <a:solidFill>
                  <a:schemeClr val="bg2"/>
                </a:solidFill>
                <a:uFillTx/>
                <a:latin typeface="Times New Roman" panose="02020603050405020304" pitchFamily="18" charset="0"/>
                <a:ea typeface="黑体" panose="02010609060101010101" pitchFamily="2" charset="-122"/>
              </a:rPr>
              <a:t>进而选择性地把烟气中</a:t>
            </a:r>
            <a:r>
              <a:rPr lang="en-US" altLang="zh-CN" sz="2300" b="0">
                <a:solidFill>
                  <a:schemeClr val="bg2"/>
                </a:solidFill>
                <a:uFillTx/>
                <a:latin typeface="Times New Roman" panose="02020603050405020304" pitchFamily="18" charset="0"/>
                <a:ea typeface="黑体" panose="02010609060101010101" pitchFamily="2" charset="-122"/>
              </a:rPr>
              <a:t>NO</a:t>
            </a:r>
            <a:r>
              <a:rPr lang="en-US" altLang="zh-CN" sz="2300" b="0" baseline="-25000">
                <a:solidFill>
                  <a:schemeClr val="bg2"/>
                </a:solidFill>
                <a:uFillTx/>
                <a:latin typeface="Times New Roman" panose="02020603050405020304" pitchFamily="18" charset="0"/>
                <a:ea typeface="黑体" panose="02010609060101010101" pitchFamily="2" charset="-122"/>
              </a:rPr>
              <a:t>x</a:t>
            </a:r>
            <a:r>
              <a:rPr lang="zh-CN" altLang="en-US" sz="2300" b="0">
                <a:solidFill>
                  <a:schemeClr val="bg2"/>
                </a:solidFill>
                <a:uFillTx/>
                <a:latin typeface="Times New Roman" panose="02020603050405020304" pitchFamily="18" charset="0"/>
                <a:ea typeface="黑体" panose="02010609060101010101" pitchFamily="2" charset="-122"/>
              </a:rPr>
              <a:t>还原为</a:t>
            </a:r>
            <a:r>
              <a:rPr lang="en-US" altLang="zh-CN" sz="2300" b="0">
                <a:solidFill>
                  <a:schemeClr val="bg2"/>
                </a:solidFill>
                <a:uFillTx/>
                <a:latin typeface="Times New Roman" panose="02020603050405020304" pitchFamily="18" charset="0"/>
                <a:ea typeface="黑体" panose="02010609060101010101" pitchFamily="2" charset="-122"/>
              </a:rPr>
              <a:t>N</a:t>
            </a:r>
            <a:r>
              <a:rPr lang="en-US" altLang="zh-CN" sz="2300" b="0" baseline="-25000">
                <a:solidFill>
                  <a:schemeClr val="bg2"/>
                </a:solidFill>
                <a:uFillTx/>
                <a:latin typeface="Times New Roman" panose="02020603050405020304" pitchFamily="18" charset="0"/>
                <a:ea typeface="黑体" panose="02010609060101010101" pitchFamily="2" charset="-122"/>
              </a:rPr>
              <a:t>2</a:t>
            </a:r>
            <a:r>
              <a:rPr lang="zh-CN" altLang="en-US" sz="2300" b="0">
                <a:solidFill>
                  <a:schemeClr val="bg2"/>
                </a:solidFill>
                <a:uFillTx/>
                <a:latin typeface="Times New Roman" panose="02020603050405020304" pitchFamily="18" charset="0"/>
                <a:ea typeface="黑体" panose="02010609060101010101" pitchFamily="2" charset="-122"/>
              </a:rPr>
              <a:t>和</a:t>
            </a:r>
            <a:r>
              <a:rPr lang="en-US" altLang="zh-CN" sz="2300" b="0">
                <a:solidFill>
                  <a:schemeClr val="bg2"/>
                </a:solidFill>
                <a:uFillTx/>
                <a:latin typeface="Times New Roman" panose="02020603050405020304" pitchFamily="18" charset="0"/>
                <a:ea typeface="黑体" panose="02010609060101010101" pitchFamily="2" charset="-122"/>
              </a:rPr>
              <a:t>H</a:t>
            </a:r>
            <a:r>
              <a:rPr lang="en-US" altLang="zh-CN" sz="2300" b="0" baseline="-25000">
                <a:solidFill>
                  <a:schemeClr val="bg2"/>
                </a:solidFill>
                <a:uFillTx/>
                <a:latin typeface="Times New Roman" panose="02020603050405020304" pitchFamily="18" charset="0"/>
                <a:ea typeface="黑体" panose="02010609060101010101" pitchFamily="2" charset="-122"/>
              </a:rPr>
              <a:t>2</a:t>
            </a:r>
            <a:r>
              <a:rPr lang="en-US" altLang="zh-CN" sz="2300" b="0">
                <a:solidFill>
                  <a:schemeClr val="bg2"/>
                </a:solidFill>
                <a:uFillTx/>
                <a:latin typeface="Times New Roman" panose="02020603050405020304" pitchFamily="18" charset="0"/>
                <a:ea typeface="黑体" panose="02010609060101010101" pitchFamily="2" charset="-122"/>
              </a:rPr>
              <a:t>O</a:t>
            </a:r>
            <a:r>
              <a:rPr lang="zh-CN" altLang="en-US" sz="2300" b="0">
                <a:solidFill>
                  <a:schemeClr val="bg2"/>
                </a:solidFill>
                <a:uFillTx/>
                <a:latin typeface="Times New Roman" panose="02020603050405020304" pitchFamily="18" charset="0"/>
                <a:ea typeface="黑体" panose="02010609060101010101" pitchFamily="2" charset="-122"/>
              </a:rPr>
              <a:t>。</a:t>
            </a:r>
            <a:endParaRPr lang="zh-CN" altLang="en-US" sz="2300" b="0">
              <a:solidFill>
                <a:schemeClr val="bg2"/>
              </a:solidFill>
              <a:uFillTx/>
              <a:latin typeface="Times New Roman" panose="02020603050405020304" pitchFamily="18" charset="0"/>
              <a:ea typeface="黑体" panose="02010609060101010101" pitchFamily="2" charset="-122"/>
            </a:endParaRPr>
          </a:p>
          <a:p>
            <a:pPr>
              <a:lnSpc>
                <a:spcPct val="150000"/>
              </a:lnSpc>
            </a:pPr>
            <a:endParaRPr lang="zh-CN" altLang="en-US" sz="2300" b="0">
              <a:solidFill>
                <a:schemeClr val="bg2"/>
              </a:solidFill>
              <a:uFillTx/>
              <a:latin typeface="Times New Roman" panose="02020603050405020304" pitchFamily="18" charset="0"/>
              <a:ea typeface="黑体" panose="02010609060101010101" pitchFamily="2" charset="-122"/>
            </a:endParaRPr>
          </a:p>
        </p:txBody>
      </p:sp>
      <p:sp>
        <p:nvSpPr>
          <p:cNvPr id="5" name="文本框 4"/>
          <p:cNvSpPr txBox="1"/>
          <p:nvPr/>
        </p:nvSpPr>
        <p:spPr>
          <a:xfrm>
            <a:off x="3863975" y="2852420"/>
            <a:ext cx="3890010" cy="445135"/>
          </a:xfrm>
          <a:prstGeom prst="rect">
            <a:avLst/>
          </a:prstGeom>
          <a:noFill/>
        </p:spPr>
        <p:txBody>
          <a:bodyPr wrap="square" rtlCol="0">
            <a:spAutoFit/>
          </a:bodyPr>
          <a:lstStyle/>
          <a:p>
            <a:r>
              <a:rPr lang="en-US" altLang="zh-CN" sz="2300">
                <a:solidFill>
                  <a:schemeClr val="bg2"/>
                </a:solidFill>
                <a:latin typeface="Times New Roman" panose="02020603050405020304" pitchFamily="18" charset="0"/>
                <a:cs typeface="Times New Roman" panose="02020603050405020304" pitchFamily="18" charset="0"/>
              </a:rPr>
              <a:t>4NO+3NH</a:t>
            </a:r>
            <a:r>
              <a:rPr lang="en-US" altLang="zh-CN" sz="2300" baseline="-25000">
                <a:solidFill>
                  <a:schemeClr val="bg2"/>
                </a:solidFill>
                <a:latin typeface="Times New Roman" panose="02020603050405020304" pitchFamily="18" charset="0"/>
                <a:cs typeface="Times New Roman" panose="02020603050405020304" pitchFamily="18" charset="0"/>
              </a:rPr>
              <a:t>3</a:t>
            </a:r>
            <a:r>
              <a:rPr lang="en-US" altLang="zh-CN" sz="2300">
                <a:solidFill>
                  <a:schemeClr val="bg2"/>
                </a:solidFill>
                <a:latin typeface="Times New Roman" panose="02020603050405020304" pitchFamily="18" charset="0"/>
                <a:cs typeface="Times New Roman" panose="02020603050405020304" pitchFamily="18" charset="0"/>
              </a:rPr>
              <a:t>+O</a:t>
            </a:r>
            <a:r>
              <a:rPr lang="en-US" altLang="zh-CN" sz="2300" baseline="-25000">
                <a:solidFill>
                  <a:schemeClr val="bg2"/>
                </a:solidFill>
                <a:latin typeface="Times New Roman" panose="02020603050405020304" pitchFamily="18" charset="0"/>
                <a:cs typeface="Times New Roman" panose="02020603050405020304" pitchFamily="18" charset="0"/>
              </a:rPr>
              <a:t>2</a:t>
            </a:r>
            <a:r>
              <a:rPr lang="en-US" altLang="zh-CN" sz="2300">
                <a:solidFill>
                  <a:schemeClr val="bg2"/>
                </a:solidFill>
                <a:latin typeface="Times New Roman" panose="02020603050405020304" pitchFamily="18" charset="0"/>
                <a:cs typeface="Times New Roman" panose="02020603050405020304" pitchFamily="18" charset="0"/>
              </a:rPr>
              <a:t> → 4N</a:t>
            </a:r>
            <a:r>
              <a:rPr lang="en-US" altLang="zh-CN" sz="2300" baseline="-25000">
                <a:solidFill>
                  <a:schemeClr val="bg2"/>
                </a:solidFill>
                <a:latin typeface="Times New Roman" panose="02020603050405020304" pitchFamily="18" charset="0"/>
                <a:cs typeface="Times New Roman" panose="02020603050405020304" pitchFamily="18" charset="0"/>
              </a:rPr>
              <a:t>2</a:t>
            </a:r>
            <a:r>
              <a:rPr lang="en-US" altLang="zh-CN" sz="2300">
                <a:solidFill>
                  <a:schemeClr val="bg2"/>
                </a:solidFill>
                <a:latin typeface="Times New Roman" panose="02020603050405020304" pitchFamily="18" charset="0"/>
                <a:cs typeface="Times New Roman" panose="02020603050405020304" pitchFamily="18" charset="0"/>
              </a:rPr>
              <a:t>+6H</a:t>
            </a:r>
            <a:r>
              <a:rPr lang="en-US" altLang="zh-CN" sz="2300" baseline="-25000">
                <a:solidFill>
                  <a:schemeClr val="bg2"/>
                </a:solidFill>
                <a:latin typeface="Times New Roman" panose="02020603050405020304" pitchFamily="18" charset="0"/>
                <a:cs typeface="Times New Roman" panose="02020603050405020304" pitchFamily="18" charset="0"/>
              </a:rPr>
              <a:t>2</a:t>
            </a:r>
            <a:r>
              <a:rPr lang="en-US" altLang="zh-CN" sz="2300">
                <a:solidFill>
                  <a:schemeClr val="bg2"/>
                </a:solidFill>
                <a:latin typeface="Times New Roman" panose="02020603050405020304" pitchFamily="18" charset="0"/>
                <a:cs typeface="Times New Roman" panose="02020603050405020304" pitchFamily="18" charset="0"/>
              </a:rPr>
              <a:t>O</a:t>
            </a:r>
            <a:endParaRPr lang="en-US" altLang="zh-CN" sz="2300">
              <a:solidFill>
                <a:schemeClr val="bg2"/>
              </a:solidFill>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1121410" y="3789045"/>
            <a:ext cx="10007600" cy="2491740"/>
            <a:chOff x="8919" y="2303"/>
            <a:chExt cx="6912" cy="3695"/>
          </a:xfrm>
        </p:grpSpPr>
        <p:sp>
          <p:nvSpPr>
            <p:cNvPr id="8" name="圆角矩形 7"/>
            <p:cNvSpPr/>
            <p:nvPr/>
          </p:nvSpPr>
          <p:spPr>
            <a:xfrm>
              <a:off x="8919" y="2303"/>
              <a:ext cx="6912" cy="3695"/>
            </a:xfrm>
            <a:prstGeom prst="roundRect">
              <a:avLst/>
            </a:prstGeom>
            <a:noFill/>
            <a:ln w="28575" cap="flat" cmpd="sng" algn="ctr">
              <a:solidFill>
                <a:schemeClr val="accent1">
                  <a:shade val="50000"/>
                </a:schemeClr>
              </a:solidFill>
              <a:prstDash val="dash"/>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3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9" name="文本框 8"/>
            <p:cNvSpPr txBox="1"/>
            <p:nvPr/>
          </p:nvSpPr>
          <p:spPr>
            <a:xfrm>
              <a:off x="9048" y="2565"/>
              <a:ext cx="6695" cy="3067"/>
            </a:xfrm>
            <a:prstGeom prst="rect">
              <a:avLst/>
            </a:prstGeom>
            <a:noFill/>
          </p:spPr>
          <p:txBody>
            <a:bodyPr wrap="square" rtlCol="0">
              <a:noAutofit/>
            </a:bodyPr>
            <a:lstStyle/>
            <a:p>
              <a:pPr marL="285750" indent="-285750">
                <a:buFont typeface="Wingdings" panose="05000000000000000000" charset="0"/>
                <a:buChar char="n"/>
              </a:pPr>
              <a:r>
                <a:rPr lang="zh-CN" altLang="en-US" sz="2300">
                  <a:solidFill>
                    <a:schemeClr val="accent1"/>
                  </a:solidFill>
                  <a:latin typeface="黑体" panose="02010609060101010101" pitchFamily="2" charset="-122"/>
                  <a:ea typeface="黑体" panose="02010609060101010101" pitchFamily="2" charset="-122"/>
                  <a:cs typeface="黑体" panose="02010609060101010101" pitchFamily="2" charset="-122"/>
                </a:rPr>
                <a:t>不需要催化剂</a:t>
              </a:r>
              <a:endParaRPr lang="zh-CN" altLang="en-US" sz="2300">
                <a:solidFill>
                  <a:schemeClr val="accent1"/>
                </a:solidFill>
                <a:latin typeface="黑体" panose="02010609060101010101" pitchFamily="2" charset="-122"/>
                <a:ea typeface="黑体" panose="02010609060101010101" pitchFamily="2" charset="-122"/>
                <a:cs typeface="黑体" panose="02010609060101010101" pitchFamily="2" charset="-122"/>
              </a:endParaRPr>
            </a:p>
            <a:p>
              <a:pPr marL="285750" indent="-285750">
                <a:buFont typeface="Wingdings" panose="05000000000000000000" charset="0"/>
                <a:buChar char="n"/>
              </a:pPr>
              <a:r>
                <a:rPr lang="zh-CN" altLang="en-US" sz="230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建设周期短、投资少</a:t>
              </a:r>
              <a:endParaRPr lang="zh-CN" altLang="en-US" sz="2300">
                <a:solidFill>
                  <a:schemeClr val="bg2"/>
                </a:solidFill>
                <a:latin typeface="黑体" panose="02010609060101010101" pitchFamily="2" charset="-122"/>
                <a:ea typeface="黑体" panose="02010609060101010101" pitchFamily="2" charset="-122"/>
                <a:cs typeface="黑体" panose="02010609060101010101" pitchFamily="2" charset="-122"/>
                <a:sym typeface="+mn-ea"/>
              </a:endParaRPr>
            </a:p>
            <a:p>
              <a:pPr marL="285750" indent="-285750">
                <a:buFont typeface="Wingdings" panose="05000000000000000000" charset="0"/>
                <a:buChar char="n"/>
              </a:pPr>
              <a:r>
                <a:rPr lang="zh-CN" altLang="en-US" sz="230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脱硝效率中等</a:t>
              </a:r>
              <a:endParaRPr lang="zh-CN" altLang="en-US" sz="2300">
                <a:solidFill>
                  <a:schemeClr val="bg2"/>
                </a:solidFill>
                <a:latin typeface="黑体" panose="02010609060101010101" pitchFamily="2" charset="-122"/>
                <a:ea typeface="黑体" panose="02010609060101010101" pitchFamily="2" charset="-122"/>
                <a:cs typeface="黑体" panose="02010609060101010101" pitchFamily="2" charset="-122"/>
                <a:sym typeface="+mn-ea"/>
              </a:endParaRPr>
            </a:p>
            <a:p>
              <a:pPr marL="285750" indent="-285750">
                <a:buFont typeface="Wingdings" panose="05000000000000000000" charset="0"/>
                <a:buChar char="n"/>
              </a:pPr>
              <a:r>
                <a:rPr lang="zh-CN" altLang="en-US" sz="230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适合于对中</a:t>
              </a:r>
              <a:r>
                <a:rPr lang="zh-CN" altLang="en-US" sz="2300" u="sng">
                  <a:solidFill>
                    <a:schemeClr val="bg2"/>
                  </a:solidFill>
                  <a:latin typeface="黑体" panose="02010609060101010101" pitchFamily="2" charset="-122"/>
                  <a:ea typeface="黑体" panose="02010609060101010101" pitchFamily="2" charset="-122"/>
                  <a:cs typeface="黑体" panose="02010609060101010101" pitchFamily="2" charset="-122"/>
                  <a:sym typeface="+mn-ea"/>
                </a:rPr>
                <a:t>小型电厂锅炉的改造</a:t>
              </a:r>
              <a:r>
                <a:rPr lang="zh-CN" altLang="en-US" sz="230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和</a:t>
              </a:r>
              <a:r>
                <a:rPr lang="zh-CN" altLang="en-US" sz="2300" u="sng">
                  <a:solidFill>
                    <a:schemeClr val="bg2"/>
                  </a:solidFill>
                  <a:latin typeface="黑体" panose="02010609060101010101" pitchFamily="2" charset="-122"/>
                  <a:ea typeface="黑体" panose="02010609060101010101" pitchFamily="2" charset="-122"/>
                  <a:cs typeface="黑体" panose="02010609060101010101" pitchFamily="2" charset="-122"/>
                  <a:sym typeface="+mn-ea"/>
                </a:rPr>
                <a:t>不需要快速高效脱硝的工业炉和城市垃圾焚烧炉</a:t>
              </a:r>
              <a:endParaRPr lang="zh-CN" altLang="en-US" sz="2300" u="sng">
                <a:solidFill>
                  <a:schemeClr val="bg2"/>
                </a:solidFill>
                <a:latin typeface="黑体" panose="02010609060101010101" pitchFamily="2" charset="-122"/>
                <a:ea typeface="黑体" panose="02010609060101010101" pitchFamily="2" charset="-122"/>
                <a:cs typeface="黑体" panose="02010609060101010101" pitchFamily="2" charset="-122"/>
                <a:sym typeface="+mn-ea"/>
              </a:endParaRPr>
            </a:p>
            <a:p>
              <a:pPr marL="285750" indent="-285750">
                <a:buFont typeface="Wingdings" panose="05000000000000000000" charset="0"/>
                <a:buChar char="n"/>
              </a:pPr>
              <a:r>
                <a:rPr lang="zh-CN" altLang="en-US" sz="230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主要发生在</a:t>
              </a:r>
              <a:r>
                <a:rPr lang="en-US" altLang="zh-CN" sz="230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950 </a:t>
              </a:r>
              <a:r>
                <a:rPr lang="en-US" altLang="en-US" sz="230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a:t>
              </a:r>
              <a:r>
                <a:rPr lang="zh-CN" altLang="en-US" sz="2300">
                  <a:solidFill>
                    <a:schemeClr val="bg2"/>
                  </a:solidFill>
                  <a:latin typeface="黑体" panose="02010609060101010101" pitchFamily="2" charset="-122"/>
                  <a:ea typeface="黑体" panose="02010609060101010101" pitchFamily="2" charset="-122"/>
                  <a:cs typeface="黑体" panose="02010609060101010101" pitchFamily="2" charset="-122"/>
                  <a:sym typeface="+mn-ea"/>
                </a:rPr>
                <a:t>的温度范围内</a:t>
              </a:r>
              <a:endParaRPr lang="zh-CN" altLang="en-US" sz="2300">
                <a:solidFill>
                  <a:schemeClr val="bg2"/>
                </a:solidFill>
                <a:latin typeface="黑体" panose="02010609060101010101" pitchFamily="2" charset="-122"/>
                <a:ea typeface="黑体" panose="02010609060101010101" pitchFamily="2" charset="-122"/>
                <a:cs typeface="黑体" panose="02010609060101010101" pitchFamily="2" charset="-122"/>
                <a:sym typeface="+mn-ea"/>
              </a:endParaRPr>
            </a:p>
          </p:txBody>
        </p:sp>
      </p:gr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a:spLocks noGrp="1"/>
          </p:cNvSpPr>
          <p:nvPr/>
        </p:nvSpPr>
        <p:spPr>
          <a:xfrm>
            <a:off x="342900" y="548640"/>
            <a:ext cx="11464925"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7.3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选择性非催化还原法</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Selective Non-Catalytic Reduction (SNCR) </a:t>
            </a: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7" name="文本框 6"/>
          <p:cNvSpPr txBox="1"/>
          <p:nvPr/>
        </p:nvSpPr>
        <p:spPr>
          <a:xfrm>
            <a:off x="733425" y="2133600"/>
            <a:ext cx="11330940" cy="1153160"/>
          </a:xfrm>
          <a:prstGeom prst="rect">
            <a:avLst/>
          </a:prstGeom>
          <a:noFill/>
        </p:spPr>
        <p:txBody>
          <a:bodyPr wrap="square" rtlCol="0">
            <a:spAutoFit/>
          </a:bodyPr>
          <a:lstStyle/>
          <a:p>
            <a:pPr>
              <a:lnSpc>
                <a:spcPct val="150000"/>
              </a:lnSpc>
              <a:buFont typeface="+mj-ea"/>
            </a:pPr>
            <a:r>
              <a:rPr lang="zh-CN" altLang="en-US" sz="2300">
                <a:solidFill>
                  <a:schemeClr val="bg2"/>
                </a:solidFill>
                <a:uFillTx/>
                <a:latin typeface="Times New Roman" panose="02020603050405020304" pitchFamily="18" charset="0"/>
                <a:ea typeface="黑体" panose="02010609060101010101" pitchFamily="2" charset="-122"/>
              </a:rPr>
              <a:t>温度低于</a:t>
            </a:r>
            <a:r>
              <a:rPr lang="en-US" altLang="zh-CN" sz="2300">
                <a:solidFill>
                  <a:schemeClr val="bg2"/>
                </a:solidFill>
                <a:uFillTx/>
                <a:latin typeface="Times New Roman" panose="02020603050405020304" pitchFamily="18" charset="0"/>
                <a:ea typeface="黑体" panose="02010609060101010101" pitchFamily="2" charset="-122"/>
              </a:rPr>
              <a:t>900 </a:t>
            </a:r>
            <a:r>
              <a:rPr lang="en-US" altLang="en-US" sz="2300">
                <a:solidFill>
                  <a:schemeClr val="bg2"/>
                </a:solidFill>
                <a:uFillTx/>
                <a:latin typeface="Times New Roman" panose="02020603050405020304" pitchFamily="18" charset="0"/>
                <a:ea typeface="黑体" panose="02010609060101010101" pitchFamily="2" charset="-122"/>
              </a:rPr>
              <a:t>℃</a:t>
            </a:r>
            <a:r>
              <a:rPr lang="zh-CN" altLang="en-US" sz="2300" b="0">
                <a:solidFill>
                  <a:schemeClr val="bg2"/>
                </a:solidFill>
                <a:uFillTx/>
                <a:latin typeface="Times New Roman" panose="02020603050405020304" pitchFamily="18" charset="0"/>
                <a:ea typeface="黑体" panose="02010609060101010101" pitchFamily="2" charset="-122"/>
              </a:rPr>
              <a:t>时，氨反应不完全，会造成</a:t>
            </a:r>
            <a:r>
              <a:rPr lang="en-US" altLang="zh-CN" sz="2300" b="0">
                <a:solidFill>
                  <a:schemeClr val="bg2"/>
                </a:solidFill>
                <a:uFillTx/>
                <a:latin typeface="Times New Roman" panose="02020603050405020304" pitchFamily="18" charset="0"/>
                <a:ea typeface="黑体" panose="02010609060101010101" pitchFamily="2" charset="-122"/>
              </a:rPr>
              <a:t>“</a:t>
            </a:r>
            <a:r>
              <a:rPr lang="zh-CN" altLang="en-US" sz="2300">
                <a:solidFill>
                  <a:schemeClr val="accent1"/>
                </a:solidFill>
                <a:uFillTx/>
                <a:latin typeface="Times New Roman" panose="02020603050405020304" pitchFamily="18" charset="0"/>
                <a:ea typeface="黑体" panose="02010609060101010101" pitchFamily="2" charset="-122"/>
              </a:rPr>
              <a:t>氨穿透</a:t>
            </a:r>
            <a:r>
              <a:rPr lang="en-US" altLang="zh-CN" sz="2300" b="0">
                <a:solidFill>
                  <a:schemeClr val="bg2"/>
                </a:solidFill>
                <a:uFillTx/>
                <a:latin typeface="Times New Roman" panose="02020603050405020304" pitchFamily="18" charset="0"/>
                <a:ea typeface="黑体" panose="02010609060101010101" pitchFamily="2" charset="-122"/>
              </a:rPr>
              <a:t>”</a:t>
            </a:r>
            <a:r>
              <a:rPr lang="zh-CN" altLang="en-US" sz="2300" b="0">
                <a:solidFill>
                  <a:schemeClr val="bg2"/>
                </a:solidFill>
                <a:uFillTx/>
                <a:latin typeface="Times New Roman" panose="02020603050405020304" pitchFamily="18" charset="0"/>
                <a:ea typeface="黑体" panose="02010609060101010101" pitchFamily="2" charset="-122"/>
              </a:rPr>
              <a:t>（也称为</a:t>
            </a:r>
            <a:r>
              <a:rPr lang="en-US" altLang="zh-CN" sz="2300" b="0">
                <a:solidFill>
                  <a:schemeClr val="bg2"/>
                </a:solidFill>
                <a:uFillTx/>
                <a:latin typeface="Times New Roman" panose="02020603050405020304" pitchFamily="18" charset="0"/>
                <a:ea typeface="黑体" panose="02010609060101010101" pitchFamily="2" charset="-122"/>
              </a:rPr>
              <a:t>“</a:t>
            </a:r>
            <a:r>
              <a:rPr lang="zh-CN" altLang="en-US" sz="2300" b="0">
                <a:solidFill>
                  <a:schemeClr val="bg2"/>
                </a:solidFill>
                <a:uFillTx/>
                <a:latin typeface="Times New Roman" panose="02020603050405020304" pitchFamily="18" charset="0"/>
                <a:ea typeface="黑体" panose="02010609060101010101" pitchFamily="2" charset="-122"/>
              </a:rPr>
              <a:t>氨逃逸</a:t>
            </a:r>
            <a:r>
              <a:rPr lang="en-US" altLang="zh-CN" sz="2300" b="0">
                <a:solidFill>
                  <a:schemeClr val="bg2"/>
                </a:solidFill>
                <a:uFillTx/>
                <a:latin typeface="Times New Roman" panose="02020603050405020304" pitchFamily="18" charset="0"/>
                <a:ea typeface="黑体" panose="02010609060101010101" pitchFamily="2" charset="-122"/>
              </a:rPr>
              <a:t>”</a:t>
            </a:r>
            <a:r>
              <a:rPr lang="zh-CN" altLang="en-US" sz="2300" b="0">
                <a:solidFill>
                  <a:schemeClr val="bg2"/>
                </a:solidFill>
                <a:uFillTx/>
                <a:latin typeface="Times New Roman" panose="02020603050405020304" pitchFamily="18" charset="0"/>
                <a:ea typeface="黑体" panose="02010609060101010101" pitchFamily="2" charset="-122"/>
              </a:rPr>
              <a:t>）</a:t>
            </a:r>
            <a:endParaRPr lang="zh-CN" altLang="en-US" sz="2300" b="0">
              <a:solidFill>
                <a:schemeClr val="bg2"/>
              </a:solidFill>
              <a:uFillTx/>
              <a:latin typeface="Times New Roman" panose="02020603050405020304" pitchFamily="18" charset="0"/>
              <a:ea typeface="黑体" panose="02010609060101010101" pitchFamily="2" charset="-122"/>
            </a:endParaRPr>
          </a:p>
          <a:p>
            <a:pPr>
              <a:lnSpc>
                <a:spcPct val="150000"/>
              </a:lnSpc>
            </a:pPr>
            <a:r>
              <a:rPr lang="zh-CN" altLang="en-US" sz="2300" b="0">
                <a:solidFill>
                  <a:schemeClr val="bg2"/>
                </a:solidFill>
                <a:uFillTx/>
                <a:latin typeface="Times New Roman" panose="02020603050405020304" pitchFamily="18" charset="0"/>
                <a:ea typeface="黑体" panose="02010609060101010101" pitchFamily="2" charset="-122"/>
              </a:rPr>
              <a:t>为缓解</a:t>
            </a:r>
            <a:r>
              <a:rPr lang="en-US" altLang="zh-CN" sz="2300" b="0">
                <a:solidFill>
                  <a:schemeClr val="bg2"/>
                </a:solidFill>
                <a:uFillTx/>
                <a:latin typeface="Times New Roman" panose="02020603050405020304" pitchFamily="18" charset="0"/>
                <a:ea typeface="黑体" panose="02010609060101010101" pitchFamily="2" charset="-122"/>
              </a:rPr>
              <a:t>“</a:t>
            </a:r>
            <a:r>
              <a:rPr lang="zh-CN" altLang="en-US" sz="2300" b="0">
                <a:solidFill>
                  <a:schemeClr val="bg2"/>
                </a:solidFill>
                <a:uFillTx/>
                <a:latin typeface="Times New Roman" panose="02020603050405020304" pitchFamily="18" charset="0"/>
                <a:ea typeface="黑体" panose="02010609060101010101" pitchFamily="2" charset="-122"/>
              </a:rPr>
              <a:t>氨逃逸</a:t>
            </a:r>
            <a:r>
              <a:rPr lang="en-US" altLang="zh-CN" sz="2300" b="0">
                <a:solidFill>
                  <a:schemeClr val="bg2"/>
                </a:solidFill>
                <a:uFillTx/>
                <a:latin typeface="Times New Roman" panose="02020603050405020304" pitchFamily="18" charset="0"/>
                <a:ea typeface="黑体" panose="02010609060101010101" pitchFamily="2" charset="-122"/>
              </a:rPr>
              <a:t>”</a:t>
            </a:r>
            <a:r>
              <a:rPr lang="zh-CN" altLang="en-US" sz="2300" b="0">
                <a:solidFill>
                  <a:schemeClr val="bg2"/>
                </a:solidFill>
                <a:uFillTx/>
                <a:latin typeface="Times New Roman" panose="02020603050405020304" pitchFamily="18" charset="0"/>
                <a:ea typeface="黑体" panose="02010609060101010101" pitchFamily="2" charset="-122"/>
              </a:rPr>
              <a:t>问题，目前多数用</a:t>
            </a:r>
            <a:r>
              <a:rPr lang="zh-CN" altLang="en-US" sz="2300" b="0">
                <a:solidFill>
                  <a:srgbClr val="FF0000"/>
                </a:solidFill>
                <a:uFillTx/>
                <a:latin typeface="Times New Roman" panose="02020603050405020304" pitchFamily="18" charset="0"/>
                <a:ea typeface="黑体" panose="02010609060101010101" pitchFamily="2" charset="-122"/>
              </a:rPr>
              <a:t>尿素替代</a:t>
            </a:r>
            <a:r>
              <a:rPr lang="en-US" altLang="zh-CN" sz="2300" b="0">
                <a:solidFill>
                  <a:srgbClr val="FF0000"/>
                </a:solidFill>
                <a:uFillTx/>
                <a:latin typeface="Times New Roman" panose="02020603050405020304" pitchFamily="18" charset="0"/>
                <a:ea typeface="黑体" panose="02010609060101010101" pitchFamily="2" charset="-122"/>
              </a:rPr>
              <a:t>NH</a:t>
            </a:r>
            <a:r>
              <a:rPr lang="en-US" altLang="zh-CN" sz="2300" b="0" baseline="-25000">
                <a:solidFill>
                  <a:srgbClr val="FF0000"/>
                </a:solidFill>
                <a:uFillTx/>
                <a:latin typeface="Times New Roman" panose="02020603050405020304" pitchFamily="18" charset="0"/>
                <a:ea typeface="黑体" panose="02010609060101010101" pitchFamily="2" charset="-122"/>
              </a:rPr>
              <a:t>3</a:t>
            </a:r>
            <a:r>
              <a:rPr lang="zh-CN" altLang="en-US" sz="2300" b="0">
                <a:solidFill>
                  <a:schemeClr val="bg2"/>
                </a:solidFill>
                <a:uFillTx/>
                <a:latin typeface="Times New Roman" panose="02020603050405020304" pitchFamily="18" charset="0"/>
                <a:ea typeface="黑体" panose="02010609060101010101" pitchFamily="2" charset="-122"/>
              </a:rPr>
              <a:t>作为还原剂</a:t>
            </a:r>
            <a:endParaRPr lang="zh-CN" altLang="en-US" sz="2300" b="0">
              <a:solidFill>
                <a:schemeClr val="bg2"/>
              </a:solidFill>
              <a:uFillTx/>
              <a:latin typeface="Times New Roman" panose="02020603050405020304" pitchFamily="18" charset="0"/>
              <a:ea typeface="黑体" panose="02010609060101010101" pitchFamily="2" charset="-122"/>
            </a:endParaRPr>
          </a:p>
        </p:txBody>
      </p:sp>
      <p:grpSp>
        <p:nvGrpSpPr>
          <p:cNvPr id="12" name="组合 11"/>
          <p:cNvGrpSpPr/>
          <p:nvPr/>
        </p:nvGrpSpPr>
        <p:grpSpPr>
          <a:xfrm>
            <a:off x="3362325" y="3430270"/>
            <a:ext cx="4793615" cy="1838325"/>
            <a:chOff x="6538" y="6418"/>
            <a:chExt cx="7549" cy="2895"/>
          </a:xfrm>
        </p:grpSpPr>
        <p:sp>
          <p:nvSpPr>
            <p:cNvPr id="8" name="文本框 7"/>
            <p:cNvSpPr txBox="1"/>
            <p:nvPr/>
          </p:nvSpPr>
          <p:spPr>
            <a:xfrm>
              <a:off x="6538" y="6418"/>
              <a:ext cx="6126" cy="756"/>
            </a:xfrm>
            <a:prstGeom prst="rect">
              <a:avLst/>
            </a:prstGeom>
            <a:noFill/>
          </p:spPr>
          <p:txBody>
            <a:bodyPr wrap="square" rtlCol="0">
              <a:spAutoFit/>
            </a:bodyPr>
            <a:lstStyle/>
            <a:p>
              <a:pPr>
                <a:lnSpc>
                  <a:spcPct val="110000"/>
                </a:lnSpc>
              </a:pPr>
              <a:r>
                <a:rPr lang="en-US" altLang="zh-CN" sz="2300">
                  <a:solidFill>
                    <a:schemeClr val="bg2"/>
                  </a:solidFill>
                  <a:latin typeface="Times New Roman" panose="02020603050405020304" pitchFamily="18" charset="0"/>
                  <a:cs typeface="Times New Roman" panose="02020603050405020304" pitchFamily="18" charset="0"/>
                </a:rPr>
                <a:t>(NH</a:t>
              </a:r>
              <a:r>
                <a:rPr lang="en-US" altLang="zh-CN" sz="2300" baseline="-25000">
                  <a:solidFill>
                    <a:schemeClr val="bg2"/>
                  </a:solidFill>
                  <a:latin typeface="Times New Roman" panose="02020603050405020304" pitchFamily="18" charset="0"/>
                  <a:cs typeface="Times New Roman" panose="02020603050405020304" pitchFamily="18" charset="0"/>
                </a:rPr>
                <a:t>4</a:t>
              </a:r>
              <a:r>
                <a:rPr lang="en-US" altLang="zh-CN" sz="2300">
                  <a:solidFill>
                    <a:schemeClr val="bg2"/>
                  </a:solidFill>
                  <a:latin typeface="Times New Roman" panose="02020603050405020304" pitchFamily="18" charset="0"/>
                  <a:cs typeface="Times New Roman" panose="02020603050405020304" pitchFamily="18" charset="0"/>
                </a:rPr>
                <a:t>)</a:t>
              </a:r>
              <a:r>
                <a:rPr lang="en-US" altLang="zh-CN" sz="2300" baseline="-25000">
                  <a:solidFill>
                    <a:schemeClr val="bg2"/>
                  </a:solidFill>
                  <a:latin typeface="Times New Roman" panose="02020603050405020304" pitchFamily="18" charset="0"/>
                  <a:cs typeface="Times New Roman" panose="02020603050405020304" pitchFamily="18" charset="0"/>
                </a:rPr>
                <a:t>2</a:t>
              </a:r>
              <a:r>
                <a:rPr lang="en-US" altLang="zh-CN" sz="2300">
                  <a:solidFill>
                    <a:schemeClr val="bg2"/>
                  </a:solidFill>
                  <a:latin typeface="Times New Roman" panose="02020603050405020304" pitchFamily="18" charset="0"/>
                  <a:cs typeface="Times New Roman" panose="02020603050405020304" pitchFamily="18" charset="0"/>
                </a:rPr>
                <a:t>CO → 2NH</a:t>
              </a:r>
              <a:r>
                <a:rPr lang="en-US" altLang="zh-CN" sz="2300" baseline="-25000">
                  <a:solidFill>
                    <a:schemeClr val="bg2"/>
                  </a:solidFill>
                  <a:latin typeface="Times New Roman" panose="02020603050405020304" pitchFamily="18" charset="0"/>
                  <a:cs typeface="Times New Roman" panose="02020603050405020304" pitchFamily="18" charset="0"/>
                </a:rPr>
                <a:t>2</a:t>
              </a:r>
              <a:r>
                <a:rPr lang="en-US" altLang="zh-CN" sz="2300">
                  <a:solidFill>
                    <a:schemeClr val="bg2"/>
                  </a:solidFill>
                  <a:latin typeface="Times New Roman" panose="02020603050405020304" pitchFamily="18" charset="0"/>
                  <a:cs typeface="Times New Roman" panose="02020603050405020304" pitchFamily="18" charset="0"/>
                </a:rPr>
                <a:t>+CO+H</a:t>
              </a:r>
              <a:r>
                <a:rPr lang="en-US" altLang="zh-CN" sz="2300" baseline="-25000">
                  <a:solidFill>
                    <a:schemeClr val="bg2"/>
                  </a:solidFill>
                  <a:latin typeface="Times New Roman" panose="02020603050405020304" pitchFamily="18" charset="0"/>
                  <a:cs typeface="Times New Roman" panose="02020603050405020304" pitchFamily="18" charset="0"/>
                </a:rPr>
                <a:t>2</a:t>
              </a:r>
              <a:endParaRPr lang="en-US" altLang="zh-CN" sz="2300">
                <a:solidFill>
                  <a:schemeClr val="bg2"/>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6538" y="7552"/>
              <a:ext cx="6126" cy="756"/>
            </a:xfrm>
            <a:prstGeom prst="rect">
              <a:avLst/>
            </a:prstGeom>
            <a:noFill/>
          </p:spPr>
          <p:txBody>
            <a:bodyPr wrap="square" rtlCol="0">
              <a:spAutoFit/>
            </a:bodyPr>
            <a:lstStyle/>
            <a:p>
              <a:pPr>
                <a:lnSpc>
                  <a:spcPct val="110000"/>
                </a:lnSpc>
              </a:pPr>
              <a:r>
                <a:rPr lang="en-US" altLang="zh-CN" sz="2300">
                  <a:solidFill>
                    <a:schemeClr val="bg2"/>
                  </a:solidFill>
                  <a:latin typeface="Times New Roman" panose="02020603050405020304" pitchFamily="18" charset="0"/>
                  <a:cs typeface="Times New Roman" panose="02020603050405020304" pitchFamily="18" charset="0"/>
                </a:rPr>
                <a:t>NH</a:t>
              </a:r>
              <a:r>
                <a:rPr lang="en-US" altLang="zh-CN" sz="2300" baseline="-25000">
                  <a:solidFill>
                    <a:schemeClr val="bg2"/>
                  </a:solidFill>
                  <a:latin typeface="Times New Roman" panose="02020603050405020304" pitchFamily="18" charset="0"/>
                  <a:cs typeface="Times New Roman" panose="02020603050405020304" pitchFamily="18" charset="0"/>
                </a:rPr>
                <a:t>2</a:t>
              </a:r>
              <a:r>
                <a:rPr lang="en-US" altLang="zh-CN" sz="2300">
                  <a:solidFill>
                    <a:schemeClr val="bg2"/>
                  </a:solidFill>
                  <a:latin typeface="Times New Roman" panose="02020603050405020304" pitchFamily="18" charset="0"/>
                  <a:cs typeface="Times New Roman" panose="02020603050405020304" pitchFamily="18" charset="0"/>
                </a:rPr>
                <a:t>+NO → N</a:t>
              </a:r>
              <a:r>
                <a:rPr lang="en-US" altLang="zh-CN" sz="2300" baseline="-25000">
                  <a:solidFill>
                    <a:schemeClr val="bg2"/>
                  </a:solidFill>
                  <a:latin typeface="Times New Roman" panose="02020603050405020304" pitchFamily="18" charset="0"/>
                  <a:cs typeface="Times New Roman" panose="02020603050405020304" pitchFamily="18" charset="0"/>
                </a:rPr>
                <a:t>2</a:t>
              </a:r>
              <a:r>
                <a:rPr lang="en-US" altLang="zh-CN" sz="2300">
                  <a:solidFill>
                    <a:schemeClr val="bg2"/>
                  </a:solidFill>
                  <a:latin typeface="Times New Roman" panose="02020603050405020304" pitchFamily="18" charset="0"/>
                  <a:cs typeface="Times New Roman" panose="02020603050405020304" pitchFamily="18" charset="0"/>
                </a:rPr>
                <a:t>+H</a:t>
              </a:r>
              <a:r>
                <a:rPr lang="en-US" altLang="zh-CN" sz="2300" baseline="-25000">
                  <a:solidFill>
                    <a:schemeClr val="bg2"/>
                  </a:solidFill>
                  <a:latin typeface="Times New Roman" panose="02020603050405020304" pitchFamily="18" charset="0"/>
                  <a:cs typeface="Times New Roman" panose="02020603050405020304" pitchFamily="18" charset="0"/>
                </a:rPr>
                <a:t>2</a:t>
              </a:r>
              <a:r>
                <a:rPr lang="en-US" altLang="zh-CN" sz="2300">
                  <a:solidFill>
                    <a:schemeClr val="bg2"/>
                  </a:solidFill>
                  <a:latin typeface="Times New Roman" panose="02020603050405020304" pitchFamily="18" charset="0"/>
                  <a:cs typeface="Times New Roman" panose="02020603050405020304" pitchFamily="18" charset="0"/>
                </a:rPr>
                <a:t>O</a:t>
              </a:r>
              <a:endParaRPr lang="en-US" altLang="zh-CN" sz="2300">
                <a:solidFill>
                  <a:schemeClr val="bg2"/>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6538" y="8557"/>
              <a:ext cx="7549" cy="756"/>
            </a:xfrm>
            <a:prstGeom prst="rect">
              <a:avLst/>
            </a:prstGeom>
            <a:noFill/>
          </p:spPr>
          <p:txBody>
            <a:bodyPr wrap="square" rtlCol="0">
              <a:spAutoFit/>
            </a:bodyPr>
            <a:lstStyle/>
            <a:p>
              <a:pPr>
                <a:lnSpc>
                  <a:spcPct val="110000"/>
                </a:lnSpc>
              </a:pPr>
              <a:r>
                <a:rPr lang="en-US" altLang="zh-CN" sz="2300">
                  <a:solidFill>
                    <a:schemeClr val="bg2"/>
                  </a:solidFill>
                  <a:latin typeface="Times New Roman" panose="02020603050405020304" pitchFamily="18" charset="0"/>
                  <a:cs typeface="Times New Roman" panose="02020603050405020304" pitchFamily="18" charset="0"/>
                </a:rPr>
                <a:t>2NO+2CO→ N</a:t>
              </a:r>
              <a:r>
                <a:rPr lang="en-US" altLang="zh-CN" sz="2300" baseline="-25000">
                  <a:solidFill>
                    <a:schemeClr val="bg2"/>
                  </a:solidFill>
                  <a:latin typeface="Times New Roman" panose="02020603050405020304" pitchFamily="18" charset="0"/>
                  <a:cs typeface="Times New Roman" panose="02020603050405020304" pitchFamily="18" charset="0"/>
                </a:rPr>
                <a:t>2</a:t>
              </a:r>
              <a:r>
                <a:rPr lang="en-US" altLang="zh-CN" sz="2300">
                  <a:solidFill>
                    <a:schemeClr val="bg2"/>
                  </a:solidFill>
                  <a:latin typeface="Times New Roman" panose="02020603050405020304" pitchFamily="18" charset="0"/>
                  <a:cs typeface="Times New Roman" panose="02020603050405020304" pitchFamily="18" charset="0"/>
                </a:rPr>
                <a:t>+2CO</a:t>
              </a:r>
              <a:r>
                <a:rPr lang="en-US" altLang="zh-CN" sz="2300" baseline="-25000">
                  <a:solidFill>
                    <a:schemeClr val="bg2"/>
                  </a:solidFill>
                  <a:latin typeface="Times New Roman" panose="02020603050405020304" pitchFamily="18" charset="0"/>
                  <a:cs typeface="Times New Roman" panose="02020603050405020304" pitchFamily="18" charset="0"/>
                </a:rPr>
                <a:t>2</a:t>
              </a:r>
              <a:endParaRPr lang="en-US" altLang="zh-CN" sz="2300" baseline="-25000">
                <a:solidFill>
                  <a:schemeClr val="bg2"/>
                </a:solidFill>
                <a:latin typeface="Times New Roman" panose="02020603050405020304" pitchFamily="18" charset="0"/>
                <a:cs typeface="Times New Roman" panose="02020603050405020304" pitchFamily="18" charset="0"/>
              </a:endParaRPr>
            </a:p>
          </p:txBody>
        </p:sp>
      </p:grpSp>
      <p:sp>
        <p:nvSpPr>
          <p:cNvPr id="13" name="文本框 12"/>
          <p:cNvSpPr txBox="1"/>
          <p:nvPr/>
        </p:nvSpPr>
        <p:spPr>
          <a:xfrm>
            <a:off x="6239510" y="1629410"/>
            <a:ext cx="3890010" cy="445135"/>
          </a:xfrm>
          <a:prstGeom prst="rect">
            <a:avLst/>
          </a:prstGeom>
          <a:noFill/>
        </p:spPr>
        <p:txBody>
          <a:bodyPr wrap="square" rtlCol="0">
            <a:spAutoFit/>
          </a:bodyPr>
          <a:lstStyle/>
          <a:p>
            <a:r>
              <a:rPr lang="en-US" altLang="zh-CN" sz="2300">
                <a:solidFill>
                  <a:schemeClr val="bg2"/>
                </a:solidFill>
                <a:latin typeface="Times New Roman" panose="02020603050405020304" pitchFamily="18" charset="0"/>
                <a:cs typeface="Times New Roman" panose="02020603050405020304" pitchFamily="18" charset="0"/>
              </a:rPr>
              <a:t>4NH</a:t>
            </a:r>
            <a:r>
              <a:rPr lang="en-US" altLang="zh-CN" sz="2300" baseline="-25000">
                <a:solidFill>
                  <a:schemeClr val="bg2"/>
                </a:solidFill>
                <a:latin typeface="Times New Roman" panose="02020603050405020304" pitchFamily="18" charset="0"/>
                <a:cs typeface="Times New Roman" panose="02020603050405020304" pitchFamily="18" charset="0"/>
              </a:rPr>
              <a:t>3</a:t>
            </a:r>
            <a:r>
              <a:rPr lang="en-US" altLang="zh-CN" sz="2300">
                <a:solidFill>
                  <a:schemeClr val="bg2"/>
                </a:solidFill>
                <a:latin typeface="Times New Roman" panose="02020603050405020304" pitchFamily="18" charset="0"/>
                <a:cs typeface="Times New Roman" panose="02020603050405020304" pitchFamily="18" charset="0"/>
              </a:rPr>
              <a:t>+5O</a:t>
            </a:r>
            <a:r>
              <a:rPr lang="en-US" altLang="zh-CN" sz="2300" baseline="-25000">
                <a:solidFill>
                  <a:schemeClr val="bg2"/>
                </a:solidFill>
                <a:latin typeface="Times New Roman" panose="02020603050405020304" pitchFamily="18" charset="0"/>
                <a:cs typeface="Times New Roman" panose="02020603050405020304" pitchFamily="18" charset="0"/>
              </a:rPr>
              <a:t>2</a:t>
            </a:r>
            <a:r>
              <a:rPr lang="en-US" altLang="zh-CN" sz="2300">
                <a:solidFill>
                  <a:schemeClr val="bg2"/>
                </a:solidFill>
                <a:latin typeface="Times New Roman" panose="02020603050405020304" pitchFamily="18" charset="0"/>
                <a:cs typeface="Times New Roman" panose="02020603050405020304" pitchFamily="18" charset="0"/>
              </a:rPr>
              <a:t> → 4NO+6H</a:t>
            </a:r>
            <a:r>
              <a:rPr lang="en-US" altLang="zh-CN" sz="2300" baseline="-25000">
                <a:solidFill>
                  <a:schemeClr val="bg2"/>
                </a:solidFill>
                <a:latin typeface="Times New Roman" panose="02020603050405020304" pitchFamily="18" charset="0"/>
                <a:cs typeface="Times New Roman" panose="02020603050405020304" pitchFamily="18" charset="0"/>
              </a:rPr>
              <a:t>2</a:t>
            </a:r>
            <a:r>
              <a:rPr lang="en-US" altLang="zh-CN" sz="2300">
                <a:solidFill>
                  <a:schemeClr val="bg2"/>
                </a:solidFill>
                <a:latin typeface="Times New Roman" panose="02020603050405020304" pitchFamily="18" charset="0"/>
                <a:cs typeface="Times New Roman" panose="02020603050405020304" pitchFamily="18" charset="0"/>
              </a:rPr>
              <a:t>O</a:t>
            </a:r>
            <a:endParaRPr lang="en-US" altLang="zh-CN" sz="2300">
              <a:solidFill>
                <a:schemeClr val="bg2"/>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777875" y="1666875"/>
            <a:ext cx="5394960" cy="445135"/>
          </a:xfrm>
          <a:prstGeom prst="rect">
            <a:avLst/>
          </a:prstGeom>
          <a:noFill/>
        </p:spPr>
        <p:txBody>
          <a:bodyPr wrap="square" rtlCol="0">
            <a:spAutoFit/>
          </a:bodyPr>
          <a:lstStyle/>
          <a:p>
            <a:pPr>
              <a:buFont typeface="+mj-ea"/>
            </a:pPr>
            <a:r>
              <a:rPr lang="zh-CN" altLang="en-US" sz="2300">
                <a:solidFill>
                  <a:schemeClr val="bg2"/>
                </a:solidFill>
                <a:uFillTx/>
                <a:latin typeface="Times New Roman" panose="02020603050405020304" pitchFamily="18" charset="0"/>
                <a:ea typeface="黑体" panose="02010609060101010101" pitchFamily="2" charset="-122"/>
              </a:rPr>
              <a:t>温度超过</a:t>
            </a:r>
            <a:r>
              <a:rPr lang="en-US" altLang="zh-CN" sz="2300">
                <a:solidFill>
                  <a:schemeClr val="bg2"/>
                </a:solidFill>
                <a:uFillTx/>
                <a:latin typeface="Times New Roman" panose="02020603050405020304" pitchFamily="18" charset="0"/>
                <a:ea typeface="黑体" panose="02010609060101010101" pitchFamily="2" charset="-122"/>
              </a:rPr>
              <a:t>1093 </a:t>
            </a:r>
            <a:r>
              <a:rPr lang="en-US" altLang="en-US" sz="2300">
                <a:solidFill>
                  <a:schemeClr val="bg2"/>
                </a:solidFill>
                <a:uFillTx/>
                <a:latin typeface="Times New Roman" panose="02020603050405020304" pitchFamily="18" charset="0"/>
                <a:ea typeface="黑体" panose="02010609060101010101" pitchFamily="2" charset="-122"/>
              </a:rPr>
              <a:t>℃</a:t>
            </a:r>
            <a:r>
              <a:rPr lang="zh-CN" altLang="en-US" sz="2300">
                <a:solidFill>
                  <a:schemeClr val="bg2"/>
                </a:solidFill>
                <a:uFillTx/>
                <a:latin typeface="Times New Roman" panose="02020603050405020304" pitchFamily="18" charset="0"/>
                <a:ea typeface="黑体" panose="02010609060101010101" pitchFamily="2" charset="-122"/>
              </a:rPr>
              <a:t>时，</a:t>
            </a:r>
            <a:r>
              <a:rPr lang="zh-CN" altLang="en-US" sz="2300" b="0">
                <a:solidFill>
                  <a:schemeClr val="bg2"/>
                </a:solidFill>
                <a:uFillTx/>
                <a:latin typeface="Times New Roman" panose="02020603050405020304" pitchFamily="18" charset="0"/>
                <a:ea typeface="黑体" panose="02010609060101010101" pitchFamily="2" charset="-122"/>
              </a:rPr>
              <a:t>则可</a:t>
            </a:r>
            <a:r>
              <a:rPr lang="zh-CN" altLang="en-US" sz="2300">
                <a:solidFill>
                  <a:schemeClr val="bg2"/>
                </a:solidFill>
                <a:uFillTx/>
                <a:latin typeface="Times New Roman" panose="02020603050405020304" pitchFamily="18" charset="0"/>
                <a:ea typeface="黑体" panose="02010609060101010101" pitchFamily="2" charset="-122"/>
              </a:rPr>
              <a:t>发生竞争反应</a:t>
            </a:r>
            <a:endParaRPr lang="zh-CN" altLang="en-US" sz="2300">
              <a:solidFill>
                <a:schemeClr val="bg2"/>
              </a:solidFill>
              <a:uFillTx/>
              <a:latin typeface="Times New Roman" panose="02020603050405020304" pitchFamily="18" charset="0"/>
              <a:ea typeface="黑体" panose="02010609060101010101" pitchFamily="2" charset="-122"/>
            </a:endParaRPr>
          </a:p>
        </p:txBody>
      </p:sp>
      <p:sp>
        <p:nvSpPr>
          <p:cNvPr id="15" name="文本框 14"/>
          <p:cNvSpPr txBox="1"/>
          <p:nvPr/>
        </p:nvSpPr>
        <p:spPr>
          <a:xfrm>
            <a:off x="939800" y="5422265"/>
            <a:ext cx="10873105" cy="1506855"/>
          </a:xfrm>
          <a:prstGeom prst="rect">
            <a:avLst/>
          </a:prstGeom>
          <a:noFill/>
        </p:spPr>
        <p:txBody>
          <a:bodyPr wrap="square" rtlCol="0">
            <a:spAutoFit/>
          </a:bodyPr>
          <a:lstStyle/>
          <a:p>
            <a:pPr>
              <a:lnSpc>
                <a:spcPct val="150000"/>
              </a:lnSpc>
            </a:pPr>
            <a:r>
              <a:rPr lang="zh-CN" altLang="en-US" sz="2300">
                <a:solidFill>
                  <a:schemeClr val="bg2"/>
                </a:solidFill>
                <a:uFillTx/>
                <a:latin typeface="Times New Roman" panose="02020603050405020304" pitchFamily="18" charset="0"/>
                <a:ea typeface="黑体" panose="02010609060101010101" pitchFamily="2" charset="-122"/>
                <a:sym typeface="+mn-ea"/>
              </a:rPr>
              <a:t>温度过高或过低都不利于</a:t>
            </a:r>
            <a:r>
              <a:rPr lang="en-US" altLang="zh-CN" sz="2300">
                <a:solidFill>
                  <a:schemeClr val="bg2"/>
                </a:solidFill>
                <a:uFillTx/>
                <a:latin typeface="Times New Roman" panose="02020603050405020304" pitchFamily="18" charset="0"/>
                <a:ea typeface="黑体" panose="02010609060101010101" pitchFamily="2" charset="-122"/>
                <a:sym typeface="+mn-ea"/>
              </a:rPr>
              <a:t>SNCR</a:t>
            </a:r>
            <a:r>
              <a:rPr lang="zh-CN" altLang="en-US" sz="2300">
                <a:solidFill>
                  <a:schemeClr val="bg2"/>
                </a:solidFill>
                <a:uFillTx/>
                <a:latin typeface="Times New Roman" panose="02020603050405020304" pitchFamily="18" charset="0"/>
                <a:ea typeface="黑体" panose="02010609060101010101" pitchFamily="2" charset="-122"/>
                <a:sym typeface="+mn-ea"/>
              </a:rPr>
              <a:t>技术对污染物排放的控制，该技术对</a:t>
            </a:r>
            <a:r>
              <a:rPr lang="zh-CN" altLang="en-US" sz="2300">
                <a:solidFill>
                  <a:schemeClr val="accent1"/>
                </a:solidFill>
                <a:uFillTx/>
                <a:latin typeface="Times New Roman" panose="02020603050405020304" pitchFamily="18" charset="0"/>
                <a:ea typeface="黑体" panose="02010609060101010101" pitchFamily="2" charset="-122"/>
                <a:sym typeface="+mn-ea"/>
              </a:rPr>
              <a:t>反应温度的控制</a:t>
            </a:r>
            <a:r>
              <a:rPr lang="zh-CN" altLang="en-US" sz="2300">
                <a:solidFill>
                  <a:schemeClr val="bg2"/>
                </a:solidFill>
                <a:uFillTx/>
                <a:latin typeface="Times New Roman" panose="02020603050405020304" pitchFamily="18" charset="0"/>
                <a:ea typeface="黑体" panose="02010609060101010101" pitchFamily="2" charset="-122"/>
                <a:sym typeface="+mn-ea"/>
              </a:rPr>
              <a:t>至关重要</a:t>
            </a:r>
            <a:endParaRPr lang="zh-CN" altLang="en-US" sz="2300">
              <a:solidFill>
                <a:schemeClr val="bg2"/>
              </a:solidFill>
              <a:uFillTx/>
              <a:latin typeface="Times New Roman" panose="02020603050405020304" pitchFamily="18" charset="0"/>
              <a:ea typeface="黑体" panose="02010609060101010101" pitchFamily="2" charset="-122"/>
            </a:endParaRPr>
          </a:p>
          <a:p>
            <a:endParaRPr lang="zh-CN" altLang="en-US" sz="2300"/>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1775460" y="2781300"/>
            <a:ext cx="10055225" cy="253111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lang="zh-CN" altLang="en-US" sz="3000" dirty="0">
                <a:solidFill>
                  <a:srgbClr val="0090E6"/>
                </a:solidFill>
                <a:latin typeface="微软雅黑" panose="020B0503020204020204" charset="-122"/>
                <a:ea typeface="微软雅黑" panose="020B0503020204020204" charset="-122"/>
              </a:rPr>
              <a:t>活性污泥法好氧生物处理技术</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Activated Sludge Process</a:t>
            </a:r>
            <a:endPar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二、生物膜法技术</a:t>
            </a:r>
            <a:r>
              <a:rPr lang="en-US" altLang="zh-CN" sz="3000" dirty="0">
                <a:solidFill>
                  <a:schemeClr val="bg2"/>
                </a:solidFill>
                <a:latin typeface="宋体" panose="02010600030101010101" pitchFamily="2" charset="-122"/>
              </a:rPr>
              <a:t> </a:t>
            </a: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Biofilm Technology</a:t>
            </a:r>
            <a:endParaRPr lang="en-US" altLang="zh-CN"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三、厌氧生物处理技术</a:t>
            </a:r>
            <a:r>
              <a:rPr lang="en-US" altLang="zh-CN" sz="3000" dirty="0">
                <a:solidFill>
                  <a:schemeClr val="bg2"/>
                </a:solidFill>
                <a:latin typeface="宋体" panose="02010600030101010101" pitchFamily="2" charset="-122"/>
              </a:rPr>
              <a:t> </a:t>
            </a: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Anaerobic Biological Treatment Technology</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spcBef>
                <a:spcPct val="50000"/>
              </a:spcBef>
            </a:pPr>
            <a:endParaRPr lang="zh-CN" altLang="en-US" sz="3000" dirty="0">
              <a:solidFill>
                <a:schemeClr val="bg2"/>
              </a:solidFill>
              <a:latin typeface="黑体" panose="02010609060101010101" pitchFamily="2" charset="-122"/>
              <a:ea typeface="黑体" panose="02010609060101010101" pitchFamily="2" charset="-122"/>
            </a:endParaRPr>
          </a:p>
        </p:txBody>
      </p:sp>
      <p:sp>
        <p:nvSpPr>
          <p:cNvPr id="73730" name="Rectangle 2"/>
          <p:cNvSpPr>
            <a:spLocks noGrp="1" noChangeArrowheads="1"/>
          </p:cNvSpPr>
          <p:nvPr/>
        </p:nvSpPr>
        <p:spPr>
          <a:xfrm>
            <a:off x="-287020" y="1629410"/>
            <a:ext cx="10003790" cy="1081405"/>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lvl="0" algn="ctr" eaLnBrk="1" hangingPunct="1">
              <a:lnSpc>
                <a:spcPct val="110000"/>
              </a:lnSpc>
              <a:spcBef>
                <a:spcPct val="2000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400" b="1" i="0" u="none" strike="noStrike" kern="0" cap="none" spc="0" normalizeH="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000" i="0" u="none" strike="noStrike" cap="none" spc="0" normalizeH="0" baseline="0" dirty="0">
                <a:solidFill>
                  <a:srgbClr val="0090E6"/>
                </a:solidFill>
                <a:effectLst/>
                <a:latin typeface="微软雅黑" panose="020B0503020204020204" charset="-122"/>
                <a:ea typeface="微软雅黑" panose="020B0503020204020204" charset="-122"/>
                <a:cs typeface="+mn-cs"/>
              </a:rPr>
              <a:t>第二</a:t>
            </a:r>
            <a:r>
              <a:rPr lang="zh-CN" altLang="en-US" sz="4000" dirty="0">
                <a:solidFill>
                  <a:srgbClr val="0090E6"/>
                </a:solidFill>
                <a:effectLst/>
                <a:latin typeface="微软雅黑" panose="020B0503020204020204" charset="-122"/>
                <a:ea typeface="微软雅黑" panose="020B0503020204020204" charset="-122"/>
                <a:cs typeface="+mn-cs"/>
              </a:rPr>
              <a:t>节 </a:t>
            </a:r>
            <a:r>
              <a:rPr kumimoji="0" lang="zh-CN" altLang="en-US" sz="4000" i="0" u="none" strike="noStrike" cap="none" spc="0" normalizeH="0" baseline="0" dirty="0">
                <a:solidFill>
                  <a:srgbClr val="0090E6"/>
                </a:solidFill>
                <a:effectLst/>
                <a:latin typeface="微软雅黑" panose="020B0503020204020204" charset="-122"/>
                <a:ea typeface="微软雅黑" panose="020B0503020204020204" charset="-122"/>
                <a:cs typeface="+mn-cs"/>
              </a:rPr>
              <a:t>生物处理技术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2" name="Line 9"/>
          <p:cNvSpPr>
            <a:spLocks noChangeShapeType="1"/>
          </p:cNvSpPr>
          <p:nvPr/>
        </p:nvSpPr>
        <p:spPr bwMode="auto">
          <a:xfrm flipV="1">
            <a:off x="1919605" y="3503930"/>
            <a:ext cx="9036685" cy="19050"/>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nvSpPr>
        <p:spPr>
          <a:xfrm>
            <a:off x="342900" y="548640"/>
            <a:ext cx="867664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1.1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活性污泥</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Activated Sludge</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2" name="文本框 1"/>
          <p:cNvSpPr txBox="1"/>
          <p:nvPr/>
        </p:nvSpPr>
        <p:spPr>
          <a:xfrm>
            <a:off x="839470" y="1484630"/>
            <a:ext cx="6423025" cy="4661535"/>
          </a:xfrm>
          <a:prstGeom prst="rect">
            <a:avLst/>
          </a:prstGeom>
          <a:noFill/>
        </p:spPr>
        <p:txBody>
          <a:bodyPr wrap="square" rtlCol="0">
            <a:spAutoFit/>
          </a:bodyPr>
          <a:lstStyle/>
          <a:p>
            <a:pPr indent="457200">
              <a:lnSpc>
                <a:spcPct val="150000"/>
              </a:lnSpc>
            </a:pPr>
            <a:r>
              <a:rPr lang="zh-CN" altLang="en-US" sz="2200" b="0">
                <a:solidFill>
                  <a:schemeClr val="accent1"/>
                </a:solidFill>
                <a:uFillTx/>
                <a:latin typeface="Times New Roman" panose="02020603050405020304" pitchFamily="18" charset="0"/>
                <a:ea typeface="黑体" panose="02010609060101010101" pitchFamily="2" charset="-122"/>
              </a:rPr>
              <a:t>活性污泥</a:t>
            </a:r>
            <a:r>
              <a:rPr lang="zh-CN" altLang="en-US" sz="2200" b="0">
                <a:solidFill>
                  <a:schemeClr val="bg2"/>
                </a:solidFill>
                <a:uFillTx/>
                <a:latin typeface="Times New Roman" panose="02020603050405020304" pitchFamily="18" charset="0"/>
                <a:ea typeface="黑体" panose="02010609060101010101" pitchFamily="2" charset="-122"/>
              </a:rPr>
              <a:t>是活性污泥反应系统中的</a:t>
            </a:r>
            <a:r>
              <a:rPr lang="zh-CN" altLang="en-US" sz="2200" b="0">
                <a:solidFill>
                  <a:schemeClr val="accent1"/>
                </a:solidFill>
                <a:uFillTx/>
                <a:latin typeface="Times New Roman" panose="02020603050405020304" pitchFamily="18" charset="0"/>
                <a:ea typeface="黑体" panose="02010609060101010101" pitchFamily="2" charset="-122"/>
              </a:rPr>
              <a:t>主体</a:t>
            </a:r>
            <a:r>
              <a:rPr lang="zh-CN" altLang="en-US" sz="2200" b="0">
                <a:solidFill>
                  <a:schemeClr val="bg2"/>
                </a:solidFill>
                <a:uFillTx/>
                <a:latin typeface="Times New Roman" panose="02020603050405020304" pitchFamily="18" charset="0"/>
                <a:ea typeface="黑体" panose="02010609060101010101" pitchFamily="2" charset="-122"/>
              </a:rPr>
              <a:t>作用物质，在活性污泥上栖息着</a:t>
            </a:r>
            <a:r>
              <a:rPr lang="zh-CN" altLang="en-US" sz="2200" b="0">
                <a:solidFill>
                  <a:schemeClr val="accent1"/>
                </a:solidFill>
                <a:uFillTx/>
                <a:latin typeface="Times New Roman" panose="02020603050405020304" pitchFamily="18" charset="0"/>
                <a:ea typeface="黑体" panose="02010609060101010101" pitchFamily="2" charset="-122"/>
              </a:rPr>
              <a:t>活性污泥微生物</a:t>
            </a:r>
            <a:r>
              <a:rPr lang="zh-CN" altLang="en-US" sz="2200" b="0">
                <a:solidFill>
                  <a:schemeClr val="bg2"/>
                </a:solidFill>
                <a:uFillTx/>
                <a:latin typeface="Times New Roman" panose="02020603050405020304" pitchFamily="18" charset="0"/>
                <a:ea typeface="黑体" panose="02010609060101010101" pitchFamily="2" charset="-122"/>
              </a:rPr>
              <a:t>，包含细菌、真菌、原生动物和后生动物等多种微生物群体，组成了一个特有的生态系统。</a:t>
            </a:r>
            <a:endParaRPr lang="zh-CN" altLang="en-US" sz="2200" b="0">
              <a:solidFill>
                <a:schemeClr val="bg2"/>
              </a:solidFill>
              <a:uFillTx/>
              <a:latin typeface="Times New Roman" panose="02020603050405020304" pitchFamily="18" charset="0"/>
              <a:ea typeface="黑体" panose="02010609060101010101" pitchFamily="2" charset="-122"/>
            </a:endParaRPr>
          </a:p>
          <a:p>
            <a:pPr indent="457200">
              <a:lnSpc>
                <a:spcPct val="150000"/>
              </a:lnSpc>
            </a:pPr>
            <a:r>
              <a:rPr lang="zh-CN" altLang="en-US" sz="2200" b="0">
                <a:solidFill>
                  <a:srgbClr val="00B050"/>
                </a:solidFill>
                <a:uFillTx/>
                <a:latin typeface="Times New Roman" panose="02020603050405020304" pitchFamily="18" charset="0"/>
                <a:ea typeface="黑体" panose="02010609060101010101" pitchFamily="2" charset="-122"/>
              </a:rPr>
              <a:t>活性污泥法</a:t>
            </a:r>
            <a:r>
              <a:rPr lang="zh-CN" altLang="en-US" sz="2200" b="0">
                <a:solidFill>
                  <a:schemeClr val="bg2"/>
                </a:solidFill>
                <a:uFillTx/>
                <a:latin typeface="Times New Roman" panose="02020603050405020304" pitchFamily="18" charset="0"/>
                <a:ea typeface="黑体" panose="02010609060101010101" pitchFamily="2" charset="-122"/>
              </a:rPr>
              <a:t>利用微生物群体（主要是</a:t>
            </a:r>
            <a:r>
              <a:rPr lang="zh-CN" altLang="en-US" sz="2200" b="0">
                <a:solidFill>
                  <a:srgbClr val="00B050"/>
                </a:solidFill>
                <a:uFillTx/>
                <a:latin typeface="Times New Roman" panose="02020603050405020304" pitchFamily="18" charset="0"/>
                <a:ea typeface="黑体" panose="02010609060101010101" pitchFamily="2" charset="-122"/>
              </a:rPr>
              <a:t>细菌</a:t>
            </a:r>
            <a:r>
              <a:rPr lang="zh-CN" altLang="en-US" sz="2200" b="0">
                <a:solidFill>
                  <a:schemeClr val="bg2"/>
                </a:solidFill>
                <a:uFillTx/>
                <a:latin typeface="Times New Roman" panose="02020603050405020304" pitchFamily="18" charset="0"/>
                <a:ea typeface="黑体" panose="02010609060101010101" pitchFamily="2" charset="-122"/>
              </a:rPr>
              <a:t>）以污水中的</a:t>
            </a:r>
            <a:r>
              <a:rPr lang="zh-CN" altLang="en-US" sz="2200" b="0">
                <a:solidFill>
                  <a:srgbClr val="00B050"/>
                </a:solidFill>
                <a:uFillTx/>
                <a:latin typeface="Times New Roman" panose="02020603050405020304" pitchFamily="18" charset="0"/>
                <a:ea typeface="黑体" panose="02010609060101010101" pitchFamily="2" charset="-122"/>
              </a:rPr>
              <a:t>有机物</a:t>
            </a:r>
            <a:r>
              <a:rPr lang="zh-CN" altLang="en-US" sz="2200" b="0">
                <a:solidFill>
                  <a:schemeClr val="bg2"/>
                </a:solidFill>
                <a:uFillTx/>
                <a:latin typeface="Times New Roman" panose="02020603050405020304" pitchFamily="18" charset="0"/>
                <a:ea typeface="黑体" panose="02010609060101010101" pitchFamily="2" charset="-122"/>
              </a:rPr>
              <a:t>及其他营养物质为基质，进行代谢和繁殖，降低有机物的含量，同时通过污泥絮体的</a:t>
            </a:r>
            <a:r>
              <a:rPr lang="zh-CN" altLang="en-US" sz="2200" b="0">
                <a:solidFill>
                  <a:srgbClr val="00B050"/>
                </a:solidFill>
                <a:uFillTx/>
                <a:latin typeface="Times New Roman" panose="02020603050405020304" pitchFamily="18" charset="0"/>
                <a:ea typeface="黑体" panose="02010609060101010101" pitchFamily="2" charset="-122"/>
              </a:rPr>
              <a:t>生物絮凝</a:t>
            </a:r>
            <a:r>
              <a:rPr lang="zh-CN" altLang="en-US" sz="2200" b="0">
                <a:solidFill>
                  <a:schemeClr val="bg2"/>
                </a:solidFill>
                <a:uFillTx/>
                <a:latin typeface="Times New Roman" panose="02020603050405020304" pitchFamily="18" charset="0"/>
                <a:ea typeface="黑体" panose="02010609060101010101" pitchFamily="2" charset="-122"/>
              </a:rPr>
              <a:t>和</a:t>
            </a:r>
            <a:r>
              <a:rPr lang="zh-CN" altLang="en-US" sz="2200" b="0">
                <a:solidFill>
                  <a:srgbClr val="00B050"/>
                </a:solidFill>
                <a:uFillTx/>
                <a:latin typeface="Times New Roman" panose="02020603050405020304" pitchFamily="18" charset="0"/>
                <a:ea typeface="黑体" panose="02010609060101010101" pitchFamily="2" charset="-122"/>
              </a:rPr>
              <a:t>吸附作用</a:t>
            </a:r>
            <a:r>
              <a:rPr lang="zh-CN" altLang="en-US" sz="2200" b="0">
                <a:solidFill>
                  <a:schemeClr val="bg2"/>
                </a:solidFill>
                <a:uFillTx/>
                <a:latin typeface="Times New Roman" panose="02020603050405020304" pitchFamily="18" charset="0"/>
                <a:ea typeface="黑体" panose="02010609060101010101" pitchFamily="2" charset="-122"/>
              </a:rPr>
              <a:t>，去除污水中的呈悬浮或胶体状态的其他物质的水处理方法。</a:t>
            </a:r>
            <a:endParaRPr lang="zh-CN" altLang="en-US" sz="2200" b="0">
              <a:solidFill>
                <a:schemeClr val="bg2"/>
              </a:solidFill>
              <a:uFillTx/>
              <a:latin typeface="Times New Roman" panose="02020603050405020304" pitchFamily="18" charset="0"/>
              <a:ea typeface="黑体" panose="02010609060101010101" pitchFamily="2" charset="-122"/>
            </a:endParaRPr>
          </a:p>
        </p:txBody>
      </p:sp>
      <p:grpSp>
        <p:nvGrpSpPr>
          <p:cNvPr id="4" name="组合 3"/>
          <p:cNvGrpSpPr/>
          <p:nvPr/>
        </p:nvGrpSpPr>
        <p:grpSpPr>
          <a:xfrm>
            <a:off x="7824470" y="1484630"/>
            <a:ext cx="3543300" cy="4422140"/>
            <a:chOff x="12322" y="2565"/>
            <a:chExt cx="5580" cy="6964"/>
          </a:xfrm>
        </p:grpSpPr>
        <p:pic>
          <p:nvPicPr>
            <p:cNvPr id="5124" name="Picture 4" descr="lixiu1224m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322" y="2565"/>
              <a:ext cx="5580" cy="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DSC009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22" y="6047"/>
              <a:ext cx="5581" cy="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a:spLocks noGrp="1"/>
          </p:cNvSpPr>
          <p:nvPr/>
        </p:nvSpPr>
        <p:spPr>
          <a:xfrm>
            <a:off x="342900" y="548640"/>
            <a:ext cx="867664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1.2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基本流程</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Basic Process</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pic>
        <p:nvPicPr>
          <p:cNvPr id="3" name="图片 3" descr="活性污泥法基本流程图-无水印版"/>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rcRect l="3018" t="14569" r="5502" b="34260"/>
          <a:stretch>
            <a:fillRect/>
          </a:stretch>
        </p:blipFill>
        <p:spPr>
          <a:xfrm>
            <a:off x="911225" y="2853055"/>
            <a:ext cx="7529830" cy="3079750"/>
          </a:xfrm>
          <a:prstGeom prst="rect">
            <a:avLst/>
          </a:prstGeom>
        </p:spPr>
      </p:pic>
      <p:sp>
        <p:nvSpPr>
          <p:cNvPr id="4" name="文本框 3"/>
          <p:cNvSpPr txBox="1"/>
          <p:nvPr/>
        </p:nvSpPr>
        <p:spPr>
          <a:xfrm>
            <a:off x="767715" y="1421765"/>
            <a:ext cx="10400030" cy="1198880"/>
          </a:xfrm>
          <a:prstGeom prst="rect">
            <a:avLst/>
          </a:prstGeom>
          <a:noFill/>
        </p:spPr>
        <p:txBody>
          <a:bodyPr wrap="square" rtlCol="0">
            <a:spAutoFit/>
          </a:bodyPr>
          <a:lstStyle/>
          <a:p>
            <a:pPr>
              <a:lnSpc>
                <a:spcPct val="150000"/>
              </a:lnSpc>
            </a:pPr>
            <a:r>
              <a:rPr lang="zh-CN" altLang="en-US" sz="2400" b="0">
                <a:solidFill>
                  <a:schemeClr val="bg2"/>
                </a:solidFill>
                <a:uFillTx/>
                <a:latin typeface="Times New Roman" panose="02020603050405020304" pitchFamily="18" charset="0"/>
                <a:ea typeface="黑体" panose="02010609060101010101" pitchFamily="2" charset="-122"/>
              </a:rPr>
              <a:t>活性污泥法处理流程包括</a:t>
            </a:r>
            <a:r>
              <a:rPr lang="zh-CN" altLang="en-US" sz="2400" b="0">
                <a:solidFill>
                  <a:schemeClr val="accent1"/>
                </a:solidFill>
                <a:uFillTx/>
                <a:latin typeface="Times New Roman" panose="02020603050405020304" pitchFamily="18" charset="0"/>
                <a:ea typeface="黑体" panose="02010609060101010101" pitchFamily="2" charset="-122"/>
              </a:rPr>
              <a:t>曝气池</a:t>
            </a:r>
            <a:r>
              <a:rPr lang="zh-CN" altLang="en-US" sz="2400" b="0">
                <a:solidFill>
                  <a:schemeClr val="bg2"/>
                </a:solidFill>
                <a:uFillTx/>
                <a:latin typeface="Times New Roman" panose="02020603050405020304" pitchFamily="18" charset="0"/>
                <a:ea typeface="黑体" panose="02010609060101010101" pitchFamily="2" charset="-122"/>
              </a:rPr>
              <a:t>、</a:t>
            </a:r>
            <a:r>
              <a:rPr lang="zh-CN" altLang="en-US" sz="2400" b="0">
                <a:solidFill>
                  <a:schemeClr val="accent1"/>
                </a:solidFill>
                <a:uFillTx/>
                <a:latin typeface="Times New Roman" panose="02020603050405020304" pitchFamily="18" charset="0"/>
                <a:ea typeface="黑体" panose="02010609060101010101" pitchFamily="2" charset="-122"/>
              </a:rPr>
              <a:t>沉淀池</a:t>
            </a:r>
            <a:r>
              <a:rPr lang="zh-CN" altLang="en-US" sz="2400" b="0">
                <a:solidFill>
                  <a:schemeClr val="bg2"/>
                </a:solidFill>
                <a:uFillTx/>
                <a:latin typeface="Times New Roman" panose="02020603050405020304" pitchFamily="18" charset="0"/>
                <a:ea typeface="黑体" panose="02010609060101010101" pitchFamily="2" charset="-122"/>
              </a:rPr>
              <a:t>、</a:t>
            </a:r>
            <a:r>
              <a:rPr lang="zh-CN" altLang="en-US" sz="2400" b="0">
                <a:solidFill>
                  <a:schemeClr val="accent1"/>
                </a:solidFill>
                <a:uFillTx/>
                <a:latin typeface="Times New Roman" panose="02020603050405020304" pitchFamily="18" charset="0"/>
                <a:ea typeface="黑体" panose="02010609060101010101" pitchFamily="2" charset="-122"/>
              </a:rPr>
              <a:t>污泥回流及剩余污泥排除系统</a:t>
            </a:r>
            <a:r>
              <a:rPr lang="zh-CN" altLang="en-US" sz="2400" b="0">
                <a:solidFill>
                  <a:schemeClr val="bg2"/>
                </a:solidFill>
                <a:uFillTx/>
                <a:latin typeface="Times New Roman" panose="02020603050405020304" pitchFamily="18" charset="0"/>
                <a:ea typeface="黑体" panose="02010609060101010101" pitchFamily="2" charset="-122"/>
              </a:rPr>
              <a:t>等基本组成部分</a:t>
            </a:r>
            <a:endParaRPr lang="zh-CN" altLang="en-US" sz="2400" b="0">
              <a:solidFill>
                <a:schemeClr val="bg2"/>
              </a:solidFill>
              <a:uFillTx/>
              <a:latin typeface="Times New Roman" panose="02020603050405020304" pitchFamily="18" charset="0"/>
              <a:ea typeface="黑体" panose="02010609060101010101" pitchFamily="2" charset="-122"/>
            </a:endParaRPr>
          </a:p>
        </p:txBody>
      </p:sp>
      <p:sp>
        <p:nvSpPr>
          <p:cNvPr id="5" name="文本框 4"/>
          <p:cNvSpPr txBox="1"/>
          <p:nvPr/>
        </p:nvSpPr>
        <p:spPr>
          <a:xfrm>
            <a:off x="8904605" y="3068955"/>
            <a:ext cx="2622550" cy="1753235"/>
          </a:xfrm>
          <a:prstGeom prst="rect">
            <a:avLst/>
          </a:prstGeom>
          <a:noFill/>
        </p:spPr>
        <p:txBody>
          <a:bodyPr wrap="square" rtlCol="0">
            <a:spAutoFit/>
          </a:bodyPr>
          <a:lstStyle/>
          <a:p>
            <a:pPr>
              <a:lnSpc>
                <a:spcPct val="150000"/>
              </a:lnSpc>
            </a:pPr>
            <a:r>
              <a:rPr lang="zh-CN" altLang="en-US" sz="2400" b="0">
                <a:solidFill>
                  <a:srgbClr val="00B050"/>
                </a:solidFill>
                <a:uFillTx/>
                <a:latin typeface="Times New Roman" panose="02020603050405020304" pitchFamily="18" charset="0"/>
                <a:ea typeface="黑体" panose="02010609060101010101" pitchFamily="2" charset="-122"/>
              </a:rPr>
              <a:t>污水</a:t>
            </a:r>
            <a:r>
              <a:rPr lang="zh-CN" altLang="en-US" sz="2400" b="0">
                <a:solidFill>
                  <a:schemeClr val="bg2"/>
                </a:solidFill>
                <a:uFillTx/>
                <a:latin typeface="Times New Roman" panose="02020603050405020304" pitchFamily="18" charset="0"/>
                <a:ea typeface="黑体" panose="02010609060101010101" pitchFamily="2" charset="-122"/>
              </a:rPr>
              <a:t>和</a:t>
            </a:r>
            <a:r>
              <a:rPr lang="zh-CN" altLang="en-US" sz="2400" b="0">
                <a:solidFill>
                  <a:srgbClr val="00B050"/>
                </a:solidFill>
                <a:uFillTx/>
                <a:latin typeface="Times New Roman" panose="02020603050405020304" pitchFamily="18" charset="0"/>
                <a:ea typeface="黑体" panose="02010609060101010101" pitchFamily="2" charset="-122"/>
              </a:rPr>
              <a:t>回流的活性污泥</a:t>
            </a:r>
            <a:r>
              <a:rPr lang="zh-CN" altLang="en-US" sz="2400" b="0">
                <a:solidFill>
                  <a:schemeClr val="bg2"/>
                </a:solidFill>
                <a:uFillTx/>
                <a:latin typeface="Times New Roman" panose="02020603050405020304" pitchFamily="18" charset="0"/>
                <a:ea typeface="黑体" panose="02010609060101010101" pitchFamily="2" charset="-122"/>
              </a:rPr>
              <a:t>一起进入曝气池形成混合液。</a:t>
            </a:r>
            <a:endParaRPr lang="zh-CN" altLang="en-US" sz="2400" b="0">
              <a:solidFill>
                <a:schemeClr val="bg2"/>
              </a:solidFill>
              <a:uFillTx/>
              <a:latin typeface="Times New Roman" panose="02020603050405020304" pitchFamily="18" charset="0"/>
              <a:ea typeface="黑体" panose="02010609060101010101" pitchFamily="2" charset="-122"/>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pic>
        <p:nvPicPr>
          <p:cNvPr id="9218" name="Picture 2" descr="DSC0094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1180" y="1605280"/>
            <a:ext cx="4875530" cy="365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p:cNvSpPr>
          <p:nvPr/>
        </p:nvSpPr>
        <p:spPr>
          <a:xfrm>
            <a:off x="342900" y="548640"/>
            <a:ext cx="867664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1.2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基本流程</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Basic Process</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3" name="文本框 2"/>
          <p:cNvSpPr txBox="1"/>
          <p:nvPr/>
        </p:nvSpPr>
        <p:spPr>
          <a:xfrm>
            <a:off x="1703705" y="5445760"/>
            <a:ext cx="2935605" cy="436880"/>
          </a:xfrm>
          <a:prstGeom prst="rect">
            <a:avLst/>
          </a:prstGeom>
          <a:noFill/>
        </p:spPr>
        <p:txBody>
          <a:bodyPr wrap="square" rtlCol="0">
            <a:noAutofit/>
          </a:bodyPr>
          <a:lstStyle/>
          <a:p>
            <a:r>
              <a:rPr lang="zh-CN" altLang="en-US" sz="2000" b="0">
                <a:solidFill>
                  <a:schemeClr val="bg2"/>
                </a:solidFill>
                <a:uFillTx/>
                <a:ea typeface="黑体" panose="02010609060101010101" pitchFamily="2" charset="-122"/>
              </a:rPr>
              <a:t>生物反应器</a:t>
            </a:r>
            <a:r>
              <a:rPr lang="en-US" altLang="zh-CN" sz="2000" b="0">
                <a:solidFill>
                  <a:schemeClr val="bg2"/>
                </a:solidFill>
                <a:uFillTx/>
                <a:ea typeface="黑体" panose="02010609060101010101" pitchFamily="2" charset="-122"/>
              </a:rPr>
              <a:t>——</a:t>
            </a:r>
            <a:r>
              <a:rPr lang="zh-CN" altLang="en-US" sz="2000" b="0">
                <a:solidFill>
                  <a:schemeClr val="bg2"/>
                </a:solidFill>
                <a:uFillTx/>
                <a:ea typeface="黑体" panose="02010609060101010101" pitchFamily="2" charset="-122"/>
              </a:rPr>
              <a:t>曝气池</a:t>
            </a:r>
            <a:endParaRPr lang="zh-CN" altLang="en-US" sz="2000" b="0">
              <a:solidFill>
                <a:schemeClr val="bg2"/>
              </a:solidFill>
              <a:uFillTx/>
              <a:ea typeface="黑体" panose="02010609060101010101" pitchFamily="2" charset="-122"/>
            </a:endParaRPr>
          </a:p>
        </p:txBody>
      </p:sp>
      <p:sp>
        <p:nvSpPr>
          <p:cNvPr id="4" name="文本框 3"/>
          <p:cNvSpPr txBox="1"/>
          <p:nvPr/>
        </p:nvSpPr>
        <p:spPr>
          <a:xfrm>
            <a:off x="5622290" y="1052830"/>
            <a:ext cx="6052185" cy="4246245"/>
          </a:xfrm>
          <a:prstGeom prst="rect">
            <a:avLst/>
          </a:prstGeom>
          <a:noFill/>
        </p:spPr>
        <p:txBody>
          <a:bodyPr wrap="square" rtlCol="0">
            <a:spAutoFit/>
          </a:bodyPr>
          <a:lstStyle/>
          <a:p>
            <a:pPr indent="457200">
              <a:lnSpc>
                <a:spcPct val="150000"/>
              </a:lnSpc>
            </a:pPr>
            <a:r>
              <a:rPr lang="zh-CN" altLang="en-US" sz="2000" b="0">
                <a:solidFill>
                  <a:schemeClr val="bg2"/>
                </a:solidFill>
                <a:latin typeface="黑体" panose="02010609060101010101" pitchFamily="2" charset="-122"/>
                <a:ea typeface="黑体" panose="02010609060101010101" pitchFamily="2" charset="-122"/>
              </a:rPr>
              <a:t>曝气设备充入空气，空气中的氧气溶入污水使活性污泥混合液产生</a:t>
            </a:r>
            <a:r>
              <a:rPr lang="zh-CN" altLang="en-US" sz="2000" b="0">
                <a:solidFill>
                  <a:schemeClr val="accent1"/>
                </a:solidFill>
                <a:latin typeface="黑体" panose="02010609060101010101" pitchFamily="2" charset="-122"/>
                <a:ea typeface="黑体" panose="02010609060101010101" pitchFamily="2" charset="-122"/>
              </a:rPr>
              <a:t>好氧代谢反应</a:t>
            </a:r>
            <a:r>
              <a:rPr lang="zh-CN" altLang="en-US" sz="2000" b="0">
                <a:solidFill>
                  <a:schemeClr val="bg2"/>
                </a:solidFill>
                <a:latin typeface="黑体" panose="02010609060101010101" pitchFamily="2" charset="-122"/>
                <a:ea typeface="黑体" panose="02010609060101010101" pitchFamily="2" charset="-122"/>
              </a:rPr>
              <a:t>。使污水中的有机物、氧气与微生物能充分进行</a:t>
            </a:r>
            <a:r>
              <a:rPr lang="zh-CN" altLang="en-US" sz="2000" b="0">
                <a:solidFill>
                  <a:schemeClr val="accent1"/>
                </a:solidFill>
                <a:latin typeface="黑体" panose="02010609060101010101" pitchFamily="2" charset="-122"/>
                <a:ea typeface="黑体" panose="02010609060101010101" pitchFamily="2" charset="-122"/>
              </a:rPr>
              <a:t>传质和反应</a:t>
            </a:r>
            <a:r>
              <a:rPr lang="zh-CN" altLang="en-US" sz="2000" b="0">
                <a:solidFill>
                  <a:schemeClr val="bg2"/>
                </a:solidFill>
                <a:latin typeface="黑体" panose="02010609060101010101" pitchFamily="2" charset="-122"/>
                <a:ea typeface="黑体" panose="02010609060101010101" pitchFamily="2" charset="-122"/>
              </a:rPr>
              <a:t>。</a:t>
            </a:r>
            <a:endParaRPr lang="zh-CN" altLang="en-US" sz="2000" b="0">
              <a:solidFill>
                <a:schemeClr val="bg2"/>
              </a:solidFill>
              <a:latin typeface="黑体" panose="02010609060101010101" pitchFamily="2" charset="-122"/>
              <a:ea typeface="黑体" panose="02010609060101010101" pitchFamily="2" charset="-122"/>
            </a:endParaRPr>
          </a:p>
          <a:p>
            <a:pPr indent="457200">
              <a:lnSpc>
                <a:spcPct val="150000"/>
              </a:lnSpc>
            </a:pPr>
            <a:r>
              <a:rPr lang="zh-CN" altLang="en-US" sz="2000" b="0">
                <a:solidFill>
                  <a:schemeClr val="bg2"/>
                </a:solidFill>
                <a:latin typeface="黑体" panose="02010609060101010101" pitchFamily="2" charset="-122"/>
                <a:ea typeface="黑体" panose="02010609060101010101" pitchFamily="2" charset="-122"/>
              </a:rPr>
              <a:t>沉淀池中的污泥大部分回流至曝气池，称为</a:t>
            </a:r>
            <a:r>
              <a:rPr lang="zh-CN" altLang="en-US" sz="2000" b="0">
                <a:solidFill>
                  <a:schemeClr val="accent1"/>
                </a:solidFill>
                <a:latin typeface="黑体" panose="02010609060101010101" pitchFamily="2" charset="-122"/>
                <a:ea typeface="黑体" panose="02010609060101010101" pitchFamily="2" charset="-122"/>
              </a:rPr>
              <a:t>回流污泥</a:t>
            </a:r>
            <a:r>
              <a:rPr lang="zh-CN" altLang="en-US" sz="2000" b="0">
                <a:solidFill>
                  <a:schemeClr val="bg2"/>
                </a:solidFill>
                <a:latin typeface="黑体" panose="02010609060101010101" pitchFamily="2" charset="-122"/>
                <a:ea typeface="黑体" panose="02010609060101010101" pitchFamily="2" charset="-122"/>
              </a:rPr>
              <a:t>，回流污泥的目的是使曝气池内保持一定的</a:t>
            </a:r>
            <a:r>
              <a:rPr lang="zh-CN" altLang="en-US" sz="2000" b="0">
                <a:solidFill>
                  <a:schemeClr val="accent1"/>
                </a:solidFill>
                <a:latin typeface="黑体" panose="02010609060101010101" pitchFamily="2" charset="-122"/>
                <a:ea typeface="黑体" panose="02010609060101010101" pitchFamily="2" charset="-122"/>
              </a:rPr>
              <a:t>悬浮固体浓度</a:t>
            </a:r>
            <a:r>
              <a:rPr lang="zh-CN" altLang="en-US" sz="2000" b="0">
                <a:solidFill>
                  <a:schemeClr val="bg2"/>
                </a:solidFill>
                <a:latin typeface="黑体" panose="02010609060101010101" pitchFamily="2" charset="-122"/>
                <a:ea typeface="黑体" panose="02010609060101010101" pitchFamily="2" charset="-122"/>
              </a:rPr>
              <a:t>，也就是保持一定的微生物浓度。</a:t>
            </a:r>
            <a:endParaRPr lang="zh-CN" altLang="en-US" sz="2000" b="0">
              <a:solidFill>
                <a:schemeClr val="bg2"/>
              </a:solidFill>
              <a:latin typeface="黑体" panose="02010609060101010101" pitchFamily="2" charset="-122"/>
              <a:ea typeface="黑体" panose="02010609060101010101" pitchFamily="2" charset="-122"/>
            </a:endParaRPr>
          </a:p>
          <a:p>
            <a:pPr indent="457200">
              <a:lnSpc>
                <a:spcPct val="150000"/>
              </a:lnSpc>
            </a:pPr>
            <a:r>
              <a:rPr lang="zh-CN" altLang="en-US" sz="2000" b="0">
                <a:solidFill>
                  <a:schemeClr val="bg2"/>
                </a:solidFill>
                <a:latin typeface="黑体" panose="02010609060101010101" pitchFamily="2" charset="-122"/>
                <a:ea typeface="黑体" panose="02010609060101010101" pitchFamily="2" charset="-122"/>
              </a:rPr>
              <a:t>曝气池中的生化反应导致微生物的增殖，增殖的微生物通常从</a:t>
            </a:r>
            <a:r>
              <a:rPr lang="zh-CN" altLang="en-US" sz="2000" b="0">
                <a:solidFill>
                  <a:schemeClr val="accent1"/>
                </a:solidFill>
                <a:latin typeface="黑体" panose="02010609060101010101" pitchFamily="2" charset="-122"/>
                <a:ea typeface="黑体" panose="02010609060101010101" pitchFamily="2" charset="-122"/>
              </a:rPr>
              <a:t>沉淀池底泥中排除</a:t>
            </a:r>
            <a:r>
              <a:rPr lang="zh-CN" altLang="en-US" sz="2000" b="0">
                <a:solidFill>
                  <a:schemeClr val="bg2"/>
                </a:solidFill>
                <a:latin typeface="黑体" panose="02010609060101010101" pitchFamily="2" charset="-122"/>
                <a:ea typeface="黑体" panose="02010609060101010101" pitchFamily="2" charset="-122"/>
              </a:rPr>
              <a:t>，以维持活性污泥系统的稳定运行，从系统中排除的污泥叫</a:t>
            </a:r>
            <a:r>
              <a:rPr lang="zh-CN" altLang="en-US" sz="2000" b="0">
                <a:solidFill>
                  <a:schemeClr val="accent1"/>
                </a:solidFill>
                <a:latin typeface="黑体" panose="02010609060101010101" pitchFamily="2" charset="-122"/>
                <a:ea typeface="黑体" panose="02010609060101010101" pitchFamily="2" charset="-122"/>
              </a:rPr>
              <a:t>剩余污泥</a:t>
            </a:r>
            <a:endParaRPr lang="zh-CN" altLang="en-US" sz="2000" b="0">
              <a:solidFill>
                <a:schemeClr val="accent1"/>
              </a:solidFill>
              <a:latin typeface="黑体" panose="02010609060101010101" pitchFamily="2" charset="-122"/>
              <a:ea typeface="黑体" panose="02010609060101010101" pitchFamily="2" charset="-122"/>
            </a:endParaRPr>
          </a:p>
        </p:txBody>
      </p:sp>
      <p:sp>
        <p:nvSpPr>
          <p:cNvPr id="5" name="椭圆 4"/>
          <p:cNvSpPr/>
          <p:nvPr/>
        </p:nvSpPr>
        <p:spPr>
          <a:xfrm>
            <a:off x="5508625" y="5589270"/>
            <a:ext cx="1517650" cy="539115"/>
          </a:xfrm>
          <a:prstGeom prst="ellipse">
            <a:avLst/>
          </a:prstGeom>
          <a:noFill/>
          <a:ln w="28575" cap="flat" cmpd="sng" algn="ctr">
            <a:solidFill>
              <a:schemeClr val="accent1">
                <a:shade val="50000"/>
              </a:schemeClr>
            </a:solidFill>
            <a:prstDash val="dash"/>
            <a:round/>
            <a:headEnd type="none" w="med" len="med"/>
            <a:tailEnd type="triangle" w="med" len="me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zh-CN" altLang="en-US" sz="2000" i="0" u="none" strike="noStrike" cap="none" normalizeH="0" baseline="0">
                <a:ln>
                  <a:noFill/>
                </a:ln>
                <a:solidFill>
                  <a:schemeClr val="bg2"/>
                </a:solidFill>
                <a:effectLst/>
                <a:latin typeface="黑体" panose="02010609060101010101" pitchFamily="2" charset="-122"/>
                <a:ea typeface="黑体" panose="02010609060101010101" pitchFamily="2" charset="-122"/>
              </a:rPr>
              <a:t>凝聚</a:t>
            </a:r>
            <a:endParaRPr kumimoji="0" lang="zh-CN" altLang="en-US" sz="2000" i="0" u="none" strike="noStrike" cap="none" normalizeH="0" baseline="0">
              <a:ln>
                <a:noFill/>
              </a:ln>
              <a:solidFill>
                <a:schemeClr val="bg2"/>
              </a:solidFill>
              <a:effectLst/>
              <a:latin typeface="黑体" panose="02010609060101010101" pitchFamily="2" charset="-122"/>
              <a:ea typeface="黑体" panose="02010609060101010101" pitchFamily="2" charset="-122"/>
            </a:endParaRPr>
          </a:p>
        </p:txBody>
      </p:sp>
      <p:sp>
        <p:nvSpPr>
          <p:cNvPr id="10" name="椭圆 9"/>
          <p:cNvSpPr/>
          <p:nvPr/>
        </p:nvSpPr>
        <p:spPr>
          <a:xfrm>
            <a:off x="7247890" y="5589270"/>
            <a:ext cx="1517650" cy="539115"/>
          </a:xfrm>
          <a:prstGeom prst="ellipse">
            <a:avLst/>
          </a:prstGeom>
          <a:noFill/>
          <a:ln w="28575" cap="flat" cmpd="sng" algn="ctr">
            <a:solidFill>
              <a:schemeClr val="accent1">
                <a:shade val="50000"/>
              </a:schemeClr>
            </a:solidFill>
            <a:prstDash val="sysDash"/>
            <a:round/>
            <a:headEnd type="none" w="med" len="med"/>
            <a:tailEnd type="triangle" w="med" len="me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zh-CN" altLang="en-US" sz="2000" i="0" u="none" strike="noStrike" cap="none" normalizeH="0" baseline="0">
                <a:ln>
                  <a:noFill/>
                </a:ln>
                <a:solidFill>
                  <a:schemeClr val="bg2"/>
                </a:solidFill>
                <a:effectLst/>
                <a:latin typeface="黑体" panose="02010609060101010101" pitchFamily="2" charset="-122"/>
                <a:ea typeface="黑体" panose="02010609060101010101" pitchFamily="2" charset="-122"/>
              </a:rPr>
              <a:t>沉淀</a:t>
            </a:r>
            <a:endParaRPr kumimoji="0" lang="zh-CN" altLang="en-US" sz="2000" i="0" u="none" strike="noStrike" cap="none" normalizeH="0" baseline="0">
              <a:ln>
                <a:noFill/>
              </a:ln>
              <a:solidFill>
                <a:schemeClr val="bg2"/>
              </a:solidFill>
              <a:effectLst/>
              <a:latin typeface="黑体" panose="02010609060101010101" pitchFamily="2" charset="-122"/>
              <a:ea typeface="黑体" panose="02010609060101010101" pitchFamily="2" charset="-122"/>
            </a:endParaRPr>
          </a:p>
        </p:txBody>
      </p:sp>
      <p:sp>
        <p:nvSpPr>
          <p:cNvPr id="11" name="右箭头 10"/>
          <p:cNvSpPr/>
          <p:nvPr/>
        </p:nvSpPr>
        <p:spPr>
          <a:xfrm>
            <a:off x="8832215" y="5624195"/>
            <a:ext cx="1007745" cy="432435"/>
          </a:xfrm>
          <a:prstGeom prst="rightArrow">
            <a:avLst/>
          </a:prstGeom>
          <a:solidFill>
            <a:schemeClr val="accent1"/>
          </a:solidFill>
          <a:ln w="50800" cap="flat" cmpd="sng" algn="ctr">
            <a:solidFill>
              <a:schemeClr val="tx1"/>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12" name="文本框 11"/>
          <p:cNvSpPr txBox="1"/>
          <p:nvPr/>
        </p:nvSpPr>
        <p:spPr>
          <a:xfrm>
            <a:off x="9912985" y="5618480"/>
            <a:ext cx="4064000" cy="398780"/>
          </a:xfrm>
          <a:prstGeom prst="rect">
            <a:avLst/>
          </a:prstGeom>
          <a:noFill/>
        </p:spPr>
        <p:txBody>
          <a:bodyPr wrap="square" rtlCol="0">
            <a:spAutoFit/>
          </a:bodyPr>
          <a:lstStyle/>
          <a:p>
            <a:r>
              <a:rPr lang="zh-CN" altLang="en-US" sz="2000">
                <a:solidFill>
                  <a:schemeClr val="bg2"/>
                </a:solidFill>
                <a:latin typeface="黑体" panose="02010609060101010101" pitchFamily="2" charset="-122"/>
                <a:ea typeface="黑体" panose="02010609060101010101" pitchFamily="2" charset="-122"/>
              </a:rPr>
              <a:t>澄清出水</a:t>
            </a:r>
            <a:endParaRPr lang="zh-CN" altLang="en-US" sz="2000">
              <a:solidFill>
                <a:schemeClr val="bg2"/>
              </a:solidFill>
              <a:latin typeface="黑体" panose="02010609060101010101" pitchFamily="2" charset="-122"/>
              <a:ea typeface="黑体" panose="02010609060101010101" pitchFamily="2" charset="-122"/>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5122" name="TextBox 1"/>
          <p:cNvSpPr txBox="1"/>
          <p:nvPr/>
        </p:nvSpPr>
        <p:spPr>
          <a:xfrm>
            <a:off x="479425" y="1125220"/>
            <a:ext cx="6656070" cy="5873115"/>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eaLnBrk="1" hangingPunct="1">
              <a:lnSpc>
                <a:spcPct val="150000"/>
              </a:lnSpc>
              <a:spcBef>
                <a:spcPct val="0"/>
              </a:spcBef>
              <a:buClr>
                <a:srgbClr val="FF0066"/>
              </a:buClr>
              <a:buSzTx/>
            </a:pPr>
            <a:r>
              <a:rPr lang="zh-CN" altLang="en-US" sz="2300" b="0" dirty="0">
                <a:solidFill>
                  <a:srgbClr val="AC5C5C"/>
                </a:solidFill>
                <a:latin typeface="黑体" panose="02010609060101010101" pitchFamily="2" charset="-122"/>
                <a:ea typeface="黑体" panose="02010609060101010101" pitchFamily="2" charset="-122"/>
                <a:cs typeface="黑体" panose="02010609060101010101" pitchFamily="2" charset="-122"/>
              </a:rPr>
              <a:t>混凝法</a:t>
            </a:r>
            <a:r>
              <a:rPr lang="zh-CN" altLang="en-US" sz="2300" b="0" dirty="0">
                <a:solidFill>
                  <a:schemeClr val="bg2"/>
                </a:solidFill>
                <a:latin typeface="黑体" panose="02010609060101010101" pitchFamily="2" charset="-122"/>
                <a:ea typeface="黑体" panose="02010609060101010101" pitchFamily="2" charset="-122"/>
                <a:cs typeface="黑体" panose="02010609060101010101" pitchFamily="2" charset="-122"/>
              </a:rPr>
              <a:t>，在水中加入一些</a:t>
            </a:r>
            <a:r>
              <a:rPr lang="zh-CN" altLang="en-US" sz="2300" b="0" dirty="0">
                <a:solidFill>
                  <a:srgbClr val="AC5C5C"/>
                </a:solidFill>
                <a:latin typeface="黑体" panose="02010609060101010101" pitchFamily="2" charset="-122"/>
                <a:ea typeface="黑体" panose="02010609060101010101" pitchFamily="2" charset="-122"/>
                <a:cs typeface="黑体" panose="02010609060101010101" pitchFamily="2" charset="-122"/>
              </a:rPr>
              <a:t>混凝剂</a:t>
            </a:r>
            <a:r>
              <a:rPr lang="zh-CN" altLang="en-US" sz="2300" b="0" dirty="0">
                <a:solidFill>
                  <a:schemeClr val="bg2"/>
                </a:solidFill>
                <a:latin typeface="黑体" panose="02010609060101010101" pitchFamily="2" charset="-122"/>
                <a:ea typeface="黑体" panose="02010609060101010101" pitchFamily="2" charset="-122"/>
                <a:cs typeface="黑体" panose="02010609060101010101" pitchFamily="2" charset="-122"/>
              </a:rPr>
              <a:t>并施以搅拌，使稳定存在于水中的</a:t>
            </a:r>
            <a:r>
              <a:rPr lang="zh-CN" altLang="en-US" sz="2300" b="0" dirty="0">
                <a:solidFill>
                  <a:srgbClr val="AC5C5C"/>
                </a:solidFill>
                <a:latin typeface="黑体" panose="02010609060101010101" pitchFamily="2" charset="-122"/>
                <a:ea typeface="黑体" panose="02010609060101010101" pitchFamily="2" charset="-122"/>
                <a:cs typeface="黑体" panose="02010609060101010101" pitchFamily="2" charset="-122"/>
              </a:rPr>
              <a:t>胶体及微小悬浮颗粒</a:t>
            </a:r>
            <a:r>
              <a:rPr lang="zh-CN" altLang="en-US" sz="2300" b="0" dirty="0">
                <a:solidFill>
                  <a:schemeClr val="bg2"/>
                </a:solidFill>
                <a:latin typeface="黑体" panose="02010609060101010101" pitchFamily="2" charset="-122"/>
                <a:ea typeface="黑体" panose="02010609060101010101" pitchFamily="2" charset="-122"/>
                <a:cs typeface="黑体" panose="02010609060101010101" pitchFamily="2" charset="-122"/>
              </a:rPr>
              <a:t>与混凝剂作用，最终与水分离，实现水的净化的过程</a:t>
            </a:r>
            <a:r>
              <a:rPr lang="en-US" altLang="zh-CN" sz="2300" b="0" dirty="0">
                <a:solidFill>
                  <a:schemeClr val="bg2"/>
                </a:solidFill>
                <a:latin typeface="黑体" panose="02010609060101010101" pitchFamily="2" charset="-122"/>
                <a:ea typeface="黑体" panose="02010609060101010101" pitchFamily="2" charset="-122"/>
                <a:cs typeface="黑体" panose="02010609060101010101" pitchFamily="2" charset="-122"/>
              </a:rPr>
              <a:t>.</a:t>
            </a:r>
            <a:endParaRPr lang="en-US" altLang="zh-CN" sz="2300" b="0" dirty="0">
              <a:solidFill>
                <a:schemeClr val="bg2"/>
              </a:solidFill>
              <a:latin typeface="黑体" panose="02010609060101010101" pitchFamily="2" charset="-122"/>
              <a:ea typeface="黑体" panose="02010609060101010101" pitchFamily="2" charset="-122"/>
              <a:cs typeface="黑体" panose="02010609060101010101" pitchFamily="2" charset="-122"/>
            </a:endParaRPr>
          </a:p>
          <a:p>
            <a:pPr marL="0" lvl="0" indent="0" eaLnBrk="1" hangingPunct="1">
              <a:lnSpc>
                <a:spcPct val="150000"/>
              </a:lnSpc>
              <a:spcBef>
                <a:spcPct val="0"/>
              </a:spcBef>
              <a:buClr>
                <a:srgbClr val="FF0066"/>
              </a:buClr>
              <a:buSzTx/>
            </a:pPr>
            <a:r>
              <a:rPr lang="zh-CN" altLang="en-US" sz="2300" b="0" dirty="0">
                <a:solidFill>
                  <a:schemeClr val="bg2"/>
                </a:solidFill>
                <a:latin typeface="黑体" panose="02010609060101010101" pitchFamily="2" charset="-122"/>
                <a:ea typeface="黑体" panose="02010609060101010101" pitchFamily="2" charset="-122"/>
                <a:cs typeface="黑体" panose="02010609060101010101" pitchFamily="2" charset="-122"/>
              </a:rPr>
              <a:t>混凝法的净化效果主要取决于三方面：</a:t>
            </a:r>
            <a:r>
              <a:rPr lang="zh-CN" altLang="en-US" sz="2300" b="0" u="sng" dirty="0">
                <a:solidFill>
                  <a:srgbClr val="FF0000"/>
                </a:solidFill>
                <a:latin typeface="黑体" panose="02010609060101010101" pitchFamily="2" charset="-122"/>
                <a:ea typeface="黑体" panose="02010609060101010101" pitchFamily="2" charset="-122"/>
                <a:cs typeface="黑体" panose="02010609060101010101" pitchFamily="2" charset="-122"/>
              </a:rPr>
              <a:t>水中胶体粒子（包括微小悬浮物）的性质</a:t>
            </a:r>
            <a:r>
              <a:rPr lang="zh-CN" altLang="en-US" sz="2300" b="0" u="sng" dirty="0">
                <a:solidFill>
                  <a:schemeClr val="bg2"/>
                </a:solidFill>
                <a:latin typeface="黑体" panose="02010609060101010101" pitchFamily="2" charset="-122"/>
                <a:ea typeface="黑体" panose="02010609060101010101" pitchFamily="2" charset="-122"/>
                <a:cs typeface="黑体" panose="02010609060101010101" pitchFamily="2" charset="-122"/>
              </a:rPr>
              <a:t>、</a:t>
            </a:r>
            <a:r>
              <a:rPr lang="zh-CN" altLang="en-US" sz="2300" b="0" u="sng" dirty="0">
                <a:solidFill>
                  <a:srgbClr val="FF0000"/>
                </a:solidFill>
                <a:latin typeface="黑体" panose="02010609060101010101" pitchFamily="2" charset="-122"/>
                <a:ea typeface="黑体" panose="02010609060101010101" pitchFamily="2" charset="-122"/>
                <a:cs typeface="黑体" panose="02010609060101010101" pitchFamily="2" charset="-122"/>
              </a:rPr>
              <a:t>混凝剂水解物种以及胶体粒子（微小悬浮物）</a:t>
            </a:r>
            <a:r>
              <a:rPr lang="zh-CN" altLang="en-US" sz="2300" b="0" u="sng" dirty="0">
                <a:solidFill>
                  <a:schemeClr val="bg2"/>
                </a:solidFill>
                <a:latin typeface="黑体" panose="02010609060101010101" pitchFamily="2" charset="-122"/>
                <a:ea typeface="黑体" panose="02010609060101010101" pitchFamily="2" charset="-122"/>
                <a:cs typeface="黑体" panose="02010609060101010101" pitchFamily="2" charset="-122"/>
              </a:rPr>
              <a:t>与</a:t>
            </a:r>
            <a:r>
              <a:rPr lang="zh-CN" altLang="en-US" sz="2300" b="0" u="sng" dirty="0">
                <a:solidFill>
                  <a:srgbClr val="FF0000"/>
                </a:solidFill>
                <a:latin typeface="黑体" panose="02010609060101010101" pitchFamily="2" charset="-122"/>
                <a:ea typeface="黑体" panose="02010609060101010101" pitchFamily="2" charset="-122"/>
                <a:cs typeface="黑体" panose="02010609060101010101" pitchFamily="2" charset="-122"/>
              </a:rPr>
              <a:t>混凝剂之间的相互作用。</a:t>
            </a:r>
            <a:endParaRPr lang="zh-CN" altLang="en-US" sz="2300" b="0" u="sng" dirty="0">
              <a:solidFill>
                <a:srgbClr val="FF0000"/>
              </a:solidFill>
              <a:latin typeface="黑体" panose="02010609060101010101" pitchFamily="2" charset="-122"/>
              <a:ea typeface="黑体" panose="02010609060101010101" pitchFamily="2" charset="-122"/>
              <a:cs typeface="黑体" panose="02010609060101010101" pitchFamily="2" charset="-122"/>
            </a:endParaRPr>
          </a:p>
          <a:p>
            <a:pPr marL="0" lvl="0" indent="0" eaLnBrk="1" hangingPunct="1">
              <a:lnSpc>
                <a:spcPct val="150000"/>
              </a:lnSpc>
              <a:spcBef>
                <a:spcPct val="0"/>
              </a:spcBef>
              <a:buClr>
                <a:srgbClr val="FF0066"/>
              </a:buClr>
              <a:buSzTx/>
            </a:pPr>
            <a:r>
              <a:rPr lang="zh-CN" altLang="zh-CN" sz="2300" b="0" dirty="0">
                <a:solidFill>
                  <a:schemeClr val="bg2"/>
                </a:solidFill>
                <a:latin typeface="黑体" panose="02010609060101010101" pitchFamily="2" charset="-122"/>
                <a:ea typeface="黑体" panose="02010609060101010101" pitchFamily="2" charset="-122"/>
                <a:cs typeface="黑体" panose="02010609060101010101" pitchFamily="2" charset="-122"/>
              </a:rPr>
              <a:t>在中国，春秋战国时期就使用</a:t>
            </a:r>
            <a:r>
              <a:rPr lang="zh-CN" altLang="zh-CN" sz="2300" b="0" dirty="0">
                <a:solidFill>
                  <a:srgbClr val="AC5C5C"/>
                </a:solidFill>
                <a:latin typeface="黑体" panose="02010609060101010101" pitchFamily="2" charset="-122"/>
                <a:ea typeface="黑体" panose="02010609060101010101" pitchFamily="2" charset="-122"/>
                <a:cs typeface="黑体" panose="02010609060101010101" pitchFamily="2" charset="-122"/>
              </a:rPr>
              <a:t>明矾</a:t>
            </a:r>
            <a:r>
              <a:rPr lang="zh-CN" altLang="zh-CN" sz="2300" b="0" dirty="0">
                <a:solidFill>
                  <a:schemeClr val="bg2"/>
                </a:solidFill>
                <a:latin typeface="黑体" panose="02010609060101010101" pitchFamily="2" charset="-122"/>
                <a:ea typeface="黑体" panose="02010609060101010101" pitchFamily="2" charset="-122"/>
                <a:cs typeface="黑体" panose="02010609060101010101" pitchFamily="2" charset="-122"/>
              </a:rPr>
              <a:t>净水。到了明代，明矾净水已经在我国广泛使用，被《广、志绎》所记载。</a:t>
            </a:r>
            <a:endParaRPr lang="zh-CN" altLang="zh-CN" sz="2300" b="0" dirty="0">
              <a:solidFill>
                <a:schemeClr val="bg2"/>
              </a:solidFill>
              <a:latin typeface="黑体" panose="02010609060101010101" pitchFamily="2" charset="-122"/>
              <a:ea typeface="黑体" panose="02010609060101010101" pitchFamily="2" charset="-122"/>
              <a:cs typeface="黑体" panose="02010609060101010101" pitchFamily="2" charset="-122"/>
            </a:endParaRPr>
          </a:p>
          <a:p>
            <a:pPr marL="0" lvl="0" indent="0" eaLnBrk="1" hangingPunct="1">
              <a:spcBef>
                <a:spcPct val="0"/>
              </a:spcBef>
              <a:buClr>
                <a:srgbClr val="FF0066"/>
              </a:buClr>
              <a:buSzTx/>
              <a:buFontTx/>
              <a:buNone/>
            </a:pPr>
            <a:endParaRPr lang="zh-CN" altLang="zh-CN" sz="2300" dirty="0">
              <a:solidFill>
                <a:schemeClr val="bg2"/>
              </a:solidFill>
              <a:latin typeface="华文楷体" panose="02010600040101010101" pitchFamily="2" charset="-122"/>
              <a:ea typeface="华文楷体" panose="02010600040101010101" pitchFamily="2" charset="-122"/>
            </a:endParaRPr>
          </a:p>
          <a:p>
            <a:pPr marL="0" lvl="0" indent="0" eaLnBrk="1" hangingPunct="1">
              <a:spcBef>
                <a:spcPct val="0"/>
              </a:spcBef>
              <a:buClr>
                <a:srgbClr val="FF0066"/>
              </a:buClr>
              <a:buSzTx/>
              <a:buFontTx/>
              <a:buNone/>
            </a:pPr>
            <a:endParaRPr lang="zh-CN" altLang="zh-CN" sz="2300" dirty="0">
              <a:solidFill>
                <a:schemeClr val="bg2"/>
              </a:solidFill>
              <a:latin typeface="华文楷体" panose="02010600040101010101" pitchFamily="2" charset="-122"/>
              <a:ea typeface="华文楷体" panose="02010600040101010101" pitchFamily="2" charset="-122"/>
            </a:endParaRPr>
          </a:p>
        </p:txBody>
      </p:sp>
      <p:pic>
        <p:nvPicPr>
          <p:cNvPr id="5124" name="Picture 2" descr="D:\教学\课件（全）\水污染控制工程课件（最新修订）\混凝对比.jpg"/>
          <p:cNvPicPr>
            <a:picLocks noChangeAspect="1"/>
          </p:cNvPicPr>
          <p:nvPr/>
        </p:nvPicPr>
        <p:blipFill>
          <a:blip r:embed="rId1"/>
          <a:srcRect l="3600" r="10001" b="8807"/>
          <a:stretch>
            <a:fillRect/>
          </a:stretch>
        </p:blipFill>
        <p:spPr>
          <a:xfrm>
            <a:off x="7680008" y="981075"/>
            <a:ext cx="3240087" cy="2524125"/>
          </a:xfrm>
          <a:prstGeom prst="rect">
            <a:avLst/>
          </a:prstGeom>
          <a:noFill/>
          <a:ln w="9525">
            <a:noFill/>
          </a:ln>
        </p:spPr>
      </p:pic>
      <p:pic>
        <p:nvPicPr>
          <p:cNvPr id="5125" name="Picture 3" descr="D:\教学\课件（全）\水污染控制工程课件（最新修订）\混凝效果.jpg"/>
          <p:cNvPicPr>
            <a:picLocks noChangeAspect="1"/>
          </p:cNvPicPr>
          <p:nvPr/>
        </p:nvPicPr>
        <p:blipFill>
          <a:blip r:embed="rId2"/>
          <a:stretch>
            <a:fillRect/>
          </a:stretch>
        </p:blipFill>
        <p:spPr>
          <a:xfrm>
            <a:off x="7319645" y="3860800"/>
            <a:ext cx="4495800" cy="2124075"/>
          </a:xfrm>
          <a:prstGeom prst="rect">
            <a:avLst/>
          </a:prstGeom>
          <a:noFill/>
          <a:ln w="9525">
            <a:noFill/>
          </a:ln>
        </p:spPr>
      </p:pic>
      <p:sp>
        <p:nvSpPr>
          <p:cNvPr id="2" name="文本框 1"/>
          <p:cNvSpPr txBox="1"/>
          <p:nvPr/>
        </p:nvSpPr>
        <p:spPr>
          <a:xfrm>
            <a:off x="407670" y="548640"/>
            <a:ext cx="6096000" cy="553085"/>
          </a:xfrm>
          <a:prstGeom prst="rect">
            <a:avLst/>
          </a:prstGeom>
          <a:noFill/>
        </p:spPr>
        <p:txBody>
          <a:bodyPr wrap="square" rtlCol="0" anchor="t">
            <a:spAutoFit/>
          </a:bodyPr>
          <a:lstStyle/>
          <a:p>
            <a:pPr marL="342900" marR="0" indent="-342900" defTabSz="914400">
              <a:spcBef>
                <a:spcPct val="20000"/>
              </a:spcBef>
              <a:buClr>
                <a:schemeClr val="hlink"/>
              </a:buClr>
              <a:buSzPct val="80000"/>
              <a:buFont typeface="Wingdings" panose="05000000000000000000" pitchFamily="2" charset="2"/>
              <a:buNone/>
              <a:defRPr/>
            </a:pPr>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1.1 </a:t>
            </a:r>
            <a:r>
              <a:rPr lang="zh-CN" altLang="en-US"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混凝</a:t>
            </a:r>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3000" dirty="0">
                <a:solidFill>
                  <a:srgbClr val="000000"/>
                </a:solidFill>
                <a:latin typeface="Times New Roman" panose="02020603050405020304" pitchFamily="18" charset="0"/>
                <a:cs typeface="Times New Roman" panose="02020603050405020304" pitchFamily="18" charset="0"/>
                <a:sym typeface="+mn-ea"/>
              </a:rPr>
              <a:t>Coagulation </a:t>
            </a:r>
            <a:endParaRPr lang="en-US" altLang="zh-CN" sz="3000" dirty="0">
              <a:solidFill>
                <a:srgbClr val="000000"/>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nvSpPr>
        <p:spPr>
          <a:xfrm>
            <a:off x="342900" y="548640"/>
            <a:ext cx="907542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1.3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降解污水中有机物的过程</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endParaRPr>
          </a:p>
          <a:p>
            <a:pPr>
              <a:lnSpc>
                <a:spcPct val="150000"/>
              </a:lnSpc>
              <a:spcBef>
                <a:spcPts val="0"/>
              </a:spcBef>
              <a:buNone/>
            </a:pP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The Process of Degrading Organic Matter in Sewage</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17410" name="AutoShape 2"/>
          <p:cNvSpPr>
            <a:spLocks noChangeArrowheads="1"/>
          </p:cNvSpPr>
          <p:nvPr/>
        </p:nvSpPr>
        <p:spPr bwMode="invGray">
          <a:xfrm>
            <a:off x="1127125" y="1950720"/>
            <a:ext cx="569595" cy="4658995"/>
          </a:xfrm>
          <a:prstGeom prst="roundRect">
            <a:avLst>
              <a:gd name="adj" fmla="val 16667"/>
            </a:avLst>
          </a:prstGeom>
          <a:solidFill>
            <a:schemeClr val="tx1">
              <a:lumMod val="95000"/>
            </a:schemeClr>
          </a:solidFill>
          <a:ln w="25400" cmpd="sng">
            <a:solidFill>
              <a:srgbClr val="A96C5C"/>
            </a:solidFill>
            <a:prstDash val="solid"/>
            <a:round/>
          </a:ln>
        </p:spPr>
        <p:txBody>
          <a:bodyPr wrap="square" lIns="90000" tIns="46800" rIns="90000" bIns="46800" anchor="ctr">
            <a:no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zh-CN" altLang="en-US" sz="2000" b="0">
                <a:solidFill>
                  <a:schemeClr val="bg2"/>
                </a:solidFill>
                <a:ea typeface="黑体" panose="02010609060101010101" pitchFamily="2" charset="-122"/>
              </a:rPr>
              <a:t>活性污泥降解污水中有机物的过程</a:t>
            </a:r>
            <a:endParaRPr lang="zh-CN" altLang="en-US" sz="2000" b="0">
              <a:solidFill>
                <a:schemeClr val="bg2"/>
              </a:solidFill>
              <a:ea typeface="黑体" panose="02010609060101010101" pitchFamily="2" charset="-122"/>
            </a:endParaRPr>
          </a:p>
        </p:txBody>
      </p:sp>
      <p:sp>
        <p:nvSpPr>
          <p:cNvPr id="9" name="左大括号 8"/>
          <p:cNvSpPr/>
          <p:nvPr/>
        </p:nvSpPr>
        <p:spPr>
          <a:xfrm>
            <a:off x="2207260" y="2320925"/>
            <a:ext cx="678180" cy="345122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10" name="文本框 9"/>
          <p:cNvSpPr txBox="1"/>
          <p:nvPr/>
        </p:nvSpPr>
        <p:spPr>
          <a:xfrm>
            <a:off x="2927985" y="2663190"/>
            <a:ext cx="1834515" cy="380365"/>
          </a:xfrm>
          <a:prstGeom prst="rect">
            <a:avLst/>
          </a:prstGeom>
          <a:noFill/>
        </p:spPr>
        <p:txBody>
          <a:bodyPr wrap="square" rtlCol="0">
            <a:noAutofit/>
          </a:bodyPr>
          <a:lstStyle/>
          <a:p>
            <a:r>
              <a:rPr lang="zh-CN" altLang="en-US" sz="2400" dirty="0">
                <a:solidFill>
                  <a:schemeClr val="bg2"/>
                </a:solidFill>
                <a:ea typeface="黑体" panose="02010609060101010101" pitchFamily="2" charset="-122"/>
                <a:sym typeface="+mn-ea"/>
              </a:rPr>
              <a:t>吸附阶段</a:t>
            </a:r>
            <a:endParaRPr lang="zh-CN" altLang="en-US" sz="2400" dirty="0">
              <a:solidFill>
                <a:schemeClr val="bg2"/>
              </a:solidFill>
              <a:ea typeface="黑体" panose="02010609060101010101" pitchFamily="2" charset="-122"/>
            </a:endParaRPr>
          </a:p>
          <a:p>
            <a:endParaRPr lang="zh-CN" altLang="en-US" sz="2400"/>
          </a:p>
        </p:txBody>
      </p:sp>
      <p:sp>
        <p:nvSpPr>
          <p:cNvPr id="11" name="文本框 10"/>
          <p:cNvSpPr txBox="1"/>
          <p:nvPr/>
        </p:nvSpPr>
        <p:spPr>
          <a:xfrm>
            <a:off x="2885440" y="4968875"/>
            <a:ext cx="2032000" cy="379095"/>
          </a:xfrm>
          <a:prstGeom prst="rect">
            <a:avLst/>
          </a:prstGeom>
          <a:noFill/>
        </p:spPr>
        <p:txBody>
          <a:bodyPr wrap="square" rtlCol="0">
            <a:noAutofit/>
          </a:bodyPr>
          <a:lstStyle/>
          <a:p>
            <a:r>
              <a:rPr lang="zh-CN" altLang="en-US" sz="2400" dirty="0">
                <a:solidFill>
                  <a:schemeClr val="bg2"/>
                </a:solidFill>
                <a:ea typeface="黑体" panose="02010609060101010101" pitchFamily="2" charset="-122"/>
                <a:sym typeface="+mn-ea"/>
              </a:rPr>
              <a:t>稳定阶段</a:t>
            </a:r>
            <a:endParaRPr lang="zh-CN" altLang="en-US" sz="2400" dirty="0">
              <a:solidFill>
                <a:schemeClr val="bg2"/>
              </a:solidFill>
              <a:ea typeface="黑体" panose="02010609060101010101" pitchFamily="2" charset="-122"/>
            </a:endParaRPr>
          </a:p>
          <a:p>
            <a:endParaRPr lang="zh-CN" altLang="en-US" sz="2400"/>
          </a:p>
        </p:txBody>
      </p:sp>
      <p:sp>
        <p:nvSpPr>
          <p:cNvPr id="12" name="文本框 11"/>
          <p:cNvSpPr txBox="1"/>
          <p:nvPr/>
        </p:nvSpPr>
        <p:spPr>
          <a:xfrm>
            <a:off x="5015865" y="2205355"/>
            <a:ext cx="6407785" cy="2630170"/>
          </a:xfrm>
          <a:prstGeom prst="rect">
            <a:avLst/>
          </a:prstGeom>
          <a:noFill/>
        </p:spPr>
        <p:txBody>
          <a:bodyPr wrap="square" rtlCol="0">
            <a:spAutoFit/>
          </a:bodyPr>
          <a:lstStyle/>
          <a:p>
            <a:pPr>
              <a:lnSpc>
                <a:spcPct val="150000"/>
              </a:lnSpc>
            </a:pPr>
            <a:r>
              <a:rPr lang="zh-CN" altLang="en-US" sz="2200" b="0">
                <a:solidFill>
                  <a:schemeClr val="bg2"/>
                </a:solidFill>
                <a:latin typeface="黑体" panose="02010609060101010101" pitchFamily="2" charset="-122"/>
                <a:ea typeface="黑体" panose="02010609060101010101" pitchFamily="2" charset="-122"/>
                <a:cs typeface="黑体" panose="02010609060101010101" pitchFamily="2" charset="-122"/>
              </a:rPr>
              <a:t>污水中的有机物转移到活性污泥上去，这是由于活性污泥具有较大的表面积，而表面上又含有多糖类的</a:t>
            </a:r>
            <a:r>
              <a:rPr lang="zh-CN" altLang="en-US" sz="2200" b="0">
                <a:solidFill>
                  <a:schemeClr val="accent1"/>
                </a:solidFill>
                <a:latin typeface="黑体" panose="02010609060101010101" pitchFamily="2" charset="-122"/>
                <a:ea typeface="黑体" panose="02010609060101010101" pitchFamily="2" charset="-122"/>
                <a:cs typeface="黑体" panose="02010609060101010101" pitchFamily="2" charset="-122"/>
              </a:rPr>
              <a:t>黏性物质</a:t>
            </a:r>
            <a:r>
              <a:rPr lang="zh-CN" altLang="en-US" sz="2200" b="0">
                <a:solidFill>
                  <a:schemeClr val="bg2"/>
                </a:solidFill>
                <a:latin typeface="黑体" panose="02010609060101010101" pitchFamily="2" charset="-122"/>
                <a:ea typeface="黑体" panose="02010609060101010101" pitchFamily="2" charset="-122"/>
                <a:cs typeface="黑体" panose="02010609060101010101" pitchFamily="2" charset="-122"/>
              </a:rPr>
              <a:t>所致。一般在</a:t>
            </a:r>
            <a:r>
              <a:rPr lang="en-US" altLang="zh-CN" sz="2200" b="0">
                <a:solidFill>
                  <a:schemeClr val="bg2"/>
                </a:solidFill>
                <a:latin typeface="黑体" panose="02010609060101010101" pitchFamily="2" charset="-122"/>
                <a:ea typeface="黑体" panose="02010609060101010101" pitchFamily="2" charset="-122"/>
                <a:cs typeface="黑体" panose="02010609060101010101" pitchFamily="2" charset="-122"/>
              </a:rPr>
              <a:t>15 ~ 45 min</a:t>
            </a:r>
            <a:r>
              <a:rPr lang="zh-CN" altLang="en-US" sz="2200" b="0">
                <a:solidFill>
                  <a:schemeClr val="bg2"/>
                </a:solidFill>
                <a:latin typeface="黑体" panose="02010609060101010101" pitchFamily="2" charset="-122"/>
                <a:ea typeface="黑体" panose="02010609060101010101" pitchFamily="2" charset="-122"/>
                <a:cs typeface="黑体" panose="02010609060101010101" pitchFamily="2" charset="-122"/>
              </a:rPr>
              <a:t>左右就可完成吸附。污水中处于</a:t>
            </a:r>
            <a:r>
              <a:rPr lang="zh-CN" altLang="en-US" sz="2200" b="0">
                <a:solidFill>
                  <a:schemeClr val="accent1"/>
                </a:solidFill>
                <a:latin typeface="黑体" panose="02010609060101010101" pitchFamily="2" charset="-122"/>
                <a:ea typeface="黑体" panose="02010609060101010101" pitchFamily="2" charset="-122"/>
                <a:cs typeface="黑体" panose="02010609060101010101" pitchFamily="2" charset="-122"/>
              </a:rPr>
              <a:t>悬浮状态和胶体状态</a:t>
            </a:r>
            <a:r>
              <a:rPr lang="zh-CN" altLang="en-US" sz="2200" b="0">
                <a:solidFill>
                  <a:schemeClr val="bg2"/>
                </a:solidFill>
                <a:latin typeface="黑体" panose="02010609060101010101" pitchFamily="2" charset="-122"/>
                <a:ea typeface="黑体" panose="02010609060101010101" pitchFamily="2" charset="-122"/>
                <a:cs typeface="黑体" panose="02010609060101010101" pitchFamily="2" charset="-122"/>
              </a:rPr>
              <a:t>的有机物浓度越高，吸附效果越明显。</a:t>
            </a:r>
            <a:endParaRPr lang="zh-CN" altLang="en-US" sz="2200" b="0">
              <a:solidFill>
                <a:schemeClr val="bg2"/>
              </a:solidFill>
              <a:latin typeface="黑体" panose="02010609060101010101" pitchFamily="2" charset="-122"/>
              <a:ea typeface="黑体" panose="02010609060101010101" pitchFamily="2" charset="-122"/>
              <a:cs typeface="黑体" panose="02010609060101010101" pitchFamily="2" charset="-122"/>
            </a:endParaRPr>
          </a:p>
        </p:txBody>
      </p:sp>
      <p:sp>
        <p:nvSpPr>
          <p:cNvPr id="13" name="文本框 12"/>
          <p:cNvSpPr txBox="1"/>
          <p:nvPr/>
        </p:nvSpPr>
        <p:spPr>
          <a:xfrm>
            <a:off x="5087620" y="4869180"/>
            <a:ext cx="6229985" cy="1106805"/>
          </a:xfrm>
          <a:prstGeom prst="rect">
            <a:avLst/>
          </a:prstGeom>
          <a:noFill/>
        </p:spPr>
        <p:txBody>
          <a:bodyPr wrap="square" rtlCol="0">
            <a:spAutoFit/>
          </a:bodyPr>
          <a:lstStyle/>
          <a:p>
            <a:pPr>
              <a:lnSpc>
                <a:spcPct val="150000"/>
              </a:lnSpc>
            </a:pPr>
            <a:r>
              <a:rPr lang="zh-CN" altLang="en-US" sz="2200" b="0">
                <a:solidFill>
                  <a:schemeClr val="bg2"/>
                </a:solidFill>
                <a:latin typeface="黑体" panose="02010609060101010101" pitchFamily="2" charset="-122"/>
                <a:ea typeface="黑体" panose="02010609060101010101" pitchFamily="2" charset="-122"/>
              </a:rPr>
              <a:t>转移到活性污泥上的有机物被微生物所利用。时间较长</a:t>
            </a:r>
            <a:endParaRPr lang="zh-CN" altLang="en-US" sz="2200" b="0">
              <a:solidFill>
                <a:schemeClr val="bg2"/>
              </a:solidFill>
              <a:latin typeface="黑体" panose="02010609060101010101" pitchFamily="2" charset="-122"/>
              <a:ea typeface="黑体" panose="02010609060101010101" pitchFamily="2" charset="-122"/>
            </a:endParaRPr>
          </a:p>
        </p:txBody>
      </p:sp>
      <p:sp>
        <p:nvSpPr>
          <p:cNvPr id="14" name="右箭头 13"/>
          <p:cNvSpPr/>
          <p:nvPr/>
        </p:nvSpPr>
        <p:spPr>
          <a:xfrm>
            <a:off x="4378960" y="2680335"/>
            <a:ext cx="421005" cy="363220"/>
          </a:xfrm>
          <a:prstGeom prst="right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AA3F27"/>
              </a:solidFill>
              <a:effectLst/>
              <a:uLnTx/>
              <a:uFillTx/>
              <a:latin typeface="+mn-lt"/>
              <a:ea typeface="+mn-ea"/>
              <a:cs typeface="+mn-cs"/>
            </a:endParaRPr>
          </a:p>
        </p:txBody>
      </p:sp>
      <p:sp>
        <p:nvSpPr>
          <p:cNvPr id="16" name="右箭头 15"/>
          <p:cNvSpPr/>
          <p:nvPr/>
        </p:nvSpPr>
        <p:spPr>
          <a:xfrm>
            <a:off x="4496435" y="5013325"/>
            <a:ext cx="421005" cy="363220"/>
          </a:xfrm>
          <a:prstGeom prst="right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AA3F27"/>
              </a:solidFill>
              <a:effectLst/>
              <a:uLnTx/>
              <a:uFillTx/>
              <a:latin typeface="+mn-lt"/>
              <a:ea typeface="+mn-ea"/>
              <a:cs typeface="+mn-cs"/>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1775460" y="2781300"/>
            <a:ext cx="10055225" cy="253111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lang="zh-CN" altLang="en-US" sz="3000" dirty="0">
                <a:solidFill>
                  <a:srgbClr val="0090E6"/>
                </a:solidFill>
                <a:latin typeface="微软雅黑" panose="020B0503020204020204" charset="-122"/>
                <a:ea typeface="微软雅黑" panose="020B0503020204020204" charset="-122"/>
              </a:rPr>
              <a:t>活性污泥法好氧生物处理技术</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Activated Sludge Process</a:t>
            </a:r>
            <a:endPar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二、生物膜法技术</a:t>
            </a:r>
            <a:r>
              <a:rPr lang="en-US" altLang="zh-CN" sz="3000" dirty="0">
                <a:solidFill>
                  <a:schemeClr val="bg2"/>
                </a:solidFill>
                <a:latin typeface="宋体" panose="02010600030101010101" pitchFamily="2" charset="-122"/>
              </a:rPr>
              <a:t> </a:t>
            </a: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Biofilm Technology</a:t>
            </a:r>
            <a:endParaRPr lang="en-US" altLang="zh-CN"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三、厌氧生物处理技术</a:t>
            </a:r>
            <a:r>
              <a:rPr lang="en-US" altLang="zh-CN" sz="3000" dirty="0">
                <a:solidFill>
                  <a:schemeClr val="bg2"/>
                </a:solidFill>
                <a:latin typeface="宋体" panose="02010600030101010101" pitchFamily="2" charset="-122"/>
              </a:rPr>
              <a:t> </a:t>
            </a: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Anaerobic Biological Treatment Technology</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spcBef>
                <a:spcPct val="50000"/>
              </a:spcBef>
            </a:pPr>
            <a:endParaRPr lang="zh-CN" altLang="en-US" sz="3000" dirty="0">
              <a:solidFill>
                <a:schemeClr val="bg2"/>
              </a:solidFill>
              <a:latin typeface="黑体" panose="02010609060101010101" pitchFamily="2" charset="-122"/>
              <a:ea typeface="黑体" panose="02010609060101010101" pitchFamily="2" charset="-122"/>
            </a:endParaRPr>
          </a:p>
        </p:txBody>
      </p:sp>
      <p:sp>
        <p:nvSpPr>
          <p:cNvPr id="22537" name="Line 9"/>
          <p:cNvSpPr>
            <a:spLocks noChangeShapeType="1"/>
          </p:cNvSpPr>
          <p:nvPr/>
        </p:nvSpPr>
        <p:spPr bwMode="auto">
          <a:xfrm>
            <a:off x="2135505" y="4221480"/>
            <a:ext cx="5306695" cy="5715"/>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0" name="Rectangle 2"/>
          <p:cNvSpPr>
            <a:spLocks noGrp="1" noChangeArrowheads="1"/>
          </p:cNvSpPr>
          <p:nvPr/>
        </p:nvSpPr>
        <p:spPr>
          <a:xfrm>
            <a:off x="-287020" y="1629410"/>
            <a:ext cx="10003790" cy="1081405"/>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lvl="0" algn="ctr" eaLnBrk="1" hangingPunct="1">
              <a:lnSpc>
                <a:spcPct val="110000"/>
              </a:lnSpc>
              <a:spcBef>
                <a:spcPct val="2000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400" b="1" i="0" u="none" strike="noStrike" kern="0" cap="none" spc="0" normalizeH="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000" i="0" u="none" strike="noStrike" cap="none" spc="0" normalizeH="0" baseline="0" dirty="0">
                <a:solidFill>
                  <a:srgbClr val="0090E6"/>
                </a:solidFill>
                <a:effectLst/>
                <a:latin typeface="微软雅黑" panose="020B0503020204020204" charset="-122"/>
                <a:ea typeface="微软雅黑" panose="020B0503020204020204" charset="-122"/>
                <a:cs typeface="+mn-cs"/>
              </a:rPr>
              <a:t>第二</a:t>
            </a:r>
            <a:r>
              <a:rPr lang="zh-CN" altLang="en-US" sz="4000" dirty="0">
                <a:solidFill>
                  <a:srgbClr val="0090E6"/>
                </a:solidFill>
                <a:effectLst/>
                <a:latin typeface="微软雅黑" panose="020B0503020204020204" charset="-122"/>
                <a:ea typeface="微软雅黑" panose="020B0503020204020204" charset="-122"/>
                <a:cs typeface="+mn-cs"/>
              </a:rPr>
              <a:t>节 </a:t>
            </a:r>
            <a:r>
              <a:rPr kumimoji="0" lang="zh-CN" altLang="en-US" sz="4000" i="0" u="none" strike="noStrike" cap="none" spc="0" normalizeH="0" baseline="0" dirty="0">
                <a:solidFill>
                  <a:srgbClr val="0090E6"/>
                </a:solidFill>
                <a:effectLst/>
                <a:latin typeface="微软雅黑" panose="020B0503020204020204" charset="-122"/>
                <a:ea typeface="微软雅黑" panose="020B0503020204020204" charset="-122"/>
                <a:cs typeface="+mn-cs"/>
              </a:rPr>
              <a:t>生物处理技术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nvSpPr>
        <p:spPr>
          <a:xfrm>
            <a:off x="342900" y="548640"/>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2.1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生物膜</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Biofilm</a:t>
            </a:r>
            <a:endParaRPr lang="zh-CN" altLang="en-US" sz="2800" dirty="0">
              <a:solidFill>
                <a:srgbClr val="FFFF00"/>
              </a:solidFill>
              <a:effectLst/>
              <a:latin typeface="黑体" panose="02010609060101010101" pitchFamily="2" charset="-122"/>
              <a:ea typeface="黑体" panose="02010609060101010101" pitchFamily="2" charset="-122"/>
              <a:cs typeface="黑体" panose="02010609060101010101" pitchFamily="2" charset="-122"/>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pic>
        <p:nvPicPr>
          <p:cNvPr id="2" name="图片 1"/>
          <p:cNvPicPr>
            <a:picLocks noChangeAspect="1"/>
          </p:cNvPicPr>
          <p:nvPr/>
        </p:nvPicPr>
        <p:blipFill>
          <a:blip r:embed="rId1"/>
          <a:stretch>
            <a:fillRect/>
          </a:stretch>
        </p:blipFill>
        <p:spPr>
          <a:xfrm>
            <a:off x="551180" y="1628775"/>
            <a:ext cx="4484370" cy="3716655"/>
          </a:xfrm>
          <a:prstGeom prst="rect">
            <a:avLst/>
          </a:prstGeom>
        </p:spPr>
      </p:pic>
      <p:sp>
        <p:nvSpPr>
          <p:cNvPr id="3" name="文本框 2"/>
          <p:cNvSpPr txBox="1"/>
          <p:nvPr/>
        </p:nvSpPr>
        <p:spPr>
          <a:xfrm>
            <a:off x="5175250" y="1557020"/>
            <a:ext cx="6494145" cy="3969385"/>
          </a:xfrm>
          <a:prstGeom prst="rect">
            <a:avLst/>
          </a:prstGeom>
          <a:noFill/>
        </p:spPr>
        <p:txBody>
          <a:bodyPr wrap="square" rtlCol="0">
            <a:spAutoFit/>
          </a:bodyPr>
          <a:lstStyle/>
          <a:p>
            <a:pPr indent="457200">
              <a:lnSpc>
                <a:spcPct val="150000"/>
              </a:lnSpc>
            </a:pPr>
            <a:r>
              <a:rPr lang="zh-CN" altLang="en-US" sz="2400" b="0">
                <a:solidFill>
                  <a:schemeClr val="bg2"/>
                </a:solidFill>
                <a:latin typeface="黑体" panose="02010609060101010101" pitchFamily="2" charset="-122"/>
                <a:ea typeface="黑体" panose="02010609060101010101" pitchFamily="2" charset="-122"/>
                <a:cs typeface="黑体" panose="02010609060101010101" pitchFamily="2" charset="-122"/>
              </a:rPr>
              <a:t>污水的生物膜处理法的实质是使细菌和菌类相关的微生物和原生动物、后生动物一类的微型动物附着在</a:t>
            </a:r>
            <a:r>
              <a:rPr lang="zh-CN" altLang="en-US" sz="2400" b="0">
                <a:solidFill>
                  <a:schemeClr val="accent1"/>
                </a:solidFill>
                <a:latin typeface="黑体" panose="02010609060101010101" pitchFamily="2" charset="-122"/>
                <a:ea typeface="黑体" panose="02010609060101010101" pitchFamily="2" charset="-122"/>
                <a:cs typeface="黑体" panose="02010609060101010101" pitchFamily="2" charset="-122"/>
              </a:rPr>
              <a:t>滤料或某些载体</a:t>
            </a:r>
            <a:r>
              <a:rPr lang="zh-CN" altLang="en-US" sz="2400" b="0">
                <a:solidFill>
                  <a:schemeClr val="bg2"/>
                </a:solidFill>
                <a:latin typeface="黑体" panose="02010609060101010101" pitchFamily="2" charset="-122"/>
                <a:ea typeface="黑体" panose="02010609060101010101" pitchFamily="2" charset="-122"/>
                <a:cs typeface="黑体" panose="02010609060101010101" pitchFamily="2" charset="-122"/>
              </a:rPr>
              <a:t>上生长繁育，并在其上形成</a:t>
            </a:r>
            <a:r>
              <a:rPr lang="zh-CN" altLang="en-US" sz="2400" b="0">
                <a:solidFill>
                  <a:schemeClr val="accent1"/>
                </a:solidFill>
                <a:latin typeface="黑体" panose="02010609060101010101" pitchFamily="2" charset="-122"/>
                <a:ea typeface="黑体" panose="02010609060101010101" pitchFamily="2" charset="-122"/>
                <a:cs typeface="黑体" panose="02010609060101010101" pitchFamily="2" charset="-122"/>
              </a:rPr>
              <a:t>膜状生物污泥</a:t>
            </a:r>
            <a:r>
              <a:rPr lang="en-US" altLang="zh-CN" sz="2400" b="0">
                <a:solidFill>
                  <a:schemeClr val="accent1"/>
                </a:solidFill>
                <a:latin typeface="黑体" panose="02010609060101010101" pitchFamily="2" charset="-122"/>
                <a:ea typeface="黑体" panose="02010609060101010101" pitchFamily="2" charset="-122"/>
                <a:cs typeface="黑体" panose="02010609060101010101" pitchFamily="2" charset="-122"/>
              </a:rPr>
              <a:t>——</a:t>
            </a:r>
            <a:r>
              <a:rPr lang="zh-CN" altLang="en-US" sz="2400" b="0">
                <a:solidFill>
                  <a:schemeClr val="accent1"/>
                </a:solidFill>
                <a:latin typeface="黑体" panose="02010609060101010101" pitchFamily="2" charset="-122"/>
                <a:ea typeface="黑体" panose="02010609060101010101" pitchFamily="2" charset="-122"/>
                <a:cs typeface="黑体" panose="02010609060101010101" pitchFamily="2" charset="-122"/>
              </a:rPr>
              <a:t>生物膜</a:t>
            </a:r>
            <a:r>
              <a:rPr lang="zh-CN" altLang="en-US" sz="2400" b="0">
                <a:solidFill>
                  <a:schemeClr val="bg2"/>
                </a:solidFill>
                <a:latin typeface="黑体" panose="02010609060101010101" pitchFamily="2" charset="-122"/>
                <a:ea typeface="黑体" panose="02010609060101010101" pitchFamily="2" charset="-122"/>
                <a:cs typeface="黑体" panose="02010609060101010101" pitchFamily="2" charset="-122"/>
              </a:rPr>
              <a:t>。</a:t>
            </a:r>
            <a:endParaRPr lang="zh-CN" altLang="en-US" sz="2400" b="0">
              <a:solidFill>
                <a:schemeClr val="bg2"/>
              </a:solidFill>
              <a:latin typeface="黑体" panose="02010609060101010101" pitchFamily="2" charset="-122"/>
              <a:ea typeface="黑体" panose="02010609060101010101" pitchFamily="2" charset="-122"/>
              <a:cs typeface="黑体" panose="02010609060101010101" pitchFamily="2" charset="-122"/>
            </a:endParaRPr>
          </a:p>
          <a:p>
            <a:pPr indent="457200">
              <a:lnSpc>
                <a:spcPct val="150000"/>
              </a:lnSpc>
            </a:pPr>
            <a:r>
              <a:rPr lang="zh-CN" altLang="en-US" sz="2400" b="0">
                <a:solidFill>
                  <a:schemeClr val="bg2"/>
                </a:solidFill>
                <a:latin typeface="黑体" panose="02010609060101010101" pitchFamily="2" charset="-122"/>
                <a:ea typeface="黑体" panose="02010609060101010101" pitchFamily="2" charset="-122"/>
                <a:cs typeface="黑体" panose="02010609060101010101" pitchFamily="2" charset="-122"/>
              </a:rPr>
              <a:t>污水与生物膜接触，污水中的</a:t>
            </a:r>
            <a:r>
              <a:rPr lang="zh-CN" altLang="en-US" sz="2400" b="0">
                <a:solidFill>
                  <a:schemeClr val="accent1"/>
                </a:solidFill>
                <a:latin typeface="黑体" panose="02010609060101010101" pitchFamily="2" charset="-122"/>
                <a:ea typeface="黑体" panose="02010609060101010101" pitchFamily="2" charset="-122"/>
                <a:cs typeface="黑体" panose="02010609060101010101" pitchFamily="2" charset="-122"/>
              </a:rPr>
              <a:t>有机污染物，</a:t>
            </a:r>
            <a:r>
              <a:rPr lang="zh-CN" altLang="en-US" sz="2400" b="0">
                <a:solidFill>
                  <a:schemeClr val="bg2"/>
                </a:solidFill>
                <a:latin typeface="黑体" panose="02010609060101010101" pitchFamily="2" charset="-122"/>
                <a:ea typeface="黑体" panose="02010609060101010101" pitchFamily="2" charset="-122"/>
                <a:cs typeface="黑体" panose="02010609060101010101" pitchFamily="2" charset="-122"/>
              </a:rPr>
              <a:t>作为营养物质，为生物膜上的微生物所摄取，污水得到净化，微生物自身也得到</a:t>
            </a:r>
            <a:r>
              <a:rPr lang="zh-CN" altLang="en-US" sz="2400" b="0">
                <a:solidFill>
                  <a:schemeClr val="accent1"/>
                </a:solidFill>
                <a:latin typeface="黑体" panose="02010609060101010101" pitchFamily="2" charset="-122"/>
                <a:ea typeface="黑体" panose="02010609060101010101" pitchFamily="2" charset="-122"/>
                <a:cs typeface="黑体" panose="02010609060101010101" pitchFamily="2" charset="-122"/>
              </a:rPr>
              <a:t>繁衍增殖</a:t>
            </a:r>
            <a:r>
              <a:rPr lang="zh-CN" altLang="en-US" sz="2400" b="0">
                <a:solidFill>
                  <a:schemeClr val="bg2"/>
                </a:solidFill>
                <a:latin typeface="黑体" panose="02010609060101010101" pitchFamily="2" charset="-122"/>
                <a:ea typeface="黑体" panose="02010609060101010101" pitchFamily="2" charset="-122"/>
                <a:cs typeface="黑体" panose="02010609060101010101" pitchFamily="2" charset="-122"/>
              </a:rPr>
              <a:t>。</a:t>
            </a:r>
            <a:endParaRPr lang="zh-CN" altLang="en-US" sz="2400" b="0">
              <a:solidFill>
                <a:schemeClr val="bg2"/>
              </a:solidFill>
              <a:latin typeface="黑体" panose="02010609060101010101" pitchFamily="2" charset="-122"/>
              <a:ea typeface="黑体" panose="02010609060101010101" pitchFamily="2" charset="-122"/>
              <a:cs typeface="黑体" panose="02010609060101010101" pitchFamily="2" charset="-122"/>
            </a:endParaRPr>
          </a:p>
        </p:txBody>
      </p:sp>
      <p:sp>
        <p:nvSpPr>
          <p:cNvPr id="4" name="云形 3"/>
          <p:cNvSpPr/>
          <p:nvPr/>
        </p:nvSpPr>
        <p:spPr>
          <a:xfrm>
            <a:off x="1127760" y="5485130"/>
            <a:ext cx="3147695" cy="990600"/>
          </a:xfrm>
          <a:prstGeom prst="cloud">
            <a:avLst/>
          </a:prstGeom>
          <a:solidFill>
            <a:schemeClr val="accent1">
              <a:lumMod val="20000"/>
              <a:lumOff val="80000"/>
            </a:schemeClr>
          </a:solidFill>
          <a:ln w="50800" cap="flat" cmpd="sng" algn="ctr">
            <a:solidFill>
              <a:schemeClr val="tx1"/>
            </a:solidFill>
            <a:prstDash val="solid"/>
            <a:round/>
            <a:headEnd type="none" w="med" len="med"/>
            <a:tailEnd type="triangle" w="med" len="med"/>
          </a:ln>
        </p:spPr>
        <p:txBody>
          <a:bodyPr vert="horz" wrap="square" lIns="91440" tIns="45720" rIns="91440" bIns="45720" numCol="1" anchor="t" anchorCtr="0" compatLnSpc="1"/>
          <a:lstStyle/>
          <a:p>
            <a:pPr marL="0" marR="0" indent="0" algn="ctr" defTabSz="914400" rtl="0" eaLnBrk="1" fontAlgn="base" latinLnBrk="0" hangingPunct="1">
              <a:lnSpc>
                <a:spcPct val="150000"/>
              </a:lnSpc>
              <a:spcBef>
                <a:spcPct val="0"/>
              </a:spcBef>
              <a:spcAft>
                <a:spcPct val="0"/>
              </a:spcAft>
              <a:buClrTx/>
              <a:buSzTx/>
              <a:buFontTx/>
              <a:buNone/>
            </a:pPr>
            <a:r>
              <a:rPr kumimoji="0" lang="zh-CN" altLang="en-US" sz="2000" u="none" strike="noStrike" cap="none" normalizeH="0" baseline="0">
                <a:ln>
                  <a:noFill/>
                </a:ln>
                <a:solidFill>
                  <a:schemeClr val="bg2"/>
                </a:solidFill>
                <a:effectLst/>
                <a:latin typeface="黑体" panose="02010609060101010101" pitchFamily="2" charset="-122"/>
                <a:ea typeface="黑体" panose="02010609060101010101" pitchFamily="2" charset="-122"/>
              </a:rPr>
              <a:t>好氧物处理技术</a:t>
            </a:r>
            <a:endParaRPr kumimoji="0" lang="zh-CN" altLang="en-US" sz="2000" u="none" strike="noStrike" cap="none" normalizeH="0" baseline="0">
              <a:ln>
                <a:noFill/>
              </a:ln>
              <a:solidFill>
                <a:schemeClr val="bg2"/>
              </a:solidFill>
              <a:effectLst/>
              <a:latin typeface="黑体" panose="02010609060101010101" pitchFamily="2" charset="-122"/>
              <a:ea typeface="黑体" panose="02010609060101010101" pitchFamily="2" charset="-122"/>
            </a:endParaRP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nvSpPr>
        <p:spPr>
          <a:xfrm>
            <a:off x="342900" y="548640"/>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2.2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基本原理</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Basic Principles</a:t>
            </a:r>
            <a:endParaRPr lang="zh-CN" altLang="en-US" sz="2800" dirty="0">
              <a:solidFill>
                <a:srgbClr val="FFFF00"/>
              </a:solidFill>
              <a:effectLst/>
              <a:latin typeface="黑体" panose="02010609060101010101" pitchFamily="2" charset="-122"/>
              <a:ea typeface="黑体" panose="02010609060101010101" pitchFamily="2" charset="-122"/>
              <a:cs typeface="黑体" panose="02010609060101010101" pitchFamily="2" charset="-122"/>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grpSp>
        <p:nvGrpSpPr>
          <p:cNvPr id="5" name="Group 4"/>
          <p:cNvGrpSpPr/>
          <p:nvPr/>
        </p:nvGrpSpPr>
        <p:grpSpPr bwMode="auto">
          <a:xfrm>
            <a:off x="767715" y="1727835"/>
            <a:ext cx="2884805" cy="4157980"/>
            <a:chOff x="1164" y="0"/>
            <a:chExt cx="3469" cy="4320"/>
          </a:xfrm>
        </p:grpSpPr>
        <p:pic>
          <p:nvPicPr>
            <p:cNvPr id="6" name="Picture 2" descr="13-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4" y="0"/>
              <a:ext cx="346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776" y="3984"/>
              <a:ext cx="816"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2" name="文本框 1"/>
          <p:cNvSpPr txBox="1"/>
          <p:nvPr/>
        </p:nvSpPr>
        <p:spPr>
          <a:xfrm>
            <a:off x="3940175" y="1557020"/>
            <a:ext cx="7635875" cy="3457575"/>
          </a:xfrm>
          <a:prstGeom prst="rect">
            <a:avLst/>
          </a:prstGeom>
          <a:noFill/>
        </p:spPr>
        <p:txBody>
          <a:bodyPr wrap="square" rtlCol="0">
            <a:noAutofit/>
          </a:bodyPr>
          <a:lstStyle/>
          <a:p>
            <a:pPr marL="285750" indent="-28575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rPr>
              <a:t>生物膜</a:t>
            </a:r>
            <a:r>
              <a:rPr lang="zh-CN" altLang="en-US" sz="2400" b="0">
                <a:solidFill>
                  <a:schemeClr val="accent1"/>
                </a:solidFill>
                <a:uFillTx/>
                <a:latin typeface="Times New Roman" panose="02020603050405020304" pitchFamily="18" charset="0"/>
                <a:ea typeface="黑体" panose="02010609060101010101" pitchFamily="2" charset="-122"/>
              </a:rPr>
              <a:t>高度亲水</a:t>
            </a:r>
            <a:r>
              <a:rPr lang="zh-CN" altLang="en-US" sz="2400" b="0">
                <a:solidFill>
                  <a:schemeClr val="bg2"/>
                </a:solidFill>
                <a:uFillTx/>
                <a:latin typeface="Times New Roman" panose="02020603050405020304" pitchFamily="18" charset="0"/>
                <a:ea typeface="黑体" panose="02010609060101010101" pitchFamily="2" charset="-122"/>
              </a:rPr>
              <a:t>，微生物高度密集</a:t>
            </a:r>
            <a:endParaRPr lang="zh-CN" altLang="en-US" sz="2400" b="0">
              <a:solidFill>
                <a:schemeClr val="bg2"/>
              </a:solidFill>
              <a:uFillTx/>
              <a:latin typeface="Times New Roman" panose="02020603050405020304" pitchFamily="18" charset="0"/>
              <a:ea typeface="黑体" panose="02010609060101010101" pitchFamily="2" charset="-122"/>
            </a:endParaRPr>
          </a:p>
          <a:p>
            <a:pPr marL="285750" indent="-28575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rPr>
              <a:t>形成</a:t>
            </a:r>
            <a:r>
              <a:rPr lang="zh-CN" altLang="en-US" sz="2400" b="0">
                <a:solidFill>
                  <a:schemeClr val="accent1"/>
                </a:solidFill>
                <a:uFillTx/>
                <a:latin typeface="Times New Roman" panose="02020603050405020304" pitchFamily="18" charset="0"/>
                <a:ea typeface="黑体" panose="02010609060101010101" pitchFamily="2" charset="-122"/>
              </a:rPr>
              <a:t>有机污染物</a:t>
            </a:r>
            <a:r>
              <a:rPr lang="en-US" altLang="zh-CN" sz="2400" b="0">
                <a:solidFill>
                  <a:schemeClr val="accent1"/>
                </a:solidFill>
                <a:uFillTx/>
                <a:latin typeface="Times New Roman" panose="02020603050405020304" pitchFamily="18" charset="0"/>
                <a:ea typeface="黑体" panose="02010609060101010101" pitchFamily="2" charset="-122"/>
              </a:rPr>
              <a:t>—</a:t>
            </a:r>
            <a:r>
              <a:rPr lang="zh-CN" altLang="en-US" sz="2400" b="0">
                <a:solidFill>
                  <a:schemeClr val="accent1"/>
                </a:solidFill>
                <a:uFillTx/>
                <a:latin typeface="Times New Roman" panose="02020603050405020304" pitchFamily="18" charset="0"/>
                <a:ea typeface="黑体" panose="02010609060101010101" pitchFamily="2" charset="-122"/>
              </a:rPr>
              <a:t>细菌</a:t>
            </a:r>
            <a:r>
              <a:rPr lang="en-US" altLang="zh-CN" sz="2400" b="0">
                <a:solidFill>
                  <a:schemeClr val="accent1"/>
                </a:solidFill>
                <a:uFillTx/>
                <a:latin typeface="Times New Roman" panose="02020603050405020304" pitchFamily="18" charset="0"/>
                <a:ea typeface="黑体" panose="02010609060101010101" pitchFamily="2" charset="-122"/>
              </a:rPr>
              <a:t>—</a:t>
            </a:r>
            <a:r>
              <a:rPr lang="zh-CN" altLang="en-US" sz="2400" b="0">
                <a:solidFill>
                  <a:schemeClr val="accent1"/>
                </a:solidFill>
                <a:uFillTx/>
                <a:latin typeface="Times New Roman" panose="02020603050405020304" pitchFamily="18" charset="0"/>
                <a:ea typeface="黑体" panose="02010609060101010101" pitchFamily="2" charset="-122"/>
              </a:rPr>
              <a:t>原生动物（后生动物）</a:t>
            </a:r>
            <a:r>
              <a:rPr lang="zh-CN" altLang="en-US" sz="2400" b="0">
                <a:solidFill>
                  <a:schemeClr val="bg2"/>
                </a:solidFill>
                <a:uFillTx/>
                <a:latin typeface="Times New Roman" panose="02020603050405020304" pitchFamily="18" charset="0"/>
                <a:ea typeface="黑体" panose="02010609060101010101" pitchFamily="2" charset="-122"/>
              </a:rPr>
              <a:t>的食物链</a:t>
            </a:r>
            <a:endParaRPr lang="zh-CN" altLang="en-US" sz="2400" b="0">
              <a:solidFill>
                <a:schemeClr val="bg2"/>
              </a:solidFill>
              <a:uFillTx/>
              <a:latin typeface="Times New Roman" panose="02020603050405020304" pitchFamily="18" charset="0"/>
              <a:ea typeface="黑体" panose="02010609060101010101" pitchFamily="2" charset="-122"/>
            </a:endParaRPr>
          </a:p>
          <a:p>
            <a:pPr marL="285750" indent="-28575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sym typeface="+mn-ea"/>
              </a:rPr>
              <a:t>微生物不断增殖，生物膜的厚度不断增加，深部转变为厌氧状态，形成厌氧性膜。</a:t>
            </a:r>
            <a:r>
              <a:rPr lang="zh-CN" sz="2400" b="0" dirty="0">
                <a:solidFill>
                  <a:schemeClr val="accent1"/>
                </a:solidFill>
                <a:sym typeface="+mn-ea"/>
              </a:rPr>
              <a:t>生</a:t>
            </a:r>
            <a:r>
              <a:rPr lang="zh-CN" altLang="en-US" sz="2400" b="0">
                <a:solidFill>
                  <a:schemeClr val="accent1"/>
                </a:solidFill>
                <a:uFillTx/>
                <a:latin typeface="Times New Roman" panose="02020603050405020304" pitchFamily="18" charset="0"/>
                <a:ea typeface="黑体" panose="02010609060101010101" pitchFamily="2" charset="-122"/>
                <a:sym typeface="+mn-ea"/>
              </a:rPr>
              <a:t>物膜由好氧和厌氧两层组成。</a:t>
            </a:r>
            <a:endParaRPr lang="zh-CN" altLang="en-US" sz="2400" b="0">
              <a:solidFill>
                <a:schemeClr val="accent1"/>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u"/>
            </a:pPr>
            <a:r>
              <a:rPr lang="zh-CN" altLang="en-US" sz="2400" b="0">
                <a:solidFill>
                  <a:schemeClr val="bg2"/>
                </a:solidFill>
                <a:uFillTx/>
                <a:latin typeface="Times New Roman" panose="02020603050405020304" pitchFamily="18" charset="0"/>
                <a:ea typeface="黑体" panose="02010609060101010101" pitchFamily="2" charset="-122"/>
                <a:sym typeface="+mn-ea"/>
              </a:rPr>
              <a:t>好氧层的厚度一般为2 mm左右，有机物的降解主要是在</a:t>
            </a:r>
            <a:r>
              <a:rPr lang="zh-CN" altLang="en-US" sz="2400" b="0">
                <a:solidFill>
                  <a:schemeClr val="accent1"/>
                </a:solidFill>
                <a:uFillTx/>
                <a:latin typeface="Times New Roman" panose="02020603050405020304" pitchFamily="18" charset="0"/>
                <a:ea typeface="黑体" panose="02010609060101010101" pitchFamily="2" charset="-122"/>
                <a:sym typeface="+mn-ea"/>
              </a:rPr>
              <a:t>好氧层</a:t>
            </a:r>
            <a:r>
              <a:rPr lang="zh-CN" altLang="en-US" sz="2400" b="0">
                <a:solidFill>
                  <a:schemeClr val="bg2"/>
                </a:solidFill>
                <a:uFillTx/>
                <a:latin typeface="Times New Roman" panose="02020603050405020304" pitchFamily="18" charset="0"/>
                <a:ea typeface="黑体" panose="02010609060101010101" pitchFamily="2" charset="-122"/>
                <a:sym typeface="+mn-ea"/>
              </a:rPr>
              <a:t>内进行</a:t>
            </a:r>
            <a:endParaRPr lang="zh-CN" altLang="en-US" sz="2400" b="0">
              <a:solidFill>
                <a:schemeClr val="bg2"/>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u"/>
            </a:pPr>
            <a:endParaRPr lang="zh-CN" altLang="en-US" sz="2400" b="0">
              <a:solidFill>
                <a:schemeClr val="bg2"/>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u"/>
            </a:pPr>
            <a:endParaRPr lang="zh-CN" altLang="en-US" sz="2400" b="0">
              <a:solidFill>
                <a:schemeClr val="bg2"/>
              </a:solidFill>
              <a:uFillTx/>
              <a:latin typeface="Times New Roman" panose="02020603050405020304" pitchFamily="18" charset="0"/>
              <a:ea typeface="黑体" panose="02010609060101010101" pitchFamily="2" charset="-122"/>
            </a:endParaRPr>
          </a:p>
          <a:p>
            <a:endParaRPr lang="zh-CN" altLang="en-US" sz="2400" b="0">
              <a:solidFill>
                <a:schemeClr val="bg2"/>
              </a:solidFill>
              <a:uFillTx/>
              <a:latin typeface="Times New Roman" panose="02020603050405020304" pitchFamily="18" charset="0"/>
              <a:ea typeface="黑体" panose="02010609060101010101" pitchFamily="2" charset="-122"/>
            </a:endParaRP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8674" name="Rectangle 3"/>
          <p:cNvSpPr>
            <a:spLocks noGrp="1"/>
          </p:cNvSpPr>
          <p:nvPr/>
        </p:nvSpPr>
        <p:spPr>
          <a:xfrm>
            <a:off x="342900" y="548640"/>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2.2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基本原理</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Basic Principles</a:t>
            </a:r>
            <a:endParaRPr lang="zh-CN" altLang="en-US" sz="2800" dirty="0">
              <a:solidFill>
                <a:srgbClr val="FFFF00"/>
              </a:solidFill>
              <a:effectLst/>
              <a:latin typeface="黑体" panose="02010609060101010101" pitchFamily="2" charset="-122"/>
              <a:ea typeface="黑体" panose="02010609060101010101" pitchFamily="2" charset="-122"/>
              <a:cs typeface="黑体" panose="02010609060101010101" pitchFamily="2" charset="-122"/>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grpSp>
        <p:nvGrpSpPr>
          <p:cNvPr id="5" name="Group 4"/>
          <p:cNvGrpSpPr/>
          <p:nvPr/>
        </p:nvGrpSpPr>
        <p:grpSpPr bwMode="auto">
          <a:xfrm>
            <a:off x="767715" y="1727835"/>
            <a:ext cx="2884805" cy="4157980"/>
            <a:chOff x="1164" y="0"/>
            <a:chExt cx="3469" cy="4320"/>
          </a:xfrm>
        </p:grpSpPr>
        <p:pic>
          <p:nvPicPr>
            <p:cNvPr id="6" name="Picture 2" descr="13-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4" y="0"/>
              <a:ext cx="346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776" y="3984"/>
              <a:ext cx="816"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2" name="文本框 1"/>
          <p:cNvSpPr txBox="1"/>
          <p:nvPr/>
        </p:nvSpPr>
        <p:spPr>
          <a:xfrm>
            <a:off x="3633470" y="1340485"/>
            <a:ext cx="8161655" cy="4757420"/>
          </a:xfrm>
          <a:prstGeom prst="rect">
            <a:avLst/>
          </a:prstGeom>
          <a:noFill/>
        </p:spPr>
        <p:txBody>
          <a:bodyPr wrap="square" rtlCol="0">
            <a:noAutofit/>
          </a:bodyPr>
          <a:lstStyle/>
          <a:p>
            <a:pPr marL="285750" indent="-285750">
              <a:lnSpc>
                <a:spcPct val="150000"/>
              </a:lnSpc>
              <a:buFont typeface="Wingdings" panose="05000000000000000000" charset="0"/>
              <a:buChar char="u"/>
            </a:pPr>
            <a:r>
              <a:rPr lang="zh-CN" altLang="en-US" sz="2200" b="0">
                <a:solidFill>
                  <a:srgbClr val="00B050"/>
                </a:solidFill>
                <a:uFillTx/>
                <a:latin typeface="Times New Roman" panose="02020603050405020304" pitchFamily="18" charset="0"/>
                <a:ea typeface="黑体" panose="02010609060101010101" pitchFamily="2" charset="-122"/>
                <a:sym typeface="+mn-ea"/>
              </a:rPr>
              <a:t>空气中的氧</a:t>
            </a:r>
            <a:r>
              <a:rPr lang="zh-CN" altLang="en-US" sz="2200" b="0">
                <a:solidFill>
                  <a:schemeClr val="bg2"/>
                </a:solidFill>
                <a:uFillTx/>
                <a:latin typeface="Times New Roman" panose="02020603050405020304" pitchFamily="18" charset="0"/>
                <a:ea typeface="黑体" panose="02010609060101010101" pitchFamily="2" charset="-122"/>
                <a:sym typeface="+mn-ea"/>
              </a:rPr>
              <a:t>溶解于流动水层中，传递给生物膜，供微生物呼吸</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u"/>
            </a:pPr>
            <a:r>
              <a:rPr lang="zh-CN" altLang="en-US" sz="2200" b="0">
                <a:solidFill>
                  <a:srgbClr val="00B050"/>
                </a:solidFill>
                <a:uFillTx/>
                <a:latin typeface="Times New Roman" panose="02020603050405020304" pitchFamily="18" charset="0"/>
                <a:ea typeface="黑体" panose="02010609060101010101" pitchFamily="2" charset="-122"/>
                <a:sym typeface="+mn-ea"/>
              </a:rPr>
              <a:t>有机污染物</a:t>
            </a:r>
            <a:r>
              <a:rPr lang="zh-CN" altLang="en-US" sz="2200" b="0">
                <a:solidFill>
                  <a:schemeClr val="bg2"/>
                </a:solidFill>
                <a:uFillTx/>
                <a:latin typeface="Times New Roman" panose="02020603050405020304" pitchFamily="18" charset="0"/>
                <a:ea typeface="黑体" panose="02010609060101010101" pitchFamily="2" charset="-122"/>
                <a:sym typeface="+mn-ea"/>
              </a:rPr>
              <a:t>则由流动水层传递给附着水层进入生物膜，并通过细菌的代谢活动而被降解。</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u"/>
            </a:pPr>
            <a:r>
              <a:rPr lang="zh-CN" altLang="en-US" sz="2200" b="0">
                <a:solidFill>
                  <a:srgbClr val="00B050"/>
                </a:solidFill>
                <a:uFillTx/>
                <a:latin typeface="Times New Roman" panose="02020603050405020304" pitchFamily="18" charset="0"/>
                <a:ea typeface="黑体" panose="02010609060101010101" pitchFamily="2" charset="-122"/>
                <a:sym typeface="+mn-ea"/>
              </a:rPr>
              <a:t>微生物的代谢产物</a:t>
            </a:r>
            <a:r>
              <a:rPr lang="zh-CN" altLang="en-US" sz="2200" b="0">
                <a:solidFill>
                  <a:schemeClr val="bg2"/>
                </a:solidFill>
                <a:uFillTx/>
                <a:latin typeface="Times New Roman" panose="02020603050405020304" pitchFamily="18" charset="0"/>
                <a:ea typeface="黑体" panose="02010609060101010101" pitchFamily="2" charset="-122"/>
                <a:sym typeface="+mn-ea"/>
              </a:rPr>
              <a:t>通过附着水层进入流动水层</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u"/>
            </a:pPr>
            <a:r>
              <a:rPr lang="zh-CN" altLang="en-US" sz="2200" b="0">
                <a:solidFill>
                  <a:srgbClr val="00B050"/>
                </a:solidFill>
                <a:uFillTx/>
                <a:latin typeface="Times New Roman" panose="02020603050405020304" pitchFamily="18" charset="0"/>
                <a:ea typeface="黑体" panose="02010609060101010101" pitchFamily="2" charset="-122"/>
                <a:sym typeface="+mn-ea"/>
              </a:rPr>
              <a:t>厌氧层的代谢产物</a:t>
            </a:r>
            <a:r>
              <a:rPr lang="zh-CN" altLang="en-US" sz="2200" b="0">
                <a:solidFill>
                  <a:schemeClr val="bg2"/>
                </a:solidFill>
                <a:uFillTx/>
                <a:latin typeface="Times New Roman" panose="02020603050405020304" pitchFamily="18" charset="0"/>
                <a:ea typeface="黑体" panose="02010609060101010101" pitchFamily="2" charset="-122"/>
                <a:sym typeface="+mn-ea"/>
              </a:rPr>
              <a:t>逸出会破坏好氧层，两种膜的平衡关系被破坏；气态代谢产物</a:t>
            </a:r>
            <a:r>
              <a:rPr lang="zh-CN" altLang="en-US" sz="2200" b="0">
                <a:solidFill>
                  <a:schemeClr val="accent1"/>
                </a:solidFill>
                <a:uFillTx/>
                <a:latin typeface="Times New Roman" panose="02020603050405020304" pitchFamily="18" charset="0"/>
                <a:ea typeface="黑体" panose="02010609060101010101" pitchFamily="2" charset="-122"/>
                <a:sym typeface="+mn-ea"/>
              </a:rPr>
              <a:t>减弱</a:t>
            </a:r>
            <a:r>
              <a:rPr lang="zh-CN" altLang="en-US" sz="2200" b="0">
                <a:solidFill>
                  <a:schemeClr val="bg2"/>
                </a:solidFill>
                <a:uFillTx/>
                <a:latin typeface="Times New Roman" panose="02020603050405020304" pitchFamily="18" charset="0"/>
                <a:ea typeface="黑体" panose="02010609060101010101" pitchFamily="2" charset="-122"/>
                <a:sym typeface="+mn-ea"/>
              </a:rPr>
              <a:t>了生物膜在载体、填料上的</a:t>
            </a:r>
            <a:r>
              <a:rPr lang="zh-CN" altLang="en-US" sz="2200" b="0">
                <a:solidFill>
                  <a:schemeClr val="accent1"/>
                </a:solidFill>
                <a:uFillTx/>
                <a:latin typeface="Times New Roman" panose="02020603050405020304" pitchFamily="18" charset="0"/>
                <a:ea typeface="黑体" panose="02010609060101010101" pitchFamily="2" charset="-122"/>
                <a:sym typeface="+mn-ea"/>
              </a:rPr>
              <a:t>固着力</a:t>
            </a:r>
            <a:r>
              <a:rPr lang="zh-CN" altLang="en-US" sz="2200" b="0">
                <a:solidFill>
                  <a:schemeClr val="bg2"/>
                </a:solidFill>
                <a:uFillTx/>
                <a:latin typeface="Times New Roman" panose="02020603050405020304" pitchFamily="18" charset="0"/>
                <a:ea typeface="黑体" panose="02010609060101010101" pitchFamily="2" charset="-122"/>
                <a:sym typeface="+mn-ea"/>
              </a:rPr>
              <a:t>，处于这种状态的生物膜即为</a:t>
            </a:r>
            <a:r>
              <a:rPr lang="zh-CN" altLang="en-US" sz="2200" b="0">
                <a:solidFill>
                  <a:schemeClr val="accent1"/>
                </a:solidFill>
                <a:uFillTx/>
                <a:latin typeface="Times New Roman" panose="02020603050405020304" pitchFamily="18" charset="0"/>
                <a:ea typeface="黑体" panose="02010609060101010101" pitchFamily="2" charset="-122"/>
                <a:sym typeface="+mn-ea"/>
              </a:rPr>
              <a:t>老化生物膜</a:t>
            </a:r>
            <a:endParaRPr lang="zh-CN" altLang="en-US" sz="2200" b="0">
              <a:solidFill>
                <a:schemeClr val="accent1"/>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u"/>
            </a:pPr>
            <a:r>
              <a:rPr lang="zh-CN" altLang="en-US" sz="2200" b="0">
                <a:solidFill>
                  <a:schemeClr val="bg2"/>
                </a:solidFill>
                <a:uFillTx/>
                <a:latin typeface="Times New Roman" panose="02020603050405020304" pitchFamily="18" charset="0"/>
                <a:ea typeface="黑体" panose="02010609060101010101" pitchFamily="2" charset="-122"/>
                <a:sym typeface="+mn-ea"/>
              </a:rPr>
              <a:t>老化生物膜</a:t>
            </a:r>
            <a:r>
              <a:rPr lang="zh-CN" altLang="en-US" sz="2200" b="0">
                <a:solidFill>
                  <a:schemeClr val="accent1"/>
                </a:solidFill>
                <a:uFillTx/>
                <a:latin typeface="Times New Roman" panose="02020603050405020304" pitchFamily="18" charset="0"/>
                <a:ea typeface="黑体" panose="02010609060101010101" pitchFamily="2" charset="-122"/>
                <a:sym typeface="+mn-ea"/>
              </a:rPr>
              <a:t>净化功能较差</a:t>
            </a:r>
            <a:r>
              <a:rPr lang="zh-CN" altLang="en-US" sz="2200" b="0">
                <a:solidFill>
                  <a:schemeClr val="bg2"/>
                </a:solidFill>
                <a:uFillTx/>
                <a:latin typeface="Times New Roman" panose="02020603050405020304" pitchFamily="18" charset="0"/>
                <a:ea typeface="黑体" panose="02010609060101010101" pitchFamily="2" charset="-122"/>
                <a:sym typeface="+mn-ea"/>
              </a:rPr>
              <a:t>且</a:t>
            </a:r>
            <a:r>
              <a:rPr lang="zh-CN" altLang="en-US" sz="2200" b="0">
                <a:solidFill>
                  <a:schemeClr val="accent1"/>
                </a:solidFill>
                <a:uFillTx/>
                <a:latin typeface="Times New Roman" panose="02020603050405020304" pitchFamily="18" charset="0"/>
                <a:ea typeface="黑体" panose="02010609060101010101" pitchFamily="2" charset="-122"/>
                <a:sym typeface="+mn-ea"/>
              </a:rPr>
              <a:t>易于脱落</a:t>
            </a:r>
            <a:r>
              <a:rPr lang="zh-CN" altLang="en-US" sz="2200" b="0">
                <a:solidFill>
                  <a:schemeClr val="bg2"/>
                </a:solidFill>
                <a:uFillTx/>
                <a:latin typeface="Times New Roman" panose="02020603050405020304" pitchFamily="18" charset="0"/>
                <a:ea typeface="黑体" panose="02010609060101010101" pitchFamily="2" charset="-122"/>
                <a:sym typeface="+mn-ea"/>
              </a:rPr>
              <a:t>。脱落后生成新的生物膜，新生物膜在</a:t>
            </a:r>
            <a:r>
              <a:rPr lang="zh-CN" altLang="en-US" sz="2200" b="0">
                <a:solidFill>
                  <a:schemeClr val="accent1"/>
                </a:solidFill>
                <a:uFillTx/>
                <a:latin typeface="Times New Roman" panose="02020603050405020304" pitchFamily="18" charset="0"/>
                <a:ea typeface="黑体" panose="02010609060101010101" pitchFamily="2" charset="-122"/>
                <a:sym typeface="+mn-ea"/>
              </a:rPr>
              <a:t>经过一段时间后</a:t>
            </a:r>
            <a:r>
              <a:rPr lang="zh-CN" altLang="en-US" sz="2200" b="0">
                <a:solidFill>
                  <a:schemeClr val="bg2"/>
                </a:solidFill>
                <a:uFillTx/>
                <a:latin typeface="Times New Roman" panose="02020603050405020304" pitchFamily="18" charset="0"/>
                <a:ea typeface="黑体" panose="02010609060101010101" pitchFamily="2" charset="-122"/>
                <a:sym typeface="+mn-ea"/>
              </a:rPr>
              <a:t>才能充分发挥其净化功能</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u"/>
            </a:pPr>
            <a:endParaRPr lang="zh-CN" altLang="en-US" sz="2200" b="0">
              <a:solidFill>
                <a:schemeClr val="bg2"/>
              </a:solidFill>
              <a:uFillTx/>
              <a:latin typeface="Times New Roman" panose="02020603050405020304" pitchFamily="18" charset="0"/>
              <a:ea typeface="黑体" panose="02010609060101010101" pitchFamily="2" charset="-122"/>
            </a:endParaRPr>
          </a:p>
          <a:p>
            <a:endParaRPr lang="zh-CN" altLang="en-US" sz="2200" b="0">
              <a:solidFill>
                <a:schemeClr val="bg2"/>
              </a:solidFill>
              <a:uFillTx/>
              <a:latin typeface="Times New Roman" panose="02020603050405020304" pitchFamily="18" charset="0"/>
              <a:ea typeface="黑体" panose="02010609060101010101" pitchFamily="2" charset="-122"/>
            </a:endParaRP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a:spLocks noGrp="1"/>
          </p:cNvSpPr>
          <p:nvPr/>
        </p:nvSpPr>
        <p:spPr>
          <a:xfrm>
            <a:off x="342900" y="548640"/>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2.3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典型工艺</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Typical Process</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3" name="文本框 2"/>
          <p:cNvSpPr txBox="1"/>
          <p:nvPr/>
        </p:nvSpPr>
        <p:spPr>
          <a:xfrm>
            <a:off x="921385" y="1341120"/>
            <a:ext cx="10157460" cy="1614805"/>
          </a:xfrm>
          <a:prstGeom prst="rect">
            <a:avLst/>
          </a:prstGeom>
          <a:noFill/>
        </p:spPr>
        <p:txBody>
          <a:bodyPr wrap="square" rtlCol="0">
            <a:spAutoFit/>
          </a:bodyPr>
          <a:lstStyle/>
          <a:p>
            <a:pPr>
              <a:lnSpc>
                <a:spcPct val="150000"/>
              </a:lnSpc>
            </a:pPr>
            <a:r>
              <a:rPr lang="zh-CN" altLang="en-US" sz="2200" b="0">
                <a:solidFill>
                  <a:schemeClr val="bg2"/>
                </a:solidFill>
                <a:uFillTx/>
                <a:latin typeface="Times New Roman" panose="02020603050405020304" pitchFamily="18" charset="0"/>
                <a:ea typeface="黑体" panose="02010609060101010101" pitchFamily="2" charset="-122"/>
              </a:rPr>
              <a:t>生物膜处理法的工艺主要有</a:t>
            </a:r>
            <a:r>
              <a:rPr lang="zh-CN" altLang="en-US" sz="2200" b="0">
                <a:solidFill>
                  <a:schemeClr val="accent1"/>
                </a:solidFill>
                <a:uFillTx/>
                <a:latin typeface="Times New Roman" panose="02020603050405020304" pitchFamily="18" charset="0"/>
                <a:ea typeface="黑体" panose="02010609060101010101" pitchFamily="2" charset="-122"/>
              </a:rPr>
              <a:t>生物滤池</a:t>
            </a:r>
            <a:r>
              <a:rPr lang="zh-CN" altLang="en-US" sz="2200" b="0">
                <a:solidFill>
                  <a:schemeClr val="bg2"/>
                </a:solidFill>
                <a:uFillTx/>
                <a:latin typeface="Times New Roman" panose="02020603050405020304" pitchFamily="18" charset="0"/>
                <a:ea typeface="黑体" panose="02010609060101010101" pitchFamily="2" charset="-122"/>
              </a:rPr>
              <a:t>（普通生物滤池、高负荷生物滤池、塔式生物滤池）、</a:t>
            </a:r>
            <a:r>
              <a:rPr lang="zh-CN" altLang="en-US" sz="2200" b="0">
                <a:solidFill>
                  <a:schemeClr val="accent1"/>
                </a:solidFill>
                <a:uFillTx/>
                <a:latin typeface="Times New Roman" panose="02020603050405020304" pitchFamily="18" charset="0"/>
                <a:ea typeface="黑体" panose="02010609060101010101" pitchFamily="2" charset="-122"/>
              </a:rPr>
              <a:t>生物转盘</a:t>
            </a:r>
            <a:r>
              <a:rPr lang="zh-CN" altLang="en-US" sz="2200" b="0">
                <a:solidFill>
                  <a:schemeClr val="bg2"/>
                </a:solidFill>
                <a:uFillTx/>
                <a:latin typeface="Times New Roman" panose="02020603050405020304" pitchFamily="18" charset="0"/>
                <a:ea typeface="黑体" panose="02010609060101010101" pitchFamily="2" charset="-122"/>
              </a:rPr>
              <a:t>、</a:t>
            </a:r>
            <a:r>
              <a:rPr lang="zh-CN" altLang="en-US" sz="2200" b="0">
                <a:solidFill>
                  <a:schemeClr val="accent1"/>
                </a:solidFill>
                <a:uFillTx/>
                <a:latin typeface="Times New Roman" panose="02020603050405020304" pitchFamily="18" charset="0"/>
                <a:ea typeface="黑体" panose="02010609060101010101" pitchFamily="2" charset="-122"/>
              </a:rPr>
              <a:t>生物接触氧化设备</a:t>
            </a:r>
            <a:r>
              <a:rPr lang="zh-CN" altLang="en-US" sz="2200" b="0">
                <a:solidFill>
                  <a:schemeClr val="bg2"/>
                </a:solidFill>
                <a:uFillTx/>
                <a:latin typeface="Times New Roman" panose="02020603050405020304" pitchFamily="18" charset="0"/>
                <a:ea typeface="黑体" panose="02010609060101010101" pitchFamily="2" charset="-122"/>
              </a:rPr>
              <a:t>、</a:t>
            </a:r>
            <a:r>
              <a:rPr lang="zh-CN" altLang="en-US" sz="2200" b="0">
                <a:solidFill>
                  <a:schemeClr val="accent1"/>
                </a:solidFill>
                <a:uFillTx/>
                <a:latin typeface="Times New Roman" panose="02020603050405020304" pitchFamily="18" charset="0"/>
                <a:ea typeface="黑体" panose="02010609060101010101" pitchFamily="2" charset="-122"/>
              </a:rPr>
              <a:t>生物流化床</a:t>
            </a:r>
            <a:r>
              <a:rPr lang="zh-CN" altLang="en-US" sz="2200" b="0">
                <a:solidFill>
                  <a:schemeClr val="bg2"/>
                </a:solidFill>
                <a:uFillTx/>
                <a:latin typeface="Times New Roman" panose="02020603050405020304" pitchFamily="18" charset="0"/>
                <a:ea typeface="黑体" panose="02010609060101010101" pitchFamily="2" charset="-122"/>
              </a:rPr>
              <a:t>、</a:t>
            </a:r>
            <a:r>
              <a:rPr lang="zh-CN" altLang="en-US" sz="2200" b="0">
                <a:solidFill>
                  <a:schemeClr val="accent1"/>
                </a:solidFill>
                <a:uFillTx/>
                <a:latin typeface="Times New Roman" panose="02020603050405020304" pitchFamily="18" charset="0"/>
                <a:ea typeface="黑体" panose="02010609060101010101" pitchFamily="2" charset="-122"/>
              </a:rPr>
              <a:t>曝气生物滤池（</a:t>
            </a:r>
            <a:r>
              <a:rPr lang="en-US" altLang="zh-CN" sz="2200" b="0">
                <a:solidFill>
                  <a:schemeClr val="accent1"/>
                </a:solidFill>
                <a:uFillTx/>
                <a:latin typeface="Times New Roman" panose="02020603050405020304" pitchFamily="18" charset="0"/>
                <a:ea typeface="黑体" panose="02010609060101010101" pitchFamily="2" charset="-122"/>
              </a:rPr>
              <a:t>BAF</a:t>
            </a:r>
            <a:r>
              <a:rPr lang="zh-CN" altLang="en-US" sz="2200" b="0">
                <a:solidFill>
                  <a:schemeClr val="accent1"/>
                </a:solidFill>
                <a:uFillTx/>
                <a:latin typeface="Times New Roman" panose="02020603050405020304" pitchFamily="18" charset="0"/>
                <a:ea typeface="黑体" panose="02010609060101010101" pitchFamily="2" charset="-122"/>
              </a:rPr>
              <a:t>）及派生工艺</a:t>
            </a:r>
            <a:r>
              <a:rPr lang="zh-CN" altLang="en-US" sz="2200" b="0">
                <a:solidFill>
                  <a:schemeClr val="bg2"/>
                </a:solidFill>
                <a:uFillTx/>
                <a:latin typeface="Times New Roman" panose="02020603050405020304" pitchFamily="18" charset="0"/>
                <a:ea typeface="黑体" panose="02010609060101010101" pitchFamily="2" charset="-122"/>
              </a:rPr>
              <a:t>、</a:t>
            </a:r>
            <a:r>
              <a:rPr lang="zh-CN" altLang="en-US" sz="2200" b="0">
                <a:solidFill>
                  <a:schemeClr val="accent1"/>
                </a:solidFill>
                <a:uFillTx/>
                <a:latin typeface="Times New Roman" panose="02020603050405020304" pitchFamily="18" charset="0"/>
                <a:ea typeface="黑体" panose="02010609060101010101" pitchFamily="2" charset="-122"/>
              </a:rPr>
              <a:t>移动床生物膜反应器（</a:t>
            </a:r>
            <a:r>
              <a:rPr lang="en-US" altLang="zh-CN" sz="2200" b="0">
                <a:solidFill>
                  <a:schemeClr val="accent1"/>
                </a:solidFill>
                <a:uFillTx/>
                <a:latin typeface="Times New Roman" panose="02020603050405020304" pitchFamily="18" charset="0"/>
                <a:ea typeface="黑体" panose="02010609060101010101" pitchFamily="2" charset="-122"/>
              </a:rPr>
              <a:t>MBBR</a:t>
            </a:r>
            <a:r>
              <a:rPr lang="zh-CN" altLang="en-US" sz="2200" b="0">
                <a:solidFill>
                  <a:schemeClr val="accent1"/>
                </a:solidFill>
                <a:uFillTx/>
                <a:latin typeface="Times New Roman" panose="02020603050405020304" pitchFamily="18" charset="0"/>
                <a:ea typeface="黑体" panose="02010609060101010101" pitchFamily="2" charset="-122"/>
              </a:rPr>
              <a:t>）</a:t>
            </a:r>
            <a:r>
              <a:rPr lang="zh-CN" altLang="en-US" sz="2200" b="0">
                <a:solidFill>
                  <a:schemeClr val="bg2"/>
                </a:solidFill>
                <a:uFillTx/>
                <a:latin typeface="Times New Roman" panose="02020603050405020304" pitchFamily="18" charset="0"/>
                <a:ea typeface="黑体" panose="02010609060101010101" pitchFamily="2" charset="-122"/>
              </a:rPr>
              <a:t>等。</a:t>
            </a:r>
            <a:endParaRPr lang="zh-CN" altLang="en-US" sz="2200" b="0">
              <a:solidFill>
                <a:schemeClr val="bg2"/>
              </a:solidFill>
              <a:uFillTx/>
              <a:latin typeface="Times New Roman" panose="02020603050405020304" pitchFamily="18" charset="0"/>
              <a:ea typeface="黑体" panose="02010609060101010101" pitchFamily="2" charset="-122"/>
            </a:endParaRPr>
          </a:p>
        </p:txBody>
      </p:sp>
      <p:pic>
        <p:nvPicPr>
          <p:cNvPr id="27652" name="Picture 2" descr="PICT003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21385" y="3149600"/>
            <a:ext cx="3113405" cy="233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2"/>
          <a:stretch>
            <a:fillRect/>
          </a:stretch>
        </p:blipFill>
        <p:spPr>
          <a:xfrm>
            <a:off x="4439920" y="3284855"/>
            <a:ext cx="3050540" cy="2498725"/>
          </a:xfrm>
          <a:prstGeom prst="rect">
            <a:avLst/>
          </a:prstGeom>
        </p:spPr>
      </p:pic>
      <p:sp>
        <p:nvSpPr>
          <p:cNvPr id="8" name="文本框 7"/>
          <p:cNvSpPr txBox="1"/>
          <p:nvPr/>
        </p:nvSpPr>
        <p:spPr>
          <a:xfrm>
            <a:off x="1343025" y="6026785"/>
            <a:ext cx="1358900" cy="368300"/>
          </a:xfrm>
          <a:prstGeom prst="rect">
            <a:avLst/>
          </a:prstGeom>
          <a:noFill/>
        </p:spPr>
        <p:txBody>
          <a:bodyPr wrap="square" rtlCol="0">
            <a:spAutoFit/>
          </a:bodyPr>
          <a:lstStyle/>
          <a:p>
            <a:r>
              <a:rPr lang="zh-CN" altLang="en-US" sz="1800" b="0">
                <a:solidFill>
                  <a:schemeClr val="bg2"/>
                </a:solidFill>
                <a:latin typeface="黑体" panose="02010609060101010101" pitchFamily="2" charset="-122"/>
                <a:ea typeface="黑体" panose="02010609060101010101" pitchFamily="2" charset="-122"/>
              </a:rPr>
              <a:t>生物滤池</a:t>
            </a:r>
            <a:endParaRPr lang="zh-CN" altLang="en-US" sz="1800" b="0">
              <a:solidFill>
                <a:schemeClr val="bg2"/>
              </a:solidFill>
              <a:latin typeface="黑体" panose="02010609060101010101" pitchFamily="2" charset="-122"/>
              <a:ea typeface="黑体" panose="02010609060101010101" pitchFamily="2" charset="-122"/>
            </a:endParaRPr>
          </a:p>
        </p:txBody>
      </p:sp>
      <p:sp>
        <p:nvSpPr>
          <p:cNvPr id="9" name="文本框 8"/>
          <p:cNvSpPr txBox="1"/>
          <p:nvPr/>
        </p:nvSpPr>
        <p:spPr>
          <a:xfrm>
            <a:off x="5229225" y="5979160"/>
            <a:ext cx="2304415" cy="415925"/>
          </a:xfrm>
          <a:prstGeom prst="rect">
            <a:avLst/>
          </a:prstGeom>
          <a:noFill/>
        </p:spPr>
        <p:txBody>
          <a:bodyPr wrap="square" rtlCol="0">
            <a:noAutofit/>
          </a:bodyPr>
          <a:lstStyle/>
          <a:p>
            <a:r>
              <a:rPr lang="zh-CN" altLang="en-US" sz="1800" b="0">
                <a:solidFill>
                  <a:schemeClr val="bg2"/>
                </a:solidFill>
                <a:latin typeface="黑体" panose="02010609060101010101" pitchFamily="2" charset="-122"/>
                <a:ea typeface="黑体" panose="02010609060101010101" pitchFamily="2" charset="-122"/>
              </a:rPr>
              <a:t>生物转盘</a:t>
            </a:r>
            <a:endParaRPr lang="zh-CN" altLang="en-US" sz="1800" b="0">
              <a:solidFill>
                <a:schemeClr val="bg2"/>
              </a:solidFill>
              <a:latin typeface="黑体" panose="02010609060101010101" pitchFamily="2" charset="-122"/>
              <a:ea typeface="黑体" panose="02010609060101010101" pitchFamily="2" charset="-122"/>
            </a:endParaRPr>
          </a:p>
        </p:txBody>
      </p:sp>
      <p:sp>
        <p:nvSpPr>
          <p:cNvPr id="10" name="文本框 9"/>
          <p:cNvSpPr txBox="1"/>
          <p:nvPr/>
        </p:nvSpPr>
        <p:spPr>
          <a:xfrm>
            <a:off x="8615680" y="6024880"/>
            <a:ext cx="2342515" cy="351155"/>
          </a:xfrm>
          <a:prstGeom prst="rect">
            <a:avLst/>
          </a:prstGeom>
          <a:noFill/>
        </p:spPr>
        <p:txBody>
          <a:bodyPr wrap="square" rtlCol="0">
            <a:noAutofit/>
          </a:bodyPr>
          <a:lstStyle/>
          <a:p>
            <a:r>
              <a:rPr lang="zh-CN" altLang="en-US" sz="1800" b="0">
                <a:solidFill>
                  <a:schemeClr val="bg2"/>
                </a:solidFill>
                <a:latin typeface="黑体" panose="02010609060101010101" pitchFamily="2" charset="-122"/>
                <a:ea typeface="黑体" panose="02010609060101010101" pitchFamily="2" charset="-122"/>
              </a:rPr>
              <a:t>生物接触氧化池</a:t>
            </a:r>
            <a:endParaRPr lang="zh-CN" altLang="en-US" sz="1800" b="0">
              <a:solidFill>
                <a:schemeClr val="bg2"/>
              </a:solidFill>
              <a:latin typeface="黑体" panose="02010609060101010101" pitchFamily="2" charset="-122"/>
              <a:ea typeface="黑体" panose="02010609060101010101" pitchFamily="2" charset="-122"/>
            </a:endParaRPr>
          </a:p>
        </p:txBody>
      </p:sp>
      <p:pic>
        <p:nvPicPr>
          <p:cNvPr id="12" name="图片 11"/>
          <p:cNvPicPr>
            <a:picLocks noChangeAspect="1"/>
          </p:cNvPicPr>
          <p:nvPr/>
        </p:nvPicPr>
        <p:blipFill>
          <a:blip r:embed="rId3"/>
          <a:stretch>
            <a:fillRect/>
          </a:stretch>
        </p:blipFill>
        <p:spPr>
          <a:xfrm>
            <a:off x="7824470" y="3164205"/>
            <a:ext cx="3388995" cy="2541905"/>
          </a:xfrm>
          <a:prstGeom prst="rect">
            <a:avLst/>
          </a:prstGeom>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a:spLocks noGrp="1"/>
          </p:cNvSpPr>
          <p:nvPr/>
        </p:nvSpPr>
        <p:spPr>
          <a:xfrm>
            <a:off x="342900" y="548640"/>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2.3.1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生物滤池</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Biological Filters</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pic>
        <p:nvPicPr>
          <p:cNvPr id="4" name="图片 3"/>
          <p:cNvPicPr>
            <a:picLocks noChangeAspect="1"/>
          </p:cNvPicPr>
          <p:nvPr/>
        </p:nvPicPr>
        <p:blipFill>
          <a:blip r:embed="rId1"/>
          <a:stretch>
            <a:fillRect/>
          </a:stretch>
        </p:blipFill>
        <p:spPr>
          <a:xfrm>
            <a:off x="1055370" y="2133600"/>
            <a:ext cx="3810000" cy="2857500"/>
          </a:xfrm>
          <a:prstGeom prst="rect">
            <a:avLst/>
          </a:prstGeom>
        </p:spPr>
      </p:pic>
      <p:sp>
        <p:nvSpPr>
          <p:cNvPr id="5" name="文本框 4"/>
          <p:cNvSpPr txBox="1"/>
          <p:nvPr/>
        </p:nvSpPr>
        <p:spPr>
          <a:xfrm>
            <a:off x="127635" y="1350010"/>
            <a:ext cx="11958955" cy="598805"/>
          </a:xfrm>
          <a:prstGeom prst="rect">
            <a:avLst/>
          </a:prstGeom>
          <a:noFill/>
        </p:spPr>
        <p:txBody>
          <a:bodyPr wrap="square" rtlCol="0">
            <a:spAutoFit/>
          </a:bodyPr>
          <a:lstStyle/>
          <a:p>
            <a:pPr>
              <a:lnSpc>
                <a:spcPct val="150000"/>
              </a:lnSpc>
            </a:pPr>
            <a:r>
              <a:rPr lang="zh-CN" altLang="en-US" sz="2200" b="0">
                <a:solidFill>
                  <a:schemeClr val="bg2"/>
                </a:solidFill>
                <a:latin typeface="黑体" panose="02010609060101010101" pitchFamily="2" charset="-122"/>
                <a:ea typeface="黑体" panose="02010609060101010101" pitchFamily="2" charset="-122"/>
              </a:rPr>
              <a:t>生物滤池是生物膜法处理污水的传统工艺，主要由滤床及池体、布水设备和排水系统等部分组成</a:t>
            </a:r>
            <a:endParaRPr lang="zh-CN" altLang="en-US" sz="2200" b="0">
              <a:solidFill>
                <a:schemeClr val="bg2"/>
              </a:solidFill>
              <a:latin typeface="黑体" panose="02010609060101010101" pitchFamily="2" charset="-122"/>
              <a:ea typeface="黑体" panose="02010609060101010101" pitchFamily="2" charset="-122"/>
            </a:endParaRPr>
          </a:p>
        </p:txBody>
      </p:sp>
      <p:sp>
        <p:nvSpPr>
          <p:cNvPr id="6" name="文本框 5"/>
          <p:cNvSpPr txBox="1"/>
          <p:nvPr/>
        </p:nvSpPr>
        <p:spPr>
          <a:xfrm>
            <a:off x="5591810" y="1988820"/>
            <a:ext cx="5977255" cy="4154170"/>
          </a:xfrm>
          <a:prstGeom prst="rect">
            <a:avLst/>
          </a:prstGeom>
          <a:noFill/>
        </p:spPr>
        <p:txBody>
          <a:bodyPr wrap="square" rtlCol="0">
            <a:spAutoFit/>
          </a:bodyPr>
          <a:lstStyle/>
          <a:p>
            <a:pPr marL="342900" indent="-342900">
              <a:lnSpc>
                <a:spcPct val="150000"/>
              </a:lnSpc>
              <a:buFont typeface="Wingdings" panose="05000000000000000000" charset="0"/>
              <a:buChar char="Ø"/>
            </a:pPr>
            <a:r>
              <a:rPr lang="zh-CN" altLang="en-US" sz="2200">
                <a:solidFill>
                  <a:schemeClr val="bg2"/>
                </a:solidFill>
                <a:latin typeface="黑体" panose="02010609060101010101" pitchFamily="2" charset="-122"/>
                <a:ea typeface="黑体" panose="02010609060101010101" pitchFamily="2" charset="-122"/>
              </a:rPr>
              <a:t>进入生物滤池的污水，必须通过</a:t>
            </a:r>
            <a:r>
              <a:rPr lang="zh-CN" altLang="en-US" sz="2200">
                <a:solidFill>
                  <a:schemeClr val="accent1"/>
                </a:solidFill>
                <a:latin typeface="黑体" panose="02010609060101010101" pitchFamily="2" charset="-122"/>
                <a:ea typeface="黑体" panose="02010609060101010101" pitchFamily="2" charset="-122"/>
              </a:rPr>
              <a:t>预处理</a:t>
            </a:r>
            <a:r>
              <a:rPr lang="zh-CN" altLang="en-US" sz="2200">
                <a:solidFill>
                  <a:schemeClr val="bg2"/>
                </a:solidFill>
                <a:latin typeface="黑体" panose="02010609060101010101" pitchFamily="2" charset="-122"/>
                <a:ea typeface="黑体" panose="02010609060101010101" pitchFamily="2" charset="-122"/>
              </a:rPr>
              <a:t>，去除悬浮物等会</a:t>
            </a:r>
            <a:r>
              <a:rPr lang="zh-CN" altLang="en-US" sz="2200">
                <a:solidFill>
                  <a:schemeClr val="accent1"/>
                </a:solidFill>
                <a:latin typeface="黑体" panose="02010609060101010101" pitchFamily="2" charset="-122"/>
                <a:ea typeface="黑体" panose="02010609060101010101" pitchFamily="2" charset="-122"/>
              </a:rPr>
              <a:t>堵塞</a:t>
            </a:r>
            <a:r>
              <a:rPr lang="zh-CN" altLang="en-US" sz="2200">
                <a:solidFill>
                  <a:schemeClr val="bg2"/>
                </a:solidFill>
                <a:latin typeface="黑体" panose="02010609060101010101" pitchFamily="2" charset="-122"/>
                <a:ea typeface="黑体" panose="02010609060101010101" pitchFamily="2" charset="-122"/>
              </a:rPr>
              <a:t>滤料的物质，使水质均化稳定</a:t>
            </a:r>
            <a:endParaRPr lang="zh-CN" altLang="en-US" sz="2200">
              <a:solidFill>
                <a:schemeClr val="bg2"/>
              </a:solidFill>
              <a:latin typeface="黑体" panose="02010609060101010101" pitchFamily="2" charset="-122"/>
              <a:ea typeface="黑体" panose="02010609060101010101" pitchFamily="2" charset="-122"/>
            </a:endParaRPr>
          </a:p>
          <a:p>
            <a:pPr marL="342900" indent="-342900">
              <a:lnSpc>
                <a:spcPct val="150000"/>
              </a:lnSpc>
              <a:buFont typeface="Wingdings" panose="05000000000000000000" charset="0"/>
              <a:buChar char="Ø"/>
            </a:pPr>
            <a:r>
              <a:rPr lang="zh-CN" altLang="en-US" sz="2200">
                <a:solidFill>
                  <a:schemeClr val="bg2"/>
                </a:solidFill>
                <a:latin typeface="黑体" panose="02010609060101010101" pitchFamily="2" charset="-122"/>
                <a:ea typeface="黑体" panose="02010609060101010101" pitchFamily="2" charset="-122"/>
              </a:rPr>
              <a:t>一般在生物滤池前设</a:t>
            </a:r>
            <a:r>
              <a:rPr lang="zh-CN" altLang="en-US" sz="2200">
                <a:solidFill>
                  <a:schemeClr val="accent1"/>
                </a:solidFill>
                <a:latin typeface="黑体" panose="02010609060101010101" pitchFamily="2" charset="-122"/>
                <a:ea typeface="黑体" panose="02010609060101010101" pitchFamily="2" charset="-122"/>
              </a:rPr>
              <a:t>初沉池</a:t>
            </a:r>
            <a:r>
              <a:rPr lang="zh-CN" altLang="en-US" sz="2200">
                <a:solidFill>
                  <a:schemeClr val="bg2"/>
                </a:solidFill>
                <a:latin typeface="黑体" panose="02010609060101010101" pitchFamily="2" charset="-122"/>
                <a:ea typeface="黑体" panose="02010609060101010101" pitchFamily="2" charset="-122"/>
              </a:rPr>
              <a:t>，但也可以根据污水水质而采取其他方式进行预处理，达到同样的效果</a:t>
            </a:r>
            <a:endParaRPr lang="zh-CN" altLang="en-US" sz="2200">
              <a:solidFill>
                <a:schemeClr val="bg2"/>
              </a:solidFill>
              <a:latin typeface="黑体" panose="02010609060101010101" pitchFamily="2" charset="-122"/>
              <a:ea typeface="黑体" panose="02010609060101010101" pitchFamily="2" charset="-122"/>
            </a:endParaRPr>
          </a:p>
          <a:p>
            <a:pPr marL="342900" indent="-342900">
              <a:lnSpc>
                <a:spcPct val="150000"/>
              </a:lnSpc>
              <a:buFont typeface="Wingdings" panose="05000000000000000000" charset="0"/>
              <a:buChar char="Ø"/>
            </a:pPr>
            <a:r>
              <a:rPr lang="zh-CN" altLang="en-US" sz="2200">
                <a:solidFill>
                  <a:schemeClr val="bg2"/>
                </a:solidFill>
                <a:latin typeface="黑体" panose="02010609060101010101" pitchFamily="2" charset="-122"/>
                <a:ea typeface="黑体" panose="02010609060101010101" pitchFamily="2" charset="-122"/>
              </a:rPr>
              <a:t>生物滤池后面的</a:t>
            </a:r>
            <a:r>
              <a:rPr lang="zh-CN" altLang="en-US" sz="2200">
                <a:solidFill>
                  <a:schemeClr val="accent1"/>
                </a:solidFill>
                <a:latin typeface="黑体" panose="02010609060101010101" pitchFamily="2" charset="-122"/>
                <a:ea typeface="黑体" panose="02010609060101010101" pitchFamily="2" charset="-122"/>
              </a:rPr>
              <a:t>二沉池</a:t>
            </a:r>
            <a:r>
              <a:rPr lang="zh-CN" altLang="en-US" sz="2200">
                <a:solidFill>
                  <a:schemeClr val="bg2"/>
                </a:solidFill>
                <a:latin typeface="黑体" panose="02010609060101010101" pitchFamily="2" charset="-122"/>
                <a:ea typeface="黑体" panose="02010609060101010101" pitchFamily="2" charset="-122"/>
              </a:rPr>
              <a:t>，用以截留滤池中脱落的生物膜，以保证出水水质</a:t>
            </a:r>
            <a:endParaRPr lang="zh-CN" altLang="en-US" sz="2200">
              <a:solidFill>
                <a:schemeClr val="bg2"/>
              </a:solidFill>
              <a:latin typeface="黑体" panose="02010609060101010101" pitchFamily="2" charset="-122"/>
              <a:ea typeface="黑体" panose="02010609060101010101" pitchFamily="2" charset="-122"/>
            </a:endParaRPr>
          </a:p>
        </p:txBody>
      </p:sp>
      <p:grpSp>
        <p:nvGrpSpPr>
          <p:cNvPr id="23" name="组合 22"/>
          <p:cNvGrpSpPr/>
          <p:nvPr/>
        </p:nvGrpSpPr>
        <p:grpSpPr>
          <a:xfrm>
            <a:off x="479425" y="5373370"/>
            <a:ext cx="5397500" cy="941070"/>
            <a:chOff x="7672" y="8402"/>
            <a:chExt cx="8500" cy="1482"/>
          </a:xfrm>
        </p:grpSpPr>
        <p:cxnSp>
          <p:nvCxnSpPr>
            <p:cNvPr id="9" name="直接箭头连接符 8"/>
            <p:cNvCxnSpPr/>
            <p:nvPr/>
          </p:nvCxnSpPr>
          <p:spPr>
            <a:xfrm>
              <a:off x="13002" y="8802"/>
              <a:ext cx="1047" cy="0"/>
            </a:xfrm>
            <a:prstGeom prst="straightConnector1">
              <a:avLst/>
            </a:prstGeom>
            <a:solidFill>
              <a:schemeClr val="accent1"/>
            </a:solidFill>
            <a:ln w="28575" cap="flat" cmpd="sng" algn="ctr">
              <a:solidFill>
                <a:schemeClr val="bg2"/>
              </a:solidFill>
              <a:prstDash val="solid"/>
              <a:round/>
              <a:headEnd type="none" w="med" len="med"/>
              <a:tailEnd type="arrow" w="med" len="med"/>
            </a:ln>
          </p:spPr>
        </p:cxnSp>
        <p:sp>
          <p:nvSpPr>
            <p:cNvPr id="15" name="文本框 14"/>
            <p:cNvSpPr txBox="1"/>
            <p:nvPr/>
          </p:nvSpPr>
          <p:spPr>
            <a:xfrm>
              <a:off x="7672" y="8528"/>
              <a:ext cx="1535" cy="628"/>
            </a:xfrm>
            <a:prstGeom prst="rect">
              <a:avLst/>
            </a:prstGeom>
            <a:noFill/>
          </p:spPr>
          <p:txBody>
            <a:bodyPr wrap="square" rtlCol="0">
              <a:spAutoFit/>
            </a:bodyPr>
            <a:lstStyle/>
            <a:p>
              <a:r>
                <a:rPr lang="zh-CN" altLang="en-US" sz="2000">
                  <a:solidFill>
                    <a:schemeClr val="bg2"/>
                  </a:solidFill>
                  <a:uFillTx/>
                  <a:latin typeface="Times New Roman" panose="02020603050405020304" pitchFamily="18" charset="0"/>
                  <a:ea typeface="黑体" panose="02010609060101010101" pitchFamily="2" charset="-122"/>
                </a:rPr>
                <a:t>初沉池</a:t>
              </a:r>
              <a:endParaRPr lang="zh-CN" altLang="en-US" sz="2000">
                <a:solidFill>
                  <a:schemeClr val="bg2"/>
                </a:solidFill>
                <a:uFillTx/>
                <a:latin typeface="Times New Roman" panose="02020603050405020304" pitchFamily="18" charset="0"/>
                <a:ea typeface="黑体" panose="02010609060101010101" pitchFamily="2" charset="-122"/>
              </a:endParaRPr>
            </a:p>
          </p:txBody>
        </p:sp>
        <p:cxnSp>
          <p:nvCxnSpPr>
            <p:cNvPr id="16" name="直接箭头连接符 15"/>
            <p:cNvCxnSpPr/>
            <p:nvPr/>
          </p:nvCxnSpPr>
          <p:spPr>
            <a:xfrm>
              <a:off x="9487" y="8850"/>
              <a:ext cx="1047" cy="0"/>
            </a:xfrm>
            <a:prstGeom prst="straightConnector1">
              <a:avLst/>
            </a:prstGeom>
            <a:solidFill>
              <a:schemeClr val="accent1"/>
            </a:solidFill>
            <a:ln w="28575" cap="flat" cmpd="sng" algn="ctr">
              <a:solidFill>
                <a:schemeClr val="bg2"/>
              </a:solidFill>
              <a:prstDash val="solid"/>
              <a:round/>
              <a:headEnd type="none" w="med" len="med"/>
              <a:tailEnd type="arrow" w="med" len="med"/>
            </a:ln>
          </p:spPr>
        </p:cxnSp>
        <p:sp>
          <p:nvSpPr>
            <p:cNvPr id="17" name="矩形 16"/>
            <p:cNvSpPr/>
            <p:nvPr/>
          </p:nvSpPr>
          <p:spPr>
            <a:xfrm>
              <a:off x="11068" y="8402"/>
              <a:ext cx="1367" cy="754"/>
            </a:xfrm>
            <a:prstGeom prst="rect">
              <a:avLst/>
            </a:prstGeom>
            <a:pattFill prst="wdDnDiag">
              <a:fgClr>
                <a:schemeClr val="tx1">
                  <a:lumMod val="85000"/>
                </a:schemeClr>
              </a:fgClr>
              <a:bgClr>
                <a:schemeClr val="bg1">
                  <a:lumMod val="20000"/>
                  <a:lumOff val="80000"/>
                </a:schemeClr>
              </a:bgClr>
            </a:pattFill>
            <a:ln w="28575" cap="flat" cmpd="sng" algn="ctr">
              <a:solidFill>
                <a:schemeClr val="bg2"/>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000" b="0" i="0" baseline="0">
                <a:ln>
                  <a:noFill/>
                </a:ln>
                <a:solidFill>
                  <a:schemeClr val="bg2"/>
                </a:solidFill>
                <a:effectLst/>
                <a:uFillTx/>
                <a:latin typeface="Garamond" panose="02020404030301010803" pitchFamily="18" charset="0"/>
                <a:ea typeface="黑体" panose="02010609060101010101" pitchFamily="2" charset="-122"/>
              </a:endParaRPr>
            </a:p>
          </p:txBody>
        </p:sp>
        <p:sp>
          <p:nvSpPr>
            <p:cNvPr id="19" name="文本框 18"/>
            <p:cNvSpPr txBox="1"/>
            <p:nvPr/>
          </p:nvSpPr>
          <p:spPr>
            <a:xfrm>
              <a:off x="14363" y="8528"/>
              <a:ext cx="1809" cy="628"/>
            </a:xfrm>
            <a:prstGeom prst="rect">
              <a:avLst/>
            </a:prstGeom>
            <a:noFill/>
          </p:spPr>
          <p:txBody>
            <a:bodyPr wrap="square" rtlCol="0">
              <a:spAutoFit/>
            </a:bodyPr>
            <a:lstStyle/>
            <a:p>
              <a:r>
                <a:rPr lang="zh-CN" altLang="en-US" sz="2000">
                  <a:solidFill>
                    <a:schemeClr val="bg2"/>
                  </a:solidFill>
                  <a:uFillTx/>
                  <a:latin typeface="Times New Roman" panose="02020603050405020304" pitchFamily="18" charset="0"/>
                  <a:ea typeface="黑体" panose="02010609060101010101" pitchFamily="2" charset="-122"/>
                  <a:cs typeface="黑体" panose="02010609060101010101" pitchFamily="2" charset="-122"/>
                </a:rPr>
                <a:t>二沉池</a:t>
              </a:r>
              <a:endParaRPr lang="zh-CN" altLang="en-US" sz="200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p:txBody>
        </p:sp>
        <p:sp>
          <p:nvSpPr>
            <p:cNvPr id="22" name="文本框 21"/>
            <p:cNvSpPr txBox="1"/>
            <p:nvPr/>
          </p:nvSpPr>
          <p:spPr>
            <a:xfrm>
              <a:off x="10735" y="9256"/>
              <a:ext cx="2050" cy="628"/>
            </a:xfrm>
            <a:prstGeom prst="rect">
              <a:avLst/>
            </a:prstGeom>
            <a:noFill/>
          </p:spPr>
          <p:txBody>
            <a:bodyPr wrap="square" rtlCol="0">
              <a:spAutoFit/>
            </a:bodyPr>
            <a:lstStyle/>
            <a:p>
              <a:r>
                <a:rPr lang="zh-CN" altLang="en-US" sz="2000">
                  <a:solidFill>
                    <a:schemeClr val="bg2"/>
                  </a:solidFill>
                  <a:uFillTx/>
                  <a:latin typeface="Times New Roman" panose="02020603050405020304" pitchFamily="18" charset="0"/>
                  <a:ea typeface="黑体" panose="02010609060101010101" pitchFamily="2" charset="-122"/>
                </a:rPr>
                <a:t>生物滤池</a:t>
              </a:r>
              <a:endParaRPr lang="zh-CN" altLang="en-US" sz="2000">
                <a:solidFill>
                  <a:schemeClr val="bg2"/>
                </a:solidFill>
                <a:uFillTx/>
                <a:latin typeface="Times New Roman" panose="02020603050405020304" pitchFamily="18" charset="0"/>
                <a:ea typeface="黑体" panose="02010609060101010101" pitchFamily="2" charset="-122"/>
              </a:endParaRPr>
            </a:p>
          </p:txBody>
        </p:sp>
      </p:gr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a:spLocks noGrp="1"/>
          </p:cNvSpPr>
          <p:nvPr/>
        </p:nvSpPr>
        <p:spPr>
          <a:xfrm>
            <a:off x="342900" y="548640"/>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2.3.2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生物转盘</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kern="12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R</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otating Biological Contactor</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8" name="文本框 7"/>
          <p:cNvSpPr txBox="1"/>
          <p:nvPr/>
        </p:nvSpPr>
        <p:spPr>
          <a:xfrm>
            <a:off x="4511675" y="1917065"/>
            <a:ext cx="6969760" cy="2581275"/>
          </a:xfrm>
          <a:prstGeom prst="rect">
            <a:avLst/>
          </a:prstGeom>
          <a:noFill/>
        </p:spPr>
        <p:txBody>
          <a:bodyPr wrap="square" rtlCol="0">
            <a:noAutofit/>
          </a:bodyPr>
          <a:lstStyle/>
          <a:p>
            <a:pPr marL="342900" indent="-342900">
              <a:lnSpc>
                <a:spcPct val="150000"/>
              </a:lnSpc>
              <a:buFont typeface="Wingdings" panose="05000000000000000000" charset="0"/>
              <a:buChar char="l"/>
            </a:pPr>
            <a:r>
              <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圆盘浸没于污水中，有机物被盘片上的生物膜</a:t>
            </a:r>
            <a:r>
              <a:rPr lang="zh-CN" altLang="en-US" sz="220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吸附</a:t>
            </a:r>
            <a:endPar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a:p>
            <a:pPr marL="342900" indent="-342900">
              <a:lnSpc>
                <a:spcPct val="150000"/>
              </a:lnSpc>
              <a:buFont typeface="Wingdings" panose="05000000000000000000" charset="0"/>
              <a:buChar char="l"/>
            </a:pPr>
            <a:r>
              <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圆盘离开污水，盘面形成一层水膜。吸收空气中</a:t>
            </a:r>
            <a:r>
              <a:rPr lang="zh-CN" altLang="en-US" sz="220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氧气</a:t>
            </a:r>
            <a:r>
              <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rPr>
              <a:t>，用来分解被吸附的有机物</a:t>
            </a:r>
            <a:endPar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a:p>
            <a:pPr marL="342900" indent="-342900">
              <a:lnSpc>
                <a:spcPct val="150000"/>
              </a:lnSpc>
              <a:buFont typeface="Wingdings" panose="05000000000000000000" charset="0"/>
              <a:buChar char="l"/>
            </a:pPr>
            <a:r>
              <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圆盘不断转动，同时盘片上的生物膜不断生长、增厚。老化的生物膜</a:t>
            </a:r>
            <a:r>
              <a:rPr lang="zh-CN" altLang="en-US" sz="220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脱落</a:t>
            </a:r>
            <a:r>
              <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rPr>
              <a:t>下来，生物膜得到更新。</a:t>
            </a:r>
            <a:endPar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a:p>
            <a:pPr>
              <a:lnSpc>
                <a:spcPct val="150000"/>
              </a:lnSpc>
            </a:pPr>
            <a:endParaRPr lang="zh-CN" altLang="en-US" sz="220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p:txBody>
      </p:sp>
      <p:sp>
        <p:nvSpPr>
          <p:cNvPr id="10" name="文本框 9"/>
          <p:cNvSpPr txBox="1"/>
          <p:nvPr/>
        </p:nvSpPr>
        <p:spPr>
          <a:xfrm>
            <a:off x="594360" y="1484630"/>
            <a:ext cx="10852150" cy="429895"/>
          </a:xfrm>
          <a:prstGeom prst="rect">
            <a:avLst/>
          </a:prstGeom>
          <a:noFill/>
        </p:spPr>
        <p:txBody>
          <a:bodyPr wrap="square" rtlCol="0">
            <a:spAutoFit/>
          </a:bodyPr>
          <a:lstStyle/>
          <a:p>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生物转盘是由一系列平行的</a:t>
            </a:r>
            <a:r>
              <a:rPr lang="zh-CN" altLang="en-US" sz="22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rPr>
              <a:t>旋转圆盘</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a:t>
            </a:r>
            <a:r>
              <a:rPr lang="zh-CN" altLang="en-US" sz="22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rPr>
              <a:t>转动中心轴</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a:t>
            </a:r>
            <a:r>
              <a:rPr lang="zh-CN" altLang="en-US" sz="22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rPr>
              <a:t>动力及减速装置</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a:t>
            </a:r>
            <a:r>
              <a:rPr lang="zh-CN" altLang="en-US" sz="22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rPr>
              <a:t>氧化槽</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rPr>
              <a:t>等组成</a:t>
            </a:r>
            <a:endPar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sym typeface="+mn-ea"/>
            </a:endParaRPr>
          </a:p>
        </p:txBody>
      </p:sp>
      <p:pic>
        <p:nvPicPr>
          <p:cNvPr id="11" name="0505.avi">
            <a:hlinkClick r:id="" action="ppaction://media"/>
          </p:cNvPr>
          <p:cNvPicPr>
            <a:picLocks noRot="1" noChangeAspect="1" noChangeArrowheads="1"/>
          </p:cNvPicPr>
          <p:nvPr>
            <a:videoFile r:link="rId1"/>
            <p:extLst>
              <p:ext uri="{DAA4B4D4-6D71-4841-9C94-3DE7FCFB9230}">
                <p14:media xmlns:p14="http://schemas.microsoft.com/office/powerpoint/2010/main" r:link="rId2"/>
              </p:ext>
            </p:extLst>
          </p:nvPr>
        </p:nvPicPr>
        <p:blipFill>
          <a:blip r:embed="rId3">
            <a:extLst>
              <a:ext uri="{28A0092B-C50C-407E-A947-70E740481C1C}">
                <a14:useLocalDpi xmlns:a14="http://schemas.microsoft.com/office/drawing/2010/main" val="0"/>
              </a:ext>
            </a:extLst>
          </a:blip>
          <a:srcRect/>
          <a:stretch>
            <a:fillRect/>
          </a:stretch>
        </p:blipFill>
        <p:spPr bwMode="auto">
          <a:xfrm>
            <a:off x="263525" y="2054225"/>
            <a:ext cx="4176395" cy="330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872490" y="5654040"/>
            <a:ext cx="2926715" cy="368300"/>
          </a:xfrm>
          <a:prstGeom prst="rect">
            <a:avLst/>
          </a:prstGeom>
          <a:noFill/>
        </p:spPr>
        <p:txBody>
          <a:bodyPr wrap="square" rtlCol="0">
            <a:spAutoFit/>
          </a:bodyPr>
          <a:lstStyle/>
          <a:p>
            <a:r>
              <a:rPr lang="zh-CN" altLang="en-US">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rPr>
              <a:t>吸附</a:t>
            </a:r>
            <a:r>
              <a:rPr lang="en-US" altLang="zh-CN">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rPr>
              <a:t>→</a:t>
            </a:r>
            <a:r>
              <a:rPr lang="zh-CN" altLang="en-US">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rPr>
              <a:t>吸氧</a:t>
            </a:r>
            <a:r>
              <a:rPr lang="en-US" altLang="zh-CN">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rPr>
              <a:t>→</a:t>
            </a:r>
            <a:r>
              <a:rPr lang="zh-CN" altLang="en-US">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rPr>
              <a:t>氧化分解</a:t>
            </a:r>
            <a:endParaRPr lang="zh-CN" altLang="en-US">
              <a:solidFill>
                <a:schemeClr val="accent1"/>
              </a:solidFill>
              <a:uFillTx/>
              <a:latin typeface="Times New Roman" panose="02020603050405020304" pitchFamily="18" charset="0"/>
              <a:ea typeface="黑体" panose="02010609060101010101" pitchFamily="2" charset="-122"/>
              <a:cs typeface="黑体" panose="02010609060101010101" pitchFamily="2" charset="-122"/>
              <a:sym typeface="+mn-ea"/>
            </a:endParaRPr>
          </a:p>
        </p:txBody>
      </p:sp>
      <p:sp>
        <p:nvSpPr>
          <p:cNvPr id="13" name="文本框 12"/>
          <p:cNvSpPr txBox="1"/>
          <p:nvPr/>
        </p:nvSpPr>
        <p:spPr>
          <a:xfrm>
            <a:off x="4958715" y="4641850"/>
            <a:ext cx="6179185" cy="1476375"/>
          </a:xfrm>
          <a:prstGeom prst="rect">
            <a:avLst/>
          </a:prstGeom>
          <a:noFill/>
        </p:spPr>
        <p:txBody>
          <a:bodyPr wrap="square" rtlCol="0">
            <a:spAutoFit/>
          </a:bodyPr>
          <a:lstStyle/>
          <a:p>
            <a:pPr>
              <a:lnSpc>
                <a:spcPct val="150000"/>
              </a:lnSpc>
            </a:pPr>
            <a:r>
              <a:rPr lang="zh-CN" altLang="en-US" sz="20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与生物滤池相比，生物转盘有如下特点：</a:t>
            </a:r>
            <a:r>
              <a:rPr lang="zh-CN" altLang="en-US" sz="2000">
                <a:solidFill>
                  <a:schemeClr val="bg2"/>
                </a:solidFill>
                <a:uFillTx/>
                <a:latin typeface="Times New Roman" panose="02020603050405020304" pitchFamily="18" charset="0"/>
                <a:ea typeface="黑体" panose="02010609060101010101" pitchFamily="2" charset="-122"/>
                <a:cs typeface="黑体" panose="02010609060101010101" pitchFamily="2" charset="-122"/>
              </a:rPr>
              <a:t>① 不会发生堵塞现象，净化效果好；② 能耗低，管理方便；③ 占地面积较大；④ 有气味产生，对环境有一定影响。</a:t>
            </a:r>
            <a:endParaRPr lang="zh-CN" altLang="en-US" sz="200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p:txBody>
      </p:sp>
      <p:sp>
        <p:nvSpPr>
          <p:cNvPr id="14" name="圆角矩形 13"/>
          <p:cNvSpPr/>
          <p:nvPr/>
        </p:nvSpPr>
        <p:spPr>
          <a:xfrm>
            <a:off x="4655820" y="4580890"/>
            <a:ext cx="6674485" cy="1719580"/>
          </a:xfrm>
          <a:prstGeom prst="roundRect">
            <a:avLst/>
          </a:prstGeom>
          <a:noFill/>
          <a:ln w="28575" cap="flat" cmpd="sng" algn="ctr">
            <a:solidFill>
              <a:schemeClr val="accent1"/>
            </a:solidFill>
            <a:prstDash val="dash"/>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spd="slow"/>
  <p:timing>
    <p:tnLst>
      <p:par>
        <p:cTn id="1" dur="indefinite" restart="never" nodeType="tmRoot">
          <p:childTnLst>
            <p:video>
              <p:cMediaNode>
                <p:cTn id="2" repeatCount="indefinite" fill="remove"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1775460" y="2781300"/>
            <a:ext cx="10055225" cy="253111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lang="zh-CN" altLang="en-US" sz="3000" dirty="0">
                <a:solidFill>
                  <a:srgbClr val="0090E6"/>
                </a:solidFill>
                <a:latin typeface="微软雅黑" panose="020B0503020204020204" charset="-122"/>
                <a:ea typeface="微软雅黑" panose="020B0503020204020204" charset="-122"/>
              </a:rPr>
              <a:t>活性污泥法好氧生物处理技术</a:t>
            </a:r>
            <a:r>
              <a:rPr lang="zh-CN" altLang="en-US" sz="28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Activated Sludge Process</a:t>
            </a:r>
            <a:endPar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二、生物膜法技术</a:t>
            </a:r>
            <a:r>
              <a:rPr lang="en-US" altLang="zh-CN" sz="3000" dirty="0">
                <a:solidFill>
                  <a:schemeClr val="bg2"/>
                </a:solidFill>
                <a:latin typeface="宋体" panose="02010600030101010101" pitchFamily="2" charset="-122"/>
              </a:rPr>
              <a:t> </a:t>
            </a: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Biofilm Technology</a:t>
            </a:r>
            <a:endParaRPr lang="en-US" altLang="zh-CN" sz="24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三、厌氧生物处理技术</a:t>
            </a:r>
            <a:r>
              <a:rPr lang="en-US" altLang="zh-CN" sz="3000" dirty="0">
                <a:solidFill>
                  <a:schemeClr val="bg2"/>
                </a:solidFill>
                <a:latin typeface="宋体" panose="02010600030101010101" pitchFamily="2" charset="-122"/>
              </a:rPr>
              <a:t> </a:t>
            </a: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rPr>
              <a:t>Anaerobic Biological Treatment Technology</a:t>
            </a:r>
            <a:endParaRPr lang="en-US" altLang="zh-CN" sz="3000" dirty="0">
              <a:solidFill>
                <a:schemeClr val="bg2"/>
              </a:solidFill>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spcBef>
                <a:spcPct val="50000"/>
              </a:spcBef>
            </a:pPr>
            <a:endParaRPr lang="zh-CN" altLang="en-US" sz="3000" dirty="0">
              <a:solidFill>
                <a:schemeClr val="bg2"/>
              </a:solidFill>
              <a:latin typeface="黑体" panose="02010609060101010101" pitchFamily="2" charset="-122"/>
              <a:ea typeface="黑体" panose="02010609060101010101" pitchFamily="2" charset="-122"/>
            </a:endParaRPr>
          </a:p>
        </p:txBody>
      </p:sp>
      <p:sp>
        <p:nvSpPr>
          <p:cNvPr id="22537" name="Line 9"/>
          <p:cNvSpPr>
            <a:spLocks noChangeShapeType="1"/>
          </p:cNvSpPr>
          <p:nvPr/>
        </p:nvSpPr>
        <p:spPr bwMode="auto">
          <a:xfrm flipV="1">
            <a:off x="2063115" y="4946650"/>
            <a:ext cx="9512935" cy="41275"/>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0" name="Rectangle 2"/>
          <p:cNvSpPr>
            <a:spLocks noGrp="1" noChangeArrowheads="1"/>
          </p:cNvSpPr>
          <p:nvPr/>
        </p:nvSpPr>
        <p:spPr>
          <a:xfrm>
            <a:off x="-287020" y="1629410"/>
            <a:ext cx="10003790" cy="1081405"/>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lvl="0" algn="ctr" eaLnBrk="1" hangingPunct="1">
              <a:lnSpc>
                <a:spcPct val="110000"/>
              </a:lnSpc>
              <a:spcBef>
                <a:spcPct val="2000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400" b="1" i="0" u="none" strike="noStrike" kern="0" cap="none" spc="0" normalizeH="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000" i="0" u="none" strike="noStrike" cap="none" spc="0" normalizeH="0" baseline="0" dirty="0">
                <a:solidFill>
                  <a:srgbClr val="0090E6"/>
                </a:solidFill>
                <a:effectLst/>
                <a:latin typeface="微软雅黑" panose="020B0503020204020204" charset="-122"/>
                <a:ea typeface="微软雅黑" panose="020B0503020204020204" charset="-122"/>
                <a:cs typeface="+mn-cs"/>
              </a:rPr>
              <a:t>第二</a:t>
            </a:r>
            <a:r>
              <a:rPr lang="zh-CN" altLang="en-US" sz="4000" dirty="0">
                <a:solidFill>
                  <a:srgbClr val="0090E6"/>
                </a:solidFill>
                <a:effectLst/>
                <a:latin typeface="微软雅黑" panose="020B0503020204020204" charset="-122"/>
                <a:ea typeface="微软雅黑" panose="020B0503020204020204" charset="-122"/>
                <a:cs typeface="+mn-cs"/>
              </a:rPr>
              <a:t>节 </a:t>
            </a:r>
            <a:r>
              <a:rPr kumimoji="0" lang="zh-CN" altLang="en-US" sz="4000" i="0" u="none" strike="noStrike" cap="none" spc="0" normalizeH="0" baseline="0" dirty="0">
                <a:solidFill>
                  <a:srgbClr val="0090E6"/>
                </a:solidFill>
                <a:effectLst/>
                <a:latin typeface="微软雅黑" panose="020B0503020204020204" charset="-122"/>
                <a:ea typeface="微软雅黑" panose="020B0503020204020204" charset="-122"/>
                <a:cs typeface="+mn-cs"/>
              </a:rPr>
              <a:t>生物处理技术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a:spLocks noGrp="1"/>
          </p:cNvSpPr>
          <p:nvPr/>
        </p:nvSpPr>
        <p:spPr>
          <a:xfrm>
            <a:off x="342900" y="548640"/>
            <a:ext cx="1043559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3.1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厌氧生物处理</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Anaerobic Biological Treatment</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pic>
        <p:nvPicPr>
          <p:cNvPr id="5" name="图片 4"/>
          <p:cNvPicPr/>
          <p:nvPr/>
        </p:nvPicPr>
        <p:blipFill>
          <a:blip r:embed="rId1"/>
          <a:stretch>
            <a:fillRect/>
          </a:stretch>
        </p:blipFill>
        <p:spPr>
          <a:xfrm>
            <a:off x="911225" y="1844675"/>
            <a:ext cx="3362325" cy="2388870"/>
          </a:xfrm>
          <a:prstGeom prst="rect">
            <a:avLst/>
          </a:prstGeom>
        </p:spPr>
      </p:pic>
      <p:pic>
        <p:nvPicPr>
          <p:cNvPr id="6" name="图片 5"/>
          <p:cNvPicPr/>
          <p:nvPr/>
        </p:nvPicPr>
        <p:blipFill>
          <a:blip r:embed="rId2"/>
          <a:srcRect r="-322" b="6314"/>
          <a:stretch>
            <a:fillRect/>
          </a:stretch>
        </p:blipFill>
        <p:spPr>
          <a:xfrm>
            <a:off x="7367270" y="1484630"/>
            <a:ext cx="2833370" cy="2880995"/>
          </a:xfrm>
          <a:prstGeom prst="rect">
            <a:avLst/>
          </a:prstGeom>
        </p:spPr>
      </p:pic>
      <p:sp>
        <p:nvSpPr>
          <p:cNvPr id="7" name="文本框 6"/>
          <p:cNvSpPr txBox="1"/>
          <p:nvPr/>
        </p:nvSpPr>
        <p:spPr>
          <a:xfrm>
            <a:off x="1415415" y="4437380"/>
            <a:ext cx="1818640" cy="368300"/>
          </a:xfrm>
          <a:prstGeom prst="rect">
            <a:avLst/>
          </a:prstGeom>
          <a:noFill/>
        </p:spPr>
        <p:txBody>
          <a:bodyPr wrap="square" rtlCol="0">
            <a:spAutoFit/>
          </a:bodyPr>
          <a:p>
            <a:r>
              <a:rPr lang="zh-CN" altLang="en-US" b="0">
                <a:solidFill>
                  <a:schemeClr val="bg2"/>
                </a:solidFill>
                <a:latin typeface="黑体" panose="02010609060101010101" pitchFamily="2" charset="-122"/>
                <a:ea typeface="黑体" panose="02010609060101010101" pitchFamily="2" charset="-122"/>
              </a:rPr>
              <a:t>好氧生物处理</a:t>
            </a:r>
            <a:endParaRPr lang="zh-CN" altLang="en-US" b="0">
              <a:solidFill>
                <a:schemeClr val="bg2"/>
              </a:solidFill>
              <a:latin typeface="黑体" panose="02010609060101010101" pitchFamily="2" charset="-122"/>
              <a:ea typeface="黑体" panose="02010609060101010101" pitchFamily="2" charset="-122"/>
            </a:endParaRPr>
          </a:p>
        </p:txBody>
      </p:sp>
      <p:sp>
        <p:nvSpPr>
          <p:cNvPr id="8" name="文本框 7"/>
          <p:cNvSpPr txBox="1"/>
          <p:nvPr/>
        </p:nvSpPr>
        <p:spPr>
          <a:xfrm>
            <a:off x="8112125" y="4364990"/>
            <a:ext cx="1764030" cy="368300"/>
          </a:xfrm>
          <a:prstGeom prst="rect">
            <a:avLst/>
          </a:prstGeom>
          <a:noFill/>
        </p:spPr>
        <p:txBody>
          <a:bodyPr wrap="square" rtlCol="0">
            <a:spAutoFit/>
          </a:bodyPr>
          <a:p>
            <a:r>
              <a:rPr lang="zh-CN" altLang="en-US" b="0">
                <a:solidFill>
                  <a:schemeClr val="bg2"/>
                </a:solidFill>
                <a:latin typeface="黑体" panose="02010609060101010101" pitchFamily="2" charset="-122"/>
                <a:ea typeface="黑体" panose="02010609060101010101" pitchFamily="2" charset="-122"/>
              </a:rPr>
              <a:t>厌氧生物处理</a:t>
            </a:r>
            <a:endParaRPr lang="zh-CN" altLang="en-US" b="0">
              <a:solidFill>
                <a:schemeClr val="bg2"/>
              </a:solidFill>
              <a:latin typeface="黑体" panose="02010609060101010101" pitchFamily="2" charset="-122"/>
              <a:ea typeface="黑体" panose="02010609060101010101" pitchFamily="2" charset="-122"/>
            </a:endParaRPr>
          </a:p>
        </p:txBody>
      </p:sp>
      <p:cxnSp>
        <p:nvCxnSpPr>
          <p:cNvPr id="9" name="直接箭头连接符 8"/>
          <p:cNvCxnSpPr/>
          <p:nvPr/>
        </p:nvCxnSpPr>
        <p:spPr>
          <a:xfrm>
            <a:off x="4457065" y="2997200"/>
            <a:ext cx="2734945" cy="0"/>
          </a:xfrm>
          <a:prstGeom prst="straightConnector1">
            <a:avLst/>
          </a:prstGeom>
          <a:ln>
            <a:headEnd type="none" w="med" len="med"/>
            <a:tailEnd type="arrow" w="med" len="med"/>
          </a:ln>
        </p:spPr>
        <p:style>
          <a:lnRef idx="3">
            <a:schemeClr val="accent1"/>
          </a:lnRef>
          <a:fillRef idx="0">
            <a:srgbClr val="FFFFFF"/>
          </a:fillRef>
          <a:effectRef idx="0">
            <a:srgbClr val="FFFFFF"/>
          </a:effectRef>
          <a:fontRef idx="minor">
            <a:schemeClr val="tx1"/>
          </a:fontRef>
        </p:style>
      </p:cxnSp>
      <p:sp>
        <p:nvSpPr>
          <p:cNvPr id="10" name="文本框 9"/>
          <p:cNvSpPr txBox="1"/>
          <p:nvPr/>
        </p:nvSpPr>
        <p:spPr>
          <a:xfrm>
            <a:off x="476250" y="4940935"/>
            <a:ext cx="11335385" cy="1614805"/>
          </a:xfrm>
          <a:prstGeom prst="rect">
            <a:avLst/>
          </a:prstGeom>
          <a:noFill/>
        </p:spPr>
        <p:txBody>
          <a:bodyPr wrap="square" rtlCol="0">
            <a:spAutoFit/>
          </a:bodyPr>
          <a:p>
            <a:pPr>
              <a:lnSpc>
                <a:spcPct val="150000"/>
              </a:lnSpc>
            </a:pPr>
            <a:r>
              <a:rPr lang="zh-CN" altLang="en-US" sz="2200" b="0">
                <a:solidFill>
                  <a:schemeClr val="bg2"/>
                </a:solidFill>
                <a:latin typeface="黑体" panose="02010609060101010101" pitchFamily="2" charset="-122"/>
                <a:ea typeface="黑体" panose="02010609060101010101" pitchFamily="2" charset="-122"/>
                <a:cs typeface="黑体" panose="02010609060101010101" pitchFamily="2" charset="-122"/>
              </a:rPr>
              <a:t>近</a:t>
            </a:r>
            <a:r>
              <a:rPr lang="en-US" altLang="zh-CN" sz="2200" b="0">
                <a:solidFill>
                  <a:schemeClr val="bg2"/>
                </a:solidFill>
                <a:latin typeface="黑体" panose="02010609060101010101" pitchFamily="2" charset="-122"/>
                <a:ea typeface="黑体" panose="02010609060101010101" pitchFamily="2" charset="-122"/>
                <a:cs typeface="黑体" panose="02010609060101010101" pitchFamily="2" charset="-122"/>
              </a:rPr>
              <a:t>20</a:t>
            </a:r>
            <a:r>
              <a:rPr lang="zh-CN" altLang="en-US" sz="2200" b="0">
                <a:solidFill>
                  <a:schemeClr val="bg2"/>
                </a:solidFill>
                <a:latin typeface="黑体" panose="02010609060101010101" pitchFamily="2" charset="-122"/>
                <a:ea typeface="黑体" panose="02010609060101010101" pitchFamily="2" charset="-122"/>
                <a:cs typeface="黑体" panose="02010609060101010101" pitchFamily="2" charset="-122"/>
              </a:rPr>
              <a:t>多年来，新的厌氧处理工艺和构筑物不断地被开发出来，新工艺克服了</a:t>
            </a:r>
            <a:r>
              <a:rPr lang="zh-CN" altLang="en-US" sz="2200" b="0">
                <a:solidFill>
                  <a:schemeClr val="accent1"/>
                </a:solidFill>
                <a:latin typeface="黑体" panose="02010609060101010101" pitchFamily="2" charset="-122"/>
                <a:ea typeface="黑体" panose="02010609060101010101" pitchFamily="2" charset="-122"/>
                <a:cs typeface="黑体" panose="02010609060101010101" pitchFamily="2" charset="-122"/>
              </a:rPr>
              <a:t>传统工艺处理效率不高、水力停留时间长</a:t>
            </a:r>
            <a:r>
              <a:rPr lang="zh-CN" altLang="en-US" sz="2200" b="0">
                <a:solidFill>
                  <a:schemeClr val="bg2"/>
                </a:solidFill>
                <a:latin typeface="黑体" panose="02010609060101010101" pitchFamily="2" charset="-122"/>
                <a:ea typeface="黑体" panose="02010609060101010101" pitchFamily="2" charset="-122"/>
                <a:cs typeface="黑体" panose="02010609060101010101" pitchFamily="2" charset="-122"/>
              </a:rPr>
              <a:t>等缺点，使得厌氧生物处理技术的理论和实践都有了很大进步，从处理</a:t>
            </a:r>
            <a:r>
              <a:rPr lang="zh-CN" altLang="en-US" sz="2200" b="0">
                <a:solidFill>
                  <a:schemeClr val="accent1"/>
                </a:solidFill>
                <a:latin typeface="黑体" panose="02010609060101010101" pitchFamily="2" charset="-122"/>
                <a:ea typeface="黑体" panose="02010609060101010101" pitchFamily="2" charset="-122"/>
                <a:cs typeface="黑体" panose="02010609060101010101" pitchFamily="2" charset="-122"/>
              </a:rPr>
              <a:t>高浓度工业有机污水到中低浓度污水</a:t>
            </a:r>
            <a:r>
              <a:rPr lang="zh-CN" altLang="en-US" sz="2200" b="0">
                <a:solidFill>
                  <a:schemeClr val="bg2"/>
                </a:solidFill>
                <a:latin typeface="黑体" panose="02010609060101010101" pitchFamily="2" charset="-122"/>
                <a:ea typeface="黑体" panose="02010609060101010101" pitchFamily="2" charset="-122"/>
                <a:cs typeface="黑体" panose="02010609060101010101" pitchFamily="2" charset="-122"/>
              </a:rPr>
              <a:t>方面都取得了良好的效果和经济效益</a:t>
            </a:r>
            <a:endParaRPr lang="zh-CN" altLang="en-US" sz="2200" b="0">
              <a:solidFill>
                <a:schemeClr val="bg2"/>
              </a:solidFill>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idx="1"/>
          </p:nvPr>
        </p:nvSpPr>
        <p:spPr>
          <a:xfrm>
            <a:off x="1055370" y="1492885"/>
            <a:ext cx="9546590" cy="558165"/>
          </a:xfrm>
        </p:spPr>
        <p:txBody>
          <a:bodyPr vert="horz" wrap="square" lIns="91440" tIns="45720" rIns="91440" bIns="45720" numCol="1" anchor="t" anchorCtr="0" compatLnSpc="1"/>
          <a:lstStyle/>
          <a:p>
            <a:pPr marL="0" marR="0" lvl="0" indent="0" algn="l" defTabSz="914400" rtl="0" eaLnBrk="0" fontAlgn="base" latinLnBrk="0" hangingPunct="0">
              <a:lnSpc>
                <a:spcPct val="90000"/>
              </a:lnSpc>
              <a:spcBef>
                <a:spcPct val="20000"/>
              </a:spcBef>
              <a:spcAft>
                <a:spcPct val="0"/>
              </a:spcAft>
              <a:buClr>
                <a:schemeClr val="hlink"/>
              </a:buClr>
              <a:buSzPct val="80000"/>
              <a:buNone/>
              <a:defRPr/>
            </a:pPr>
            <a:r>
              <a:rPr kumimoji="0" lang="zh-CN" altLang="en-US" sz="240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是指胶体粒子在水中长期保持</a:t>
            </a:r>
            <a:r>
              <a:rPr kumimoji="0" lang="zh-CN" altLang="en-US" sz="2400" i="0" u="none" strike="noStrike" kern="0" cap="none" spc="0" normalizeH="0" baseline="0" noProof="0" dirty="0">
                <a:ln>
                  <a:noFill/>
                </a:ln>
                <a:solidFill>
                  <a:srgbClr val="AC5C5C"/>
                </a:solidFill>
                <a:effectLst/>
                <a:uLnTx/>
                <a:uFillTx/>
                <a:latin typeface="Times New Roman" panose="02020603050405020304" pitchFamily="18" charset="0"/>
                <a:ea typeface="+mn-ea"/>
                <a:cs typeface="+mn-cs"/>
              </a:rPr>
              <a:t>分散悬浮状态</a:t>
            </a:r>
            <a:r>
              <a:rPr kumimoji="0" lang="zh-CN" altLang="en-US" sz="240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的特性。</a:t>
            </a:r>
            <a:endParaRPr kumimoji="0" lang="zh-CN" altLang="en-US" sz="240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endParaRPr>
          </a:p>
          <a:p>
            <a:pPr marL="342900" marR="0" lvl="0" indent="-342900" algn="l" defTabSz="914400" rtl="0" eaLnBrk="0" fontAlgn="base" latinLnBrk="0" hangingPunct="0">
              <a:lnSpc>
                <a:spcPct val="90000"/>
              </a:lnSpc>
              <a:spcBef>
                <a:spcPct val="20000"/>
              </a:spcBef>
              <a:spcAft>
                <a:spcPct val="0"/>
              </a:spcAft>
              <a:buClr>
                <a:schemeClr val="hlink"/>
              </a:buClr>
              <a:buSzPct val="80000"/>
              <a:buFont typeface="Wingdings" panose="05000000000000000000" pitchFamily="2" charset="2"/>
              <a:buNone/>
              <a:defRPr/>
            </a:pPr>
            <a:endParaRPr kumimoji="0" lang="zh-CN" altLang="en-US" sz="240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endParaRPr>
          </a:p>
        </p:txBody>
      </p:sp>
      <p:sp>
        <p:nvSpPr>
          <p:cNvPr id="8197" name="矩形 4"/>
          <p:cNvSpPr/>
          <p:nvPr/>
        </p:nvSpPr>
        <p:spPr>
          <a:xfrm>
            <a:off x="390525" y="3793808"/>
            <a:ext cx="1731963" cy="46196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400" b="1" dirty="0">
                <a:solidFill>
                  <a:srgbClr val="AC5C5C"/>
                </a:solidFill>
                <a:latin typeface="Times New Roman" panose="02020603050405020304" pitchFamily="18" charset="0"/>
              </a:rPr>
              <a:t>胶体稳定性</a:t>
            </a:r>
            <a:endParaRPr lang="zh-CN" altLang="en-US" sz="2400" b="1" dirty="0">
              <a:solidFill>
                <a:srgbClr val="AC5C5C"/>
              </a:solidFill>
              <a:latin typeface="Times New Roman" panose="02020603050405020304" pitchFamily="18" charset="0"/>
            </a:endParaRPr>
          </a:p>
        </p:txBody>
      </p:sp>
      <p:sp>
        <p:nvSpPr>
          <p:cNvPr id="6" name="左大括号 5"/>
          <p:cNvSpPr/>
          <p:nvPr/>
        </p:nvSpPr>
        <p:spPr>
          <a:xfrm>
            <a:off x="2219325" y="3096895"/>
            <a:ext cx="381000" cy="1905000"/>
          </a:xfrm>
          <a:prstGeom prst="leftBrace">
            <a:avLst>
              <a:gd name="adj1" fmla="val 61288"/>
              <a:gd name="adj2" fmla="val 49238"/>
            </a:avLst>
          </a:prstGeom>
          <a:ln w="38100">
            <a:solidFill>
              <a:srgbClr val="C00000"/>
            </a:solidFill>
          </a:ln>
          <a:effectLst>
            <a:outerShdw blurRad="50800" dist="38100" dir="16200000" rotWithShape="0">
              <a:prstClr val="black">
                <a:alpha val="40000"/>
              </a:prstClr>
            </a:outerShdw>
          </a:effectLst>
          <a:scene3d>
            <a:camera prst="orthographicFront"/>
            <a:lightRig rig="threePt" dir="t"/>
          </a:scene3d>
          <a:sp3d>
            <a:bevelT w="6350"/>
            <a:bevelB w="6350"/>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201" name="TextBox 6"/>
          <p:cNvSpPr txBox="1"/>
          <p:nvPr/>
        </p:nvSpPr>
        <p:spPr>
          <a:xfrm>
            <a:off x="2676525" y="3020695"/>
            <a:ext cx="2275840" cy="765175"/>
          </a:xfrm>
          <a:prstGeom prst="rect">
            <a:avLst/>
          </a:prstGeom>
          <a:noFill/>
          <a:ln w="9525">
            <a:noFill/>
          </a:ln>
        </p:spPr>
        <p:txBody>
          <a:bodyPr>
            <a:no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400" b="1" dirty="0">
                <a:solidFill>
                  <a:schemeClr val="bg2"/>
                </a:solidFill>
                <a:latin typeface="Times New Roman" panose="02020603050405020304" pitchFamily="18" charset="0"/>
              </a:rPr>
              <a:t>动力学稳定性</a:t>
            </a:r>
            <a:r>
              <a:rPr lang="en-US" altLang="zh-CN" sz="2400" b="1" dirty="0">
                <a:solidFill>
                  <a:schemeClr val="bg2"/>
                </a:solidFill>
                <a:latin typeface="Times New Roman" panose="02020603050405020304" pitchFamily="18" charset="0"/>
              </a:rPr>
              <a:t>:</a:t>
            </a:r>
            <a:endParaRPr lang="en-US" altLang="zh-CN" sz="2400" b="1" dirty="0">
              <a:solidFill>
                <a:schemeClr val="bg2"/>
              </a:solidFill>
              <a:latin typeface="Times New Roman" panose="02020603050405020304" pitchFamily="18" charset="0"/>
            </a:endParaRPr>
          </a:p>
          <a:p>
            <a:pPr marL="0" lvl="0" indent="0" eaLnBrk="1" hangingPunct="1">
              <a:spcBef>
                <a:spcPct val="0"/>
              </a:spcBef>
              <a:buClrTx/>
              <a:buSzTx/>
              <a:buFontTx/>
              <a:buNone/>
            </a:pPr>
            <a:r>
              <a:rPr lang="en-US" altLang="zh-CN" sz="2400" b="0" dirty="0">
                <a:solidFill>
                  <a:schemeClr val="bg2"/>
                </a:solidFill>
                <a:latin typeface="Times New Roman" panose="02020603050405020304" pitchFamily="18" charset="0"/>
              </a:rPr>
              <a:t>    </a:t>
            </a:r>
            <a:r>
              <a:rPr lang="zh-CN" altLang="en-US" sz="2400" b="0" dirty="0">
                <a:solidFill>
                  <a:schemeClr val="bg2"/>
                </a:solidFill>
                <a:latin typeface="Times New Roman" panose="02020603050405020304" pitchFamily="18" charset="0"/>
              </a:rPr>
              <a:t>（微弱）</a:t>
            </a:r>
            <a:r>
              <a:rPr lang="zh-CN" altLang="en-US" sz="2400" b="1" dirty="0">
                <a:solidFill>
                  <a:schemeClr val="bg2"/>
                </a:solidFill>
                <a:latin typeface="Times New Roman" panose="02020603050405020304" pitchFamily="18" charset="0"/>
              </a:rPr>
              <a:t>   </a:t>
            </a:r>
            <a:endParaRPr lang="en-US" altLang="zh-CN" sz="2000" b="1" dirty="0">
              <a:solidFill>
                <a:schemeClr val="bg2"/>
              </a:solidFill>
              <a:latin typeface="Times New Roman" panose="02020603050405020304" pitchFamily="18" charset="0"/>
            </a:endParaRPr>
          </a:p>
          <a:p>
            <a:pPr marL="0" lvl="0" indent="0" algn="ctr" eaLnBrk="1" hangingPunct="1">
              <a:spcBef>
                <a:spcPct val="0"/>
              </a:spcBef>
              <a:buClrTx/>
              <a:buSzTx/>
              <a:buFontTx/>
              <a:buNone/>
            </a:pPr>
            <a:endParaRPr lang="zh-CN" altLang="en-US" sz="2000" b="1" dirty="0">
              <a:solidFill>
                <a:schemeClr val="bg2"/>
              </a:solidFill>
              <a:latin typeface="Times New Roman" panose="02020603050405020304" pitchFamily="18" charset="0"/>
            </a:endParaRPr>
          </a:p>
        </p:txBody>
      </p:sp>
      <p:sp>
        <p:nvSpPr>
          <p:cNvPr id="8202" name="TextBox 7"/>
          <p:cNvSpPr txBox="1"/>
          <p:nvPr/>
        </p:nvSpPr>
        <p:spPr>
          <a:xfrm>
            <a:off x="2600325" y="4539933"/>
            <a:ext cx="2362200" cy="46196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400" b="1" dirty="0">
                <a:solidFill>
                  <a:schemeClr val="bg2"/>
                </a:solidFill>
                <a:latin typeface="Times New Roman" panose="02020603050405020304" pitchFamily="18" charset="0"/>
              </a:rPr>
              <a:t> 聚集稳定性 </a:t>
            </a:r>
            <a:endParaRPr lang="zh-CN" altLang="en-US" sz="2400" b="1" dirty="0">
              <a:solidFill>
                <a:schemeClr val="bg2"/>
              </a:solidFill>
              <a:latin typeface="Times New Roman" panose="02020603050405020304" pitchFamily="18" charset="0"/>
            </a:endParaRPr>
          </a:p>
        </p:txBody>
      </p:sp>
      <p:sp>
        <p:nvSpPr>
          <p:cNvPr id="9" name="左大括号 8"/>
          <p:cNvSpPr/>
          <p:nvPr/>
        </p:nvSpPr>
        <p:spPr>
          <a:xfrm>
            <a:off x="4810125" y="4087495"/>
            <a:ext cx="304800" cy="1371600"/>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204" name="矩形 9"/>
          <p:cNvSpPr/>
          <p:nvPr/>
        </p:nvSpPr>
        <p:spPr>
          <a:xfrm>
            <a:off x="5130166" y="4113848"/>
            <a:ext cx="1841500" cy="3987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000" b="1" dirty="0">
                <a:solidFill>
                  <a:schemeClr val="bg2"/>
                </a:solidFill>
                <a:latin typeface="Times New Roman" panose="02020603050405020304" pitchFamily="18" charset="0"/>
              </a:rPr>
              <a:t>胶体带电相斥  </a:t>
            </a:r>
            <a:endParaRPr lang="zh-CN" altLang="en-US" sz="2000" b="1" dirty="0">
              <a:solidFill>
                <a:schemeClr val="bg2"/>
              </a:solidFill>
              <a:latin typeface="Times New Roman" panose="02020603050405020304" pitchFamily="18" charset="0"/>
            </a:endParaRPr>
          </a:p>
        </p:txBody>
      </p:sp>
      <p:sp>
        <p:nvSpPr>
          <p:cNvPr id="8205" name="矩形 10"/>
          <p:cNvSpPr/>
          <p:nvPr/>
        </p:nvSpPr>
        <p:spPr>
          <a:xfrm>
            <a:off x="5068094" y="5089208"/>
            <a:ext cx="1714500" cy="3987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000" b="1" dirty="0">
                <a:solidFill>
                  <a:schemeClr val="bg2"/>
                </a:solidFill>
                <a:latin typeface="Times New Roman" panose="02020603050405020304" pitchFamily="18" charset="0"/>
              </a:rPr>
              <a:t>水化膜的阻碍</a:t>
            </a:r>
            <a:endParaRPr lang="zh-CN" altLang="en-US" sz="2000" b="1" dirty="0">
              <a:solidFill>
                <a:schemeClr val="bg2"/>
              </a:solidFill>
              <a:latin typeface="Times New Roman" panose="02020603050405020304" pitchFamily="18" charset="0"/>
            </a:endParaRPr>
          </a:p>
        </p:txBody>
      </p:sp>
      <p:sp>
        <p:nvSpPr>
          <p:cNvPr id="17" name="Oval 72"/>
          <p:cNvSpPr/>
          <p:nvPr/>
        </p:nvSpPr>
        <p:spPr>
          <a:xfrm>
            <a:off x="2905125" y="4468495"/>
            <a:ext cx="1752600" cy="533400"/>
          </a:xfrm>
          <a:prstGeom prst="ellipse">
            <a:avLst/>
          </a:prstGeom>
          <a:noFill/>
          <a:ln w="31750" cap="flat" cmpd="sng">
            <a:solidFill>
              <a:srgbClr val="FEA3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endParaRPr lang="zh-CN" altLang="en-US" sz="1800" dirty="0">
              <a:solidFill>
                <a:srgbClr val="FF99CC"/>
              </a:solidFill>
            </a:endParaRPr>
          </a:p>
        </p:txBody>
      </p:sp>
      <p:sp>
        <p:nvSpPr>
          <p:cNvPr id="19" name="上箭头 18"/>
          <p:cNvSpPr/>
          <p:nvPr/>
        </p:nvSpPr>
        <p:spPr>
          <a:xfrm>
            <a:off x="3438525" y="2563495"/>
            <a:ext cx="304800" cy="457200"/>
          </a:xfrm>
          <a:prstGeom prst="up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eaLnBrk="1" hangingPunct="1">
              <a:buClrTx/>
              <a:buSzTx/>
              <a:buFontTx/>
              <a:defRPr/>
            </a:pPr>
            <a:endParaRPr lang="zh-CN" altLang="en-US" sz="1800" b="0" noProof="0">
              <a:ln>
                <a:noFill/>
              </a:ln>
              <a:solidFill>
                <a:srgbClr val="AA3F27"/>
              </a:solidFill>
              <a:effectLst/>
              <a:uLnTx/>
              <a:uFillTx/>
              <a:sym typeface="+mn-ea"/>
            </a:endParaRPr>
          </a:p>
        </p:txBody>
      </p:sp>
      <p:sp>
        <p:nvSpPr>
          <p:cNvPr id="20" name="TextBox 19"/>
          <p:cNvSpPr txBox="1"/>
          <p:nvPr/>
        </p:nvSpPr>
        <p:spPr>
          <a:xfrm>
            <a:off x="1127760" y="2113915"/>
            <a:ext cx="4384040" cy="398780"/>
          </a:xfrm>
          <a:prstGeom prst="rect">
            <a:avLst/>
          </a:prstGeom>
          <a:noFill/>
          <a:ln w="28575" cmpd="thickThin">
            <a:solidFill>
              <a:srgbClr val="AA5C5C"/>
            </a:solidFill>
            <a:prstDash val="solid"/>
          </a:ln>
        </p:spPr>
        <p:txBody>
          <a:bodyPr wrap="square">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000" dirty="0">
                <a:solidFill>
                  <a:srgbClr val="002060"/>
                </a:solidFill>
              </a:rPr>
              <a:t>颗粒布朗运动对抗重力影响的能力</a:t>
            </a:r>
            <a:endParaRPr lang="zh-CN" altLang="en-US" sz="2000" dirty="0">
              <a:solidFill>
                <a:srgbClr val="002060"/>
              </a:solidFill>
            </a:endParaRPr>
          </a:p>
        </p:txBody>
      </p:sp>
      <p:sp>
        <p:nvSpPr>
          <p:cNvPr id="21" name="右箭头 20"/>
          <p:cNvSpPr/>
          <p:nvPr/>
        </p:nvSpPr>
        <p:spPr>
          <a:xfrm>
            <a:off x="7866063" y="2710498"/>
            <a:ext cx="604838" cy="293688"/>
          </a:xfrm>
          <a:prstGeom prst="right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AA3F27"/>
              </a:solidFill>
              <a:effectLst/>
              <a:uLnTx/>
              <a:uFillTx/>
              <a:latin typeface="+mn-lt"/>
              <a:ea typeface="+mn-ea"/>
              <a:cs typeface="+mn-cs"/>
            </a:endParaRPr>
          </a:p>
        </p:txBody>
      </p:sp>
      <p:sp>
        <p:nvSpPr>
          <p:cNvPr id="22" name="TextBox 21"/>
          <p:cNvSpPr txBox="1"/>
          <p:nvPr/>
        </p:nvSpPr>
        <p:spPr>
          <a:xfrm>
            <a:off x="8586470" y="3430905"/>
            <a:ext cx="1752600" cy="39878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000" dirty="0">
                <a:solidFill>
                  <a:schemeClr val="bg2"/>
                </a:solidFill>
              </a:rPr>
              <a:t>动力学不稳定</a:t>
            </a:r>
            <a:endParaRPr lang="zh-CN" altLang="en-US" sz="2000" dirty="0">
              <a:solidFill>
                <a:schemeClr val="bg2"/>
              </a:solidFill>
            </a:endParaRPr>
          </a:p>
        </p:txBody>
      </p:sp>
      <p:sp>
        <p:nvSpPr>
          <p:cNvPr id="24" name="TextBox 23"/>
          <p:cNvSpPr txBox="1"/>
          <p:nvPr/>
        </p:nvSpPr>
        <p:spPr>
          <a:xfrm>
            <a:off x="8422005" y="2656523"/>
            <a:ext cx="1752600" cy="39878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000" dirty="0">
                <a:solidFill>
                  <a:schemeClr val="bg2"/>
                </a:solidFill>
              </a:rPr>
              <a:t>动力学稳定</a:t>
            </a:r>
            <a:endParaRPr lang="zh-CN" altLang="en-US" sz="2000" dirty="0">
              <a:solidFill>
                <a:schemeClr val="bg2"/>
              </a:solidFill>
            </a:endParaRPr>
          </a:p>
        </p:txBody>
      </p:sp>
      <p:sp>
        <p:nvSpPr>
          <p:cNvPr id="25" name="TextBox 24"/>
          <p:cNvSpPr txBox="1"/>
          <p:nvPr/>
        </p:nvSpPr>
        <p:spPr>
          <a:xfrm>
            <a:off x="1558925" y="5775325"/>
            <a:ext cx="4165600" cy="398780"/>
          </a:xfrm>
          <a:prstGeom prst="rect">
            <a:avLst/>
          </a:prstGeom>
          <a:noFill/>
          <a:ln w="28575">
            <a:solidFill>
              <a:srgbClr val="AA5C5C"/>
            </a:solidFill>
          </a:ln>
        </p:spPr>
        <p:txBody>
          <a:bodyPr wrap="square">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000" dirty="0">
                <a:solidFill>
                  <a:srgbClr val="002060"/>
                </a:solidFill>
              </a:rPr>
              <a:t>胶体粒子之间不能相互聚集的特性</a:t>
            </a:r>
            <a:endParaRPr lang="zh-CN" altLang="en-US" sz="2000" dirty="0">
              <a:solidFill>
                <a:srgbClr val="002060"/>
              </a:solidFill>
            </a:endParaRPr>
          </a:p>
        </p:txBody>
      </p:sp>
      <p:sp>
        <p:nvSpPr>
          <p:cNvPr id="26" name="上箭头 25"/>
          <p:cNvSpPr/>
          <p:nvPr/>
        </p:nvSpPr>
        <p:spPr>
          <a:xfrm rot="10800000">
            <a:off x="3590925" y="5078095"/>
            <a:ext cx="304800" cy="609600"/>
          </a:xfrm>
          <a:prstGeom prst="up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eaLnBrk="1" hangingPunct="1">
              <a:buClrTx/>
              <a:buSzTx/>
              <a:buFontTx/>
              <a:defRPr/>
            </a:pPr>
            <a:endParaRPr lang="zh-CN" altLang="en-US" sz="1800" b="0" noProof="0">
              <a:ln>
                <a:noFill/>
              </a:ln>
              <a:solidFill>
                <a:srgbClr val="AA3F27"/>
              </a:solidFill>
              <a:effectLst/>
              <a:uLnTx/>
              <a:uFillTx/>
              <a:sym typeface="+mn-ea"/>
            </a:endParaRPr>
          </a:p>
        </p:txBody>
      </p:sp>
      <p:sp>
        <p:nvSpPr>
          <p:cNvPr id="2" name="文本框 1"/>
          <p:cNvSpPr txBox="1"/>
          <p:nvPr/>
        </p:nvSpPr>
        <p:spPr>
          <a:xfrm>
            <a:off x="767715" y="476885"/>
            <a:ext cx="8940800" cy="761365"/>
          </a:xfrm>
          <a:prstGeom prst="rect">
            <a:avLst/>
          </a:prstGeom>
          <a:noFill/>
        </p:spPr>
        <p:txBody>
          <a:bodyPr wrap="square" rtlCol="0" anchor="t">
            <a:noAutofit/>
          </a:bodyPr>
          <a:lstStyle/>
          <a:p>
            <a:pPr marL="457200" marR="0" indent="-457200" algn="l" defTabSz="914400" eaLnBrk="1" hangingPunct="1">
              <a:lnSpc>
                <a:spcPct val="150000"/>
              </a:lnSpc>
              <a:spcBef>
                <a:spcPct val="50000"/>
              </a:spcBef>
              <a:buClrTx/>
              <a:buSzTx/>
              <a:buFontTx/>
              <a:buNone/>
              <a:defRPr/>
            </a:pPr>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1.1.1 </a:t>
            </a:r>
            <a:r>
              <a:rPr lang="zh-CN" altLang="en-US"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胶体稳定性</a:t>
            </a:r>
            <a:r>
              <a:rPr lang="en-US" altLang="zh-CN" sz="300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3000" dirty="0">
                <a:solidFill>
                  <a:schemeClr val="bg2"/>
                </a:solidFill>
                <a:latin typeface="Times New Roman" panose="02020603050405020304" pitchFamily="18" charset="0"/>
                <a:cs typeface="Times New Roman" panose="02020603050405020304" pitchFamily="18" charset="0"/>
                <a:sym typeface="+mn-ea"/>
              </a:rPr>
              <a:t>Stability of Colloids</a:t>
            </a:r>
            <a:endParaRPr lang="en-US" altLang="zh-CN" sz="3000" dirty="0">
              <a:solidFill>
                <a:schemeClr val="bg2"/>
              </a:solidFill>
              <a:latin typeface="Times New Roman" panose="02020603050405020304" pitchFamily="18" charset="0"/>
              <a:cs typeface="Times New Roman" panose="02020603050405020304" pitchFamily="18" charset="0"/>
              <a:sym typeface="+mn-ea"/>
            </a:endParaRPr>
          </a:p>
          <a:p>
            <a:pPr marL="342900" marR="0" indent="-342900" defTabSz="914400">
              <a:spcBef>
                <a:spcPct val="20000"/>
              </a:spcBef>
              <a:buClr>
                <a:schemeClr val="hlink"/>
              </a:buClr>
              <a:buSzPct val="80000"/>
              <a:buFont typeface="Wingdings" panose="05000000000000000000" pitchFamily="2" charset="2"/>
              <a:buNone/>
              <a:defRPr/>
            </a:pPr>
            <a:endParaRPr lang="en-US" altLang="zh-CN" sz="300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左大括号 2"/>
          <p:cNvSpPr/>
          <p:nvPr/>
        </p:nvSpPr>
        <p:spPr>
          <a:xfrm>
            <a:off x="4780915" y="2575560"/>
            <a:ext cx="304800" cy="1371600"/>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框 3"/>
          <p:cNvSpPr txBox="1"/>
          <p:nvPr/>
        </p:nvSpPr>
        <p:spPr>
          <a:xfrm>
            <a:off x="4998085" y="2696845"/>
            <a:ext cx="2765425" cy="398780"/>
          </a:xfrm>
          <a:prstGeom prst="rect">
            <a:avLst/>
          </a:prstGeom>
          <a:noFill/>
        </p:spPr>
        <p:txBody>
          <a:bodyPr wrap="square" rtlCol="0">
            <a:spAutoFit/>
          </a:bodyPr>
          <a:lstStyle/>
          <a:p>
            <a:r>
              <a:rPr lang="zh-CN" altLang="en-US" sz="2000">
                <a:solidFill>
                  <a:schemeClr val="bg2"/>
                </a:solidFill>
                <a:latin typeface="黑体" panose="02010609060101010101" pitchFamily="2" charset="-122"/>
                <a:ea typeface="黑体" panose="02010609060101010101" pitchFamily="2" charset="-122"/>
              </a:rPr>
              <a:t>颗粒小，布朗运动剧烈</a:t>
            </a:r>
            <a:endParaRPr lang="zh-CN" altLang="en-US" sz="2000">
              <a:solidFill>
                <a:schemeClr val="bg2"/>
              </a:solidFill>
              <a:latin typeface="黑体" panose="02010609060101010101" pitchFamily="2" charset="-122"/>
              <a:ea typeface="黑体" panose="02010609060101010101" pitchFamily="2" charset="-122"/>
            </a:endParaRPr>
          </a:p>
        </p:txBody>
      </p:sp>
      <p:sp>
        <p:nvSpPr>
          <p:cNvPr id="5" name="文本框 4"/>
          <p:cNvSpPr txBox="1"/>
          <p:nvPr/>
        </p:nvSpPr>
        <p:spPr>
          <a:xfrm>
            <a:off x="5116195" y="3430905"/>
            <a:ext cx="4064000" cy="398780"/>
          </a:xfrm>
          <a:prstGeom prst="rect">
            <a:avLst/>
          </a:prstGeom>
          <a:noFill/>
        </p:spPr>
        <p:txBody>
          <a:bodyPr wrap="square" rtlCol="0">
            <a:spAutoFit/>
          </a:bodyPr>
          <a:lstStyle/>
          <a:p>
            <a:r>
              <a:rPr lang="zh-CN" altLang="en-US" sz="2000">
                <a:solidFill>
                  <a:schemeClr val="bg2"/>
                </a:solidFill>
                <a:latin typeface="黑体" panose="02010609060101010101" pitchFamily="2" charset="-122"/>
                <a:ea typeface="黑体" panose="02010609060101010101" pitchFamily="2" charset="-122"/>
              </a:rPr>
              <a:t>颗粒大，布朗运动微弱</a:t>
            </a:r>
            <a:endParaRPr lang="zh-CN" altLang="en-US" sz="2000">
              <a:solidFill>
                <a:schemeClr val="bg2"/>
              </a:solidFill>
              <a:latin typeface="黑体" panose="02010609060101010101" pitchFamily="2" charset="-122"/>
              <a:ea typeface="黑体" panose="02010609060101010101" pitchFamily="2" charset="-122"/>
            </a:endParaRPr>
          </a:p>
        </p:txBody>
      </p:sp>
      <p:sp>
        <p:nvSpPr>
          <p:cNvPr id="7" name="右箭头 6"/>
          <p:cNvSpPr/>
          <p:nvPr/>
        </p:nvSpPr>
        <p:spPr>
          <a:xfrm>
            <a:off x="7949248" y="3429953"/>
            <a:ext cx="604838" cy="293688"/>
          </a:xfrm>
          <a:prstGeom prst="right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AA3F27"/>
              </a:solidFill>
              <a:effectLst/>
              <a:uLnTx/>
              <a:uFillTx/>
              <a:latin typeface="+mn-lt"/>
              <a:ea typeface="+mn-ea"/>
              <a:cs typeface="+mn-cs"/>
            </a:endParaRPr>
          </a:p>
        </p:txBody>
      </p:sp>
      <p:sp>
        <p:nvSpPr>
          <p:cNvPr id="32" name="文本框 31"/>
          <p:cNvSpPr txBox="1"/>
          <p:nvPr/>
        </p:nvSpPr>
        <p:spPr>
          <a:xfrm>
            <a:off x="7434580" y="4134485"/>
            <a:ext cx="1808480" cy="389890"/>
          </a:xfrm>
          <a:prstGeom prst="rect">
            <a:avLst/>
          </a:prstGeom>
          <a:noFill/>
        </p:spPr>
        <p:txBody>
          <a:bodyPr wrap="square" rtlCol="0">
            <a:noAutofit/>
          </a:bodyPr>
          <a:lstStyle/>
          <a:p>
            <a:r>
              <a:rPr lang="zh-CN" altLang="en-US" sz="2000" dirty="0">
                <a:solidFill>
                  <a:schemeClr val="bg2"/>
                </a:solidFill>
                <a:latin typeface="黑体" panose="02010609060101010101" pitchFamily="2" charset="-122"/>
                <a:ea typeface="黑体" panose="02010609060101010101" pitchFamily="2" charset="-122"/>
                <a:sym typeface="+mn-ea"/>
              </a:rPr>
              <a:t>憎水性胶体</a:t>
            </a:r>
            <a:endParaRPr lang="zh-CN" altLang="en-US" sz="2000" b="1" dirty="0">
              <a:solidFill>
                <a:schemeClr val="bg2"/>
              </a:solidFill>
              <a:latin typeface="黑体" panose="02010609060101010101" pitchFamily="2" charset="-122"/>
              <a:ea typeface="黑体" panose="02010609060101010101" pitchFamily="2" charset="-122"/>
            </a:endParaRPr>
          </a:p>
          <a:p>
            <a:endParaRPr lang="zh-CN" altLang="en-US" sz="2000">
              <a:latin typeface="黑体" panose="02010609060101010101" pitchFamily="2" charset="-122"/>
              <a:ea typeface="黑体" panose="02010609060101010101" pitchFamily="2" charset="-122"/>
            </a:endParaRPr>
          </a:p>
        </p:txBody>
      </p:sp>
      <p:sp>
        <p:nvSpPr>
          <p:cNvPr id="33" name="矩形 15"/>
          <p:cNvSpPr/>
          <p:nvPr/>
        </p:nvSpPr>
        <p:spPr>
          <a:xfrm>
            <a:off x="7879080" y="5078095"/>
            <a:ext cx="1014730" cy="282575"/>
          </a:xfrm>
          <a:prstGeom prst="rect">
            <a:avLst/>
          </a:prstGeom>
          <a:noFill/>
          <a:ln w="9525">
            <a:noFill/>
          </a:ln>
        </p:spPr>
        <p:txBody>
          <a:bodyPr wrap="none">
            <a:no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000" b="1" dirty="0">
                <a:solidFill>
                  <a:schemeClr val="bg2"/>
                </a:solidFill>
                <a:latin typeface="黑体" panose="02010609060101010101" pitchFamily="2" charset="-122"/>
                <a:ea typeface="黑体" panose="02010609060101010101" pitchFamily="2" charset="-122"/>
              </a:rPr>
              <a:t>亲水性胶体</a:t>
            </a:r>
            <a:r>
              <a:rPr lang="zh-CN" altLang="en-US" sz="2000" b="1" dirty="0">
                <a:latin typeface="黑体" panose="02010609060101010101" pitchFamily="2" charset="-122"/>
                <a:ea typeface="黑体" panose="02010609060101010101" pitchFamily="2" charset="-122"/>
              </a:rPr>
              <a:t>胶体</a:t>
            </a:r>
            <a:endParaRPr lang="zh-CN" altLang="en-US" sz="2000" dirty="0">
              <a:latin typeface="黑体" panose="02010609060101010101" pitchFamily="2" charset="-122"/>
              <a:ea typeface="黑体" panose="02010609060101010101" pitchFamily="2" charset="-122"/>
            </a:endParaRPr>
          </a:p>
        </p:txBody>
      </p:sp>
      <p:sp>
        <p:nvSpPr>
          <p:cNvPr id="34" name="右箭头 33"/>
          <p:cNvSpPr/>
          <p:nvPr/>
        </p:nvSpPr>
        <p:spPr>
          <a:xfrm>
            <a:off x="6786563" y="4164648"/>
            <a:ext cx="604838" cy="293688"/>
          </a:xfrm>
          <a:prstGeom prst="right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AA3F27"/>
              </a:solidFill>
              <a:effectLst/>
              <a:uLnTx/>
              <a:uFillTx/>
              <a:latin typeface="+mn-lt"/>
              <a:ea typeface="+mn-ea"/>
              <a:cs typeface="+mn-cs"/>
            </a:endParaRPr>
          </a:p>
        </p:txBody>
      </p:sp>
      <p:sp>
        <p:nvSpPr>
          <p:cNvPr id="35" name="右箭头 34"/>
          <p:cNvSpPr/>
          <p:nvPr/>
        </p:nvSpPr>
        <p:spPr>
          <a:xfrm>
            <a:off x="6782118" y="5141913"/>
            <a:ext cx="604838" cy="293688"/>
          </a:xfrm>
          <a:prstGeom prst="right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AA3F27"/>
              </a:solidFill>
              <a:effectLst/>
              <a:uLnTx/>
              <a:uFillTx/>
              <a:latin typeface="+mn-lt"/>
              <a:ea typeface="+mn-ea"/>
              <a:cs typeface="+mn-cs"/>
            </a:endParaRPr>
          </a:p>
        </p:txBody>
      </p:sp>
      <p:sp>
        <p:nvSpPr>
          <p:cNvPr id="79874" name="Rectangle 3"/>
          <p:cNvSpPr txBox="1">
            <a:spLocks noGrp="1"/>
          </p:cNvSpPr>
          <p:nvPr>
            <p:ph type="sldNum" sz="quarter" idx="4"/>
          </p:nvPr>
        </p:nvSpPr>
        <p:spPr>
          <a:xfrm>
            <a:off x="9408160" y="6309360"/>
            <a:ext cx="2844800" cy="476250"/>
          </a:xfrm>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9224" name="矩形 8"/>
          <p:cNvSpPr/>
          <p:nvPr/>
        </p:nvSpPr>
        <p:spPr>
          <a:xfrm>
            <a:off x="9063355" y="4077335"/>
            <a:ext cx="2819400" cy="586105"/>
          </a:xfrm>
          <a:prstGeom prst="rect">
            <a:avLst/>
          </a:prstGeom>
          <a:noFill/>
          <a:ln w="28575" cmpd="thickThin">
            <a:solidFill>
              <a:srgbClr val="AA5C5C"/>
            </a:solidFill>
            <a:prstDash val="solid"/>
          </a:ln>
        </p:spPr>
        <p:txBody>
          <a:bodyPr wrap="none">
            <a:no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1800" b="1" dirty="0">
                <a:solidFill>
                  <a:schemeClr val="bg2"/>
                </a:solidFill>
                <a:latin typeface="Times New Roman" panose="02020603050405020304" pitchFamily="18" charset="0"/>
                <a:sym typeface="Symbol" panose="05050102010706020507" pitchFamily="18" charset="2"/>
              </a:rPr>
              <a:t></a:t>
            </a:r>
            <a:r>
              <a:rPr lang="zh-CN" altLang="en-US" sz="1800" b="1" dirty="0">
                <a:solidFill>
                  <a:schemeClr val="bg2"/>
                </a:solidFill>
                <a:latin typeface="Times New Roman" panose="02020603050405020304" pitchFamily="18" charset="0"/>
                <a:cs typeface="Times New Roman" panose="02020603050405020304" pitchFamily="18" charset="0"/>
              </a:rPr>
              <a:t>电位越大，胶体分散，</a:t>
            </a:r>
            <a:endParaRPr lang="zh-CN" altLang="en-US" sz="1800" b="1" dirty="0">
              <a:solidFill>
                <a:schemeClr val="bg2"/>
              </a:solidFill>
              <a:latin typeface="Times New Roman" panose="02020603050405020304" pitchFamily="18" charset="0"/>
              <a:cs typeface="Times New Roman" panose="02020603050405020304" pitchFamily="18" charset="0"/>
            </a:endParaRPr>
          </a:p>
          <a:p>
            <a:pPr marL="0" lvl="0" indent="0" algn="ctr" eaLnBrk="1" hangingPunct="1">
              <a:spcBef>
                <a:spcPct val="0"/>
              </a:spcBef>
              <a:buClrTx/>
              <a:buSzTx/>
              <a:buFontTx/>
              <a:buNone/>
            </a:pPr>
            <a:r>
              <a:rPr lang="zh-CN" altLang="en-US" sz="1800" b="1" dirty="0">
                <a:solidFill>
                  <a:schemeClr val="bg2"/>
                </a:solidFill>
                <a:latin typeface="Times New Roman" panose="02020603050405020304" pitchFamily="18" charset="0"/>
                <a:cs typeface="Times New Roman" panose="02020603050405020304" pitchFamily="18" charset="0"/>
              </a:rPr>
              <a:t>稳</a:t>
            </a:r>
            <a:r>
              <a:rPr lang="zh-CN" altLang="en-US" sz="1800" b="1" dirty="0">
                <a:solidFill>
                  <a:schemeClr val="bg2"/>
                </a:solidFill>
                <a:latin typeface="Times New Roman" panose="02020603050405020304" pitchFamily="18" charset="0"/>
              </a:rPr>
              <a:t>定性</a:t>
            </a:r>
            <a:r>
              <a:rPr lang="zh-CN" altLang="en-US" sz="1800" b="1" dirty="0">
                <a:solidFill>
                  <a:schemeClr val="bg2"/>
                </a:solidFill>
                <a:latin typeface="Times New Roman" panose="02020603050405020304" pitchFamily="18" charset="0"/>
                <a:cs typeface="Times New Roman" panose="02020603050405020304" pitchFamily="18" charset="0"/>
              </a:rPr>
              <a:t>越好</a:t>
            </a:r>
            <a:endParaRPr lang="zh-CN" altLang="en-US" sz="1800" b="1" dirty="0">
              <a:solidFill>
                <a:schemeClr val="bg2"/>
              </a:solidFill>
              <a:latin typeface="Times New Roman" panose="02020603050405020304" pitchFamily="18" charset="0"/>
              <a:cs typeface="Times New Roman" panose="02020603050405020304" pitchFamily="18" charset="0"/>
            </a:endParaRPr>
          </a:p>
        </p:txBody>
      </p:sp>
      <p:sp>
        <p:nvSpPr>
          <p:cNvPr id="40" name="TextBox 27"/>
          <p:cNvSpPr txBox="1"/>
          <p:nvPr/>
        </p:nvSpPr>
        <p:spPr>
          <a:xfrm>
            <a:off x="9192260" y="4997768"/>
            <a:ext cx="2286000" cy="646112"/>
          </a:xfrm>
          <a:prstGeom prst="rect">
            <a:avLst/>
          </a:prstGeom>
          <a:noFill/>
          <a:ln w="28575" cmpd="thickThin">
            <a:solidFill>
              <a:srgbClr val="904444"/>
            </a:solidFill>
            <a:prstDash val="solid"/>
          </a:ln>
        </p:spPr>
        <p:txBody>
          <a:bodyPr>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1800" dirty="0">
                <a:solidFill>
                  <a:srgbClr val="002060"/>
                </a:solidFill>
              </a:rPr>
              <a:t>粒子表面极性基团对水分子的吸引</a:t>
            </a:r>
            <a:endParaRPr lang="zh-CN" altLang="en-US" sz="1800" dirty="0">
              <a:solidFill>
                <a:srgbClr val="002060"/>
              </a:solidFill>
            </a:endParaRPr>
          </a:p>
        </p:txBody>
      </p:sp>
      <p:sp>
        <p:nvSpPr>
          <p:cNvPr id="42" name="Oval 72"/>
          <p:cNvSpPr/>
          <p:nvPr/>
        </p:nvSpPr>
        <p:spPr>
          <a:xfrm>
            <a:off x="7392035" y="4046855"/>
            <a:ext cx="1619885" cy="533400"/>
          </a:xfrm>
          <a:prstGeom prst="ellipse">
            <a:avLst/>
          </a:prstGeom>
          <a:noFill/>
          <a:ln w="31750" cap="flat" cmpd="sng">
            <a:solidFill>
              <a:srgbClr val="FEA3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endParaRPr lang="zh-CN" altLang="en-US" sz="1800" dirty="0">
              <a:solidFill>
                <a:srgbClr val="FF99CC"/>
              </a:solidFill>
            </a:endParaRP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pic>
        <p:nvPicPr>
          <p:cNvPr id="3"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94"/>
          <a:stretch>
            <a:fillRect/>
          </a:stretch>
        </p:blipFill>
        <p:spPr bwMode="auto">
          <a:xfrm>
            <a:off x="342900" y="1557020"/>
            <a:ext cx="393763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 name="Rectangle 5"/>
          <p:cNvSpPr>
            <a:spLocks noChangeArrowheads="1"/>
          </p:cNvSpPr>
          <p:nvPr/>
        </p:nvSpPr>
        <p:spPr bwMode="auto">
          <a:xfrm>
            <a:off x="4046220" y="1347470"/>
            <a:ext cx="78232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tabLst>
                <a:tab pos="266700" algn="l"/>
              </a:tabLst>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tabLst>
                <a:tab pos="266700" algn="l"/>
              </a:tabLst>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tabLst>
                <a:tab pos="266700" algn="l"/>
              </a:tabLst>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tabLst>
                <a:tab pos="266700" algn="l"/>
              </a:tabLst>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tabLst>
                <a:tab pos="266700" algn="l"/>
              </a:tabLst>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tabLst>
                <a:tab pos="266700" algn="l"/>
              </a:tabLst>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tabLst>
                <a:tab pos="266700" algn="l"/>
              </a:tabLst>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tabLst>
                <a:tab pos="266700" algn="l"/>
              </a:tabLst>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tabLst>
                <a:tab pos="266700" algn="l"/>
              </a:tabLst>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ts val="600"/>
              </a:spcBef>
              <a:buFontTx/>
              <a:buNone/>
              <a:tabLst>
                <a:tab pos="266700" algn="l"/>
                <a:tab pos="266700" algn="l"/>
              </a:tabLst>
            </a:pPr>
            <a:r>
              <a:rPr lang="en-US" altLang="zh-CN" sz="2200" b="0" dirty="0">
                <a:solidFill>
                  <a:schemeClr val="bg2"/>
                </a:solidFill>
                <a:ea typeface="黑体" panose="02010609060101010101" pitchFamily="2" charset="-122"/>
              </a:rPr>
              <a:t>Bryant</a:t>
            </a:r>
            <a:r>
              <a:rPr lang="zh-CN" altLang="en-US" sz="2200" b="0" dirty="0">
                <a:solidFill>
                  <a:schemeClr val="bg2"/>
                </a:solidFill>
                <a:ea typeface="黑体" panose="02010609060101010101" pitchFamily="2" charset="-122"/>
              </a:rPr>
              <a:t>提出了</a:t>
            </a:r>
            <a:r>
              <a:rPr lang="zh-CN" altLang="en-US" sz="2200" b="0" dirty="0">
                <a:solidFill>
                  <a:srgbClr val="FF0000"/>
                </a:solidFill>
                <a:ea typeface="黑体" panose="02010609060101010101" pitchFamily="2" charset="-122"/>
              </a:rPr>
              <a:t>三阶段理论</a:t>
            </a:r>
            <a:endParaRPr lang="zh-CN" altLang="en-US" sz="2200" b="0" dirty="0">
              <a:solidFill>
                <a:srgbClr val="FF0000"/>
              </a:solidFill>
              <a:ea typeface="黑体" panose="02010609060101010101" pitchFamily="2" charset="-122"/>
            </a:endParaRPr>
          </a:p>
          <a:p>
            <a:pPr eaLnBrk="1" hangingPunct="1">
              <a:lnSpc>
                <a:spcPct val="150000"/>
              </a:lnSpc>
              <a:spcBef>
                <a:spcPts val="600"/>
              </a:spcBef>
              <a:buFontTx/>
              <a:buNone/>
              <a:tabLst>
                <a:tab pos="266700" algn="l"/>
                <a:tab pos="266700" algn="l"/>
              </a:tabLst>
            </a:pPr>
            <a:r>
              <a:rPr lang="zh-CN" altLang="en-US" sz="2200" b="0" dirty="0">
                <a:solidFill>
                  <a:schemeClr val="accent1"/>
                </a:solidFill>
                <a:ea typeface="黑体" panose="02010609060101010101" pitchFamily="2" charset="-122"/>
              </a:rPr>
              <a:t>水解发酵阶段</a:t>
            </a:r>
            <a:r>
              <a:rPr lang="zh-CN" altLang="en-US" sz="2200" b="0" dirty="0">
                <a:solidFill>
                  <a:srgbClr val="000066"/>
                </a:solidFill>
                <a:ea typeface="黑体" panose="02010609060101010101" pitchFamily="2" charset="-122"/>
              </a:rPr>
              <a:t>：厌氧菌胞外酶将复杂的有机物分解成简单的有机物，如纤维素经水解转化成较简单的糖类等。在产酸菌的作用下经厌氧发酵和氧化转化成乙酸、丙酸丁酸等脂肪酸和醇类等。水解发酵菌主要是</a:t>
            </a:r>
            <a:r>
              <a:rPr lang="zh-CN" altLang="en-US" sz="2200" u="sng" dirty="0">
                <a:solidFill>
                  <a:srgbClr val="000066"/>
                </a:solidFill>
                <a:ea typeface="黑体" panose="02010609060101010101" pitchFamily="2" charset="-122"/>
              </a:rPr>
              <a:t>专性厌氧菌和兼性厌氧菌</a:t>
            </a:r>
            <a:r>
              <a:rPr lang="zh-CN" altLang="en-US" sz="2200" b="0" dirty="0">
                <a:solidFill>
                  <a:srgbClr val="000066"/>
                </a:solidFill>
                <a:ea typeface="黑体" panose="02010609060101010101" pitchFamily="2" charset="-122"/>
              </a:rPr>
              <a:t>。</a:t>
            </a:r>
            <a:endParaRPr lang="zh-CN" altLang="en-US" sz="2200" b="0" dirty="0">
              <a:solidFill>
                <a:srgbClr val="000066"/>
              </a:solidFill>
              <a:ea typeface="黑体" panose="02010609060101010101" pitchFamily="2" charset="-122"/>
            </a:endParaRPr>
          </a:p>
          <a:p>
            <a:pPr eaLnBrk="1" hangingPunct="1">
              <a:lnSpc>
                <a:spcPct val="150000"/>
              </a:lnSpc>
              <a:spcBef>
                <a:spcPts val="600"/>
              </a:spcBef>
              <a:buFontTx/>
              <a:buNone/>
              <a:tabLst>
                <a:tab pos="266700" algn="l"/>
                <a:tab pos="266700" algn="l"/>
              </a:tabLst>
            </a:pPr>
            <a:r>
              <a:rPr lang="zh-CN" altLang="en-US" sz="2200" b="0" dirty="0">
                <a:solidFill>
                  <a:schemeClr val="accent1"/>
                </a:solidFill>
                <a:ea typeface="黑体" panose="02010609060101010101" pitchFamily="2" charset="-122"/>
              </a:rPr>
              <a:t>产氢产乙酸阶段</a:t>
            </a:r>
            <a:r>
              <a:rPr lang="zh-CN" altLang="en-US" sz="2200" b="0" dirty="0">
                <a:solidFill>
                  <a:srgbClr val="000066"/>
                </a:solidFill>
                <a:ea typeface="黑体" panose="02010609060101010101" pitchFamily="2" charset="-122"/>
              </a:rPr>
              <a:t>：产氢产乙酸菌，将丙酸、丁酸等脂肪酸和乙醇等转化为乙酸、</a:t>
            </a:r>
            <a:r>
              <a:rPr lang="en-US" altLang="zh-CN" sz="2200" b="0" dirty="0">
                <a:solidFill>
                  <a:srgbClr val="000066"/>
                </a:solidFill>
                <a:ea typeface="黑体" panose="02010609060101010101" pitchFamily="2" charset="-122"/>
              </a:rPr>
              <a:t>H</a:t>
            </a:r>
            <a:r>
              <a:rPr lang="en-US" altLang="zh-CN" sz="2200" b="0" baseline="-25000" dirty="0">
                <a:solidFill>
                  <a:srgbClr val="000066"/>
                </a:solidFill>
                <a:ea typeface="黑体" panose="02010609060101010101" pitchFamily="2" charset="-122"/>
              </a:rPr>
              <a:t>2</a:t>
            </a:r>
            <a:r>
              <a:rPr lang="en-US" altLang="zh-CN" sz="2200" b="0" dirty="0">
                <a:solidFill>
                  <a:srgbClr val="000066"/>
                </a:solidFill>
                <a:ea typeface="黑体" panose="02010609060101010101" pitchFamily="2" charset="-122"/>
              </a:rPr>
              <a:t>/CO</a:t>
            </a:r>
            <a:r>
              <a:rPr lang="en-US" altLang="zh-CN" sz="2200" b="0" baseline="-25000" dirty="0">
                <a:solidFill>
                  <a:srgbClr val="000066"/>
                </a:solidFill>
                <a:ea typeface="黑体" panose="02010609060101010101" pitchFamily="2" charset="-122"/>
              </a:rPr>
              <a:t>2</a:t>
            </a:r>
            <a:r>
              <a:rPr lang="zh-CN" altLang="en-US" sz="2200" b="0" dirty="0">
                <a:solidFill>
                  <a:srgbClr val="000066"/>
                </a:solidFill>
                <a:ea typeface="黑体" panose="02010609060101010101" pitchFamily="2" charset="-122"/>
              </a:rPr>
              <a:t>；</a:t>
            </a:r>
            <a:endParaRPr lang="zh-CN" altLang="en-US" sz="2200" b="0" dirty="0">
              <a:solidFill>
                <a:srgbClr val="000066"/>
              </a:solidFill>
              <a:ea typeface="黑体" panose="02010609060101010101" pitchFamily="2" charset="-122"/>
            </a:endParaRPr>
          </a:p>
          <a:p>
            <a:pPr eaLnBrk="1" hangingPunct="1">
              <a:lnSpc>
                <a:spcPct val="150000"/>
              </a:lnSpc>
              <a:spcBef>
                <a:spcPts val="600"/>
              </a:spcBef>
              <a:buFontTx/>
              <a:buNone/>
              <a:tabLst>
                <a:tab pos="266700" algn="l"/>
                <a:tab pos="266700" algn="l"/>
              </a:tabLst>
            </a:pPr>
            <a:r>
              <a:rPr lang="zh-CN" altLang="en-US" sz="2200" b="0" dirty="0">
                <a:solidFill>
                  <a:schemeClr val="accent1"/>
                </a:solidFill>
                <a:ea typeface="黑体" panose="02010609060101010101" pitchFamily="2" charset="-122"/>
              </a:rPr>
              <a:t>产甲烷阶段</a:t>
            </a:r>
            <a:r>
              <a:rPr lang="zh-CN" altLang="en-US" sz="2200" b="0" dirty="0">
                <a:solidFill>
                  <a:srgbClr val="000066"/>
                </a:solidFill>
                <a:ea typeface="黑体" panose="02010609060101010101" pitchFamily="2" charset="-122"/>
              </a:rPr>
              <a:t>：产甲烷菌把第一阶段和第二阶段产生的乙酸、</a:t>
            </a:r>
            <a:r>
              <a:rPr lang="en-US" altLang="zh-CN" sz="2200" b="0" dirty="0">
                <a:solidFill>
                  <a:srgbClr val="000066"/>
                </a:solidFill>
                <a:ea typeface="黑体" panose="02010609060101010101" pitchFamily="2" charset="-122"/>
              </a:rPr>
              <a:t>H</a:t>
            </a:r>
            <a:r>
              <a:rPr lang="en-US" altLang="zh-CN" sz="2200" b="0" baseline="-25000" dirty="0">
                <a:solidFill>
                  <a:srgbClr val="000066"/>
                </a:solidFill>
                <a:ea typeface="黑体" panose="02010609060101010101" pitchFamily="2" charset="-122"/>
              </a:rPr>
              <a:t>2</a:t>
            </a:r>
            <a:r>
              <a:rPr lang="zh-CN" altLang="en-US" sz="2200" b="0" dirty="0">
                <a:solidFill>
                  <a:srgbClr val="000066"/>
                </a:solidFill>
                <a:ea typeface="黑体" panose="02010609060101010101" pitchFamily="2" charset="-122"/>
              </a:rPr>
              <a:t>和</a:t>
            </a:r>
            <a:r>
              <a:rPr lang="en-US" altLang="zh-CN" sz="2200" b="0" dirty="0">
                <a:solidFill>
                  <a:srgbClr val="000066"/>
                </a:solidFill>
                <a:ea typeface="黑体" panose="02010609060101010101" pitchFamily="2" charset="-122"/>
              </a:rPr>
              <a:t>CO</a:t>
            </a:r>
            <a:r>
              <a:rPr lang="en-US" altLang="zh-CN" sz="2200" b="0" baseline="-25000" dirty="0">
                <a:solidFill>
                  <a:srgbClr val="000066"/>
                </a:solidFill>
                <a:ea typeface="黑体" panose="02010609060101010101" pitchFamily="2" charset="-122"/>
              </a:rPr>
              <a:t>2</a:t>
            </a:r>
            <a:r>
              <a:rPr lang="zh-CN" altLang="en-US" sz="2200" b="0" dirty="0">
                <a:solidFill>
                  <a:srgbClr val="000066"/>
                </a:solidFill>
                <a:ea typeface="黑体" panose="02010609060101010101" pitchFamily="2" charset="-122"/>
              </a:rPr>
              <a:t>等转化为甲烷。</a:t>
            </a:r>
            <a:endParaRPr lang="zh-CN" altLang="en-US" sz="2200" b="0" dirty="0">
              <a:solidFill>
                <a:srgbClr val="000066"/>
              </a:solidFill>
              <a:ea typeface="黑体" panose="02010609060101010101" pitchFamily="2" charset="-122"/>
            </a:endParaRPr>
          </a:p>
        </p:txBody>
      </p:sp>
      <p:sp>
        <p:nvSpPr>
          <p:cNvPr id="5" name="Rectangle 3"/>
          <p:cNvSpPr>
            <a:spLocks noGrp="1"/>
          </p:cNvSpPr>
          <p:nvPr/>
        </p:nvSpPr>
        <p:spPr>
          <a:xfrm>
            <a:off x="342900" y="548640"/>
            <a:ext cx="1043559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3.1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厌氧生物处理</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Anaerobic Biological Treatment</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5" name="Rectangle 3"/>
          <p:cNvSpPr>
            <a:spLocks noGrp="1"/>
          </p:cNvSpPr>
          <p:nvPr/>
        </p:nvSpPr>
        <p:spPr>
          <a:xfrm>
            <a:off x="342900" y="548640"/>
            <a:ext cx="1043559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3.1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厌氧生物处理</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Anaerobic Biological Treatment</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2" name="文本框 1"/>
          <p:cNvSpPr txBox="1"/>
          <p:nvPr/>
        </p:nvSpPr>
        <p:spPr>
          <a:xfrm>
            <a:off x="551180" y="1844675"/>
            <a:ext cx="5004435" cy="4707890"/>
          </a:xfrm>
          <a:prstGeom prst="rect">
            <a:avLst/>
          </a:prstGeom>
        </p:spPr>
        <p:txBody>
          <a:bodyPr wrap="square">
            <a:spAutoFit/>
          </a:bodyPr>
          <a:p>
            <a:pPr indent="127000" algn="just" defTabSz="266700">
              <a:lnSpc>
                <a:spcPct val="150000"/>
              </a:lnSpc>
              <a:spcBef>
                <a:spcPct val="0"/>
              </a:spcBef>
              <a:spcAft>
                <a:spcPct val="0"/>
              </a:spcAft>
            </a:pPr>
            <a:r>
              <a:rPr lang="zh-CN" altLang="en-US" sz="2200" b="0">
                <a:solidFill>
                  <a:srgbClr val="000000"/>
                </a:solidFill>
                <a:latin typeface="黑体" panose="02010609060101010101" pitchFamily="2" charset="-122"/>
                <a:ea typeface="黑体" panose="02010609060101010101" pitchFamily="2" charset="-122"/>
              </a:rPr>
              <a:t>与好氧工艺相比，厌氧工艺具有以下</a:t>
            </a:r>
            <a:r>
              <a:rPr lang="zh-CN" altLang="en-US" sz="2400">
                <a:solidFill>
                  <a:srgbClr val="000000"/>
                </a:solidFill>
                <a:latin typeface="黑体" panose="02010609060101010101" pitchFamily="2" charset="-122"/>
                <a:ea typeface="黑体" panose="02010609060101010101" pitchFamily="2" charset="-122"/>
              </a:rPr>
              <a:t>优点</a:t>
            </a:r>
            <a:endParaRPr lang="zh-CN" altLang="en-US" sz="2200" b="0">
              <a:solidFill>
                <a:srgbClr val="000000"/>
              </a:solidFill>
              <a:latin typeface="黑体" panose="02010609060101010101" pitchFamily="2" charset="-122"/>
              <a:ea typeface="黑体" panose="02010609060101010101" pitchFamily="2" charset="-122"/>
            </a:endParaRPr>
          </a:p>
          <a:p>
            <a:pPr marL="342900" indent="-342900" algn="just" defTabSz="266700">
              <a:lnSpc>
                <a:spcPct val="150000"/>
              </a:lnSpc>
              <a:spcBef>
                <a:spcPct val="0"/>
              </a:spcBef>
              <a:spcAft>
                <a:spcPct val="0"/>
              </a:spcAft>
              <a:buFont typeface="Wingdings" panose="05000000000000000000" charset="0"/>
              <a:buChar char="l"/>
            </a:pPr>
            <a:r>
              <a:rPr lang="zh-CN" altLang="en-US" sz="2200" b="0">
                <a:solidFill>
                  <a:srgbClr val="000000"/>
                </a:solidFill>
                <a:latin typeface="黑体" panose="02010609060101010101" pitchFamily="2" charset="-122"/>
                <a:ea typeface="黑体" panose="02010609060101010101" pitchFamily="2" charset="-122"/>
              </a:rPr>
              <a:t>需要的能量和营养物较少；</a:t>
            </a:r>
            <a:endParaRPr lang="zh-CN" altLang="en-US" sz="2200" b="0">
              <a:solidFill>
                <a:srgbClr val="000000"/>
              </a:solidFill>
              <a:latin typeface="黑体" panose="02010609060101010101" pitchFamily="2" charset="-122"/>
              <a:ea typeface="黑体" panose="02010609060101010101" pitchFamily="2" charset="-122"/>
            </a:endParaRPr>
          </a:p>
          <a:p>
            <a:pPr marL="342900" indent="-342900" algn="just" defTabSz="266700">
              <a:lnSpc>
                <a:spcPct val="150000"/>
              </a:lnSpc>
              <a:spcBef>
                <a:spcPct val="0"/>
              </a:spcBef>
              <a:spcAft>
                <a:spcPct val="0"/>
              </a:spcAft>
              <a:buFont typeface="Wingdings" panose="05000000000000000000" charset="0"/>
              <a:buChar char="l"/>
            </a:pPr>
            <a:r>
              <a:rPr lang="zh-CN" altLang="en-US" sz="2200" b="0">
                <a:solidFill>
                  <a:srgbClr val="000000"/>
                </a:solidFill>
                <a:latin typeface="黑体" panose="02010609060101010101" pitchFamily="2" charset="-122"/>
                <a:ea typeface="黑体" panose="02010609060101010101" pitchFamily="2" charset="-122"/>
              </a:rPr>
              <a:t>生物污泥产量较低；</a:t>
            </a:r>
            <a:endParaRPr lang="zh-CN" altLang="en-US" sz="2200" b="0">
              <a:solidFill>
                <a:srgbClr val="000000"/>
              </a:solidFill>
              <a:latin typeface="黑体" panose="02010609060101010101" pitchFamily="2" charset="-122"/>
              <a:ea typeface="黑体" panose="02010609060101010101" pitchFamily="2" charset="-122"/>
            </a:endParaRPr>
          </a:p>
          <a:p>
            <a:pPr marL="342900" indent="-342900" algn="just" defTabSz="266700">
              <a:lnSpc>
                <a:spcPct val="150000"/>
              </a:lnSpc>
              <a:spcBef>
                <a:spcPct val="0"/>
              </a:spcBef>
              <a:spcAft>
                <a:spcPct val="0"/>
              </a:spcAft>
              <a:buFont typeface="Wingdings" panose="05000000000000000000" charset="0"/>
              <a:buChar char="l"/>
            </a:pPr>
            <a:r>
              <a:rPr lang="zh-CN" altLang="en-US" sz="2200" b="0">
                <a:solidFill>
                  <a:srgbClr val="000000"/>
                </a:solidFill>
                <a:latin typeface="黑体" panose="02010609060101010101" pitchFamily="2" charset="-122"/>
                <a:ea typeface="黑体" panose="02010609060101010101" pitchFamily="2" charset="-122"/>
              </a:rPr>
              <a:t>容积负荷较高；</a:t>
            </a:r>
            <a:endParaRPr lang="zh-CN" altLang="en-US" sz="2200" b="0">
              <a:solidFill>
                <a:srgbClr val="000000"/>
              </a:solidFill>
              <a:latin typeface="黑体" panose="02010609060101010101" pitchFamily="2" charset="-122"/>
              <a:ea typeface="黑体" panose="02010609060101010101" pitchFamily="2" charset="-122"/>
            </a:endParaRPr>
          </a:p>
          <a:p>
            <a:pPr marL="342900" indent="-342900" algn="just" defTabSz="266700">
              <a:lnSpc>
                <a:spcPct val="150000"/>
              </a:lnSpc>
              <a:spcBef>
                <a:spcPct val="0"/>
              </a:spcBef>
              <a:spcAft>
                <a:spcPct val="0"/>
              </a:spcAft>
              <a:buFont typeface="Wingdings" panose="05000000000000000000" charset="0"/>
              <a:buChar char="l"/>
            </a:pPr>
            <a:r>
              <a:rPr lang="zh-CN" altLang="en-US" sz="2200" b="0">
                <a:solidFill>
                  <a:srgbClr val="000000"/>
                </a:solidFill>
                <a:latin typeface="黑体" panose="02010609060101010101" pitchFamily="2" charset="-122"/>
                <a:ea typeface="黑体" panose="02010609060101010101" pitchFamily="2" charset="-122"/>
              </a:rPr>
              <a:t>产生甲烷，是一种潜在的能源；</a:t>
            </a:r>
            <a:endParaRPr lang="zh-CN" altLang="en-US" sz="2200" b="0">
              <a:solidFill>
                <a:srgbClr val="000000"/>
              </a:solidFill>
              <a:latin typeface="黑体" panose="02010609060101010101" pitchFamily="2" charset="-122"/>
              <a:ea typeface="黑体" panose="02010609060101010101" pitchFamily="2" charset="-122"/>
            </a:endParaRPr>
          </a:p>
          <a:p>
            <a:pPr marL="342900" indent="-342900" algn="just" defTabSz="266700">
              <a:lnSpc>
                <a:spcPct val="150000"/>
              </a:lnSpc>
              <a:spcBef>
                <a:spcPct val="0"/>
              </a:spcBef>
              <a:spcAft>
                <a:spcPct val="0"/>
              </a:spcAft>
              <a:buFont typeface="Wingdings" panose="05000000000000000000" charset="0"/>
              <a:buChar char="l"/>
            </a:pPr>
            <a:r>
              <a:rPr lang="zh-CN" altLang="en-US" sz="2200" b="0">
                <a:solidFill>
                  <a:srgbClr val="000000"/>
                </a:solidFill>
                <a:latin typeface="黑体" panose="02010609060101010101" pitchFamily="2" charset="-122"/>
                <a:ea typeface="黑体" panose="02010609060101010101" pitchFamily="2" charset="-122"/>
              </a:rPr>
              <a:t>需要的反应器容积较小；</a:t>
            </a:r>
            <a:endParaRPr lang="zh-CN" altLang="en-US" sz="2200" b="0">
              <a:solidFill>
                <a:srgbClr val="000000"/>
              </a:solidFill>
              <a:latin typeface="黑体" panose="02010609060101010101" pitchFamily="2" charset="-122"/>
              <a:ea typeface="黑体" panose="02010609060101010101" pitchFamily="2" charset="-122"/>
            </a:endParaRPr>
          </a:p>
          <a:p>
            <a:pPr marL="342900" indent="-342900" algn="just" defTabSz="266700">
              <a:lnSpc>
                <a:spcPct val="150000"/>
              </a:lnSpc>
              <a:spcBef>
                <a:spcPct val="0"/>
              </a:spcBef>
              <a:spcAft>
                <a:spcPct val="0"/>
              </a:spcAft>
              <a:buFont typeface="Wingdings" panose="05000000000000000000" charset="0"/>
              <a:buChar char="l"/>
            </a:pPr>
            <a:r>
              <a:rPr lang="zh-CN" altLang="en-US" sz="2200" b="0">
                <a:solidFill>
                  <a:srgbClr val="000000"/>
                </a:solidFill>
                <a:latin typeface="黑体" panose="02010609060101010101" pitchFamily="2" charset="-122"/>
                <a:ea typeface="黑体" panose="02010609060101010101" pitchFamily="2" charset="-122"/>
              </a:rPr>
              <a:t>排除了废气的空气污染。</a:t>
            </a:r>
            <a:endParaRPr lang="zh-CN" altLang="en-US" sz="2200" b="0">
              <a:solidFill>
                <a:srgbClr val="000000"/>
              </a:solidFill>
              <a:latin typeface="黑体" panose="02010609060101010101" pitchFamily="2" charset="-122"/>
              <a:ea typeface="黑体" panose="02010609060101010101" pitchFamily="2" charset="-122"/>
            </a:endParaRPr>
          </a:p>
          <a:p>
            <a:pPr indent="127000" algn="just" defTabSz="266700">
              <a:lnSpc>
                <a:spcPct val="150000"/>
              </a:lnSpc>
              <a:spcBef>
                <a:spcPct val="0"/>
              </a:spcBef>
              <a:spcAft>
                <a:spcPct val="0"/>
              </a:spcAft>
            </a:pPr>
            <a:endParaRPr lang="zh-CN" altLang="en-US" sz="2200" b="0">
              <a:solidFill>
                <a:srgbClr val="000000"/>
              </a:solidFill>
              <a:latin typeface="黑体" panose="02010609060101010101" pitchFamily="2" charset="-122"/>
              <a:ea typeface="黑体" panose="02010609060101010101" pitchFamily="2" charset="-122"/>
            </a:endParaRPr>
          </a:p>
        </p:txBody>
      </p:sp>
      <p:sp>
        <p:nvSpPr>
          <p:cNvPr id="6" name="文本框 5"/>
          <p:cNvSpPr txBox="1"/>
          <p:nvPr/>
        </p:nvSpPr>
        <p:spPr>
          <a:xfrm>
            <a:off x="6022975" y="1701165"/>
            <a:ext cx="5643245" cy="3691890"/>
          </a:xfrm>
          <a:prstGeom prst="rect">
            <a:avLst/>
          </a:prstGeom>
          <a:noFill/>
        </p:spPr>
        <p:txBody>
          <a:bodyPr wrap="square" rtlCol="0">
            <a:noAutofit/>
          </a:bodyPr>
          <a:p>
            <a:pPr>
              <a:lnSpc>
                <a:spcPct val="150000"/>
              </a:lnSpc>
            </a:pPr>
            <a:r>
              <a:rPr lang="zh-CN" altLang="en-US" sz="2400">
                <a:solidFill>
                  <a:srgbClr val="000000"/>
                </a:solidFill>
                <a:latin typeface="黑体" panose="02010609060101010101" pitchFamily="2" charset="-122"/>
                <a:ea typeface="黑体" panose="02010609060101010101" pitchFamily="2" charset="-122"/>
                <a:sym typeface="+mn-ea"/>
              </a:rPr>
              <a:t>缺点</a:t>
            </a:r>
            <a:endParaRPr lang="zh-CN" altLang="en-US" sz="2400">
              <a:solidFill>
                <a:srgbClr val="000000"/>
              </a:solidFill>
              <a:latin typeface="黑体" panose="02010609060101010101" pitchFamily="2" charset="-122"/>
              <a:ea typeface="黑体" panose="02010609060101010101" pitchFamily="2" charset="-122"/>
              <a:sym typeface="+mn-ea"/>
            </a:endParaRPr>
          </a:p>
          <a:p>
            <a:pPr marL="342900" indent="-342900">
              <a:lnSpc>
                <a:spcPct val="150000"/>
              </a:lnSpc>
              <a:buFont typeface="Wingdings" panose="05000000000000000000" charset="0"/>
              <a:buChar char="n"/>
            </a:pPr>
            <a:r>
              <a:rPr lang="zh-CN" altLang="en-US" sz="2200" b="0">
                <a:solidFill>
                  <a:srgbClr val="000000"/>
                </a:solidFill>
                <a:latin typeface="黑体" panose="02010609060101010101" pitchFamily="2" charset="-122"/>
                <a:ea typeface="黑体" panose="02010609060101010101" pitchFamily="2" charset="-122"/>
                <a:sym typeface="+mn-ea"/>
              </a:rPr>
              <a:t>为培养必需的生物污泥总量，启动时间较长</a:t>
            </a:r>
            <a:endParaRPr lang="zh-CN" altLang="en-US" sz="2200" b="0">
              <a:solidFill>
                <a:srgbClr val="000000"/>
              </a:solidFill>
              <a:latin typeface="黑体" panose="02010609060101010101" pitchFamily="2" charset="-122"/>
              <a:ea typeface="黑体" panose="02010609060101010101" pitchFamily="2" charset="-122"/>
              <a:sym typeface="+mn-ea"/>
            </a:endParaRPr>
          </a:p>
          <a:p>
            <a:pPr marL="342900" indent="-342900">
              <a:lnSpc>
                <a:spcPct val="150000"/>
              </a:lnSpc>
              <a:buFont typeface="Wingdings" panose="05000000000000000000" charset="0"/>
              <a:buChar char="n"/>
            </a:pPr>
            <a:r>
              <a:rPr lang="zh-CN" altLang="en-US" sz="2200" b="0">
                <a:solidFill>
                  <a:srgbClr val="000000"/>
                </a:solidFill>
                <a:latin typeface="黑体" panose="02010609060101010101" pitchFamily="2" charset="-122"/>
                <a:ea typeface="黑体" panose="02010609060101010101" pitchFamily="2" charset="-122"/>
                <a:sym typeface="+mn-ea"/>
              </a:rPr>
              <a:t>需要补充碱度；</a:t>
            </a:r>
            <a:endParaRPr lang="zh-CN" altLang="en-US" sz="2200" b="0">
              <a:solidFill>
                <a:srgbClr val="000000"/>
              </a:solidFill>
              <a:latin typeface="黑体" panose="02010609060101010101" pitchFamily="2" charset="-122"/>
              <a:ea typeface="黑体" panose="02010609060101010101" pitchFamily="2" charset="-122"/>
              <a:sym typeface="+mn-ea"/>
            </a:endParaRPr>
          </a:p>
          <a:p>
            <a:pPr marL="342900" indent="-342900">
              <a:lnSpc>
                <a:spcPct val="150000"/>
              </a:lnSpc>
              <a:buFont typeface="Wingdings" panose="05000000000000000000" charset="0"/>
              <a:buChar char="n"/>
            </a:pPr>
            <a:r>
              <a:rPr lang="zh-CN" altLang="en-US" sz="2200" b="0">
                <a:solidFill>
                  <a:srgbClr val="000000"/>
                </a:solidFill>
                <a:latin typeface="黑体" panose="02010609060101010101" pitchFamily="2" charset="-122"/>
                <a:ea typeface="黑体" panose="02010609060101010101" pitchFamily="2" charset="-122"/>
                <a:sym typeface="+mn-ea"/>
              </a:rPr>
              <a:t>为满足排放要求，需要用好氧处理工艺作进一步的处理；</a:t>
            </a:r>
            <a:endParaRPr lang="zh-CN" altLang="en-US" sz="2200" b="0">
              <a:solidFill>
                <a:srgbClr val="000000"/>
              </a:solidFill>
              <a:latin typeface="黑体" panose="02010609060101010101" pitchFamily="2" charset="-122"/>
              <a:ea typeface="黑体" panose="02010609060101010101" pitchFamily="2" charset="-122"/>
              <a:sym typeface="+mn-ea"/>
            </a:endParaRPr>
          </a:p>
          <a:p>
            <a:pPr marL="342900" indent="-342900">
              <a:lnSpc>
                <a:spcPct val="150000"/>
              </a:lnSpc>
              <a:buFont typeface="Wingdings" panose="05000000000000000000" charset="0"/>
              <a:buChar char="n"/>
            </a:pPr>
            <a:r>
              <a:rPr lang="zh-CN" altLang="en-US" sz="2200" b="0">
                <a:solidFill>
                  <a:srgbClr val="000000"/>
                </a:solidFill>
                <a:latin typeface="黑体" panose="02010609060101010101" pitchFamily="2" charset="-122"/>
                <a:ea typeface="黑体" panose="02010609060101010101" pitchFamily="2" charset="-122"/>
                <a:sym typeface="+mn-ea"/>
              </a:rPr>
              <a:t>不能生物除氮和除磷；</a:t>
            </a:r>
            <a:endParaRPr lang="zh-CN" altLang="en-US" sz="2200" b="0">
              <a:solidFill>
                <a:srgbClr val="000000"/>
              </a:solidFill>
              <a:latin typeface="黑体" panose="02010609060101010101" pitchFamily="2" charset="-122"/>
              <a:ea typeface="黑体" panose="02010609060101010101" pitchFamily="2" charset="-122"/>
              <a:sym typeface="+mn-ea"/>
            </a:endParaRPr>
          </a:p>
          <a:p>
            <a:pPr marL="342900" indent="-342900">
              <a:lnSpc>
                <a:spcPct val="150000"/>
              </a:lnSpc>
              <a:buFont typeface="Wingdings" panose="05000000000000000000" charset="0"/>
              <a:buChar char="n"/>
            </a:pPr>
            <a:r>
              <a:rPr lang="zh-CN" altLang="en-US" sz="2200" b="0">
                <a:solidFill>
                  <a:srgbClr val="000000"/>
                </a:solidFill>
                <a:latin typeface="黑体" panose="02010609060101010101" pitchFamily="2" charset="-122"/>
                <a:ea typeface="黑体" panose="02010609060101010101" pitchFamily="2" charset="-122"/>
                <a:sym typeface="+mn-ea"/>
              </a:rPr>
              <a:t>对可能存在的有毒物质敏感；</a:t>
            </a:r>
            <a:endParaRPr lang="zh-CN" altLang="en-US" sz="2200" b="0">
              <a:solidFill>
                <a:srgbClr val="000000"/>
              </a:solidFill>
              <a:latin typeface="黑体" panose="02010609060101010101" pitchFamily="2" charset="-122"/>
              <a:ea typeface="黑体" panose="02010609060101010101" pitchFamily="2" charset="-122"/>
              <a:sym typeface="+mn-ea"/>
            </a:endParaRPr>
          </a:p>
          <a:p>
            <a:pPr marL="342900" indent="-342900">
              <a:lnSpc>
                <a:spcPct val="150000"/>
              </a:lnSpc>
              <a:buFont typeface="Wingdings" panose="05000000000000000000" charset="0"/>
              <a:buChar char="n"/>
            </a:pPr>
            <a:r>
              <a:rPr lang="zh-CN" altLang="en-US" sz="2200" b="0">
                <a:solidFill>
                  <a:srgbClr val="000000"/>
                </a:solidFill>
                <a:latin typeface="黑体" panose="02010609060101010101" pitchFamily="2" charset="-122"/>
                <a:ea typeface="黑体" panose="02010609060101010101" pitchFamily="2" charset="-122"/>
                <a:sym typeface="+mn-ea"/>
              </a:rPr>
              <a:t>有可能会产生臭味和腐蚀气体</a:t>
            </a:r>
            <a:endParaRPr lang="zh-CN" altLang="en-US" sz="2200" b="0">
              <a:solidFill>
                <a:srgbClr val="000000"/>
              </a:solidFill>
              <a:latin typeface="黑体" panose="02010609060101010101" pitchFamily="2" charset="-122"/>
              <a:ea typeface="黑体" panose="02010609060101010101" pitchFamily="2" charset="-122"/>
            </a:endParaRPr>
          </a:p>
          <a:p>
            <a:endParaRPr lang="zh-CN" altLang="en-US" sz="2200"/>
          </a:p>
        </p:txBody>
      </p:sp>
      <p:sp>
        <p:nvSpPr>
          <p:cNvPr id="7" name="圆角矩形 6"/>
          <p:cNvSpPr/>
          <p:nvPr/>
        </p:nvSpPr>
        <p:spPr>
          <a:xfrm>
            <a:off x="386080" y="1484630"/>
            <a:ext cx="5205730" cy="4896485"/>
          </a:xfrm>
          <a:prstGeom prst="roundRect">
            <a:avLst/>
          </a:prstGeom>
          <a:noFill/>
          <a:ln w="28575" cap="flat" cmpd="sng" algn="ctr">
            <a:solidFill>
              <a:schemeClr val="accent1">
                <a:shade val="50000"/>
              </a:schemeClr>
            </a:solidFill>
            <a:prstDash val="dash"/>
            <a:round/>
            <a:headEnd type="none" w="med" len="med"/>
            <a:tailEnd type="triangl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8" name="圆角矩形 7"/>
          <p:cNvSpPr/>
          <p:nvPr/>
        </p:nvSpPr>
        <p:spPr>
          <a:xfrm>
            <a:off x="5718810" y="1485265"/>
            <a:ext cx="5915660" cy="4896485"/>
          </a:xfrm>
          <a:prstGeom prst="roundRect">
            <a:avLst/>
          </a:prstGeom>
          <a:noFill/>
          <a:ln w="28575" cap="flat" cmpd="sng" algn="ctr">
            <a:solidFill>
              <a:schemeClr val="accent1">
                <a:shade val="50000"/>
              </a:schemeClr>
            </a:solidFill>
            <a:prstDash val="dash"/>
            <a:round/>
            <a:headEnd type="none" w="med" len="med"/>
            <a:tailEnd type="triangl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5" name="Rectangle 3"/>
          <p:cNvSpPr>
            <a:spLocks noGrp="1"/>
          </p:cNvSpPr>
          <p:nvPr/>
        </p:nvSpPr>
        <p:spPr>
          <a:xfrm>
            <a:off x="342900" y="548640"/>
            <a:ext cx="1198499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3.2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厌氧生物处理工艺</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Anaerobic Biological Treatment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 Processes</a:t>
            </a:r>
            <a:endParaRPr lang="zh-CN" altLang="en-US" sz="30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sym typeface="Wingdings" panose="05000000000000000000" pitchFamily="2" charset="2"/>
            </a:endParaRPr>
          </a:p>
        </p:txBody>
      </p:sp>
      <p:sp>
        <p:nvSpPr>
          <p:cNvPr id="7" name="Text Box 5"/>
          <p:cNvSpPr txBox="1">
            <a:spLocks noChangeArrowheads="1"/>
          </p:cNvSpPr>
          <p:nvPr/>
        </p:nvSpPr>
        <p:spPr bwMode="auto">
          <a:xfrm>
            <a:off x="4814570" y="2636520"/>
            <a:ext cx="6736080" cy="328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ts val="0"/>
              </a:spcBef>
              <a:buFont typeface="Wingdings" panose="05000000000000000000" charset="0"/>
              <a:buChar char="u"/>
            </a:pPr>
            <a:r>
              <a:rPr lang="zh-CN" altLang="en-US" sz="2200" b="0" dirty="0">
                <a:solidFill>
                  <a:schemeClr val="bg2"/>
                </a:solidFill>
                <a:uFillTx/>
                <a:ea typeface="黑体" panose="02010609060101010101" pitchFamily="2" charset="-122"/>
                <a:cs typeface="+mn-ea"/>
              </a:rPr>
              <a:t> </a:t>
            </a:r>
            <a:r>
              <a:rPr lang="zh-CN" altLang="en-US" sz="2200" b="0">
                <a:solidFill>
                  <a:srgbClr val="000000"/>
                </a:solidFill>
                <a:uFillTx/>
                <a:ea typeface="黑体" panose="02010609060101010101" pitchFamily="2" charset="-122"/>
                <a:sym typeface="+mn-ea"/>
              </a:rPr>
              <a:t>厌氧接触法实质上是厌氧活性污泥法，需要</a:t>
            </a:r>
            <a:r>
              <a:rPr lang="zh-CN" altLang="en-US" sz="2200">
                <a:solidFill>
                  <a:srgbClr val="FF0000"/>
                </a:solidFill>
                <a:uFillTx/>
                <a:ea typeface="黑体" panose="02010609060101010101" pitchFamily="2" charset="-122"/>
                <a:sym typeface="+mn-ea"/>
              </a:rPr>
              <a:t>脱气</a:t>
            </a:r>
            <a:r>
              <a:rPr lang="zh-CN" altLang="en-US" sz="2200" b="0">
                <a:solidFill>
                  <a:srgbClr val="000000"/>
                </a:solidFill>
                <a:uFillTx/>
                <a:ea typeface="黑体" panose="02010609060101010101" pitchFamily="2" charset="-122"/>
                <a:sym typeface="+mn-ea"/>
              </a:rPr>
              <a:t>。</a:t>
            </a:r>
            <a:endParaRPr lang="zh-CN" altLang="en-US" sz="2200" b="0" dirty="0">
              <a:solidFill>
                <a:schemeClr val="bg2"/>
              </a:solidFill>
              <a:uFillTx/>
              <a:ea typeface="黑体" panose="02010609060101010101" pitchFamily="2" charset="-122"/>
              <a:cs typeface="+mn-ea"/>
            </a:endParaRPr>
          </a:p>
          <a:p>
            <a:pPr eaLnBrk="1" hangingPunct="1">
              <a:lnSpc>
                <a:spcPct val="150000"/>
              </a:lnSpc>
              <a:spcBef>
                <a:spcPts val="0"/>
              </a:spcBef>
              <a:buFont typeface="Wingdings" panose="05000000000000000000" charset="0"/>
              <a:buChar char="u"/>
            </a:pPr>
            <a:r>
              <a:rPr lang="zh-CN" altLang="en-US" sz="2200" b="0" dirty="0">
                <a:solidFill>
                  <a:schemeClr val="bg2"/>
                </a:solidFill>
                <a:uFillTx/>
                <a:ea typeface="黑体" panose="02010609060101010101" pitchFamily="2" charset="-122"/>
                <a:cs typeface="+mn-ea"/>
              </a:rPr>
              <a:t>污水先进入</a:t>
            </a:r>
            <a:r>
              <a:rPr lang="zh-CN" altLang="en-US" sz="2200" b="0" dirty="0">
                <a:solidFill>
                  <a:schemeClr val="accent1"/>
                </a:solidFill>
                <a:uFillTx/>
                <a:ea typeface="黑体" panose="02010609060101010101" pitchFamily="2" charset="-122"/>
                <a:cs typeface="+mn-ea"/>
              </a:rPr>
              <a:t>混合接触池</a:t>
            </a:r>
            <a:r>
              <a:rPr lang="zh-CN" altLang="en-US" sz="2200" b="0" dirty="0">
                <a:solidFill>
                  <a:schemeClr val="bg2"/>
                </a:solidFill>
                <a:uFillTx/>
                <a:ea typeface="黑体" panose="02010609060101010101" pitchFamily="2" charset="-122"/>
                <a:cs typeface="+mn-ea"/>
              </a:rPr>
              <a:t>与沉淀池回流的厌氧污泥相混合，然后经</a:t>
            </a:r>
            <a:r>
              <a:rPr lang="zh-CN" altLang="en-US" sz="2200" b="0" dirty="0">
                <a:solidFill>
                  <a:schemeClr val="accent1"/>
                </a:solidFill>
                <a:uFillTx/>
                <a:ea typeface="黑体" panose="02010609060101010101" pitchFamily="2" charset="-122"/>
                <a:cs typeface="+mn-ea"/>
              </a:rPr>
              <a:t>真空脱气器</a:t>
            </a:r>
            <a:r>
              <a:rPr lang="zh-CN" altLang="en-US" sz="2200" b="0" dirty="0">
                <a:solidFill>
                  <a:schemeClr val="bg2"/>
                </a:solidFill>
                <a:uFillTx/>
                <a:ea typeface="黑体" panose="02010609060101010101" pitchFamily="2" charset="-122"/>
                <a:cs typeface="+mn-ea"/>
              </a:rPr>
              <a:t>流入沉淀池。</a:t>
            </a:r>
            <a:endParaRPr lang="zh-CN" altLang="en-US" sz="2200" b="0" dirty="0">
              <a:solidFill>
                <a:schemeClr val="bg2"/>
              </a:solidFill>
              <a:uFillTx/>
              <a:ea typeface="黑体" panose="02010609060101010101" pitchFamily="2" charset="-122"/>
              <a:cs typeface="+mn-ea"/>
            </a:endParaRPr>
          </a:p>
          <a:p>
            <a:pPr eaLnBrk="1" hangingPunct="1">
              <a:lnSpc>
                <a:spcPct val="150000"/>
              </a:lnSpc>
              <a:spcBef>
                <a:spcPts val="0"/>
              </a:spcBef>
              <a:buFont typeface="Wingdings" panose="05000000000000000000" charset="0"/>
              <a:buChar char="u"/>
            </a:pPr>
            <a:r>
              <a:rPr lang="zh-CN" altLang="en-US" sz="2200" b="0" dirty="0">
                <a:solidFill>
                  <a:schemeClr val="bg2"/>
                </a:solidFill>
                <a:uFillTx/>
                <a:ea typeface="黑体" panose="02010609060101010101" pitchFamily="2" charset="-122"/>
                <a:cs typeface="+mn-ea"/>
              </a:rPr>
              <a:t>接触池中的污泥浓度要求很高，在</a:t>
            </a:r>
            <a:r>
              <a:rPr lang="en-US" altLang="zh-CN" sz="2200" b="0" dirty="0">
                <a:solidFill>
                  <a:schemeClr val="bg2"/>
                </a:solidFill>
                <a:uFillTx/>
                <a:ea typeface="黑体" panose="02010609060101010101" pitchFamily="2" charset="-122"/>
                <a:cs typeface="+mn-ea"/>
              </a:rPr>
              <a:t>12000 ~   15000 mg/L</a:t>
            </a:r>
            <a:r>
              <a:rPr lang="zh-CN" altLang="en-US" sz="2200" b="0" dirty="0">
                <a:solidFill>
                  <a:schemeClr val="bg2"/>
                </a:solidFill>
                <a:uFillTx/>
                <a:ea typeface="黑体" panose="02010609060101010101" pitchFamily="2" charset="-122"/>
                <a:cs typeface="+mn-ea"/>
              </a:rPr>
              <a:t>，因此，污泥回流量很大，一般是污水流量的</a:t>
            </a:r>
            <a:r>
              <a:rPr lang="en-US" altLang="zh-CN" sz="2200" b="0" dirty="0">
                <a:solidFill>
                  <a:schemeClr val="bg2"/>
                </a:solidFill>
                <a:uFillTx/>
                <a:ea typeface="黑体" panose="02010609060101010101" pitchFamily="2" charset="-122"/>
                <a:cs typeface="+mn-ea"/>
              </a:rPr>
              <a:t>2 ~ 3</a:t>
            </a:r>
            <a:r>
              <a:rPr lang="zh-CN" altLang="en-US" sz="2200" b="0" dirty="0">
                <a:solidFill>
                  <a:schemeClr val="bg2"/>
                </a:solidFill>
                <a:uFillTx/>
                <a:ea typeface="黑体" panose="02010609060101010101" pitchFamily="2" charset="-122"/>
                <a:cs typeface="+mn-ea"/>
              </a:rPr>
              <a:t>倍。</a:t>
            </a:r>
            <a:endParaRPr lang="zh-CN" altLang="en-US" sz="2200" b="0" dirty="0">
              <a:solidFill>
                <a:schemeClr val="bg2"/>
              </a:solidFill>
              <a:uFillTx/>
              <a:ea typeface="黑体" panose="02010609060101010101" pitchFamily="2" charset="-122"/>
              <a:cs typeface="+mn-ea"/>
            </a:endParaRPr>
          </a:p>
          <a:p>
            <a:pPr eaLnBrk="1" hangingPunct="1">
              <a:lnSpc>
                <a:spcPct val="150000"/>
              </a:lnSpc>
              <a:spcBef>
                <a:spcPts val="0"/>
              </a:spcBef>
              <a:buFont typeface="Wingdings" panose="05000000000000000000" charset="0"/>
              <a:buChar char="u"/>
            </a:pPr>
            <a:endParaRPr lang="zh-CN" altLang="en-US" sz="2200" b="0" dirty="0">
              <a:solidFill>
                <a:schemeClr val="bg2"/>
              </a:solidFill>
              <a:uFillTx/>
              <a:ea typeface="黑体" panose="02010609060101010101" pitchFamily="2" charset="-122"/>
              <a:cs typeface="+mn-ea"/>
            </a:endParaRPr>
          </a:p>
          <a:p>
            <a:pPr eaLnBrk="1" hangingPunct="1">
              <a:lnSpc>
                <a:spcPct val="150000"/>
              </a:lnSpc>
              <a:spcBef>
                <a:spcPts val="0"/>
              </a:spcBef>
              <a:buFontTx/>
              <a:buNone/>
            </a:pPr>
            <a:endParaRPr lang="zh-CN" altLang="en-US" sz="2200" b="0" dirty="0">
              <a:solidFill>
                <a:schemeClr val="bg2"/>
              </a:solidFill>
              <a:uFillTx/>
              <a:ea typeface="黑体" panose="02010609060101010101" pitchFamily="2" charset="-122"/>
              <a:cs typeface="+mn-ea"/>
            </a:endParaRPr>
          </a:p>
        </p:txBody>
      </p:sp>
      <p:sp>
        <p:nvSpPr>
          <p:cNvPr id="8" name="Rectangle 3"/>
          <p:cNvSpPr>
            <a:spLocks noGrp="1"/>
          </p:cNvSpPr>
          <p:nvPr/>
        </p:nvSpPr>
        <p:spPr>
          <a:xfrm>
            <a:off x="407670" y="1484630"/>
            <a:ext cx="8074660" cy="937260"/>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3.2.1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厌氧接触法</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Anaerobic Contact Method</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grpSp>
        <p:nvGrpSpPr>
          <p:cNvPr id="9" name="Group 9"/>
          <p:cNvGrpSpPr/>
          <p:nvPr/>
        </p:nvGrpSpPr>
        <p:grpSpPr bwMode="auto">
          <a:xfrm>
            <a:off x="479425" y="2708910"/>
            <a:ext cx="4108450" cy="3392805"/>
            <a:chOff x="1056" y="1392"/>
            <a:chExt cx="3643" cy="2552"/>
          </a:xfrm>
        </p:grpSpPr>
        <p:pic>
          <p:nvPicPr>
            <p:cNvPr id="10" name="Picture 7" descr="15-4"/>
            <p:cNvPicPr>
              <a:picLocks noChangeAspect="1" noChangeArrowheads="1"/>
            </p:cNvPicPr>
            <p:nvPr/>
          </p:nvPicPr>
          <p:blipFill>
            <a:blip r:embed="rId1">
              <a:extLst>
                <a:ext uri="{28A0092B-C50C-407E-A947-70E740481C1C}">
                  <a14:useLocalDpi xmlns:a14="http://schemas.microsoft.com/office/drawing/2010/main" val="0"/>
                </a:ext>
              </a:extLst>
            </a:blip>
            <a:srcRect l="13345" r="9239"/>
            <a:stretch>
              <a:fillRect/>
            </a:stretch>
          </p:blipFill>
          <p:spPr bwMode="auto">
            <a:xfrm>
              <a:off x="1056" y="1392"/>
              <a:ext cx="3643"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p:cNvSpPr>
              <a:spLocks noChangeArrowheads="1"/>
            </p:cNvSpPr>
            <p:nvPr/>
          </p:nvSpPr>
          <p:spPr bwMode="auto">
            <a:xfrm>
              <a:off x="1882" y="3448"/>
              <a:ext cx="756" cy="240"/>
            </a:xfrm>
            <a:prstGeom prst="rect">
              <a:avLst/>
            </a:prstGeom>
            <a:solidFill>
              <a:schemeClr val="tx1"/>
            </a:solidFill>
            <a:ln w="38100" algn="ctr">
              <a:solidFill>
                <a:schemeClr val="tx1"/>
              </a:solidFill>
              <a:miter lim="800000"/>
            </a:ln>
          </p:spPr>
          <p:txBody>
            <a:bodyPr wrap="square" anchor="ctr">
              <a:no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Tx/>
                <a:buNone/>
              </a:pPr>
              <a:endParaRPr lang="zh-CN" altLang="en-US" sz="2800">
                <a:solidFill>
                  <a:srgbClr val="000066"/>
                </a:solidFill>
                <a:latin typeface="+mn-ea"/>
                <a:ea typeface="+mn-ea"/>
              </a:endParaRPr>
            </a:p>
          </p:txBody>
        </p:sp>
      </p:grpSp>
    </p:spTree>
  </p:cSld>
  <p:clrMapOvr>
    <a:masterClrMapping/>
  </p:clrMapOvr>
  <p:transition spd="slow"/>
  <p:timing>
    <p:tnLst>
      <p:par>
        <p:cTn id="1" dur="indefinite" restart="never" nodeType="tmRoot"/>
      </p:par>
    </p:tnLst>
    <p:bldLst>
      <p:bldP spid="7"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8" name="Rectangle 3"/>
          <p:cNvSpPr>
            <a:spLocks noGrp="1"/>
          </p:cNvSpPr>
          <p:nvPr/>
        </p:nvSpPr>
        <p:spPr>
          <a:xfrm>
            <a:off x="407670" y="692785"/>
            <a:ext cx="8074660" cy="937260"/>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3.2.1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厌氧接触法</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Anaerobic Contact Method</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2" name="文本框 1"/>
          <p:cNvSpPr txBox="1"/>
          <p:nvPr/>
        </p:nvSpPr>
        <p:spPr>
          <a:xfrm>
            <a:off x="4912360" y="1485900"/>
            <a:ext cx="6943725" cy="5169535"/>
          </a:xfrm>
          <a:prstGeom prst="rect">
            <a:avLst/>
          </a:prstGeom>
        </p:spPr>
        <p:txBody>
          <a:bodyPr wrap="square">
            <a:spAutoFit/>
          </a:bodyPr>
          <a:p>
            <a:pPr marL="342900" indent="-342900" algn="just" defTabSz="266700">
              <a:lnSpc>
                <a:spcPct val="150000"/>
              </a:lnSpc>
              <a:spcBef>
                <a:spcPct val="0"/>
              </a:spcBef>
              <a:spcAft>
                <a:spcPct val="0"/>
              </a:spcAft>
              <a:buFont typeface="Wingdings" panose="05000000000000000000" charset="0"/>
              <a:buChar char="Ø"/>
            </a:pPr>
            <a:r>
              <a:rPr lang="zh-CN" altLang="en-US" sz="2200" b="0">
                <a:solidFill>
                  <a:srgbClr val="000000"/>
                </a:solidFill>
                <a:uFillTx/>
                <a:ea typeface="黑体" panose="02010609060101010101" pitchFamily="2" charset="-122"/>
                <a:sym typeface="+mn-ea"/>
              </a:rPr>
              <a:t>厌氧接触法适于</a:t>
            </a:r>
            <a:r>
              <a:rPr lang="zh-CN" altLang="en-US" sz="2200">
                <a:solidFill>
                  <a:srgbClr val="FF0000"/>
                </a:solidFill>
                <a:uFillTx/>
                <a:ea typeface="黑体" panose="02010609060101010101" pitchFamily="2" charset="-122"/>
                <a:sym typeface="+mn-ea"/>
              </a:rPr>
              <a:t>悬浮固体高</a:t>
            </a:r>
            <a:r>
              <a:rPr lang="zh-CN" altLang="en-US" sz="2200" b="0">
                <a:solidFill>
                  <a:srgbClr val="000000"/>
                </a:solidFill>
                <a:uFillTx/>
                <a:ea typeface="黑体" panose="02010609060101010101" pitchFamily="2" charset="-122"/>
                <a:sym typeface="+mn-ea"/>
              </a:rPr>
              <a:t>的有机污水，悬浮颗粒成为微生物的载体，并且很容易在沉淀池中沉淀</a:t>
            </a:r>
            <a:endParaRPr lang="zh-CN" altLang="en-US" sz="2200" b="0">
              <a:solidFill>
                <a:srgbClr val="000000"/>
              </a:solidFill>
              <a:uFillTx/>
              <a:latin typeface="Times New Roman" panose="02020603050405020304" pitchFamily="18" charset="0"/>
              <a:ea typeface="黑体" panose="02010609060101010101" pitchFamily="2" charset="-122"/>
            </a:endParaRPr>
          </a:p>
          <a:p>
            <a:pPr marL="342900" indent="-342900" algn="just" defTabSz="266700">
              <a:lnSpc>
                <a:spcPct val="150000"/>
              </a:lnSpc>
              <a:spcBef>
                <a:spcPct val="0"/>
              </a:spcBef>
              <a:spcAft>
                <a:spcPct val="0"/>
              </a:spcAft>
              <a:buFont typeface="Wingdings" panose="05000000000000000000" charset="0"/>
              <a:buChar char="Ø"/>
            </a:pPr>
            <a:r>
              <a:rPr lang="zh-CN" altLang="en-US" sz="2200" b="0">
                <a:solidFill>
                  <a:srgbClr val="000000"/>
                </a:solidFill>
                <a:uFillTx/>
                <a:latin typeface="Times New Roman" panose="02020603050405020304" pitchFamily="18" charset="0"/>
                <a:ea typeface="黑体" panose="02010609060101010101" pitchFamily="2" charset="-122"/>
              </a:rPr>
              <a:t>由于污泥回流，厌氧反应器内能够维持</a:t>
            </a:r>
            <a:r>
              <a:rPr lang="zh-CN" altLang="en-US" sz="2200">
                <a:solidFill>
                  <a:schemeClr val="accent1"/>
                </a:solidFill>
                <a:uFillTx/>
                <a:latin typeface="Times New Roman" panose="02020603050405020304" pitchFamily="18" charset="0"/>
                <a:ea typeface="黑体" panose="02010609060101010101" pitchFamily="2" charset="-122"/>
              </a:rPr>
              <a:t>较高的污泥浓度</a:t>
            </a:r>
            <a:r>
              <a:rPr lang="zh-CN" altLang="en-US" sz="2200" b="0">
                <a:solidFill>
                  <a:srgbClr val="000000"/>
                </a:solidFill>
                <a:uFillTx/>
                <a:latin typeface="Times New Roman" panose="02020603050405020304" pitchFamily="18" charset="0"/>
                <a:ea typeface="黑体" panose="02010609060101010101" pitchFamily="2" charset="-122"/>
              </a:rPr>
              <a:t>，大大</a:t>
            </a:r>
            <a:r>
              <a:rPr lang="zh-CN" altLang="en-US" sz="2200">
                <a:solidFill>
                  <a:schemeClr val="accent1"/>
                </a:solidFill>
                <a:uFillTx/>
                <a:latin typeface="Times New Roman" panose="02020603050405020304" pitchFamily="18" charset="0"/>
                <a:ea typeface="黑体" panose="02010609060101010101" pitchFamily="2" charset="-122"/>
              </a:rPr>
              <a:t>降低了水力停留时间</a:t>
            </a:r>
            <a:r>
              <a:rPr lang="zh-CN" altLang="en-US" sz="2200" b="0">
                <a:solidFill>
                  <a:srgbClr val="000000"/>
                </a:solidFill>
                <a:uFillTx/>
                <a:latin typeface="Times New Roman" panose="02020603050405020304" pitchFamily="18" charset="0"/>
                <a:ea typeface="黑体" panose="02010609060101010101" pitchFamily="2" charset="-122"/>
              </a:rPr>
              <a:t>，并使反应器具有一定的</a:t>
            </a:r>
            <a:r>
              <a:rPr lang="zh-CN" altLang="en-US" sz="2200">
                <a:solidFill>
                  <a:schemeClr val="accent1"/>
                </a:solidFill>
                <a:uFillTx/>
                <a:latin typeface="Times New Roman" panose="02020603050405020304" pitchFamily="18" charset="0"/>
                <a:ea typeface="黑体" panose="02010609060101010101" pitchFamily="2" charset="-122"/>
              </a:rPr>
              <a:t>耐冲击负荷能力</a:t>
            </a:r>
            <a:r>
              <a:rPr lang="zh-CN" altLang="en-US" sz="2200" b="0">
                <a:solidFill>
                  <a:srgbClr val="000000"/>
                </a:solidFill>
                <a:uFillTx/>
                <a:latin typeface="Times New Roman" panose="02020603050405020304" pitchFamily="18" charset="0"/>
                <a:ea typeface="黑体" panose="02010609060101010101" pitchFamily="2" charset="-122"/>
              </a:rPr>
              <a:t>。</a:t>
            </a:r>
            <a:endParaRPr lang="zh-CN" altLang="en-US" sz="2200" b="0">
              <a:solidFill>
                <a:srgbClr val="000000"/>
              </a:solidFill>
              <a:uFillTx/>
              <a:latin typeface="Times New Roman" panose="02020603050405020304" pitchFamily="18" charset="0"/>
              <a:ea typeface="黑体" panose="02010609060101010101" pitchFamily="2" charset="-122"/>
            </a:endParaRPr>
          </a:p>
          <a:p>
            <a:pPr marL="342900" indent="-342900" algn="just" defTabSz="266700">
              <a:lnSpc>
                <a:spcPct val="150000"/>
              </a:lnSpc>
              <a:spcBef>
                <a:spcPct val="0"/>
              </a:spcBef>
              <a:spcAft>
                <a:spcPct val="0"/>
              </a:spcAft>
              <a:buFont typeface="Wingdings" panose="05000000000000000000" charset="0"/>
              <a:buChar char="Ø"/>
            </a:pPr>
            <a:r>
              <a:rPr lang="zh-CN" altLang="en-US" sz="2200" b="0">
                <a:solidFill>
                  <a:srgbClr val="000000"/>
                </a:solidFill>
                <a:uFillTx/>
                <a:latin typeface="Times New Roman" panose="02020603050405020304" pitchFamily="18" charset="0"/>
                <a:ea typeface="黑体" panose="02010609060101010101" pitchFamily="2" charset="-122"/>
              </a:rPr>
              <a:t>反应器排出的混合液污泥附着大量</a:t>
            </a:r>
            <a:r>
              <a:rPr lang="zh-CN" altLang="en-US" sz="2200">
                <a:solidFill>
                  <a:schemeClr val="accent1"/>
                </a:solidFill>
                <a:uFillTx/>
                <a:latin typeface="Times New Roman" panose="02020603050405020304" pitchFamily="18" charset="0"/>
                <a:ea typeface="黑体" panose="02010609060101010101" pitchFamily="2" charset="-122"/>
              </a:rPr>
              <a:t>气泡</a:t>
            </a:r>
            <a:r>
              <a:rPr lang="zh-CN" altLang="en-US" sz="2200" b="0">
                <a:solidFill>
                  <a:srgbClr val="000000"/>
                </a:solidFill>
                <a:uFillTx/>
                <a:latin typeface="Times New Roman" panose="02020603050405020304" pitchFamily="18" charset="0"/>
                <a:ea typeface="黑体" panose="02010609060101010101" pitchFamily="2" charset="-122"/>
              </a:rPr>
              <a:t>，在沉淀池中易于上浮到水面而被出水带走。此外，污泥</a:t>
            </a:r>
            <a:r>
              <a:rPr lang="zh-CN" altLang="en-US" sz="2200" b="0">
                <a:solidFill>
                  <a:srgbClr val="000000"/>
                </a:solidFill>
                <a:uFillTx/>
                <a:latin typeface="Times New Roman" panose="02020603050405020304" pitchFamily="18" charset="0"/>
                <a:ea typeface="黑体" panose="02010609060101010101" pitchFamily="2" charset="-122"/>
              </a:rPr>
              <a:t>中有产甲烷菌产生</a:t>
            </a:r>
            <a:r>
              <a:rPr lang="zh-CN" altLang="en-US" sz="2200">
                <a:solidFill>
                  <a:schemeClr val="accent1"/>
                </a:solidFill>
                <a:uFillTx/>
                <a:latin typeface="Times New Roman" panose="02020603050405020304" pitchFamily="18" charset="0"/>
                <a:ea typeface="黑体" panose="02010609060101010101" pitchFamily="2" charset="-122"/>
              </a:rPr>
              <a:t>沼气</a:t>
            </a:r>
            <a:r>
              <a:rPr lang="zh-CN" altLang="en-US" sz="2200" b="0">
                <a:solidFill>
                  <a:srgbClr val="000000"/>
                </a:solidFill>
                <a:uFillTx/>
                <a:latin typeface="Times New Roman" panose="02020603050405020304" pitchFamily="18" charset="0"/>
                <a:ea typeface="黑体" panose="02010609060101010101" pitchFamily="2" charset="-122"/>
              </a:rPr>
              <a:t>，使污泥上翻，</a:t>
            </a:r>
            <a:r>
              <a:rPr lang="zh-CN" altLang="en-US" sz="2200">
                <a:solidFill>
                  <a:srgbClr val="FF0000"/>
                </a:solidFill>
                <a:uFillTx/>
                <a:latin typeface="Times New Roman" panose="02020603050405020304" pitchFamily="18" charset="0"/>
                <a:ea typeface="黑体" panose="02010609060101010101" pitchFamily="2" charset="-122"/>
              </a:rPr>
              <a:t>固液分离效果不佳</a:t>
            </a:r>
            <a:r>
              <a:rPr lang="zh-CN" altLang="en-US" sz="2200" b="0">
                <a:solidFill>
                  <a:srgbClr val="000000"/>
                </a:solidFill>
                <a:uFillTx/>
                <a:latin typeface="Times New Roman" panose="02020603050405020304" pitchFamily="18" charset="0"/>
                <a:ea typeface="黑体" panose="02010609060101010101" pitchFamily="2" charset="-122"/>
              </a:rPr>
              <a:t>，</a:t>
            </a:r>
            <a:r>
              <a:rPr lang="zh-CN" altLang="en-US" sz="2200">
                <a:solidFill>
                  <a:srgbClr val="FF0000"/>
                </a:solidFill>
                <a:uFillTx/>
                <a:latin typeface="Times New Roman" panose="02020603050405020304" pitchFamily="18" charset="0"/>
                <a:ea typeface="黑体" panose="02010609060101010101" pitchFamily="2" charset="-122"/>
              </a:rPr>
              <a:t>回流污泥浓度因此降低</a:t>
            </a:r>
            <a:r>
              <a:rPr lang="zh-CN" altLang="en-US" sz="2200" b="0">
                <a:solidFill>
                  <a:srgbClr val="000000"/>
                </a:solidFill>
                <a:uFillTx/>
                <a:latin typeface="Times New Roman" panose="02020603050405020304" pitchFamily="18" charset="0"/>
                <a:ea typeface="黑体" panose="02010609060101010101" pitchFamily="2" charset="-122"/>
              </a:rPr>
              <a:t>，影响到反应器内污泥浓度的提高</a:t>
            </a:r>
            <a:endParaRPr lang="zh-CN" altLang="en-US" sz="2200" b="0">
              <a:solidFill>
                <a:srgbClr val="000000"/>
              </a:solidFill>
              <a:uFillTx/>
              <a:latin typeface="Times New Roman" panose="02020603050405020304" pitchFamily="18" charset="0"/>
              <a:ea typeface="黑体" panose="02010609060101010101" pitchFamily="2" charset="-122"/>
            </a:endParaRPr>
          </a:p>
        </p:txBody>
      </p:sp>
      <p:grpSp>
        <p:nvGrpSpPr>
          <p:cNvPr id="9" name="Group 9"/>
          <p:cNvGrpSpPr/>
          <p:nvPr/>
        </p:nvGrpSpPr>
        <p:grpSpPr bwMode="auto">
          <a:xfrm>
            <a:off x="695325" y="1916430"/>
            <a:ext cx="4108450" cy="3392805"/>
            <a:chOff x="1056" y="1392"/>
            <a:chExt cx="3643" cy="2552"/>
          </a:xfrm>
        </p:grpSpPr>
        <p:pic>
          <p:nvPicPr>
            <p:cNvPr id="10" name="Picture 7" descr="15-4"/>
            <p:cNvPicPr>
              <a:picLocks noChangeAspect="1" noChangeArrowheads="1"/>
            </p:cNvPicPr>
            <p:nvPr/>
          </p:nvPicPr>
          <p:blipFill>
            <a:blip r:embed="rId1">
              <a:extLst>
                <a:ext uri="{28A0092B-C50C-407E-A947-70E740481C1C}">
                  <a14:useLocalDpi xmlns:a14="http://schemas.microsoft.com/office/drawing/2010/main" val="0"/>
                </a:ext>
              </a:extLst>
            </a:blip>
            <a:srcRect l="13345" r="9239"/>
            <a:stretch>
              <a:fillRect/>
            </a:stretch>
          </p:blipFill>
          <p:spPr bwMode="auto">
            <a:xfrm>
              <a:off x="1056" y="1392"/>
              <a:ext cx="3643"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p:cNvSpPr>
              <a:spLocks noChangeArrowheads="1"/>
            </p:cNvSpPr>
            <p:nvPr/>
          </p:nvSpPr>
          <p:spPr bwMode="auto">
            <a:xfrm>
              <a:off x="1882" y="3448"/>
              <a:ext cx="756" cy="240"/>
            </a:xfrm>
            <a:prstGeom prst="rect">
              <a:avLst/>
            </a:prstGeom>
            <a:solidFill>
              <a:schemeClr val="tx1"/>
            </a:solidFill>
            <a:ln w="38100" algn="ctr">
              <a:solidFill>
                <a:schemeClr val="tx1"/>
              </a:solidFill>
              <a:miter lim="800000"/>
            </a:ln>
          </p:spPr>
          <p:txBody>
            <a:bodyPr wrap="square" anchor="ctr">
              <a:no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Tx/>
                <a:buNone/>
              </a:pPr>
              <a:endParaRPr lang="zh-CN" altLang="en-US" sz="2800">
                <a:solidFill>
                  <a:srgbClr val="000066"/>
                </a:solidFill>
                <a:latin typeface="+mn-ea"/>
                <a:ea typeface="+mn-ea"/>
              </a:endParaRPr>
            </a:p>
          </p:txBody>
        </p:sp>
      </p:gr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8" name="Rectangle 3"/>
          <p:cNvSpPr>
            <a:spLocks noGrp="1"/>
          </p:cNvSpPr>
          <p:nvPr/>
        </p:nvSpPr>
        <p:spPr>
          <a:xfrm>
            <a:off x="407670" y="477520"/>
            <a:ext cx="9862820" cy="937260"/>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3.2.2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升流式厌氧污泥床反应器</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(UASB)</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endParaRPr>
          </a:p>
          <a:p>
            <a:pPr>
              <a:lnSpc>
                <a:spcPct val="150000"/>
              </a:lnSpc>
              <a:spcBef>
                <a:spcPts val="0"/>
              </a:spcBef>
              <a:buNone/>
            </a:pP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rPr>
              <a:t>Upstream Anaerobic Sludge Bed Reactor (UASB)</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4" name="文本框 3"/>
          <p:cNvSpPr txBox="1"/>
          <p:nvPr/>
        </p:nvSpPr>
        <p:spPr>
          <a:xfrm>
            <a:off x="677545" y="4583430"/>
            <a:ext cx="11393170" cy="2630170"/>
          </a:xfrm>
          <a:prstGeom prst="rect">
            <a:avLst/>
          </a:prstGeom>
          <a:noFill/>
        </p:spPr>
        <p:txBody>
          <a:bodyPr wrap="square" rtlCol="0">
            <a:spAutoFit/>
          </a:bodyPr>
          <a:p>
            <a:pPr>
              <a:lnSpc>
                <a:spcPct val="150000"/>
              </a:lnSpc>
            </a:pPr>
            <a:r>
              <a:rPr lang="zh-CN" altLang="en-US" sz="2200" b="0">
                <a:solidFill>
                  <a:schemeClr val="bg2"/>
                </a:solidFill>
                <a:uFillTx/>
                <a:latin typeface="Times New Roman" panose="02020603050405020304" pitchFamily="18" charset="0"/>
                <a:ea typeface="黑体" panose="02010609060101010101" pitchFamily="2" charset="-122"/>
              </a:rPr>
              <a:t>反应器底部有一个高浓度、高活性的</a:t>
            </a:r>
            <a:r>
              <a:rPr lang="zh-CN" altLang="en-US" sz="2200">
                <a:solidFill>
                  <a:srgbClr val="FF0000"/>
                </a:solidFill>
                <a:uFillTx/>
                <a:latin typeface="Times New Roman" panose="02020603050405020304" pitchFamily="18" charset="0"/>
                <a:ea typeface="黑体" panose="02010609060101010101" pitchFamily="2" charset="-122"/>
              </a:rPr>
              <a:t>污泥层</a:t>
            </a:r>
            <a:r>
              <a:rPr lang="zh-CN" altLang="en-US" sz="2200" b="0">
                <a:solidFill>
                  <a:schemeClr val="bg2"/>
                </a:solidFill>
                <a:uFillTx/>
                <a:latin typeface="Times New Roman" panose="02020603050405020304" pitchFamily="18" charset="0"/>
                <a:ea typeface="黑体" panose="02010609060101010101" pitchFamily="2" charset="-122"/>
              </a:rPr>
              <a:t>，有机物在这里被转化为</a:t>
            </a:r>
            <a:r>
              <a:rPr lang="en-US" altLang="zh-CN" sz="2200" b="0">
                <a:solidFill>
                  <a:schemeClr val="bg2"/>
                </a:solidFill>
                <a:uFillTx/>
                <a:latin typeface="Times New Roman" panose="02020603050405020304" pitchFamily="18" charset="0"/>
                <a:ea typeface="黑体" panose="02010609060101010101" pitchFamily="2" charset="-122"/>
              </a:rPr>
              <a:t>CH</a:t>
            </a:r>
            <a:r>
              <a:rPr lang="en-US" altLang="zh-CN" sz="2200" b="0" baseline="-25000">
                <a:solidFill>
                  <a:schemeClr val="bg2"/>
                </a:solidFill>
                <a:uFillTx/>
                <a:latin typeface="Times New Roman" panose="02020603050405020304" pitchFamily="18" charset="0"/>
                <a:ea typeface="黑体" panose="02010609060101010101" pitchFamily="2" charset="-122"/>
              </a:rPr>
              <a:t>4</a:t>
            </a:r>
            <a:r>
              <a:rPr lang="zh-CN" altLang="en-US" sz="2200" b="0">
                <a:solidFill>
                  <a:schemeClr val="bg2"/>
                </a:solidFill>
                <a:uFillTx/>
                <a:latin typeface="Times New Roman" panose="02020603050405020304" pitchFamily="18" charset="0"/>
                <a:ea typeface="黑体" panose="02010609060101010101" pitchFamily="2" charset="-122"/>
              </a:rPr>
              <a:t>和</a:t>
            </a:r>
            <a:r>
              <a:rPr lang="en-US" altLang="zh-CN" sz="2200" b="0">
                <a:solidFill>
                  <a:schemeClr val="bg2"/>
                </a:solidFill>
                <a:uFillTx/>
                <a:latin typeface="Times New Roman" panose="02020603050405020304" pitchFamily="18" charset="0"/>
                <a:ea typeface="黑体" panose="02010609060101010101" pitchFamily="2" charset="-122"/>
              </a:rPr>
              <a:t>CO</a:t>
            </a:r>
            <a:r>
              <a:rPr lang="en-US" altLang="zh-CN" sz="2200" b="0" baseline="-25000">
                <a:solidFill>
                  <a:schemeClr val="bg2"/>
                </a:solidFill>
                <a:uFillTx/>
                <a:latin typeface="Times New Roman" panose="02020603050405020304" pitchFamily="18" charset="0"/>
                <a:ea typeface="黑体" panose="02010609060101010101" pitchFamily="2" charset="-122"/>
              </a:rPr>
              <a:t>2</a:t>
            </a:r>
            <a:r>
              <a:rPr lang="zh-CN" altLang="en-US" sz="2200" b="0">
                <a:solidFill>
                  <a:schemeClr val="bg2"/>
                </a:solidFill>
                <a:uFillTx/>
                <a:latin typeface="Times New Roman" panose="02020603050405020304" pitchFamily="18" charset="0"/>
                <a:ea typeface="黑体" panose="02010609060101010101" pitchFamily="2" charset="-122"/>
              </a:rPr>
              <a:t>。</a:t>
            </a:r>
            <a:endParaRPr lang="zh-CN" altLang="en-US" sz="2200" b="0">
              <a:solidFill>
                <a:schemeClr val="bg2"/>
              </a:solidFill>
              <a:uFillTx/>
              <a:latin typeface="Times New Roman" panose="02020603050405020304" pitchFamily="18" charset="0"/>
              <a:ea typeface="黑体" panose="02010609060101010101" pitchFamily="2" charset="-122"/>
            </a:endParaRPr>
          </a:p>
          <a:p>
            <a:pPr>
              <a:lnSpc>
                <a:spcPct val="150000"/>
              </a:lnSpc>
            </a:pPr>
            <a:r>
              <a:rPr lang="zh-CN" altLang="en-US" sz="2200" b="0">
                <a:solidFill>
                  <a:schemeClr val="bg2"/>
                </a:solidFill>
                <a:uFillTx/>
                <a:latin typeface="Times New Roman" panose="02020603050405020304" pitchFamily="18" charset="0"/>
                <a:ea typeface="黑体" panose="02010609060101010101" pitchFamily="2" charset="-122"/>
              </a:rPr>
              <a:t>由于气态产物的搅动和气泡黏附污泥，在污泥层之上形成一个</a:t>
            </a:r>
            <a:r>
              <a:rPr lang="zh-CN" altLang="en-US" sz="2200">
                <a:solidFill>
                  <a:srgbClr val="FF0000"/>
                </a:solidFill>
                <a:uFillTx/>
                <a:latin typeface="Times New Roman" panose="02020603050405020304" pitchFamily="18" charset="0"/>
                <a:ea typeface="黑体" panose="02010609060101010101" pitchFamily="2" charset="-122"/>
              </a:rPr>
              <a:t>污泥悬浮层</a:t>
            </a:r>
            <a:r>
              <a:rPr lang="zh-CN" altLang="en-US" sz="2200" b="0">
                <a:solidFill>
                  <a:schemeClr val="bg2"/>
                </a:solidFill>
                <a:uFillTx/>
                <a:latin typeface="Times New Roman" panose="02020603050405020304" pitchFamily="18" charset="0"/>
                <a:ea typeface="黑体" panose="02010609060101010101" pitchFamily="2" charset="-122"/>
              </a:rPr>
              <a:t>。</a:t>
            </a:r>
            <a:endParaRPr lang="zh-CN" altLang="en-US" sz="2200" b="0">
              <a:solidFill>
                <a:schemeClr val="bg2"/>
              </a:solidFill>
              <a:uFillTx/>
              <a:latin typeface="Times New Roman" panose="02020603050405020304" pitchFamily="18" charset="0"/>
              <a:ea typeface="黑体" panose="02010609060101010101" pitchFamily="2" charset="-122"/>
            </a:endParaRPr>
          </a:p>
          <a:p>
            <a:pPr>
              <a:lnSpc>
                <a:spcPct val="150000"/>
              </a:lnSpc>
            </a:pPr>
            <a:r>
              <a:rPr lang="zh-CN" altLang="en-US" sz="2200" b="0">
                <a:solidFill>
                  <a:schemeClr val="bg2"/>
                </a:solidFill>
                <a:uFillTx/>
                <a:latin typeface="Times New Roman" panose="02020603050405020304" pitchFamily="18" charset="0"/>
                <a:ea typeface="黑体" panose="02010609060101010101" pitchFamily="2" charset="-122"/>
              </a:rPr>
              <a:t>反应器的上部设有</a:t>
            </a:r>
            <a:r>
              <a:rPr lang="zh-CN" altLang="en-US" sz="2200">
                <a:solidFill>
                  <a:srgbClr val="FF0000"/>
                </a:solidFill>
                <a:uFillTx/>
                <a:latin typeface="Times New Roman" panose="02020603050405020304" pitchFamily="18" charset="0"/>
                <a:ea typeface="黑体" panose="02010609060101010101" pitchFamily="2" charset="-122"/>
              </a:rPr>
              <a:t>三相分离器</a:t>
            </a:r>
            <a:r>
              <a:rPr lang="zh-CN" altLang="en-US" sz="2200" b="0">
                <a:solidFill>
                  <a:schemeClr val="bg2"/>
                </a:solidFill>
                <a:uFillTx/>
                <a:latin typeface="Times New Roman" panose="02020603050405020304" pitchFamily="18" charset="0"/>
                <a:ea typeface="黑体" panose="02010609060101010101" pitchFamily="2" charset="-122"/>
              </a:rPr>
              <a:t>，完成气、液、固三相的分离</a:t>
            </a:r>
            <a:r>
              <a:rPr lang="zh-CN" altLang="en-US" sz="2200" b="0">
                <a:solidFill>
                  <a:schemeClr val="bg2"/>
                </a:solidFill>
                <a:uFillTx/>
                <a:latin typeface="Times New Roman" panose="02020603050405020304" pitchFamily="18" charset="0"/>
                <a:ea typeface="黑体" panose="02010609060101010101" pitchFamily="2" charset="-122"/>
                <a:sym typeface="+mn-ea"/>
              </a:rPr>
              <a:t>和污泥回流。</a:t>
            </a:r>
            <a:r>
              <a:rPr lang="zh-CN" altLang="en-US" sz="2200" b="0">
                <a:solidFill>
                  <a:schemeClr val="bg2"/>
                </a:solidFill>
                <a:uFillTx/>
                <a:latin typeface="Times New Roman" panose="02020603050405020304" pitchFamily="18" charset="0"/>
                <a:ea typeface="黑体" panose="02010609060101010101" pitchFamily="2" charset="-122"/>
              </a:rPr>
              <a:t>消化气从上部导出，污泥则自动滑落到悬浮污泥层。出水则从澄清区流出。</a:t>
            </a:r>
            <a:endParaRPr lang="zh-CN" altLang="en-US" sz="2200" b="0">
              <a:solidFill>
                <a:schemeClr val="bg2"/>
              </a:solidFill>
              <a:uFillTx/>
              <a:latin typeface="Times New Roman" panose="02020603050405020304" pitchFamily="18" charset="0"/>
              <a:ea typeface="黑体" panose="02010609060101010101" pitchFamily="2" charset="-122"/>
            </a:endParaRPr>
          </a:p>
          <a:p>
            <a:pPr>
              <a:lnSpc>
                <a:spcPct val="150000"/>
              </a:lnSpc>
            </a:pPr>
            <a:endParaRPr lang="zh-CN" altLang="en-US" sz="2200" b="0">
              <a:solidFill>
                <a:schemeClr val="bg2"/>
              </a:solidFill>
              <a:uFillTx/>
              <a:latin typeface="Times New Roman" panose="02020603050405020304" pitchFamily="18" charset="0"/>
              <a:ea typeface="黑体" panose="02010609060101010101" pitchFamily="2" charset="-122"/>
            </a:endParaRPr>
          </a:p>
        </p:txBody>
      </p:sp>
      <p:pic>
        <p:nvPicPr>
          <p:cNvPr id="5"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43175" y="1772920"/>
            <a:ext cx="6217285" cy="270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组合 15"/>
          <p:cNvGrpSpPr/>
          <p:nvPr/>
        </p:nvGrpSpPr>
        <p:grpSpPr>
          <a:xfrm>
            <a:off x="93345" y="2204720"/>
            <a:ext cx="2530518" cy="1584325"/>
            <a:chOff x="13796" y="3252"/>
            <a:chExt cx="4707" cy="2495"/>
          </a:xfrm>
        </p:grpSpPr>
        <p:sp>
          <p:nvSpPr>
            <p:cNvPr id="6" name="文本框 5"/>
            <p:cNvSpPr txBox="1"/>
            <p:nvPr/>
          </p:nvSpPr>
          <p:spPr>
            <a:xfrm>
              <a:off x="14023" y="3586"/>
              <a:ext cx="4269" cy="2161"/>
            </a:xfrm>
            <a:prstGeom prst="rect">
              <a:avLst/>
            </a:prstGeom>
            <a:noFill/>
          </p:spPr>
          <p:txBody>
            <a:bodyPr wrap="square" rtlCol="0">
              <a:noAutofit/>
            </a:bodyPr>
            <a:p>
              <a:pPr>
                <a:lnSpc>
                  <a:spcPct val="150000"/>
                </a:lnSpc>
              </a:pPr>
              <a:r>
                <a:rPr lang="zh-CN" altLang="en-US" sz="2000" b="0">
                  <a:solidFill>
                    <a:schemeClr val="bg2"/>
                  </a:solidFill>
                  <a:uFillTx/>
                  <a:latin typeface="Times New Roman" panose="02020603050405020304" pitchFamily="18" charset="0"/>
                  <a:ea typeface="黑体" panose="02010609060101010101" pitchFamily="2" charset="-122"/>
                  <a:sym typeface="+mn-ea"/>
                </a:rPr>
                <a:t>污水</a:t>
              </a:r>
              <a:r>
                <a:rPr lang="zh-CN" altLang="en-US" sz="2000">
                  <a:solidFill>
                    <a:srgbClr val="FF0000"/>
                  </a:solidFill>
                  <a:uFillTx/>
                  <a:latin typeface="Times New Roman" panose="02020603050405020304" pitchFamily="18" charset="0"/>
                  <a:ea typeface="黑体" panose="02010609060101010101" pitchFamily="2" charset="-122"/>
                  <a:sym typeface="+mn-ea"/>
                </a:rPr>
                <a:t>自下而上</a:t>
              </a:r>
              <a:r>
                <a:rPr lang="zh-CN" altLang="en-US" sz="2000" b="0">
                  <a:solidFill>
                    <a:schemeClr val="bg2"/>
                  </a:solidFill>
                  <a:uFillTx/>
                  <a:latin typeface="Times New Roman" panose="02020603050405020304" pitchFamily="18" charset="0"/>
                  <a:ea typeface="黑体" panose="02010609060101010101" pitchFamily="2" charset="-122"/>
                  <a:sym typeface="+mn-ea"/>
                </a:rPr>
                <a:t>通过厌氧污泥床反应器</a:t>
              </a:r>
              <a:endParaRPr lang="zh-CN" altLang="en-US" sz="2000">
                <a:solidFill>
                  <a:schemeClr val="bg2"/>
                </a:solidFill>
              </a:endParaRPr>
            </a:p>
          </p:txBody>
        </p:sp>
        <p:sp>
          <p:nvSpPr>
            <p:cNvPr id="7" name="椭圆 6"/>
            <p:cNvSpPr/>
            <p:nvPr/>
          </p:nvSpPr>
          <p:spPr>
            <a:xfrm>
              <a:off x="13796" y="3252"/>
              <a:ext cx="4707" cy="2302"/>
            </a:xfrm>
            <a:prstGeom prst="ellipse">
              <a:avLst/>
            </a:prstGeom>
            <a:noFill/>
            <a:ln w="28575" cap="flat" cmpd="sng" algn="ctr">
              <a:solidFill>
                <a:schemeClr val="accent1">
                  <a:shade val="50000"/>
                </a:schemeClr>
              </a:solidFill>
              <a:prstDash val="lgDash"/>
              <a:round/>
              <a:headEnd type="none" w="med" len="med"/>
              <a:tailEnd type="triangl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grpSp>
      <p:grpSp>
        <p:nvGrpSpPr>
          <p:cNvPr id="15" name="组合 14"/>
          <p:cNvGrpSpPr/>
          <p:nvPr/>
        </p:nvGrpSpPr>
        <p:grpSpPr>
          <a:xfrm>
            <a:off x="8998585" y="2060575"/>
            <a:ext cx="3103245" cy="1636395"/>
            <a:chOff x="255" y="3579"/>
            <a:chExt cx="4175" cy="2302"/>
          </a:xfrm>
        </p:grpSpPr>
        <p:sp>
          <p:nvSpPr>
            <p:cNvPr id="12" name="椭圆 11"/>
            <p:cNvSpPr/>
            <p:nvPr/>
          </p:nvSpPr>
          <p:spPr>
            <a:xfrm>
              <a:off x="255" y="3579"/>
              <a:ext cx="4175" cy="2302"/>
            </a:xfrm>
            <a:prstGeom prst="ellipse">
              <a:avLst/>
            </a:prstGeom>
            <a:noFill/>
            <a:ln w="28575" cap="flat" cmpd="sng" algn="ctr">
              <a:solidFill>
                <a:schemeClr val="accent1">
                  <a:shade val="50000"/>
                </a:schemeClr>
              </a:solidFill>
              <a:prstDash val="lgDash"/>
              <a:round/>
              <a:headEnd type="none" w="med" len="med"/>
              <a:tailEnd type="triangl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4" name="文本框 13"/>
            <p:cNvSpPr txBox="1"/>
            <p:nvPr/>
          </p:nvSpPr>
          <p:spPr>
            <a:xfrm>
              <a:off x="590" y="3913"/>
              <a:ext cx="3714" cy="1622"/>
            </a:xfrm>
            <a:prstGeom prst="rect">
              <a:avLst/>
            </a:prstGeom>
            <a:noFill/>
          </p:spPr>
          <p:txBody>
            <a:bodyPr wrap="square" rtlCol="0">
              <a:noAutofit/>
            </a:bodyPr>
            <a:p>
              <a:pPr>
                <a:lnSpc>
                  <a:spcPct val="150000"/>
                </a:lnSpc>
              </a:pPr>
              <a:r>
                <a:rPr lang="zh-CN" altLang="en-US" sz="2000" b="0">
                  <a:solidFill>
                    <a:schemeClr val="bg2"/>
                  </a:solidFill>
                  <a:uFillTx/>
                  <a:latin typeface="Times New Roman" panose="02020603050405020304" pitchFamily="18" charset="0"/>
                  <a:ea typeface="黑体" panose="02010609060101010101" pitchFamily="2" charset="-122"/>
                </a:rPr>
                <a:t>水流上升不要干扰污泥回流，保持回流通畅，</a:t>
              </a:r>
              <a:endParaRPr lang="zh-CN" altLang="en-US" sz="2000" b="0">
                <a:solidFill>
                  <a:schemeClr val="bg2"/>
                </a:solidFill>
                <a:uFillTx/>
                <a:latin typeface="Times New Roman" panose="02020603050405020304" pitchFamily="18" charset="0"/>
                <a:ea typeface="黑体" panose="02010609060101010101" pitchFamily="2" charset="-122"/>
              </a:endParaRPr>
            </a:p>
          </p:txBody>
        </p:sp>
      </p:gr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8" name="Rectangle 3"/>
          <p:cNvSpPr>
            <a:spLocks noGrp="1"/>
          </p:cNvSpPr>
          <p:nvPr/>
        </p:nvSpPr>
        <p:spPr>
          <a:xfrm>
            <a:off x="407670" y="477520"/>
            <a:ext cx="11393170" cy="937260"/>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3.2.3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厌氧流化床和颗粒污泥膨胀床</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endParaRPr>
          </a:p>
          <a:p>
            <a:pPr latinLnBrk="0">
              <a:lnSpc>
                <a:spcPct val="150000"/>
              </a:lnSpc>
              <a:spcBef>
                <a:spcPts val="0"/>
              </a:spcBef>
              <a:buNone/>
            </a:pP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 Anaerobic Fluidized Bed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&amp; Anaerobic Expanded Bed  Reactors  </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pic>
        <p:nvPicPr>
          <p:cNvPr id="3" name="Picture 5" descr="11-01"/>
          <p:cNvPicPr>
            <a:picLocks noChangeAspect="1" noChangeArrowheads="1"/>
          </p:cNvPicPr>
          <p:nvPr/>
        </p:nvPicPr>
        <p:blipFill>
          <a:blip r:embed="rId1">
            <a:extLst>
              <a:ext uri="{28A0092B-C50C-407E-A947-70E740481C1C}">
                <a14:useLocalDpi xmlns:a14="http://schemas.microsoft.com/office/drawing/2010/main" val="0"/>
              </a:ext>
            </a:extLst>
          </a:blip>
          <a:srcRect r="4036"/>
          <a:stretch>
            <a:fillRect/>
          </a:stretch>
        </p:blipFill>
        <p:spPr bwMode="auto">
          <a:xfrm>
            <a:off x="767715" y="1892300"/>
            <a:ext cx="2906395" cy="454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3615055" y="1989455"/>
            <a:ext cx="8154035" cy="4154170"/>
          </a:xfrm>
          <a:prstGeom prst="rect">
            <a:avLst/>
          </a:prstGeom>
          <a:noFill/>
        </p:spPr>
        <p:txBody>
          <a:bodyPr wrap="square" rtlCol="0">
            <a:spAutoFit/>
          </a:bodyPr>
          <a:p>
            <a:pPr marL="342900" indent="-342900">
              <a:lnSpc>
                <a:spcPct val="150000"/>
              </a:lnSpc>
              <a:buFont typeface="Wingdings" panose="05000000000000000000" charset="0"/>
              <a:buChar char="u"/>
            </a:pPr>
            <a:r>
              <a:rPr lang="zh-CN" altLang="en-US" sz="2200">
                <a:solidFill>
                  <a:schemeClr val="bg2"/>
                </a:solidFill>
                <a:uFillTx/>
                <a:latin typeface="Times New Roman" panose="02020603050405020304" pitchFamily="18" charset="0"/>
                <a:ea typeface="黑体" panose="02010609060101010101" pitchFamily="2" charset="-122"/>
              </a:rPr>
              <a:t>厌氧流化床</a:t>
            </a:r>
            <a:r>
              <a:rPr lang="zh-CN" altLang="en-US" sz="2200" b="0">
                <a:solidFill>
                  <a:schemeClr val="bg2"/>
                </a:solidFill>
                <a:uFillTx/>
                <a:latin typeface="Times New Roman" panose="02020603050405020304" pitchFamily="18" charset="0"/>
                <a:ea typeface="黑体" panose="02010609060101010101" pitchFamily="2" charset="-122"/>
              </a:rPr>
              <a:t>填充细小的</a:t>
            </a:r>
            <a:r>
              <a:rPr lang="zh-CN" altLang="en-US" sz="2200" b="0">
                <a:solidFill>
                  <a:schemeClr val="accent1"/>
                </a:solidFill>
                <a:uFillTx/>
                <a:latin typeface="Times New Roman" panose="02020603050405020304" pitchFamily="18" charset="0"/>
                <a:ea typeface="黑体" panose="02010609060101010101" pitchFamily="2" charset="-122"/>
              </a:rPr>
              <a:t>固体颗粒填料</a:t>
            </a:r>
            <a:r>
              <a:rPr lang="zh-CN" altLang="en-US" sz="2200" b="0">
                <a:solidFill>
                  <a:schemeClr val="bg2"/>
                </a:solidFill>
                <a:uFillTx/>
                <a:latin typeface="Times New Roman" panose="02020603050405020304" pitchFamily="18" charset="0"/>
                <a:ea typeface="黑体" panose="02010609060101010101" pitchFamily="2" charset="-122"/>
              </a:rPr>
              <a:t>，污水从床</a:t>
            </a:r>
            <a:r>
              <a:rPr lang="zh-CN" altLang="en-US" sz="2200">
                <a:solidFill>
                  <a:srgbClr val="FF0000"/>
                </a:solidFill>
                <a:uFillTx/>
                <a:latin typeface="Times New Roman" panose="02020603050405020304" pitchFamily="18" charset="0"/>
                <a:ea typeface="黑体" panose="02010609060101010101" pitchFamily="2" charset="-122"/>
              </a:rPr>
              <a:t>底部流入</a:t>
            </a:r>
            <a:r>
              <a:rPr lang="zh-CN" altLang="en-US" sz="2200" b="0">
                <a:solidFill>
                  <a:schemeClr val="bg2"/>
                </a:solidFill>
                <a:uFillTx/>
                <a:latin typeface="Times New Roman" panose="02020603050405020304" pitchFamily="18" charset="0"/>
                <a:ea typeface="黑体" panose="02010609060101010101" pitchFamily="2" charset="-122"/>
              </a:rPr>
              <a:t>，部分出水用循环泵回流使填料层</a:t>
            </a:r>
            <a:r>
              <a:rPr lang="zh-CN" altLang="en-US" sz="2200" b="0">
                <a:solidFill>
                  <a:schemeClr val="bg2"/>
                </a:solidFill>
                <a:uFillTx/>
                <a:latin typeface="Times New Roman" panose="02020603050405020304" pitchFamily="18" charset="0"/>
                <a:ea typeface="黑体" panose="02010609060101010101" pitchFamily="2" charset="-122"/>
              </a:rPr>
              <a:t>膨胀，提高床内水流的上升流速</a:t>
            </a:r>
            <a:endParaRPr lang="zh-CN" altLang="en-US" sz="2200" b="0">
              <a:solidFill>
                <a:schemeClr val="bg2"/>
              </a:solidFill>
              <a:uFillTx/>
              <a:latin typeface="Times New Roman" panose="02020603050405020304" pitchFamily="18" charset="0"/>
              <a:ea typeface="黑体" panose="02010609060101010101" pitchFamily="2" charset="-122"/>
            </a:endParaRPr>
          </a:p>
          <a:p>
            <a:pPr marL="342900" indent="-342900">
              <a:lnSpc>
                <a:spcPct val="150000"/>
              </a:lnSpc>
              <a:buFont typeface="Wingdings" panose="05000000000000000000" charset="0"/>
              <a:buChar char="u"/>
            </a:pPr>
            <a:r>
              <a:rPr lang="zh-CN" altLang="en-US" sz="2200" b="0">
                <a:solidFill>
                  <a:schemeClr val="bg2"/>
                </a:solidFill>
                <a:uFillTx/>
                <a:latin typeface="Times New Roman" panose="02020603050405020304" pitchFamily="18" charset="0"/>
                <a:ea typeface="黑体" panose="02010609060101010101" pitchFamily="2" charset="-122"/>
              </a:rPr>
              <a:t>厌氧流化床的</a:t>
            </a:r>
            <a:r>
              <a:rPr lang="zh-CN" altLang="en-US" sz="2200">
                <a:solidFill>
                  <a:schemeClr val="bg2"/>
                </a:solidFill>
                <a:uFillTx/>
                <a:latin typeface="Times New Roman" panose="02020603050405020304" pitchFamily="18" charset="0"/>
                <a:ea typeface="黑体" panose="02010609060101010101" pitchFamily="2" charset="-122"/>
              </a:rPr>
              <a:t>优点</a:t>
            </a:r>
            <a:r>
              <a:rPr lang="zh-CN" altLang="en-US" sz="2200" b="0">
                <a:solidFill>
                  <a:schemeClr val="bg2"/>
                </a:solidFill>
                <a:uFillTx/>
                <a:latin typeface="Times New Roman" panose="02020603050405020304" pitchFamily="18" charset="0"/>
                <a:ea typeface="黑体" panose="02010609060101010101" pitchFamily="2" charset="-122"/>
              </a:rPr>
              <a:t>是</a:t>
            </a:r>
            <a:r>
              <a:rPr lang="zh-CN" altLang="en-US" sz="2200" b="0">
                <a:solidFill>
                  <a:schemeClr val="accent1"/>
                </a:solidFill>
                <a:uFillTx/>
                <a:latin typeface="Times New Roman" panose="02020603050405020304" pitchFamily="18" charset="0"/>
                <a:ea typeface="黑体" panose="02010609060101010101" pitchFamily="2" charset="-122"/>
              </a:rPr>
              <a:t>有机物容积负荷较高，水力停留时间短，耐冲击负荷能力强，运行稳定，载体不易堵塞</a:t>
            </a:r>
            <a:r>
              <a:rPr lang="zh-CN" altLang="en-US" sz="2200" b="0">
                <a:solidFill>
                  <a:schemeClr val="bg2"/>
                </a:solidFill>
                <a:uFillTx/>
                <a:latin typeface="Times New Roman" panose="02020603050405020304" pitchFamily="18" charset="0"/>
                <a:ea typeface="黑体" panose="02010609060101010101" pitchFamily="2" charset="-122"/>
              </a:rPr>
              <a:t>。</a:t>
            </a:r>
            <a:r>
              <a:rPr lang="zh-CN" altLang="en-US" sz="2200">
                <a:solidFill>
                  <a:schemeClr val="bg2"/>
                </a:solidFill>
                <a:uFillTx/>
                <a:latin typeface="Times New Roman" panose="02020603050405020304" pitchFamily="18" charset="0"/>
                <a:ea typeface="黑体" panose="02010609060101010101" pitchFamily="2" charset="-122"/>
              </a:rPr>
              <a:t>缺点</a:t>
            </a:r>
            <a:r>
              <a:rPr lang="zh-CN" altLang="en-US" sz="2200" b="0">
                <a:solidFill>
                  <a:schemeClr val="bg2"/>
                </a:solidFill>
                <a:uFillTx/>
                <a:latin typeface="Times New Roman" panose="02020603050405020304" pitchFamily="18" charset="0"/>
                <a:ea typeface="黑体" panose="02010609060101010101" pitchFamily="2" charset="-122"/>
              </a:rPr>
              <a:t>是</a:t>
            </a:r>
            <a:r>
              <a:rPr lang="zh-CN" altLang="en-US" sz="2200">
                <a:solidFill>
                  <a:srgbClr val="FF0000"/>
                </a:solidFill>
                <a:uFillTx/>
                <a:latin typeface="Times New Roman" panose="02020603050405020304" pitchFamily="18" charset="0"/>
                <a:ea typeface="黑体" panose="02010609060101010101" pitchFamily="2" charset="-122"/>
              </a:rPr>
              <a:t>耗能较大</a:t>
            </a:r>
            <a:endParaRPr lang="zh-CN" altLang="en-US" sz="2200">
              <a:solidFill>
                <a:srgbClr val="FF0000"/>
              </a:solidFill>
              <a:uFillTx/>
              <a:latin typeface="Times New Roman" panose="02020603050405020304" pitchFamily="18" charset="0"/>
              <a:ea typeface="黑体" panose="02010609060101010101" pitchFamily="2" charset="-122"/>
            </a:endParaRPr>
          </a:p>
          <a:p>
            <a:pPr marL="342900" indent="-342900">
              <a:lnSpc>
                <a:spcPct val="150000"/>
              </a:lnSpc>
              <a:buFont typeface="Wingdings" panose="05000000000000000000" charset="0"/>
              <a:buChar char="u"/>
            </a:pPr>
            <a:r>
              <a:rPr lang="zh-CN" altLang="en-US" sz="2200">
                <a:solidFill>
                  <a:schemeClr val="bg2"/>
                </a:solidFill>
                <a:uFillTx/>
                <a:latin typeface="Times New Roman" panose="02020603050405020304" pitchFamily="18" charset="0"/>
                <a:ea typeface="黑体" panose="02010609060101010101" pitchFamily="2" charset="-122"/>
              </a:rPr>
              <a:t>厌氧颗粒污泥膨胀床</a:t>
            </a:r>
            <a:r>
              <a:rPr lang="zh-CN" altLang="en-US" sz="2200" b="0">
                <a:solidFill>
                  <a:schemeClr val="bg2"/>
                </a:solidFill>
                <a:uFillTx/>
                <a:latin typeface="Times New Roman" panose="02020603050405020304" pitchFamily="18" charset="0"/>
                <a:ea typeface="黑体" panose="02010609060101010101" pitchFamily="2" charset="-122"/>
              </a:rPr>
              <a:t>则是将厌氧颗粒污泥直接接种运行的一种高效反应器。有机负荷比</a:t>
            </a:r>
            <a:r>
              <a:rPr lang="en-US" altLang="zh-CN" sz="2200" b="0">
                <a:solidFill>
                  <a:schemeClr val="bg2"/>
                </a:solidFill>
                <a:uFillTx/>
                <a:latin typeface="Times New Roman" panose="02020603050405020304" pitchFamily="18" charset="0"/>
                <a:ea typeface="黑体" panose="02010609060101010101" pitchFamily="2" charset="-122"/>
              </a:rPr>
              <a:t>UASB</a:t>
            </a:r>
            <a:r>
              <a:rPr lang="zh-CN" altLang="en-US" sz="2200" b="0">
                <a:solidFill>
                  <a:schemeClr val="bg2"/>
                </a:solidFill>
                <a:uFillTx/>
                <a:latin typeface="Times New Roman" panose="02020603050405020304" pitchFamily="18" charset="0"/>
                <a:ea typeface="黑体" panose="02010609060101010101" pitchFamily="2" charset="-122"/>
              </a:rPr>
              <a:t>反应器高，水力停留时间短，适宜处理中低浓度的溶解性废水。</a:t>
            </a:r>
            <a:endParaRPr lang="en-US" altLang="zh-CN" sz="2200" b="0">
              <a:solidFill>
                <a:schemeClr val="bg2"/>
              </a:solidFill>
              <a:uFillTx/>
              <a:latin typeface="Times New Roman" panose="02020603050405020304" pitchFamily="18" charset="0"/>
              <a:ea typeface="黑体" panose="02010609060101010101" pitchFamily="2" charset="-122"/>
            </a:endParaRP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8" name="Rectangle 3"/>
          <p:cNvSpPr>
            <a:spLocks noGrp="1"/>
          </p:cNvSpPr>
          <p:nvPr/>
        </p:nvSpPr>
        <p:spPr>
          <a:xfrm>
            <a:off x="407670" y="477520"/>
            <a:ext cx="11393170" cy="937260"/>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3.2.4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厌氧氨氧化</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Anaerobic Ammonia Oxidation </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4" name="文本框 3"/>
          <p:cNvSpPr txBox="1"/>
          <p:nvPr/>
        </p:nvSpPr>
        <p:spPr>
          <a:xfrm>
            <a:off x="792480" y="1268730"/>
            <a:ext cx="10901045" cy="762635"/>
          </a:xfrm>
          <a:prstGeom prst="rect">
            <a:avLst/>
          </a:prstGeom>
        </p:spPr>
        <p:txBody>
          <a:bodyPr wrap="square">
            <a:noAutofit/>
          </a:bodyPr>
          <a:p>
            <a:pPr indent="306070" algn="just" defTabSz="266700">
              <a:lnSpc>
                <a:spcPct val="150000"/>
              </a:lnSpc>
              <a:spcBef>
                <a:spcPct val="0"/>
              </a:spcBef>
              <a:spcAft>
                <a:spcPct val="0"/>
              </a:spcAft>
            </a:pPr>
            <a:r>
              <a:rPr lang="zh-CN" altLang="en-US" sz="2200">
                <a:solidFill>
                  <a:schemeClr val="bg2"/>
                </a:solidFill>
                <a:latin typeface="Times New Roman" panose="02020603050405020304" pitchFamily="18" charset="0"/>
                <a:ea typeface="黑体" panose="02010609060101010101" pitchFamily="2" charset="-122"/>
              </a:rPr>
              <a:t>厌氧氨氧化</a:t>
            </a:r>
            <a:r>
              <a:rPr lang="zh-CN" altLang="en-US" sz="2200" b="0">
                <a:solidFill>
                  <a:schemeClr val="bg2"/>
                </a:solidFill>
                <a:latin typeface="Times New Roman" panose="02020603050405020304" pitchFamily="18" charset="0"/>
                <a:ea typeface="黑体" panose="02010609060101010101" pitchFamily="2" charset="-122"/>
              </a:rPr>
              <a:t>是在</a:t>
            </a:r>
            <a:r>
              <a:rPr lang="zh-CN" altLang="en-US" sz="2200">
                <a:solidFill>
                  <a:srgbClr val="FF0000"/>
                </a:solidFill>
                <a:latin typeface="Times New Roman" panose="02020603050405020304" pitchFamily="18" charset="0"/>
                <a:ea typeface="黑体" panose="02010609060101010101" pitchFamily="2" charset="-122"/>
              </a:rPr>
              <a:t>厌氧或缺氧</a:t>
            </a:r>
            <a:r>
              <a:rPr lang="zh-CN" altLang="en-US" sz="2200" b="0">
                <a:solidFill>
                  <a:schemeClr val="bg2"/>
                </a:solidFill>
                <a:latin typeface="Times New Roman" panose="02020603050405020304" pitchFamily="18" charset="0"/>
                <a:ea typeface="黑体" panose="02010609060101010101" pitchFamily="2" charset="-122"/>
              </a:rPr>
              <a:t>条件下，以氨为电子供体、亚硝酸为电子受体，产生氮气和硝酸的生物反应。</a:t>
            </a:r>
            <a:endParaRPr lang="zh-CN" altLang="en-US" sz="2200" b="0">
              <a:solidFill>
                <a:schemeClr val="bg2"/>
              </a:solidFill>
              <a:latin typeface="Times New Roman" panose="02020603050405020304" pitchFamily="18" charset="0"/>
              <a:ea typeface="黑体" panose="02010609060101010101" pitchFamily="2" charset="-122"/>
            </a:endParaRPr>
          </a:p>
          <a:p>
            <a:pPr indent="306070" algn="just" defTabSz="266700">
              <a:lnSpc>
                <a:spcPct val="150000"/>
              </a:lnSpc>
              <a:spcBef>
                <a:spcPct val="0"/>
              </a:spcBef>
              <a:spcAft>
                <a:spcPct val="0"/>
              </a:spcAft>
            </a:pPr>
            <a:endParaRPr lang="zh-CN" altLang="en-US" sz="2200" b="0">
              <a:solidFill>
                <a:schemeClr val="bg2"/>
              </a:solidFill>
              <a:latin typeface="Times New Roman" panose="02020603050405020304" pitchFamily="18" charset="0"/>
              <a:ea typeface="黑体" panose="02010609060101010101" pitchFamily="2" charset="-122"/>
            </a:endParaRPr>
          </a:p>
        </p:txBody>
      </p:sp>
      <p:pic>
        <p:nvPicPr>
          <p:cNvPr id="7" name="图片 6"/>
          <p:cNvPicPr/>
          <p:nvPr/>
        </p:nvPicPr>
        <p:blipFill>
          <a:blip r:embed="rId1"/>
          <a:srcRect l="10089" t="3941" r="13448" b="5503"/>
          <a:stretch>
            <a:fillRect/>
          </a:stretch>
        </p:blipFill>
        <p:spPr>
          <a:xfrm>
            <a:off x="451485" y="2996565"/>
            <a:ext cx="2835910" cy="2543175"/>
          </a:xfrm>
          <a:prstGeom prst="rect">
            <a:avLst/>
          </a:prstGeom>
        </p:spPr>
      </p:pic>
      <p:sp>
        <p:nvSpPr>
          <p:cNvPr id="9" name="左大括号 8"/>
          <p:cNvSpPr/>
          <p:nvPr/>
        </p:nvSpPr>
        <p:spPr>
          <a:xfrm>
            <a:off x="3185795" y="2515235"/>
            <a:ext cx="678180" cy="345122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10" name="文本框 9"/>
          <p:cNvSpPr txBox="1"/>
          <p:nvPr/>
        </p:nvSpPr>
        <p:spPr>
          <a:xfrm>
            <a:off x="3546475" y="2857500"/>
            <a:ext cx="1834515" cy="380365"/>
          </a:xfrm>
          <a:prstGeom prst="rect">
            <a:avLst/>
          </a:prstGeom>
          <a:noFill/>
        </p:spPr>
        <p:txBody>
          <a:bodyPr wrap="square" rtlCol="0">
            <a:noAutofit/>
          </a:bodyPr>
          <a:lstStyle/>
          <a:p>
            <a:r>
              <a:rPr lang="zh-CN" altLang="en-US" sz="2400" dirty="0">
                <a:solidFill>
                  <a:schemeClr val="bg2"/>
                </a:solidFill>
                <a:ea typeface="黑体" panose="02010609060101010101" pitchFamily="2" charset="-122"/>
              </a:rPr>
              <a:t>分解代谢</a:t>
            </a:r>
            <a:endParaRPr lang="zh-CN" altLang="en-US" sz="2400" dirty="0">
              <a:solidFill>
                <a:schemeClr val="bg2"/>
              </a:solidFill>
              <a:ea typeface="黑体" panose="02010609060101010101" pitchFamily="2" charset="-122"/>
            </a:endParaRPr>
          </a:p>
          <a:p>
            <a:endParaRPr lang="zh-CN" altLang="en-US" sz="2400"/>
          </a:p>
        </p:txBody>
      </p:sp>
      <p:sp>
        <p:nvSpPr>
          <p:cNvPr id="11" name="文本框 10"/>
          <p:cNvSpPr txBox="1"/>
          <p:nvPr/>
        </p:nvSpPr>
        <p:spPr>
          <a:xfrm>
            <a:off x="3503930" y="5163185"/>
            <a:ext cx="2032000" cy="379095"/>
          </a:xfrm>
          <a:prstGeom prst="rect">
            <a:avLst/>
          </a:prstGeom>
          <a:noFill/>
        </p:spPr>
        <p:txBody>
          <a:bodyPr wrap="square" rtlCol="0">
            <a:noAutofit/>
          </a:bodyPr>
          <a:lstStyle/>
          <a:p>
            <a:r>
              <a:rPr lang="zh-CN" altLang="en-US" sz="2400" dirty="0">
                <a:solidFill>
                  <a:schemeClr val="bg2"/>
                </a:solidFill>
                <a:ea typeface="黑体" panose="02010609060101010101" pitchFamily="2" charset="-122"/>
              </a:rPr>
              <a:t>合成代谢</a:t>
            </a:r>
            <a:endParaRPr lang="zh-CN" altLang="en-US" sz="2400" dirty="0">
              <a:solidFill>
                <a:schemeClr val="bg2"/>
              </a:solidFill>
              <a:ea typeface="黑体" panose="02010609060101010101" pitchFamily="2" charset="-122"/>
            </a:endParaRPr>
          </a:p>
          <a:p>
            <a:endParaRPr lang="zh-CN" altLang="en-US" sz="2400"/>
          </a:p>
        </p:txBody>
      </p:sp>
      <p:sp>
        <p:nvSpPr>
          <p:cNvPr id="14" name="右箭头 13"/>
          <p:cNvSpPr/>
          <p:nvPr/>
        </p:nvSpPr>
        <p:spPr>
          <a:xfrm>
            <a:off x="4997450" y="2874645"/>
            <a:ext cx="421005" cy="363220"/>
          </a:xfrm>
          <a:prstGeom prst="right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AA3F27"/>
              </a:solidFill>
              <a:effectLst/>
              <a:uLnTx/>
              <a:uFillTx/>
              <a:latin typeface="+mn-lt"/>
              <a:ea typeface="+mn-ea"/>
              <a:cs typeface="+mn-cs"/>
            </a:endParaRPr>
          </a:p>
        </p:txBody>
      </p:sp>
      <p:sp>
        <p:nvSpPr>
          <p:cNvPr id="16" name="右箭头 15"/>
          <p:cNvSpPr/>
          <p:nvPr/>
        </p:nvSpPr>
        <p:spPr>
          <a:xfrm>
            <a:off x="5114925" y="5207635"/>
            <a:ext cx="421005" cy="363220"/>
          </a:xfrm>
          <a:prstGeom prst="right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AA3F27"/>
              </a:solidFill>
              <a:effectLst/>
              <a:uLnTx/>
              <a:uFillTx/>
              <a:latin typeface="+mn-lt"/>
              <a:ea typeface="+mn-ea"/>
              <a:cs typeface="+mn-cs"/>
            </a:endParaRPr>
          </a:p>
        </p:txBody>
      </p:sp>
      <p:sp>
        <p:nvSpPr>
          <p:cNvPr id="12" name="文本框 11"/>
          <p:cNvSpPr txBox="1"/>
          <p:nvPr/>
        </p:nvSpPr>
        <p:spPr>
          <a:xfrm>
            <a:off x="5876290" y="2642235"/>
            <a:ext cx="5661660" cy="1106805"/>
          </a:xfrm>
          <a:prstGeom prst="rect">
            <a:avLst/>
          </a:prstGeom>
          <a:noFill/>
        </p:spPr>
        <p:txBody>
          <a:bodyPr wrap="square" rtlCol="0">
            <a:spAutoFit/>
          </a:bodyPr>
          <a:p>
            <a:pPr>
              <a:lnSpc>
                <a:spcPct val="150000"/>
              </a:lnSpc>
            </a:pPr>
            <a:r>
              <a:rPr lang="zh-CN" altLang="en-US" sz="2200" b="0">
                <a:solidFill>
                  <a:schemeClr val="bg2"/>
                </a:solidFill>
                <a:uFillTx/>
                <a:latin typeface="Times New Roman" panose="02020603050405020304" pitchFamily="18" charset="0"/>
                <a:ea typeface="黑体" panose="02010609060101010101" pitchFamily="2" charset="-122"/>
                <a:sym typeface="+mn-ea"/>
              </a:rPr>
              <a:t>氨为电子供体，亚硝酸盐为电子受体，生成氮气，产生的能量以</a:t>
            </a:r>
            <a:r>
              <a:rPr lang="en-US" altLang="zh-CN" sz="2200" b="0">
                <a:solidFill>
                  <a:schemeClr val="bg2"/>
                </a:solidFill>
                <a:uFillTx/>
                <a:latin typeface="Times New Roman" panose="02020603050405020304" pitchFamily="18" charset="0"/>
                <a:ea typeface="黑体" panose="02010609060101010101" pitchFamily="2" charset="-122"/>
                <a:sym typeface="+mn-ea"/>
              </a:rPr>
              <a:t>ATP</a:t>
            </a:r>
            <a:r>
              <a:rPr lang="zh-CN" altLang="en-US" sz="2200" b="0">
                <a:solidFill>
                  <a:schemeClr val="bg2"/>
                </a:solidFill>
                <a:uFillTx/>
                <a:latin typeface="Times New Roman" panose="02020603050405020304" pitchFamily="18" charset="0"/>
                <a:ea typeface="黑体" panose="02010609060101010101" pitchFamily="2" charset="-122"/>
                <a:sym typeface="+mn-ea"/>
              </a:rPr>
              <a:t>的形式储存起来；</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p:txBody>
      </p:sp>
      <p:sp>
        <p:nvSpPr>
          <p:cNvPr id="13" name="文本框 12"/>
          <p:cNvSpPr txBox="1"/>
          <p:nvPr/>
        </p:nvSpPr>
        <p:spPr>
          <a:xfrm>
            <a:off x="5612130" y="4653280"/>
            <a:ext cx="6081395" cy="1614805"/>
          </a:xfrm>
          <a:prstGeom prst="rect">
            <a:avLst/>
          </a:prstGeom>
          <a:noFill/>
        </p:spPr>
        <p:txBody>
          <a:bodyPr wrap="square" rtlCol="0">
            <a:spAutoFit/>
          </a:bodyPr>
          <a:p>
            <a:pPr>
              <a:lnSpc>
                <a:spcPct val="150000"/>
              </a:lnSpc>
            </a:pPr>
            <a:r>
              <a:rPr lang="zh-CN" altLang="en-US" sz="2200" b="0">
                <a:solidFill>
                  <a:schemeClr val="bg2"/>
                </a:solidFill>
                <a:uFillTx/>
                <a:latin typeface="Times New Roman" panose="02020603050405020304" pitchFamily="18" charset="0"/>
                <a:ea typeface="黑体" panose="02010609060101010101" pitchFamily="2" charset="-122"/>
                <a:sym typeface="+mn-ea"/>
              </a:rPr>
              <a:t>亚硝酸盐为电子受体提供还原力，利用碳源二氧化碳以及分解代谢产生的</a:t>
            </a:r>
            <a:r>
              <a:rPr lang="en-US" altLang="zh-CN" sz="2200" b="0">
                <a:solidFill>
                  <a:schemeClr val="bg2"/>
                </a:solidFill>
                <a:uFillTx/>
                <a:latin typeface="Times New Roman" panose="02020603050405020304" pitchFamily="18" charset="0"/>
                <a:ea typeface="黑体" panose="02010609060101010101" pitchFamily="2" charset="-122"/>
                <a:sym typeface="+mn-ea"/>
              </a:rPr>
              <a:t>ATP</a:t>
            </a:r>
            <a:r>
              <a:rPr lang="zh-CN" altLang="en-US" sz="2200" b="0">
                <a:solidFill>
                  <a:schemeClr val="bg2"/>
                </a:solidFill>
                <a:uFillTx/>
                <a:latin typeface="Times New Roman" panose="02020603050405020304" pitchFamily="18" charset="0"/>
                <a:ea typeface="黑体" panose="02010609060101010101" pitchFamily="2" charset="-122"/>
                <a:sym typeface="+mn-ea"/>
              </a:rPr>
              <a:t>合成细胞物质，并在这一过程中产生硝酸盐。</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8" name="Rectangle 3"/>
          <p:cNvSpPr>
            <a:spLocks noGrp="1"/>
          </p:cNvSpPr>
          <p:nvPr/>
        </p:nvSpPr>
        <p:spPr>
          <a:xfrm>
            <a:off x="407670" y="477520"/>
            <a:ext cx="11393170" cy="937260"/>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3.2.4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厌氧氨氧化</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Anaerobic Ammonia Oxidation </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pic>
        <p:nvPicPr>
          <p:cNvPr id="2" name="图片 1"/>
          <p:cNvPicPr/>
          <p:nvPr/>
        </p:nvPicPr>
        <p:blipFill>
          <a:blip r:embed="rId1"/>
          <a:stretch>
            <a:fillRect/>
          </a:stretch>
        </p:blipFill>
        <p:spPr>
          <a:xfrm>
            <a:off x="767715" y="1988820"/>
            <a:ext cx="4761230" cy="3194050"/>
          </a:xfrm>
          <a:prstGeom prst="rect">
            <a:avLst/>
          </a:prstGeom>
        </p:spPr>
      </p:pic>
      <p:sp>
        <p:nvSpPr>
          <p:cNvPr id="3" name="文本框 2"/>
          <p:cNvSpPr txBox="1"/>
          <p:nvPr/>
        </p:nvSpPr>
        <p:spPr>
          <a:xfrm>
            <a:off x="5984875" y="1862455"/>
            <a:ext cx="5487035" cy="2207895"/>
          </a:xfrm>
          <a:prstGeom prst="rect">
            <a:avLst/>
          </a:prstGeom>
          <a:noFill/>
        </p:spPr>
        <p:txBody>
          <a:bodyPr wrap="square" rtlCol="0" anchor="t">
            <a:noAutofit/>
          </a:bodyPr>
          <a:p>
            <a:pPr algn="just" defTabSz="266700">
              <a:lnSpc>
                <a:spcPct val="150000"/>
              </a:lnSpc>
              <a:spcBef>
                <a:spcPct val="0"/>
              </a:spcBef>
              <a:spcAft>
                <a:spcPct val="0"/>
              </a:spcAft>
              <a:buFont typeface="+mj-lt"/>
            </a:pPr>
            <a:r>
              <a:rPr lang="zh-CN" altLang="en-US" sz="2200">
                <a:solidFill>
                  <a:schemeClr val="bg2"/>
                </a:solidFill>
                <a:latin typeface="Times New Roman" panose="02020603050405020304" pitchFamily="18" charset="0"/>
                <a:ea typeface="黑体" panose="02010609060101010101" pitchFamily="2" charset="-122"/>
                <a:sym typeface="+mn-ea"/>
              </a:rPr>
              <a:t>厌氧氨氧化菌</a:t>
            </a:r>
            <a:r>
              <a:rPr lang="zh-CN" altLang="en-US" sz="2200" b="0">
                <a:solidFill>
                  <a:schemeClr val="bg2"/>
                </a:solidFill>
                <a:latin typeface="Times New Roman" panose="02020603050405020304" pitchFamily="18" charset="0"/>
                <a:ea typeface="黑体" panose="02010609060101010101" pitchFamily="2" charset="-122"/>
                <a:sym typeface="+mn-ea"/>
              </a:rPr>
              <a:t>是厌氧氨氧化的实施者。厌氧氨氧化的发生进程主要分为两大步：</a:t>
            </a:r>
            <a:endParaRPr lang="zh-CN" altLang="en-US" sz="2200" b="0">
              <a:solidFill>
                <a:schemeClr val="bg2"/>
              </a:solidFill>
              <a:latin typeface="Times New Roman" panose="02020603050405020304" pitchFamily="18" charset="0"/>
              <a:ea typeface="黑体" panose="02010609060101010101" pitchFamily="2" charset="-122"/>
              <a:sym typeface="+mn-ea"/>
            </a:endParaRPr>
          </a:p>
          <a:p>
            <a:pPr algn="just" defTabSz="266700">
              <a:lnSpc>
                <a:spcPct val="150000"/>
              </a:lnSpc>
              <a:spcBef>
                <a:spcPct val="0"/>
              </a:spcBef>
              <a:spcAft>
                <a:spcPct val="0"/>
              </a:spcAft>
              <a:buFont typeface="+mj-ea"/>
            </a:pPr>
            <a:r>
              <a:rPr lang="zh-CN" altLang="en-US" sz="2200">
                <a:solidFill>
                  <a:schemeClr val="accent1"/>
                </a:solidFill>
                <a:latin typeface="Times New Roman" panose="02020603050405020304" pitchFamily="18" charset="0"/>
                <a:ea typeface="黑体" panose="02010609060101010101" pitchFamily="2" charset="-122"/>
                <a:sym typeface="+mn-ea"/>
              </a:rPr>
              <a:t>①</a:t>
            </a:r>
            <a:r>
              <a:rPr lang="en-US" altLang="zh-CN" sz="2200">
                <a:solidFill>
                  <a:schemeClr val="accent1"/>
                </a:solidFill>
                <a:latin typeface="Times New Roman" panose="02020603050405020304" pitchFamily="18" charset="0"/>
                <a:ea typeface="黑体" panose="02010609060101010101" pitchFamily="2" charset="-122"/>
                <a:sym typeface="+mn-ea"/>
              </a:rPr>
              <a:t> </a:t>
            </a:r>
            <a:r>
              <a:rPr lang="zh-CN" altLang="en-US" sz="2200">
                <a:solidFill>
                  <a:schemeClr val="accent1"/>
                </a:solidFill>
                <a:latin typeface="Times New Roman" panose="02020603050405020304" pitchFamily="18" charset="0"/>
                <a:ea typeface="黑体" panose="02010609060101010101" pitchFamily="2" charset="-122"/>
                <a:sym typeface="+mn-ea"/>
              </a:rPr>
              <a:t>部分亚硝化</a:t>
            </a:r>
            <a:r>
              <a:rPr lang="zh-CN" altLang="en-US" sz="2200" b="0">
                <a:solidFill>
                  <a:schemeClr val="bg2"/>
                </a:solidFill>
                <a:latin typeface="Times New Roman" panose="02020603050405020304" pitchFamily="18" charset="0"/>
                <a:ea typeface="黑体" panose="02010609060101010101" pitchFamily="2" charset="-122"/>
                <a:sym typeface="+mn-ea"/>
              </a:rPr>
              <a:t>，在这个过程中只有大约</a:t>
            </a:r>
            <a:r>
              <a:rPr lang="en-US" altLang="zh-CN" sz="2200" b="0">
                <a:solidFill>
                  <a:schemeClr val="bg2"/>
                </a:solidFill>
                <a:latin typeface="Times New Roman" panose="02020603050405020304" pitchFamily="18" charset="0"/>
                <a:ea typeface="黑体" panose="02010609060101010101" pitchFamily="2" charset="-122"/>
                <a:sym typeface="+mn-ea"/>
              </a:rPr>
              <a:t>55%</a:t>
            </a:r>
            <a:r>
              <a:rPr lang="zh-CN" altLang="en-US" sz="2200" b="0">
                <a:solidFill>
                  <a:schemeClr val="bg2"/>
                </a:solidFill>
                <a:latin typeface="Times New Roman" panose="02020603050405020304" pitchFamily="18" charset="0"/>
                <a:ea typeface="黑体" panose="02010609060101010101" pitchFamily="2" charset="-122"/>
                <a:sym typeface="+mn-ea"/>
              </a:rPr>
              <a:t>的氨氮需要转化为亚硝酸盐氮；</a:t>
            </a:r>
            <a:endParaRPr lang="zh-CN" altLang="en-US" sz="2200" b="0">
              <a:solidFill>
                <a:schemeClr val="bg2"/>
              </a:solidFill>
              <a:latin typeface="Times New Roman" panose="02020603050405020304" pitchFamily="18" charset="0"/>
              <a:ea typeface="黑体" panose="02010609060101010101" pitchFamily="2" charset="-122"/>
              <a:sym typeface="+mn-ea"/>
            </a:endParaRPr>
          </a:p>
          <a:p>
            <a:pPr algn="just" defTabSz="266700">
              <a:lnSpc>
                <a:spcPct val="150000"/>
              </a:lnSpc>
              <a:spcBef>
                <a:spcPct val="0"/>
              </a:spcBef>
              <a:spcAft>
                <a:spcPct val="0"/>
              </a:spcAft>
              <a:buFont typeface="+mj-ea"/>
            </a:pPr>
            <a:endParaRPr lang="zh-CN" altLang="en-US" sz="2200" b="0">
              <a:solidFill>
                <a:schemeClr val="bg2"/>
              </a:solidFill>
              <a:latin typeface="Times New Roman" panose="02020603050405020304" pitchFamily="18" charset="0"/>
              <a:ea typeface="黑体" panose="02010609060101010101" pitchFamily="2" charset="-122"/>
              <a:sym typeface="+mn-ea"/>
            </a:endParaRPr>
          </a:p>
          <a:p>
            <a:pPr algn="just" defTabSz="266700">
              <a:lnSpc>
                <a:spcPct val="150000"/>
              </a:lnSpc>
              <a:spcBef>
                <a:spcPct val="0"/>
              </a:spcBef>
              <a:spcAft>
                <a:spcPct val="0"/>
              </a:spcAft>
              <a:buFont typeface="+mj-ea"/>
            </a:pPr>
            <a:endParaRPr lang="en-US" altLang="zh-CN" sz="2200" b="0">
              <a:solidFill>
                <a:schemeClr val="bg2"/>
              </a:solidFill>
              <a:latin typeface="Times New Roman" panose="02020603050405020304" pitchFamily="18" charset="0"/>
              <a:ea typeface="黑体" panose="02010609060101010101" pitchFamily="2" charset="-122"/>
              <a:sym typeface="+mn-ea"/>
            </a:endParaRPr>
          </a:p>
        </p:txBody>
      </p:sp>
      <p:cxnSp>
        <p:nvCxnSpPr>
          <p:cNvPr id="9" name="直接箭头连接符 8"/>
          <p:cNvCxnSpPr/>
          <p:nvPr/>
        </p:nvCxnSpPr>
        <p:spPr>
          <a:xfrm>
            <a:off x="7320280" y="4940935"/>
            <a:ext cx="1440180" cy="0"/>
          </a:xfrm>
          <a:prstGeom prst="straightConnector1">
            <a:avLst/>
          </a:prstGeom>
          <a:ln>
            <a:solidFill>
              <a:schemeClr val="bg2"/>
            </a:solidFill>
            <a:headEnd type="none" w="med" len="med"/>
            <a:tailEnd type="arrow" w="med" len="med"/>
          </a:ln>
        </p:spPr>
        <p:style>
          <a:lnRef idx="3">
            <a:schemeClr val="accent1"/>
          </a:lnRef>
          <a:fillRef idx="0">
            <a:srgbClr val="FFFFFF"/>
          </a:fillRef>
          <a:effectRef idx="0">
            <a:srgbClr val="FFFFFF"/>
          </a:effectRef>
          <a:fontRef idx="minor">
            <a:schemeClr val="tx1"/>
          </a:fontRef>
        </p:style>
      </p:cxnSp>
      <p:sp>
        <p:nvSpPr>
          <p:cNvPr id="4" name="文本框 3"/>
          <p:cNvSpPr txBox="1"/>
          <p:nvPr/>
        </p:nvSpPr>
        <p:spPr>
          <a:xfrm>
            <a:off x="8905240" y="4653280"/>
            <a:ext cx="1120140" cy="460375"/>
          </a:xfrm>
          <a:prstGeom prst="rect">
            <a:avLst/>
          </a:prstGeom>
          <a:noFill/>
        </p:spPr>
        <p:txBody>
          <a:bodyPr wrap="square" rtlCol="0">
            <a:spAutoFit/>
          </a:bodyPr>
          <a:p>
            <a:r>
              <a:rPr lang="en-US" altLang="zh-CN" sz="2400" b="0">
                <a:solidFill>
                  <a:schemeClr val="bg2"/>
                </a:solidFill>
                <a:uFillTx/>
                <a:latin typeface="Times New Roman" panose="02020603050405020304" pitchFamily="18" charset="0"/>
                <a:ea typeface="黑体" panose="02010609060101010101" pitchFamily="2" charset="-122"/>
              </a:rPr>
              <a:t>NO</a:t>
            </a:r>
            <a:r>
              <a:rPr lang="en-US" altLang="zh-CN" sz="2400" b="0" baseline="-25000">
                <a:solidFill>
                  <a:schemeClr val="bg2"/>
                </a:solidFill>
                <a:uFillTx/>
                <a:latin typeface="Times New Roman" panose="02020603050405020304" pitchFamily="18" charset="0"/>
                <a:ea typeface="黑体" panose="02010609060101010101" pitchFamily="2" charset="-122"/>
              </a:rPr>
              <a:t>2</a:t>
            </a:r>
            <a:r>
              <a:rPr lang="en-US" altLang="zh-CN" sz="2400" b="0" baseline="30000">
                <a:solidFill>
                  <a:schemeClr val="bg2"/>
                </a:solidFill>
                <a:uFillTx/>
                <a:latin typeface="Times New Roman" panose="02020603050405020304" pitchFamily="18" charset="0"/>
                <a:ea typeface="黑体" panose="02010609060101010101" pitchFamily="2" charset="-122"/>
              </a:rPr>
              <a:t>-</a:t>
            </a:r>
            <a:endParaRPr lang="en-US" altLang="zh-CN" sz="2400" b="0" baseline="30000">
              <a:solidFill>
                <a:schemeClr val="bg2"/>
              </a:solidFill>
              <a:uFillTx/>
              <a:latin typeface="Times New Roman" panose="02020603050405020304" pitchFamily="18" charset="0"/>
              <a:ea typeface="黑体" panose="02010609060101010101" pitchFamily="2" charset="-122"/>
            </a:endParaRPr>
          </a:p>
        </p:txBody>
      </p:sp>
      <p:sp>
        <p:nvSpPr>
          <p:cNvPr id="5" name="文本框 4"/>
          <p:cNvSpPr txBox="1"/>
          <p:nvPr/>
        </p:nvSpPr>
        <p:spPr>
          <a:xfrm>
            <a:off x="6454775" y="4653280"/>
            <a:ext cx="1092835" cy="460375"/>
          </a:xfrm>
          <a:prstGeom prst="rect">
            <a:avLst/>
          </a:prstGeom>
          <a:noFill/>
        </p:spPr>
        <p:txBody>
          <a:bodyPr wrap="square" rtlCol="0">
            <a:spAutoFit/>
          </a:bodyPr>
          <a:p>
            <a:r>
              <a:rPr lang="en-US" altLang="zh-CN" sz="2400" b="0">
                <a:solidFill>
                  <a:schemeClr val="bg2"/>
                </a:solidFill>
                <a:uFillTx/>
                <a:latin typeface="Times New Roman" panose="02020603050405020304" pitchFamily="18" charset="0"/>
                <a:ea typeface="黑体" panose="02010609060101010101" pitchFamily="2" charset="-122"/>
              </a:rPr>
              <a:t>NH</a:t>
            </a:r>
            <a:r>
              <a:rPr lang="en-US" altLang="zh-CN" sz="2400" b="0" baseline="-25000">
                <a:solidFill>
                  <a:schemeClr val="bg2"/>
                </a:solidFill>
                <a:uFillTx/>
                <a:latin typeface="Times New Roman" panose="02020603050405020304" pitchFamily="18" charset="0"/>
                <a:ea typeface="黑体" panose="02010609060101010101" pitchFamily="2" charset="-122"/>
              </a:rPr>
              <a:t>4</a:t>
            </a:r>
            <a:r>
              <a:rPr lang="en-US" altLang="zh-CN" sz="2400" b="0" baseline="30000">
                <a:solidFill>
                  <a:schemeClr val="bg2"/>
                </a:solidFill>
                <a:uFillTx/>
                <a:latin typeface="Times New Roman" panose="02020603050405020304" pitchFamily="18" charset="0"/>
                <a:ea typeface="黑体" panose="02010609060101010101" pitchFamily="2" charset="-122"/>
              </a:rPr>
              <a:t>+</a:t>
            </a:r>
            <a:endParaRPr lang="en-US" altLang="zh-CN" sz="2400" b="0" baseline="30000">
              <a:solidFill>
                <a:schemeClr val="bg2"/>
              </a:solidFill>
              <a:uFillTx/>
              <a:latin typeface="Times New Roman" panose="02020603050405020304" pitchFamily="18" charset="0"/>
              <a:ea typeface="黑体" panose="02010609060101010101" pitchFamily="2" charset="-122"/>
            </a:endParaRP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8" name="Rectangle 3"/>
          <p:cNvSpPr>
            <a:spLocks noGrp="1"/>
          </p:cNvSpPr>
          <p:nvPr/>
        </p:nvSpPr>
        <p:spPr>
          <a:xfrm>
            <a:off x="407670" y="477520"/>
            <a:ext cx="11393170" cy="937260"/>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3.2.4 </a:t>
            </a:r>
            <a:r>
              <a:rPr lang="zh-CN" altLang="en-US"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厌氧氨氧化</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r>
              <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Anaerobic Ammonia Oxidation </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6" name="文本框 5"/>
          <p:cNvSpPr txBox="1"/>
          <p:nvPr/>
        </p:nvSpPr>
        <p:spPr>
          <a:xfrm>
            <a:off x="396240" y="3243580"/>
            <a:ext cx="11404600" cy="681990"/>
          </a:xfrm>
          <a:prstGeom prst="rect">
            <a:avLst/>
          </a:prstGeom>
        </p:spPr>
        <p:txBody>
          <a:bodyPr wrap="square">
            <a:noAutofit/>
          </a:bodyPr>
          <a:p>
            <a:pPr indent="127000" algn="just" defTabSz="266700">
              <a:lnSpc>
                <a:spcPct val="150000"/>
              </a:lnSpc>
              <a:spcBef>
                <a:spcPct val="0"/>
              </a:spcBef>
              <a:spcAft>
                <a:spcPct val="0"/>
              </a:spcAft>
            </a:pPr>
            <a:r>
              <a:rPr lang="zh-CN" altLang="en-US" sz="2200" b="0">
                <a:solidFill>
                  <a:schemeClr val="bg2"/>
                </a:solidFill>
                <a:latin typeface="Times New Roman" panose="02020603050405020304" pitchFamily="18" charset="0"/>
                <a:ea typeface="黑体" panose="02010609060101010101" pitchFamily="2" charset="-122"/>
              </a:rPr>
              <a:t>在这过程中，大约</a:t>
            </a:r>
            <a:r>
              <a:rPr lang="en-US" altLang="zh-CN" sz="2200" b="0">
                <a:solidFill>
                  <a:schemeClr val="bg2"/>
                </a:solidFill>
                <a:latin typeface="Times New Roman" panose="02020603050405020304" pitchFamily="18" charset="0"/>
                <a:ea typeface="黑体" panose="02010609060101010101" pitchFamily="2" charset="-122"/>
              </a:rPr>
              <a:t>89%</a:t>
            </a:r>
            <a:r>
              <a:rPr lang="zh-CN" altLang="en-US" sz="2200" b="0">
                <a:solidFill>
                  <a:schemeClr val="bg2"/>
                </a:solidFill>
                <a:latin typeface="Times New Roman" panose="02020603050405020304" pitchFamily="18" charset="0"/>
                <a:ea typeface="黑体" panose="02010609060101010101" pitchFamily="2" charset="-122"/>
              </a:rPr>
              <a:t>的无机氮都将被转化产生</a:t>
            </a:r>
            <a:r>
              <a:rPr lang="zh-CN" altLang="en-US" sz="2200" b="0">
                <a:solidFill>
                  <a:schemeClr val="accent1"/>
                </a:solidFill>
                <a:latin typeface="Times New Roman" panose="02020603050405020304" pitchFamily="18" charset="0"/>
                <a:ea typeface="黑体" panose="02010609060101010101" pitchFamily="2" charset="-122"/>
              </a:rPr>
              <a:t>氮气</a:t>
            </a:r>
            <a:r>
              <a:rPr lang="zh-CN" altLang="en-US" sz="2200" b="0">
                <a:solidFill>
                  <a:schemeClr val="bg2"/>
                </a:solidFill>
                <a:latin typeface="Times New Roman" panose="02020603050405020304" pitchFamily="18" charset="0"/>
                <a:ea typeface="黑体" panose="02010609060101010101" pitchFamily="2" charset="-122"/>
              </a:rPr>
              <a:t>，另外</a:t>
            </a:r>
            <a:r>
              <a:rPr lang="en-US" altLang="zh-CN" sz="2200" b="0">
                <a:solidFill>
                  <a:schemeClr val="bg2"/>
                </a:solidFill>
                <a:latin typeface="Times New Roman" panose="02020603050405020304" pitchFamily="18" charset="0"/>
                <a:ea typeface="黑体" panose="02010609060101010101" pitchFamily="2" charset="-122"/>
              </a:rPr>
              <a:t>11%</a:t>
            </a:r>
            <a:r>
              <a:rPr lang="zh-CN" altLang="en-US" sz="2200" b="0">
                <a:solidFill>
                  <a:schemeClr val="bg2"/>
                </a:solidFill>
                <a:latin typeface="Times New Roman" panose="02020603050405020304" pitchFamily="18" charset="0"/>
                <a:ea typeface="黑体" panose="02010609060101010101" pitchFamily="2" charset="-122"/>
              </a:rPr>
              <a:t>的无机氮被转化为</a:t>
            </a:r>
            <a:r>
              <a:rPr lang="zh-CN" altLang="en-US" sz="2200" b="0">
                <a:solidFill>
                  <a:schemeClr val="accent1"/>
                </a:solidFill>
                <a:latin typeface="Times New Roman" panose="02020603050405020304" pitchFamily="18" charset="0"/>
                <a:ea typeface="黑体" panose="02010609060101010101" pitchFamily="2" charset="-122"/>
              </a:rPr>
              <a:t>硝酸盐氮</a:t>
            </a:r>
            <a:endParaRPr lang="zh-CN" altLang="en-US" sz="2200" b="0">
              <a:solidFill>
                <a:schemeClr val="bg2"/>
              </a:solidFill>
              <a:latin typeface="Times New Roman" panose="02020603050405020304" pitchFamily="18" charset="0"/>
              <a:ea typeface="黑体" panose="02010609060101010101" pitchFamily="2" charset="-122"/>
            </a:endParaRPr>
          </a:p>
          <a:p>
            <a:pPr indent="127000" algn="just" defTabSz="266700">
              <a:lnSpc>
                <a:spcPct val="150000"/>
              </a:lnSpc>
              <a:spcBef>
                <a:spcPct val="0"/>
              </a:spcBef>
              <a:spcAft>
                <a:spcPct val="0"/>
              </a:spcAft>
            </a:pPr>
            <a:endParaRPr lang="zh-CN" altLang="en-US" sz="2200" b="0">
              <a:solidFill>
                <a:schemeClr val="bg2"/>
              </a:solidFill>
              <a:latin typeface="Times New Roman" panose="02020603050405020304" pitchFamily="18" charset="0"/>
              <a:ea typeface="黑体" panose="02010609060101010101" pitchFamily="2" charset="-122"/>
            </a:endParaRPr>
          </a:p>
        </p:txBody>
      </p:sp>
      <p:sp>
        <p:nvSpPr>
          <p:cNvPr id="3" name="文本框 2"/>
          <p:cNvSpPr txBox="1"/>
          <p:nvPr/>
        </p:nvSpPr>
        <p:spPr>
          <a:xfrm>
            <a:off x="326390" y="1340485"/>
            <a:ext cx="11198860" cy="1106805"/>
          </a:xfrm>
          <a:prstGeom prst="rect">
            <a:avLst/>
          </a:prstGeom>
        </p:spPr>
        <p:txBody>
          <a:bodyPr wrap="square">
            <a:spAutoFit/>
          </a:bodyPr>
          <a:p>
            <a:pPr indent="127000" algn="just" defTabSz="266700">
              <a:lnSpc>
                <a:spcPct val="150000"/>
              </a:lnSpc>
              <a:spcBef>
                <a:spcPct val="0"/>
              </a:spcBef>
              <a:spcAft>
                <a:spcPct val="0"/>
              </a:spcAft>
            </a:pPr>
            <a:r>
              <a:rPr lang="zh-CN" altLang="en-US" sz="2200">
                <a:solidFill>
                  <a:schemeClr val="accent1"/>
                </a:solidFill>
                <a:uFillTx/>
                <a:latin typeface="Times New Roman" panose="02020603050405020304" pitchFamily="18" charset="0"/>
                <a:ea typeface="黑体" panose="02010609060101010101" pitchFamily="2" charset="-122"/>
              </a:rPr>
              <a:t>②</a:t>
            </a:r>
            <a:r>
              <a:rPr lang="en-US" altLang="zh-CN" sz="2200">
                <a:solidFill>
                  <a:schemeClr val="accent1"/>
                </a:solidFill>
                <a:uFillTx/>
                <a:latin typeface="Times New Roman" panose="02020603050405020304" pitchFamily="18" charset="0"/>
                <a:ea typeface="黑体" panose="02010609060101010101" pitchFamily="2" charset="-122"/>
              </a:rPr>
              <a:t> </a:t>
            </a:r>
            <a:r>
              <a:rPr lang="zh-CN" altLang="en-US" sz="2200">
                <a:solidFill>
                  <a:schemeClr val="accent1"/>
                </a:solidFill>
                <a:uFillTx/>
                <a:latin typeface="Times New Roman" panose="02020603050405020304" pitchFamily="18" charset="0"/>
                <a:ea typeface="黑体" panose="02010609060101010101" pitchFamily="2" charset="-122"/>
              </a:rPr>
              <a:t>厌氧氨氧化</a:t>
            </a:r>
            <a:r>
              <a:rPr lang="zh-CN" altLang="en-US" sz="2200" b="0">
                <a:solidFill>
                  <a:srgbClr val="000000"/>
                </a:solidFill>
                <a:uFillTx/>
                <a:latin typeface="Times New Roman" panose="02020603050405020304" pitchFamily="18" charset="0"/>
                <a:ea typeface="黑体" panose="02010609060101010101" pitchFamily="2" charset="-122"/>
              </a:rPr>
              <a:t>，氨氮在厌氧条件下，被亚硝酸氮作为电子受体，氧化成氮气。因此它也被称作</a:t>
            </a:r>
            <a:r>
              <a:rPr lang="en-US" altLang="zh-CN" sz="2200" b="0">
                <a:solidFill>
                  <a:schemeClr val="bg2"/>
                </a:solidFill>
                <a:uFillTx/>
                <a:latin typeface="Times New Roman" panose="02020603050405020304" pitchFamily="18" charset="0"/>
                <a:ea typeface="黑体" panose="02010609060101010101" pitchFamily="2" charset="-122"/>
              </a:rPr>
              <a:t>PN/A</a:t>
            </a:r>
            <a:r>
              <a:rPr lang="zh-CN" altLang="en-US" sz="2200" b="0">
                <a:solidFill>
                  <a:schemeClr val="bg2"/>
                </a:solidFill>
                <a:uFillTx/>
                <a:latin typeface="Times New Roman" panose="02020603050405020304" pitchFamily="18" charset="0"/>
                <a:ea typeface="黑体" panose="02010609060101010101" pitchFamily="2" charset="-122"/>
              </a:rPr>
              <a:t>工艺</a:t>
            </a:r>
            <a:r>
              <a:rPr lang="zh-CN" altLang="en-US" sz="2200" b="0">
                <a:solidFill>
                  <a:srgbClr val="000000"/>
                </a:solidFill>
                <a:uFillTx/>
                <a:latin typeface="Times New Roman" panose="02020603050405020304" pitchFamily="18" charset="0"/>
                <a:ea typeface="黑体" panose="02010609060101010101" pitchFamily="2" charset="-122"/>
              </a:rPr>
              <a:t>。</a:t>
            </a:r>
            <a:endParaRPr lang="zh-CN" altLang="en-US" sz="2200" b="0">
              <a:solidFill>
                <a:srgbClr val="000000"/>
              </a:solidFill>
              <a:uFillTx/>
              <a:latin typeface="Times New Roman" panose="02020603050405020304" pitchFamily="18" charset="0"/>
              <a:ea typeface="黑体" panose="02010609060101010101" pitchFamily="2" charset="-122"/>
            </a:endParaRPr>
          </a:p>
        </p:txBody>
      </p:sp>
      <p:sp>
        <p:nvSpPr>
          <p:cNvPr id="4" name="文本框 3"/>
          <p:cNvSpPr txBox="1"/>
          <p:nvPr/>
        </p:nvSpPr>
        <p:spPr>
          <a:xfrm>
            <a:off x="2562225" y="2607310"/>
            <a:ext cx="6884035" cy="460375"/>
          </a:xfrm>
          <a:prstGeom prst="rect">
            <a:avLst/>
          </a:prstGeom>
          <a:noFill/>
        </p:spPr>
        <p:txBody>
          <a:bodyPr wrap="square" rtlCol="0">
            <a:spAutoFit/>
          </a:bodyPr>
          <a:p>
            <a:r>
              <a:rPr lang="en-US" altLang="zh-CN" sz="2400" b="0">
                <a:solidFill>
                  <a:schemeClr val="bg2"/>
                </a:solidFill>
                <a:uFillTx/>
                <a:latin typeface="Times New Roman" panose="02020603050405020304" pitchFamily="18" charset="0"/>
                <a:ea typeface="黑体" panose="02010609060101010101" pitchFamily="2" charset="-122"/>
              </a:rPr>
              <a:t>NH</a:t>
            </a:r>
            <a:r>
              <a:rPr lang="en-US" altLang="zh-CN" sz="2400" b="0" baseline="-25000">
                <a:solidFill>
                  <a:schemeClr val="bg2"/>
                </a:solidFill>
                <a:uFillTx/>
                <a:latin typeface="Times New Roman" panose="02020603050405020304" pitchFamily="18" charset="0"/>
                <a:ea typeface="黑体" panose="02010609060101010101" pitchFamily="2" charset="-122"/>
              </a:rPr>
              <a:t>4</a:t>
            </a:r>
            <a:r>
              <a:rPr lang="en-US" altLang="zh-CN" sz="2400" b="0" baseline="30000">
                <a:solidFill>
                  <a:schemeClr val="bg2"/>
                </a:solidFill>
                <a:uFillTx/>
                <a:latin typeface="Times New Roman" panose="02020603050405020304" pitchFamily="18" charset="0"/>
                <a:ea typeface="黑体" panose="02010609060101010101" pitchFamily="2" charset="-122"/>
              </a:rPr>
              <a:t>+</a:t>
            </a:r>
            <a:r>
              <a:rPr lang="en-US" altLang="zh-CN" sz="2400" b="0">
                <a:solidFill>
                  <a:schemeClr val="bg2"/>
                </a:solidFill>
                <a:uFillTx/>
                <a:latin typeface="Times New Roman" panose="02020603050405020304" pitchFamily="18" charset="0"/>
                <a:ea typeface="黑体" panose="02010609060101010101" pitchFamily="2" charset="-122"/>
              </a:rPr>
              <a:t>+NO</a:t>
            </a:r>
            <a:r>
              <a:rPr lang="en-US" altLang="zh-CN" sz="2400" b="0" baseline="-25000">
                <a:solidFill>
                  <a:schemeClr val="bg2"/>
                </a:solidFill>
                <a:uFillTx/>
                <a:latin typeface="Times New Roman" panose="02020603050405020304" pitchFamily="18" charset="0"/>
                <a:ea typeface="黑体" panose="02010609060101010101" pitchFamily="2" charset="-122"/>
              </a:rPr>
              <a:t>2</a:t>
            </a:r>
            <a:r>
              <a:rPr lang="en-US" altLang="zh-CN" sz="2400" b="0" baseline="30000">
                <a:solidFill>
                  <a:schemeClr val="bg2"/>
                </a:solidFill>
                <a:uFillTx/>
                <a:latin typeface="Times New Roman" panose="02020603050405020304" pitchFamily="18" charset="0"/>
                <a:ea typeface="黑体" panose="02010609060101010101" pitchFamily="2" charset="-122"/>
              </a:rPr>
              <a:t>-</a:t>
            </a:r>
            <a:r>
              <a:rPr lang="en-US" altLang="zh-CN" sz="2400" b="0">
                <a:solidFill>
                  <a:schemeClr val="bg2"/>
                </a:solidFill>
                <a:uFillTx/>
                <a:latin typeface="Times New Roman" panose="02020603050405020304" pitchFamily="18" charset="0"/>
                <a:ea typeface="黑体" panose="02010609060101010101" pitchFamily="2" charset="-122"/>
              </a:rPr>
              <a:t>=N</a:t>
            </a:r>
            <a:r>
              <a:rPr lang="en-US" altLang="zh-CN" sz="2400" b="0" baseline="-25000">
                <a:solidFill>
                  <a:schemeClr val="bg2"/>
                </a:solidFill>
                <a:uFillTx/>
                <a:latin typeface="Times New Roman" panose="02020603050405020304" pitchFamily="18" charset="0"/>
                <a:ea typeface="黑体" panose="02010609060101010101" pitchFamily="2" charset="-122"/>
              </a:rPr>
              <a:t>2</a:t>
            </a:r>
            <a:r>
              <a:rPr lang="en-US" altLang="zh-CN" sz="2400" b="0">
                <a:solidFill>
                  <a:schemeClr val="bg2"/>
                </a:solidFill>
                <a:uFillTx/>
                <a:latin typeface="Times New Roman" panose="02020603050405020304" pitchFamily="18" charset="0"/>
                <a:ea typeface="黑体" panose="02010609060101010101" pitchFamily="2" charset="-122"/>
              </a:rPr>
              <a:t>+2H</a:t>
            </a:r>
            <a:r>
              <a:rPr lang="en-US" altLang="zh-CN" sz="2400" b="0" baseline="-25000">
                <a:solidFill>
                  <a:schemeClr val="bg2"/>
                </a:solidFill>
                <a:uFillTx/>
                <a:latin typeface="Times New Roman" panose="02020603050405020304" pitchFamily="18" charset="0"/>
                <a:ea typeface="黑体" panose="02010609060101010101" pitchFamily="2" charset="-122"/>
              </a:rPr>
              <a:t>2</a:t>
            </a:r>
            <a:r>
              <a:rPr lang="en-US" altLang="zh-CN" sz="2400" b="0">
                <a:solidFill>
                  <a:schemeClr val="bg2"/>
                </a:solidFill>
                <a:uFillTx/>
                <a:latin typeface="Times New Roman" panose="02020603050405020304" pitchFamily="18" charset="0"/>
                <a:ea typeface="黑体" panose="02010609060101010101" pitchFamily="2" charset="-122"/>
              </a:rPr>
              <a:t>O </a:t>
            </a:r>
            <a:r>
              <a:rPr lang="zh-CN" altLang="en-US" sz="2400" b="0">
                <a:solidFill>
                  <a:schemeClr val="bg2"/>
                </a:solidFill>
                <a:uFillTx/>
                <a:latin typeface="Times New Roman" panose="02020603050405020304" pitchFamily="18" charset="0"/>
                <a:ea typeface="黑体" panose="02010609060101010101" pitchFamily="2" charset="-122"/>
              </a:rPr>
              <a:t>，</a:t>
            </a:r>
            <a:r>
              <a:rPr lang="zh-CN" altLang="en-US" sz="1600" b="0">
                <a:solidFill>
                  <a:schemeClr val="bg2"/>
                </a:solidFill>
                <a:uFillTx/>
                <a:latin typeface="Times New Roman" panose="02020603050405020304" pitchFamily="18" charset="0"/>
              </a:rPr>
              <a:t>△</a:t>
            </a:r>
            <a:r>
              <a:rPr lang="en-US" altLang="zh-CN" sz="2400" b="0">
                <a:solidFill>
                  <a:schemeClr val="bg2"/>
                </a:solidFill>
                <a:uFillTx/>
                <a:latin typeface="Times New Roman" panose="02020603050405020304" pitchFamily="18" charset="0"/>
              </a:rPr>
              <a:t>G= -358 kg/mol</a:t>
            </a:r>
            <a:r>
              <a:rPr lang="en-US" altLang="zh-CN" sz="2400" b="0">
                <a:solidFill>
                  <a:schemeClr val="bg2"/>
                </a:solidFill>
                <a:uFillTx/>
                <a:latin typeface="Times New Roman" panose="02020603050405020304" pitchFamily="18" charset="0"/>
                <a:ea typeface="黑体" panose="02010609060101010101" pitchFamily="2" charset="-122"/>
              </a:rPr>
              <a:t> </a:t>
            </a:r>
            <a:endParaRPr lang="en-US" altLang="zh-CN" sz="2400" b="0">
              <a:solidFill>
                <a:schemeClr val="bg2"/>
              </a:solidFill>
              <a:uFillTx/>
              <a:latin typeface="Times New Roman" panose="02020603050405020304" pitchFamily="18" charset="0"/>
              <a:ea typeface="黑体" panose="02010609060101010101" pitchFamily="2" charset="-122"/>
            </a:endParaRPr>
          </a:p>
        </p:txBody>
      </p:sp>
      <p:graphicFrame>
        <p:nvGraphicFramePr>
          <p:cNvPr id="7" name="对象 6">
            <a:hlinkClick r:id="" action="ppaction://ole?verb="/>
          </p:cNvPr>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1025" name="" r:id="rId1" imgW="114300" imgH="215900" progId="Equation.KSEE3">
                  <p:embed/>
                </p:oleObj>
              </mc:Choice>
              <mc:Fallback>
                <p:oleObj name="" r:id="rId1" imgW="114300" imgH="215900" progId="Equation.KSEE3">
                  <p:embed/>
                  <p:pic>
                    <p:nvPicPr>
                      <p:cNvPr id="0" name="图片 1024"/>
                      <p:cNvPicPr/>
                      <p:nvPr/>
                    </p:nvPicPr>
                    <p:blipFill>
                      <a:blip r:embed="rId2"/>
                      <a:stretch>
                        <a:fillRect/>
                      </a:stretch>
                    </p:blipFill>
                    <p:spPr>
                      <a:xfrm>
                        <a:off x="6038850" y="3321050"/>
                        <a:ext cx="114300" cy="215900"/>
                      </a:xfrm>
                      <a:prstGeom prst="rect">
                        <a:avLst/>
                      </a:prstGeom>
                    </p:spPr>
                  </p:pic>
                </p:oleObj>
              </mc:Fallback>
            </mc:AlternateContent>
          </a:graphicData>
        </a:graphic>
      </p:graphicFrame>
      <p:sp>
        <p:nvSpPr>
          <p:cNvPr id="9" name="文本框 8"/>
          <p:cNvSpPr txBox="1"/>
          <p:nvPr/>
        </p:nvSpPr>
        <p:spPr>
          <a:xfrm>
            <a:off x="767715" y="3933825"/>
            <a:ext cx="10915015" cy="2968625"/>
          </a:xfrm>
          <a:prstGeom prst="rect">
            <a:avLst/>
          </a:prstGeom>
          <a:noFill/>
        </p:spPr>
        <p:txBody>
          <a:bodyPr wrap="square" rtlCol="0">
            <a:spAutoFit/>
          </a:bodyPr>
          <a:p>
            <a:pPr marL="342900" indent="-342900">
              <a:lnSpc>
                <a:spcPct val="150000"/>
              </a:lnSpc>
              <a:buFont typeface="Wingdings" panose="05000000000000000000" charset="0"/>
              <a:buChar char="l"/>
            </a:pPr>
            <a:r>
              <a:rPr lang="zh-CN" altLang="en-US" sz="2200" b="0">
                <a:solidFill>
                  <a:schemeClr val="bg2"/>
                </a:solidFill>
                <a:uFillTx/>
                <a:latin typeface="Times New Roman" panose="02020603050405020304" pitchFamily="18" charset="0"/>
                <a:ea typeface="黑体" panose="02010609060101010101" pitchFamily="2" charset="-122"/>
                <a:sym typeface="+mn-ea"/>
              </a:rPr>
              <a:t>与传统硝化反硝化工艺相比，厌氧氨氧化工艺曝气能耗只有传统工艺的</a:t>
            </a:r>
            <a:r>
              <a:rPr lang="en-US" altLang="zh-CN" sz="2200" b="0">
                <a:solidFill>
                  <a:schemeClr val="bg2"/>
                </a:solidFill>
                <a:uFillTx/>
                <a:latin typeface="Times New Roman" panose="02020603050405020304" pitchFamily="18" charset="0"/>
                <a:ea typeface="黑体" panose="02010609060101010101" pitchFamily="2" charset="-122"/>
                <a:sym typeface="+mn-ea"/>
              </a:rPr>
              <a:t>55-60%;</a:t>
            </a:r>
            <a:endParaRPr lang="en-US" altLang="zh-CN" sz="2200" b="0">
              <a:solidFill>
                <a:schemeClr val="bg2"/>
              </a:solidFill>
              <a:uFillTx/>
              <a:latin typeface="Times New Roman" panose="02020603050405020304" pitchFamily="18" charset="0"/>
              <a:ea typeface="黑体" panose="02010609060101010101" pitchFamily="2" charset="-122"/>
              <a:sym typeface="+mn-ea"/>
            </a:endParaRPr>
          </a:p>
          <a:p>
            <a:pPr marL="342900" indent="-342900">
              <a:lnSpc>
                <a:spcPct val="150000"/>
              </a:lnSpc>
              <a:buFont typeface="Wingdings" panose="05000000000000000000" charset="0"/>
              <a:buChar char="l"/>
            </a:pPr>
            <a:r>
              <a:rPr lang="zh-CN" altLang="en-US" sz="2200" b="0">
                <a:solidFill>
                  <a:schemeClr val="bg2"/>
                </a:solidFill>
                <a:uFillTx/>
                <a:latin typeface="Times New Roman" panose="02020603050405020304" pitchFamily="18" charset="0"/>
                <a:ea typeface="黑体" panose="02010609060101010101" pitchFamily="2" charset="-122"/>
                <a:sym typeface="+mn-ea"/>
              </a:rPr>
              <a:t>几乎无需碳源，如果为了去除硝酸盐产物需要在厌氧氨氧化过程中投加碳源，其投加量也比传统工艺中碳源投加量降低</a:t>
            </a:r>
            <a:r>
              <a:rPr lang="en-US" altLang="zh-CN" sz="2200" b="0">
                <a:solidFill>
                  <a:schemeClr val="bg2"/>
                </a:solidFill>
                <a:uFillTx/>
                <a:latin typeface="Times New Roman" panose="02020603050405020304" pitchFamily="18" charset="0"/>
                <a:ea typeface="黑体" panose="02010609060101010101" pitchFamily="2" charset="-122"/>
                <a:sym typeface="+mn-ea"/>
              </a:rPr>
              <a:t>90%;</a:t>
            </a:r>
            <a:endParaRPr lang="en-US" altLang="zh-CN" sz="2200" b="0">
              <a:solidFill>
                <a:schemeClr val="bg2"/>
              </a:solidFill>
              <a:uFillTx/>
              <a:latin typeface="Times New Roman" panose="02020603050405020304" pitchFamily="18" charset="0"/>
              <a:ea typeface="黑体" panose="02010609060101010101" pitchFamily="2" charset="-122"/>
              <a:sym typeface="+mn-ea"/>
            </a:endParaRPr>
          </a:p>
          <a:p>
            <a:pPr marL="342900" indent="-342900">
              <a:lnSpc>
                <a:spcPct val="150000"/>
              </a:lnSpc>
              <a:buFont typeface="Wingdings" panose="05000000000000000000" charset="0"/>
              <a:buChar char="l"/>
            </a:pPr>
            <a:r>
              <a:rPr lang="zh-CN" altLang="en-US" sz="2200" b="0">
                <a:solidFill>
                  <a:schemeClr val="bg2"/>
                </a:solidFill>
                <a:uFillTx/>
                <a:latin typeface="Times New Roman" panose="02020603050405020304" pitchFamily="18" charset="0"/>
                <a:ea typeface="黑体" panose="02010609060101010101" pitchFamily="2" charset="-122"/>
                <a:sym typeface="+mn-ea"/>
              </a:rPr>
              <a:t>厌氧氨氧化工艺可以减少</a:t>
            </a:r>
            <a:r>
              <a:rPr lang="en-US" altLang="zh-CN" sz="2200" b="0">
                <a:solidFill>
                  <a:schemeClr val="bg2"/>
                </a:solidFill>
                <a:uFillTx/>
                <a:latin typeface="Times New Roman" panose="02020603050405020304" pitchFamily="18" charset="0"/>
                <a:ea typeface="黑体" panose="02010609060101010101" pitchFamily="2" charset="-122"/>
                <a:sym typeface="+mn-ea"/>
              </a:rPr>
              <a:t>45%</a:t>
            </a:r>
            <a:r>
              <a:rPr lang="zh-CN" altLang="en-US" sz="2200" b="0">
                <a:solidFill>
                  <a:schemeClr val="bg2"/>
                </a:solidFill>
                <a:uFillTx/>
                <a:latin typeface="Times New Roman" panose="02020603050405020304" pitchFamily="18" charset="0"/>
                <a:ea typeface="黑体" panose="02010609060101010101" pitchFamily="2" charset="-122"/>
                <a:sym typeface="+mn-ea"/>
              </a:rPr>
              <a:t>碱度消耗量。</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a:p>
            <a:pPr marL="342900" indent="-342900">
              <a:lnSpc>
                <a:spcPct val="150000"/>
              </a:lnSpc>
              <a:buFont typeface="Wingdings" panose="05000000000000000000" charset="0"/>
              <a:buChar char="l"/>
            </a:pPr>
            <a:r>
              <a:rPr lang="zh-CN" altLang="en-US" sz="2200" b="0">
                <a:solidFill>
                  <a:schemeClr val="bg2"/>
                </a:solidFill>
                <a:uFillTx/>
                <a:latin typeface="Times New Roman" panose="02020603050405020304" pitchFamily="18" charset="0"/>
                <a:ea typeface="黑体" panose="02010609060101010101" pitchFamily="2" charset="-122"/>
                <a:sym typeface="+mn-ea"/>
              </a:rPr>
              <a:t>污泥产量也远低于传统脱氮工艺，这将显著降低剩余污泥的处理和处置成本。</a:t>
            </a:r>
            <a:endParaRPr lang="zh-CN" altLang="en-US" sz="2200" b="0">
              <a:solidFill>
                <a:schemeClr val="bg2"/>
              </a:solidFill>
              <a:uFillTx/>
              <a:latin typeface="Times New Roman" panose="02020603050405020304" pitchFamily="18" charset="0"/>
              <a:ea typeface="黑体" panose="02010609060101010101" pitchFamily="2" charset="-122"/>
            </a:endParaRPr>
          </a:p>
          <a:p>
            <a:endParaRPr lang="zh-CN" altLang="en-US" sz="2200" b="0">
              <a:solidFill>
                <a:schemeClr val="bg2"/>
              </a:solidFill>
              <a:uFillTx/>
              <a:latin typeface="Times New Roman" panose="02020603050405020304" pitchFamily="18" charset="0"/>
              <a:ea typeface="黑体" panose="02010609060101010101" pitchFamily="2" charset="-122"/>
            </a:endParaRPr>
          </a:p>
        </p:txBody>
      </p:sp>
      <p:sp>
        <p:nvSpPr>
          <p:cNvPr id="10" name="圆角矩形 9"/>
          <p:cNvSpPr/>
          <p:nvPr/>
        </p:nvSpPr>
        <p:spPr>
          <a:xfrm>
            <a:off x="551180" y="3986530"/>
            <a:ext cx="11233150" cy="2611120"/>
          </a:xfrm>
          <a:prstGeom prst="roundRect">
            <a:avLst/>
          </a:prstGeom>
          <a:noFill/>
          <a:ln w="28575" cap="flat" cmpd="sng" algn="ctr">
            <a:solidFill>
              <a:schemeClr val="accent1">
                <a:shade val="50000"/>
              </a:schemeClr>
            </a:solidFill>
            <a:prstDash val="lgDash"/>
            <a:round/>
            <a:headEnd type="none" w="med" len="med"/>
            <a:tailEnd type="triangl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1774825" y="2163445"/>
            <a:ext cx="9961880" cy="253111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lang="zh-CN" altLang="en-US" sz="3000" dirty="0">
                <a:solidFill>
                  <a:srgbClr val="0090E6"/>
                </a:solidFill>
                <a:latin typeface="微软雅黑" panose="020B0503020204020204" charset="-122"/>
                <a:ea typeface="微软雅黑" panose="020B0503020204020204" charset="-122"/>
              </a:rPr>
              <a:t>绿色低碳处理技术发展需求</a:t>
            </a:r>
            <a:endParaRPr lang="zh-CN" altLang="en-US" sz="3000" dirty="0">
              <a:solidFill>
                <a:srgbClr val="0090E6"/>
              </a:solidFill>
              <a:latin typeface="微软雅黑" panose="020B0503020204020204" charset="-122"/>
              <a:ea typeface="微软雅黑" panose="020B0503020204020204" charset="-122"/>
            </a:endParaRPr>
          </a:p>
          <a:p>
            <a:pPr marL="457200" indent="457200" eaLnBrk="1" hangingPunct="1">
              <a:lnSpc>
                <a:spcPct val="150000"/>
              </a:lnSpc>
            </a:pP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Development needs of green and low-carbon treatment technologies</a:t>
            </a:r>
            <a:endPar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二、绿色低碳处理技术原理</a:t>
            </a:r>
            <a:r>
              <a:rPr lang="en-US" altLang="zh-CN" sz="3000" dirty="0">
                <a:solidFill>
                  <a:schemeClr val="bg2"/>
                </a:solidFill>
                <a:latin typeface="宋体" panose="02010600030101010101" pitchFamily="2" charset="-122"/>
              </a:rPr>
              <a:t> </a:t>
            </a:r>
            <a:endParaRPr lang="en-US" altLang="zh-CN" sz="3000" dirty="0">
              <a:solidFill>
                <a:schemeClr val="bg2"/>
              </a:solidFill>
              <a:latin typeface="宋体" panose="02010600030101010101" pitchFamily="2" charset="-122"/>
            </a:endParaRPr>
          </a:p>
          <a:p>
            <a:pPr marL="457200" indent="457200" eaLnBrk="1" hangingPunct="1">
              <a:lnSpc>
                <a:spcPct val="150000"/>
              </a:lnSpc>
            </a:pP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Principles of Green and Low-Carbon Processing Technology</a:t>
            </a:r>
            <a:endPar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三、绿色低碳技术的应用</a:t>
            </a:r>
            <a:r>
              <a:rPr lang="en-US" altLang="zh-CN" sz="3000" dirty="0">
                <a:solidFill>
                  <a:schemeClr val="bg2"/>
                </a:solidFill>
                <a:latin typeface="宋体" panose="02010600030101010101" pitchFamily="2" charset="-122"/>
              </a:rPr>
              <a:t> </a:t>
            </a:r>
            <a:endParaRPr lang="en-US" altLang="zh-CN" sz="3000" dirty="0">
              <a:solidFill>
                <a:schemeClr val="bg2"/>
              </a:solidFill>
              <a:latin typeface="宋体" panose="02010600030101010101" pitchFamily="2" charset="-122"/>
            </a:endParaRPr>
          </a:p>
          <a:p>
            <a:pPr marL="457200" indent="457200" eaLnBrk="1" hangingPunct="1">
              <a:lnSpc>
                <a:spcPct val="150000"/>
              </a:lnSpc>
            </a:pP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Application of Green and Low-Carbon Technology</a:t>
            </a:r>
            <a:endParaRPr lang="en-US" altLang="zh-CN" sz="3000" dirty="0">
              <a:solidFill>
                <a:schemeClr val="bg2"/>
              </a:solidFill>
              <a:latin typeface="黑体" panose="02010609060101010101" pitchFamily="2" charset="-122"/>
              <a:ea typeface="黑体" panose="02010609060101010101" pitchFamily="2" charset="-122"/>
            </a:endParaRPr>
          </a:p>
        </p:txBody>
      </p:sp>
      <p:sp>
        <p:nvSpPr>
          <p:cNvPr id="73730" name="Rectangle 2"/>
          <p:cNvSpPr>
            <a:spLocks noGrp="1" noChangeArrowheads="1"/>
          </p:cNvSpPr>
          <p:nvPr/>
        </p:nvSpPr>
        <p:spPr>
          <a:xfrm>
            <a:off x="693420" y="980440"/>
            <a:ext cx="10649585" cy="1081405"/>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lvl="0" algn="l" eaLnBrk="1" hangingPunct="1">
              <a:lnSpc>
                <a:spcPct val="110000"/>
              </a:lnSpc>
              <a:spcBef>
                <a:spcPct val="2000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400" b="1" i="0" u="none" strike="noStrike" kern="0" cap="none" spc="0" normalizeH="0" baseline="0" noProof="0" dirty="0" smtClean="0">
                <a:ln>
                  <a:noFill/>
                </a:ln>
                <a:solidFill>
                  <a:srgbClr val="FFFF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400" b="1" i="0" u="none" strike="noStrike" kern="0" cap="none" spc="0" normalizeH="0" noProof="0" dirty="0" smtClean="0">
                <a:ln>
                  <a:noFill/>
                </a:ln>
                <a:solidFill>
                  <a:srgbClr val="FFFF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000" i="0" u="none" strike="noStrike" cap="none" spc="0" normalizeH="0" baseline="0" dirty="0">
                <a:solidFill>
                  <a:srgbClr val="0090E6"/>
                </a:solidFill>
                <a:effectLst/>
                <a:latin typeface="微软雅黑" panose="020B0503020204020204" charset="-122"/>
                <a:ea typeface="微软雅黑" panose="020B0503020204020204" charset="-122"/>
                <a:cs typeface="+mn-cs"/>
              </a:rPr>
              <a:t>第三</a:t>
            </a:r>
            <a:r>
              <a:rPr lang="zh-CN" altLang="en-US" sz="4000" dirty="0">
                <a:solidFill>
                  <a:srgbClr val="0090E6"/>
                </a:solidFill>
                <a:effectLst/>
                <a:latin typeface="微软雅黑" panose="020B0503020204020204" charset="-122"/>
                <a:ea typeface="微软雅黑" panose="020B0503020204020204" charset="-122"/>
                <a:cs typeface="+mn-cs"/>
              </a:rPr>
              <a:t>节 绿色低碳技术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Line 9"/>
          <p:cNvSpPr>
            <a:spLocks noChangeShapeType="1"/>
          </p:cNvSpPr>
          <p:nvPr/>
        </p:nvSpPr>
        <p:spPr bwMode="auto">
          <a:xfrm>
            <a:off x="1991360" y="2931160"/>
            <a:ext cx="5306695" cy="5715"/>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135170" name="Rectangle 2"/>
          <p:cNvSpPr>
            <a:spLocks noGrp="1" noChangeArrowheads="1"/>
          </p:cNvSpPr>
          <p:nvPr/>
        </p:nvSpPr>
        <p:spPr>
          <a:xfrm>
            <a:off x="1779270" y="764223"/>
            <a:ext cx="8229600" cy="1139825"/>
          </a:xfrm>
          <a:prstGeom prst="rect">
            <a:avLst/>
          </a:prstGeom>
          <a:noFill/>
          <a:ln w="9525">
            <a:noFill/>
            <a:miter lim="800000"/>
          </a:ln>
          <a:effectLst/>
        </p:spPr>
        <p:txBody>
          <a:bodyPr vert="horz" wrap="square" lIns="91440" tIns="45720" rIns="91440" bIns="45720" numCol="1" anchor="ctr" anchorCtr="1" compatLnSpc="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400" b="0" i="0" u="none" strike="noStrike" kern="0" cap="none" spc="0" normalizeH="0" baseline="0" noProof="0">
                <a:ln>
                  <a:noFill/>
                </a:ln>
                <a:solidFill>
                  <a:schemeClr val="tx2"/>
                </a:solidFill>
                <a:effectLst>
                  <a:outerShdw blurRad="38100" dist="38100" dir="2700000" algn="tl">
                    <a:srgbClr val="000000"/>
                  </a:outerShdw>
                </a:effectLst>
                <a:uLnTx/>
                <a:uFillTx/>
                <a:latin typeface="+mj-lt"/>
                <a:ea typeface="+mj-ea"/>
                <a:cs typeface="+mj-cs"/>
              </a:rPr>
              <a:t> </a:t>
            </a:r>
            <a:endParaRPr kumimoji="0" lang="en-US" altLang="zh-CN" sz="4400" b="0" i="0" u="none" strike="noStrike" kern="0" cap="none" spc="0" normalizeH="0" baseline="0" noProof="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9219" name="Rectangle 5"/>
          <p:cNvSpPr/>
          <p:nvPr/>
        </p:nvSpPr>
        <p:spPr>
          <a:xfrm>
            <a:off x="1322070" y="48641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endParaRPr lang="zh-CN" altLang="en-US" sz="1800" dirty="0"/>
          </a:p>
        </p:txBody>
      </p:sp>
      <p:sp>
        <p:nvSpPr>
          <p:cNvPr id="9221" name="矩形 7"/>
          <p:cNvSpPr/>
          <p:nvPr/>
        </p:nvSpPr>
        <p:spPr>
          <a:xfrm>
            <a:off x="416560" y="5013325"/>
            <a:ext cx="11447780" cy="1614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just" eaLnBrk="1" hangingPunct="1">
              <a:lnSpc>
                <a:spcPct val="150000"/>
              </a:lnSpc>
              <a:spcBef>
                <a:spcPct val="0"/>
              </a:spcBef>
              <a:buClrTx/>
              <a:buSzTx/>
              <a:buFontTx/>
              <a:buNone/>
            </a:pPr>
            <a:r>
              <a:rPr lang="zh-CN" altLang="en-US" sz="2200" b="0" dirty="0">
                <a:solidFill>
                  <a:schemeClr val="bg2"/>
                </a:solidFill>
                <a:latin typeface="Times New Roman" panose="02020603050405020304" pitchFamily="18" charset="0"/>
              </a:rPr>
              <a:t>  胶体颗粒表面的动电位（滑动面上的电位）：称为</a:t>
            </a:r>
            <a:r>
              <a:rPr lang="zh-CN" altLang="en-US" sz="2200" b="0" dirty="0">
                <a:solidFill>
                  <a:schemeClr val="accent1"/>
                </a:solidFill>
                <a:latin typeface="Times New Roman" panose="02020603050405020304" pitchFamily="18" charset="0"/>
                <a:sym typeface="Symbol" panose="05050102010706020507" pitchFamily="18" charset="2"/>
              </a:rPr>
              <a:t></a:t>
            </a:r>
            <a:r>
              <a:rPr lang="zh-CN" altLang="en-US" sz="2200" b="0" dirty="0">
                <a:solidFill>
                  <a:schemeClr val="accent1"/>
                </a:solidFill>
                <a:latin typeface="Times New Roman" panose="02020603050405020304" pitchFamily="18" charset="0"/>
              </a:rPr>
              <a:t>电位</a:t>
            </a:r>
            <a:r>
              <a:rPr lang="zh-CN" altLang="en-US" sz="2200" b="0" dirty="0">
                <a:solidFill>
                  <a:schemeClr val="bg2"/>
                </a:solidFill>
                <a:latin typeface="Times New Roman" panose="02020603050405020304" pitchFamily="18" charset="0"/>
              </a:rPr>
              <a:t>，胶体</a:t>
            </a:r>
            <a:r>
              <a:rPr lang="zh-CN" altLang="en-US" sz="2200" b="0" dirty="0">
                <a:solidFill>
                  <a:schemeClr val="accent1"/>
                </a:solidFill>
                <a:latin typeface="Times New Roman" panose="02020603050405020304" pitchFamily="18" charset="0"/>
              </a:rPr>
              <a:t>运动中</a:t>
            </a:r>
            <a:r>
              <a:rPr lang="zh-CN" altLang="en-US" sz="2200" b="0" dirty="0">
                <a:solidFill>
                  <a:schemeClr val="bg2"/>
                </a:solidFill>
                <a:latin typeface="Times New Roman" panose="02020603050405020304" pitchFamily="18" charset="0"/>
              </a:rPr>
              <a:t>表现岀来的是</a:t>
            </a:r>
            <a:r>
              <a:rPr lang="en-US" altLang="zh-CN" sz="2200" b="0" dirty="0">
                <a:solidFill>
                  <a:schemeClr val="accent1"/>
                </a:solidFill>
                <a:latin typeface="Times New Roman" panose="02020603050405020304" pitchFamily="18" charset="0"/>
              </a:rPr>
              <a:t> ζ </a:t>
            </a:r>
            <a:r>
              <a:rPr lang="zh-CN" altLang="en-US" sz="2200" b="0" dirty="0">
                <a:solidFill>
                  <a:schemeClr val="accent1"/>
                </a:solidFill>
                <a:latin typeface="Times New Roman" panose="02020603050405020304" pitchFamily="18" charset="0"/>
              </a:rPr>
              <a:t>电位</a:t>
            </a:r>
            <a:r>
              <a:rPr lang="zh-CN" altLang="en-US" sz="2200" b="0" dirty="0">
                <a:solidFill>
                  <a:schemeClr val="bg2"/>
                </a:solidFill>
                <a:latin typeface="Times New Roman" panose="02020603050405020304" pitchFamily="18" charset="0"/>
              </a:rPr>
              <a:t>而非</a:t>
            </a:r>
            <a:r>
              <a:rPr lang="en-US" altLang="zh-CN" sz="2200" b="0" dirty="0">
                <a:solidFill>
                  <a:schemeClr val="bg2"/>
                </a:solidFill>
                <a:latin typeface="Times New Roman" panose="02020603050405020304" pitchFamily="18" charset="0"/>
              </a:rPr>
              <a:t> </a:t>
            </a:r>
            <a:r>
              <a:rPr lang="en-US" altLang="en-US" sz="2200" b="0" dirty="0">
                <a:solidFill>
                  <a:schemeClr val="bg2"/>
                </a:solidFill>
                <a:latin typeface="Times New Roman" panose="02020603050405020304" pitchFamily="18" charset="0"/>
              </a:rPr>
              <a:t>ф</a:t>
            </a:r>
            <a:r>
              <a:rPr lang="en-US" altLang="zh-CN" sz="2200" b="0" dirty="0">
                <a:solidFill>
                  <a:schemeClr val="bg2"/>
                </a:solidFill>
                <a:latin typeface="Times New Roman" panose="02020603050405020304" pitchFamily="18" charset="0"/>
              </a:rPr>
              <a:t> </a:t>
            </a:r>
            <a:r>
              <a:rPr lang="zh-CN" altLang="en-US" sz="2200" b="0" dirty="0">
                <a:solidFill>
                  <a:schemeClr val="bg2"/>
                </a:solidFill>
                <a:latin typeface="Times New Roman" panose="02020603050405020304" pitchFamily="18" charset="0"/>
              </a:rPr>
              <a:t>电位（胶体总电位）。天然水中的胶体杂质通常是</a:t>
            </a:r>
            <a:r>
              <a:rPr lang="zh-CN" altLang="en-US" sz="2200" b="0" dirty="0">
                <a:solidFill>
                  <a:schemeClr val="accent1"/>
                </a:solidFill>
                <a:latin typeface="Times New Roman" panose="02020603050405020304" pitchFamily="18" charset="0"/>
              </a:rPr>
              <a:t>负电荷胶体</a:t>
            </a:r>
            <a:r>
              <a:rPr lang="zh-CN" altLang="en-US" sz="2200" b="0" dirty="0">
                <a:solidFill>
                  <a:schemeClr val="bg2"/>
                </a:solidFill>
                <a:latin typeface="Times New Roman" panose="02020603050405020304" pitchFamily="18" charset="0"/>
              </a:rPr>
              <a:t>，如粘土、细菌、病毒、藻类、腐殖质等。</a:t>
            </a:r>
            <a:endParaRPr lang="zh-CN" altLang="en-US" sz="2200" b="0" dirty="0">
              <a:solidFill>
                <a:schemeClr val="bg2"/>
              </a:solidFill>
              <a:latin typeface="Times New Roman" panose="02020603050405020304" pitchFamily="18" charset="0"/>
            </a:endParaRPr>
          </a:p>
        </p:txBody>
      </p:sp>
      <p:sp>
        <p:nvSpPr>
          <p:cNvPr id="9222" name="TextBox 6"/>
          <p:cNvSpPr txBox="1"/>
          <p:nvPr/>
        </p:nvSpPr>
        <p:spPr>
          <a:xfrm>
            <a:off x="4331970" y="4645025"/>
            <a:ext cx="31242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1800" dirty="0">
                <a:solidFill>
                  <a:schemeClr val="bg2"/>
                </a:solidFill>
              </a:rPr>
              <a:t>胶体双电层结构示意图</a:t>
            </a:r>
            <a:endParaRPr lang="zh-CN" altLang="en-US" sz="1800" dirty="0">
              <a:solidFill>
                <a:schemeClr val="bg2"/>
              </a:solidFill>
            </a:endParaRPr>
          </a:p>
        </p:txBody>
      </p:sp>
      <p:sp>
        <p:nvSpPr>
          <p:cNvPr id="2" name="圆角矩形标注 1"/>
          <p:cNvSpPr/>
          <p:nvPr/>
        </p:nvSpPr>
        <p:spPr>
          <a:xfrm>
            <a:off x="8738553" y="1407953"/>
            <a:ext cx="1752600" cy="1146175"/>
          </a:xfrm>
          <a:prstGeom prst="wedgeRoundRectCallout">
            <a:avLst>
              <a:gd name="adj1" fmla="val -50354"/>
              <a:gd name="adj2" fmla="val 81249"/>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2"/>
                </a:solidFill>
                <a:effectLst/>
                <a:uLnTx/>
                <a:uFillTx/>
                <a:latin typeface="+mn-lt"/>
                <a:ea typeface="+mn-ea"/>
                <a:cs typeface="+mn-cs"/>
              </a:rPr>
              <a:t>胶体</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sym typeface="Symbol" panose="05050102010706020507" pitchFamily="18" charset="2"/>
              </a:rPr>
              <a:t></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电位</a:t>
            </a:r>
            <a:r>
              <a:rPr kumimoji="0" lang="zh-CN" altLang="en-US" sz="1800" b="1" i="0" u="none" strike="noStrike" kern="1200" cap="none" spc="0" normalizeH="0" baseline="0" noProof="0" dirty="0">
                <a:ln>
                  <a:noFill/>
                </a:ln>
                <a:solidFill>
                  <a:schemeClr val="bg2"/>
                </a:solidFill>
                <a:effectLst/>
                <a:uLnTx/>
                <a:uFillTx/>
                <a:latin typeface="Times New Roman" panose="02020603050405020304" pitchFamily="18" charset="0"/>
                <a:ea typeface="+mn-ea"/>
                <a:cs typeface="+mn-cs"/>
              </a:rPr>
              <a:t>是导致聚集稳定性的直接原因</a:t>
            </a:r>
            <a:endParaRPr kumimoji="0" lang="zh-CN" altLang="en-US" sz="1800" b="1" i="0" u="none" strike="noStrike" kern="1200" cap="none" spc="0" normalizeH="0" baseline="0" noProof="0" dirty="0">
              <a:ln>
                <a:noFill/>
              </a:ln>
              <a:solidFill>
                <a:schemeClr val="bg2"/>
              </a:solidFill>
              <a:effectLst/>
              <a:uLnTx/>
              <a:uFillTx/>
              <a:latin typeface="Times New Roman" panose="02020603050405020304" pitchFamily="18" charset="0"/>
              <a:ea typeface="+mn-ea"/>
              <a:cs typeface="+mn-cs"/>
            </a:endParaRPr>
          </a:p>
        </p:txBody>
      </p:sp>
      <p:sp>
        <p:nvSpPr>
          <p:cNvPr id="12" name="圆角矩形标注 11"/>
          <p:cNvSpPr/>
          <p:nvPr/>
        </p:nvSpPr>
        <p:spPr>
          <a:xfrm>
            <a:off x="1271270" y="1628775"/>
            <a:ext cx="2057400" cy="1450975"/>
          </a:xfrm>
          <a:prstGeom prst="wedgeRoundRectCallout">
            <a:avLst>
              <a:gd name="adj1" fmla="val 33756"/>
              <a:gd name="adj2" fmla="val 101746"/>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2"/>
                </a:solidFill>
                <a:effectLst/>
                <a:uLnTx/>
                <a:uFillTx/>
                <a:latin typeface="Times New Roman" panose="02020603050405020304" pitchFamily="18" charset="0"/>
                <a:ea typeface="+mn-ea"/>
                <a:cs typeface="+mn-cs"/>
                <a:sym typeface="Symbol" panose="05050102010706020507" pitchFamily="18" charset="2"/>
              </a:rPr>
              <a:t>带负电荷的胶核表面与扩散于溶液中的正电荷离子正好电性中和，构成</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sym typeface="Symbol" panose="05050102010706020507" pitchFamily="18" charset="2"/>
              </a:rPr>
              <a:t>双电层结构</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sym typeface="Symbol" panose="05050102010706020507" pitchFamily="18" charset="2"/>
            </a:endParaRPr>
          </a:p>
        </p:txBody>
      </p:sp>
      <p:pic>
        <p:nvPicPr>
          <p:cNvPr id="4" name="Picutre 48"/>
          <p:cNvPicPr/>
          <p:nvPr/>
        </p:nvPicPr>
        <p:blipFill>
          <a:blip r:embed="rId1"/>
          <a:srcRect t="15612" r="48517"/>
          <a:stretch>
            <a:fillRect/>
          </a:stretch>
        </p:blipFill>
        <p:spPr>
          <a:xfrm>
            <a:off x="3863975" y="815975"/>
            <a:ext cx="4410710" cy="3860165"/>
          </a:xfrm>
          <a:prstGeom prst="rect">
            <a:avLst/>
          </a:prstGeom>
          <a:ln>
            <a:noFill/>
          </a:ln>
        </p:spPr>
      </p:pic>
      <p:sp>
        <p:nvSpPr>
          <p:cNvPr id="7" name="圆角矩形标注 6"/>
          <p:cNvSpPr/>
          <p:nvPr/>
        </p:nvSpPr>
        <p:spPr>
          <a:xfrm>
            <a:off x="8713470" y="3033396"/>
            <a:ext cx="1995805" cy="1424940"/>
          </a:xfrm>
          <a:prstGeom prst="wedgeRoundRectCallout">
            <a:avLst>
              <a:gd name="adj1" fmla="val -41578"/>
              <a:gd name="adj2" fmla="val 83524"/>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zh-CN" sz="1800" dirty="0">
                <a:solidFill>
                  <a:schemeClr val="bg2"/>
                </a:solidFill>
                <a:latin typeface="Times New Roman" panose="02020603050405020304" pitchFamily="18" charset="0"/>
                <a:sym typeface="+mn-ea"/>
              </a:rPr>
              <a:t>ζ </a:t>
            </a:r>
            <a:r>
              <a:rPr lang="zh-CN" altLang="en-US" sz="1800" dirty="0">
                <a:solidFill>
                  <a:schemeClr val="bg2"/>
                </a:solidFill>
                <a:latin typeface="Times New Roman" panose="02020603050405020304" pitchFamily="18" charset="0"/>
                <a:sym typeface="+mn-ea"/>
              </a:rPr>
              <a:t>电位可釆用</a:t>
            </a:r>
            <a:r>
              <a:rPr lang="zh-CN" altLang="en-US" sz="1800" dirty="0">
                <a:solidFill>
                  <a:srgbClr val="FF0000"/>
                </a:solidFill>
                <a:latin typeface="Times New Roman" panose="02020603050405020304" pitchFamily="18" charset="0"/>
                <a:sym typeface="+mn-ea"/>
              </a:rPr>
              <a:t>传统电泳法</a:t>
            </a:r>
            <a:r>
              <a:rPr lang="zh-CN" altLang="en-US" sz="1800" dirty="0">
                <a:solidFill>
                  <a:schemeClr val="bg2"/>
                </a:solidFill>
                <a:latin typeface="Times New Roman" panose="02020603050405020304" pitchFamily="18" charset="0"/>
                <a:sym typeface="+mn-ea"/>
              </a:rPr>
              <a:t>、</a:t>
            </a:r>
            <a:r>
              <a:rPr lang="zh-CN" altLang="en-US" sz="1800" dirty="0">
                <a:solidFill>
                  <a:srgbClr val="FF0000"/>
                </a:solidFill>
                <a:latin typeface="Times New Roman" panose="02020603050405020304" pitchFamily="18" charset="0"/>
                <a:sym typeface="+mn-ea"/>
              </a:rPr>
              <a:t>激光多普勒电泳法</a:t>
            </a:r>
            <a:r>
              <a:rPr lang="zh-CN" altLang="en-US" sz="1800" dirty="0">
                <a:solidFill>
                  <a:schemeClr val="bg2"/>
                </a:solidFill>
                <a:latin typeface="Times New Roman" panose="02020603050405020304" pitchFamily="18" charset="0"/>
                <a:sym typeface="+mn-ea"/>
              </a:rPr>
              <a:t>等测定。</a:t>
            </a:r>
            <a:endParaRPr lang="zh-CN" altLang="en-US" sz="1800" b="1" dirty="0">
              <a:solidFill>
                <a:schemeClr val="bg2"/>
              </a:solidFill>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dirty="0">
              <a:ln>
                <a:noFill/>
              </a:ln>
              <a:solidFill>
                <a:schemeClr val="bg2"/>
              </a:solidFill>
              <a:effectLst/>
              <a:uLnTx/>
              <a:uFillTx/>
              <a:latin typeface="Times New Roman" panose="02020603050405020304" pitchFamily="18" charset="0"/>
              <a:ea typeface="+mn-ea"/>
              <a:cs typeface="+mn-cs"/>
            </a:endParaRPr>
          </a:p>
        </p:txBody>
      </p:sp>
      <p:sp>
        <p:nvSpPr>
          <p:cNvPr id="13" name="文本框 12"/>
          <p:cNvSpPr txBox="1"/>
          <p:nvPr/>
        </p:nvSpPr>
        <p:spPr>
          <a:xfrm>
            <a:off x="623570" y="621030"/>
            <a:ext cx="8723630" cy="772160"/>
          </a:xfrm>
          <a:prstGeom prst="rect">
            <a:avLst/>
          </a:prstGeom>
          <a:noFill/>
        </p:spPr>
        <p:txBody>
          <a:bodyPr wrap="square" rtlCol="0">
            <a:noAutofit/>
          </a:bodyPr>
          <a:lstStyle/>
          <a:p>
            <a:pPr marL="457200" indent="-457200" algn="l" eaLnBrk="1" hangingPunct="1">
              <a:lnSpc>
                <a:spcPct val="150000"/>
              </a:lnSpc>
              <a:spcBef>
                <a:spcPct val="50000"/>
              </a:spcBef>
              <a:buClrTx/>
              <a:buSzTx/>
              <a:buFontTx/>
              <a:defRPr/>
            </a:pPr>
            <a:r>
              <a:rPr lang="en-US" altLang="zh-CN" sz="2800"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（1）</a:t>
            </a:r>
            <a:r>
              <a:rPr lang="en-US" altLang="zh-CN" sz="280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Times New Roman" panose="02020603050405020304" pitchFamily="18" charset="0"/>
                <a:sym typeface="+mn-ea"/>
              </a:rPr>
              <a:t>双电层结构</a:t>
            </a:r>
            <a:r>
              <a:rPr lang="en-US" altLang="zh-CN" sz="2800"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2800" dirty="0">
                <a:solidFill>
                  <a:schemeClr val="bg2"/>
                </a:solidFill>
                <a:latin typeface="Times New Roman" panose="02020603050405020304" pitchFamily="18" charset="0"/>
                <a:cs typeface="Times New Roman" panose="02020603050405020304" pitchFamily="18" charset="0"/>
              </a:rPr>
              <a:t>Electric Double-layer Structur</a:t>
            </a:r>
            <a:r>
              <a:rPr lang="en-US" altLang="zh-CN" sz="2800" dirty="0">
                <a:latin typeface="Times New Roman" panose="02020603050405020304" pitchFamily="18" charset="0"/>
                <a:cs typeface="Times New Roman" panose="02020603050405020304" pitchFamily="18" charset="0"/>
              </a:rPr>
              <a:t>e</a:t>
            </a:r>
            <a:endParaRPr lang="en-US" altLang="zh-CN" sz="2800" dirty="0">
              <a:latin typeface="Times New Roman" panose="02020603050405020304" pitchFamily="18" charset="0"/>
              <a:cs typeface="Times New Roman" panose="02020603050405020304" pitchFamily="18" charset="0"/>
            </a:endParaRPr>
          </a:p>
          <a:p>
            <a:endParaRPr lang="en-US" altLang="zh-CN" sz="2800"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文本框 1"/>
          <p:cNvSpPr txBox="1"/>
          <p:nvPr/>
        </p:nvSpPr>
        <p:spPr>
          <a:xfrm>
            <a:off x="695325" y="1555115"/>
            <a:ext cx="6277610" cy="4154170"/>
          </a:xfrm>
          <a:prstGeom prst="rect">
            <a:avLst/>
          </a:prstGeom>
          <a:noFill/>
        </p:spPr>
        <p:txBody>
          <a:bodyPr wrap="square" rtlCol="0">
            <a:spAutoFit/>
          </a:bodyPr>
          <a:lstStyle/>
          <a:p>
            <a:pPr>
              <a:lnSpc>
                <a:spcPct val="150000"/>
              </a:lnSpc>
            </a:pP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全球变暖是当前及未来人类社会面临的主要环境挑战，减少温室气体排放是应对气候变化的重要举措。为应对气候变化、推动全球碳减排，国家主席习近平在第</a:t>
            </a:r>
            <a:r>
              <a:rPr lang="en-US" altLang="zh-CN"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75</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届联合国会大会一般性辩论上宣示</a:t>
            </a:r>
            <a:r>
              <a:rPr lang="en-US" altLang="zh-CN"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中国二氧化碳排放力争于</a:t>
            </a:r>
            <a:r>
              <a:rPr lang="en-US" altLang="zh-CN" sz="22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2030</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年前达到峰值，努力争取</a:t>
            </a:r>
            <a:r>
              <a:rPr lang="en-US" altLang="zh-CN" sz="22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2060</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年前实现碳中和</a:t>
            </a:r>
            <a:r>
              <a:rPr lang="en-US" altLang="zh-CN"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。提出</a:t>
            </a:r>
            <a:r>
              <a:rPr lang="en-US" altLang="zh-CN" sz="2200" b="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a:t>
            </a:r>
            <a:r>
              <a:rPr lang="zh-CN" altLang="en-US" sz="2200" b="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碳达峰</a:t>
            </a:r>
            <a:r>
              <a:rPr lang="en-US" altLang="zh-CN" sz="2200" b="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a:t>
            </a:r>
            <a:r>
              <a:rPr lang="zh-CN" altLang="en-US" sz="2200" b="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和</a:t>
            </a:r>
            <a:r>
              <a:rPr lang="en-US" altLang="zh-CN" sz="2200" b="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a:t>
            </a:r>
            <a:r>
              <a:rPr lang="zh-CN" altLang="en-US" sz="2200" b="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碳中和</a:t>
            </a:r>
            <a:r>
              <a:rPr lang="en-US" altLang="zh-CN" sz="2200" b="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双碳战略目标。将倒逼我国生产生活方式加速向</a:t>
            </a:r>
            <a:r>
              <a:rPr lang="zh-CN" altLang="en-US" sz="2200" b="0">
                <a:solidFill>
                  <a:srgbClr val="FF0000"/>
                </a:solidFill>
                <a:uFillTx/>
                <a:latin typeface="Times New Roman" panose="02020603050405020304" pitchFamily="18" charset="0"/>
                <a:ea typeface="黑体" panose="02010609060101010101" pitchFamily="2" charset="-122"/>
                <a:cs typeface="黑体" panose="02010609060101010101" pitchFamily="2" charset="-122"/>
              </a:rPr>
              <a:t>绿色化转型</a:t>
            </a:r>
            <a:r>
              <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rPr>
              <a:t>。</a:t>
            </a:r>
            <a:endParaRPr lang="zh-CN" altLang="en-US" sz="2200" b="0">
              <a:solidFill>
                <a:schemeClr val="bg2"/>
              </a:solidFill>
              <a:uFillTx/>
              <a:latin typeface="Times New Roman" panose="02020603050405020304" pitchFamily="18" charset="0"/>
              <a:ea typeface="黑体" panose="02010609060101010101" pitchFamily="2" charset="-122"/>
              <a:cs typeface="黑体" panose="02010609060101010101" pitchFamily="2" charset="-122"/>
            </a:endParaRPr>
          </a:p>
        </p:txBody>
      </p:sp>
      <p:grpSp>
        <p:nvGrpSpPr>
          <p:cNvPr id="6" name="组合 5"/>
          <p:cNvGrpSpPr/>
          <p:nvPr/>
        </p:nvGrpSpPr>
        <p:grpSpPr>
          <a:xfrm>
            <a:off x="7163435" y="1340485"/>
            <a:ext cx="4300855" cy="4744085"/>
            <a:chOff x="10698" y="844"/>
            <a:chExt cx="7840" cy="8681"/>
          </a:xfrm>
        </p:grpSpPr>
        <p:pic>
          <p:nvPicPr>
            <p:cNvPr id="4" name="图片 3" descr="双碳3"/>
            <p:cNvPicPr>
              <a:picLocks noChangeAspect="1"/>
            </p:cNvPicPr>
            <p:nvPr/>
          </p:nvPicPr>
          <p:blipFill>
            <a:blip r:embed="rId1"/>
            <a:srcRect r="389" b="6944"/>
            <a:stretch>
              <a:fillRect/>
            </a:stretch>
          </p:blipFill>
          <p:spPr>
            <a:xfrm>
              <a:off x="10698" y="4595"/>
              <a:ext cx="7840" cy="4931"/>
            </a:xfrm>
            <a:prstGeom prst="rect">
              <a:avLst/>
            </a:prstGeom>
          </p:spPr>
        </p:pic>
        <p:pic>
          <p:nvPicPr>
            <p:cNvPr id="5" name="图片 4" descr="全球气候变暖"/>
            <p:cNvPicPr>
              <a:picLocks noChangeAspect="1"/>
            </p:cNvPicPr>
            <p:nvPr/>
          </p:nvPicPr>
          <p:blipFill>
            <a:blip r:embed="rId2"/>
            <a:stretch>
              <a:fillRect/>
            </a:stretch>
          </p:blipFill>
          <p:spPr>
            <a:xfrm>
              <a:off x="10721" y="844"/>
              <a:ext cx="7817" cy="4527"/>
            </a:xfrm>
            <a:prstGeom prst="rect">
              <a:avLst/>
            </a:prstGeom>
          </p:spPr>
        </p:pic>
      </p:grpSp>
      <p:sp>
        <p:nvSpPr>
          <p:cNvPr id="3" name="Rectangle 3"/>
          <p:cNvSpPr>
            <a:spLocks noGrp="1"/>
          </p:cNvSpPr>
          <p:nvPr/>
        </p:nvSpPr>
        <p:spPr>
          <a:xfrm>
            <a:off x="342900" y="548640"/>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1.1 </a:t>
            </a:r>
            <a:r>
              <a:rPr lang="zh-CN" altLang="en-US" sz="30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sym typeface="+mn-ea"/>
              </a:rPr>
              <a:t>绿色低碳处理技术发展需求</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接连接符 26"/>
          <p:cNvCxnSpPr>
            <a:stCxn id="17" idx="6"/>
          </p:cNvCxnSpPr>
          <p:nvPr/>
        </p:nvCxnSpPr>
        <p:spPr>
          <a:xfrm flipV="1">
            <a:off x="8765540" y="2637155"/>
            <a:ext cx="1218565" cy="1402080"/>
          </a:xfrm>
          <a:prstGeom prst="line">
            <a:avLst/>
          </a:prstGeom>
          <a:ln w="31750" cap="rnd">
            <a:solidFill>
              <a:schemeClr val="bg2"/>
            </a:solidFill>
            <a:round/>
            <a:headEnd type="none" w="med" len="med"/>
            <a:tailEnd type="triangle" w="med" len="med"/>
          </a:ln>
        </p:spPr>
        <p:style>
          <a:lnRef idx="0">
            <a:srgbClr val="FFFFFF"/>
          </a:lnRef>
          <a:fillRef idx="0">
            <a:srgbClr val="FFFFFF"/>
          </a:fillRef>
          <a:effectRef idx="0">
            <a:srgbClr val="FFFFFF"/>
          </a:effectRef>
          <a:fontRef idx="minor">
            <a:schemeClr val="tx1"/>
          </a:fontRef>
        </p:style>
      </p:cxnSp>
      <p:cxnSp>
        <p:nvCxnSpPr>
          <p:cNvPr id="23" name="直接连接符 22"/>
          <p:cNvCxnSpPr>
            <a:stCxn id="11" idx="5"/>
          </p:cNvCxnSpPr>
          <p:nvPr/>
        </p:nvCxnSpPr>
        <p:spPr>
          <a:xfrm>
            <a:off x="2016125" y="3484245"/>
            <a:ext cx="1183005" cy="869315"/>
          </a:xfrm>
          <a:prstGeom prst="line">
            <a:avLst/>
          </a:prstGeom>
          <a:ln w="31750" cap="rnd">
            <a:solidFill>
              <a:schemeClr val="bg2"/>
            </a:solidFill>
            <a:round/>
            <a:headEnd type="none" w="med" len="med"/>
            <a:tailEnd type="triangle" w="med" len="med"/>
          </a:ln>
        </p:spPr>
        <p:style>
          <a:lnRef idx="0">
            <a:srgbClr val="FFFFFF"/>
          </a:lnRef>
          <a:fillRef idx="0">
            <a:srgbClr val="FFFFFF"/>
          </a:fillRef>
          <a:effectRef idx="0">
            <a:srgbClr val="FFFFFF"/>
          </a:effectRef>
          <a:fontRef idx="minor">
            <a:schemeClr val="tx1"/>
          </a:fontRef>
        </p:style>
      </p:cxnSp>
      <p:cxnSp>
        <p:nvCxnSpPr>
          <p:cNvPr id="24" name="直接连接符 23"/>
          <p:cNvCxnSpPr>
            <a:stCxn id="13" idx="6"/>
          </p:cNvCxnSpPr>
          <p:nvPr/>
        </p:nvCxnSpPr>
        <p:spPr>
          <a:xfrm flipV="1">
            <a:off x="4228465" y="2780665"/>
            <a:ext cx="930910" cy="1308100"/>
          </a:xfrm>
          <a:prstGeom prst="line">
            <a:avLst/>
          </a:prstGeom>
          <a:ln w="31750" cap="rnd">
            <a:solidFill>
              <a:schemeClr val="bg2"/>
            </a:solidFill>
            <a:round/>
            <a:headEnd type="none" w="med" len="med"/>
            <a:tailEnd type="triangle" w="med" len="med"/>
          </a:ln>
        </p:spPr>
        <p:style>
          <a:lnRef idx="0">
            <a:srgbClr val="FFFFFF"/>
          </a:lnRef>
          <a:fillRef idx="0">
            <a:srgbClr val="FFFFFF"/>
          </a:fillRef>
          <a:effectRef idx="0">
            <a:srgbClr val="FFFFFF"/>
          </a:effectRef>
          <a:fontRef idx="minor">
            <a:schemeClr val="tx1"/>
          </a:fontRef>
        </p:style>
      </p:cxnSp>
      <p:cxnSp>
        <p:nvCxnSpPr>
          <p:cNvPr id="26" name="直接连接符 25"/>
          <p:cNvCxnSpPr>
            <a:stCxn id="15" idx="6"/>
          </p:cNvCxnSpPr>
          <p:nvPr/>
        </p:nvCxnSpPr>
        <p:spPr>
          <a:xfrm>
            <a:off x="6244590" y="2864485"/>
            <a:ext cx="1507490" cy="1284605"/>
          </a:xfrm>
          <a:prstGeom prst="line">
            <a:avLst/>
          </a:prstGeom>
          <a:ln w="31750" cap="rnd">
            <a:solidFill>
              <a:schemeClr val="bg2"/>
            </a:solidFill>
            <a:round/>
            <a:headEnd type="none" w="med" len="med"/>
            <a:tailEnd type="triangle" w="med" len="med"/>
          </a:ln>
        </p:spPr>
        <p:style>
          <a:lnRef idx="0">
            <a:srgbClr val="FFFFFF"/>
          </a:lnRef>
          <a:fillRef idx="0">
            <a:srgbClr val="FFFFFF"/>
          </a:fillRef>
          <a:effectRef idx="0">
            <a:srgbClr val="FFFFFF"/>
          </a:effectRef>
          <a:fontRef idx="minor">
            <a:schemeClr val="tx1"/>
          </a:fontRef>
        </p:style>
      </p:cxnSp>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3" name="文本框 2"/>
          <p:cNvSpPr txBox="1"/>
          <p:nvPr/>
        </p:nvSpPr>
        <p:spPr>
          <a:xfrm>
            <a:off x="398780" y="1087755"/>
            <a:ext cx="3515995" cy="1198880"/>
          </a:xfrm>
          <a:prstGeom prst="rect">
            <a:avLst/>
          </a:prstGeom>
          <a:noFill/>
        </p:spPr>
        <p:txBody>
          <a:bodyPr wrap="square" rtlCol="0">
            <a:spAutoFit/>
          </a:bodyPr>
          <a:lstStyle/>
          <a:p>
            <a:r>
              <a:rPr lang="zh-CN" altLang="en-US" b="0" dirty="0">
                <a:solidFill>
                  <a:schemeClr val="bg2"/>
                </a:solidFill>
                <a:uFillTx/>
                <a:latin typeface="Times New Roman" panose="02020603050405020304" pitchFamily="18" charset="0"/>
                <a:ea typeface="黑体" panose="02010609060101010101" pitchFamily="2" charset="-122"/>
              </a:rPr>
              <a:t>旨在</a:t>
            </a:r>
            <a:r>
              <a:rPr lang="zh-CN" altLang="en-US" b="0" dirty="0">
                <a:solidFill>
                  <a:schemeClr val="accent1"/>
                </a:solidFill>
                <a:uFillTx/>
                <a:latin typeface="Times New Roman" panose="02020603050405020304" pitchFamily="18" charset="0"/>
                <a:ea typeface="黑体" panose="02010609060101010101" pitchFamily="2" charset="-122"/>
              </a:rPr>
              <a:t>减少碳排放，减少环境污染，促进可持续发展</a:t>
            </a:r>
            <a:r>
              <a:rPr lang="zh-CN" altLang="en-US" b="0" dirty="0">
                <a:solidFill>
                  <a:schemeClr val="bg2"/>
                </a:solidFill>
                <a:uFillTx/>
                <a:latin typeface="Times New Roman" panose="02020603050405020304" pitchFamily="18" charset="0"/>
                <a:ea typeface="黑体" panose="02010609060101010101" pitchFamily="2" charset="-122"/>
              </a:rPr>
              <a:t>。涉及到节能技术、再生能源技术、节水技术、污染控制技术等多个方面</a:t>
            </a:r>
            <a:endParaRPr lang="zh-CN" altLang="en-US" b="0" dirty="0">
              <a:solidFill>
                <a:schemeClr val="bg2"/>
              </a:solidFill>
              <a:uFillTx/>
              <a:latin typeface="Times New Roman" panose="02020603050405020304" pitchFamily="18" charset="0"/>
              <a:ea typeface="黑体" panose="02010609060101010101" pitchFamily="2" charset="-122"/>
            </a:endParaRPr>
          </a:p>
        </p:txBody>
      </p:sp>
      <p:sp>
        <p:nvSpPr>
          <p:cNvPr id="7" name="文本框 6"/>
          <p:cNvSpPr txBox="1"/>
          <p:nvPr/>
        </p:nvSpPr>
        <p:spPr>
          <a:xfrm>
            <a:off x="1819275" y="4797425"/>
            <a:ext cx="3883660" cy="1476375"/>
          </a:xfrm>
          <a:prstGeom prst="rect">
            <a:avLst/>
          </a:prstGeom>
          <a:noFill/>
        </p:spPr>
        <p:txBody>
          <a:bodyPr wrap="square" rtlCol="0">
            <a:spAutoFit/>
          </a:bodyPr>
          <a:lstStyle/>
          <a:p>
            <a:r>
              <a:rPr lang="zh-CN" altLang="en-US" b="0">
                <a:solidFill>
                  <a:schemeClr val="bg2"/>
                </a:solidFill>
                <a:uFillTx/>
                <a:latin typeface="Times New Roman" panose="02020603050405020304" pitchFamily="18" charset="0"/>
                <a:ea typeface="黑体" panose="02010609060101010101" pitchFamily="2" charset="-122"/>
              </a:rPr>
              <a:t>它能够有效</a:t>
            </a:r>
            <a:r>
              <a:rPr lang="zh-CN" altLang="en-US" b="0">
                <a:solidFill>
                  <a:schemeClr val="accent1"/>
                </a:solidFill>
                <a:uFillTx/>
                <a:latin typeface="Times New Roman" panose="02020603050405020304" pitchFamily="18" charset="0"/>
                <a:ea typeface="黑体" panose="02010609060101010101" pitchFamily="2" charset="-122"/>
              </a:rPr>
              <a:t>减少能源的消耗，减少碳排放</a:t>
            </a:r>
            <a:r>
              <a:rPr lang="zh-CN" altLang="en-US" b="0">
                <a:solidFill>
                  <a:schemeClr val="bg2"/>
                </a:solidFill>
                <a:uFillTx/>
                <a:latin typeface="Times New Roman" panose="02020603050405020304" pitchFamily="18" charset="0"/>
                <a:ea typeface="黑体" panose="02010609060101010101" pitchFamily="2" charset="-122"/>
              </a:rPr>
              <a:t>，改善环境质量。例如，可以采用节能灯、节能空调、节能电器等节能技术，从而降低能源消耗，减少碳排放。</a:t>
            </a:r>
            <a:endParaRPr lang="zh-CN" altLang="en-US" b="0">
              <a:solidFill>
                <a:schemeClr val="bg2"/>
              </a:solidFill>
              <a:uFillTx/>
              <a:latin typeface="Times New Roman" panose="02020603050405020304" pitchFamily="18" charset="0"/>
              <a:ea typeface="黑体" panose="02010609060101010101" pitchFamily="2" charset="-122"/>
            </a:endParaRPr>
          </a:p>
        </p:txBody>
      </p:sp>
      <p:sp>
        <p:nvSpPr>
          <p:cNvPr id="8" name="文本框 7"/>
          <p:cNvSpPr txBox="1"/>
          <p:nvPr/>
        </p:nvSpPr>
        <p:spPr>
          <a:xfrm>
            <a:off x="4208145" y="1087755"/>
            <a:ext cx="3732530" cy="1275715"/>
          </a:xfrm>
          <a:prstGeom prst="rect">
            <a:avLst/>
          </a:prstGeom>
          <a:noFill/>
        </p:spPr>
        <p:txBody>
          <a:bodyPr wrap="square" rtlCol="0">
            <a:noAutofit/>
          </a:bodyPr>
          <a:lstStyle/>
          <a:p>
            <a:r>
              <a:rPr lang="zh-CN" altLang="en-US" b="0">
                <a:solidFill>
                  <a:schemeClr val="bg2"/>
                </a:solidFill>
                <a:uFillTx/>
                <a:latin typeface="Times New Roman" panose="02020603050405020304" pitchFamily="18" charset="0"/>
                <a:ea typeface="黑体" panose="02010609060101010101" pitchFamily="2" charset="-122"/>
              </a:rPr>
              <a:t>旨在利用</a:t>
            </a:r>
            <a:r>
              <a:rPr lang="zh-CN" altLang="en-US" b="0">
                <a:solidFill>
                  <a:schemeClr val="accent1"/>
                </a:solidFill>
                <a:uFillTx/>
                <a:latin typeface="Times New Roman" panose="02020603050405020304" pitchFamily="18" charset="0"/>
                <a:ea typeface="黑体" panose="02010609060101010101" pitchFamily="2" charset="-122"/>
              </a:rPr>
              <a:t>可再生能源</a:t>
            </a:r>
            <a:r>
              <a:rPr lang="zh-CN" altLang="en-US" b="0">
                <a:solidFill>
                  <a:schemeClr val="bg2"/>
                </a:solidFill>
                <a:uFillTx/>
                <a:latin typeface="Times New Roman" panose="02020603050405020304" pitchFamily="18" charset="0"/>
                <a:ea typeface="黑体" panose="02010609060101010101" pitchFamily="2" charset="-122"/>
              </a:rPr>
              <a:t>，如太阳能、水力能、风能等，来取代传统的化石燃料，以减少碳排放，促进可持续发展</a:t>
            </a:r>
            <a:endParaRPr lang="zh-CN" altLang="en-US" b="0">
              <a:solidFill>
                <a:schemeClr val="bg2"/>
              </a:solidFill>
              <a:uFillTx/>
              <a:latin typeface="Times New Roman" panose="02020603050405020304" pitchFamily="18" charset="0"/>
              <a:ea typeface="黑体" panose="02010609060101010101" pitchFamily="2" charset="-122"/>
            </a:endParaRPr>
          </a:p>
        </p:txBody>
      </p:sp>
      <p:sp>
        <p:nvSpPr>
          <p:cNvPr id="9" name="文本框 8"/>
          <p:cNvSpPr txBox="1"/>
          <p:nvPr/>
        </p:nvSpPr>
        <p:spPr>
          <a:xfrm>
            <a:off x="6541770" y="4797425"/>
            <a:ext cx="3469640" cy="1476375"/>
          </a:xfrm>
          <a:prstGeom prst="rect">
            <a:avLst/>
          </a:prstGeom>
          <a:noFill/>
        </p:spPr>
        <p:txBody>
          <a:bodyPr wrap="square" rtlCol="0">
            <a:spAutoFit/>
          </a:bodyPr>
          <a:lstStyle/>
          <a:p>
            <a:r>
              <a:rPr lang="zh-CN" altLang="en-US" b="0">
                <a:solidFill>
                  <a:schemeClr val="bg2"/>
                </a:solidFill>
                <a:uFillTx/>
                <a:latin typeface="Times New Roman" panose="02020603050405020304" pitchFamily="18" charset="0"/>
                <a:ea typeface="黑体" panose="02010609060101010101" pitchFamily="2" charset="-122"/>
              </a:rPr>
              <a:t>节水技术，旨在</a:t>
            </a:r>
            <a:r>
              <a:rPr lang="zh-CN" altLang="en-US" b="0">
                <a:solidFill>
                  <a:schemeClr val="accent1"/>
                </a:solidFill>
                <a:uFillTx/>
                <a:latin typeface="Times New Roman" panose="02020603050405020304" pitchFamily="18" charset="0"/>
                <a:ea typeface="黑体" panose="02010609060101010101" pitchFamily="2" charset="-122"/>
              </a:rPr>
              <a:t>减少水的消耗，降低污染物的排放</a:t>
            </a:r>
            <a:r>
              <a:rPr lang="zh-CN" altLang="en-US" b="0">
                <a:solidFill>
                  <a:schemeClr val="bg2"/>
                </a:solidFill>
                <a:uFillTx/>
                <a:latin typeface="Times New Roman" panose="02020603050405020304" pitchFamily="18" charset="0"/>
                <a:ea typeface="黑体" panose="02010609060101010101" pitchFamily="2" charset="-122"/>
              </a:rPr>
              <a:t>，促进可持续发展。例如，可以采用节水器、水节流系统等技术，从而节约水资源，减少污染物的排放。</a:t>
            </a:r>
            <a:endParaRPr lang="zh-CN" altLang="en-US" b="0">
              <a:solidFill>
                <a:schemeClr val="bg2"/>
              </a:solidFill>
              <a:uFillTx/>
              <a:latin typeface="Times New Roman" panose="02020603050405020304" pitchFamily="18" charset="0"/>
              <a:ea typeface="黑体" panose="02010609060101010101" pitchFamily="2" charset="-122"/>
            </a:endParaRPr>
          </a:p>
        </p:txBody>
      </p:sp>
      <p:sp>
        <p:nvSpPr>
          <p:cNvPr id="11" name="椭圆 10"/>
          <p:cNvSpPr/>
          <p:nvPr/>
        </p:nvSpPr>
        <p:spPr>
          <a:xfrm>
            <a:off x="695325" y="2277110"/>
            <a:ext cx="1547495" cy="1414145"/>
          </a:xfrm>
          <a:prstGeom prst="ellipse">
            <a:avLst/>
          </a:prstGeom>
          <a:solidFill>
            <a:srgbClr val="AA3F27"/>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600">
                <a:solidFill>
                  <a:schemeClr val="tx1"/>
                </a:solidFill>
                <a:uFillTx/>
                <a:latin typeface="Times New Roman" panose="02020603050405020304" pitchFamily="18" charset="0"/>
                <a:ea typeface="黑体" panose="02010609060101010101" pitchFamily="2" charset="-122"/>
                <a:sym typeface="+mn-ea"/>
              </a:rPr>
              <a:t>绿色低碳技术</a:t>
            </a:r>
            <a:endParaRPr kumimoji="0" lang="zh-CN" altLang="en-US" sz="1600" b="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endParaRPr>
          </a:p>
        </p:txBody>
      </p:sp>
      <p:sp>
        <p:nvSpPr>
          <p:cNvPr id="13" name="椭圆 12"/>
          <p:cNvSpPr/>
          <p:nvPr/>
        </p:nvSpPr>
        <p:spPr>
          <a:xfrm>
            <a:off x="2999105" y="3501390"/>
            <a:ext cx="1229360" cy="1174750"/>
          </a:xfrm>
          <a:prstGeom prst="ellipse">
            <a:avLst/>
          </a:prstGeom>
          <a:solidFill>
            <a:srgbClr val="AA3F27"/>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600">
                <a:solidFill>
                  <a:schemeClr val="tx1"/>
                </a:solidFill>
                <a:uFillTx/>
                <a:latin typeface="Times New Roman" panose="02020603050405020304" pitchFamily="18" charset="0"/>
                <a:ea typeface="黑体" panose="02010609060101010101" pitchFamily="2" charset="-122"/>
                <a:sym typeface="+mn-ea"/>
              </a:rPr>
              <a:t>节能技术</a:t>
            </a:r>
            <a:endParaRPr kumimoji="0" lang="zh-CN" altLang="en-US" sz="1600" b="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endParaRPr>
          </a:p>
        </p:txBody>
      </p:sp>
      <p:sp>
        <p:nvSpPr>
          <p:cNvPr id="15" name="椭圆 14"/>
          <p:cNvSpPr/>
          <p:nvPr/>
        </p:nvSpPr>
        <p:spPr>
          <a:xfrm>
            <a:off x="5015230" y="2277110"/>
            <a:ext cx="1229360" cy="1174750"/>
          </a:xfrm>
          <a:prstGeom prst="ellipse">
            <a:avLst/>
          </a:prstGeom>
          <a:solidFill>
            <a:srgbClr val="AA3F27"/>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600">
                <a:solidFill>
                  <a:schemeClr val="tx1"/>
                </a:solidFill>
                <a:uFillTx/>
                <a:latin typeface="Times New Roman" panose="02020603050405020304" pitchFamily="18" charset="0"/>
                <a:ea typeface="黑体" panose="02010609060101010101" pitchFamily="2" charset="-122"/>
                <a:sym typeface="+mn-ea"/>
              </a:rPr>
              <a:t>再生能源技术</a:t>
            </a:r>
            <a:endParaRPr kumimoji="0" lang="zh-CN" altLang="en-US" sz="1600" b="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endParaRPr>
          </a:p>
        </p:txBody>
      </p:sp>
      <p:sp>
        <p:nvSpPr>
          <p:cNvPr id="17" name="椭圆 16"/>
          <p:cNvSpPr/>
          <p:nvPr/>
        </p:nvSpPr>
        <p:spPr>
          <a:xfrm>
            <a:off x="7536180" y="3451860"/>
            <a:ext cx="1229360" cy="1174750"/>
          </a:xfrm>
          <a:prstGeom prst="ellipse">
            <a:avLst/>
          </a:prstGeom>
          <a:solidFill>
            <a:srgbClr val="AA3F27"/>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600">
                <a:solidFill>
                  <a:schemeClr val="tx1"/>
                </a:solidFill>
                <a:uFillTx/>
                <a:latin typeface="Times New Roman" panose="02020603050405020304" pitchFamily="18" charset="0"/>
                <a:ea typeface="黑体" panose="02010609060101010101" pitchFamily="2" charset="-122"/>
                <a:sym typeface="+mn-ea"/>
              </a:rPr>
              <a:t>节水技术</a:t>
            </a:r>
            <a:endParaRPr kumimoji="0" lang="zh-CN" altLang="en-US" sz="1600" b="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endParaRPr>
          </a:p>
        </p:txBody>
      </p:sp>
      <p:sp>
        <p:nvSpPr>
          <p:cNvPr id="20" name="椭圆 19"/>
          <p:cNvSpPr/>
          <p:nvPr/>
        </p:nvSpPr>
        <p:spPr>
          <a:xfrm>
            <a:off x="9768205" y="2205355"/>
            <a:ext cx="1229360" cy="1174750"/>
          </a:xfrm>
          <a:prstGeom prst="ellipse">
            <a:avLst/>
          </a:prstGeom>
          <a:solidFill>
            <a:srgbClr val="AA3F27"/>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600">
                <a:solidFill>
                  <a:schemeClr val="tx1"/>
                </a:solidFill>
                <a:uFillTx/>
                <a:latin typeface="Times New Roman" panose="02020603050405020304" pitchFamily="18" charset="0"/>
                <a:ea typeface="黑体" panose="02010609060101010101" pitchFamily="2" charset="-122"/>
                <a:sym typeface="+mn-ea"/>
              </a:rPr>
              <a:t>再生能源技术</a:t>
            </a:r>
            <a:endParaRPr kumimoji="0" lang="zh-CN" altLang="en-US" sz="1600" b="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2" charset="-122"/>
              <a:cs typeface="Times New Roman" panose="02020603050405020304" pitchFamily="18" charset="0"/>
              <a:sym typeface="+mn-ea"/>
            </a:endParaRPr>
          </a:p>
        </p:txBody>
      </p:sp>
      <p:sp>
        <p:nvSpPr>
          <p:cNvPr id="21" name="文本框 20"/>
          <p:cNvSpPr txBox="1"/>
          <p:nvPr/>
        </p:nvSpPr>
        <p:spPr>
          <a:xfrm>
            <a:off x="8315960" y="1087755"/>
            <a:ext cx="3529965" cy="1198880"/>
          </a:xfrm>
          <a:prstGeom prst="rect">
            <a:avLst/>
          </a:prstGeom>
          <a:noFill/>
        </p:spPr>
        <p:txBody>
          <a:bodyPr wrap="square" rtlCol="0">
            <a:spAutoFit/>
          </a:bodyPr>
          <a:lstStyle/>
          <a:p>
            <a:r>
              <a:rPr lang="zh-CN" altLang="en-US" sz="1800" b="0">
                <a:solidFill>
                  <a:schemeClr val="bg2"/>
                </a:solidFill>
                <a:uFillTx/>
                <a:latin typeface="Times New Roman" panose="02020603050405020304" pitchFamily="18" charset="0"/>
                <a:ea typeface="黑体" panose="02010609060101010101" pitchFamily="2" charset="-122"/>
              </a:rPr>
              <a:t>旨在</a:t>
            </a:r>
            <a:r>
              <a:rPr lang="zh-CN" altLang="en-US" sz="1800" b="0">
                <a:solidFill>
                  <a:schemeClr val="accent1"/>
                </a:solidFill>
                <a:uFillTx/>
                <a:latin typeface="Times New Roman" panose="02020603050405020304" pitchFamily="18" charset="0"/>
                <a:ea typeface="黑体" panose="02010609060101010101" pitchFamily="2" charset="-122"/>
              </a:rPr>
              <a:t>减少污染物的排放</a:t>
            </a:r>
            <a:r>
              <a:rPr lang="zh-CN" altLang="en-US" sz="1800" b="0">
                <a:solidFill>
                  <a:schemeClr val="bg2"/>
                </a:solidFill>
                <a:uFillTx/>
                <a:latin typeface="Times New Roman" panose="02020603050405020304" pitchFamily="18" charset="0"/>
                <a:ea typeface="黑体" panose="02010609060101010101" pitchFamily="2" charset="-122"/>
              </a:rPr>
              <a:t>，保护环境质量。可以采用脱硫技术、脱硝技术等技术，降低污染物的排放，改善环境质量</a:t>
            </a:r>
            <a:endParaRPr lang="zh-CN" altLang="en-US" sz="1800" b="0">
              <a:solidFill>
                <a:schemeClr val="bg2"/>
              </a:solidFill>
              <a:uFillTx/>
              <a:latin typeface="Times New Roman" panose="02020603050405020304" pitchFamily="18" charset="0"/>
              <a:ea typeface="黑体" panose="02010609060101010101" pitchFamily="2" charset="-122"/>
            </a:endParaRPr>
          </a:p>
        </p:txBody>
      </p:sp>
      <p:sp>
        <p:nvSpPr>
          <p:cNvPr id="2" name="Rectangle 3"/>
          <p:cNvSpPr>
            <a:spLocks noGrp="1"/>
          </p:cNvSpPr>
          <p:nvPr/>
        </p:nvSpPr>
        <p:spPr>
          <a:xfrm>
            <a:off x="342900" y="260350"/>
            <a:ext cx="5777865" cy="71564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1.1 </a:t>
            </a:r>
            <a:r>
              <a:rPr lang="zh-CN" altLang="en-US" sz="30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sym typeface="+mn-ea"/>
              </a:rPr>
              <a:t>绿色低碳处理技术发展需求</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 name="文本框 6"/>
          <p:cNvSpPr txBox="1"/>
          <p:nvPr/>
        </p:nvSpPr>
        <p:spPr>
          <a:xfrm>
            <a:off x="4450080" y="1339215"/>
            <a:ext cx="7294245" cy="4366895"/>
          </a:xfrm>
          <a:prstGeom prst="rect">
            <a:avLst/>
          </a:prstGeom>
        </p:spPr>
        <p:txBody>
          <a:bodyPr wrap="square">
            <a:noAutofit/>
          </a:bodyPr>
          <a:lstStyle/>
          <a:p>
            <a:pPr indent="304800" algn="just" defTabSz="266700">
              <a:lnSpc>
                <a:spcPct val="150000"/>
              </a:lnSpc>
              <a:spcBef>
                <a:spcPct val="0"/>
              </a:spcBef>
              <a:spcAft>
                <a:spcPct val="0"/>
              </a:spcAft>
            </a:pPr>
            <a:r>
              <a:rPr lang="en-US" altLang="zh-CN" sz="2200" b="0" dirty="0">
                <a:solidFill>
                  <a:srgbClr val="000000"/>
                </a:solidFill>
                <a:uFillTx/>
                <a:latin typeface="Times New Roman" panose="02020603050405020304"/>
                <a:ea typeface="黑体" panose="02010609060101010101" pitchFamily="2" charset="-122"/>
              </a:rPr>
              <a:t>   2023</a:t>
            </a:r>
            <a:r>
              <a:rPr lang="zh-CN" altLang="en-US" sz="2200" b="0" dirty="0">
                <a:solidFill>
                  <a:srgbClr val="000000"/>
                </a:solidFill>
                <a:uFillTx/>
                <a:latin typeface="Times New Roman" panose="02020603050405020304"/>
                <a:ea typeface="黑体" panose="02010609060101010101" pitchFamily="2" charset="-122"/>
              </a:rPr>
              <a:t>年是我国实现碳达峰、碳中和目标的关键之年，也是绿色低碳发展的重要契机。</a:t>
            </a:r>
            <a:endParaRPr lang="zh-CN" altLang="en-US" sz="2200" b="0" dirty="0">
              <a:solidFill>
                <a:srgbClr val="000000"/>
              </a:solidFill>
              <a:uFillTx/>
              <a:latin typeface="Times New Roman" panose="02020603050405020304"/>
              <a:ea typeface="黑体" panose="02010609060101010101" pitchFamily="2" charset="-122"/>
            </a:endParaRPr>
          </a:p>
          <a:p>
            <a:pPr indent="304800" algn="just" defTabSz="266700">
              <a:lnSpc>
                <a:spcPct val="150000"/>
              </a:lnSpc>
              <a:spcBef>
                <a:spcPct val="0"/>
              </a:spcBef>
              <a:spcAft>
                <a:spcPct val="0"/>
              </a:spcAft>
            </a:pPr>
            <a:r>
              <a:rPr lang="en-US" altLang="zh-CN" sz="2200" b="0" dirty="0">
                <a:solidFill>
                  <a:srgbClr val="000000"/>
                </a:solidFill>
                <a:uFillTx/>
                <a:latin typeface="Times New Roman" panose="02020603050405020304"/>
                <a:ea typeface="黑体" panose="02010609060101010101" pitchFamily="2" charset="-122"/>
              </a:rPr>
              <a:t>     </a:t>
            </a:r>
            <a:r>
              <a:rPr lang="zh-CN" altLang="en-US" sz="2200" b="0" dirty="0">
                <a:solidFill>
                  <a:schemeClr val="accent1"/>
                </a:solidFill>
                <a:uFillTx/>
                <a:latin typeface="Times New Roman" panose="02020603050405020304"/>
                <a:ea typeface="黑体" panose="02010609060101010101" pitchFamily="2" charset="-122"/>
              </a:rPr>
              <a:t>然而</a:t>
            </a:r>
            <a:r>
              <a:rPr lang="zh-CN" altLang="en-US" sz="2200" b="0" dirty="0">
                <a:solidFill>
                  <a:srgbClr val="000000"/>
                </a:solidFill>
                <a:uFillTx/>
                <a:latin typeface="Times New Roman" panose="02020603050405020304"/>
                <a:ea typeface="黑体" panose="02010609060101010101" pitchFamily="2" charset="-122"/>
              </a:rPr>
              <a:t>，目前我国煤炭消费占比仍超</a:t>
            </a:r>
            <a:r>
              <a:rPr lang="en-US" altLang="zh-CN" sz="2200" b="0" dirty="0">
                <a:solidFill>
                  <a:srgbClr val="000000"/>
                </a:solidFill>
                <a:uFillTx/>
                <a:latin typeface="Times New Roman" panose="02020603050405020304"/>
                <a:ea typeface="黑体" panose="02010609060101010101" pitchFamily="2" charset="-122"/>
              </a:rPr>
              <a:t>50 %</a:t>
            </a:r>
            <a:r>
              <a:rPr lang="zh-CN" altLang="en-US" sz="2200" b="0" dirty="0">
                <a:solidFill>
                  <a:srgbClr val="000000"/>
                </a:solidFill>
                <a:uFillTx/>
                <a:latin typeface="Times New Roman" panose="02020603050405020304"/>
                <a:ea typeface="黑体" panose="02010609060101010101" pitchFamily="2" charset="-122"/>
              </a:rPr>
              <a:t>，石油和天然气对外依存度分别达到</a:t>
            </a:r>
            <a:r>
              <a:rPr lang="en-US" altLang="zh-CN" sz="2200" b="0" dirty="0">
                <a:solidFill>
                  <a:srgbClr val="000000"/>
                </a:solidFill>
                <a:uFillTx/>
                <a:latin typeface="Times New Roman" panose="02020603050405020304"/>
                <a:ea typeface="黑体" panose="02010609060101010101" pitchFamily="2" charset="-122"/>
              </a:rPr>
              <a:t>73 %</a:t>
            </a:r>
            <a:r>
              <a:rPr lang="zh-CN" altLang="en-US" sz="2200" b="0" dirty="0">
                <a:solidFill>
                  <a:srgbClr val="000000"/>
                </a:solidFill>
                <a:uFillTx/>
                <a:latin typeface="Times New Roman" panose="02020603050405020304"/>
                <a:ea typeface="黑体" panose="02010609060101010101" pitchFamily="2" charset="-122"/>
              </a:rPr>
              <a:t>和</a:t>
            </a:r>
            <a:r>
              <a:rPr lang="en-US" altLang="zh-CN" sz="2200" b="0" dirty="0">
                <a:solidFill>
                  <a:srgbClr val="000000"/>
                </a:solidFill>
                <a:uFillTx/>
                <a:latin typeface="Times New Roman" panose="02020603050405020304"/>
                <a:ea typeface="黑体" panose="02010609060101010101" pitchFamily="2" charset="-122"/>
              </a:rPr>
              <a:t>43 %</a:t>
            </a:r>
            <a:r>
              <a:rPr lang="zh-CN" altLang="en-US" sz="2200" b="0" dirty="0">
                <a:solidFill>
                  <a:srgbClr val="000000"/>
                </a:solidFill>
                <a:uFillTx/>
                <a:latin typeface="Times New Roman" panose="02020603050405020304"/>
                <a:ea typeface="黑体" panose="02010609060101010101" pitchFamily="2" charset="-122"/>
              </a:rPr>
              <a:t>，新能源电力并网和输送存在困难等，这些问题导致</a:t>
            </a:r>
            <a:r>
              <a:rPr lang="zh-CN" altLang="en-US" sz="2200" dirty="0">
                <a:solidFill>
                  <a:srgbClr val="000000"/>
                </a:solidFill>
                <a:uFillTx/>
                <a:latin typeface="Times New Roman" panose="02020603050405020304"/>
                <a:ea typeface="黑体" panose="02010609060101010101" pitchFamily="2" charset="-122"/>
              </a:rPr>
              <a:t>我国能源安全面临着较大的风险</a:t>
            </a:r>
            <a:r>
              <a:rPr lang="zh-CN" altLang="en-US" sz="2200" b="0" dirty="0">
                <a:solidFill>
                  <a:srgbClr val="000000"/>
                </a:solidFill>
                <a:uFillTx/>
                <a:latin typeface="Times New Roman" panose="02020603050405020304"/>
                <a:ea typeface="黑体" panose="02010609060101010101" pitchFamily="2" charset="-122"/>
              </a:rPr>
              <a:t>，制约着低碳能源的发展和利用</a:t>
            </a:r>
            <a:endParaRPr lang="zh-CN" altLang="en-US" sz="2200" b="0" dirty="0">
              <a:solidFill>
                <a:srgbClr val="000000"/>
              </a:solidFill>
              <a:uFillTx/>
              <a:latin typeface="Times New Roman" panose="02020603050405020304"/>
              <a:ea typeface="黑体" panose="02010609060101010101" pitchFamily="2" charset="-122"/>
            </a:endParaRPr>
          </a:p>
          <a:p>
            <a:pPr indent="304800" algn="just" defTabSz="266700">
              <a:lnSpc>
                <a:spcPct val="150000"/>
              </a:lnSpc>
              <a:spcBef>
                <a:spcPct val="0"/>
              </a:spcBef>
              <a:spcAft>
                <a:spcPct val="0"/>
              </a:spcAft>
            </a:pPr>
            <a:r>
              <a:rPr lang="zh-CN" altLang="en-US" sz="2200" b="0" dirty="0">
                <a:solidFill>
                  <a:schemeClr val="accent1"/>
                </a:solidFill>
                <a:uFillTx/>
                <a:latin typeface="Times New Roman" panose="02020603050405020304"/>
                <a:ea typeface="黑体" panose="02010609060101010101" pitchFamily="2" charset="-122"/>
              </a:rPr>
              <a:t>因此</a:t>
            </a:r>
            <a:r>
              <a:rPr lang="zh-CN" altLang="en-US" sz="2200" b="0" dirty="0">
                <a:solidFill>
                  <a:srgbClr val="000000"/>
                </a:solidFill>
                <a:uFillTx/>
                <a:latin typeface="Times New Roman" panose="02020603050405020304"/>
                <a:ea typeface="黑体" panose="02010609060101010101" pitchFamily="2" charset="-122"/>
              </a:rPr>
              <a:t>，在保障能源安全的前提下，加快推进能源绿色低碳转型、开发绿色低碳技术、提高能源利用效率、实现“双碳”目标等都迫在眉睫</a:t>
            </a:r>
            <a:endParaRPr lang="zh-CN" altLang="en-US" sz="2200" b="0" dirty="0">
              <a:solidFill>
                <a:srgbClr val="000000"/>
              </a:solidFill>
              <a:uFillTx/>
              <a:latin typeface="Times New Roman" panose="02020603050405020304"/>
              <a:ea typeface="黑体" panose="02010609060101010101" pitchFamily="2" charset="-122"/>
            </a:endParaRPr>
          </a:p>
        </p:txBody>
      </p:sp>
      <p:grpSp>
        <p:nvGrpSpPr>
          <p:cNvPr id="2" name="组合 1"/>
          <p:cNvGrpSpPr/>
          <p:nvPr/>
        </p:nvGrpSpPr>
        <p:grpSpPr>
          <a:xfrm>
            <a:off x="911225" y="1700530"/>
            <a:ext cx="3299460" cy="4074160"/>
            <a:chOff x="1435" y="2678"/>
            <a:chExt cx="5196" cy="6416"/>
          </a:xfrm>
        </p:grpSpPr>
        <p:pic>
          <p:nvPicPr>
            <p:cNvPr id="9" name="图片 8" descr="电力2"/>
            <p:cNvPicPr>
              <a:picLocks noChangeAspect="1"/>
            </p:cNvPicPr>
            <p:nvPr/>
          </p:nvPicPr>
          <p:blipFill>
            <a:blip r:embed="rId1"/>
            <a:stretch>
              <a:fillRect/>
            </a:stretch>
          </p:blipFill>
          <p:spPr>
            <a:xfrm>
              <a:off x="1435" y="5854"/>
              <a:ext cx="5098" cy="3241"/>
            </a:xfrm>
            <a:prstGeom prst="rect">
              <a:avLst/>
            </a:prstGeom>
          </p:spPr>
        </p:pic>
        <p:pic>
          <p:nvPicPr>
            <p:cNvPr id="10" name="图片 9" descr="对外依存"/>
            <p:cNvPicPr>
              <a:picLocks noChangeAspect="1"/>
            </p:cNvPicPr>
            <p:nvPr/>
          </p:nvPicPr>
          <p:blipFill>
            <a:blip r:embed="rId2"/>
            <a:stretch>
              <a:fillRect/>
            </a:stretch>
          </p:blipFill>
          <p:spPr>
            <a:xfrm>
              <a:off x="1435" y="2678"/>
              <a:ext cx="5196" cy="3300"/>
            </a:xfrm>
            <a:prstGeom prst="rect">
              <a:avLst/>
            </a:prstGeom>
          </p:spPr>
        </p:pic>
      </p:grpSp>
      <p:sp>
        <p:nvSpPr>
          <p:cNvPr id="3" name="Rectangle 3"/>
          <p:cNvSpPr>
            <a:spLocks noGrp="1"/>
          </p:cNvSpPr>
          <p:nvPr/>
        </p:nvSpPr>
        <p:spPr>
          <a:xfrm>
            <a:off x="342900" y="548640"/>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1.1 </a:t>
            </a:r>
            <a:r>
              <a:rPr lang="zh-CN" altLang="en-US" sz="30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sym typeface="+mn-ea"/>
              </a:rPr>
              <a:t>绿色低碳处理技术发展需求</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1774825" y="2163445"/>
            <a:ext cx="9961880" cy="253111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lang="zh-CN" altLang="en-US" sz="3000" dirty="0">
                <a:solidFill>
                  <a:srgbClr val="0090E6"/>
                </a:solidFill>
                <a:latin typeface="微软雅黑" panose="020B0503020204020204" charset="-122"/>
                <a:ea typeface="微软雅黑" panose="020B0503020204020204" charset="-122"/>
              </a:rPr>
              <a:t>绿色低碳处理技术发展需求</a:t>
            </a:r>
            <a:endParaRPr lang="zh-CN" altLang="en-US" sz="3000" dirty="0">
              <a:solidFill>
                <a:srgbClr val="0090E6"/>
              </a:solidFill>
              <a:latin typeface="微软雅黑" panose="020B0503020204020204" charset="-122"/>
              <a:ea typeface="微软雅黑" panose="020B0503020204020204" charset="-122"/>
            </a:endParaRPr>
          </a:p>
          <a:p>
            <a:pPr marL="457200" indent="457200" eaLnBrk="1" hangingPunct="1">
              <a:lnSpc>
                <a:spcPct val="150000"/>
              </a:lnSpc>
            </a:pP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Development needs of green and low-carbon treatment technologies</a:t>
            </a:r>
            <a:endPar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二、绿色低碳处理技术原理</a:t>
            </a:r>
            <a:r>
              <a:rPr lang="en-US" altLang="zh-CN" sz="3000" dirty="0">
                <a:solidFill>
                  <a:schemeClr val="bg2"/>
                </a:solidFill>
                <a:latin typeface="宋体" panose="02010600030101010101" pitchFamily="2" charset="-122"/>
              </a:rPr>
              <a:t> </a:t>
            </a:r>
            <a:endParaRPr lang="en-US" altLang="zh-CN" sz="3000" dirty="0">
              <a:solidFill>
                <a:schemeClr val="bg2"/>
              </a:solidFill>
              <a:latin typeface="宋体" panose="02010600030101010101" pitchFamily="2" charset="-122"/>
            </a:endParaRPr>
          </a:p>
          <a:p>
            <a:pPr marL="457200" indent="457200" eaLnBrk="1" hangingPunct="1">
              <a:lnSpc>
                <a:spcPct val="150000"/>
              </a:lnSpc>
            </a:pP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Principles of Green and Low-Carbon Processing Technology</a:t>
            </a:r>
            <a:endPar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三、绿色低碳技术的应用</a:t>
            </a:r>
            <a:r>
              <a:rPr lang="en-US" altLang="zh-CN" sz="3000" dirty="0">
                <a:solidFill>
                  <a:schemeClr val="bg2"/>
                </a:solidFill>
                <a:latin typeface="宋体" panose="02010600030101010101" pitchFamily="2" charset="-122"/>
              </a:rPr>
              <a:t> </a:t>
            </a:r>
            <a:endParaRPr lang="en-US" altLang="zh-CN" sz="3000" dirty="0">
              <a:solidFill>
                <a:schemeClr val="bg2"/>
              </a:solidFill>
              <a:latin typeface="宋体" panose="02010600030101010101" pitchFamily="2" charset="-122"/>
            </a:endParaRPr>
          </a:p>
          <a:p>
            <a:pPr marL="457200" indent="457200" eaLnBrk="1" hangingPunct="1">
              <a:lnSpc>
                <a:spcPct val="150000"/>
              </a:lnSpc>
            </a:pP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Application of Green and Low-Carbon Technology</a:t>
            </a:r>
            <a:endParaRPr lang="en-US" altLang="zh-CN" sz="3000" dirty="0">
              <a:solidFill>
                <a:schemeClr val="bg2"/>
              </a:solidFill>
              <a:latin typeface="黑体" panose="02010609060101010101" pitchFamily="2" charset="-122"/>
              <a:ea typeface="黑体" panose="02010609060101010101" pitchFamily="2" charset="-122"/>
            </a:endParaRPr>
          </a:p>
        </p:txBody>
      </p:sp>
      <p:sp>
        <p:nvSpPr>
          <p:cNvPr id="2" name="Line 9"/>
          <p:cNvSpPr>
            <a:spLocks noChangeShapeType="1"/>
          </p:cNvSpPr>
          <p:nvPr/>
        </p:nvSpPr>
        <p:spPr bwMode="auto">
          <a:xfrm flipV="1">
            <a:off x="1847850" y="4154805"/>
            <a:ext cx="5278755" cy="25400"/>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2"/>
          <p:cNvSpPr>
            <a:spLocks noGrp="1" noChangeArrowheads="1"/>
          </p:cNvSpPr>
          <p:nvPr/>
        </p:nvSpPr>
        <p:spPr>
          <a:xfrm>
            <a:off x="693420" y="980440"/>
            <a:ext cx="10649585" cy="1081405"/>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lvl="0" algn="l" eaLnBrk="1" hangingPunct="1">
              <a:lnSpc>
                <a:spcPct val="110000"/>
              </a:lnSpc>
              <a:spcBef>
                <a:spcPct val="2000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400" b="1" i="0" u="none" strike="noStrike" kern="0" cap="none" spc="0" normalizeH="0" baseline="0" noProof="0" dirty="0" smtClean="0">
                <a:ln>
                  <a:noFill/>
                </a:ln>
                <a:solidFill>
                  <a:srgbClr val="FFFF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400" b="1" i="0" u="none" strike="noStrike" kern="0" cap="none" spc="0" normalizeH="0" noProof="0" dirty="0" smtClean="0">
                <a:ln>
                  <a:noFill/>
                </a:ln>
                <a:solidFill>
                  <a:srgbClr val="FFFF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000" i="0" u="none" strike="noStrike" cap="none" spc="0" normalizeH="0" baseline="0" dirty="0">
                <a:solidFill>
                  <a:srgbClr val="0090E6"/>
                </a:solidFill>
                <a:effectLst/>
                <a:latin typeface="微软雅黑" panose="020B0503020204020204" charset="-122"/>
                <a:ea typeface="微软雅黑" panose="020B0503020204020204" charset="-122"/>
                <a:cs typeface="+mn-cs"/>
              </a:rPr>
              <a:t>第三</a:t>
            </a:r>
            <a:r>
              <a:rPr lang="zh-CN" altLang="en-US" sz="4000" dirty="0">
                <a:solidFill>
                  <a:srgbClr val="0090E6"/>
                </a:solidFill>
                <a:effectLst/>
                <a:latin typeface="微软雅黑" panose="020B0503020204020204" charset="-122"/>
                <a:ea typeface="微软雅黑" panose="020B0503020204020204" charset="-122"/>
                <a:cs typeface="+mn-cs"/>
              </a:rPr>
              <a:t>节 绿色低碳技术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文本框 1"/>
          <p:cNvSpPr txBox="1"/>
          <p:nvPr/>
        </p:nvSpPr>
        <p:spPr>
          <a:xfrm>
            <a:off x="808355" y="1410970"/>
            <a:ext cx="10588625" cy="2820670"/>
          </a:xfrm>
          <a:prstGeom prst="rect">
            <a:avLst/>
          </a:prstGeom>
          <a:noFill/>
        </p:spPr>
        <p:txBody>
          <a:bodyPr wrap="square" rtlCol="0">
            <a:noAutofit/>
          </a:bodyPr>
          <a:lstStyle/>
          <a:p>
            <a:pPr indent="457200">
              <a:lnSpc>
                <a:spcPct val="150000"/>
              </a:lnSpc>
            </a:pPr>
            <a:r>
              <a:rPr lang="zh-CN" altLang="en-US" sz="2200" b="0">
                <a:solidFill>
                  <a:schemeClr val="bg2"/>
                </a:solidFill>
                <a:uFillTx/>
                <a:latin typeface="Times New Roman" panose="02020603050405020304" pitchFamily="18" charset="0"/>
                <a:ea typeface="黑体" panose="02010609060101010101" pitchFamily="2" charset="-122"/>
              </a:rPr>
              <a:t>绿色低碳先进技术按照</a:t>
            </a:r>
            <a:r>
              <a:rPr lang="zh-CN" altLang="en-US" sz="2200" b="0">
                <a:solidFill>
                  <a:schemeClr val="accent1"/>
                </a:solidFill>
                <a:uFillTx/>
                <a:latin typeface="Times New Roman" panose="02020603050405020304" pitchFamily="18" charset="0"/>
                <a:ea typeface="黑体" panose="02010609060101010101" pitchFamily="2" charset="-122"/>
              </a:rPr>
              <a:t>源头减碳</a:t>
            </a:r>
            <a:r>
              <a:rPr lang="zh-CN" altLang="en-US" sz="2200" b="0">
                <a:solidFill>
                  <a:schemeClr val="bg2"/>
                </a:solidFill>
                <a:uFillTx/>
                <a:latin typeface="Times New Roman" panose="02020603050405020304" pitchFamily="18" charset="0"/>
                <a:ea typeface="黑体" panose="02010609060101010101" pitchFamily="2" charset="-122"/>
              </a:rPr>
              <a:t>、</a:t>
            </a:r>
            <a:r>
              <a:rPr lang="zh-CN" altLang="en-US" sz="2200" b="0">
                <a:solidFill>
                  <a:schemeClr val="accent1"/>
                </a:solidFill>
                <a:uFillTx/>
                <a:latin typeface="Times New Roman" panose="02020603050405020304" pitchFamily="18" charset="0"/>
                <a:ea typeface="黑体" panose="02010609060101010101" pitchFamily="2" charset="-122"/>
              </a:rPr>
              <a:t>过程降碳</a:t>
            </a:r>
            <a:r>
              <a:rPr lang="zh-CN" altLang="en-US" sz="2200" b="0">
                <a:solidFill>
                  <a:schemeClr val="bg2"/>
                </a:solidFill>
                <a:uFillTx/>
                <a:latin typeface="Times New Roman" panose="02020603050405020304" pitchFamily="18" charset="0"/>
                <a:ea typeface="黑体" panose="02010609060101010101" pitchFamily="2" charset="-122"/>
              </a:rPr>
              <a:t>、</a:t>
            </a:r>
            <a:r>
              <a:rPr lang="zh-CN" altLang="en-US" sz="2200" b="0">
                <a:solidFill>
                  <a:schemeClr val="accent1"/>
                </a:solidFill>
                <a:uFillTx/>
                <a:latin typeface="Times New Roman" panose="02020603050405020304" pitchFamily="18" charset="0"/>
                <a:ea typeface="黑体" panose="02010609060101010101" pitchFamily="2" charset="-122"/>
              </a:rPr>
              <a:t>末端固碳</a:t>
            </a:r>
            <a:r>
              <a:rPr lang="zh-CN" altLang="en-US" sz="2200" b="0">
                <a:solidFill>
                  <a:schemeClr val="bg2"/>
                </a:solidFill>
                <a:uFillTx/>
                <a:latin typeface="Times New Roman" panose="02020603050405020304" pitchFamily="18" charset="0"/>
                <a:ea typeface="黑体" panose="02010609060101010101" pitchFamily="2" charset="-122"/>
              </a:rPr>
              <a:t>分为三大类。</a:t>
            </a:r>
            <a:endParaRPr lang="zh-CN" altLang="en-US" sz="2200" b="0">
              <a:solidFill>
                <a:schemeClr val="bg2"/>
              </a:solidFill>
              <a:uFillTx/>
              <a:latin typeface="Times New Roman" panose="02020603050405020304" pitchFamily="18" charset="0"/>
              <a:ea typeface="黑体" panose="02010609060101010101" pitchFamily="2" charset="-122"/>
            </a:endParaRPr>
          </a:p>
          <a:p>
            <a:pPr indent="457200">
              <a:lnSpc>
                <a:spcPct val="150000"/>
              </a:lnSpc>
            </a:pPr>
            <a:r>
              <a:rPr lang="zh-CN" altLang="en-US" sz="2200">
                <a:solidFill>
                  <a:schemeClr val="bg2"/>
                </a:solidFill>
                <a:uFillTx/>
                <a:latin typeface="Times New Roman" panose="02020603050405020304" pitchFamily="18" charset="0"/>
                <a:ea typeface="黑体" panose="02010609060101010101" pitchFamily="2" charset="-122"/>
              </a:rPr>
              <a:t>源头减碳类</a:t>
            </a:r>
            <a:r>
              <a:rPr lang="zh-CN" altLang="en-US" sz="2200" b="0">
                <a:solidFill>
                  <a:schemeClr val="bg2"/>
                </a:solidFill>
                <a:uFillTx/>
                <a:latin typeface="Times New Roman" panose="02020603050405020304" pitchFamily="18" charset="0"/>
                <a:ea typeface="黑体" panose="02010609060101010101" pitchFamily="2" charset="-122"/>
              </a:rPr>
              <a:t>提出非化石能源、化石能源清洁高效开发利用、先进电网和储能、绿氢减碳等</a:t>
            </a:r>
            <a:r>
              <a:rPr lang="en-US" altLang="zh-CN" sz="2200" b="0">
                <a:solidFill>
                  <a:schemeClr val="bg2"/>
                </a:solidFill>
                <a:uFillTx/>
                <a:latin typeface="Times New Roman" panose="02020603050405020304" pitchFamily="18" charset="0"/>
                <a:ea typeface="黑体" panose="02010609060101010101" pitchFamily="2" charset="-122"/>
              </a:rPr>
              <a:t>4</a:t>
            </a:r>
            <a:r>
              <a:rPr lang="zh-CN" altLang="en-US" sz="2200" b="0">
                <a:solidFill>
                  <a:schemeClr val="bg2"/>
                </a:solidFill>
                <a:uFillTx/>
                <a:latin typeface="Times New Roman" panose="02020603050405020304" pitchFamily="18" charset="0"/>
                <a:ea typeface="黑体" panose="02010609060101010101" pitchFamily="2" charset="-122"/>
              </a:rPr>
              <a:t>个重点方向，也称</a:t>
            </a:r>
            <a:r>
              <a:rPr lang="en-US" altLang="zh-CN" sz="2200" b="0">
                <a:solidFill>
                  <a:schemeClr val="bg2"/>
                </a:solidFill>
                <a:uFillTx/>
                <a:latin typeface="Times New Roman" panose="02020603050405020304" pitchFamily="18" charset="0"/>
                <a:ea typeface="黑体" panose="02010609060101010101" pitchFamily="2" charset="-122"/>
              </a:rPr>
              <a:t>“</a:t>
            </a:r>
            <a:r>
              <a:rPr lang="zh-CN" altLang="en-US" sz="2200" i="1" u="sng">
                <a:solidFill>
                  <a:schemeClr val="bg2"/>
                </a:solidFill>
                <a:uFillTx/>
                <a:latin typeface="Times New Roman" panose="02020603050405020304" pitchFamily="18" charset="0"/>
                <a:ea typeface="黑体" panose="02010609060101010101" pitchFamily="2" charset="-122"/>
              </a:rPr>
              <a:t>无碳技术</a:t>
            </a:r>
            <a:r>
              <a:rPr lang="en-US" altLang="zh-CN" sz="2200" b="0">
                <a:solidFill>
                  <a:schemeClr val="bg2"/>
                </a:solidFill>
                <a:uFillTx/>
                <a:latin typeface="Times New Roman" panose="02020603050405020304" pitchFamily="18" charset="0"/>
                <a:ea typeface="黑体" panose="02010609060101010101" pitchFamily="2" charset="-122"/>
              </a:rPr>
              <a:t>”</a:t>
            </a:r>
            <a:r>
              <a:rPr lang="zh-CN" altLang="en-US" sz="2200" b="0">
                <a:solidFill>
                  <a:schemeClr val="bg2"/>
                </a:solidFill>
                <a:uFillTx/>
                <a:latin typeface="Times New Roman" panose="02020603050405020304" pitchFamily="18" charset="0"/>
                <a:ea typeface="黑体" panose="02010609060101010101" pitchFamily="2" charset="-122"/>
              </a:rPr>
              <a:t>，大力开发以无碳排放为根本特征的清洁能源技术。主要包括风力发电、太阳能发电、水力发电、地热供暖与发电、生物质燃料、核能技术等，其最终实现对化石能源的彻底取代。</a:t>
            </a:r>
            <a:endParaRPr lang="zh-CN" altLang="en-US" sz="2200" b="0">
              <a:solidFill>
                <a:schemeClr val="bg2"/>
              </a:solidFill>
              <a:uFillTx/>
              <a:latin typeface="Times New Roman" panose="02020603050405020304" pitchFamily="18" charset="0"/>
              <a:ea typeface="黑体" panose="02010609060101010101" pitchFamily="2" charset="-122"/>
            </a:endParaRPr>
          </a:p>
          <a:p>
            <a:pPr indent="457200">
              <a:lnSpc>
                <a:spcPct val="150000"/>
              </a:lnSpc>
            </a:pPr>
            <a:endParaRPr lang="zh-CN" altLang="en-US" sz="2200" b="0">
              <a:solidFill>
                <a:schemeClr val="bg2"/>
              </a:solidFill>
              <a:uFillTx/>
              <a:latin typeface="Times New Roman" panose="02020603050405020304" pitchFamily="18" charset="0"/>
              <a:ea typeface="黑体" panose="02010609060101010101" pitchFamily="2" charset="-122"/>
            </a:endParaRPr>
          </a:p>
        </p:txBody>
      </p:sp>
      <p:grpSp>
        <p:nvGrpSpPr>
          <p:cNvPr id="7" name="组合 6"/>
          <p:cNvGrpSpPr/>
          <p:nvPr/>
        </p:nvGrpSpPr>
        <p:grpSpPr>
          <a:xfrm>
            <a:off x="467995" y="4563110"/>
            <a:ext cx="11118850" cy="1612265"/>
            <a:chOff x="869" y="6636"/>
            <a:chExt cx="20223" cy="3413"/>
          </a:xfrm>
        </p:grpSpPr>
        <p:pic>
          <p:nvPicPr>
            <p:cNvPr id="3" name="图片 2"/>
            <p:cNvPicPr>
              <a:picLocks noChangeAspect="1"/>
            </p:cNvPicPr>
            <p:nvPr/>
          </p:nvPicPr>
          <p:blipFill>
            <a:blip r:embed="rId1"/>
            <a:stretch>
              <a:fillRect/>
            </a:stretch>
          </p:blipFill>
          <p:spPr>
            <a:xfrm>
              <a:off x="869" y="6647"/>
              <a:ext cx="5125" cy="3383"/>
            </a:xfrm>
            <a:prstGeom prst="rect">
              <a:avLst/>
            </a:prstGeom>
          </p:spPr>
        </p:pic>
        <p:pic>
          <p:nvPicPr>
            <p:cNvPr id="4" name="图片 3"/>
            <p:cNvPicPr>
              <a:picLocks noChangeAspect="1"/>
            </p:cNvPicPr>
            <p:nvPr/>
          </p:nvPicPr>
          <p:blipFill>
            <a:blip r:embed="rId2"/>
            <a:stretch>
              <a:fillRect/>
            </a:stretch>
          </p:blipFill>
          <p:spPr>
            <a:xfrm>
              <a:off x="15950" y="6636"/>
              <a:ext cx="5143" cy="3394"/>
            </a:xfrm>
            <a:prstGeom prst="rect">
              <a:avLst/>
            </a:prstGeom>
          </p:spPr>
        </p:pic>
        <p:pic>
          <p:nvPicPr>
            <p:cNvPr id="5" name="图片 4"/>
            <p:cNvPicPr>
              <a:picLocks noChangeAspect="1"/>
            </p:cNvPicPr>
            <p:nvPr/>
          </p:nvPicPr>
          <p:blipFill>
            <a:blip r:embed="rId3"/>
            <a:stretch>
              <a:fillRect/>
            </a:stretch>
          </p:blipFill>
          <p:spPr>
            <a:xfrm>
              <a:off x="5994" y="6647"/>
              <a:ext cx="5253" cy="3403"/>
            </a:xfrm>
            <a:prstGeom prst="rect">
              <a:avLst/>
            </a:prstGeom>
          </p:spPr>
        </p:pic>
        <p:pic>
          <p:nvPicPr>
            <p:cNvPr id="6" name="图片 5"/>
            <p:cNvPicPr>
              <a:picLocks noChangeAspect="1"/>
            </p:cNvPicPr>
            <p:nvPr/>
          </p:nvPicPr>
          <p:blipFill>
            <a:blip r:embed="rId4"/>
            <a:stretch>
              <a:fillRect/>
            </a:stretch>
          </p:blipFill>
          <p:spPr>
            <a:xfrm>
              <a:off x="11188" y="6648"/>
              <a:ext cx="4769" cy="3383"/>
            </a:xfrm>
            <a:prstGeom prst="rect">
              <a:avLst/>
            </a:prstGeom>
          </p:spPr>
        </p:pic>
      </p:grpSp>
      <p:sp>
        <p:nvSpPr>
          <p:cNvPr id="8" name="Rectangle 3"/>
          <p:cNvSpPr>
            <a:spLocks noGrp="1"/>
          </p:cNvSpPr>
          <p:nvPr/>
        </p:nvSpPr>
        <p:spPr>
          <a:xfrm>
            <a:off x="342900" y="548640"/>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2.1 </a:t>
            </a:r>
            <a:r>
              <a:rPr lang="zh-CN" altLang="en-US" sz="30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sym typeface="+mn-ea"/>
              </a:rPr>
              <a:t>绿色低碳处理技术发展原理</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文本框 1"/>
          <p:cNvSpPr txBox="1"/>
          <p:nvPr/>
        </p:nvSpPr>
        <p:spPr>
          <a:xfrm>
            <a:off x="539750" y="1267460"/>
            <a:ext cx="11194415" cy="2630170"/>
          </a:xfrm>
          <a:prstGeom prst="rect">
            <a:avLst/>
          </a:prstGeom>
          <a:noFill/>
        </p:spPr>
        <p:txBody>
          <a:bodyPr wrap="square" rtlCol="0">
            <a:spAutoFit/>
          </a:bodyPr>
          <a:lstStyle/>
          <a:p>
            <a:pPr indent="457200">
              <a:lnSpc>
                <a:spcPct val="150000"/>
              </a:lnSpc>
            </a:pPr>
            <a:r>
              <a:rPr lang="zh-CN" altLang="en-US" sz="2200">
                <a:solidFill>
                  <a:schemeClr val="bg2"/>
                </a:solidFill>
                <a:uFillTx/>
                <a:latin typeface="Times New Roman" panose="02020603050405020304" pitchFamily="18" charset="0"/>
                <a:ea typeface="黑体" panose="02010609060101010101" pitchFamily="2" charset="-122"/>
              </a:rPr>
              <a:t>过程降碳类</a:t>
            </a:r>
            <a:r>
              <a:rPr lang="zh-CN" altLang="en-US" sz="2200" b="0">
                <a:solidFill>
                  <a:schemeClr val="bg2"/>
                </a:solidFill>
                <a:uFillTx/>
                <a:latin typeface="Times New Roman" panose="02020603050405020304" pitchFamily="18" charset="0"/>
                <a:ea typeface="黑体" panose="02010609060101010101" pitchFamily="2" charset="-122"/>
              </a:rPr>
              <a:t>提出工业、建筑、交通</a:t>
            </a:r>
            <a:r>
              <a:rPr lang="en-US" altLang="zh-CN" sz="2200" b="0">
                <a:solidFill>
                  <a:schemeClr val="bg2"/>
                </a:solidFill>
                <a:uFillTx/>
                <a:latin typeface="Times New Roman" panose="02020603050405020304" pitchFamily="18" charset="0"/>
                <a:ea typeface="黑体" panose="02010609060101010101" pitchFamily="2" charset="-122"/>
              </a:rPr>
              <a:t>3</a:t>
            </a:r>
            <a:r>
              <a:rPr lang="zh-CN" altLang="en-US" sz="2200" b="0">
                <a:solidFill>
                  <a:schemeClr val="bg2"/>
                </a:solidFill>
                <a:uFillTx/>
                <a:latin typeface="Times New Roman" panose="02020603050405020304" pitchFamily="18" charset="0"/>
                <a:ea typeface="黑体" panose="02010609060101010101" pitchFamily="2" charset="-122"/>
              </a:rPr>
              <a:t>个领域关键技术类别和减污降碳协同和低碳产业园区</a:t>
            </a:r>
            <a:r>
              <a:rPr lang="en-US" altLang="zh-CN" sz="2200" b="0">
                <a:solidFill>
                  <a:schemeClr val="bg2"/>
                </a:solidFill>
                <a:uFillTx/>
                <a:latin typeface="Times New Roman" panose="02020603050405020304" pitchFamily="18" charset="0"/>
                <a:ea typeface="黑体" panose="02010609060101010101" pitchFamily="2" charset="-122"/>
              </a:rPr>
              <a:t>2</a:t>
            </a:r>
            <a:r>
              <a:rPr lang="zh-CN" altLang="en-US" sz="2200" b="0">
                <a:solidFill>
                  <a:schemeClr val="bg2"/>
                </a:solidFill>
                <a:uFillTx/>
                <a:latin typeface="Times New Roman" panose="02020603050405020304" pitchFamily="18" charset="0"/>
                <a:ea typeface="黑体" panose="02010609060101010101" pitchFamily="2" charset="-122"/>
              </a:rPr>
              <a:t>个重点方向，即控制的</a:t>
            </a:r>
            <a:r>
              <a:rPr lang="en-US" altLang="zh-CN" sz="2200" b="0">
                <a:solidFill>
                  <a:schemeClr val="bg2"/>
                </a:solidFill>
                <a:uFillTx/>
                <a:latin typeface="Times New Roman" panose="02020603050405020304" pitchFamily="18" charset="0"/>
                <a:ea typeface="黑体" panose="02010609060101010101" pitchFamily="2" charset="-122"/>
              </a:rPr>
              <a:t>“</a:t>
            </a:r>
            <a:r>
              <a:rPr lang="zh-CN" altLang="en-US" sz="2200" i="1" u="sng">
                <a:solidFill>
                  <a:schemeClr val="bg2"/>
                </a:solidFill>
                <a:uFillTx/>
                <a:latin typeface="Times New Roman" panose="02020603050405020304" pitchFamily="18" charset="0"/>
                <a:ea typeface="黑体" panose="02010609060101010101" pitchFamily="2" charset="-122"/>
              </a:rPr>
              <a:t>减碳技术</a:t>
            </a:r>
            <a:r>
              <a:rPr lang="en-US" altLang="zh-CN" sz="2200" b="0">
                <a:solidFill>
                  <a:schemeClr val="bg2"/>
                </a:solidFill>
                <a:uFillTx/>
                <a:latin typeface="Times New Roman" panose="02020603050405020304" pitchFamily="18" charset="0"/>
                <a:ea typeface="黑体" panose="02010609060101010101" pitchFamily="2" charset="-122"/>
              </a:rPr>
              <a:t>”</a:t>
            </a:r>
            <a:r>
              <a:rPr lang="zh-CN" altLang="en-US" sz="2200" b="0">
                <a:solidFill>
                  <a:schemeClr val="bg2"/>
                </a:solidFill>
                <a:uFillTx/>
                <a:latin typeface="Times New Roman" panose="02020603050405020304" pitchFamily="18" charset="0"/>
                <a:ea typeface="黑体" panose="02010609060101010101" pitchFamily="2" charset="-122"/>
              </a:rPr>
              <a:t>，集中体现在节能减排技术方面。</a:t>
            </a:r>
            <a:endParaRPr lang="zh-CN" altLang="en-US" sz="2200" b="0">
              <a:solidFill>
                <a:schemeClr val="bg2"/>
              </a:solidFill>
              <a:uFillTx/>
              <a:latin typeface="Times New Roman" panose="02020603050405020304" pitchFamily="18" charset="0"/>
              <a:ea typeface="黑体" panose="02010609060101010101" pitchFamily="2" charset="-122"/>
            </a:endParaRPr>
          </a:p>
          <a:p>
            <a:pPr indent="457200">
              <a:lnSpc>
                <a:spcPct val="150000"/>
              </a:lnSpc>
            </a:pPr>
            <a:r>
              <a:rPr lang="zh-CN" altLang="en-US" sz="2200">
                <a:solidFill>
                  <a:schemeClr val="bg2"/>
                </a:solidFill>
                <a:uFillTx/>
                <a:latin typeface="Times New Roman" panose="02020603050405020304" pitchFamily="18" charset="0"/>
                <a:ea typeface="黑体" panose="02010609060101010101" pitchFamily="2" charset="-122"/>
              </a:rPr>
              <a:t>末端固碳类</a:t>
            </a:r>
            <a:r>
              <a:rPr lang="zh-CN" altLang="en-US" sz="2200" b="0">
                <a:solidFill>
                  <a:schemeClr val="bg2"/>
                </a:solidFill>
                <a:uFillTx/>
                <a:latin typeface="Times New Roman" panose="02020603050405020304" pitchFamily="18" charset="0"/>
                <a:ea typeface="黑体" panose="02010609060101010101" pitchFamily="2" charset="-122"/>
              </a:rPr>
              <a:t>提出全流程规模化</a:t>
            </a:r>
            <a:r>
              <a:rPr lang="en-US" altLang="zh-CN" sz="2200" b="0">
                <a:solidFill>
                  <a:schemeClr val="bg2"/>
                </a:solidFill>
                <a:uFillTx/>
                <a:latin typeface="Times New Roman" panose="02020603050405020304" pitchFamily="18" charset="0"/>
                <a:ea typeface="黑体" panose="02010609060101010101" pitchFamily="2" charset="-122"/>
              </a:rPr>
              <a:t>CCUS</a:t>
            </a:r>
            <a:r>
              <a:rPr lang="zh-CN" altLang="en-US" sz="2200" b="0">
                <a:solidFill>
                  <a:schemeClr val="bg2"/>
                </a:solidFill>
                <a:uFillTx/>
                <a:latin typeface="Times New Roman" panose="02020603050405020304" pitchFamily="18" charset="0"/>
                <a:ea typeface="黑体" panose="02010609060101010101" pitchFamily="2" charset="-122"/>
              </a:rPr>
              <a:t>技术、二氧化碳先进高效捕集、二氧化碳资源化利用及固碳</a:t>
            </a:r>
            <a:r>
              <a:rPr lang="en-US" altLang="zh-CN" sz="2200" b="0">
                <a:solidFill>
                  <a:schemeClr val="bg2"/>
                </a:solidFill>
                <a:uFillTx/>
                <a:latin typeface="Times New Roman" panose="02020603050405020304" pitchFamily="18" charset="0"/>
                <a:ea typeface="黑体" panose="02010609060101010101" pitchFamily="2" charset="-122"/>
              </a:rPr>
              <a:t>3</a:t>
            </a:r>
            <a:r>
              <a:rPr lang="zh-CN" altLang="en-US" sz="2200" b="0">
                <a:solidFill>
                  <a:schemeClr val="bg2"/>
                </a:solidFill>
                <a:uFillTx/>
                <a:latin typeface="Times New Roman" panose="02020603050405020304" pitchFamily="18" charset="0"/>
                <a:ea typeface="黑体" panose="02010609060101010101" pitchFamily="2" charset="-122"/>
              </a:rPr>
              <a:t>个重点方向，即</a:t>
            </a:r>
            <a:r>
              <a:rPr lang="en-US" altLang="zh-CN" sz="2200" b="0">
                <a:solidFill>
                  <a:schemeClr val="bg2"/>
                </a:solidFill>
                <a:uFillTx/>
                <a:latin typeface="Times New Roman" panose="02020603050405020304" pitchFamily="18" charset="0"/>
                <a:ea typeface="黑体" panose="02010609060101010101" pitchFamily="2" charset="-122"/>
              </a:rPr>
              <a:t>“</a:t>
            </a:r>
            <a:r>
              <a:rPr lang="zh-CN" altLang="en-US" sz="2200" i="1" u="sng">
                <a:solidFill>
                  <a:schemeClr val="bg2"/>
                </a:solidFill>
                <a:uFillTx/>
                <a:latin typeface="Times New Roman" panose="02020603050405020304" pitchFamily="18" charset="0"/>
                <a:ea typeface="黑体" panose="02010609060101010101" pitchFamily="2" charset="-122"/>
              </a:rPr>
              <a:t>去碳技术</a:t>
            </a:r>
            <a:r>
              <a:rPr lang="en-US" altLang="zh-CN" sz="2200" b="0">
                <a:solidFill>
                  <a:schemeClr val="bg2"/>
                </a:solidFill>
                <a:uFillTx/>
                <a:latin typeface="Times New Roman" panose="02020603050405020304" pitchFamily="18" charset="0"/>
                <a:ea typeface="黑体" panose="02010609060101010101" pitchFamily="2" charset="-122"/>
              </a:rPr>
              <a:t>”</a:t>
            </a:r>
            <a:r>
              <a:rPr lang="zh-CN" altLang="en-US" sz="2200" b="0">
                <a:solidFill>
                  <a:schemeClr val="bg2"/>
                </a:solidFill>
                <a:uFillTx/>
                <a:latin typeface="Times New Roman" panose="02020603050405020304" pitchFamily="18" charset="0"/>
                <a:ea typeface="黑体" panose="02010609060101010101" pitchFamily="2" charset="-122"/>
              </a:rPr>
              <a:t>，开发以降低大气中碳含量为根本目的的二氧化碳捕集、封存及利用技术，最为理想状况是</a:t>
            </a:r>
            <a:r>
              <a:rPr lang="zh-CN" altLang="en-US" sz="2200" b="0">
                <a:solidFill>
                  <a:schemeClr val="accent1"/>
                </a:solidFill>
                <a:uFillTx/>
                <a:latin typeface="Times New Roman" panose="02020603050405020304" pitchFamily="18" charset="0"/>
                <a:ea typeface="黑体" panose="02010609060101010101" pitchFamily="2" charset="-122"/>
              </a:rPr>
              <a:t>实现碳的零排放</a:t>
            </a:r>
            <a:r>
              <a:rPr lang="zh-CN" altLang="en-US" sz="2200" b="0">
                <a:solidFill>
                  <a:schemeClr val="bg2"/>
                </a:solidFill>
                <a:uFillTx/>
                <a:latin typeface="Times New Roman" panose="02020603050405020304" pitchFamily="18" charset="0"/>
                <a:ea typeface="黑体" panose="02010609060101010101" pitchFamily="2" charset="-122"/>
              </a:rPr>
              <a:t>。</a:t>
            </a:r>
            <a:endParaRPr lang="zh-CN" altLang="en-US" sz="2200" b="0">
              <a:solidFill>
                <a:schemeClr val="bg2"/>
              </a:solidFill>
              <a:uFillTx/>
              <a:latin typeface="Times New Roman" panose="02020603050405020304" pitchFamily="18" charset="0"/>
              <a:ea typeface="黑体" panose="02010609060101010101" pitchFamily="2" charset="-122"/>
            </a:endParaRPr>
          </a:p>
        </p:txBody>
      </p:sp>
      <p:sp>
        <p:nvSpPr>
          <p:cNvPr id="8" name="Rectangle 3"/>
          <p:cNvSpPr>
            <a:spLocks noGrp="1"/>
          </p:cNvSpPr>
          <p:nvPr/>
        </p:nvSpPr>
        <p:spPr>
          <a:xfrm>
            <a:off x="263525" y="476885"/>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2.1 </a:t>
            </a:r>
            <a:r>
              <a:rPr lang="zh-CN" altLang="en-US" sz="30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sym typeface="+mn-ea"/>
              </a:rPr>
              <a:t>绿色低碳处理技术发展原理</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pic>
        <p:nvPicPr>
          <p:cNvPr id="9" name="图片 8" descr="减碳技术"/>
          <p:cNvPicPr>
            <a:picLocks noChangeAspect="1"/>
          </p:cNvPicPr>
          <p:nvPr/>
        </p:nvPicPr>
        <p:blipFill>
          <a:blip r:embed="rId1"/>
          <a:stretch>
            <a:fillRect/>
          </a:stretch>
        </p:blipFill>
        <p:spPr>
          <a:xfrm>
            <a:off x="7248525" y="4077335"/>
            <a:ext cx="3007995" cy="2483485"/>
          </a:xfrm>
          <a:prstGeom prst="rect">
            <a:avLst/>
          </a:prstGeom>
        </p:spPr>
      </p:pic>
      <p:pic>
        <p:nvPicPr>
          <p:cNvPr id="10" name="图片 9" descr="去谈技术"/>
          <p:cNvPicPr>
            <a:picLocks noChangeAspect="1"/>
          </p:cNvPicPr>
          <p:nvPr/>
        </p:nvPicPr>
        <p:blipFill>
          <a:blip r:embed="rId2"/>
          <a:stretch>
            <a:fillRect/>
          </a:stretch>
        </p:blipFill>
        <p:spPr>
          <a:xfrm>
            <a:off x="1271905" y="4221480"/>
            <a:ext cx="4104005" cy="2163445"/>
          </a:xfrm>
          <a:prstGeom prst="rect">
            <a:avLst/>
          </a:prstGeom>
        </p:spPr>
      </p:pic>
      <p:sp>
        <p:nvSpPr>
          <p:cNvPr id="11" name="文本框 10"/>
          <p:cNvSpPr txBox="1"/>
          <p:nvPr/>
        </p:nvSpPr>
        <p:spPr>
          <a:xfrm>
            <a:off x="2222500" y="6419215"/>
            <a:ext cx="2166620" cy="341630"/>
          </a:xfrm>
          <a:prstGeom prst="rect">
            <a:avLst/>
          </a:prstGeom>
          <a:noFill/>
        </p:spPr>
        <p:txBody>
          <a:bodyPr wrap="square" rtlCol="0">
            <a:noAutofit/>
          </a:bodyPr>
          <a:p>
            <a:r>
              <a:rPr lang="zh-CN" altLang="en-US" b="0">
                <a:solidFill>
                  <a:schemeClr val="bg2"/>
                </a:solidFill>
                <a:latin typeface="黑体" panose="02010609060101010101" pitchFamily="2" charset="-122"/>
                <a:ea typeface="黑体" panose="02010609060101010101" pitchFamily="2" charset="-122"/>
                <a:cs typeface="黑体" panose="02010609060101010101" pitchFamily="2" charset="-122"/>
              </a:rPr>
              <a:t>碳去除技术的分类</a:t>
            </a:r>
            <a:r>
              <a:rPr lang="en-US" altLang="en-US" b="0">
                <a:solidFill>
                  <a:schemeClr val="bg2"/>
                </a:solidFill>
                <a:latin typeface="黑体" panose="02010609060101010101" pitchFamily="2" charset="-122"/>
                <a:ea typeface="黑体" panose="02010609060101010101" pitchFamily="2" charset="-122"/>
                <a:cs typeface="黑体" panose="02010609060101010101" pitchFamily="2" charset="-122"/>
              </a:rPr>
              <a:t> </a:t>
            </a:r>
            <a:endParaRPr lang="en-US" altLang="en-US" b="0">
              <a:solidFill>
                <a:schemeClr val="bg2"/>
              </a:solidFill>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73732" name="Text Box 4"/>
          <p:cNvSpPr txBox="1"/>
          <p:nvPr/>
        </p:nvSpPr>
        <p:spPr>
          <a:xfrm>
            <a:off x="1774825" y="2163445"/>
            <a:ext cx="9961880" cy="2531110"/>
          </a:xfrm>
          <a:prstGeom prst="rect">
            <a:avLst/>
          </a:prstGeom>
          <a:noFill/>
          <a:ln w="9525">
            <a:noFill/>
          </a:ln>
        </p:spPr>
        <p:txBody>
          <a:bodyPr>
            <a:noAutofit/>
          </a:bodyPr>
          <a:lstStyle/>
          <a:p>
            <a:pPr marL="457200" indent="-457200" eaLnBrk="1" hangingPunct="1">
              <a:lnSpc>
                <a:spcPct val="150000"/>
              </a:lnSpc>
            </a:pPr>
            <a:r>
              <a:rPr lang="zh-CN" altLang="en-US" sz="30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lang="zh-CN" altLang="en-US" sz="3000" dirty="0">
                <a:solidFill>
                  <a:srgbClr val="0090E6"/>
                </a:solidFill>
                <a:latin typeface="微软雅黑" panose="020B0503020204020204" charset="-122"/>
                <a:ea typeface="微软雅黑" panose="020B0503020204020204" charset="-122"/>
              </a:rPr>
              <a:t>绿色低碳处理技术发展需求</a:t>
            </a:r>
            <a:endParaRPr lang="zh-CN" altLang="en-US" sz="3000" dirty="0">
              <a:solidFill>
                <a:srgbClr val="0090E6"/>
              </a:solidFill>
              <a:latin typeface="微软雅黑" panose="020B0503020204020204" charset="-122"/>
              <a:ea typeface="微软雅黑" panose="020B0503020204020204" charset="-122"/>
            </a:endParaRPr>
          </a:p>
          <a:p>
            <a:pPr marL="457200" indent="457200" eaLnBrk="1" hangingPunct="1">
              <a:lnSpc>
                <a:spcPct val="150000"/>
              </a:lnSpc>
            </a:pP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Development needs of green and low-carbon treatment technologies</a:t>
            </a:r>
            <a:endPar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二、绿色低碳处理技术原理</a:t>
            </a:r>
            <a:r>
              <a:rPr lang="en-US" altLang="zh-CN" sz="3000" dirty="0">
                <a:solidFill>
                  <a:schemeClr val="bg2"/>
                </a:solidFill>
                <a:latin typeface="宋体" panose="02010600030101010101" pitchFamily="2" charset="-122"/>
              </a:rPr>
              <a:t> </a:t>
            </a:r>
            <a:endParaRPr lang="en-US" altLang="zh-CN" sz="3000" dirty="0">
              <a:solidFill>
                <a:schemeClr val="bg2"/>
              </a:solidFill>
              <a:latin typeface="宋体" panose="02010600030101010101" pitchFamily="2" charset="-122"/>
            </a:endParaRPr>
          </a:p>
          <a:p>
            <a:pPr marL="457200" indent="457200" eaLnBrk="1" hangingPunct="1">
              <a:lnSpc>
                <a:spcPct val="150000"/>
              </a:lnSpc>
            </a:pP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Principles of Green and Low-Carbon Processing Technology</a:t>
            </a:r>
            <a:endPar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a:p>
            <a:pPr marL="457200" indent="-457200" eaLnBrk="1" hangingPunct="1">
              <a:lnSpc>
                <a:spcPct val="150000"/>
              </a:lnSpc>
            </a:pPr>
            <a:r>
              <a:rPr lang="zh-CN" altLang="en-US" sz="3000" dirty="0">
                <a:solidFill>
                  <a:srgbClr val="0090E6"/>
                </a:solidFill>
                <a:latin typeface="微软雅黑" panose="020B0503020204020204" charset="-122"/>
                <a:ea typeface="微软雅黑" panose="020B0503020204020204" charset="-122"/>
              </a:rPr>
              <a:t>三、绿色低碳技术的应用</a:t>
            </a:r>
            <a:r>
              <a:rPr lang="en-US" altLang="zh-CN" sz="3000" dirty="0">
                <a:solidFill>
                  <a:schemeClr val="bg2"/>
                </a:solidFill>
                <a:latin typeface="宋体" panose="02010600030101010101" pitchFamily="2" charset="-122"/>
              </a:rPr>
              <a:t> </a:t>
            </a:r>
            <a:endParaRPr lang="en-US" altLang="zh-CN" sz="3000" dirty="0">
              <a:solidFill>
                <a:schemeClr val="bg2"/>
              </a:solidFill>
              <a:latin typeface="宋体" panose="02010600030101010101" pitchFamily="2" charset="-122"/>
            </a:endParaRPr>
          </a:p>
          <a:p>
            <a:pPr marL="457200" indent="457200" eaLnBrk="1" hangingPunct="1">
              <a:lnSpc>
                <a:spcPct val="150000"/>
              </a:lnSpc>
            </a:pPr>
            <a:r>
              <a:rPr lang="en-US" altLang="zh-CN" sz="2400" noProof="0" dirty="0">
                <a:ln>
                  <a:noFill/>
                </a:ln>
                <a:solidFill>
                  <a:srgbClr val="000000"/>
                </a:solidFill>
                <a:effectLst/>
                <a:uLnTx/>
                <a:uFillTx/>
                <a:latin typeface="Times New Roman" panose="02020603050405020304" pitchFamily="18" charset="0"/>
                <a:ea typeface="黑体" panose="02010609060101010101" pitchFamily="2" charset="-122"/>
                <a:cs typeface="Times New Roman" panose="02020603050405020304" pitchFamily="18" charset="0"/>
              </a:rPr>
              <a:t>Application of Green and Low-Carbon Technology</a:t>
            </a:r>
            <a:endParaRPr lang="en-US" altLang="zh-CN" sz="3000" dirty="0">
              <a:solidFill>
                <a:schemeClr val="bg2"/>
              </a:solidFill>
              <a:latin typeface="黑体" panose="02010609060101010101" pitchFamily="2" charset="-122"/>
              <a:ea typeface="黑体" panose="02010609060101010101" pitchFamily="2" charset="-122"/>
            </a:endParaRPr>
          </a:p>
        </p:txBody>
      </p:sp>
      <p:sp>
        <p:nvSpPr>
          <p:cNvPr id="22537" name="Line 9"/>
          <p:cNvSpPr>
            <a:spLocks noChangeShapeType="1"/>
          </p:cNvSpPr>
          <p:nvPr/>
        </p:nvSpPr>
        <p:spPr bwMode="auto">
          <a:xfrm flipV="1">
            <a:off x="1847215" y="5373370"/>
            <a:ext cx="4362450" cy="635"/>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2"/>
          <p:cNvSpPr>
            <a:spLocks noGrp="1" noChangeArrowheads="1"/>
          </p:cNvSpPr>
          <p:nvPr/>
        </p:nvSpPr>
        <p:spPr>
          <a:xfrm>
            <a:off x="693420" y="980440"/>
            <a:ext cx="10649585" cy="1081405"/>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lvl="0" algn="l" eaLnBrk="1" hangingPunct="1">
              <a:lnSpc>
                <a:spcPct val="110000"/>
              </a:lnSpc>
              <a:spcBef>
                <a:spcPct val="20000"/>
              </a:spcBef>
              <a:defRPr/>
            </a:pPr>
            <a:r>
              <a:rPr kumimoji="0" lang="zh-CN" alt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400" b="1" i="0" u="none" strike="noStrike" kern="0" cap="none" spc="0" normalizeH="0" baseline="0" noProof="0" dirty="0" smtClean="0">
                <a:ln>
                  <a:noFill/>
                </a:ln>
                <a:solidFill>
                  <a:srgbClr val="FFFF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400" b="1" i="0" u="none" strike="noStrike" kern="0" cap="none" spc="0" normalizeH="0" noProof="0" dirty="0" smtClean="0">
                <a:ln>
                  <a:noFill/>
                </a:ln>
                <a:solidFill>
                  <a:srgbClr val="FFFF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4000" i="0" u="none" strike="noStrike" cap="none" spc="0" normalizeH="0" baseline="0" dirty="0">
                <a:solidFill>
                  <a:srgbClr val="0090E6"/>
                </a:solidFill>
                <a:effectLst/>
                <a:latin typeface="微软雅黑" panose="020B0503020204020204" charset="-122"/>
                <a:ea typeface="微软雅黑" panose="020B0503020204020204" charset="-122"/>
                <a:cs typeface="+mn-cs"/>
              </a:rPr>
              <a:t>第三</a:t>
            </a:r>
            <a:r>
              <a:rPr lang="zh-CN" altLang="en-US" sz="4000" dirty="0">
                <a:solidFill>
                  <a:srgbClr val="0090E6"/>
                </a:solidFill>
                <a:effectLst/>
                <a:latin typeface="微软雅黑" panose="020B0503020204020204" charset="-122"/>
                <a:ea typeface="微软雅黑" panose="020B0503020204020204" charset="-122"/>
                <a:cs typeface="+mn-cs"/>
              </a:rPr>
              <a:t>节 绿色低碳技术</a:t>
            </a:r>
            <a:endParaRPr kumimoji="0" lang="en-US" altLang="zh-CN" sz="3200" b="1" i="0" u="none" strike="noStrike" kern="0" cap="none" spc="0" normalizeH="0" baseline="0" noProof="0" dirty="0" smtClean="0">
              <a:ln>
                <a:noFill/>
              </a:ln>
              <a:solidFill>
                <a:schemeClr val="bg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a:spLocks noGrp="1"/>
          </p:cNvSpPr>
          <p:nvPr/>
        </p:nvSpPr>
        <p:spPr>
          <a:xfrm>
            <a:off x="342900" y="476885"/>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3.1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源头控制的</a:t>
            </a: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无碳技术</a:t>
            </a: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3" name="文本框 2"/>
          <p:cNvSpPr txBox="1"/>
          <p:nvPr/>
        </p:nvSpPr>
        <p:spPr>
          <a:xfrm>
            <a:off x="447040" y="2061210"/>
            <a:ext cx="6742430" cy="4154170"/>
          </a:xfrm>
          <a:prstGeom prst="rect">
            <a:avLst/>
          </a:prstGeom>
          <a:noFill/>
        </p:spPr>
        <p:txBody>
          <a:bodyPr wrap="square" rtlCol="0">
            <a:spAutoFit/>
          </a:bodyPr>
          <a:lstStyle/>
          <a:p>
            <a:pPr marL="342900" indent="-342900">
              <a:lnSpc>
                <a:spcPct val="150000"/>
              </a:lnSpc>
              <a:buFont typeface="Wingdings" panose="05000000000000000000" charset="0"/>
              <a:buChar char="Ø"/>
            </a:pPr>
            <a:r>
              <a:rPr lang="zh-CN" altLang="en-US" sz="2200" b="0">
                <a:solidFill>
                  <a:schemeClr val="bg2"/>
                </a:solidFill>
                <a:uFillTx/>
                <a:latin typeface="Times New Roman" panose="02020603050405020304" pitchFamily="18" charset="0"/>
                <a:ea typeface="黑体" panose="02010609060101010101" pitchFamily="2" charset="-122"/>
              </a:rPr>
              <a:t>在绿氢降碳方面，</a:t>
            </a:r>
            <a:r>
              <a:rPr lang="en-US" altLang="zh-CN" sz="2200" b="0">
                <a:solidFill>
                  <a:schemeClr val="bg2"/>
                </a:solidFill>
                <a:uFillTx/>
                <a:latin typeface="Times New Roman" panose="02020603050405020304" pitchFamily="18" charset="0"/>
                <a:ea typeface="黑体" panose="02010609060101010101" pitchFamily="2" charset="-122"/>
              </a:rPr>
              <a:t>Cen</a:t>
            </a:r>
            <a:r>
              <a:rPr lang="zh-CN" altLang="en-US" sz="2200" b="0">
                <a:solidFill>
                  <a:schemeClr val="bg2"/>
                </a:solidFill>
                <a:uFillTx/>
                <a:latin typeface="Times New Roman" panose="02020603050405020304" pitchFamily="18" charset="0"/>
                <a:ea typeface="黑体" panose="02010609060101010101" pitchFamily="2" charset="-122"/>
              </a:rPr>
              <a:t>等人提出了</a:t>
            </a:r>
            <a:r>
              <a:rPr lang="zh-CN" altLang="en-US" sz="2200">
                <a:solidFill>
                  <a:schemeClr val="accent1"/>
                </a:solidFill>
                <a:uFillTx/>
                <a:latin typeface="Times New Roman" panose="02020603050405020304" pitchFamily="18" charset="0"/>
                <a:ea typeface="黑体" panose="02010609060101010101" pitchFamily="2" charset="-122"/>
              </a:rPr>
              <a:t>太阳能与生物质能相结合的混合动力系统</a:t>
            </a:r>
            <a:r>
              <a:rPr lang="zh-CN" altLang="en-US" sz="2200" b="0">
                <a:solidFill>
                  <a:schemeClr val="bg2"/>
                </a:solidFill>
                <a:uFillTx/>
                <a:latin typeface="Times New Roman" panose="02020603050405020304" pitchFamily="18" charset="0"/>
                <a:ea typeface="黑体" panose="02010609060101010101" pitchFamily="2" charset="-122"/>
              </a:rPr>
              <a:t>研究。</a:t>
            </a:r>
            <a:endParaRPr lang="zh-CN" altLang="en-US" sz="2200" b="0">
              <a:solidFill>
                <a:schemeClr val="bg2"/>
              </a:solidFill>
              <a:uFillTx/>
              <a:latin typeface="Times New Roman" panose="02020603050405020304" pitchFamily="18" charset="0"/>
              <a:ea typeface="黑体" panose="02010609060101010101" pitchFamily="2" charset="-122"/>
            </a:endParaRPr>
          </a:p>
          <a:p>
            <a:pPr marL="342900" indent="-342900">
              <a:lnSpc>
                <a:spcPct val="150000"/>
              </a:lnSpc>
              <a:buFont typeface="Wingdings" panose="05000000000000000000" charset="0"/>
              <a:buChar char="Ø"/>
            </a:pPr>
            <a:r>
              <a:rPr lang="zh-CN" altLang="en-US" sz="2200" b="0">
                <a:solidFill>
                  <a:schemeClr val="bg2"/>
                </a:solidFill>
                <a:uFillTx/>
                <a:latin typeface="Times New Roman" panose="02020603050405020304" pitchFamily="18" charset="0"/>
                <a:ea typeface="黑体" panose="02010609060101010101" pitchFamily="2" charset="-122"/>
              </a:rPr>
              <a:t>氢气是利用质子交换膜电解槽通过光伏热板产生电能产生的，将生成的氢气作为生物质燃气轮机装置燃烧后阶段的燃料，并与常规燃气轮机装置进行对比。</a:t>
            </a:r>
            <a:endParaRPr lang="zh-CN" altLang="en-US" sz="2200" b="0">
              <a:solidFill>
                <a:schemeClr val="bg2"/>
              </a:solidFill>
              <a:uFillTx/>
              <a:latin typeface="Times New Roman" panose="02020603050405020304" pitchFamily="18" charset="0"/>
              <a:ea typeface="黑体" panose="02010609060101010101" pitchFamily="2" charset="-122"/>
            </a:endParaRPr>
          </a:p>
          <a:p>
            <a:pPr marL="342900" indent="-342900">
              <a:lnSpc>
                <a:spcPct val="150000"/>
              </a:lnSpc>
              <a:buFont typeface="Wingdings" panose="05000000000000000000" charset="0"/>
              <a:buChar char="Ø"/>
            </a:pPr>
            <a:r>
              <a:rPr lang="zh-CN" altLang="en-US" sz="2200" b="0">
                <a:solidFill>
                  <a:schemeClr val="bg2"/>
                </a:solidFill>
                <a:uFillTx/>
                <a:latin typeface="Times New Roman" panose="02020603050405020304" pitchFamily="18" charset="0"/>
                <a:ea typeface="黑体" panose="02010609060101010101" pitchFamily="2" charset="-122"/>
              </a:rPr>
              <a:t>引入</a:t>
            </a:r>
            <a:r>
              <a:rPr lang="en-US" altLang="zh-CN" sz="2200" b="0">
                <a:solidFill>
                  <a:schemeClr val="bg2"/>
                </a:solidFill>
                <a:uFillTx/>
                <a:latin typeface="Times New Roman" panose="02020603050405020304" pitchFamily="18" charset="0"/>
                <a:ea typeface="黑体" panose="02010609060101010101" pitchFamily="2" charset="-122"/>
              </a:rPr>
              <a:t>H</a:t>
            </a:r>
            <a:r>
              <a:rPr lang="en-US" altLang="zh-CN" sz="2200" b="0" baseline="-25000">
                <a:solidFill>
                  <a:schemeClr val="bg2"/>
                </a:solidFill>
                <a:uFillTx/>
                <a:latin typeface="Times New Roman" panose="02020603050405020304" pitchFamily="18" charset="0"/>
                <a:ea typeface="黑体" panose="02010609060101010101" pitchFamily="2" charset="-122"/>
              </a:rPr>
              <a:t>2</a:t>
            </a:r>
            <a:r>
              <a:rPr lang="zh-CN" altLang="en-US" sz="2200" b="0">
                <a:solidFill>
                  <a:schemeClr val="bg2"/>
                </a:solidFill>
                <a:uFillTx/>
                <a:latin typeface="Times New Roman" panose="02020603050405020304" pitchFamily="18" charset="0"/>
                <a:ea typeface="黑体" panose="02010609060101010101" pitchFamily="2" charset="-122"/>
              </a:rPr>
              <a:t>后燃烧阶段后，</a:t>
            </a:r>
            <a:r>
              <a:rPr lang="en-US" altLang="zh-CN" sz="2200" b="0">
                <a:solidFill>
                  <a:schemeClr val="bg2"/>
                </a:solidFill>
                <a:uFillTx/>
                <a:latin typeface="Times New Roman" panose="02020603050405020304" pitchFamily="18" charset="0"/>
                <a:ea typeface="黑体" panose="02010609060101010101" pitchFamily="2" charset="-122"/>
              </a:rPr>
              <a:t>CO</a:t>
            </a:r>
            <a:r>
              <a:rPr lang="en-US" altLang="zh-CN" sz="2200" b="0" baseline="-25000">
                <a:solidFill>
                  <a:schemeClr val="bg2"/>
                </a:solidFill>
                <a:uFillTx/>
                <a:latin typeface="Times New Roman" panose="02020603050405020304" pitchFamily="18" charset="0"/>
                <a:ea typeface="黑体" panose="02010609060101010101" pitchFamily="2" charset="-122"/>
              </a:rPr>
              <a:t>2</a:t>
            </a:r>
            <a:r>
              <a:rPr lang="zh-CN" altLang="en-US" sz="2200" b="0">
                <a:solidFill>
                  <a:schemeClr val="bg2"/>
                </a:solidFill>
                <a:uFillTx/>
                <a:latin typeface="Times New Roman" panose="02020603050405020304" pitchFamily="18" charset="0"/>
                <a:ea typeface="黑体" panose="02010609060101010101" pitchFamily="2" charset="-122"/>
              </a:rPr>
              <a:t>排放量减少</a:t>
            </a:r>
            <a:r>
              <a:rPr lang="en-US" altLang="zh-CN" sz="2200" b="0">
                <a:solidFill>
                  <a:schemeClr val="bg2"/>
                </a:solidFill>
                <a:uFillTx/>
                <a:latin typeface="Times New Roman" panose="02020603050405020304" pitchFamily="18" charset="0"/>
                <a:ea typeface="黑体" panose="02010609060101010101" pitchFamily="2" charset="-122"/>
              </a:rPr>
              <a:t>22.7%</a:t>
            </a:r>
            <a:r>
              <a:rPr lang="zh-CN" altLang="en-US" sz="2200" b="0">
                <a:solidFill>
                  <a:schemeClr val="bg2"/>
                </a:solidFill>
                <a:uFillTx/>
                <a:latin typeface="Times New Roman" panose="02020603050405020304" pitchFamily="18" charset="0"/>
                <a:ea typeface="黑体" panose="02010609060101010101" pitchFamily="2" charset="-122"/>
              </a:rPr>
              <a:t>，发电量增加</a:t>
            </a:r>
            <a:r>
              <a:rPr lang="en-US" altLang="zh-CN" sz="2200" b="0">
                <a:solidFill>
                  <a:schemeClr val="bg2"/>
                </a:solidFill>
                <a:uFillTx/>
                <a:latin typeface="Times New Roman" panose="02020603050405020304" pitchFamily="18" charset="0"/>
                <a:ea typeface="黑体" panose="02010609060101010101" pitchFamily="2" charset="-122"/>
              </a:rPr>
              <a:t>24.1%</a:t>
            </a:r>
            <a:r>
              <a:rPr lang="zh-CN" altLang="en-US" sz="2200" b="0">
                <a:solidFill>
                  <a:schemeClr val="bg2"/>
                </a:solidFill>
                <a:uFillTx/>
                <a:latin typeface="Times New Roman" panose="02020603050405020304" pitchFamily="18" charset="0"/>
                <a:ea typeface="黑体" panose="02010609060101010101" pitchFamily="2" charset="-122"/>
              </a:rPr>
              <a:t>。</a:t>
            </a:r>
            <a:endParaRPr lang="zh-CN" altLang="en-US" sz="2200" b="0">
              <a:solidFill>
                <a:schemeClr val="bg2"/>
              </a:solidFill>
              <a:uFillTx/>
              <a:latin typeface="Times New Roman" panose="02020603050405020304" pitchFamily="18" charset="0"/>
              <a:ea typeface="黑体" panose="02010609060101010101" pitchFamily="2" charset="-122"/>
            </a:endParaRPr>
          </a:p>
        </p:txBody>
      </p:sp>
      <p:sp>
        <p:nvSpPr>
          <p:cNvPr id="4" name="文本框 3"/>
          <p:cNvSpPr txBox="1"/>
          <p:nvPr/>
        </p:nvSpPr>
        <p:spPr>
          <a:xfrm>
            <a:off x="665480" y="1341120"/>
            <a:ext cx="10948035" cy="598805"/>
          </a:xfrm>
          <a:prstGeom prst="rect">
            <a:avLst/>
          </a:prstGeom>
          <a:noFill/>
        </p:spPr>
        <p:txBody>
          <a:bodyPr wrap="square" rtlCol="0">
            <a:spAutoFit/>
          </a:bodyPr>
          <a:lstStyle/>
          <a:p>
            <a:pPr>
              <a:lnSpc>
                <a:spcPct val="150000"/>
              </a:lnSpc>
            </a:pPr>
            <a:r>
              <a:rPr lang="zh-CN" altLang="en-US" sz="2200" b="0">
                <a:solidFill>
                  <a:schemeClr val="bg2"/>
                </a:solidFill>
                <a:uFillTx/>
                <a:latin typeface="Times New Roman" panose="02020603050405020304" pitchFamily="18" charset="0"/>
                <a:ea typeface="黑体" panose="02010609060101010101" pitchFamily="2" charset="-122"/>
              </a:rPr>
              <a:t>源头控制的无碳技术需大力开发清洁能源，以期实现对化石能源的彻底取代。</a:t>
            </a:r>
            <a:endParaRPr lang="zh-CN" altLang="en-US" sz="2200" b="0">
              <a:solidFill>
                <a:schemeClr val="bg2"/>
              </a:solidFill>
              <a:uFillTx/>
              <a:latin typeface="Times New Roman" panose="02020603050405020304" pitchFamily="18" charset="0"/>
              <a:ea typeface="黑体" panose="02010609060101010101" pitchFamily="2" charset="-122"/>
            </a:endParaRPr>
          </a:p>
        </p:txBody>
      </p:sp>
      <p:pic>
        <p:nvPicPr>
          <p:cNvPr id="6" name="图片 5"/>
          <p:cNvPicPr>
            <a:picLocks noChangeAspect="1"/>
          </p:cNvPicPr>
          <p:nvPr/>
        </p:nvPicPr>
        <p:blipFill>
          <a:blip r:embed="rId1"/>
          <a:srcRect l="7719"/>
          <a:stretch>
            <a:fillRect/>
          </a:stretch>
        </p:blipFill>
        <p:spPr>
          <a:xfrm>
            <a:off x="7176135" y="1988820"/>
            <a:ext cx="4076700" cy="3936365"/>
          </a:xfrm>
          <a:prstGeom prst="rect">
            <a:avLst/>
          </a:prstGeom>
        </p:spPr>
      </p:pic>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a:spLocks noGrp="1"/>
          </p:cNvSpPr>
          <p:nvPr/>
        </p:nvSpPr>
        <p:spPr>
          <a:xfrm>
            <a:off x="342900" y="476885"/>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3.1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源头控制的</a:t>
            </a: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无碳技术</a:t>
            </a: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a:t>
            </a:r>
            <a:endParaRPr lang="en-US" altLang="zh-CN" sz="3000" noProof="0" dirty="0">
              <a:ln>
                <a:noFill/>
              </a:ln>
              <a:solidFill>
                <a:schemeClr val="bg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4" name="文本框 3"/>
          <p:cNvSpPr txBox="1"/>
          <p:nvPr/>
        </p:nvSpPr>
        <p:spPr>
          <a:xfrm>
            <a:off x="799465" y="1269365"/>
            <a:ext cx="10561320" cy="598805"/>
          </a:xfrm>
          <a:prstGeom prst="rect">
            <a:avLst/>
          </a:prstGeom>
          <a:noFill/>
        </p:spPr>
        <p:txBody>
          <a:bodyPr wrap="square" rtlCol="0">
            <a:spAutoFit/>
          </a:bodyPr>
          <a:lstStyle/>
          <a:p>
            <a:pPr>
              <a:lnSpc>
                <a:spcPct val="150000"/>
              </a:lnSpc>
            </a:pPr>
            <a:r>
              <a:rPr lang="zh-CN" altLang="en-US" sz="2200" b="0">
                <a:solidFill>
                  <a:schemeClr val="bg2"/>
                </a:solidFill>
                <a:uFillTx/>
                <a:latin typeface="Times New Roman" panose="02020603050405020304" pitchFamily="18" charset="0"/>
                <a:ea typeface="黑体" panose="02010609060101010101" pitchFamily="2" charset="-122"/>
              </a:rPr>
              <a:t>源头控制的无碳技术需大力开发</a:t>
            </a:r>
            <a:r>
              <a:rPr lang="zh-CN" altLang="en-US" sz="2200" b="0">
                <a:solidFill>
                  <a:schemeClr val="accent1"/>
                </a:solidFill>
                <a:uFillTx/>
                <a:latin typeface="Times New Roman" panose="02020603050405020304" pitchFamily="18" charset="0"/>
                <a:ea typeface="黑体" panose="02010609060101010101" pitchFamily="2" charset="-122"/>
              </a:rPr>
              <a:t>清洁能源</a:t>
            </a:r>
            <a:r>
              <a:rPr lang="zh-CN" altLang="en-US" sz="2200" b="0">
                <a:solidFill>
                  <a:schemeClr val="bg2"/>
                </a:solidFill>
                <a:uFillTx/>
                <a:latin typeface="Times New Roman" panose="02020603050405020304" pitchFamily="18" charset="0"/>
                <a:ea typeface="黑体" panose="02010609060101010101" pitchFamily="2" charset="-122"/>
              </a:rPr>
              <a:t>，以期实现对化石能源的彻底取代。</a:t>
            </a:r>
            <a:endParaRPr lang="zh-CN" altLang="en-US" sz="2200" b="0">
              <a:solidFill>
                <a:schemeClr val="bg2"/>
              </a:solidFill>
              <a:uFillTx/>
              <a:latin typeface="Times New Roman" panose="02020603050405020304" pitchFamily="18" charset="0"/>
              <a:ea typeface="黑体" panose="02010609060101010101" pitchFamily="2" charset="-122"/>
            </a:endParaRPr>
          </a:p>
        </p:txBody>
      </p:sp>
      <p:sp>
        <p:nvSpPr>
          <p:cNvPr id="5" name="文本框 4"/>
          <p:cNvSpPr txBox="1"/>
          <p:nvPr/>
        </p:nvSpPr>
        <p:spPr>
          <a:xfrm>
            <a:off x="275590" y="1845310"/>
            <a:ext cx="5820410" cy="3861435"/>
          </a:xfrm>
          <a:prstGeom prst="rect">
            <a:avLst/>
          </a:prstGeom>
          <a:noFill/>
        </p:spPr>
        <p:txBody>
          <a:bodyPr wrap="square" rtlCol="0" anchor="t">
            <a:noAutofit/>
          </a:bodyPr>
          <a:lstStyle/>
          <a:p>
            <a:pPr marL="285750" indent="-285750">
              <a:lnSpc>
                <a:spcPct val="150000"/>
              </a:lnSpc>
              <a:buFont typeface="Wingdings" panose="05000000000000000000" charset="0"/>
              <a:buChar char="Ø"/>
            </a:pPr>
            <a:r>
              <a:rPr lang="en-US" altLang="zh-CN" sz="2200" b="0">
                <a:solidFill>
                  <a:schemeClr val="bg2"/>
                </a:solidFill>
                <a:uFillTx/>
                <a:latin typeface="Times New Roman" panose="02020603050405020304" pitchFamily="18" charset="0"/>
                <a:ea typeface="黑体" panose="02010609060101010101" pitchFamily="2" charset="-122"/>
                <a:sym typeface="+mn-ea"/>
              </a:rPr>
              <a:t>Lozano</a:t>
            </a:r>
            <a:r>
              <a:rPr lang="zh-CN" altLang="en-US" sz="2200" b="0">
                <a:solidFill>
                  <a:schemeClr val="bg2"/>
                </a:solidFill>
                <a:uFillTx/>
                <a:latin typeface="Times New Roman" panose="02020603050405020304" pitchFamily="18" charset="0"/>
                <a:ea typeface="黑体" panose="02010609060101010101" pitchFamily="2" charset="-122"/>
                <a:sym typeface="+mn-ea"/>
              </a:rPr>
              <a:t>等报道了</a:t>
            </a:r>
            <a:r>
              <a:rPr lang="zh-CN" altLang="en-US" sz="2200">
                <a:solidFill>
                  <a:schemeClr val="accent1"/>
                </a:solidFill>
                <a:uFillTx/>
                <a:latin typeface="Times New Roman" panose="02020603050405020304" pitchFamily="18" charset="0"/>
                <a:ea typeface="黑体" panose="02010609060101010101" pitchFamily="2" charset="-122"/>
                <a:sym typeface="+mn-ea"/>
              </a:rPr>
              <a:t>有机原料生产无碳生物能源</a:t>
            </a:r>
            <a:r>
              <a:rPr lang="zh-CN" altLang="en-US" sz="2200" b="0">
                <a:solidFill>
                  <a:schemeClr val="bg2"/>
                </a:solidFill>
                <a:uFillTx/>
                <a:latin typeface="Times New Roman" panose="02020603050405020304" pitchFamily="18" charset="0"/>
                <a:ea typeface="黑体" panose="02010609060101010101" pitchFamily="2" charset="-122"/>
                <a:sym typeface="+mn-ea"/>
              </a:rPr>
              <a:t>的新途径。</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Ø"/>
            </a:pPr>
            <a:r>
              <a:rPr lang="zh-CN" altLang="en-US" sz="2200" b="0">
                <a:solidFill>
                  <a:schemeClr val="bg2"/>
                </a:solidFill>
                <a:uFillTx/>
                <a:latin typeface="Times New Roman" panose="02020603050405020304" pitchFamily="18" charset="0"/>
                <a:ea typeface="黑体" panose="02010609060101010101" pitchFamily="2" charset="-122"/>
                <a:sym typeface="+mn-ea"/>
              </a:rPr>
              <a:t>林业废弃物为原料，研究了水热液化、碳捕集与封存耦合技术在生物燃料生产中的应用。碳捕获是通过</a:t>
            </a:r>
            <a:r>
              <a:rPr lang="en-US" altLang="zh-CN" sz="2200" b="0">
                <a:solidFill>
                  <a:schemeClr val="bg2"/>
                </a:solidFill>
                <a:uFillTx/>
                <a:latin typeface="Times New Roman" panose="02020603050405020304" pitchFamily="18" charset="0"/>
                <a:ea typeface="黑体" panose="02010609060101010101" pitchFamily="2" charset="-122"/>
                <a:sym typeface="+mn-ea"/>
              </a:rPr>
              <a:t>Selexol</a:t>
            </a:r>
            <a:r>
              <a:rPr lang="en-US" altLang="en-US" sz="2200" b="0">
                <a:solidFill>
                  <a:schemeClr val="bg2"/>
                </a:solidFill>
                <a:uFillTx/>
                <a:latin typeface="Times New Roman" panose="02020603050405020304" pitchFamily="18" charset="0"/>
                <a:ea typeface="黑体" panose="02010609060101010101" pitchFamily="2" charset="-122"/>
                <a:sym typeface="+mn-ea"/>
              </a:rPr>
              <a:t>™</a:t>
            </a:r>
            <a:r>
              <a:rPr lang="zh-CN" altLang="en-US" sz="2200" b="0">
                <a:solidFill>
                  <a:schemeClr val="bg2"/>
                </a:solidFill>
                <a:uFillTx/>
                <a:latin typeface="Times New Roman" panose="02020603050405020304" pitchFamily="18" charset="0"/>
                <a:ea typeface="黑体" panose="02010609060101010101" pitchFamily="2" charset="-122"/>
                <a:sym typeface="+mn-ea"/>
              </a:rPr>
              <a:t>技术实现的，其中来自出口水热液化的二氧化碳被捕获，多余的</a:t>
            </a:r>
            <a:r>
              <a:rPr lang="en-US" altLang="zh-CN" sz="2200" b="0">
                <a:solidFill>
                  <a:schemeClr val="bg2"/>
                </a:solidFill>
                <a:uFillTx/>
                <a:latin typeface="Times New Roman" panose="02020603050405020304" pitchFamily="18" charset="0"/>
                <a:ea typeface="黑体" panose="02010609060101010101" pitchFamily="2" charset="-122"/>
                <a:sym typeface="+mn-ea"/>
              </a:rPr>
              <a:t>H</a:t>
            </a:r>
            <a:r>
              <a:rPr lang="en-US" altLang="zh-CN" sz="2200" b="0" baseline="-25000">
                <a:solidFill>
                  <a:schemeClr val="bg2"/>
                </a:solidFill>
                <a:uFillTx/>
                <a:latin typeface="Times New Roman" panose="02020603050405020304" pitchFamily="18" charset="0"/>
                <a:ea typeface="黑体" panose="02010609060101010101" pitchFamily="2" charset="-122"/>
                <a:sym typeface="+mn-ea"/>
              </a:rPr>
              <a:t>2</a:t>
            </a:r>
            <a:r>
              <a:rPr lang="zh-CN" altLang="en-US" sz="2200" b="0">
                <a:solidFill>
                  <a:schemeClr val="bg2"/>
                </a:solidFill>
                <a:uFillTx/>
                <a:latin typeface="Times New Roman" panose="02020603050405020304" pitchFamily="18" charset="0"/>
                <a:ea typeface="黑体" panose="02010609060101010101" pitchFamily="2" charset="-122"/>
                <a:sym typeface="+mn-ea"/>
              </a:rPr>
              <a:t>被回收，以升级生物燃料的生产。</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a:p>
            <a:pPr marL="285750" indent="-285750">
              <a:lnSpc>
                <a:spcPct val="150000"/>
              </a:lnSpc>
              <a:buFont typeface="Wingdings" panose="05000000000000000000" charset="0"/>
              <a:buChar char="Ø"/>
            </a:pPr>
            <a:r>
              <a:rPr lang="zh-CN" altLang="en-US" sz="2200" b="0">
                <a:solidFill>
                  <a:schemeClr val="bg2"/>
                </a:solidFill>
                <a:uFillTx/>
                <a:latin typeface="Times New Roman" panose="02020603050405020304" pitchFamily="18" charset="0"/>
                <a:ea typeface="黑体" panose="02010609060101010101" pitchFamily="2" charset="-122"/>
                <a:sym typeface="+mn-ea"/>
              </a:rPr>
              <a:t>结果表明，采用碳捕集技术的水热液化减少了约</a:t>
            </a:r>
            <a:r>
              <a:rPr lang="en-US" altLang="zh-CN" sz="2200" b="0">
                <a:solidFill>
                  <a:schemeClr val="bg2"/>
                </a:solidFill>
                <a:uFillTx/>
                <a:latin typeface="Times New Roman" panose="02020603050405020304" pitchFamily="18" charset="0"/>
                <a:ea typeface="黑体" panose="02010609060101010101" pitchFamily="2" charset="-122"/>
                <a:sym typeface="+mn-ea"/>
              </a:rPr>
              <a:t>102 - 113%</a:t>
            </a:r>
            <a:r>
              <a:rPr lang="zh-CN" altLang="en-US" sz="2200" b="0">
                <a:solidFill>
                  <a:schemeClr val="bg2"/>
                </a:solidFill>
                <a:uFillTx/>
                <a:latin typeface="Times New Roman" panose="02020603050405020304" pitchFamily="18" charset="0"/>
                <a:ea typeface="黑体" panose="02010609060101010101" pitchFamily="2" charset="-122"/>
                <a:sym typeface="+mn-ea"/>
              </a:rPr>
              <a:t>的温室气体排放。</a:t>
            </a:r>
            <a:endParaRPr lang="zh-CN" altLang="en-US" sz="2200" b="0">
              <a:solidFill>
                <a:schemeClr val="bg2"/>
              </a:solidFill>
              <a:uFillTx/>
              <a:latin typeface="Times New Roman" panose="02020603050405020304" pitchFamily="18" charset="0"/>
              <a:ea typeface="黑体" panose="02010609060101010101" pitchFamily="2" charset="-122"/>
              <a:sym typeface="+mn-ea"/>
            </a:endParaRPr>
          </a:p>
        </p:txBody>
      </p:sp>
      <p:pic>
        <p:nvPicPr>
          <p:cNvPr id="8" name="图片 7"/>
          <p:cNvPicPr>
            <a:picLocks noChangeAspect="1"/>
          </p:cNvPicPr>
          <p:nvPr/>
        </p:nvPicPr>
        <p:blipFill>
          <a:blip r:embed="rId1"/>
          <a:srcRect l="3432"/>
          <a:stretch>
            <a:fillRect/>
          </a:stretch>
        </p:blipFill>
        <p:spPr>
          <a:xfrm>
            <a:off x="5951855" y="2125345"/>
            <a:ext cx="6074410" cy="3768090"/>
          </a:xfrm>
          <a:prstGeom prst="rect">
            <a:avLst/>
          </a:prstGeom>
        </p:spPr>
      </p:pic>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a:spLocks noGrp="1"/>
          </p:cNvSpPr>
          <p:nvPr/>
        </p:nvSpPr>
        <p:spPr>
          <a:xfrm>
            <a:off x="342900" y="476885"/>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3.2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过程控制的</a:t>
            </a: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减碳技术</a:t>
            </a: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a:t>
            </a: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3" name="文本框 2"/>
          <p:cNvSpPr txBox="1"/>
          <p:nvPr/>
        </p:nvSpPr>
        <p:spPr>
          <a:xfrm>
            <a:off x="180340" y="3572510"/>
            <a:ext cx="11685270" cy="3138170"/>
          </a:xfrm>
          <a:prstGeom prst="rect">
            <a:avLst/>
          </a:prstGeom>
        </p:spPr>
        <p:txBody>
          <a:bodyPr wrap="square">
            <a:spAutoFit/>
          </a:bodyPr>
          <a:lstStyle/>
          <a:p>
            <a:pPr indent="304800" algn="just" defTabSz="266700">
              <a:lnSpc>
                <a:spcPct val="150000"/>
              </a:lnSpc>
              <a:spcBef>
                <a:spcPct val="0"/>
              </a:spcBef>
              <a:spcAft>
                <a:spcPct val="0"/>
              </a:spcAft>
            </a:pPr>
            <a:r>
              <a:rPr lang="zh-CN" altLang="en-US" sz="2200" b="0">
                <a:solidFill>
                  <a:srgbClr val="000000"/>
                </a:solidFill>
                <a:uFillTx/>
                <a:latin typeface="Times New Roman" panose="02020603050405020304"/>
                <a:ea typeface="黑体" panose="02010609060101010101" pitchFamily="2" charset="-122"/>
              </a:rPr>
              <a:t>中国</a:t>
            </a:r>
            <a:r>
              <a:rPr lang="zh-CN" altLang="en-US" sz="2200" b="0">
                <a:solidFill>
                  <a:srgbClr val="000000"/>
                </a:solidFill>
                <a:uFillTx/>
                <a:latin typeface="Times New Roman" panose="02020603050405020304"/>
                <a:ea typeface="黑体" panose="02010609060101010101" pitchFamily="2" charset="-122"/>
              </a:rPr>
              <a:t>是最大的能源消费国和</a:t>
            </a:r>
            <a:r>
              <a:rPr lang="en-US" altLang="zh-CN" sz="2200" b="0">
                <a:solidFill>
                  <a:srgbClr val="000000"/>
                </a:solidFill>
                <a:uFillTx/>
                <a:latin typeface="Times New Roman" panose="02020603050405020304"/>
                <a:ea typeface="黑体" panose="02010609060101010101" pitchFamily="2" charset="-122"/>
              </a:rPr>
              <a:t>CO</a:t>
            </a:r>
            <a:r>
              <a:rPr lang="en-US" altLang="zh-CN" sz="2200" b="0" baseline="-25000">
                <a:solidFill>
                  <a:srgbClr val="000000"/>
                </a:solidFill>
                <a:uFillTx/>
                <a:latin typeface="Times New Roman" panose="02020603050405020304"/>
                <a:ea typeface="黑体" panose="02010609060101010101" pitchFamily="2" charset="-122"/>
              </a:rPr>
              <a:t>2</a:t>
            </a:r>
            <a:r>
              <a:rPr lang="zh-CN" altLang="en-US" sz="2200" b="0">
                <a:solidFill>
                  <a:srgbClr val="000000"/>
                </a:solidFill>
                <a:uFillTx/>
                <a:latin typeface="Times New Roman" panose="02020603050405020304"/>
                <a:ea typeface="黑体" panose="02010609060101010101" pitchFamily="2" charset="-122"/>
              </a:rPr>
              <a:t>排放国之一，为减少能源消耗和</a:t>
            </a:r>
            <a:r>
              <a:rPr lang="en-US" altLang="zh-CN" sz="2200" b="0">
                <a:solidFill>
                  <a:srgbClr val="000000"/>
                </a:solidFill>
                <a:uFillTx/>
                <a:latin typeface="Times New Roman" panose="02020603050405020304"/>
                <a:ea typeface="黑体" panose="02010609060101010101" pitchFamily="2" charset="-122"/>
              </a:rPr>
              <a:t>CO</a:t>
            </a:r>
            <a:r>
              <a:rPr lang="en-US" altLang="zh-CN" sz="2200" b="0" baseline="-25000">
                <a:solidFill>
                  <a:srgbClr val="000000"/>
                </a:solidFill>
                <a:uFillTx/>
                <a:latin typeface="Times New Roman" panose="02020603050405020304"/>
                <a:ea typeface="黑体" panose="02010609060101010101" pitchFamily="2" charset="-122"/>
              </a:rPr>
              <a:t>2</a:t>
            </a:r>
            <a:r>
              <a:rPr lang="zh-CN" altLang="en-US" sz="2200" b="0">
                <a:solidFill>
                  <a:srgbClr val="000000"/>
                </a:solidFill>
                <a:uFillTx/>
                <a:latin typeface="Times New Roman" panose="02020603050405020304"/>
                <a:ea typeface="黑体" panose="02010609060101010101" pitchFamily="2" charset="-122"/>
              </a:rPr>
              <a:t>排放，促进低碳增长</a:t>
            </a:r>
            <a:endParaRPr lang="zh-CN" altLang="en-US" sz="2200" b="0">
              <a:solidFill>
                <a:srgbClr val="000000"/>
              </a:solidFill>
              <a:uFillTx/>
              <a:latin typeface="Times New Roman" panose="02020603050405020304"/>
              <a:ea typeface="黑体" panose="02010609060101010101" pitchFamily="2" charset="-122"/>
            </a:endParaRPr>
          </a:p>
          <a:p>
            <a:pPr marL="285750" indent="-285750" algn="just" defTabSz="266700">
              <a:lnSpc>
                <a:spcPct val="150000"/>
              </a:lnSpc>
              <a:spcBef>
                <a:spcPct val="0"/>
              </a:spcBef>
              <a:spcAft>
                <a:spcPct val="0"/>
              </a:spcAft>
              <a:buFont typeface="Wingdings" panose="05000000000000000000" charset="0"/>
              <a:buChar char="Ø"/>
            </a:pPr>
            <a:r>
              <a:rPr lang="en-US" altLang="zh-CN" sz="2200" b="0">
                <a:solidFill>
                  <a:srgbClr val="000000"/>
                </a:solidFill>
                <a:uFillTx/>
                <a:latin typeface="Times New Roman" panose="02020603050405020304"/>
                <a:ea typeface="黑体" panose="02010609060101010101" pitchFamily="2" charset="-122"/>
              </a:rPr>
              <a:t>Zhang</a:t>
            </a:r>
            <a:r>
              <a:rPr lang="zh-CN" altLang="en-US" sz="2200" b="0">
                <a:solidFill>
                  <a:srgbClr val="000000"/>
                </a:solidFill>
                <a:uFillTx/>
                <a:latin typeface="Times New Roman" panose="02020603050405020304"/>
                <a:ea typeface="黑体" panose="02010609060101010101" pitchFamily="2" charset="-122"/>
              </a:rPr>
              <a:t>等人对</a:t>
            </a:r>
            <a:r>
              <a:rPr lang="zh-CN" altLang="en-US" sz="2200">
                <a:solidFill>
                  <a:schemeClr val="accent1"/>
                </a:solidFill>
                <a:uFillTx/>
                <a:latin typeface="Times New Roman" panose="02020603050405020304"/>
                <a:ea typeface="黑体" panose="02010609060101010101" pitchFamily="2" charset="-122"/>
              </a:rPr>
              <a:t>钢铁行业实现碳中和的</a:t>
            </a:r>
            <a:r>
              <a:rPr lang="en-US" altLang="zh-CN" sz="2200">
                <a:solidFill>
                  <a:schemeClr val="accent1"/>
                </a:solidFill>
                <a:uFillTx/>
                <a:latin typeface="Times New Roman" panose="02020603050405020304"/>
                <a:ea typeface="黑体" panose="02010609060101010101" pitchFamily="2" charset="-122"/>
              </a:rPr>
              <a:t>CO</a:t>
            </a:r>
            <a:r>
              <a:rPr lang="en-US" altLang="zh-CN" sz="2200" baseline="-25000">
                <a:solidFill>
                  <a:schemeClr val="accent1"/>
                </a:solidFill>
                <a:uFillTx/>
                <a:latin typeface="Times New Roman" panose="02020603050405020304"/>
                <a:ea typeface="黑体" panose="02010609060101010101" pitchFamily="2" charset="-122"/>
              </a:rPr>
              <a:t>2</a:t>
            </a:r>
            <a:r>
              <a:rPr lang="zh-CN" altLang="en-US" sz="2200">
                <a:solidFill>
                  <a:schemeClr val="accent1"/>
                </a:solidFill>
                <a:uFillTx/>
                <a:latin typeface="Times New Roman" panose="02020603050405020304"/>
                <a:ea typeface="黑体" panose="02010609060101010101" pitchFamily="2" charset="-122"/>
              </a:rPr>
              <a:t>减排路径</a:t>
            </a:r>
            <a:r>
              <a:rPr lang="zh-CN" altLang="en-US" sz="2200" b="0">
                <a:solidFill>
                  <a:srgbClr val="000000"/>
                </a:solidFill>
                <a:uFillTx/>
                <a:latin typeface="Times New Roman" panose="02020603050405020304"/>
                <a:ea typeface="黑体" panose="02010609060101010101" pitchFamily="2" charset="-122"/>
              </a:rPr>
              <a:t>进行详细分析</a:t>
            </a:r>
            <a:endParaRPr lang="zh-CN" altLang="en-US" sz="2200" b="0">
              <a:solidFill>
                <a:srgbClr val="000000"/>
              </a:solidFill>
              <a:uFillTx/>
              <a:latin typeface="Times New Roman" panose="02020603050405020304"/>
              <a:ea typeface="黑体" panose="02010609060101010101" pitchFamily="2" charset="-122"/>
            </a:endParaRPr>
          </a:p>
          <a:p>
            <a:pPr marL="285750" indent="-285750" algn="just" defTabSz="266700">
              <a:lnSpc>
                <a:spcPct val="150000"/>
              </a:lnSpc>
              <a:spcBef>
                <a:spcPct val="0"/>
              </a:spcBef>
              <a:spcAft>
                <a:spcPct val="0"/>
              </a:spcAft>
              <a:buFont typeface="Wingdings" panose="05000000000000000000" charset="0"/>
              <a:buChar char="Ø"/>
            </a:pPr>
            <a:r>
              <a:rPr lang="zh-CN" altLang="en-US" sz="2200" b="0">
                <a:solidFill>
                  <a:srgbClr val="000000"/>
                </a:solidFill>
                <a:uFillTx/>
                <a:latin typeface="Times New Roman" panose="02020603050405020304"/>
                <a:ea typeface="黑体" panose="02010609060101010101" pitchFamily="2" charset="-122"/>
              </a:rPr>
              <a:t>可在</a:t>
            </a:r>
            <a:r>
              <a:rPr lang="zh-CN" altLang="en-US" sz="2200" b="0" u="sng">
                <a:solidFill>
                  <a:srgbClr val="000000"/>
                </a:solidFill>
                <a:uFillTx/>
                <a:latin typeface="Times New Roman" panose="02020603050405020304"/>
                <a:ea typeface="黑体" panose="02010609060101010101" pitchFamily="2" charset="-122"/>
              </a:rPr>
              <a:t>材料效率、产业结构、能源效率、废料回收、低碳或零碳技术、建立碳交易体系</a:t>
            </a:r>
            <a:r>
              <a:rPr lang="zh-CN" altLang="en-US" sz="2200" b="0">
                <a:solidFill>
                  <a:srgbClr val="000000"/>
                </a:solidFill>
                <a:uFillTx/>
                <a:latin typeface="Times New Roman" panose="02020603050405020304"/>
                <a:ea typeface="黑体" panose="02010609060101010101" pitchFamily="2" charset="-122"/>
              </a:rPr>
              <a:t>等方面努力，实现低碳转型。</a:t>
            </a:r>
            <a:endParaRPr lang="zh-CN" altLang="en-US" sz="2200" b="0">
              <a:solidFill>
                <a:srgbClr val="000000"/>
              </a:solidFill>
              <a:uFillTx/>
              <a:latin typeface="Times New Roman" panose="02020603050405020304"/>
              <a:ea typeface="黑体" panose="02010609060101010101" pitchFamily="2" charset="-122"/>
            </a:endParaRPr>
          </a:p>
          <a:p>
            <a:pPr marL="285750" indent="-285750" algn="just" defTabSz="266700">
              <a:lnSpc>
                <a:spcPct val="150000"/>
              </a:lnSpc>
              <a:spcBef>
                <a:spcPct val="0"/>
              </a:spcBef>
              <a:spcAft>
                <a:spcPct val="0"/>
              </a:spcAft>
              <a:buFont typeface="Wingdings" panose="05000000000000000000" charset="0"/>
              <a:buChar char="Ø"/>
            </a:pPr>
            <a:r>
              <a:rPr lang="zh-CN" altLang="en-US" sz="2200" b="0">
                <a:solidFill>
                  <a:srgbClr val="000000"/>
                </a:solidFill>
                <a:uFillTx/>
                <a:latin typeface="Times New Roman" panose="02020603050405020304"/>
                <a:ea typeface="黑体" panose="02010609060101010101" pitchFamily="2" charset="-122"/>
              </a:rPr>
              <a:t>全球低碳排放技术的三个路径：氢冶金、氧高炉和非高炉炼铁、</a:t>
            </a:r>
            <a:r>
              <a:rPr lang="en-US" altLang="zh-CN" sz="2200" b="0">
                <a:solidFill>
                  <a:srgbClr val="000000"/>
                </a:solidFill>
                <a:uFillTx/>
                <a:latin typeface="Times New Roman" panose="02020603050405020304"/>
                <a:ea typeface="黑体" panose="02010609060101010101" pitchFamily="2" charset="-122"/>
              </a:rPr>
              <a:t>CCUS (</a:t>
            </a:r>
            <a:r>
              <a:rPr lang="zh-CN" altLang="en-US" sz="2200" b="0">
                <a:solidFill>
                  <a:srgbClr val="000000"/>
                </a:solidFill>
                <a:uFillTx/>
                <a:latin typeface="Times New Roman" panose="02020603050405020304"/>
                <a:ea typeface="黑体" panose="02010609060101010101" pitchFamily="2" charset="-122"/>
              </a:rPr>
              <a:t>碳捕集、利用与封存</a:t>
            </a:r>
            <a:r>
              <a:rPr lang="en-US" altLang="zh-CN" sz="2200" b="0">
                <a:solidFill>
                  <a:srgbClr val="000000"/>
                </a:solidFill>
                <a:uFillTx/>
                <a:latin typeface="Times New Roman" panose="02020603050405020304"/>
                <a:ea typeface="黑体" panose="02010609060101010101" pitchFamily="2" charset="-122"/>
              </a:rPr>
              <a:t>) </a:t>
            </a:r>
            <a:endParaRPr lang="zh-CN" altLang="en-US" sz="2200" b="0">
              <a:solidFill>
                <a:srgbClr val="000000"/>
              </a:solidFill>
              <a:uFillTx/>
              <a:latin typeface="Times New Roman" panose="02020603050405020304"/>
              <a:ea typeface="黑体" panose="02010609060101010101" pitchFamily="2" charset="-122"/>
            </a:endParaRPr>
          </a:p>
        </p:txBody>
      </p:sp>
      <p:pic>
        <p:nvPicPr>
          <p:cNvPr id="4" name="图片 3"/>
          <p:cNvPicPr>
            <a:picLocks noChangeAspect="1"/>
          </p:cNvPicPr>
          <p:nvPr/>
        </p:nvPicPr>
        <p:blipFill>
          <a:blip r:embed="rId1"/>
          <a:stretch>
            <a:fillRect/>
          </a:stretch>
        </p:blipFill>
        <p:spPr>
          <a:xfrm>
            <a:off x="1199515" y="1268730"/>
            <a:ext cx="3771265" cy="2119630"/>
          </a:xfrm>
          <a:prstGeom prst="rect">
            <a:avLst/>
          </a:prstGeom>
        </p:spPr>
      </p:pic>
      <p:grpSp>
        <p:nvGrpSpPr>
          <p:cNvPr id="8" name="组合 7"/>
          <p:cNvGrpSpPr/>
          <p:nvPr/>
        </p:nvGrpSpPr>
        <p:grpSpPr>
          <a:xfrm>
            <a:off x="6167755" y="1149350"/>
            <a:ext cx="4060190" cy="2451450"/>
            <a:chOff x="9284" y="1810"/>
            <a:chExt cx="6616" cy="4162"/>
          </a:xfrm>
        </p:grpSpPr>
        <p:pic>
          <p:nvPicPr>
            <p:cNvPr id="6" name="图片 5"/>
            <p:cNvPicPr>
              <a:picLocks noChangeAspect="1"/>
            </p:cNvPicPr>
            <p:nvPr/>
          </p:nvPicPr>
          <p:blipFill>
            <a:blip r:embed="rId2"/>
            <a:stretch>
              <a:fillRect/>
            </a:stretch>
          </p:blipFill>
          <p:spPr>
            <a:xfrm>
              <a:off x="9284" y="1810"/>
              <a:ext cx="6616" cy="3607"/>
            </a:xfrm>
            <a:prstGeom prst="rect">
              <a:avLst/>
            </a:prstGeom>
          </p:spPr>
        </p:pic>
        <p:sp>
          <p:nvSpPr>
            <p:cNvPr id="7" name="文本框 6"/>
            <p:cNvSpPr txBox="1"/>
            <p:nvPr/>
          </p:nvSpPr>
          <p:spPr>
            <a:xfrm>
              <a:off x="10394" y="5400"/>
              <a:ext cx="4937" cy="572"/>
            </a:xfrm>
            <a:prstGeom prst="rect">
              <a:avLst/>
            </a:prstGeom>
            <a:noFill/>
          </p:spPr>
          <p:txBody>
            <a:bodyPr wrap="square" rtlCol="0">
              <a:spAutoFit/>
            </a:bodyPr>
            <a:lstStyle/>
            <a:p>
              <a:r>
                <a:rPr lang="zh-CN" altLang="en-US" sz="1600" b="0">
                  <a:solidFill>
                    <a:schemeClr val="bg2"/>
                  </a:solidFill>
                  <a:latin typeface="黑体" panose="02010609060101010101" pitchFamily="2" charset="-122"/>
                  <a:ea typeface="黑体" panose="02010609060101010101" pitchFamily="2" charset="-122"/>
                </a:rPr>
                <a:t>全球粗钢产量和中国的份额</a:t>
              </a:r>
              <a:endParaRPr lang="zh-CN" altLang="en-US" sz="1600" b="0">
                <a:solidFill>
                  <a:schemeClr val="bg2"/>
                </a:solidFill>
                <a:latin typeface="黑体" panose="02010609060101010101" pitchFamily="2" charset="-122"/>
                <a:ea typeface="黑体" panose="02010609060101010101" pitchFamily="2" charset="-122"/>
              </a:endParaRPr>
            </a:p>
          </p:txBody>
        </p:sp>
      </p:gr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136195" name="Rectangle 3"/>
          <p:cNvSpPr>
            <a:spLocks noGrp="1" noChangeArrowheads="1"/>
          </p:cNvSpPr>
          <p:nvPr/>
        </p:nvSpPr>
        <p:spPr>
          <a:xfrm>
            <a:off x="262890" y="764540"/>
            <a:ext cx="11656060" cy="4533900"/>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a:lstStyle>
          <a:p>
            <a:pPr marL="342900" marR="0" lvl="0" indent="-342900" algn="l" defTabSz="914400" rtl="0">
              <a:lnSpc>
                <a:spcPts val="4000"/>
              </a:lnSpc>
              <a:spcBef>
                <a:spcPts val="0"/>
              </a:spcBef>
              <a:spcAft>
                <a:spcPct val="0"/>
              </a:spcAft>
              <a:buClr>
                <a:schemeClr val="hlink"/>
              </a:buClr>
              <a:buSzPct val="80000"/>
              <a:buFont typeface="Wingdings" panose="05000000000000000000" pitchFamily="2" charset="2"/>
              <a:buNone/>
              <a:defRPr/>
            </a:pPr>
            <a:r>
              <a:rPr kumimoji="0" lang="en-US" altLang="zh-CN" sz="2800" i="0" u="none" strike="noStrike" kern="0" cap="none" spc="0" normalizeH="0" baseline="0" noProof="0" dirty="0">
                <a:ln>
                  <a:noFill/>
                </a:ln>
                <a:solidFill>
                  <a:srgbClr val="AC5C5C"/>
                </a:solidFill>
                <a:effectLst/>
                <a:uLnTx/>
                <a:uFillTx/>
                <a:latin typeface="Times New Roman" panose="02020603050405020304" pitchFamily="18" charset="0"/>
                <a:ea typeface="+mn-ea"/>
                <a:cs typeface="+mn-cs"/>
              </a:rPr>
              <a:t> </a:t>
            </a:r>
            <a:r>
              <a:rPr kumimoji="0" lang="en-US" altLang="zh-CN" sz="2800" i="0" u="none" strike="noStrike" cap="none" spc="0" normalizeH="0" baseline="0" noProof="0" dirty="0">
                <a:solidFill>
                  <a:srgbClr val="AA5C5C"/>
                </a:solidFill>
                <a:latin typeface="微软雅黑" panose="020B0503020204020204" charset="-122"/>
                <a:ea typeface="微软雅黑" panose="020B0503020204020204" charset="-122"/>
                <a:cs typeface="+mn-cs"/>
              </a:rPr>
              <a:t> </a:t>
            </a:r>
            <a:r>
              <a:rPr kumimoji="0" lang="en-US" altLang="zh-CN" sz="2800" i="0" u="none" strike="noStrike" cap="none" spc="0" normalizeH="0" baseline="0" noProof="0" dirty="0">
                <a:solidFill>
                  <a:srgbClr val="AA5C5C"/>
                </a:solidFill>
                <a:latin typeface="微软雅黑" panose="020B0503020204020204" charset="-122"/>
                <a:ea typeface="微软雅黑" panose="020B0503020204020204" charset="-122"/>
              </a:rPr>
              <a:t> </a:t>
            </a:r>
            <a:r>
              <a:rPr kumimoji="0" lang="en-US" altLang="zh-CN" sz="2800" i="0" u="none" strike="noStrike" cap="none" spc="0" normalizeH="0" baseline="0" noProof="0" dirty="0">
                <a:solidFill>
                  <a:srgbClr val="AA5C5C"/>
                </a:solidFill>
                <a:latin typeface="Times New Roman" panose="02020603050405020304" pitchFamily="18" charset="0"/>
                <a:ea typeface="微软雅黑" panose="020B0503020204020204" charset="-122"/>
                <a:cs typeface="Times New Roman" panose="02020603050405020304" pitchFamily="18" charset="0"/>
              </a:rPr>
              <a:t>（2）</a:t>
            </a:r>
            <a:r>
              <a:rPr kumimoji="0" lang="en-US" altLang="zh-CN" sz="2800" i="0" u="none" strike="noStrike" cap="none" spc="0" normalizeH="0" baseline="0" noProof="0" dirty="0">
                <a:solidFill>
                  <a:srgbClr val="AA5C5C"/>
                </a:solidFill>
                <a:latin typeface="微软雅黑" panose="020B0503020204020204" charset="-122"/>
                <a:ea typeface="微软雅黑" panose="020B0503020204020204" charset="-122"/>
              </a:rPr>
              <a:t>DLVO理论</a:t>
            </a:r>
            <a:endParaRPr kumimoji="0" lang="zh-CN" altLang="en-US" sz="2800" i="0" u="none" strike="noStrike" kern="0" cap="none" spc="0" normalizeH="0" baseline="0" noProof="0" dirty="0">
              <a:ln>
                <a:noFill/>
              </a:ln>
              <a:solidFill>
                <a:srgbClr val="AC5C5C"/>
              </a:solidFill>
              <a:effectLst/>
              <a:uLnTx/>
              <a:uFillTx/>
              <a:latin typeface="Times New Roman" panose="02020603050405020304" pitchFamily="18" charset="0"/>
              <a:ea typeface="+mn-ea"/>
              <a:cs typeface="+mn-cs"/>
            </a:endParaRPr>
          </a:p>
          <a:p>
            <a:pPr marL="342900" marR="0" lvl="0" indent="-342900" algn="l" defTabSz="914400" rtl="0">
              <a:lnSpc>
                <a:spcPct val="150000"/>
              </a:lnSpc>
              <a:spcBef>
                <a:spcPts val="0"/>
              </a:spcBef>
              <a:spcAft>
                <a:spcPct val="0"/>
              </a:spcAft>
              <a:buClr>
                <a:schemeClr val="hlink"/>
              </a:buClr>
              <a:buSzPct val="80000"/>
              <a:buFont typeface="Wingdings" panose="05000000000000000000" pitchFamily="2" charset="2"/>
              <a:buNone/>
              <a:defRPr/>
            </a:pPr>
            <a:r>
              <a:rPr kumimoji="0" lang="zh-CN" altLang="en-US" sz="2400" i="0" u="none" strike="noStrike" kern="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zh-CN" altLang="en-US" sz="240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 </a:t>
            </a:r>
            <a:r>
              <a:rPr kumimoji="0" lang="en-US" altLang="zh-CN" sz="240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	</a:t>
            </a:r>
            <a:r>
              <a:rPr kumimoji="0" lang="zh-CN" altLang="en-US"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 </a:t>
            </a:r>
            <a:r>
              <a:rPr kumimoji="0" lang="en-US" altLang="zh-CN"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DLVO</a:t>
            </a:r>
            <a:r>
              <a:rPr kumimoji="0" lang="zh-CN" altLang="en-US"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理论，由德加根（</a:t>
            </a:r>
            <a:r>
              <a:rPr kumimoji="0" lang="en-US" altLang="zh-CN" sz="2400" b="0" i="0" u="none" strike="noStrike" kern="0" cap="none" spc="0" normalizeH="0" baseline="0" noProof="0" dirty="0" err="1">
                <a:ln>
                  <a:noFill/>
                </a:ln>
                <a:solidFill>
                  <a:schemeClr val="bg2"/>
                </a:solidFill>
                <a:effectLst/>
                <a:uLnTx/>
                <a:uFillTx/>
                <a:latin typeface="Times New Roman" panose="02020603050405020304" pitchFamily="18" charset="0"/>
                <a:ea typeface="+mn-ea"/>
                <a:cs typeface="+mn-cs"/>
              </a:rPr>
              <a:t>Derjaguin</a:t>
            </a:r>
            <a:r>
              <a:rPr kumimoji="0" lang="zh-CN" altLang="en-US"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）、兰道（</a:t>
            </a:r>
            <a:r>
              <a:rPr kumimoji="0" lang="en-US" altLang="zh-CN"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Landon</a:t>
            </a:r>
            <a:r>
              <a:rPr kumimoji="0" lang="zh-CN" altLang="en-US"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a:t>
            </a:r>
            <a:r>
              <a:rPr kumimoji="0" lang="en-US" altLang="zh-CN"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a:t>
            </a:r>
            <a:r>
              <a:rPr kumimoji="0" lang="zh-CN" altLang="en-US"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苏联</a:t>
            </a:r>
            <a:r>
              <a:rPr kumimoji="0" lang="en-US" altLang="zh-CN"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a:t>
            </a:r>
            <a:r>
              <a:rPr kumimoji="0" lang="zh-CN" altLang="en-US"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 ，伏维（</a:t>
            </a:r>
            <a:r>
              <a:rPr kumimoji="0" lang="en-US" altLang="zh-CN" sz="2400" b="0" i="0" u="none" strike="noStrike" kern="0" cap="none" spc="0" normalizeH="0" baseline="0" noProof="0" dirty="0" err="1">
                <a:ln>
                  <a:noFill/>
                </a:ln>
                <a:solidFill>
                  <a:schemeClr val="bg2"/>
                </a:solidFill>
                <a:effectLst/>
                <a:uLnTx/>
                <a:uFillTx/>
                <a:latin typeface="Times New Roman" panose="02020603050405020304" pitchFamily="18" charset="0"/>
                <a:ea typeface="+mn-ea"/>
                <a:cs typeface="+mn-cs"/>
              </a:rPr>
              <a:t>Verwey</a:t>
            </a:r>
            <a:r>
              <a:rPr kumimoji="0" lang="zh-CN" altLang="en-US"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）、奥贝克</a:t>
            </a:r>
            <a:r>
              <a:rPr kumimoji="0" lang="en-US" altLang="zh-CN"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a:t>
            </a:r>
            <a:r>
              <a:rPr kumimoji="0" lang="en-US" altLang="zh-CN" sz="2400" b="0" i="0" u="none" strike="noStrike" kern="0" cap="none" spc="0" normalizeH="0" baseline="0" noProof="0" dirty="0" err="1">
                <a:ln>
                  <a:noFill/>
                </a:ln>
                <a:solidFill>
                  <a:schemeClr val="bg2"/>
                </a:solidFill>
                <a:effectLst/>
                <a:uLnTx/>
                <a:uFillTx/>
                <a:latin typeface="Times New Roman" panose="02020603050405020304" pitchFamily="18" charset="0"/>
                <a:ea typeface="+mn-ea"/>
                <a:cs typeface="+mn-cs"/>
              </a:rPr>
              <a:t>Overbeek</a:t>
            </a:r>
            <a:r>
              <a:rPr kumimoji="0" lang="zh-CN" altLang="en-US" sz="24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）（荷兰）提出。</a:t>
            </a:r>
            <a:r>
              <a:rPr kumimoji="0" lang="zh-CN" altLang="en-US" sz="2400"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只适用于憎水性胶体。</a:t>
            </a:r>
            <a:endParaRPr kumimoji="0" lang="en-US" altLang="zh-CN" sz="240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endParaRPr>
          </a:p>
          <a:p>
            <a:pPr marL="342900" marR="0" lvl="0" indent="-342900" algn="l" defTabSz="914400" rtl="0">
              <a:lnSpc>
                <a:spcPct val="150000"/>
              </a:lnSpc>
              <a:spcBef>
                <a:spcPts val="0"/>
              </a:spcBef>
              <a:spcAft>
                <a:spcPct val="0"/>
              </a:spcAft>
              <a:buClr>
                <a:schemeClr val="hlink"/>
              </a:buClr>
              <a:buSzPct val="80000"/>
              <a:buFont typeface="Wingdings" panose="05000000000000000000" pitchFamily="2" charset="2"/>
              <a:buNone/>
              <a:defRPr/>
            </a:pPr>
            <a:r>
              <a:rPr kumimoji="0" lang="zh-CN" altLang="en-US" sz="240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        </a:t>
            </a:r>
            <a:r>
              <a:rPr kumimoji="0" lang="en-US" altLang="zh-CN" sz="2400" i="0" u="none" strike="noStrike" kern="0" cap="none" spc="0" normalizeH="0" baseline="0" noProof="0" dirty="0">
                <a:ln>
                  <a:noFill/>
                </a:ln>
                <a:solidFill>
                  <a:schemeClr val="bg2"/>
                </a:solidFill>
                <a:effectLst/>
                <a:uLnTx/>
                <a:uFillTx/>
                <a:latin typeface="Times New Roman" panose="02020603050405020304" pitchFamily="18" charset="0"/>
                <a:ea typeface="+mn-ea"/>
                <a:cs typeface="+mn-cs"/>
              </a:rPr>
              <a:t>	</a:t>
            </a:r>
            <a:r>
              <a:rPr kumimoji="0" lang="zh-CN" altLang="en-US" sz="2400" i="0" u="none" strike="noStrike" kern="0" cap="none" spc="0" normalizeH="0" baseline="0" noProof="0" dirty="0">
                <a:ln>
                  <a:noFill/>
                </a:ln>
                <a:solidFill>
                  <a:schemeClr val="tx1"/>
                </a:solidFill>
                <a:effectLst/>
                <a:uLnTx/>
                <a:uFillTx/>
                <a:latin typeface="Times New Roman" panose="02020603050405020304" pitchFamily="18" charset="0"/>
                <a:ea typeface="+mn-ea"/>
                <a:cs typeface="+mn-cs"/>
              </a:rPr>
              <a:t>    </a:t>
            </a:r>
            <a:endParaRPr kumimoji="0" lang="zh-CN" altLang="en-US" sz="2400" i="0" u="none" strike="noStrike" kern="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2" name="文本框 1"/>
          <p:cNvSpPr txBox="1"/>
          <p:nvPr/>
        </p:nvSpPr>
        <p:spPr>
          <a:xfrm>
            <a:off x="479425" y="3933190"/>
            <a:ext cx="2328545" cy="1162050"/>
          </a:xfrm>
          <a:prstGeom prst="rect">
            <a:avLst/>
          </a:prstGeom>
          <a:noFill/>
        </p:spPr>
        <p:txBody>
          <a:bodyPr wrap="square" rtlCol="0">
            <a:noAutofit/>
          </a:bodyPr>
          <a:lstStyle/>
          <a:p>
            <a:pPr algn="ctr"/>
            <a:r>
              <a:rPr lang="zh-CN" altLang="en-US" sz="2400">
                <a:solidFill>
                  <a:schemeClr val="bg2"/>
                </a:solidFill>
                <a:latin typeface="微软雅黑" panose="020B0503020204020204" charset="-122"/>
                <a:ea typeface="微软雅黑" panose="020B0503020204020204" charset="-122"/>
              </a:rPr>
              <a:t>相互接近</a:t>
            </a:r>
            <a:endParaRPr lang="zh-CN" altLang="en-US" sz="2400">
              <a:solidFill>
                <a:schemeClr val="bg2"/>
              </a:solidFill>
              <a:latin typeface="微软雅黑" panose="020B0503020204020204" charset="-122"/>
              <a:ea typeface="微软雅黑" panose="020B0503020204020204" charset="-122"/>
            </a:endParaRPr>
          </a:p>
          <a:p>
            <a:pPr algn="ctr"/>
            <a:r>
              <a:rPr lang="zh-CN" altLang="en-US" sz="2400">
                <a:solidFill>
                  <a:schemeClr val="bg2"/>
                </a:solidFill>
                <a:latin typeface="微软雅黑" panose="020B0503020204020204" charset="-122"/>
                <a:ea typeface="微软雅黑" panose="020B0503020204020204" charset="-122"/>
              </a:rPr>
              <a:t>两胶粒</a:t>
            </a:r>
            <a:endParaRPr lang="zh-CN" altLang="en-US" sz="2400">
              <a:solidFill>
                <a:schemeClr val="bg2"/>
              </a:solidFill>
              <a:latin typeface="微软雅黑" panose="020B0503020204020204" charset="-122"/>
              <a:ea typeface="微软雅黑" panose="020B0503020204020204" charset="-122"/>
            </a:endParaRPr>
          </a:p>
        </p:txBody>
      </p:sp>
      <p:sp>
        <p:nvSpPr>
          <p:cNvPr id="3" name="左大括号 2"/>
          <p:cNvSpPr/>
          <p:nvPr/>
        </p:nvSpPr>
        <p:spPr>
          <a:xfrm>
            <a:off x="2651760" y="2997200"/>
            <a:ext cx="433070" cy="258127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4" name="文本框 3"/>
          <p:cNvSpPr txBox="1"/>
          <p:nvPr/>
        </p:nvSpPr>
        <p:spPr>
          <a:xfrm>
            <a:off x="3359785" y="2924810"/>
            <a:ext cx="1662430" cy="460375"/>
          </a:xfrm>
          <a:prstGeom prst="rect">
            <a:avLst/>
          </a:prstGeom>
          <a:noFill/>
        </p:spPr>
        <p:txBody>
          <a:bodyPr wrap="square" rtlCol="0">
            <a:spAutoFit/>
          </a:bodyPr>
          <a:lstStyle/>
          <a:p>
            <a:r>
              <a:rPr lang="zh-CN" altLang="en-US" sz="2400">
                <a:solidFill>
                  <a:schemeClr val="bg2"/>
                </a:solidFill>
                <a:latin typeface="微软雅黑" panose="020B0503020204020204" charset="-122"/>
                <a:ea typeface="微软雅黑" panose="020B0503020204020204" charset="-122"/>
              </a:rPr>
              <a:t>静电斥力</a:t>
            </a:r>
            <a:endParaRPr lang="zh-CN" altLang="en-US" sz="2400">
              <a:solidFill>
                <a:schemeClr val="bg2"/>
              </a:solidFill>
              <a:latin typeface="微软雅黑" panose="020B0503020204020204" charset="-122"/>
              <a:ea typeface="微软雅黑" panose="020B0503020204020204" charset="-122"/>
            </a:endParaRPr>
          </a:p>
        </p:txBody>
      </p:sp>
      <p:sp>
        <p:nvSpPr>
          <p:cNvPr id="5" name="文本框 4"/>
          <p:cNvSpPr txBox="1"/>
          <p:nvPr/>
        </p:nvSpPr>
        <p:spPr>
          <a:xfrm>
            <a:off x="3362325" y="5013325"/>
            <a:ext cx="2036445" cy="598805"/>
          </a:xfrm>
          <a:prstGeom prst="rect">
            <a:avLst/>
          </a:prstGeom>
          <a:noFill/>
        </p:spPr>
        <p:txBody>
          <a:bodyPr wrap="square" rtlCol="0">
            <a:noAutofit/>
          </a:bodyPr>
          <a:lstStyle/>
          <a:p>
            <a:r>
              <a:rPr lang="zh-CN" altLang="en-US" sz="2400">
                <a:solidFill>
                  <a:schemeClr val="bg2"/>
                </a:solidFill>
                <a:latin typeface="微软雅黑" panose="020B0503020204020204" charset="-122"/>
                <a:ea typeface="微软雅黑" panose="020B0503020204020204" charset="-122"/>
              </a:rPr>
              <a:t>范德华引力</a:t>
            </a:r>
            <a:endParaRPr lang="zh-CN" altLang="en-US" sz="2400">
              <a:solidFill>
                <a:schemeClr val="bg2"/>
              </a:solidFill>
              <a:latin typeface="微软雅黑" panose="020B0503020204020204" charset="-122"/>
              <a:ea typeface="微软雅黑" panose="020B0503020204020204" charset="-122"/>
            </a:endParaRPr>
          </a:p>
        </p:txBody>
      </p:sp>
      <p:sp>
        <p:nvSpPr>
          <p:cNvPr id="6" name="文本框 5"/>
          <p:cNvSpPr txBox="1"/>
          <p:nvPr/>
        </p:nvSpPr>
        <p:spPr>
          <a:xfrm>
            <a:off x="6151245" y="2863215"/>
            <a:ext cx="1619250" cy="829945"/>
          </a:xfrm>
          <a:prstGeom prst="rect">
            <a:avLst/>
          </a:prstGeom>
          <a:noFill/>
        </p:spPr>
        <p:txBody>
          <a:bodyPr wrap="square" rtlCol="0">
            <a:spAutoFit/>
          </a:bodyPr>
          <a:lstStyle/>
          <a:p>
            <a:pPr algn="ctr"/>
            <a:r>
              <a:rPr lang="zh-CN" altLang="en-US" sz="2400">
                <a:solidFill>
                  <a:schemeClr val="bg2"/>
                </a:solidFill>
                <a:latin typeface="Times New Roman" panose="02020603050405020304" pitchFamily="18" charset="0"/>
                <a:ea typeface="黑体" panose="02010609060101010101" pitchFamily="2" charset="-122"/>
                <a:cs typeface="微软雅黑" panose="020B0503020204020204" charset="-122"/>
              </a:rPr>
              <a:t>排斥势能</a:t>
            </a:r>
            <a:r>
              <a:rPr lang="en-US" altLang="zh-CN" sz="2400">
                <a:solidFill>
                  <a:schemeClr val="bg2"/>
                </a:solidFill>
                <a:latin typeface="Times New Roman" panose="02020603050405020304" pitchFamily="18" charset="0"/>
                <a:ea typeface="黑体" panose="02010609060101010101" pitchFamily="2" charset="-122"/>
                <a:cs typeface="微软雅黑" panose="020B0503020204020204" charset="-122"/>
              </a:rPr>
              <a:t>E</a:t>
            </a:r>
            <a:r>
              <a:rPr lang="en-US" altLang="zh-CN" sz="2400" baseline="-25000">
                <a:solidFill>
                  <a:schemeClr val="bg2"/>
                </a:solidFill>
                <a:latin typeface="Times New Roman" panose="02020603050405020304" pitchFamily="18" charset="0"/>
                <a:ea typeface="黑体" panose="02010609060101010101" pitchFamily="2" charset="-122"/>
                <a:cs typeface="微软雅黑" panose="020B0503020204020204" charset="-122"/>
              </a:rPr>
              <a:t>R</a:t>
            </a:r>
            <a:endParaRPr lang="en-US" altLang="zh-CN" sz="2400" baseline="-25000">
              <a:solidFill>
                <a:schemeClr val="bg2"/>
              </a:solidFill>
              <a:latin typeface="Times New Roman" panose="02020603050405020304" pitchFamily="18" charset="0"/>
              <a:ea typeface="黑体" panose="02010609060101010101" pitchFamily="2" charset="-122"/>
              <a:cs typeface="微软雅黑" panose="020B0503020204020204" charset="-122"/>
            </a:endParaRPr>
          </a:p>
        </p:txBody>
      </p:sp>
      <p:sp>
        <p:nvSpPr>
          <p:cNvPr id="8" name="文本框 7"/>
          <p:cNvSpPr txBox="1"/>
          <p:nvPr/>
        </p:nvSpPr>
        <p:spPr>
          <a:xfrm>
            <a:off x="6078855" y="4965065"/>
            <a:ext cx="1543050" cy="829945"/>
          </a:xfrm>
          <a:prstGeom prst="rect">
            <a:avLst/>
          </a:prstGeom>
          <a:noFill/>
        </p:spPr>
        <p:txBody>
          <a:bodyPr wrap="square" rtlCol="0">
            <a:spAutoFit/>
          </a:bodyPr>
          <a:lstStyle/>
          <a:p>
            <a:pPr algn="ctr"/>
            <a:r>
              <a:rPr lang="zh-CN" altLang="en-US" sz="2400">
                <a:solidFill>
                  <a:schemeClr val="bg2"/>
                </a:solidFill>
                <a:latin typeface="Times New Roman" panose="02020603050405020304" pitchFamily="18" charset="0"/>
                <a:ea typeface="黑体" panose="02010609060101010101" pitchFamily="2" charset="-122"/>
                <a:cs typeface="微软雅黑" panose="020B0503020204020204" charset="-122"/>
              </a:rPr>
              <a:t>吸引势能</a:t>
            </a:r>
            <a:r>
              <a:rPr lang="en-US" altLang="zh-CN" sz="2400">
                <a:solidFill>
                  <a:schemeClr val="bg2"/>
                </a:solidFill>
                <a:latin typeface="Times New Roman" panose="02020603050405020304" pitchFamily="18" charset="0"/>
                <a:ea typeface="黑体" panose="02010609060101010101" pitchFamily="2" charset="-122"/>
                <a:cs typeface="微软雅黑" panose="020B0503020204020204" charset="-122"/>
              </a:rPr>
              <a:t>E</a:t>
            </a:r>
            <a:r>
              <a:rPr lang="en-US" altLang="zh-CN" sz="2400" baseline="-25000">
                <a:solidFill>
                  <a:schemeClr val="bg2"/>
                </a:solidFill>
                <a:latin typeface="Times New Roman" panose="02020603050405020304" pitchFamily="18" charset="0"/>
                <a:ea typeface="黑体" panose="02010609060101010101" pitchFamily="2" charset="-122"/>
                <a:cs typeface="微软雅黑" panose="020B0503020204020204" charset="-122"/>
              </a:rPr>
              <a:t>A</a:t>
            </a:r>
            <a:endParaRPr lang="en-US" altLang="zh-CN" sz="2400" baseline="-25000">
              <a:solidFill>
                <a:schemeClr val="bg2"/>
              </a:solidFill>
              <a:latin typeface="Times New Roman" panose="02020603050405020304" pitchFamily="18" charset="0"/>
              <a:ea typeface="黑体" panose="02010609060101010101" pitchFamily="2" charset="-122"/>
              <a:cs typeface="微软雅黑" panose="020B0503020204020204" charset="-122"/>
            </a:endParaRPr>
          </a:p>
        </p:txBody>
      </p:sp>
      <p:sp>
        <p:nvSpPr>
          <p:cNvPr id="9" name="左大括号 8"/>
          <p:cNvSpPr/>
          <p:nvPr/>
        </p:nvSpPr>
        <p:spPr>
          <a:xfrm rot="10800000">
            <a:off x="8040370" y="2924810"/>
            <a:ext cx="380365" cy="2585085"/>
          </a:xfrm>
          <a:prstGeom prst="leftBrace">
            <a:avLst>
              <a:gd name="adj1" fmla="val 61288"/>
              <a:gd name="adj2" fmla="val 49238"/>
            </a:avLst>
          </a:prstGeom>
          <a:ln w="25400">
            <a:solidFill>
              <a:srgbClr val="C00000"/>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baseline="0" noProof="0">
              <a:ln>
                <a:noFill/>
              </a:ln>
              <a:solidFill>
                <a:schemeClr val="tx1"/>
              </a:solidFill>
              <a:effectLst/>
              <a:uLnTx/>
              <a:uFillTx/>
              <a:latin typeface="微软雅黑" panose="020B0503020204020204" charset="-122"/>
              <a:ea typeface="黑体" panose="02010609060101010101" pitchFamily="2" charset="-122"/>
              <a:cs typeface="+mn-cs"/>
            </a:endParaRPr>
          </a:p>
        </p:txBody>
      </p:sp>
      <p:sp>
        <p:nvSpPr>
          <p:cNvPr id="21" name="右箭头 20"/>
          <p:cNvSpPr/>
          <p:nvPr/>
        </p:nvSpPr>
        <p:spPr>
          <a:xfrm>
            <a:off x="5022850" y="2924810"/>
            <a:ext cx="920750" cy="298450"/>
          </a:xfrm>
          <a:prstGeom prst="right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AA3F27"/>
              </a:solidFill>
              <a:effectLst/>
              <a:uLnTx/>
              <a:uFillTx/>
              <a:latin typeface="+mn-lt"/>
              <a:ea typeface="+mn-ea"/>
              <a:cs typeface="+mn-cs"/>
            </a:endParaRPr>
          </a:p>
        </p:txBody>
      </p:sp>
      <p:sp>
        <p:nvSpPr>
          <p:cNvPr id="11" name="右箭头 10"/>
          <p:cNvSpPr/>
          <p:nvPr/>
        </p:nvSpPr>
        <p:spPr>
          <a:xfrm>
            <a:off x="5022850" y="5078095"/>
            <a:ext cx="920750" cy="298450"/>
          </a:xfrm>
          <a:prstGeom prst="right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AA3F27"/>
              </a:solidFill>
              <a:effectLst/>
              <a:uLnTx/>
              <a:uFillTx/>
              <a:latin typeface="+mn-lt"/>
              <a:ea typeface="+mn-ea"/>
              <a:cs typeface="+mn-cs"/>
            </a:endParaRPr>
          </a:p>
        </p:txBody>
      </p:sp>
      <p:sp>
        <p:nvSpPr>
          <p:cNvPr id="12" name="圆角矩形 11"/>
          <p:cNvSpPr/>
          <p:nvPr/>
        </p:nvSpPr>
        <p:spPr>
          <a:xfrm>
            <a:off x="8544560" y="4004945"/>
            <a:ext cx="1332230" cy="500380"/>
          </a:xfrm>
          <a:prstGeom prst="roundRect">
            <a:avLst/>
          </a:prstGeom>
          <a:noFill/>
          <a:ln w="28575" cap="flat" cmpd="thickThin" algn="ctr">
            <a:solidFill>
              <a:srgbClr val="AA5C5C"/>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zh-CN" altLang="en-US" sz="2400" i="0" u="none" strike="noStrike" cap="none" normalizeH="0" baseline="0">
                <a:ln>
                  <a:noFill/>
                </a:ln>
                <a:solidFill>
                  <a:schemeClr val="bg2"/>
                </a:solidFill>
                <a:effectLst/>
                <a:latin typeface="黑体" panose="02010609060101010101" pitchFamily="2" charset="-122"/>
                <a:ea typeface="黑体" panose="02010609060101010101" pitchFamily="2" charset="-122"/>
                <a:cs typeface="黑体" panose="02010609060101010101" pitchFamily="2" charset="-122"/>
              </a:rPr>
              <a:t>总势能</a:t>
            </a:r>
            <a:r>
              <a:rPr kumimoji="0" lang="en-US" altLang="zh-CN" sz="2400" i="0" u="none" strike="noStrike" cap="none" normalizeH="0" baseline="0">
                <a:ln>
                  <a:noFill/>
                </a:ln>
                <a:solidFill>
                  <a:schemeClr val="bg2"/>
                </a:solidFill>
                <a:effectLst/>
                <a:latin typeface="黑体" panose="02010609060101010101" pitchFamily="2" charset="-122"/>
                <a:ea typeface="黑体" panose="02010609060101010101" pitchFamily="2" charset="-122"/>
                <a:cs typeface="黑体" panose="02010609060101010101" pitchFamily="2" charset="-122"/>
              </a:rPr>
              <a:t>E</a:t>
            </a:r>
            <a:endParaRPr kumimoji="0" lang="en-US" altLang="zh-CN" sz="2400" i="0" u="none" strike="noStrike" cap="none" normalizeH="0" baseline="0">
              <a:ln>
                <a:noFill/>
              </a:ln>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p:txBody>
      </p:sp>
      <p:sp>
        <p:nvSpPr>
          <p:cNvPr id="13" name="右箭头 12"/>
          <p:cNvSpPr/>
          <p:nvPr/>
        </p:nvSpPr>
        <p:spPr>
          <a:xfrm rot="5400000">
            <a:off x="8780780" y="4773295"/>
            <a:ext cx="834390" cy="298450"/>
          </a:xfrm>
          <a:prstGeom prst="rightArrow">
            <a:avLst/>
          </a:prstGeom>
          <a:solidFill>
            <a:srgbClr val="AA5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AA3F27"/>
              </a:solidFill>
              <a:effectLst/>
              <a:uLnTx/>
              <a:uFillTx/>
              <a:latin typeface="+mn-lt"/>
              <a:ea typeface="+mn-ea"/>
              <a:cs typeface="+mn-cs"/>
            </a:endParaRPr>
          </a:p>
        </p:txBody>
      </p:sp>
      <p:sp>
        <p:nvSpPr>
          <p:cNvPr id="14" name="圆角矩形 13"/>
          <p:cNvSpPr/>
          <p:nvPr/>
        </p:nvSpPr>
        <p:spPr>
          <a:xfrm>
            <a:off x="8399780" y="5372735"/>
            <a:ext cx="1684655" cy="500380"/>
          </a:xfrm>
          <a:prstGeom prst="roundRect">
            <a:avLst/>
          </a:prstGeom>
          <a:noFill/>
          <a:ln w="28575" cap="flat" cmpd="thickThin" algn="ctr">
            <a:solidFill>
              <a:srgbClr val="AA5C5C"/>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zh-CN" altLang="en-US" sz="2400" i="0" u="none" strike="noStrike" cap="none" normalizeH="0" baseline="0">
                <a:ln>
                  <a:noFill/>
                </a:ln>
                <a:solidFill>
                  <a:schemeClr val="bg2"/>
                </a:solidFill>
                <a:effectLst/>
                <a:latin typeface="黑体" panose="02010609060101010101" pitchFamily="2" charset="-122"/>
                <a:ea typeface="黑体" panose="02010609060101010101" pitchFamily="2" charset="-122"/>
                <a:cs typeface="黑体" panose="02010609060101010101" pitchFamily="2" charset="-122"/>
              </a:rPr>
              <a:t>胶粒凝聚</a:t>
            </a:r>
            <a:endParaRPr kumimoji="0" lang="zh-CN" altLang="en-US" sz="2400" i="0" u="none" strike="noStrike" cap="none" normalizeH="0" baseline="0">
              <a:ln>
                <a:noFill/>
              </a:ln>
              <a:solidFill>
                <a:schemeClr val="bg2"/>
              </a:solidFill>
              <a:effectLst/>
              <a:latin typeface="黑体" panose="02010609060101010101" pitchFamily="2" charset="-122"/>
              <a:ea typeface="黑体" panose="02010609060101010101" pitchFamily="2" charset="-122"/>
              <a:cs typeface="黑体" panose="02010609060101010101" pitchFamily="2" charset="-122"/>
            </a:endParaRPr>
          </a:p>
        </p:txBody>
      </p:sp>
      <p:sp>
        <p:nvSpPr>
          <p:cNvPr id="15" name="文本框 14"/>
          <p:cNvSpPr txBox="1"/>
          <p:nvPr/>
        </p:nvSpPr>
        <p:spPr>
          <a:xfrm>
            <a:off x="9372600" y="4723765"/>
            <a:ext cx="711835" cy="368300"/>
          </a:xfrm>
          <a:prstGeom prst="rect">
            <a:avLst/>
          </a:prstGeom>
          <a:noFill/>
        </p:spPr>
        <p:txBody>
          <a:bodyPr wrap="square" rtlCol="0">
            <a:spAutoFit/>
          </a:bodyPr>
          <a:lstStyle/>
          <a:p>
            <a:r>
              <a:rPr lang="zh-CN" altLang="en-US">
                <a:solidFill>
                  <a:schemeClr val="bg2"/>
                </a:solidFill>
                <a:latin typeface="黑体" panose="02010609060101010101" pitchFamily="2" charset="-122"/>
                <a:ea typeface="黑体" panose="02010609060101010101" pitchFamily="2" charset="-122"/>
              </a:rPr>
              <a:t>决定</a:t>
            </a:r>
            <a:endParaRPr lang="zh-CN" altLang="en-US">
              <a:solidFill>
                <a:schemeClr val="bg2"/>
              </a:solidFill>
              <a:latin typeface="黑体" panose="02010609060101010101" pitchFamily="2" charset="-122"/>
              <a:ea typeface="黑体" panose="02010609060101010101" pitchFamily="2" charset="-122"/>
            </a:endParaRPr>
          </a:p>
        </p:txBody>
      </p:sp>
      <p:sp>
        <p:nvSpPr>
          <p:cNvPr id="16" name="椭圆 15"/>
          <p:cNvSpPr/>
          <p:nvPr/>
        </p:nvSpPr>
        <p:spPr>
          <a:xfrm>
            <a:off x="5980430" y="2420620"/>
            <a:ext cx="1877695" cy="3743960"/>
          </a:xfrm>
          <a:prstGeom prst="ellipse">
            <a:avLst/>
          </a:prstGeom>
          <a:noFill/>
          <a:ln w="50800" cap="flat" cmpd="sng" algn="ctr">
            <a:solidFill>
              <a:schemeClr val="accent1"/>
            </a:solidFill>
            <a:prstDash val="solid"/>
            <a:round/>
            <a:headEnd type="none" w="med" len="med"/>
            <a:tailEnd type="triangl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17" name="文本框 16"/>
          <p:cNvSpPr txBox="1"/>
          <p:nvPr/>
        </p:nvSpPr>
        <p:spPr>
          <a:xfrm>
            <a:off x="5759450" y="6226175"/>
            <a:ext cx="2403475" cy="368300"/>
          </a:xfrm>
          <a:prstGeom prst="rect">
            <a:avLst/>
          </a:prstGeom>
          <a:noFill/>
        </p:spPr>
        <p:txBody>
          <a:bodyPr wrap="square" rtlCol="0">
            <a:spAutoFit/>
          </a:bodyPr>
          <a:lstStyle/>
          <a:p>
            <a:r>
              <a:rPr lang="zh-CN" altLang="en-US">
                <a:solidFill>
                  <a:schemeClr val="accent1"/>
                </a:solidFill>
                <a:latin typeface="黑体" panose="02010609060101010101" pitchFamily="2" charset="-122"/>
                <a:ea typeface="黑体" panose="02010609060101010101" pitchFamily="2" charset="-122"/>
                <a:cs typeface="黑体" panose="02010609060101010101" pitchFamily="2" charset="-122"/>
              </a:rPr>
              <a:t>与胶粒表面间距</a:t>
            </a:r>
            <a:r>
              <a:rPr lang="en-US" altLang="zh-CN">
                <a:solidFill>
                  <a:schemeClr val="accent1"/>
                </a:solidFill>
                <a:latin typeface="Times New Roman" panose="02020603050405020304" pitchFamily="18" charset="0"/>
                <a:ea typeface="黑体" panose="02010609060101010101" pitchFamily="2" charset="-122"/>
                <a:cs typeface="Times New Roman" panose="02020603050405020304" pitchFamily="18" charset="0"/>
              </a:rPr>
              <a:t>x</a:t>
            </a:r>
            <a:r>
              <a:rPr lang="zh-CN" altLang="en-US">
                <a:solidFill>
                  <a:schemeClr val="accent1"/>
                </a:solidFill>
                <a:latin typeface="黑体" panose="02010609060101010101" pitchFamily="2" charset="-122"/>
                <a:ea typeface="黑体" panose="02010609060101010101" pitchFamily="2" charset="-122"/>
                <a:cs typeface="黑体" panose="02010609060101010101" pitchFamily="2" charset="-122"/>
              </a:rPr>
              <a:t>有关</a:t>
            </a:r>
            <a:endParaRPr lang="zh-CN" altLang="en-US">
              <a:solidFill>
                <a:schemeClr val="accent1"/>
              </a:solidFill>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Rectangle 3"/>
          <p:cNvSpPr>
            <a:spLocks noGrp="1"/>
          </p:cNvSpPr>
          <p:nvPr/>
        </p:nvSpPr>
        <p:spPr>
          <a:xfrm>
            <a:off x="342900" y="476885"/>
            <a:ext cx="8074660"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3.3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实现末端控制的</a:t>
            </a: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去碳技术</a:t>
            </a: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a:t>
            </a: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
        <p:nvSpPr>
          <p:cNvPr id="3" name="文本框 2"/>
          <p:cNvSpPr txBox="1"/>
          <p:nvPr/>
        </p:nvSpPr>
        <p:spPr>
          <a:xfrm>
            <a:off x="144780" y="3932555"/>
            <a:ext cx="11870055" cy="2630170"/>
          </a:xfrm>
          <a:prstGeom prst="rect">
            <a:avLst/>
          </a:prstGeom>
        </p:spPr>
        <p:txBody>
          <a:bodyPr wrap="square">
            <a:spAutoFit/>
          </a:bodyPr>
          <a:lstStyle/>
          <a:p>
            <a:pPr indent="304800" algn="just" defTabSz="266700">
              <a:lnSpc>
                <a:spcPct val="150000"/>
              </a:lnSpc>
              <a:spcBef>
                <a:spcPct val="0"/>
              </a:spcBef>
              <a:spcAft>
                <a:spcPct val="0"/>
              </a:spcAft>
            </a:pPr>
            <a:r>
              <a:rPr lang="en-US" altLang="zh-CN"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  </a:t>
            </a:r>
            <a:r>
              <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末端固碳特指</a:t>
            </a:r>
            <a:r>
              <a:rPr lang="zh-CN" altLang="en-US" sz="220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捕获、封存和积极利用排放的碳元素</a:t>
            </a:r>
            <a:r>
              <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，主要包括</a:t>
            </a:r>
            <a:r>
              <a:rPr lang="zh-CN" altLang="en-US" sz="22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碳回收与储藏技术</a:t>
            </a:r>
            <a:r>
              <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a:t>
            </a:r>
            <a:r>
              <a:rPr lang="zh-CN" altLang="en-US" sz="2200" b="0">
                <a:solidFill>
                  <a:schemeClr val="accent1"/>
                </a:solidFill>
                <a:uFillTx/>
                <a:latin typeface="Times New Roman" panose="02020603050405020304" pitchFamily="18" charset="0"/>
                <a:ea typeface="黑体" panose="02010609060101010101" pitchFamily="2" charset="-122"/>
                <a:cs typeface="黑体" panose="02010609060101010101" pitchFamily="2" charset="-122"/>
              </a:rPr>
              <a:t>二氧化碳聚合利用</a:t>
            </a:r>
            <a:r>
              <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等技术。</a:t>
            </a:r>
            <a:endPar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endParaRPr>
          </a:p>
          <a:p>
            <a:pPr indent="304800" algn="just" defTabSz="266700">
              <a:lnSpc>
                <a:spcPct val="150000"/>
              </a:lnSpc>
              <a:spcBef>
                <a:spcPct val="0"/>
              </a:spcBef>
              <a:spcAft>
                <a:spcPct val="0"/>
              </a:spcAft>
            </a:pPr>
            <a:r>
              <a:rPr lang="en-US" altLang="zh-CN" sz="220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  CCUS</a:t>
            </a:r>
            <a:r>
              <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是指包括从高排放源和空气中捕获</a:t>
            </a:r>
            <a:r>
              <a:rPr lang="en-US" altLang="zh-CN"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CO</a:t>
            </a:r>
            <a:r>
              <a:rPr lang="en-US" altLang="zh-CN" sz="2200" b="0" baseline="-2500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2</a:t>
            </a:r>
            <a:r>
              <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、从源到汇的</a:t>
            </a:r>
            <a:r>
              <a:rPr lang="en-US" altLang="zh-CN"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CO</a:t>
            </a:r>
            <a:r>
              <a:rPr lang="en-US" altLang="zh-CN" sz="2200" b="0" baseline="-2500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2</a:t>
            </a:r>
            <a:r>
              <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运输、捕获的</a:t>
            </a:r>
            <a:r>
              <a:rPr lang="en-US" altLang="zh-CN"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CO</a:t>
            </a:r>
            <a:r>
              <a:rPr lang="en-US" altLang="zh-CN" sz="2200" b="0" baseline="-2500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2</a:t>
            </a:r>
            <a:r>
              <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再利用或永久储存在内的一整套技术。</a:t>
            </a:r>
            <a:endPar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endParaRPr>
          </a:p>
          <a:p>
            <a:pPr indent="304800" algn="just" defTabSz="266700">
              <a:lnSpc>
                <a:spcPct val="150000"/>
              </a:lnSpc>
              <a:spcBef>
                <a:spcPct val="0"/>
              </a:spcBef>
              <a:spcAft>
                <a:spcPct val="0"/>
              </a:spcAft>
            </a:pPr>
            <a:r>
              <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中国作为四大碳排放国中最早承诺实现碳中和的国家，在国内</a:t>
            </a:r>
            <a:r>
              <a:rPr lang="en-US" altLang="zh-CN"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CCUS</a:t>
            </a:r>
            <a:r>
              <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rPr>
              <a:t>部署方面取得了明显进展</a:t>
            </a:r>
            <a:endParaRPr lang="zh-CN" altLang="en-US" sz="2200" b="0">
              <a:solidFill>
                <a:srgbClr val="000000"/>
              </a:solidFill>
              <a:uFillTx/>
              <a:latin typeface="Times New Roman" panose="02020603050405020304" pitchFamily="18" charset="0"/>
              <a:ea typeface="黑体" panose="02010609060101010101" pitchFamily="2" charset="-122"/>
              <a:cs typeface="黑体" panose="02010609060101010101" pitchFamily="2" charset="-122"/>
            </a:endParaRPr>
          </a:p>
        </p:txBody>
      </p:sp>
      <p:pic>
        <p:nvPicPr>
          <p:cNvPr id="4" name="图片 3" descr="中国示范数据"/>
          <p:cNvPicPr>
            <a:picLocks noChangeAspect="1"/>
          </p:cNvPicPr>
          <p:nvPr/>
        </p:nvPicPr>
        <p:blipFill>
          <a:blip r:embed="rId1"/>
          <a:stretch>
            <a:fillRect/>
          </a:stretch>
        </p:blipFill>
        <p:spPr>
          <a:xfrm>
            <a:off x="3575685" y="1196340"/>
            <a:ext cx="4387215" cy="2442845"/>
          </a:xfrm>
          <a:prstGeom prst="rect">
            <a:avLst/>
          </a:prstGeom>
        </p:spPr>
      </p:pic>
      <p:sp>
        <p:nvSpPr>
          <p:cNvPr id="5" name="文本框 4"/>
          <p:cNvSpPr txBox="1"/>
          <p:nvPr/>
        </p:nvSpPr>
        <p:spPr>
          <a:xfrm>
            <a:off x="4871720" y="3622675"/>
            <a:ext cx="1924050" cy="337185"/>
          </a:xfrm>
          <a:prstGeom prst="rect">
            <a:avLst/>
          </a:prstGeom>
          <a:noFill/>
        </p:spPr>
        <p:txBody>
          <a:bodyPr wrap="square" rtlCol="0">
            <a:spAutoFit/>
          </a:bodyPr>
          <a:lstStyle/>
          <a:p>
            <a:r>
              <a:rPr lang="zh-CN" altLang="en-US" sz="1600" b="0">
                <a:solidFill>
                  <a:schemeClr val="bg2"/>
                </a:solidFill>
                <a:latin typeface="黑体" panose="02010609060101010101" pitchFamily="2" charset="-122"/>
                <a:ea typeface="黑体" panose="02010609060101010101" pitchFamily="2" charset="-122"/>
              </a:rPr>
              <a:t>中国示范项目数据</a:t>
            </a:r>
            <a:endParaRPr lang="zh-CN" altLang="en-US" sz="1600" b="0">
              <a:solidFill>
                <a:schemeClr val="bg2"/>
              </a:solidFill>
              <a:latin typeface="黑体" panose="02010609060101010101" pitchFamily="2" charset="-122"/>
              <a:ea typeface="黑体" panose="02010609060101010101" pitchFamily="2" charset="-122"/>
            </a:endParaRPr>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文本框 1"/>
          <p:cNvSpPr txBox="1"/>
          <p:nvPr/>
        </p:nvSpPr>
        <p:spPr>
          <a:xfrm>
            <a:off x="1415415" y="1052830"/>
            <a:ext cx="10349230" cy="6923405"/>
          </a:xfrm>
          <a:prstGeom prst="rect">
            <a:avLst/>
          </a:prstGeom>
          <a:noFill/>
        </p:spPr>
        <p:txBody>
          <a:bodyPr wrap="square" rtlCol="0">
            <a:noAutofit/>
          </a:bodyPr>
          <a:lstStyle/>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rPr>
              <a:t>1. </a:t>
            </a:r>
            <a:r>
              <a:rPr lang="zh-CN" altLang="en-US" sz="2000" b="0">
                <a:solidFill>
                  <a:schemeClr val="bg2"/>
                </a:solidFill>
                <a:uFillTx/>
                <a:latin typeface="Times New Roman" panose="02020603050405020304" pitchFamily="18" charset="0"/>
                <a:ea typeface="黑体" panose="02010609060101010101" pitchFamily="2" charset="-122"/>
              </a:rPr>
              <a:t>混凝的定义及包含哪两个过程？</a:t>
            </a:r>
            <a:endParaRPr lang="zh-CN" altLang="en-US" sz="2000" b="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rPr>
              <a:t>2. </a:t>
            </a:r>
            <a:r>
              <a:rPr lang="zh-CN" altLang="en-US" sz="2000" b="0">
                <a:solidFill>
                  <a:schemeClr val="bg2"/>
                </a:solidFill>
                <a:uFillTx/>
                <a:latin typeface="Times New Roman" panose="02020603050405020304" pitchFamily="18" charset="0"/>
                <a:ea typeface="黑体" panose="02010609060101010101" pitchFamily="2" charset="-122"/>
              </a:rPr>
              <a:t>什么是胶体稳定性？动力学稳定性和聚集性稳定性分别是指什么？</a:t>
            </a:r>
            <a:endParaRPr lang="zh-CN" altLang="en-US" sz="2000" b="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rPr>
              <a:t>3. </a:t>
            </a:r>
            <a:r>
              <a:rPr lang="zh-CN" altLang="en-US" sz="2000" b="0">
                <a:solidFill>
                  <a:schemeClr val="bg2"/>
                </a:solidFill>
                <a:uFillTx/>
                <a:latin typeface="Times New Roman" panose="02020603050405020304" pitchFamily="18" charset="0"/>
                <a:ea typeface="黑体" panose="02010609060101010101" pitchFamily="2" charset="-122"/>
              </a:rPr>
              <a:t>什么是</a:t>
            </a:r>
            <a:r>
              <a:rPr lang="en-US" altLang="zh-CN" sz="2000" b="0">
                <a:solidFill>
                  <a:schemeClr val="bg2"/>
                </a:solidFill>
                <a:uFillTx/>
                <a:latin typeface="Times New Roman" panose="02020603050405020304" pitchFamily="18" charset="0"/>
                <a:ea typeface="黑体" panose="02010609060101010101" pitchFamily="2" charset="-122"/>
              </a:rPr>
              <a:t>ζ </a:t>
            </a:r>
            <a:r>
              <a:rPr lang="zh-CN" altLang="en-US" sz="2000" b="0">
                <a:solidFill>
                  <a:schemeClr val="bg2"/>
                </a:solidFill>
                <a:uFillTx/>
                <a:latin typeface="Times New Roman" panose="02020603050405020304" pitchFamily="18" charset="0"/>
                <a:ea typeface="黑体" panose="02010609060101010101" pitchFamily="2" charset="-122"/>
              </a:rPr>
              <a:t>电位，</a:t>
            </a:r>
            <a:r>
              <a:rPr lang="en-US" altLang="zh-CN" sz="2000" b="0">
                <a:solidFill>
                  <a:schemeClr val="bg2"/>
                </a:solidFill>
                <a:uFillTx/>
                <a:latin typeface="Times New Roman" panose="02020603050405020304" pitchFamily="18" charset="0"/>
                <a:ea typeface="黑体" panose="02010609060101010101" pitchFamily="2" charset="-122"/>
              </a:rPr>
              <a:t>ζ </a:t>
            </a:r>
            <a:r>
              <a:rPr lang="zh-CN" altLang="en-US" sz="2000" b="0">
                <a:solidFill>
                  <a:schemeClr val="bg2"/>
                </a:solidFill>
                <a:uFillTx/>
                <a:latin typeface="Times New Roman" panose="02020603050405020304" pitchFamily="18" charset="0"/>
                <a:ea typeface="黑体" panose="02010609060101010101" pitchFamily="2" charset="-122"/>
              </a:rPr>
              <a:t>电位对混凝有什么影响？</a:t>
            </a:r>
            <a:endParaRPr lang="zh-CN" altLang="en-US" sz="2000" b="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rPr>
              <a:t>4. </a:t>
            </a:r>
            <a:r>
              <a:rPr lang="zh-CN" altLang="en-US" sz="2000" b="0">
                <a:solidFill>
                  <a:schemeClr val="bg2"/>
                </a:solidFill>
                <a:uFillTx/>
                <a:latin typeface="Times New Roman" panose="02020603050405020304" pitchFamily="18" charset="0"/>
                <a:ea typeface="黑体" panose="02010609060101010101" pitchFamily="2" charset="-122"/>
              </a:rPr>
              <a:t>简述什么是双电层结构。</a:t>
            </a:r>
            <a:endParaRPr lang="zh-CN" altLang="en-US" sz="2000" b="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rPr>
              <a:t>5. </a:t>
            </a:r>
            <a:r>
              <a:rPr lang="zh-CN" altLang="en-US" sz="2000" b="0">
                <a:solidFill>
                  <a:schemeClr val="bg2"/>
                </a:solidFill>
                <a:uFillTx/>
                <a:latin typeface="Times New Roman" panose="02020603050405020304" pitchFamily="18" charset="0"/>
                <a:ea typeface="黑体" panose="02010609060101010101" pitchFamily="2" charset="-122"/>
              </a:rPr>
              <a:t>简述</a:t>
            </a:r>
            <a:r>
              <a:rPr lang="en-US" altLang="zh-CN" sz="2000" b="0">
                <a:solidFill>
                  <a:schemeClr val="bg2"/>
                </a:solidFill>
                <a:uFillTx/>
                <a:latin typeface="Times New Roman" panose="02020603050405020304" pitchFamily="18" charset="0"/>
                <a:ea typeface="黑体" panose="02010609060101010101" pitchFamily="2" charset="-122"/>
              </a:rPr>
              <a:t>DLVO</a:t>
            </a:r>
            <a:r>
              <a:rPr lang="zh-CN" altLang="en-US" sz="2000" b="0">
                <a:solidFill>
                  <a:schemeClr val="bg2"/>
                </a:solidFill>
                <a:uFillTx/>
                <a:latin typeface="Times New Roman" panose="02020603050405020304" pitchFamily="18" charset="0"/>
                <a:ea typeface="黑体" panose="02010609060101010101" pitchFamily="2" charset="-122"/>
              </a:rPr>
              <a:t>理论。</a:t>
            </a:r>
            <a:endParaRPr lang="zh-CN" altLang="en-US" sz="2000" b="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rPr>
              <a:t>6. </a:t>
            </a:r>
            <a:r>
              <a:rPr lang="zh-CN" altLang="en-US" sz="2000" b="0">
                <a:solidFill>
                  <a:schemeClr val="bg2"/>
                </a:solidFill>
                <a:uFillTx/>
                <a:latin typeface="Times New Roman" panose="02020603050405020304" pitchFamily="18" charset="0"/>
                <a:ea typeface="黑体" panose="02010609060101010101" pitchFamily="2" charset="-122"/>
              </a:rPr>
              <a:t>简述混凝机理。</a:t>
            </a:r>
            <a:endParaRPr lang="zh-CN" altLang="en-US" sz="2000" b="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rPr>
              <a:t>7. </a:t>
            </a:r>
            <a:r>
              <a:rPr lang="zh-CN" altLang="en-US" sz="2000" b="0">
                <a:solidFill>
                  <a:schemeClr val="bg2"/>
                </a:solidFill>
                <a:uFillTx/>
                <a:latin typeface="Times New Roman" panose="02020603050405020304" pitchFamily="18" charset="0"/>
                <a:ea typeface="黑体" panose="02010609060101010101" pitchFamily="2" charset="-122"/>
              </a:rPr>
              <a:t>简述物理性沉淀的原理及分类。</a:t>
            </a:r>
            <a:endParaRPr lang="zh-CN" altLang="en-US" sz="2000" b="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rPr>
              <a:t>8. </a:t>
            </a:r>
            <a:r>
              <a:rPr lang="zh-CN" altLang="en-US" sz="2000" b="0">
                <a:solidFill>
                  <a:schemeClr val="bg2"/>
                </a:solidFill>
                <a:uFillTx/>
                <a:latin typeface="Times New Roman" panose="02020603050405020304" pitchFamily="18" charset="0"/>
                <a:ea typeface="黑体" panose="02010609060101010101" pitchFamily="2" charset="-122"/>
              </a:rPr>
              <a:t>简述拥挤沉淀的特点。</a:t>
            </a:r>
            <a:endParaRPr lang="zh-CN" altLang="en-US" sz="2000" b="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rPr>
              <a:t>9. </a:t>
            </a:r>
            <a:r>
              <a:rPr lang="zh-CN" altLang="en-US" sz="2000" b="0">
                <a:solidFill>
                  <a:schemeClr val="bg2"/>
                </a:solidFill>
                <a:uFillTx/>
                <a:latin typeface="Times New Roman" panose="02020603050405020304" pitchFamily="18" charset="0"/>
                <a:ea typeface="黑体" panose="02010609060101010101" pitchFamily="2" charset="-122"/>
              </a:rPr>
              <a:t>简述化学沉淀原理及常见化学沉淀类型。</a:t>
            </a:r>
            <a:endParaRPr lang="zh-CN" altLang="en-US" sz="2000" b="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rPr>
              <a:t>10. </a:t>
            </a:r>
            <a:r>
              <a:rPr lang="zh-CN" altLang="en-US" sz="2000" b="0">
                <a:solidFill>
                  <a:schemeClr val="bg2"/>
                </a:solidFill>
                <a:uFillTx/>
                <a:latin typeface="Times New Roman" panose="02020603050405020304" pitchFamily="18" charset="0"/>
                <a:ea typeface="黑体" panose="02010609060101010101" pitchFamily="2" charset="-122"/>
              </a:rPr>
              <a:t>简述反渗透原理、优势及其适用范围。</a:t>
            </a:r>
            <a:endParaRPr lang="zh-CN" altLang="en-US" sz="2000" b="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rPr>
              <a:t>11. </a:t>
            </a:r>
            <a:r>
              <a:rPr lang="zh-CN" altLang="en-US" sz="2000" b="0">
                <a:solidFill>
                  <a:schemeClr val="bg2"/>
                </a:solidFill>
                <a:uFillTx/>
                <a:latin typeface="Times New Roman" panose="02020603050405020304" pitchFamily="18" charset="0"/>
                <a:ea typeface="黑体" panose="02010609060101010101" pitchFamily="2" charset="-122"/>
              </a:rPr>
              <a:t>超滤膜的推动力是什么？简述超滤膜的动态过滤原理。</a:t>
            </a:r>
            <a:endParaRPr lang="zh-CN" altLang="en-US" sz="2000" b="0">
              <a:solidFill>
                <a:schemeClr val="bg2"/>
              </a:solidFill>
              <a:uFillTx/>
              <a:latin typeface="Times New Roman" panose="02020603050405020304" pitchFamily="18" charset="0"/>
              <a:ea typeface="黑体" panose="02010609060101010101" pitchFamily="2" charset="-122"/>
            </a:endParaRPr>
          </a:p>
          <a:p>
            <a:endParaRPr lang="zh-CN" altLang="en-US" sz="2000" b="0">
              <a:solidFill>
                <a:schemeClr val="bg2"/>
              </a:solidFill>
              <a:uFillTx/>
              <a:latin typeface="Times New Roman" panose="02020603050405020304" pitchFamily="18" charset="0"/>
              <a:ea typeface="黑体" panose="02010609060101010101" pitchFamily="2" charset="-122"/>
            </a:endParaRPr>
          </a:p>
        </p:txBody>
      </p:sp>
      <p:sp>
        <p:nvSpPr>
          <p:cNvPr id="3" name="Rectangle 3"/>
          <p:cNvSpPr>
            <a:spLocks noGrp="1"/>
          </p:cNvSpPr>
          <p:nvPr/>
        </p:nvSpPr>
        <p:spPr>
          <a:xfrm>
            <a:off x="407670" y="332740"/>
            <a:ext cx="2323465" cy="87312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思考题</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zh-CN" altLang="en-US" sz="2800" dirty="0">
              <a:solidFill>
                <a:srgbClr val="FFFF00"/>
              </a:solidFill>
              <a:effectLst/>
              <a:latin typeface="黑体" panose="02010609060101010101" pitchFamily="2" charset="-122"/>
              <a:ea typeface="黑体" panose="02010609060101010101" pitchFamily="2" charset="-122"/>
              <a:cs typeface="黑体" panose="02010609060101010101" pitchFamily="2" charset="-122"/>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txBox="1">
            <a:spLocks noGrp="1"/>
          </p:cNvSpPr>
          <p:nvPr>
            <p:ph type="sldNum" sz="quarter" idx="4"/>
          </p:nvPr>
        </p:nvSpPr>
        <p:spPr/>
        <p:txBody>
          <a:bodyPr anchor="b" anchorCtr="0"/>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r" eaLnBrk="1" hangingPunct="1"/>
            <a:r>
              <a:rPr lang="en-US" altLang="zh-CN" b="0" dirty="0">
                <a:solidFill>
                  <a:schemeClr val="bg2"/>
                </a:solidFill>
                <a:latin typeface="Times New Roman" panose="02020603050405020304" pitchFamily="18" charset="0"/>
              </a:rPr>
              <a:t>8-</a:t>
            </a:r>
            <a:fld id="{9A0DB2DC-4C9A-4742-B13C-FB6460FD3503}" type="slidenum">
              <a:rPr lang="en-US" altLang="zh-CN" b="0" dirty="0">
                <a:solidFill>
                  <a:schemeClr val="bg2"/>
                </a:solidFill>
                <a:latin typeface="Times New Roman" panose="02020603050405020304" pitchFamily="18" charset="0"/>
              </a:rPr>
            </a:fld>
            <a:endParaRPr lang="en-US" altLang="zh-CN" b="0" dirty="0">
              <a:solidFill>
                <a:schemeClr val="bg2"/>
              </a:solidFill>
              <a:latin typeface="Times New Roman" panose="02020603050405020304" pitchFamily="18" charset="0"/>
            </a:endParaRPr>
          </a:p>
        </p:txBody>
      </p:sp>
      <p:sp>
        <p:nvSpPr>
          <p:cNvPr id="2" name="文本框 1"/>
          <p:cNvSpPr txBox="1"/>
          <p:nvPr/>
        </p:nvSpPr>
        <p:spPr>
          <a:xfrm>
            <a:off x="1360170" y="980440"/>
            <a:ext cx="10662920" cy="5631180"/>
          </a:xfrm>
          <a:prstGeom prst="rect">
            <a:avLst/>
          </a:prstGeom>
          <a:noFill/>
        </p:spPr>
        <p:txBody>
          <a:bodyPr wrap="square" rtlCol="0">
            <a:spAutoFit/>
          </a:bodyPr>
          <a:lstStyle/>
          <a:p>
            <a:pPr>
              <a:lnSpc>
                <a:spcPct val="150000"/>
              </a:lnSpc>
            </a:pPr>
            <a:r>
              <a:rPr lang="en-US" altLang="zh-CN" sz="2000" b="0">
                <a:solidFill>
                  <a:schemeClr val="bg2"/>
                </a:solidFill>
                <a:uFillTx/>
                <a:latin typeface="Times New Roman" panose="02020603050405020304" pitchFamily="18" charset="0"/>
                <a:ea typeface="黑体" panose="02010609060101010101" pitchFamily="2" charset="-122"/>
                <a:sym typeface="+mn-ea"/>
              </a:rPr>
              <a:t>12. </a:t>
            </a:r>
            <a:r>
              <a:rPr lang="zh-CN" altLang="en-US" sz="2000" b="0">
                <a:solidFill>
                  <a:schemeClr val="bg2"/>
                </a:solidFill>
                <a:uFillTx/>
                <a:latin typeface="Times New Roman" panose="02020603050405020304" pitchFamily="18" charset="0"/>
                <a:ea typeface="黑体" panose="02010609060101010101" pitchFamily="2" charset="-122"/>
                <a:sym typeface="+mn-ea"/>
              </a:rPr>
              <a:t>什么是吸附？按吸附作用机理吸附可以分为哪几种类型，每种类型的作用力分别是什么？</a:t>
            </a:r>
            <a:endParaRPr lang="zh-CN" altLang="en-US" sz="2000" b="0">
              <a:solidFill>
                <a:schemeClr val="bg2"/>
              </a:solidFill>
              <a:uFillTx/>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latin typeface="Times New Roman" panose="02020603050405020304" pitchFamily="18" charset="0"/>
                <a:ea typeface="黑体" panose="02010609060101010101" pitchFamily="2" charset="-122"/>
              </a:rPr>
              <a:t>13. </a:t>
            </a:r>
            <a:r>
              <a:rPr lang="zh-CN" altLang="en-US" sz="2000" b="0">
                <a:solidFill>
                  <a:schemeClr val="bg2"/>
                </a:solidFill>
                <a:latin typeface="Times New Roman" panose="02020603050405020304" pitchFamily="18" charset="0"/>
                <a:ea typeface="黑体" panose="02010609060101010101" pitchFamily="2" charset="-122"/>
              </a:rPr>
              <a:t>什么是离子交换？什么是离子交换软化法？</a:t>
            </a:r>
            <a:endParaRPr lang="zh-CN" altLang="en-US" sz="2000" b="0">
              <a:solidFill>
                <a:schemeClr val="bg2"/>
              </a:solidFill>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latin typeface="Times New Roman" panose="02020603050405020304" pitchFamily="18" charset="0"/>
                <a:ea typeface="黑体" panose="02010609060101010101" pitchFamily="2" charset="-122"/>
              </a:rPr>
              <a:t>14. </a:t>
            </a:r>
            <a:r>
              <a:rPr lang="zh-CN" altLang="en-US" sz="2000" b="0">
                <a:solidFill>
                  <a:schemeClr val="bg2"/>
                </a:solidFill>
                <a:uFillTx/>
                <a:latin typeface="Times New Roman" panose="02020603050405020304" pitchFamily="18" charset="0"/>
                <a:ea typeface="黑体" panose="02010609060101010101" pitchFamily="2" charset="-122"/>
              </a:rPr>
              <a:t>简述</a:t>
            </a:r>
            <a:r>
              <a:rPr lang="zh-CN" altLang="en-US" sz="2000" b="0">
                <a:solidFill>
                  <a:schemeClr val="bg2"/>
                </a:solidFill>
                <a:latin typeface="Times New Roman" panose="02020603050405020304" pitchFamily="18" charset="0"/>
                <a:ea typeface="黑体" panose="02010609060101010101" pitchFamily="2" charset="-122"/>
              </a:rPr>
              <a:t>离子交换软化法常用的软化体系及其软化过程。</a:t>
            </a:r>
            <a:endParaRPr lang="zh-CN" altLang="en-US" sz="2000" b="0">
              <a:solidFill>
                <a:schemeClr val="bg2"/>
              </a:solidFill>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latin typeface="Times New Roman" panose="02020603050405020304" pitchFamily="18" charset="0"/>
                <a:ea typeface="黑体" panose="02010609060101010101" pitchFamily="2" charset="-122"/>
              </a:rPr>
              <a:t>15. </a:t>
            </a:r>
            <a:r>
              <a:rPr lang="zh-CN" altLang="en-US" sz="2000" b="0">
                <a:solidFill>
                  <a:schemeClr val="bg2"/>
                </a:solidFill>
                <a:latin typeface="Times New Roman" panose="02020603050405020304" pitchFamily="18" charset="0"/>
                <a:ea typeface="黑体" panose="02010609060101010101" pitchFamily="2" charset="-122"/>
              </a:rPr>
              <a:t>什么是选择性催化还原法？简述选择性催化还原法在环境治理中的常用应用场景及效能。</a:t>
            </a:r>
            <a:endParaRPr lang="zh-CN" altLang="en-US" sz="2000" b="0">
              <a:solidFill>
                <a:schemeClr val="bg2"/>
              </a:solidFill>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latin typeface="Times New Roman" panose="02020603050405020304" pitchFamily="18" charset="0"/>
                <a:ea typeface="黑体" panose="02010609060101010101" pitchFamily="2" charset="-122"/>
              </a:rPr>
              <a:t>16. </a:t>
            </a:r>
            <a:r>
              <a:rPr lang="zh-CN" altLang="en-US" sz="2000" b="0">
                <a:solidFill>
                  <a:schemeClr val="bg2"/>
                </a:solidFill>
                <a:latin typeface="Times New Roman" panose="02020603050405020304" pitchFamily="18" charset="0"/>
                <a:ea typeface="黑体" panose="02010609060101010101" pitchFamily="2" charset="-122"/>
              </a:rPr>
              <a:t>什么是</a:t>
            </a:r>
            <a:r>
              <a:rPr lang="en-US" altLang="zh-CN" sz="2000" b="0">
                <a:solidFill>
                  <a:schemeClr val="bg2"/>
                </a:solidFill>
                <a:latin typeface="Times New Roman" panose="02020603050405020304" pitchFamily="18" charset="0"/>
                <a:ea typeface="黑体" panose="02010609060101010101" pitchFamily="2" charset="-122"/>
              </a:rPr>
              <a:t>“</a:t>
            </a:r>
            <a:r>
              <a:rPr lang="zh-CN" altLang="en-US" sz="2000" b="0">
                <a:solidFill>
                  <a:schemeClr val="bg2"/>
                </a:solidFill>
                <a:latin typeface="Times New Roman" panose="02020603050405020304" pitchFamily="18" charset="0"/>
                <a:ea typeface="黑体" panose="02010609060101010101" pitchFamily="2" charset="-122"/>
              </a:rPr>
              <a:t>氨逃逸</a:t>
            </a:r>
            <a:r>
              <a:rPr lang="en-US" altLang="zh-CN" sz="2000" b="0">
                <a:solidFill>
                  <a:schemeClr val="bg2"/>
                </a:solidFill>
                <a:latin typeface="Times New Roman" panose="02020603050405020304" pitchFamily="18" charset="0"/>
                <a:ea typeface="黑体" panose="02010609060101010101" pitchFamily="2" charset="-122"/>
              </a:rPr>
              <a:t>”</a:t>
            </a:r>
            <a:r>
              <a:rPr lang="zh-CN" altLang="en-US" sz="2000" b="0">
                <a:solidFill>
                  <a:schemeClr val="bg2"/>
                </a:solidFill>
                <a:latin typeface="Times New Roman" panose="02020603050405020304" pitchFamily="18" charset="0"/>
                <a:ea typeface="黑体" panose="02010609060101010101" pitchFamily="2" charset="-122"/>
              </a:rPr>
              <a:t>，在实际生产中一般如何避免</a:t>
            </a:r>
            <a:r>
              <a:rPr lang="en-US" altLang="zh-CN" sz="2000" b="0">
                <a:solidFill>
                  <a:schemeClr val="bg2"/>
                </a:solidFill>
                <a:latin typeface="Times New Roman" panose="02020603050405020304" pitchFamily="18" charset="0"/>
                <a:ea typeface="黑体" panose="02010609060101010101" pitchFamily="2" charset="-122"/>
              </a:rPr>
              <a:t>“</a:t>
            </a:r>
            <a:r>
              <a:rPr lang="zh-CN" altLang="en-US" sz="2000" b="0">
                <a:solidFill>
                  <a:schemeClr val="bg2"/>
                </a:solidFill>
                <a:latin typeface="Times New Roman" panose="02020603050405020304" pitchFamily="18" charset="0"/>
                <a:ea typeface="黑体" panose="02010609060101010101" pitchFamily="2" charset="-122"/>
              </a:rPr>
              <a:t>氨逃逸</a:t>
            </a:r>
            <a:r>
              <a:rPr lang="en-US" altLang="zh-CN" sz="2000" b="0">
                <a:solidFill>
                  <a:schemeClr val="bg2"/>
                </a:solidFill>
                <a:latin typeface="Times New Roman" panose="02020603050405020304" pitchFamily="18" charset="0"/>
                <a:ea typeface="黑体" panose="02010609060101010101" pitchFamily="2" charset="-122"/>
              </a:rPr>
              <a:t>”</a:t>
            </a:r>
            <a:r>
              <a:rPr lang="zh-CN" altLang="en-US" sz="2000" b="0">
                <a:solidFill>
                  <a:schemeClr val="bg2"/>
                </a:solidFill>
                <a:latin typeface="Times New Roman" panose="02020603050405020304" pitchFamily="18" charset="0"/>
                <a:ea typeface="黑体" panose="02010609060101010101" pitchFamily="2" charset="-122"/>
              </a:rPr>
              <a:t>？</a:t>
            </a:r>
            <a:endParaRPr lang="zh-CN" altLang="en-US" sz="2000" b="0">
              <a:solidFill>
                <a:schemeClr val="bg2"/>
              </a:solidFill>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latin typeface="Times New Roman" panose="02020603050405020304" pitchFamily="18" charset="0"/>
                <a:ea typeface="黑体" panose="02010609060101010101" pitchFamily="2" charset="-122"/>
              </a:rPr>
              <a:t>17. </a:t>
            </a:r>
            <a:r>
              <a:rPr lang="zh-CN" altLang="en-US" sz="2000" b="0">
                <a:solidFill>
                  <a:schemeClr val="bg2"/>
                </a:solidFill>
                <a:latin typeface="Times New Roman" panose="02020603050405020304" pitchFamily="18" charset="0"/>
                <a:ea typeface="黑体" panose="02010609060101010101" pitchFamily="2" charset="-122"/>
              </a:rPr>
              <a:t>简述活性污泥法的概念并绘制基本流程。</a:t>
            </a:r>
            <a:endParaRPr lang="zh-CN" altLang="en-US" sz="2000" b="0">
              <a:solidFill>
                <a:schemeClr val="bg2"/>
              </a:solidFill>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latin typeface="Times New Roman" panose="02020603050405020304" pitchFamily="18" charset="0"/>
                <a:ea typeface="黑体" panose="02010609060101010101" pitchFamily="2" charset="-122"/>
              </a:rPr>
              <a:t>18. </a:t>
            </a:r>
            <a:r>
              <a:rPr lang="zh-CN" altLang="en-US" sz="2000" b="0">
                <a:solidFill>
                  <a:schemeClr val="bg2"/>
                </a:solidFill>
                <a:latin typeface="Times New Roman" panose="02020603050405020304" pitchFamily="18" charset="0"/>
                <a:ea typeface="黑体" panose="02010609060101010101" pitchFamily="2" charset="-122"/>
              </a:rPr>
              <a:t>简述活性污泥法与生物膜法工艺的区别。</a:t>
            </a:r>
            <a:endParaRPr lang="zh-CN" altLang="en-US" sz="2000" b="0">
              <a:solidFill>
                <a:schemeClr val="bg2"/>
              </a:solidFill>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latin typeface="Times New Roman" panose="02020603050405020304" pitchFamily="18" charset="0"/>
                <a:ea typeface="黑体" panose="02010609060101010101" pitchFamily="2" charset="-122"/>
              </a:rPr>
              <a:t>19. </a:t>
            </a:r>
            <a:r>
              <a:rPr lang="zh-CN" altLang="en-US" sz="2000" b="0">
                <a:solidFill>
                  <a:schemeClr val="bg2"/>
                </a:solidFill>
                <a:latin typeface="Times New Roman" panose="02020603050405020304" pitchFamily="18" charset="0"/>
                <a:ea typeface="黑体" panose="02010609060101010101" pitchFamily="2" charset="-122"/>
              </a:rPr>
              <a:t>列举常用的生物膜处理工艺有哪些？</a:t>
            </a:r>
            <a:endParaRPr lang="zh-CN" altLang="en-US" sz="2000" b="0">
              <a:solidFill>
                <a:schemeClr val="bg2"/>
              </a:solidFill>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latin typeface="Times New Roman" panose="02020603050405020304" pitchFamily="18" charset="0"/>
                <a:ea typeface="黑体" panose="02010609060101010101" pitchFamily="2" charset="-122"/>
              </a:rPr>
              <a:t>20. </a:t>
            </a:r>
            <a:r>
              <a:rPr lang="zh-CN" altLang="en-US" sz="2000" b="0">
                <a:solidFill>
                  <a:schemeClr val="bg2"/>
                </a:solidFill>
                <a:latin typeface="Times New Roman" panose="02020603050405020304" pitchFamily="18" charset="0"/>
                <a:ea typeface="黑体" panose="02010609060101010101" pitchFamily="2" charset="-122"/>
              </a:rPr>
              <a:t>简述厌氧生物处理的三阶段理论。</a:t>
            </a:r>
            <a:endParaRPr lang="zh-CN" altLang="en-US" sz="2000" b="0">
              <a:solidFill>
                <a:schemeClr val="bg2"/>
              </a:solidFill>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latin typeface="Times New Roman" panose="02020603050405020304" pitchFamily="18" charset="0"/>
                <a:ea typeface="黑体" panose="02010609060101010101" pitchFamily="2" charset="-122"/>
              </a:rPr>
              <a:t>21. </a:t>
            </a:r>
            <a:r>
              <a:rPr lang="zh-CN" altLang="en-US" sz="2000" b="0">
                <a:solidFill>
                  <a:schemeClr val="bg2"/>
                </a:solidFill>
                <a:latin typeface="Times New Roman" panose="02020603050405020304" pitchFamily="18" charset="0"/>
                <a:ea typeface="黑体" panose="02010609060101010101" pitchFamily="2" charset="-122"/>
              </a:rPr>
              <a:t>简述</a:t>
            </a:r>
            <a:r>
              <a:rPr lang="en-US" altLang="zh-CN" sz="2000" b="0">
                <a:solidFill>
                  <a:schemeClr val="bg2"/>
                </a:solidFill>
                <a:latin typeface="Times New Roman" panose="02020603050405020304" pitchFamily="18" charset="0"/>
                <a:ea typeface="黑体" panose="02010609060101010101" pitchFamily="2" charset="-122"/>
              </a:rPr>
              <a:t>UASB</a:t>
            </a:r>
            <a:r>
              <a:rPr lang="zh-CN" altLang="en-US" sz="2000" b="0">
                <a:solidFill>
                  <a:schemeClr val="bg2"/>
                </a:solidFill>
                <a:latin typeface="Times New Roman" panose="02020603050405020304" pitchFamily="18" charset="0"/>
                <a:ea typeface="黑体" panose="02010609060101010101" pitchFamily="2" charset="-122"/>
              </a:rPr>
              <a:t>工艺原理及构造中三相分离器的作用。</a:t>
            </a:r>
            <a:endParaRPr lang="zh-CN" altLang="en-US" sz="2000" b="0">
              <a:solidFill>
                <a:schemeClr val="bg2"/>
              </a:solidFill>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latin typeface="Times New Roman" panose="02020603050405020304" pitchFamily="18" charset="0"/>
                <a:ea typeface="黑体" panose="02010609060101010101" pitchFamily="2" charset="-122"/>
              </a:rPr>
              <a:t>22. </a:t>
            </a:r>
            <a:r>
              <a:rPr lang="zh-CN" altLang="en-US" sz="2000" b="0">
                <a:solidFill>
                  <a:schemeClr val="bg2"/>
                </a:solidFill>
                <a:latin typeface="Times New Roman" panose="02020603050405020304" pitchFamily="18" charset="0"/>
                <a:ea typeface="黑体" panose="02010609060101010101" pitchFamily="2" charset="-122"/>
              </a:rPr>
              <a:t>什么是厌氧氨氧化技术。</a:t>
            </a:r>
            <a:endParaRPr lang="zh-CN" altLang="en-US" sz="2000" b="0">
              <a:solidFill>
                <a:schemeClr val="bg2"/>
              </a:solidFill>
              <a:latin typeface="Times New Roman" panose="02020603050405020304" pitchFamily="18" charset="0"/>
              <a:ea typeface="黑体" panose="02010609060101010101" pitchFamily="2" charset="-122"/>
            </a:endParaRPr>
          </a:p>
          <a:p>
            <a:pPr>
              <a:lnSpc>
                <a:spcPct val="150000"/>
              </a:lnSpc>
            </a:pPr>
            <a:r>
              <a:rPr lang="en-US" altLang="zh-CN" sz="2000" b="0">
                <a:solidFill>
                  <a:schemeClr val="bg2"/>
                </a:solidFill>
                <a:latin typeface="Times New Roman" panose="02020603050405020304" pitchFamily="18" charset="0"/>
                <a:ea typeface="黑体" panose="02010609060101010101" pitchFamily="2" charset="-122"/>
              </a:rPr>
              <a:t>23. </a:t>
            </a:r>
            <a:r>
              <a:rPr lang="zh-CN" altLang="en-US" sz="2000" b="0">
                <a:solidFill>
                  <a:schemeClr val="bg2"/>
                </a:solidFill>
                <a:latin typeface="Times New Roman" panose="02020603050405020304" pitchFamily="18" charset="0"/>
                <a:ea typeface="黑体" panose="02010609060101010101" pitchFamily="2" charset="-122"/>
              </a:rPr>
              <a:t>简述绿色低碳先进技术包括哪三大类型，并具体解释每种类型的具体内容。</a:t>
            </a:r>
            <a:endParaRPr lang="zh-CN" altLang="en-US" sz="2000" b="0">
              <a:solidFill>
                <a:schemeClr val="bg2"/>
              </a:solidFill>
              <a:latin typeface="Times New Roman" panose="02020603050405020304" pitchFamily="18" charset="0"/>
              <a:ea typeface="黑体" panose="02010609060101010101" pitchFamily="2" charset="-122"/>
            </a:endParaRPr>
          </a:p>
        </p:txBody>
      </p:sp>
      <p:sp>
        <p:nvSpPr>
          <p:cNvPr id="3" name="Rectangle 3"/>
          <p:cNvSpPr>
            <a:spLocks noGrp="1"/>
          </p:cNvSpPr>
          <p:nvPr/>
        </p:nvSpPr>
        <p:spPr>
          <a:xfrm>
            <a:off x="407670" y="332740"/>
            <a:ext cx="2323465" cy="608965"/>
          </a:xfrm>
          <a:prstGeom prst="rect">
            <a:avLst/>
          </a:prstGeom>
        </p:spPr>
        <p:txBody>
          <a:bodyPr vert="horz" wrap="square" lIns="91440" tIns="45720" rIns="91440" bIns="45720" anchor="t"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latinLnBrk="0">
              <a:lnSpc>
                <a:spcPct val="150000"/>
              </a:lnSpc>
              <a:spcBef>
                <a:spcPts val="0"/>
              </a:spcBef>
              <a:buNone/>
            </a:pPr>
            <a:r>
              <a:rPr lang="en-US" altLang="zh-CN"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 </a:t>
            </a:r>
            <a:r>
              <a:rPr lang="zh-CN" altLang="en-US" sz="3000" kern="1200" noProof="0" dirty="0">
                <a:ln>
                  <a:noFill/>
                </a:ln>
                <a:solidFill>
                  <a:srgbClr val="AA5C5C"/>
                </a:solidFill>
                <a:uLnTx/>
                <a:uFillTx/>
                <a:latin typeface="Times New Roman" panose="02020603050405020304" pitchFamily="18" charset="0"/>
                <a:ea typeface="微软雅黑" panose="020B0503020204020204" charset="-122"/>
                <a:cs typeface="Times New Roman" panose="02020603050405020304" pitchFamily="18" charset="0"/>
              </a:rPr>
              <a:t>思考题</a:t>
            </a:r>
            <a:r>
              <a:rPr lang="en-US" altLang="zh-CN" sz="3000" kern="1200" noProof="0" dirty="0">
                <a:ln>
                  <a:noFill/>
                </a:ln>
                <a:solidFill>
                  <a:srgbClr val="AA5C5C"/>
                </a:solidFill>
                <a:uLnTx/>
                <a:uFillTx/>
                <a:latin typeface="微软雅黑" panose="020B0503020204020204" charset="-122"/>
                <a:ea typeface="微软雅黑" panose="020B0503020204020204" charset="-122"/>
                <a:cs typeface="Times New Roman" panose="02020603050405020304" pitchFamily="18" charset="0"/>
              </a:rPr>
              <a:t> </a:t>
            </a:r>
            <a:endParaRPr lang="zh-CN" altLang="en-US" sz="2800" dirty="0">
              <a:solidFill>
                <a:srgbClr val="FFFF00"/>
              </a:solidFill>
              <a:effectLst/>
              <a:latin typeface="黑体" panose="02010609060101010101" pitchFamily="2" charset="-122"/>
              <a:ea typeface="黑体" panose="02010609060101010101" pitchFamily="2" charset="-122"/>
              <a:cs typeface="黑体" panose="02010609060101010101" pitchFamily="2" charset="-122"/>
            </a:endParaRPr>
          </a:p>
          <a:p>
            <a:pPr latinLnBrk="0">
              <a:lnSpc>
                <a:spcPct val="150000"/>
              </a:lnSpc>
              <a:spcBef>
                <a:spcPts val="0"/>
              </a:spcBef>
              <a:buNone/>
            </a:pPr>
            <a:r>
              <a:rPr lang="zh-CN" altLang="en-US" sz="2800" dirty="0">
                <a:latin typeface="黑体" panose="02010609060101010101" pitchFamily="2" charset="-122"/>
                <a:ea typeface="黑体" panose="02010609060101010101" pitchFamily="2" charset="-122"/>
                <a:cs typeface="黑体" panose="02010609060101010101" pitchFamily="2" charset="-122"/>
              </a:rPr>
              <a:t>  </a:t>
            </a:r>
            <a:endParaRPr lang="zh-CN" altLang="en-US" sz="2400" dirty="0">
              <a:solidFill>
                <a:schemeClr val="bg2"/>
              </a:solidFill>
              <a:latin typeface="黑体" panose="02010609060101010101" pitchFamily="2" charset="-122"/>
              <a:ea typeface="黑体" panose="02010609060101010101" pitchFamily="2" charset="-122"/>
              <a:cs typeface="黑体" panose="02010609060101010101" pitchFamily="2" charset="-122"/>
              <a:sym typeface="Wingdings" panose="05000000000000000000" pitchFamily="2" charset="2"/>
            </a:endParaRPr>
          </a:p>
        </p:txBody>
      </p:sp>
    </p:spTree>
  </p:cSld>
  <p:clrMapOvr>
    <a:masterClrMapping/>
  </p:clrMapOvr>
  <p:transition spd="slow"/>
</p:sld>
</file>

<file path=ppt/tags/tag1.xml><?xml version="1.0" encoding="utf-8"?>
<p:tagLst xmlns:p="http://schemas.openxmlformats.org/presentationml/2006/main">
  <p:tag name="KSO_WM_DIAGRAM_VIRTUALLY_FRAME" val="{&quot;height&quot;:244.85,&quot;left&quot;:331.25,&quot;top&quot;:224.65,&quot;width&quot;:322.4}"/>
</p:tagLst>
</file>

<file path=ppt/tags/tag2.xml><?xml version="1.0" encoding="utf-8"?>
<p:tagLst xmlns:p="http://schemas.openxmlformats.org/presentationml/2006/main">
  <p:tag name="KSO_WM_DIAGRAM_VIRTUALLY_FRAME" val="{&quot;height&quot;:244.85,&quot;left&quot;:331.25,&quot;top&quot;:224.65,&quot;width&quot;:322.4}"/>
</p:tagLst>
</file>

<file path=ppt/tags/tag3.xml><?xml version="1.0" encoding="utf-8"?>
<p:tagLst xmlns:p="http://schemas.openxmlformats.org/presentationml/2006/main">
  <p:tag name="KSO_WM_DIAGRAM_VIRTUALLY_FRAME" val="{&quot;height&quot;:244.85,&quot;left&quot;:331.25,&quot;top&quot;:224.65,&quot;width&quot;:322.4}"/>
</p:tagLst>
</file>

<file path=ppt/tags/tag4.xml><?xml version="1.0" encoding="utf-8"?>
<p:tagLst xmlns:p="http://schemas.openxmlformats.org/presentationml/2006/main">
  <p:tag name="KSO_WM_DIAGRAM_VIRTUALLY_FRAME" val="{&quot;height&quot;:244.85,&quot;left&quot;:331.25,&quot;top&quot;:224.65,&quot;width&quot;:322.4}"/>
</p:tagLst>
</file>

<file path=ppt/tags/tag5.xml><?xml version="1.0" encoding="utf-8"?>
<p:tagLst xmlns:p="http://schemas.openxmlformats.org/presentationml/2006/main">
  <p:tag name="TABLE_ENDDRAG_ORIGIN_RECT" val="747*213"/>
  <p:tag name="TABLE_ENDDRAG_RECT" val="43*149*747*213"/>
</p:tagLst>
</file>

<file path=ppt/theme/theme1.xml><?xml version="1.0" encoding="utf-8"?>
<a:theme xmlns:a="http://schemas.openxmlformats.org/drawingml/2006/main" name="第三章_水环境化学戴先生改">
  <a:themeElements>
    <a:clrScheme name="Stream 10">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990033"/>
      </a:hlink>
      <a:folHlink>
        <a:srgbClr val="FFFFCC"/>
      </a:folHlink>
    </a:clrScheme>
    <a:fontScheme name="Stream">
      <a:majorFont>
        <a:latin typeface="Garamond"/>
        <a:ea typeface="黑体"/>
        <a:cs typeface=""/>
      </a:majorFont>
      <a:minorFont>
        <a:latin typeface="Garamond"/>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triangl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triangl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
      <a:clrScheme name="Stream 10">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990033"/>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第三章_水环境化学戴先生改</Template>
  <TotalTime>0</TotalTime>
  <Words>19333</Words>
  <Application>WPS 演示</Application>
  <PresentationFormat>宽屏</PresentationFormat>
  <Paragraphs>1468</Paragraphs>
  <Slides>92</Slides>
  <Notes>7</Notes>
  <HiddenSlides>0</HiddenSlides>
  <MMClips>1</MMClips>
  <ScaleCrop>false</ScaleCrop>
  <HeadingPairs>
    <vt:vector size="8" baseType="variant">
      <vt:variant>
        <vt:lpstr>已用的字体</vt:lpstr>
      </vt:variant>
      <vt:variant>
        <vt:i4>23</vt:i4>
      </vt:variant>
      <vt:variant>
        <vt:lpstr>主题</vt:lpstr>
      </vt:variant>
      <vt:variant>
        <vt:i4>1</vt:i4>
      </vt:variant>
      <vt:variant>
        <vt:lpstr>嵌入 OLE 服务器</vt:lpstr>
      </vt:variant>
      <vt:variant>
        <vt:i4>1</vt:i4>
      </vt:variant>
      <vt:variant>
        <vt:lpstr>幻灯片标题</vt:lpstr>
      </vt:variant>
      <vt:variant>
        <vt:i4>92</vt:i4>
      </vt:variant>
    </vt:vector>
  </HeadingPairs>
  <TitlesOfParts>
    <vt:vector size="117" baseType="lpstr">
      <vt:lpstr>Arial</vt:lpstr>
      <vt:lpstr>宋体</vt:lpstr>
      <vt:lpstr>Wingdings</vt:lpstr>
      <vt:lpstr>Garamond</vt:lpstr>
      <vt:lpstr>Times New Roman</vt:lpstr>
      <vt:lpstr>华文彩云</vt:lpstr>
      <vt:lpstr>黑体</vt:lpstr>
      <vt:lpstr>隶书</vt:lpstr>
      <vt:lpstr>Bookman Old Style</vt:lpstr>
      <vt:lpstr>微软雅黑</vt:lpstr>
      <vt:lpstr>华文楷体</vt:lpstr>
      <vt:lpstr>Symbol</vt:lpstr>
      <vt:lpstr>Arial Unicode MS</vt:lpstr>
      <vt:lpstr>Wingdings</vt:lpstr>
      <vt:lpstr>Cambria Math</vt:lpstr>
      <vt:lpstr>Monotype Sorts</vt:lpstr>
      <vt:lpstr>Times New Roman</vt:lpstr>
      <vt:lpstr>Calibri</vt:lpstr>
      <vt:lpstr>楷体_GB2312</vt:lpstr>
      <vt:lpstr>新宋体</vt:lpstr>
      <vt:lpstr>MS Mincho</vt:lpstr>
      <vt:lpstr>Monotype Sorts</vt:lpstr>
      <vt:lpstr>AMGDT</vt:lpstr>
      <vt:lpstr>第三章_水环境化学戴先生改</vt:lpstr>
      <vt:lpstr>Equation.KSEE3</vt:lpstr>
      <vt:lpstr>第八章　 环境污染物净化技术  Chapter 8. Environmental Pollution Purification Technology </vt:lpstr>
      <vt:lpstr>PowerPoint 演示文稿</vt:lpstr>
      <vt:lpstr>PowerPoint 演示文稿</vt:lpstr>
      <vt:lpstr>                第一节 物理化学技术         Section 1 Physicochemical Technology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第一节 物理化学技术         Section 1 Physicochemical Technology</vt:lpstr>
      <vt:lpstr>PowerPoint 演示文稿</vt:lpstr>
      <vt:lpstr>PowerPoint 演示文稿</vt:lpstr>
      <vt:lpstr>PowerPoint 演示文稿</vt:lpstr>
      <vt:lpstr>PowerPoint 演示文稿</vt:lpstr>
      <vt:lpstr>PowerPoint 演示文稿</vt:lpstr>
      <vt:lpstr>PowerPoint 演示文稿</vt:lpstr>
      <vt:lpstr>                第一节 物理化学技术         Section 1 Physicochemical Technology</vt:lpstr>
      <vt:lpstr>PowerPoint 演示文稿</vt:lpstr>
      <vt:lpstr>PowerPoint 演示文稿</vt:lpstr>
      <vt:lpstr>PowerPoint 演示文稿</vt:lpstr>
      <vt:lpstr>PowerPoint 演示文稿</vt:lpstr>
      <vt:lpstr>PowerPoint 演示文稿</vt:lpstr>
      <vt:lpstr>                第一节 物理化学技术         Section 1 Physicochemical Technology</vt:lpstr>
      <vt:lpstr>PowerPoint 演示文稿</vt:lpstr>
      <vt:lpstr>PowerPoint 演示文稿</vt:lpstr>
      <vt:lpstr>PowerPoint 演示文稿</vt:lpstr>
      <vt:lpstr>                第一节 物理化学技术         Section 1 Physicochemical Technology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第一节 物理化学技术         Section 1 Physicochemical Technology</vt:lpstr>
      <vt:lpstr>PowerPoint 演示文稿</vt:lpstr>
      <vt:lpstr>PowerPoint 演示文稿</vt:lpstr>
      <vt:lpstr>PowerPoint 演示文稿</vt:lpstr>
      <vt:lpstr>PowerPoint 演示文稿</vt:lpstr>
      <vt:lpstr>                第一节 物理化学技术         Section 1 Physicochemical Technology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罗沛</dc:creator>
  <cp:lastModifiedBy>Adamancy</cp:lastModifiedBy>
  <cp:revision>116</cp:revision>
  <dcterms:created xsi:type="dcterms:W3CDTF">2009-12-05T11:41:00Z</dcterms:created>
  <dcterms:modified xsi:type="dcterms:W3CDTF">2025-08-06T07:51:03Z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ICV">
    <vt:lpwstr>870BD1DB57AA4E8794A6C4C9FCDE732D_12</vt:lpwstr>
  </property>
  <property fmtid="{D5CDD505-2E9C-101B-9397-08002B2CF9AE}" pid="4" name="KSOProductBuildVer">
    <vt:lpwstr>2052-12.1.0.21915</vt:lpwstr>
  </property>
</Properties>
</file>