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wmf" ContentType="image/x-wmf"/>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177"/>
  </p:handoutMasterIdLst>
  <p:sldIdLst>
    <p:sldId id="292" r:id="rId3"/>
    <p:sldId id="444" r:id="rId4"/>
    <p:sldId id="435" r:id="rId5"/>
    <p:sldId id="445" r:id="rId6"/>
    <p:sldId id="441" r:id="rId8"/>
    <p:sldId id="447" r:id="rId9"/>
    <p:sldId id="448" r:id="rId10"/>
    <p:sldId id="631" r:id="rId11"/>
    <p:sldId id="438" r:id="rId12"/>
    <p:sldId id="632" r:id="rId13"/>
    <p:sldId id="451" r:id="rId14"/>
    <p:sldId id="452" r:id="rId15"/>
    <p:sldId id="453" r:id="rId16"/>
    <p:sldId id="454" r:id="rId17"/>
    <p:sldId id="455" r:id="rId18"/>
    <p:sldId id="456" r:id="rId19"/>
    <p:sldId id="633" r:id="rId20"/>
    <p:sldId id="459" r:id="rId21"/>
    <p:sldId id="460" r:id="rId22"/>
    <p:sldId id="461" r:id="rId23"/>
    <p:sldId id="462" r:id="rId24"/>
    <p:sldId id="463" r:id="rId25"/>
    <p:sldId id="464" r:id="rId26"/>
    <p:sldId id="465" r:id="rId27"/>
    <p:sldId id="466" r:id="rId28"/>
    <p:sldId id="467" r:id="rId29"/>
    <p:sldId id="468" r:id="rId30"/>
    <p:sldId id="470" r:id="rId31"/>
    <p:sldId id="473" r:id="rId32"/>
    <p:sldId id="471" r:id="rId33"/>
    <p:sldId id="472"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6" r:id="rId47"/>
    <p:sldId id="487" r:id="rId48"/>
    <p:sldId id="646" r:id="rId49"/>
    <p:sldId id="647" r:id="rId50"/>
    <p:sldId id="488" r:id="rId51"/>
    <p:sldId id="489" r:id="rId52"/>
    <p:sldId id="490" r:id="rId53"/>
    <p:sldId id="491" r:id="rId54"/>
    <p:sldId id="492" r:id="rId55"/>
    <p:sldId id="493" r:id="rId56"/>
    <p:sldId id="494" r:id="rId57"/>
    <p:sldId id="495" r:id="rId58"/>
    <p:sldId id="496" r:id="rId59"/>
    <p:sldId id="497" r:id="rId60"/>
    <p:sldId id="498" r:id="rId61"/>
    <p:sldId id="499" r:id="rId62"/>
    <p:sldId id="501" r:id="rId63"/>
    <p:sldId id="500" r:id="rId64"/>
    <p:sldId id="502" r:id="rId65"/>
    <p:sldId id="503" r:id="rId66"/>
    <p:sldId id="504" r:id="rId67"/>
    <p:sldId id="505" r:id="rId68"/>
    <p:sldId id="506" r:id="rId69"/>
    <p:sldId id="507" r:id="rId70"/>
    <p:sldId id="508" r:id="rId71"/>
    <p:sldId id="510" r:id="rId72"/>
    <p:sldId id="511" r:id="rId73"/>
    <p:sldId id="513" r:id="rId74"/>
    <p:sldId id="514" r:id="rId75"/>
    <p:sldId id="515" r:id="rId76"/>
    <p:sldId id="516" r:id="rId77"/>
    <p:sldId id="517" r:id="rId78"/>
    <p:sldId id="518" r:id="rId79"/>
    <p:sldId id="519" r:id="rId80"/>
    <p:sldId id="520" r:id="rId81"/>
    <p:sldId id="521" r:id="rId82"/>
    <p:sldId id="522" r:id="rId83"/>
    <p:sldId id="523" r:id="rId84"/>
    <p:sldId id="524" r:id="rId85"/>
    <p:sldId id="525" r:id="rId86"/>
    <p:sldId id="526" r:id="rId87"/>
    <p:sldId id="527" r:id="rId88"/>
    <p:sldId id="528" r:id="rId89"/>
    <p:sldId id="529" r:id="rId90"/>
    <p:sldId id="530" r:id="rId91"/>
    <p:sldId id="532" r:id="rId92"/>
    <p:sldId id="531" r:id="rId93"/>
    <p:sldId id="533" r:id="rId94"/>
    <p:sldId id="534" r:id="rId95"/>
    <p:sldId id="535" r:id="rId96"/>
    <p:sldId id="536" r:id="rId97"/>
    <p:sldId id="537" r:id="rId98"/>
    <p:sldId id="538" r:id="rId99"/>
    <p:sldId id="637" r:id="rId100"/>
    <p:sldId id="540" r:id="rId101"/>
    <p:sldId id="547" r:id="rId102"/>
    <p:sldId id="548" r:id="rId103"/>
    <p:sldId id="549" r:id="rId104"/>
    <p:sldId id="638" r:id="rId105"/>
    <p:sldId id="639" r:id="rId106"/>
    <p:sldId id="640" r:id="rId107"/>
    <p:sldId id="641" r:id="rId108"/>
    <p:sldId id="642" r:id="rId109"/>
    <p:sldId id="551" r:id="rId110"/>
    <p:sldId id="552" r:id="rId111"/>
    <p:sldId id="553" r:id="rId112"/>
    <p:sldId id="554" r:id="rId113"/>
    <p:sldId id="555" r:id="rId114"/>
    <p:sldId id="643" r:id="rId115"/>
    <p:sldId id="556" r:id="rId116"/>
    <p:sldId id="644" r:id="rId117"/>
    <p:sldId id="557" r:id="rId118"/>
    <p:sldId id="558" r:id="rId119"/>
    <p:sldId id="560" r:id="rId120"/>
    <p:sldId id="561" r:id="rId121"/>
    <p:sldId id="564" r:id="rId122"/>
    <p:sldId id="566" r:id="rId123"/>
    <p:sldId id="565" r:id="rId124"/>
    <p:sldId id="645" r:id="rId125"/>
    <p:sldId id="592" r:id="rId126"/>
    <p:sldId id="593" r:id="rId127"/>
    <p:sldId id="625" r:id="rId128"/>
    <p:sldId id="626" r:id="rId129"/>
    <p:sldId id="627" r:id="rId130"/>
    <p:sldId id="628" r:id="rId131"/>
    <p:sldId id="629" r:id="rId132"/>
    <p:sldId id="630" r:id="rId133"/>
    <p:sldId id="594" r:id="rId134"/>
    <p:sldId id="595" r:id="rId135"/>
    <p:sldId id="596" r:id="rId136"/>
    <p:sldId id="597" r:id="rId137"/>
    <p:sldId id="598" r:id="rId138"/>
    <p:sldId id="600" r:id="rId139"/>
    <p:sldId id="601" r:id="rId140"/>
    <p:sldId id="605" r:id="rId141"/>
    <p:sldId id="607" r:id="rId142"/>
    <p:sldId id="608" r:id="rId143"/>
    <p:sldId id="609" r:id="rId144"/>
    <p:sldId id="611" r:id="rId145"/>
    <p:sldId id="612" r:id="rId146"/>
    <p:sldId id="613" r:id="rId147"/>
    <p:sldId id="614" r:id="rId148"/>
    <p:sldId id="615" r:id="rId149"/>
    <p:sldId id="602" r:id="rId150"/>
    <p:sldId id="604" r:id="rId151"/>
    <p:sldId id="603" r:id="rId152"/>
    <p:sldId id="616" r:id="rId153"/>
    <p:sldId id="618" r:id="rId154"/>
    <p:sldId id="619" r:id="rId155"/>
    <p:sldId id="620" r:id="rId156"/>
    <p:sldId id="621" r:id="rId157"/>
    <p:sldId id="622" r:id="rId158"/>
    <p:sldId id="623" r:id="rId159"/>
    <p:sldId id="567" r:id="rId160"/>
    <p:sldId id="568" r:id="rId161"/>
    <p:sldId id="569" r:id="rId162"/>
    <p:sldId id="570" r:id="rId163"/>
    <p:sldId id="571" r:id="rId164"/>
    <p:sldId id="572" r:id="rId165"/>
    <p:sldId id="573" r:id="rId166"/>
    <p:sldId id="624" r:id="rId167"/>
    <p:sldId id="575" r:id="rId168"/>
    <p:sldId id="576" r:id="rId169"/>
    <p:sldId id="577" r:id="rId170"/>
    <p:sldId id="578" r:id="rId171"/>
    <p:sldId id="579" r:id="rId172"/>
    <p:sldId id="580" r:id="rId173"/>
    <p:sldId id="581" r:id="rId174"/>
    <p:sldId id="582" r:id="rId175"/>
    <p:sldId id="583" r:id="rId176"/>
  </p:sldIdLst>
  <p:sldSz cx="12192000" cy="6858000"/>
  <p:notesSz cx="6858000" cy="9144000"/>
  <p:custDataLst>
    <p:tags r:id="rId182"/>
  </p:custDataLst>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9pPr>
  </p:defaultTextStyle>
  <p:extLst>
    <p:ext uri="{521415D9-36F7-43E2-AB2F-B90AF26B5E84}">
      <p14:sectionLst xmlns:p14="http://schemas.microsoft.com/office/powerpoint/2010/main">
        <p14:section name="水环境化学" id="{61789B07-3A67-4566-9F57-9B0CAC934A54}">
          <p14:sldIdLst>
            <p14:sldId id="292"/>
            <p14:sldId id="444"/>
            <p14:sldId id="435"/>
            <p14:sldId id="445"/>
            <p14:sldId id="441"/>
            <p14:sldId id="447"/>
            <p14:sldId id="448"/>
            <p14:sldId id="631"/>
            <p14:sldId id="438"/>
            <p14:sldId id="632"/>
            <p14:sldId id="451"/>
            <p14:sldId id="452"/>
            <p14:sldId id="453"/>
            <p14:sldId id="454"/>
            <p14:sldId id="455"/>
            <p14:sldId id="456"/>
            <p14:sldId id="633"/>
            <p14:sldId id="459"/>
            <p14:sldId id="460"/>
            <p14:sldId id="461"/>
            <p14:sldId id="462"/>
            <p14:sldId id="463"/>
            <p14:sldId id="464"/>
            <p14:sldId id="465"/>
            <p14:sldId id="466"/>
            <p14:sldId id="467"/>
            <p14:sldId id="468"/>
            <p14:sldId id="470"/>
            <p14:sldId id="473"/>
            <p14:sldId id="471"/>
            <p14:sldId id="472"/>
            <p14:sldId id="474"/>
            <p14:sldId id="475"/>
            <p14:sldId id="476"/>
            <p14:sldId id="477"/>
            <p14:sldId id="478"/>
            <p14:sldId id="479"/>
            <p14:sldId id="480"/>
            <p14:sldId id="481"/>
            <p14:sldId id="482"/>
            <p14:sldId id="483"/>
            <p14:sldId id="484"/>
            <p14:sldId id="485"/>
            <p14:sldId id="486"/>
            <p14:sldId id="487"/>
            <p14:sldId id="646"/>
            <p14:sldId id="647"/>
            <p14:sldId id="488"/>
            <p14:sldId id="489"/>
            <p14:sldId id="490"/>
            <p14:sldId id="491"/>
            <p14:sldId id="492"/>
            <p14:sldId id="493"/>
            <p14:sldId id="494"/>
            <p14:sldId id="495"/>
            <p14:sldId id="496"/>
            <p14:sldId id="497"/>
            <p14:sldId id="498"/>
            <p14:sldId id="499"/>
            <p14:sldId id="501"/>
            <p14:sldId id="500"/>
            <p14:sldId id="502"/>
            <p14:sldId id="503"/>
            <p14:sldId id="504"/>
            <p14:sldId id="505"/>
            <p14:sldId id="506"/>
            <p14:sldId id="507"/>
            <p14:sldId id="508"/>
            <p14:sldId id="510"/>
            <p14:sldId id="511"/>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2"/>
            <p14:sldId id="531"/>
            <p14:sldId id="533"/>
            <p14:sldId id="534"/>
            <p14:sldId id="535"/>
            <p14:sldId id="536"/>
            <p14:sldId id="537"/>
            <p14:sldId id="538"/>
            <p14:sldId id="637"/>
            <p14:sldId id="540"/>
            <p14:sldId id="547"/>
            <p14:sldId id="548"/>
            <p14:sldId id="549"/>
            <p14:sldId id="638"/>
            <p14:sldId id="639"/>
            <p14:sldId id="640"/>
            <p14:sldId id="641"/>
            <p14:sldId id="642"/>
            <p14:sldId id="551"/>
            <p14:sldId id="552"/>
            <p14:sldId id="553"/>
            <p14:sldId id="554"/>
            <p14:sldId id="555"/>
            <p14:sldId id="643"/>
            <p14:sldId id="556"/>
            <p14:sldId id="644"/>
            <p14:sldId id="557"/>
            <p14:sldId id="558"/>
            <p14:sldId id="560"/>
            <p14:sldId id="561"/>
            <p14:sldId id="564"/>
            <p14:sldId id="566"/>
            <p14:sldId id="565"/>
            <p14:sldId id="645"/>
            <p14:sldId id="592"/>
            <p14:sldId id="593"/>
            <p14:sldId id="625"/>
            <p14:sldId id="626"/>
            <p14:sldId id="627"/>
            <p14:sldId id="628"/>
            <p14:sldId id="629"/>
            <p14:sldId id="630"/>
            <p14:sldId id="594"/>
            <p14:sldId id="595"/>
            <p14:sldId id="596"/>
            <p14:sldId id="597"/>
            <p14:sldId id="598"/>
            <p14:sldId id="600"/>
            <p14:sldId id="601"/>
            <p14:sldId id="605"/>
            <p14:sldId id="607"/>
            <p14:sldId id="608"/>
            <p14:sldId id="609"/>
            <p14:sldId id="611"/>
            <p14:sldId id="612"/>
            <p14:sldId id="613"/>
            <p14:sldId id="614"/>
            <p14:sldId id="615"/>
            <p14:sldId id="602"/>
            <p14:sldId id="604"/>
            <p14:sldId id="603"/>
            <p14:sldId id="616"/>
            <p14:sldId id="618"/>
            <p14:sldId id="619"/>
            <p14:sldId id="620"/>
            <p14:sldId id="621"/>
            <p14:sldId id="622"/>
            <p14:sldId id="623"/>
            <p14:sldId id="567"/>
            <p14:sldId id="568"/>
            <p14:sldId id="569"/>
            <p14:sldId id="570"/>
            <p14:sldId id="571"/>
            <p14:sldId id="572"/>
            <p14:sldId id="573"/>
            <p14:sldId id="624"/>
            <p14:sldId id="575"/>
            <p14:sldId id="576"/>
            <p14:sldId id="577"/>
            <p14:sldId id="578"/>
            <p14:sldId id="579"/>
            <p14:sldId id="580"/>
            <p14:sldId id="581"/>
            <p14:sldId id="582"/>
            <p14:sldId id="583"/>
          </p14:sldIdLst>
        </p14:section>
      </p14:sectionLst>
    </p:ext>
    <p:ext uri="{EFAFB233-063F-42B5-8137-9DF3F51BA10A}">
      <p15:sldGuideLst xmlns:p15="http://schemas.microsoft.com/office/powerpoint/2012/main">
        <p15:guide id="1" orient="horz" pos="2084" userDrawn="1">
          <p15:clr>
            <a:srgbClr val="A4A3A4"/>
          </p15:clr>
        </p15:guide>
        <p15:guide id="2" pos="394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ou Zijun" initials="Z" lastIdx="1" clrIdx="0"/>
  <p:cmAuthor id="2" name="An Ke" initials="AK"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9D2E6"/>
    <a:srgbClr val="A7D0E6"/>
    <a:srgbClr val="A0CDE4"/>
    <a:srgbClr val="47799A"/>
    <a:srgbClr val="95C7E0"/>
    <a:srgbClr val="ADD3E8"/>
    <a:srgbClr val="ADD3E6"/>
    <a:srgbClr val="AA5C5C"/>
    <a:srgbClr val="FFFFFF"/>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C102DFA-0872-4A0E-98C2-9000CC1CFE42}" styleName="表样式 1 25">
    <a:wholeTbl>
      <a:tcTxStyle>
        <a:fontRef idx="none">
          <a:srgbClr val="000000"/>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w="9525" cmpd="sng">
              <a:solidFill>
                <a:schemeClr val="accent1">
                  <a:lumMod val="40000"/>
                  <a:lumOff val="60000"/>
                </a:schemeClr>
              </a:solidFill>
              <a:prstDash val="solid"/>
            </a:ln>
          </a:insideV>
        </a:tcBdr>
        <a:fill>
          <a:solidFill>
            <a:srgbClr val="FFFFFF"/>
          </a:solidFill>
        </a:fill>
      </a:tcStyle>
    </a:wholeTbl>
    <a:band2H>
      <a:tcStyle>
        <a:tcBdr/>
        <a:fill>
          <a:solidFill>
            <a:schemeClr val="accent1">
              <a:lumMod val="10000"/>
              <a:lumOff val="90000"/>
            </a:schemeClr>
          </a:solidFill>
        </a:fill>
      </a:tcStyle>
    </a:band2H>
    <a:band1V>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w="9525" cmpd="sng">
              <a:solidFill>
                <a:schemeClr val="accent1">
                  <a:lumMod val="40000"/>
                  <a:lumOff val="60000"/>
                </a:schemeClr>
              </a:solidFill>
              <a:prstDash val="solid"/>
            </a:ln>
          </a:insideV>
        </a:tcBdr>
        <a:fill>
          <a:solidFill>
            <a:schemeClr val="accent1">
              <a:lumMod val="10000"/>
              <a:lumOff val="90000"/>
            </a:schemeClr>
          </a:solidFill>
        </a:fill>
      </a:tcStyle>
    </a:band1V>
    <a:band2V>
      <a:tcStyle>
        <a:tcBdr>
          <a:left>
            <a:ln w="9525" cmpd="sng">
              <a:solidFill>
                <a:schemeClr val="accent1">
                  <a:lumMod val="40000"/>
                  <a:lumOff val="60000"/>
                </a:schemeClr>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tcStyle>
    </a:band2V>
    <a:lastCol>
      <a:tcTxStyle b="on">
        <a:fontRef idx="none">
          <a:srgbClr val="08090C"/>
        </a:fontRef>
      </a:tcTxStyle>
      <a:tcStyle>
        <a:tcBdr>
          <a:left>
            <a:ln w="9525" cmpd="sng">
              <a:solidFill>
                <a:schemeClr val="accent1">
                  <a:lumMod val="40000"/>
                  <a:lumOff val="60000"/>
                </a:schemeClr>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w="9525" cmpd="sng">
              <a:solidFill>
                <a:schemeClr val="accent1"/>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lastRow>
    <a:seCell>
      <a:tcStyle>
        <a:tcBdr>
          <a:left>
            <a:ln>
              <a:noFill/>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eCell>
    <a:swCell>
      <a:tcTxStyle b="on">
        <a:fontRef idx="none">
          <a:schemeClr val="accent1"/>
        </a:fontRef>
      </a:tcTxStyle>
      <a:tcStyle>
        <a:tcBdr>
          <a:left>
            <a:ln w="9525" cmpd="sng">
              <a:solidFill>
                <a:schemeClr val="accent1"/>
              </a:solidFill>
              <a:prstDash val="solid"/>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wCell>
    <a:firstRow>
      <a:tcTxStyle b="on">
        <a:fontRef idx="none">
          <a:srgbClr val="FFFFFF"/>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w="9525" cmpd="sng">
              <a:solidFill>
                <a:schemeClr val="accent1">
                  <a:lumMod val="40000"/>
                  <a:lumOff val="60000"/>
                </a:schemeClr>
              </a:solidFill>
              <a:prstDash val="solid"/>
            </a:ln>
          </a:insideV>
        </a:tcBdr>
        <a:fill>
          <a:solidFill>
            <a:schemeClr val="accent1"/>
          </a:solidFill>
        </a:fill>
      </a:tcStyle>
    </a:firstRow>
  </a:tblStyle>
  <a:tblStyle styleId="{23230B2B-E04B-4A7F-8B59-820921BA2673}" styleName="表样式 1 25">
    <a:wholeTbl>
      <a:tcTxStyle>
        <a:fontRef idx="none">
          <a:srgbClr val="000000"/>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w="9525" cmpd="sng">
              <a:solidFill>
                <a:schemeClr val="accent1">
                  <a:lumMod val="40000"/>
                  <a:lumOff val="60000"/>
                </a:schemeClr>
              </a:solidFill>
              <a:prstDash val="solid"/>
            </a:ln>
          </a:insideV>
        </a:tcBdr>
        <a:fill>
          <a:solidFill>
            <a:srgbClr val="FFFFFF"/>
          </a:solidFill>
        </a:fill>
      </a:tcStyle>
    </a:wholeTbl>
    <a:band2H>
      <a:tcStyle>
        <a:tcBdr/>
        <a:fill>
          <a:solidFill>
            <a:schemeClr val="accent1">
              <a:lumMod val="10000"/>
              <a:lumOff val="90000"/>
            </a:schemeClr>
          </a:solidFill>
        </a:fill>
      </a:tcStyle>
    </a:band2H>
    <a:band1V>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w="9525" cmpd="sng">
              <a:solidFill>
                <a:schemeClr val="accent1">
                  <a:lumMod val="40000"/>
                  <a:lumOff val="60000"/>
                </a:schemeClr>
              </a:solidFill>
              <a:prstDash val="solid"/>
            </a:ln>
          </a:insideV>
        </a:tcBdr>
        <a:fill>
          <a:solidFill>
            <a:schemeClr val="accent1">
              <a:lumMod val="10000"/>
              <a:lumOff val="90000"/>
            </a:schemeClr>
          </a:solidFill>
        </a:fill>
      </a:tcStyle>
    </a:band1V>
    <a:band2V>
      <a:tcStyle>
        <a:tcBdr>
          <a:left>
            <a:ln w="9525" cmpd="sng">
              <a:solidFill>
                <a:schemeClr val="accent1">
                  <a:lumMod val="40000"/>
                  <a:lumOff val="60000"/>
                </a:schemeClr>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tcStyle>
    </a:band2V>
    <a:lastCol>
      <a:tcTxStyle b="on">
        <a:fontRef idx="none">
          <a:srgbClr val="08090C"/>
        </a:fontRef>
      </a:tcTxStyle>
      <a:tcStyle>
        <a:tcBdr>
          <a:left>
            <a:ln w="9525" cmpd="sng">
              <a:solidFill>
                <a:schemeClr val="accent1">
                  <a:lumMod val="40000"/>
                  <a:lumOff val="60000"/>
                </a:schemeClr>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w="9525" cmpd="sng">
              <a:solidFill>
                <a:schemeClr val="accent1"/>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lastRow>
    <a:seCell>
      <a:tcStyle>
        <a:tcBdr>
          <a:left>
            <a:ln>
              <a:noFill/>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eCell>
    <a:swCell>
      <a:tcTxStyle b="on">
        <a:fontRef idx="none">
          <a:schemeClr val="accent1"/>
        </a:fontRef>
      </a:tcTxStyle>
      <a:tcStyle>
        <a:tcBdr>
          <a:left>
            <a:ln w="9525" cmpd="sng">
              <a:solidFill>
                <a:schemeClr val="accent1"/>
              </a:solidFill>
              <a:prstDash val="solid"/>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wCell>
    <a:firstRow>
      <a:tcTxStyle b="on">
        <a:fontRef idx="none">
          <a:srgbClr val="FFFFFF"/>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w="9525" cmpd="sng">
              <a:solidFill>
                <a:schemeClr val="accent1">
                  <a:lumMod val="40000"/>
                  <a:lumOff val="60000"/>
                </a:schemeClr>
              </a:solidFill>
              <a:prstDash val="solid"/>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70" autoAdjust="0"/>
    <p:restoredTop sz="95320"/>
  </p:normalViewPr>
  <p:slideViewPr>
    <p:cSldViewPr showGuides="1">
      <p:cViewPr varScale="1">
        <p:scale>
          <a:sx n="81" d="100"/>
          <a:sy n="81" d="100"/>
        </p:scale>
        <p:origin x="898" y="19"/>
      </p:cViewPr>
      <p:guideLst>
        <p:guide orient="horz" pos="2084"/>
        <p:guide pos="3946"/>
      </p:guideLst>
    </p:cSldViewPr>
  </p:slideViewPr>
  <p:outlineViewPr>
    <p:cViewPr>
      <p:scale>
        <a:sx n="33" d="100"/>
        <a:sy n="33" d="100"/>
      </p:scale>
      <p:origin x="0" y="0"/>
    </p:cViewPr>
  </p:outlineViewPr>
  <p:notesTextViewPr>
    <p:cViewPr>
      <p:scale>
        <a:sx n="3" d="2"/>
        <a:sy n="3" d="2"/>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notesMaster" Target="notesMasters/notesMaster1.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2" Type="http://schemas.openxmlformats.org/officeDocument/2006/relationships/tags" Target="tags/tag4.xml"/><Relationship Id="rId181" Type="http://schemas.openxmlformats.org/officeDocument/2006/relationships/commentAuthors" Target="commentAuthors.xml"/><Relationship Id="rId180" Type="http://schemas.openxmlformats.org/officeDocument/2006/relationships/tableStyles" Target="tableStyles.xml"/><Relationship Id="rId18" Type="http://schemas.openxmlformats.org/officeDocument/2006/relationships/slide" Target="slides/slide15.xml"/><Relationship Id="rId179" Type="http://schemas.openxmlformats.org/officeDocument/2006/relationships/viewProps" Target="viewProps.xml"/><Relationship Id="rId178" Type="http://schemas.openxmlformats.org/officeDocument/2006/relationships/presProps" Target="presProps.xml"/><Relationship Id="rId177" Type="http://schemas.openxmlformats.org/officeDocument/2006/relationships/handoutMaster" Target="handoutMasters/handoutMaster1.xml"/><Relationship Id="rId176" Type="http://schemas.openxmlformats.org/officeDocument/2006/relationships/slide" Target="slides/slide173.xml"/><Relationship Id="rId175" Type="http://schemas.openxmlformats.org/officeDocument/2006/relationships/slide" Target="slides/slide172.xml"/><Relationship Id="rId174" Type="http://schemas.openxmlformats.org/officeDocument/2006/relationships/slide" Target="slides/slide171.xml"/><Relationship Id="rId173" Type="http://schemas.openxmlformats.org/officeDocument/2006/relationships/slide" Target="slides/slide170.xml"/><Relationship Id="rId172" Type="http://schemas.openxmlformats.org/officeDocument/2006/relationships/slide" Target="slides/slide169.xml"/><Relationship Id="rId171" Type="http://schemas.openxmlformats.org/officeDocument/2006/relationships/slide" Target="slides/slide168.xml"/><Relationship Id="rId170" Type="http://schemas.openxmlformats.org/officeDocument/2006/relationships/slide" Target="slides/slide167.xml"/><Relationship Id="rId17" Type="http://schemas.openxmlformats.org/officeDocument/2006/relationships/slide" Target="slides/slide14.xml"/><Relationship Id="rId169" Type="http://schemas.openxmlformats.org/officeDocument/2006/relationships/slide" Target="slides/slide166.xml"/><Relationship Id="rId168" Type="http://schemas.openxmlformats.org/officeDocument/2006/relationships/slide" Target="slides/slide165.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3.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2.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kumimoji="1" sz="1200">
                <a:effectLst/>
                <a:latin typeface="Times New Roman" panose="02020603050405020304"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2467"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kumimoji="1" sz="1200">
                <a:effectLst/>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172" name="Rectangle 4"/>
          <p:cNvSpPr>
            <a:spLocks noGrp="1" noRot="1" noChangeAspec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62469"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第二级</a:t>
            </a: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第三级</a:t>
            </a: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第四级</a:t>
            </a: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第五级</a:t>
            </a: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2470"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kumimoji="1" sz="1200">
                <a:effectLst/>
                <a:latin typeface="Times New Roman" panose="02020603050405020304"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2471"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noProof="1" dirty="0">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B36514B-AC68-474D-A13F-AAB3BD38C45F}" type="slidenum">
              <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128011" name="Rectangle 11"/>
          <p:cNvSpPr>
            <a:spLocks noGrp="1" noChangeArrowheads="1"/>
          </p:cNvSpPr>
          <p:nvPr>
            <p:ph type="ctrTitle" sz="quarter"/>
          </p:nvPr>
        </p:nvSpPr>
        <p:spPr>
          <a:xfrm>
            <a:off x="914400" y="1736725"/>
            <a:ext cx="10363200" cy="1920875"/>
          </a:xfrm>
        </p:spPr>
        <p:txBody>
          <a:bodyPr/>
          <a:lstStyle>
            <a:lvl1pPr>
              <a:defRPr sz="6000"/>
            </a:lvl1pPr>
          </a:lstStyle>
          <a:p>
            <a:r>
              <a:rPr lang="zh-CN" altLang="en-US" noProof="1"/>
              <a:t>单击此处编辑母版标题样式</a:t>
            </a:r>
            <a:endParaRPr lang="zh-CN" altLang="en-US" noProof="1"/>
          </a:p>
        </p:txBody>
      </p:sp>
      <p:sp>
        <p:nvSpPr>
          <p:cNvPr id="128012"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r>
              <a:rPr lang="zh-CN" altLang="en-US" noProof="1"/>
              <a:t>单击此处编辑母版副标题样式</a:t>
            </a:r>
            <a:endParaRPr lang="zh-CN" altLang="en-US" noProof="1"/>
          </a:p>
        </p:txBody>
      </p:sp>
      <p:grpSp>
        <p:nvGrpSpPr>
          <p:cNvPr id="7" name="Group 2"/>
          <p:cNvGrpSpPr/>
          <p:nvPr/>
        </p:nvGrpSpPr>
        <p:grpSpPr bwMode="auto">
          <a:xfrm>
            <a:off x="4233" y="0"/>
            <a:ext cx="12187767" cy="6850063"/>
            <a:chOff x="0" y="0"/>
            <a:chExt cx="5758" cy="4315"/>
          </a:xfrm>
          <a:solidFill>
            <a:schemeClr val="bg1"/>
          </a:solidFill>
        </p:grpSpPr>
        <p:grpSp>
          <p:nvGrpSpPr>
            <p:cNvPr id="8" name="Group 3"/>
            <p:cNvGrpSpPr/>
            <p:nvPr/>
          </p:nvGrpSpPr>
          <p:grpSpPr bwMode="auto">
            <a:xfrm>
              <a:off x="1728" y="2230"/>
              <a:ext cx="4027" cy="2085"/>
              <a:chOff x="1728" y="2230"/>
              <a:chExt cx="4027" cy="2085"/>
            </a:xfrm>
            <a:grpFill/>
          </p:grpSpPr>
          <p:sp>
            <p:nvSpPr>
              <p:cNvPr id="11" name="Freeform 4"/>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2" name="Freeform 5"/>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3" name="Freeform 6"/>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4" name="Freeform 7"/>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grpFill/>
              <a:ln w="9525">
                <a:no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5" name="Freeform 8"/>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grpSp>
        <p:sp>
          <p:nvSpPr>
            <p:cNvPr id="9" name="Freeform 9"/>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0" name="Freeform 10"/>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pFill/>
            <a:ln w="9525">
              <a:no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grpSp>
      <p:sp>
        <p:nvSpPr>
          <p:cNvPr id="16" name="Rectangle 13"/>
          <p:cNvSpPr>
            <a:spLocks noGrp="1" noChangeArrowheads="1"/>
          </p:cNvSpPr>
          <p:nvPr>
            <p:ph type="dt" sz="quarter" idx="2"/>
          </p:nvPr>
        </p:nvSpPr>
        <p:spPr bwMode="auto">
          <a:xfrm>
            <a:off x="609600" y="6248400"/>
            <a:ext cx="2844800"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673EFCF8-5F5D-466F-8B5B-8F68DAA0B772}" type="datetime1">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Rectangle 14"/>
          <p:cNvSpPr>
            <a:spLocks noGrp="1" noChangeArrowheads="1"/>
          </p:cNvSpPr>
          <p:nvPr>
            <p:ph type="ftr" sz="quarter" idx="3"/>
          </p:nvPr>
        </p:nvSpPr>
        <p:spPr bwMode="auto">
          <a:xfrm>
            <a:off x="4165600" y="6251575"/>
            <a:ext cx="3860800"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Rectangle 15"/>
          <p:cNvSpPr>
            <a:spLocks noGrp="1" noChangeArrowheads="1"/>
          </p:cNvSpPr>
          <p:nvPr>
            <p:ph type="sldNum" sz="quarter" idx="4"/>
          </p:nvPr>
        </p:nvSpPr>
        <p:spPr bwMode="auto">
          <a:xfrm>
            <a:off x="9649883" y="6381750"/>
            <a:ext cx="2542117"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1-</a:t>
            </a:r>
            <a:fld id="{339128DD-8BA4-4655-8D52-E0FCE8840C24}"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91" name="Rectangle 15"/>
          <p:cNvSpPr>
            <a:spLocks noGrp="1" noChangeArrowheads="1"/>
          </p:cNvSpPr>
          <p:nvPr>
            <p:ph type="body" idx="1"/>
          </p:nvPr>
        </p:nvSpPr>
        <p:spPr bwMode="auto">
          <a:xfrm>
            <a:off x="719667" y="1628775"/>
            <a:ext cx="10972800" cy="4525963"/>
          </a:xfrm>
          <a:prstGeom prst="rect">
            <a:avLst/>
          </a:prstGeom>
          <a:noFill/>
          <a:ln w="9525">
            <a:noFill/>
            <a:miter lim="800000"/>
          </a:ln>
          <a:effectLst/>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26989" name="Rectangle 13"/>
          <p:cNvSpPr>
            <a:spLocks noGrp="1" noRot="1" noChangeArrowheads="1"/>
          </p:cNvSpPr>
          <p:nvPr>
            <p:ph type="title"/>
          </p:nvPr>
        </p:nvSpPr>
        <p:spPr bwMode="auto">
          <a:xfrm>
            <a:off x="609600" y="274638"/>
            <a:ext cx="10972800" cy="1143000"/>
          </a:xfrm>
          <a:prstGeom prst="rect">
            <a:avLst/>
          </a:prstGeom>
          <a:noFill/>
          <a:ln w="9525">
            <a:noFill/>
            <a:miter lim="800000"/>
          </a:ln>
          <a:effectLst/>
        </p:spPr>
        <p:txBody>
          <a:bodyPr vert="horz" wrap="square" lIns="91440" tIns="45720" rIns="91440" bIns="45720" numCol="1" anchor="ctr" anchorCtr="0" compatLnSpc="1"/>
          <a:lstStyle/>
          <a:p>
            <a:pPr lvl="0"/>
            <a:r>
              <a:rPr lang="zh-CN" altLang="en-US" dirty="0"/>
              <a:t>单击此处编辑母版标题样式</a:t>
            </a:r>
            <a:endParaRPr lang="zh-CN" altLang="en-US" dirty="0"/>
          </a:p>
        </p:txBody>
      </p:sp>
      <p:sp>
        <p:nvSpPr>
          <p:cNvPr id="25" name="Rectangle 13"/>
          <p:cNvSpPr>
            <a:spLocks noGrp="1" noChangeArrowheads="1"/>
          </p:cNvSpPr>
          <p:nvPr>
            <p:ph type="dt" sz="quarter" idx="2"/>
          </p:nvPr>
        </p:nvSpPr>
        <p:spPr bwMode="auto">
          <a:xfrm>
            <a:off x="609600" y="6248400"/>
            <a:ext cx="2844800" cy="476250"/>
          </a:xfrm>
          <a:prstGeom prst="rect">
            <a:avLst/>
          </a:prstGeom>
          <a:noFill/>
          <a:ln>
            <a:miter lim="800000"/>
          </a:ln>
        </p:spPr>
        <p:txBody>
          <a:bodyPr vert="horz" wrap="square" lIns="91440" tIns="45720" rIns="91440" bIns="45720" numCol="1" anchor="b" anchorCtr="0" compatLnSpc="1"/>
          <a:lstStyle>
            <a:lvl1pPr eaLnBrk="1" hangingPunct="1">
              <a:defRPr sz="1200">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7F4D7A77-7463-4504-8160-655BC61B601E}" type="datetime1">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6" name="Rectangle 14"/>
          <p:cNvSpPr>
            <a:spLocks noGrp="1" noChangeArrowheads="1"/>
          </p:cNvSpPr>
          <p:nvPr>
            <p:ph type="ftr" sz="quarter" idx="3"/>
          </p:nvPr>
        </p:nvSpPr>
        <p:spPr bwMode="auto">
          <a:xfrm>
            <a:off x="4165600" y="6251575"/>
            <a:ext cx="3860800" cy="476250"/>
          </a:xfrm>
          <a:prstGeom prst="rect">
            <a:avLst/>
          </a:prstGeom>
          <a:noFill/>
          <a:ln>
            <a:miter lim="800000"/>
          </a:ln>
        </p:spPr>
        <p:txBody>
          <a:bodyPr vert="horz" wrap="square" lIns="91440" tIns="45720" rIns="91440" bIns="45720" numCol="1" anchor="b" anchorCtr="0" compatLnSpc="1"/>
          <a:lstStyle>
            <a:lvl1pPr algn="ctr" eaLnBrk="1" hangingPunct="1">
              <a:defRPr sz="1200">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7" name="Rectangle 15"/>
          <p:cNvSpPr>
            <a:spLocks noGrp="1" noChangeArrowheads="1"/>
          </p:cNvSpPr>
          <p:nvPr>
            <p:ph type="sldNum" sz="quarter" idx="4"/>
          </p:nvPr>
        </p:nvSpPr>
        <p:spPr bwMode="auto">
          <a:xfrm>
            <a:off x="9649883" y="6381750"/>
            <a:ext cx="2542117" cy="476250"/>
          </a:xfrm>
          <a:prstGeom prst="rect">
            <a:avLst/>
          </a:prstGeom>
          <a:noFill/>
          <a:ln>
            <a:miter lim="800000"/>
          </a:ln>
        </p:spPr>
        <p:txBody>
          <a:bodyPr vert="horz" wrap="square" lIns="91440" tIns="45720" rIns="91440" bIns="45720" numCol="1" anchor="b" anchorCtr="0" compatLnSpc="1"/>
          <a:lstStyle>
            <a:lvl1pPr algn="r" eaLnBrk="1" hangingPunct="1">
              <a:defRPr noProof="1" smtClean="0">
                <a:solidFill>
                  <a:srgbClr val="4D4D4D"/>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1-</a:t>
            </a:r>
            <a:fld id="{695A0521-1CF4-4FCE-9FE3-489CB1C695AF}" type="slidenum">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Lst>
  <p:transition spd="slow">
    <p:zoom/>
  </p:transition>
  <p:hf sldNum="0"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9.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1.png"/></Relationships>
</file>

<file path=ppt/slides/_rels/slide10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55.wdp"/><Relationship Id="rId3" Type="http://schemas.openxmlformats.org/officeDocument/2006/relationships/image" Target="../media/image154.png"/><Relationship Id="rId2" Type="http://schemas.microsoft.com/office/2007/relationships/hdphoto" Target="../media/image153.wdp"/><Relationship Id="rId1" Type="http://schemas.openxmlformats.org/officeDocument/2006/relationships/image" Target="../media/image15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6.png"/></Relationships>
</file>

<file path=ppt/slides/_rels/slide10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image" Target="../media/image157.jpeg"/></Relationships>
</file>

<file path=ppt/slides/_rels/slide11.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0.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2.png"/><Relationship Id="rId1" Type="http://schemas.openxmlformats.org/officeDocument/2006/relationships/image" Target="../media/image16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3.pn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6.png"/><Relationship Id="rId1" Type="http://schemas.openxmlformats.org/officeDocument/2006/relationships/image" Target="../media/image165.pn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7.wmf"/></Relationships>
</file>

<file path=ppt/slides/_rels/slide1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0.wmf"/><Relationship Id="rId2" Type="http://schemas.openxmlformats.org/officeDocument/2006/relationships/image" Target="../media/image169.wmf"/><Relationship Id="rId1" Type="http://schemas.openxmlformats.org/officeDocument/2006/relationships/image" Target="../media/image168.wmf"/></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2.png"/><Relationship Id="rId1" Type="http://schemas.openxmlformats.org/officeDocument/2006/relationships/image" Target="../media/image1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73.png"/></Relationships>
</file>

<file path=ppt/slides/_rels/slide12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image" Target="../media/image17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0.png"/></Relationships>
</file>

<file path=ppt/slides/_rels/slide125.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182.png"/><Relationship Id="rId1" Type="http://schemas.openxmlformats.org/officeDocument/2006/relationships/image" Target="../media/image181.png"/></Relationships>
</file>

<file path=ppt/slides/_rels/slide1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86.png"/><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image" Target="../media/image183.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8.png"/><Relationship Id="rId1" Type="http://schemas.openxmlformats.org/officeDocument/2006/relationships/image" Target="../media/image187.png"/></Relationships>
</file>

<file path=ppt/slides/_rels/slide12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93.png"/><Relationship Id="rId4" Type="http://schemas.openxmlformats.org/officeDocument/2006/relationships/image" Target="../media/image192.png"/><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image" Target="../media/image189.png"/></Relationships>
</file>

<file path=ppt/slides/_rels/slide1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image" Target="../media/image19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8.png"/><Relationship Id="rId1" Type="http://schemas.openxmlformats.org/officeDocument/2006/relationships/image" Target="../media/image19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0.png"/><Relationship Id="rId1" Type="http://schemas.openxmlformats.org/officeDocument/2006/relationships/image" Target="../media/image199.png"/></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1.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03.wdp"/><Relationship Id="rId1" Type="http://schemas.openxmlformats.org/officeDocument/2006/relationships/image" Target="../media/image202.png"/></Relationships>
</file>

<file path=ppt/slides/_rels/slide13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image" Target="../media/image204.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image" Target="../media/image207.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9.png"/><Relationship Id="rId1" Type="http://schemas.openxmlformats.org/officeDocument/2006/relationships/image" Target="../media/image208.png"/></Relationships>
</file>

<file path=ppt/slides/_rels/slide13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image" Target="../media/image21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4.png"/><Relationship Id="rId1" Type="http://schemas.openxmlformats.org/officeDocument/2006/relationships/image" Target="../media/image213.png"/></Relationships>
</file>

<file path=ppt/slides/_rels/slide141.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xml"/><Relationship Id="rId5" Type="http://schemas.openxmlformats.org/officeDocument/2006/relationships/image" Target="../media/image218.png"/><Relationship Id="rId4" Type="http://schemas.openxmlformats.org/officeDocument/2006/relationships/image" Target="../media/image217.png"/><Relationship Id="rId3" Type="http://schemas.openxmlformats.org/officeDocument/2006/relationships/image" Target="../media/image216.png"/><Relationship Id="rId2" Type="http://schemas.openxmlformats.org/officeDocument/2006/relationships/image" Target="../media/image212.png"/><Relationship Id="rId1" Type="http://schemas.openxmlformats.org/officeDocument/2006/relationships/image" Target="../media/image215.png"/></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9.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1.png"/><Relationship Id="rId1" Type="http://schemas.openxmlformats.org/officeDocument/2006/relationships/image" Target="../media/image220.png"/></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2.png"/></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3.png"/></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4.png"/></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5.png"/></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7.png"/><Relationship Id="rId1" Type="http://schemas.openxmlformats.org/officeDocument/2006/relationships/image" Target="../media/image22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8.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0.png"/><Relationship Id="rId1" Type="http://schemas.openxmlformats.org/officeDocument/2006/relationships/image" Target="../media/image229.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1.png"/></Relationships>
</file>

<file path=ppt/slides/_rels/slide154.xml.rels><?xml version="1.0" encoding="UTF-8" standalone="yes"?>
<Relationships xmlns="http://schemas.openxmlformats.org/package/2006/relationships"><Relationship Id="rId7" Type="http://schemas.openxmlformats.org/officeDocument/2006/relationships/vmlDrawing" Target="../drawings/vmlDrawing3.vml"/><Relationship Id="rId6" Type="http://schemas.openxmlformats.org/officeDocument/2006/relationships/slideLayout" Target="../slideLayouts/slideLayout1.xml"/><Relationship Id="rId5" Type="http://schemas.openxmlformats.org/officeDocument/2006/relationships/image" Target="../media/image235.png"/><Relationship Id="rId4" Type="http://schemas.openxmlformats.org/officeDocument/2006/relationships/image" Target="../media/image234.png"/><Relationship Id="rId3" Type="http://schemas.openxmlformats.org/officeDocument/2006/relationships/image" Target="../media/image233.png"/><Relationship Id="rId2" Type="http://schemas.openxmlformats.org/officeDocument/2006/relationships/image" Target="../media/image232.wmf"/><Relationship Id="rId1" Type="http://schemas.openxmlformats.org/officeDocument/2006/relationships/oleObject" Target="../embeddings/oleObject3.bin"/></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7.png"/><Relationship Id="rId1" Type="http://schemas.openxmlformats.org/officeDocument/2006/relationships/image" Target="../media/image236.png"/></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9.png"/><Relationship Id="rId1" Type="http://schemas.openxmlformats.org/officeDocument/2006/relationships/image" Target="../media/image238.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0.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44.png"/><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image" Target="../media/image241.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5.jpeg"/></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6.jpe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7.png"/></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8.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50.png"/><Relationship Id="rId1" Type="http://schemas.openxmlformats.org/officeDocument/2006/relationships/image" Target="../media/image249.png"/></Relationships>
</file>

<file path=ppt/slides/_rels/slide17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47.png"/><Relationship Id="rId2" Type="http://schemas.openxmlformats.org/officeDocument/2006/relationships/image" Target="../media/image252.png"/><Relationship Id="rId1" Type="http://schemas.openxmlformats.org/officeDocument/2006/relationships/image" Target="../media/image251.png"/></Relationships>
</file>

<file path=ppt/slides/_rels/slide17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image" Target="../media/image253.png"/></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57.png"/><Relationship Id="rId1" Type="http://schemas.openxmlformats.org/officeDocument/2006/relationships/image" Target="../media/image25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wmf"/><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vmlDrawing" Target="../drawings/vmlDrawing2.vml"/><Relationship Id="rId3" Type="http://schemas.openxmlformats.org/officeDocument/2006/relationships/slideLayout" Target="../slideLayouts/slideLayout1.xml"/><Relationship Id="rId2" Type="http://schemas.openxmlformats.org/officeDocument/2006/relationships/image" Target="../media/image24.wmf"/><Relationship Id="rId1"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wmf"/></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image" Target="../media/image30.png"/></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2.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1.png"/></Relationships>
</file>

<file path=ppt/slides/_rels/slide51.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1.png"/><Relationship Id="rId1"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3.wmf"/></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6.png"/></Relationships>
</file>

<file path=ppt/slides/_rels/slide6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image" Target="../media/image57.png"/></Relationships>
</file>

<file path=ppt/slides/_rels/slide6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8.png"/><Relationship Id="rId1" Type="http://schemas.openxmlformats.org/officeDocument/2006/relationships/image" Target="../media/image67.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9.wmf"/></Relationships>
</file>

<file path=ppt/slides/_rels/slide6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5.wmf"/></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6.w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7.emf"/></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79.png"/><Relationship Id="rId1" Type="http://schemas.openxmlformats.org/officeDocument/2006/relationships/image" Target="../media/image78.png"/></Relationships>
</file>

<file path=ppt/slides/_rels/slide7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5.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6.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8.png"/><Relationship Id="rId1" Type="http://schemas.openxmlformats.org/officeDocument/2006/relationships/image" Target="../media/image87.png"/></Relationships>
</file>

<file path=ppt/slides/_rels/slide7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s>
</file>

<file path=ppt/slides/_rels/slide7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9.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0.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1.jpeg"/></Relationships>
</file>

<file path=ppt/slides/_rels/slide8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8.png"/></Relationships>
</file>

<file path=ppt/slides/_rels/slide8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09.png"/></Relationships>
</file>

<file path=ppt/slides/_rels/slide8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 Id="rId3"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image" Target="../media/image10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7.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9.png"/><Relationship Id="rId1" Type="http://schemas.openxmlformats.org/officeDocument/2006/relationships/image" Target="../media/image118.png"/></Relationships>
</file>

<file path=ppt/slides/_rels/slide9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image" Target="../media/image120.png"/></Relationships>
</file>

<file path=ppt/slides/_rels/slide95.xml.rels><?xml version="1.0" encoding="UTF-8" standalone="yes"?>
<Relationships xmlns="http://schemas.openxmlformats.org/package/2006/relationships"><Relationship Id="rId9" Type="http://schemas.openxmlformats.org/officeDocument/2006/relationships/image" Target="../media/image134.png"/><Relationship Id="rId8" Type="http://schemas.openxmlformats.org/officeDocument/2006/relationships/image" Target="../media/image133.png"/><Relationship Id="rId7" Type="http://schemas.openxmlformats.org/officeDocument/2006/relationships/image" Target="../media/image132.png"/><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3" Type="http://schemas.openxmlformats.org/officeDocument/2006/relationships/image" Target="../media/image128.png"/><Relationship Id="rId2" Type="http://schemas.openxmlformats.org/officeDocument/2006/relationships/image" Target="../media/image127.png"/><Relationship Id="rId17" Type="http://schemas.openxmlformats.org/officeDocument/2006/relationships/slideLayout" Target="../slideLayouts/slideLayout1.xml"/><Relationship Id="rId16" Type="http://schemas.openxmlformats.org/officeDocument/2006/relationships/image" Target="../media/image141.png"/><Relationship Id="rId15" Type="http://schemas.openxmlformats.org/officeDocument/2006/relationships/image" Target="../media/image140.png"/><Relationship Id="rId14" Type="http://schemas.openxmlformats.org/officeDocument/2006/relationships/image" Target="../media/image139.png"/><Relationship Id="rId13" Type="http://schemas.openxmlformats.org/officeDocument/2006/relationships/image" Target="../media/image138.png"/><Relationship Id="rId12" Type="http://schemas.openxmlformats.org/officeDocument/2006/relationships/image" Target="../media/image137.png"/><Relationship Id="rId11" Type="http://schemas.openxmlformats.org/officeDocument/2006/relationships/image" Target="../media/image136.png"/><Relationship Id="rId10" Type="http://schemas.openxmlformats.org/officeDocument/2006/relationships/image" Target="../media/image135.png"/><Relationship Id="rId1" Type="http://schemas.openxmlformats.org/officeDocument/2006/relationships/image" Target="../media/image126.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2.png"/></Relationships>
</file>

<file path=ppt/slides/_rels/slide97.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image" Target="../media/image143.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6.png"/></Relationships>
</file>

<file path=ppt/slides/_rels/slide99.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148.png"/><Relationship Id="rId1" Type="http://schemas.openxmlformats.org/officeDocument/2006/relationships/image" Target="../media/image1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rrowheads="1"/>
          </p:cNvSpPr>
          <p:nvPr>
            <p:ph type="title" idx="4294967295"/>
          </p:nvPr>
        </p:nvSpPr>
        <p:spPr>
          <a:xfrm>
            <a:off x="4943872" y="1330651"/>
            <a:ext cx="7344816" cy="4605877"/>
          </a:xfrm>
        </p:spPr>
        <p:txBody>
          <a:bodyPr wrap="square" lIns="91440" tIns="45720" rIns="91440" bIns="45720" numCol="1" anchor="ctr" anchorCtr="0" compatLnSpc="1"/>
          <a:lstStyle/>
          <a:p>
            <a:pPr marL="0" marR="0" lvl="0" indent="0" algn="ctr" defTabSz="914400" rtl="0" eaLnBrk="1" fontAlgn="base" latinLnBrk="0" hangingPunct="1">
              <a:lnSpc>
                <a:spcPct val="100000"/>
              </a:lnSpc>
              <a:spcBef>
                <a:spcPts val="2700"/>
              </a:spcBef>
              <a:spcAft>
                <a:spcPts val="0"/>
              </a:spcAft>
              <a:buClrTx/>
              <a:buSzTx/>
              <a:buFontTx/>
              <a:buNone/>
              <a:defRPr/>
            </a:pPr>
            <a:r>
              <a:rPr kumimoji="0" lang="zh-CN" altLang="en-US" sz="6600" i="0" u="none" strike="noStrike" kern="1200" cap="none" spc="0" normalizeH="0" baseline="0" noProof="0" dirty="0">
                <a:solidFill>
                  <a:srgbClr val="AED283"/>
                </a:solidFill>
                <a:latin typeface="隶书" panose="02010509060101010101" pitchFamily="49" charset="-122"/>
                <a:ea typeface="隶书" panose="02010509060101010101" pitchFamily="49" charset="-122"/>
                <a:cs typeface="+mn-cs"/>
              </a:rPr>
              <a:t>第三章 </a:t>
            </a:r>
            <a:br>
              <a:rPr kumimoji="0" lang="zh-CN" altLang="en-US" sz="6600" i="0" u="none" strike="noStrike" kern="1200" cap="none" spc="0" normalizeH="0" baseline="0" noProof="0" dirty="0">
                <a:solidFill>
                  <a:srgbClr val="AED283"/>
                </a:solidFill>
                <a:latin typeface="隶书" panose="02010509060101010101" pitchFamily="49" charset="-122"/>
                <a:ea typeface="隶书" panose="02010509060101010101" pitchFamily="49" charset="-122"/>
                <a:cs typeface="+mn-cs"/>
              </a:rPr>
            </a:br>
            <a:r>
              <a:rPr kumimoji="0" lang="zh-CN" altLang="en-US" sz="6600" i="0" u="none" strike="noStrike" kern="1200" cap="none" spc="0" normalizeH="0" baseline="0" noProof="0" dirty="0">
                <a:solidFill>
                  <a:srgbClr val="AED283"/>
                </a:solidFill>
                <a:latin typeface="隶书" panose="02010509060101010101" pitchFamily="49" charset="-122"/>
                <a:ea typeface="隶书" panose="02010509060101010101" pitchFamily="49" charset="-122"/>
                <a:cs typeface="+mn-cs"/>
              </a:rPr>
              <a:t>水环境化学</a:t>
            </a:r>
            <a:br>
              <a:rPr kumimoji="0" lang="en-US" altLang="zh-CN" sz="6600" i="0" u="none" strike="noStrike" kern="1200" cap="none" spc="0" normalizeH="0" baseline="0" noProof="0" dirty="0">
                <a:solidFill>
                  <a:srgbClr val="AED283"/>
                </a:solidFill>
                <a:latin typeface="隶书" panose="02010509060101010101" pitchFamily="49" charset="-122"/>
                <a:ea typeface="隶书" panose="02010509060101010101" pitchFamily="49" charset="-122"/>
                <a:cs typeface="+mn-cs"/>
              </a:rPr>
            </a:br>
            <a:r>
              <a:rPr kumimoji="0" lang="en-US" altLang="zh-CN" sz="4000" b="0" i="0" u="none" strike="noStrike" kern="1200" cap="none" spc="0" normalizeH="0" baseline="0" noProof="0" dirty="0">
                <a:solidFill>
                  <a:schemeClr val="bg1"/>
                </a:solidFill>
                <a:effectLst/>
                <a:latin typeface="隶书" panose="02010509060101010101" pitchFamily="49" charset="-122"/>
                <a:ea typeface="隶书" panose="02010509060101010101" pitchFamily="49" charset="-122"/>
                <a:cs typeface="+mn-cs"/>
              </a:rPr>
              <a:t>1</a:t>
            </a:r>
            <a:br>
              <a:rPr kumimoji="0" lang="en-US" altLang="zh-CN" sz="6600" i="0" u="none" strike="noStrike" kern="1200" cap="none" spc="0" normalizeH="0" baseline="0" noProof="0" dirty="0">
                <a:solidFill>
                  <a:srgbClr val="AED283"/>
                </a:solidFill>
                <a:latin typeface="隶书" panose="02010509060101010101" pitchFamily="49" charset="-122"/>
                <a:ea typeface="隶书" panose="02010509060101010101" pitchFamily="49" charset="-122"/>
                <a:cs typeface="+mn-cs"/>
              </a:rPr>
            </a:br>
            <a:r>
              <a:rPr kumimoji="0" lang="en-US" altLang="zh-CN" sz="3600" b="1" i="1" u="none" strike="noStrike" kern="1200" cap="none" spc="0" normalizeH="0" baseline="0" noProof="0" dirty="0">
                <a:solidFill>
                  <a:srgbClr val="508B5B"/>
                </a:solidFill>
                <a:latin typeface="Times New Roman" panose="02020603050405020304" pitchFamily="18" charset="0"/>
                <a:ea typeface="宋体" panose="02010600030101010101" pitchFamily="2" charset="-122"/>
                <a:cs typeface="+mn-cs"/>
              </a:rPr>
              <a:t>Chapter 3. </a:t>
            </a:r>
            <a:br>
              <a:rPr kumimoji="0" lang="en-US" altLang="zh-CN" sz="3600" b="1" i="1" u="none" strike="noStrike" kern="1200" cap="none" spc="0" normalizeH="0" baseline="0" noProof="0" dirty="0">
                <a:solidFill>
                  <a:srgbClr val="508B5B"/>
                </a:solidFill>
                <a:latin typeface="Times New Roman" panose="02020603050405020304" pitchFamily="18" charset="0"/>
                <a:ea typeface="宋体" panose="02010600030101010101" pitchFamily="2" charset="-122"/>
                <a:cs typeface="+mn-cs"/>
              </a:rPr>
            </a:br>
            <a:r>
              <a:rPr kumimoji="0" lang="en-US" altLang="zh-CN" sz="3600" b="1" i="1" u="none" strike="noStrike" kern="1200" cap="none" spc="0" normalizeH="0" baseline="0" noProof="0" dirty="0">
                <a:solidFill>
                  <a:srgbClr val="508B5B"/>
                </a:solidFill>
                <a:latin typeface="Times New Roman" panose="02020603050405020304" pitchFamily="18" charset="0"/>
                <a:ea typeface="宋体" panose="02010600030101010101" pitchFamily="2" charset="-122"/>
                <a:cs typeface="+mn-cs"/>
              </a:rPr>
              <a:t>Aquatic Environmental   Chemistry</a:t>
            </a:r>
            <a:br>
              <a:rPr kumimoji="0" lang="en-US" altLang="zh-CN" sz="4800" b="1" i="0" u="none" strike="noStrike" kern="0" cap="none" spc="0" normalizeH="0" baseline="0" noProof="0" dirty="0">
                <a:ln>
                  <a:noFill/>
                </a:ln>
                <a:solidFill>
                  <a:schemeClr val="accent1">
                    <a:lumMod val="50000"/>
                  </a:schemeClr>
                </a:solidFill>
                <a:effectLst/>
                <a:uLnTx/>
                <a:uFillTx/>
                <a:latin typeface="Arial" panose="020B0604020202020204" pitchFamily="34" charset="0"/>
                <a:ea typeface="黑体" panose="02010609060101010101" pitchFamily="49" charset="-122"/>
                <a:cs typeface="+mj-cs"/>
              </a:rPr>
            </a:br>
            <a:r>
              <a:rPr kumimoji="0" lang="en-US" altLang="zh-CN" sz="4800" b="1" i="0" u="none" strike="noStrike" kern="0" cap="none" spc="0" normalizeH="0" baseline="0" noProof="0" dirty="0">
                <a:ln>
                  <a:noFill/>
                </a:ln>
                <a:solidFill>
                  <a:schemeClr val="accent1">
                    <a:lumMod val="50000"/>
                  </a:schemeClr>
                </a:solidFill>
                <a:effectLst/>
                <a:uLnTx/>
                <a:uFillTx/>
                <a:latin typeface="Arial" panose="020B0604020202020204" pitchFamily="34" charset="0"/>
                <a:ea typeface="黑体" panose="02010609060101010101" pitchFamily="49" charset="-122"/>
                <a:cs typeface="+mj-cs"/>
              </a:rPr>
              <a:t> </a:t>
            </a:r>
            <a:endParaRPr kumimoji="0" lang="en-US" altLang="zh-CN" sz="4800" b="1" i="0" u="none" strike="noStrike" kern="0" cap="none" spc="0" normalizeH="0" baseline="0" noProof="0" dirty="0">
              <a:ln>
                <a:noFill/>
              </a:ln>
              <a:solidFill>
                <a:schemeClr val="accent1">
                  <a:lumMod val="50000"/>
                </a:schemeClr>
              </a:solidFill>
              <a:effectLst/>
              <a:uLnTx/>
              <a:uFillTx/>
              <a:latin typeface="Arial" panose="020B0604020202020204" pitchFamily="34" charset="0"/>
              <a:ea typeface="黑体" panose="02010609060101010101" pitchFamily="49" charset="-122"/>
              <a:cs typeface="+mj-cs"/>
            </a:endParaRPr>
          </a:p>
        </p:txBody>
      </p:sp>
      <p:pic>
        <p:nvPicPr>
          <p:cNvPr id="50" name="图片 49"/>
          <p:cNvPicPr>
            <a:picLocks noChangeAspect="1"/>
          </p:cNvPicPr>
          <p:nvPr/>
        </p:nvPicPr>
        <p:blipFill rotWithShape="1">
          <a:blip r:embed="rId1"/>
          <a:srcRect l="13974" t="34906" r="67130" b="22066"/>
          <a:stretch>
            <a:fillRect/>
          </a:stretch>
        </p:blipFill>
        <p:spPr>
          <a:xfrm>
            <a:off x="0" y="-13336"/>
            <a:ext cx="5077513" cy="6871336"/>
          </a:xfrm>
          <a:prstGeom prst="rect">
            <a:avLst/>
          </a:prstGeom>
        </p:spPr>
      </p:pic>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8" name="Text Box 4"/>
          <p:cNvSpPr txBox="1">
            <a:spLocks noChangeArrowheads="1"/>
          </p:cNvSpPr>
          <p:nvPr/>
        </p:nvSpPr>
        <p:spPr bwMode="auto">
          <a:xfrm>
            <a:off x="334963" y="332423"/>
            <a:ext cx="9001526" cy="1018540"/>
          </a:xfrm>
          <a:prstGeom prst="rect">
            <a:avLst/>
          </a:prstGeom>
          <a:noFill/>
          <a:ln w="9525">
            <a:noFill/>
            <a:miter lim="800000"/>
          </a:ln>
          <a:effectLst/>
        </p:spPr>
        <p:txBody>
          <a:bodyPr wrap="square">
            <a:spAutoFit/>
          </a:bodyPr>
          <a:lstStyle/>
          <a:p>
            <a:pPr marL="457200" indent="-457200" eaLnBrk="1" hangingPunct="1">
              <a:lnSpc>
                <a:spcPct val="10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天然水中的主要离子组成</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30"/>
              </a:spcBef>
              <a:spcAft>
                <a:spcPts val="0"/>
              </a:spcAft>
              <a:defRPr/>
            </a:pPr>
            <a:r>
              <a:rPr lang="en-US" altLang="zh-CN" sz="3000" b="1" dirty="0">
                <a:solidFill>
                  <a:srgbClr val="000000"/>
                </a:solidFill>
                <a:latin typeface="Times New Roman" panose="02020603050405020304" pitchFamily="18" charset="0"/>
                <a:cs typeface="Times New Roman" panose="02020603050405020304" pitchFamily="18" charset="0"/>
              </a:rPr>
              <a:t>     Ion Composition in Natural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1085850" y="1325245"/>
            <a:ext cx="10338435" cy="2261235"/>
          </a:xfrm>
          <a:prstGeom prst="rect">
            <a:avLst/>
          </a:prstGeom>
          <a:noFill/>
        </p:spPr>
        <p:txBody>
          <a:bodyPr wrap="square" rtlCol="0">
            <a:spAutoFit/>
          </a:bodyPr>
          <a:p>
            <a:pPr>
              <a:lnSpc>
                <a:spcPct val="130000"/>
              </a:lnSpc>
              <a:spcBef>
                <a:spcPts val="0"/>
              </a:spcBef>
              <a:spcAft>
                <a:spcPts val="0"/>
              </a:spcAft>
            </a:pPr>
            <a:r>
              <a:rPr lang="zh-CN" altLang="en-US" sz="2200">
                <a:latin typeface="Times New Roman" panose="02020603050405020304" pitchFamily="18" charset="0"/>
                <a:ea typeface="黑体" panose="02010609060101010101" pitchFamily="49" charset="-122"/>
                <a:cs typeface="Times New Roman" panose="02020603050405020304" pitchFamily="18" charset="0"/>
              </a:rPr>
              <a:t>地球上不同水体中的离子组成差别较大，</a:t>
            </a:r>
            <a:endParaRPr lang="zh-CN" altLang="en-US" sz="2200">
              <a:latin typeface="Times New Roman" panose="02020603050405020304" pitchFamily="18" charset="0"/>
              <a:ea typeface="黑体" panose="02010609060101010101" pitchFamily="49" charset="-122"/>
              <a:cs typeface="Times New Roman" panose="02020603050405020304" pitchFamily="18" charset="0"/>
            </a:endParaRPr>
          </a:p>
          <a:p>
            <a:pPr>
              <a:lnSpc>
                <a:spcPct val="130000"/>
              </a:lnSpc>
              <a:spcBef>
                <a:spcPts val="0"/>
              </a:spcBef>
              <a:spcAft>
                <a:spcPts val="0"/>
              </a:spcAft>
            </a:pPr>
            <a:r>
              <a:rPr lang="zh-CN" altLang="en-US" sz="220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河水中的主要阴离子为</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HCO</a:t>
            </a:r>
            <a:r>
              <a:rPr lang="en-US" altLang="zh-CN" sz="2000" baseline="-2500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latin typeface="Times New Roman" panose="02020603050405020304" pitchFamily="18" charset="0"/>
                <a:ea typeface="黑体" panose="02010609060101010101" pitchFamily="49" charset="-122"/>
                <a:cs typeface="Times New Roman" panose="02020603050405020304" pitchFamily="18" charset="0"/>
              </a:rPr>
              <a:t>&gt;Cl</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latin typeface="Times New Roman" panose="02020603050405020304" pitchFamily="18" charset="0"/>
                <a:ea typeface="黑体" panose="02010609060101010101" pitchFamily="49" charset="-122"/>
                <a:cs typeface="Times New Roman" panose="02020603050405020304" pitchFamily="18" charset="0"/>
              </a:rPr>
              <a:t>&gt;SO</a:t>
            </a:r>
            <a:r>
              <a:rPr lang="en-US" altLang="zh-CN" sz="2000" baseline="-25000">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a:p>
            <a:pPr>
              <a:lnSpc>
                <a:spcPct val="130000"/>
              </a:lnSpc>
              <a:spcBef>
                <a:spcPts val="0"/>
              </a:spcBef>
              <a:spcAft>
                <a:spcPts val="0"/>
              </a:spcAft>
            </a:pPr>
            <a:r>
              <a:rPr lang="zh-CN" altLang="en-US" sz="200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主要阳离子为</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Ca</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latin typeface="Times New Roman" panose="02020603050405020304" pitchFamily="18" charset="0"/>
                <a:ea typeface="黑体" panose="02010609060101010101" pitchFamily="49" charset="-122"/>
                <a:cs typeface="Times New Roman" panose="02020603050405020304" pitchFamily="18" charset="0"/>
              </a:rPr>
              <a:t>Na</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latin typeface="Times New Roman" panose="02020603050405020304" pitchFamily="18" charset="0"/>
                <a:ea typeface="黑体" panose="02010609060101010101" pitchFamily="49" charset="-122"/>
                <a:cs typeface="Times New Roman" panose="02020603050405020304" pitchFamily="18" charset="0"/>
              </a:rPr>
              <a:t>Mg</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a:p>
            <a:pPr>
              <a:lnSpc>
                <a:spcPct val="130000"/>
              </a:lnSpc>
              <a:spcBef>
                <a:spcPts val="700"/>
              </a:spcBef>
              <a:spcAft>
                <a:spcPts val="0"/>
              </a:spcAft>
            </a:pPr>
            <a:r>
              <a:rPr lang="zh-CN" altLang="en-US" sz="200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海水中的</a:t>
            </a:r>
            <a:r>
              <a:rPr lang="zh-CN" altLang="en-US" sz="2000">
                <a:latin typeface="Times New Roman" panose="02020603050405020304" pitchFamily="18" charset="0"/>
                <a:ea typeface="黑体" panose="02010609060101010101" pitchFamily="49" charset="-122"/>
                <a:cs typeface="Times New Roman" panose="02020603050405020304" pitchFamily="18" charset="0"/>
                <a:sym typeface="+mn-ea"/>
              </a:rPr>
              <a:t>主要</a:t>
            </a:r>
            <a:r>
              <a:rPr lang="zh-CN" altLang="en-US" sz="2000">
                <a:latin typeface="Times New Roman" panose="02020603050405020304" pitchFamily="18" charset="0"/>
                <a:ea typeface="黑体" panose="02010609060101010101" pitchFamily="49" charset="-122"/>
                <a:cs typeface="Times New Roman" panose="02020603050405020304" pitchFamily="18" charset="0"/>
              </a:rPr>
              <a:t>阴离子为</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Cl</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baseline="-25000">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latin typeface="Times New Roman" panose="02020603050405020304" pitchFamily="18" charset="0"/>
                <a:ea typeface="黑体" panose="02010609060101010101" pitchFamily="49" charset="-122"/>
                <a:cs typeface="Times New Roman" panose="02020603050405020304" pitchFamily="18" charset="0"/>
              </a:rPr>
              <a:t>HCO</a:t>
            </a:r>
            <a:r>
              <a:rPr lang="en-US" altLang="zh-CN" sz="2000" baseline="-2500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a:p>
            <a:pPr>
              <a:lnSpc>
                <a:spcPct val="130000"/>
              </a:lnSpc>
              <a:spcBef>
                <a:spcPts val="0"/>
              </a:spcBef>
              <a:spcAft>
                <a:spcPts val="0"/>
              </a:spcAft>
            </a:pPr>
            <a:r>
              <a:rPr lang="zh-CN" altLang="en-US" sz="200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主要阳离子为</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Na</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latin typeface="Times New Roman" panose="02020603050405020304" pitchFamily="18" charset="0"/>
                <a:ea typeface="黑体" panose="02010609060101010101" pitchFamily="49" charset="-122"/>
                <a:cs typeface="Times New Roman" panose="02020603050405020304" pitchFamily="18" charset="0"/>
              </a:rPr>
              <a:t>&gt;</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latin typeface="Times New Roman" panose="02020603050405020304" pitchFamily="18" charset="0"/>
                <a:ea typeface="黑体" panose="02010609060101010101" pitchFamily="49" charset="-122"/>
                <a:cs typeface="Times New Roman" panose="02020603050405020304" pitchFamily="18" charset="0"/>
              </a:rPr>
              <a:t>Mg</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latin typeface="Times New Roman" panose="02020603050405020304" pitchFamily="18" charset="0"/>
                <a:ea typeface="黑体" panose="02010609060101010101" pitchFamily="49" charset="-122"/>
                <a:cs typeface="Times New Roman" panose="02020603050405020304" pitchFamily="18" charset="0"/>
              </a:rPr>
              <a:t>Ca</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文本框 4"/>
          <p:cNvSpPr txBox="1"/>
          <p:nvPr/>
        </p:nvSpPr>
        <p:spPr>
          <a:xfrm>
            <a:off x="7247890" y="1269365"/>
            <a:ext cx="4498975" cy="293370"/>
          </a:xfrm>
          <a:prstGeom prst="rect">
            <a:avLst/>
          </a:prstGeom>
        </p:spPr>
        <p:txBody>
          <a:bodyPr wrap="square">
            <a:spAutoFit/>
          </a:bodyPr>
          <a:p>
            <a:pPr marL="0" indent="269240" algn="ctr" defTabSz="266700">
              <a:lnSpc>
                <a:spcPts val="1575"/>
              </a:lnSpc>
              <a:spcBef>
                <a:spcPct val="0"/>
              </a:spcBef>
              <a:spcAft>
                <a:spcPct val="0"/>
              </a:spcAft>
            </a:pPr>
            <a:r>
              <a:rPr lang="zh-CN" altLang="en-US" sz="1800">
                <a:solidFill>
                  <a:srgbClr val="000000"/>
                </a:solidFill>
                <a:latin typeface="微软雅黑" panose="020B0503020204020204" charset="-122"/>
                <a:ea typeface="微软雅黑" panose="020B0503020204020204" charset="-122"/>
              </a:rPr>
              <a:t>河水和海水主要离子的平均浓度</a:t>
            </a:r>
            <a:endParaRPr lang="zh-CN" altLang="en-US" sz="1800">
              <a:solidFill>
                <a:srgbClr val="000000"/>
              </a:solidFill>
              <a:latin typeface="微软雅黑" panose="020B0503020204020204" charset="-122"/>
              <a:ea typeface="微软雅黑" panose="020B0503020204020204" charset="-122"/>
            </a:endParaRPr>
          </a:p>
        </p:txBody>
      </p:sp>
      <p:graphicFrame>
        <p:nvGraphicFramePr>
          <p:cNvPr id="10" name="表格 9"/>
          <p:cNvGraphicFramePr/>
          <p:nvPr>
            <p:custDataLst>
              <p:tags r:id="rId1"/>
            </p:custDataLst>
          </p:nvPr>
        </p:nvGraphicFramePr>
        <p:xfrm>
          <a:off x="7320280" y="1701165"/>
          <a:ext cx="4603750" cy="3456940"/>
        </p:xfrm>
        <a:graphic>
          <a:graphicData uri="http://schemas.openxmlformats.org/drawingml/2006/table">
            <a:tbl>
              <a:tblPr firstRow="1">
                <a:tableStyleId>{23230B2B-E04B-4A7F-8B59-820921BA2673}</a:tableStyleId>
              </a:tblPr>
              <a:tblGrid>
                <a:gridCol w="1018540"/>
                <a:gridCol w="1792605"/>
                <a:gridCol w="1792605"/>
              </a:tblGrid>
              <a:tr h="549910">
                <a:tc>
                  <a:txBody>
                    <a:bodyPr/>
                    <a:p>
                      <a:pPr marL="14605" indent="-14605" algn="ctr">
                        <a:lnSpc>
                          <a:spcPts val="1575"/>
                        </a:lnSpc>
                        <a:spcBef>
                          <a:spcPct val="0"/>
                        </a:spcBef>
                        <a:spcAft>
                          <a:spcPct val="0"/>
                        </a:spcAft>
                      </a:pPr>
                      <a:r>
                        <a:rPr lang="zh-CN" sz="1600">
                          <a:solidFill>
                            <a:schemeClr val="tx1"/>
                          </a:solidFill>
                        </a:rPr>
                        <a:t>离子</a:t>
                      </a:r>
                      <a:endParaRPr lang="zh-CN" sz="1600">
                        <a:solidFill>
                          <a:schemeClr val="tx1"/>
                        </a:solidFill>
                      </a:endParaRPr>
                    </a:p>
                  </a:txBody>
                  <a:tcPr marL="68580" marR="68580" marT="0" marB="0" anchor="ctr" anchorCtr="0"/>
                </a:tc>
                <a:tc>
                  <a:txBody>
                    <a:bodyPr/>
                    <a:p>
                      <a:pPr marL="540385" indent="-540385" algn="ctr">
                        <a:lnSpc>
                          <a:spcPts val="1575"/>
                        </a:lnSpc>
                        <a:spcBef>
                          <a:spcPct val="0"/>
                        </a:spcBef>
                        <a:spcAft>
                          <a:spcPct val="0"/>
                        </a:spcAft>
                      </a:pPr>
                      <a:r>
                        <a:rPr lang="zh-CN" sz="1600">
                          <a:solidFill>
                            <a:schemeClr val="tx1"/>
                          </a:solidFill>
                        </a:rPr>
                        <a:t>河水</a:t>
                      </a:r>
                      <a:endParaRPr lang="zh-CN" sz="1600">
                        <a:solidFill>
                          <a:schemeClr val="tx1"/>
                        </a:solidFill>
                      </a:endParaRPr>
                    </a:p>
                    <a:p>
                      <a:pPr marL="540385" indent="-540385" algn="ctr">
                        <a:lnSpc>
                          <a:spcPts val="1575"/>
                        </a:lnSpc>
                        <a:spcBef>
                          <a:spcPct val="0"/>
                        </a:spcBef>
                        <a:spcAft>
                          <a:spcPct val="0"/>
                        </a:spcAft>
                      </a:pPr>
                      <a:r>
                        <a:rPr lang="zh-CN" sz="1600">
                          <a:solidFill>
                            <a:schemeClr val="tx1"/>
                          </a:solidFill>
                        </a:rPr>
                        <a:t>（</a:t>
                      </a:r>
                      <a:r>
                        <a:rPr lang="en-US" altLang="zh-CN" sz="1600">
                          <a:solidFill>
                            <a:schemeClr val="tx1"/>
                          </a:solidFill>
                        </a:rPr>
                        <a:t>mmol/L</a:t>
                      </a:r>
                      <a:r>
                        <a:rPr lang="zh-CN" sz="1600">
                          <a:solidFill>
                            <a:schemeClr val="tx1"/>
                          </a:solidFill>
                        </a:rPr>
                        <a:t>）</a:t>
                      </a:r>
                      <a:endParaRPr lang="zh-CN" sz="1600">
                        <a:solidFill>
                          <a:schemeClr val="tx1"/>
                        </a:solidFill>
                      </a:endParaRPr>
                    </a:p>
                  </a:txBody>
                  <a:tcPr marL="68580" marR="68580" marT="0" marB="0" anchor="ctr" anchorCtr="0"/>
                </a:tc>
                <a:tc>
                  <a:txBody>
                    <a:bodyPr/>
                    <a:p>
                      <a:pPr marL="540385" indent="-510540" algn="ctr">
                        <a:lnSpc>
                          <a:spcPts val="1575"/>
                        </a:lnSpc>
                        <a:spcBef>
                          <a:spcPct val="0"/>
                        </a:spcBef>
                        <a:spcAft>
                          <a:spcPct val="0"/>
                        </a:spcAft>
                      </a:pPr>
                      <a:r>
                        <a:rPr lang="zh-CN" sz="1600">
                          <a:solidFill>
                            <a:schemeClr val="tx1"/>
                          </a:solidFill>
                        </a:rPr>
                        <a:t>海水</a:t>
                      </a:r>
                      <a:endParaRPr lang="zh-CN" sz="1600">
                        <a:solidFill>
                          <a:schemeClr val="tx1"/>
                        </a:solidFill>
                      </a:endParaRPr>
                    </a:p>
                    <a:p>
                      <a:pPr marL="540385" indent="-510540" algn="ctr">
                        <a:lnSpc>
                          <a:spcPts val="1575"/>
                        </a:lnSpc>
                        <a:spcBef>
                          <a:spcPct val="0"/>
                        </a:spcBef>
                        <a:spcAft>
                          <a:spcPct val="0"/>
                        </a:spcAft>
                      </a:pPr>
                      <a:r>
                        <a:rPr lang="zh-CN" sz="1600">
                          <a:solidFill>
                            <a:schemeClr val="tx1"/>
                          </a:solidFill>
                        </a:rPr>
                        <a:t>（</a:t>
                      </a:r>
                      <a:r>
                        <a:rPr lang="en-US" altLang="zh-CN" sz="1600">
                          <a:solidFill>
                            <a:schemeClr val="tx1"/>
                          </a:solidFill>
                        </a:rPr>
                        <a:t>mmol/L</a:t>
                      </a:r>
                      <a:r>
                        <a:rPr lang="zh-CN" sz="1600">
                          <a:solidFill>
                            <a:schemeClr val="tx1"/>
                          </a:solidFill>
                        </a:rPr>
                        <a:t>）</a:t>
                      </a:r>
                      <a:endParaRPr lang="zh-CN" sz="1600">
                        <a:solidFill>
                          <a:schemeClr val="tx1"/>
                        </a:solidFill>
                      </a:endParaRPr>
                    </a:p>
                  </a:txBody>
                  <a:tcPr marL="68580" marR="68580" marT="0" marB="0" anchor="ctr" anchorCtr="0"/>
                </a:tc>
              </a:tr>
              <a:tr h="415290">
                <a:tc>
                  <a:txBody>
                    <a:bodyPr/>
                    <a:p>
                      <a:pPr marL="29210" indent="10795" algn="ctr" fontAlgn="auto">
                        <a:lnSpc>
                          <a:spcPts val="2575"/>
                        </a:lnSpc>
                        <a:spcBef>
                          <a:spcPct val="0"/>
                        </a:spcBef>
                        <a:spcAft>
                          <a:spcPct val="0"/>
                        </a:spcAft>
                      </a:pPr>
                      <a:r>
                        <a:rPr lang="en-US" altLang="zh-CN" sz="1600"/>
                        <a:t>HCO</a:t>
                      </a:r>
                      <a:r>
                        <a:rPr lang="en-US" altLang="zh-CN" sz="1600" baseline="-25000"/>
                        <a:t>3</a:t>
                      </a:r>
                      <a:r>
                        <a:rPr lang="en-US" altLang="zh-CN" sz="1600" baseline="30000"/>
                        <a:t>-</a:t>
                      </a:r>
                      <a:endParaRPr lang="en-US" altLang="zh-CN" sz="1600" baseline="30000"/>
                    </a:p>
                  </a:txBody>
                  <a:tcPr marL="68580" marR="68580" marT="0" marB="0" anchor="ctr" anchorCtr="0"/>
                </a:tc>
                <a:tc>
                  <a:txBody>
                    <a:bodyPr/>
                    <a:p>
                      <a:pPr marL="540385" indent="-517525" algn="ctr" fontAlgn="auto">
                        <a:lnSpc>
                          <a:spcPts val="2575"/>
                        </a:lnSpc>
                        <a:spcBef>
                          <a:spcPct val="0"/>
                        </a:spcBef>
                        <a:spcAft>
                          <a:spcPct val="0"/>
                        </a:spcAft>
                      </a:pPr>
                      <a:r>
                        <a:rPr lang="en-US" altLang="zh-CN" sz="1600"/>
                        <a:t>0.86</a:t>
                      </a:r>
                      <a:endParaRPr lang="en-US" altLang="zh-CN" sz="1600"/>
                    </a:p>
                  </a:txBody>
                  <a:tcPr marL="68580" marR="68580" marT="0" marB="0" anchor="ctr" anchorCtr="0"/>
                </a:tc>
                <a:tc>
                  <a:txBody>
                    <a:bodyPr/>
                    <a:p>
                      <a:pPr marL="540385" indent="-540385" algn="ctr" fontAlgn="auto">
                        <a:lnSpc>
                          <a:spcPts val="2575"/>
                        </a:lnSpc>
                        <a:spcBef>
                          <a:spcPct val="0"/>
                        </a:spcBef>
                        <a:spcAft>
                          <a:spcPct val="0"/>
                        </a:spcAft>
                      </a:pPr>
                      <a:r>
                        <a:rPr lang="en-US" altLang="zh-CN" sz="1600"/>
                        <a:t>2.38</a:t>
                      </a:r>
                      <a:endParaRPr lang="en-US" altLang="zh-CN" sz="1600"/>
                    </a:p>
                  </a:txBody>
                  <a:tcPr marL="68580" marR="68580" marT="0" marB="0" anchor="ctr" anchorCtr="0"/>
                </a:tc>
              </a:tr>
              <a:tr h="415290">
                <a:tc>
                  <a:txBody>
                    <a:bodyPr/>
                    <a:p>
                      <a:pPr marL="0" indent="0" algn="ctr" fontAlgn="auto">
                        <a:lnSpc>
                          <a:spcPts val="2575"/>
                        </a:lnSpc>
                        <a:spcBef>
                          <a:spcPct val="0"/>
                        </a:spcBef>
                        <a:spcAft>
                          <a:spcPct val="0"/>
                        </a:spcAft>
                      </a:pPr>
                      <a:r>
                        <a:rPr lang="en-US" altLang="zh-CN" sz="1600"/>
                        <a:t>SO</a:t>
                      </a:r>
                      <a:r>
                        <a:rPr lang="en-US" altLang="zh-CN" sz="1600" baseline="-25000"/>
                        <a:t>4</a:t>
                      </a:r>
                      <a:r>
                        <a:rPr lang="en-US" altLang="zh-CN" sz="1600" baseline="30000"/>
                        <a:t>2-</a:t>
                      </a:r>
                      <a:endParaRPr lang="en-US" altLang="zh-CN" sz="1600" baseline="30000"/>
                    </a:p>
                  </a:txBody>
                  <a:tcPr marL="68580" marR="68580" marT="0" marB="0" anchor="ctr" anchorCtr="0"/>
                </a:tc>
                <a:tc>
                  <a:txBody>
                    <a:bodyPr/>
                    <a:p>
                      <a:pPr marL="540385" indent="-498475" algn="ctr" fontAlgn="auto">
                        <a:lnSpc>
                          <a:spcPts val="2575"/>
                        </a:lnSpc>
                        <a:spcBef>
                          <a:spcPct val="0"/>
                        </a:spcBef>
                        <a:spcAft>
                          <a:spcPct val="0"/>
                        </a:spcAft>
                      </a:pPr>
                      <a:r>
                        <a:rPr lang="en-US" altLang="zh-CN" sz="1600"/>
                        <a:t>0.069</a:t>
                      </a:r>
                      <a:endParaRPr lang="en-US" altLang="zh-CN" sz="1600"/>
                    </a:p>
                  </a:txBody>
                  <a:tcPr marL="68580" marR="68580" marT="0" marB="0" anchor="ctr" anchorCtr="0"/>
                </a:tc>
                <a:tc>
                  <a:txBody>
                    <a:bodyPr/>
                    <a:p>
                      <a:pPr marL="540385" indent="-520065" algn="ctr" fontAlgn="auto">
                        <a:lnSpc>
                          <a:spcPts val="2575"/>
                        </a:lnSpc>
                        <a:spcBef>
                          <a:spcPct val="0"/>
                        </a:spcBef>
                        <a:spcAft>
                          <a:spcPct val="0"/>
                        </a:spcAft>
                      </a:pPr>
                      <a:r>
                        <a:rPr lang="en-US" altLang="zh-CN" sz="1600"/>
                        <a:t>28.2</a:t>
                      </a:r>
                      <a:endParaRPr lang="en-US" altLang="zh-CN" sz="1600"/>
                    </a:p>
                  </a:txBody>
                  <a:tcPr marL="68580" marR="68580" marT="0" marB="0" anchor="ctr" anchorCtr="0"/>
                </a:tc>
              </a:tr>
              <a:tr h="415290">
                <a:tc>
                  <a:txBody>
                    <a:bodyPr/>
                    <a:p>
                      <a:pPr marL="53975" indent="-19050" algn="ctr" fontAlgn="auto">
                        <a:lnSpc>
                          <a:spcPts val="2575"/>
                        </a:lnSpc>
                        <a:spcBef>
                          <a:spcPct val="0"/>
                        </a:spcBef>
                        <a:spcAft>
                          <a:spcPct val="0"/>
                        </a:spcAft>
                      </a:pPr>
                      <a:r>
                        <a:rPr lang="en-US" altLang="zh-CN" sz="1600"/>
                        <a:t>Cl</a:t>
                      </a:r>
                      <a:r>
                        <a:rPr lang="en-US" altLang="zh-CN" sz="1600" baseline="30000"/>
                        <a:t>-</a:t>
                      </a:r>
                      <a:endParaRPr lang="en-US" altLang="zh-CN" sz="1600" baseline="30000"/>
                    </a:p>
                  </a:txBody>
                  <a:tcPr marL="68580" marR="68580" marT="0" marB="0" anchor="ctr" anchorCtr="0"/>
                </a:tc>
                <a:tc>
                  <a:txBody>
                    <a:bodyPr/>
                    <a:p>
                      <a:pPr marL="540385" indent="-540385" algn="ctr" fontAlgn="auto">
                        <a:lnSpc>
                          <a:spcPts val="2575"/>
                        </a:lnSpc>
                        <a:spcBef>
                          <a:spcPct val="0"/>
                        </a:spcBef>
                        <a:spcAft>
                          <a:spcPct val="0"/>
                        </a:spcAft>
                      </a:pPr>
                      <a:r>
                        <a:rPr lang="en-US" altLang="zh-CN" sz="1600"/>
                        <a:t>0.16</a:t>
                      </a:r>
                      <a:endParaRPr lang="en-US" altLang="zh-CN" sz="1600"/>
                    </a:p>
                  </a:txBody>
                  <a:tcPr marL="68580" marR="68580" marT="0" marB="0" anchor="ctr" anchorCtr="0"/>
                </a:tc>
                <a:tc>
                  <a:txBody>
                    <a:bodyPr/>
                    <a:p>
                      <a:pPr marL="540385" indent="-540385" algn="ctr" fontAlgn="auto">
                        <a:lnSpc>
                          <a:spcPts val="2575"/>
                        </a:lnSpc>
                        <a:spcBef>
                          <a:spcPct val="0"/>
                        </a:spcBef>
                        <a:spcAft>
                          <a:spcPct val="0"/>
                        </a:spcAft>
                      </a:pPr>
                      <a:r>
                        <a:rPr lang="en-US" altLang="zh-CN" sz="1600"/>
                        <a:t>545.0</a:t>
                      </a:r>
                      <a:endParaRPr lang="en-US" altLang="zh-CN" sz="1600"/>
                    </a:p>
                  </a:txBody>
                  <a:tcPr marL="68580" marR="68580" marT="0" marB="0" anchor="ctr" anchorCtr="0"/>
                </a:tc>
              </a:tr>
              <a:tr h="415290">
                <a:tc>
                  <a:txBody>
                    <a:bodyPr/>
                    <a:p>
                      <a:pPr marL="48895" indent="-13970" algn="ctr" fontAlgn="auto">
                        <a:lnSpc>
                          <a:spcPts val="2575"/>
                        </a:lnSpc>
                        <a:spcBef>
                          <a:spcPct val="0"/>
                        </a:spcBef>
                        <a:spcAft>
                          <a:spcPct val="0"/>
                        </a:spcAft>
                      </a:pPr>
                      <a:r>
                        <a:rPr lang="en-US" altLang="zh-CN" sz="1600"/>
                        <a:t>Ca</a:t>
                      </a:r>
                      <a:r>
                        <a:rPr lang="en-US" altLang="zh-CN" sz="1600" baseline="30000"/>
                        <a:t>2+</a:t>
                      </a:r>
                      <a:endParaRPr lang="en-US" altLang="zh-CN" sz="1600" baseline="30000"/>
                    </a:p>
                  </a:txBody>
                  <a:tcPr marL="68580" marR="68580" marT="0" marB="0" anchor="ctr" anchorCtr="0"/>
                </a:tc>
                <a:tc>
                  <a:txBody>
                    <a:bodyPr/>
                    <a:p>
                      <a:pPr marL="540385" indent="-522605" algn="ctr" fontAlgn="auto">
                        <a:lnSpc>
                          <a:spcPts val="2575"/>
                        </a:lnSpc>
                        <a:spcBef>
                          <a:spcPct val="0"/>
                        </a:spcBef>
                        <a:spcAft>
                          <a:spcPct val="0"/>
                        </a:spcAft>
                      </a:pPr>
                      <a:r>
                        <a:rPr lang="en-US" altLang="zh-CN" sz="1600"/>
                        <a:t>0.33</a:t>
                      </a:r>
                      <a:endParaRPr lang="en-US" altLang="zh-CN" sz="1600"/>
                    </a:p>
                  </a:txBody>
                  <a:tcPr marL="68580" marR="68580" marT="0" marB="0" anchor="ctr" anchorCtr="0"/>
                </a:tc>
                <a:tc>
                  <a:txBody>
                    <a:bodyPr/>
                    <a:p>
                      <a:pPr marL="540385" indent="-520065" algn="ctr" fontAlgn="auto">
                        <a:lnSpc>
                          <a:spcPts val="2575"/>
                        </a:lnSpc>
                        <a:spcBef>
                          <a:spcPct val="0"/>
                        </a:spcBef>
                        <a:spcAft>
                          <a:spcPct val="0"/>
                        </a:spcAft>
                      </a:pPr>
                      <a:r>
                        <a:rPr lang="en-US" altLang="zh-CN" sz="1600"/>
                        <a:t>10.2</a:t>
                      </a:r>
                      <a:endParaRPr lang="en-US" altLang="zh-CN" sz="1600"/>
                    </a:p>
                  </a:txBody>
                  <a:tcPr marL="68580" marR="68580" marT="0" marB="0" anchor="ctr" anchorCtr="0"/>
                </a:tc>
              </a:tr>
              <a:tr h="415290">
                <a:tc>
                  <a:txBody>
                    <a:bodyPr/>
                    <a:p>
                      <a:pPr marL="19685" indent="-19685" algn="ctr" fontAlgn="auto">
                        <a:lnSpc>
                          <a:spcPts val="2575"/>
                        </a:lnSpc>
                        <a:spcBef>
                          <a:spcPct val="0"/>
                        </a:spcBef>
                        <a:spcAft>
                          <a:spcPct val="0"/>
                        </a:spcAft>
                      </a:pPr>
                      <a:r>
                        <a:rPr lang="en-US" altLang="zh-CN" sz="1600"/>
                        <a:t>Mg</a:t>
                      </a:r>
                      <a:r>
                        <a:rPr lang="en-US" altLang="zh-CN" sz="1600" baseline="30000"/>
                        <a:t>2+</a:t>
                      </a:r>
                      <a:endParaRPr lang="en-US" altLang="zh-CN" sz="1600" baseline="30000"/>
                    </a:p>
                  </a:txBody>
                  <a:tcPr marL="68580" marR="68580" marT="0" marB="0" anchor="ctr" anchorCtr="0"/>
                </a:tc>
                <a:tc>
                  <a:txBody>
                    <a:bodyPr/>
                    <a:p>
                      <a:pPr marL="540385" indent="-508000" algn="ctr" fontAlgn="auto">
                        <a:lnSpc>
                          <a:spcPts val="2575"/>
                        </a:lnSpc>
                        <a:spcBef>
                          <a:spcPct val="0"/>
                        </a:spcBef>
                        <a:spcAft>
                          <a:spcPct val="0"/>
                        </a:spcAft>
                      </a:pPr>
                      <a:r>
                        <a:rPr lang="en-US" altLang="zh-CN" sz="1600"/>
                        <a:t>0.15</a:t>
                      </a:r>
                      <a:endParaRPr lang="en-US" altLang="zh-CN" sz="1600"/>
                    </a:p>
                  </a:txBody>
                  <a:tcPr marL="68580" marR="68580" marT="0" marB="0" anchor="ctr" anchorCtr="0"/>
                </a:tc>
                <a:tc>
                  <a:txBody>
                    <a:bodyPr/>
                    <a:p>
                      <a:pPr marL="540385" indent="-496570" algn="ctr" fontAlgn="auto">
                        <a:lnSpc>
                          <a:spcPts val="2575"/>
                        </a:lnSpc>
                        <a:spcBef>
                          <a:spcPct val="0"/>
                        </a:spcBef>
                        <a:spcAft>
                          <a:spcPct val="0"/>
                        </a:spcAft>
                      </a:pPr>
                      <a:r>
                        <a:rPr lang="en-US" altLang="zh-CN" sz="1600"/>
                        <a:t>53.2</a:t>
                      </a:r>
                      <a:endParaRPr lang="en-US" altLang="zh-CN" sz="1600"/>
                    </a:p>
                  </a:txBody>
                  <a:tcPr marL="68580" marR="68580" marT="0" marB="0" anchor="ctr" anchorCtr="0"/>
                </a:tc>
              </a:tr>
              <a:tr h="415290">
                <a:tc>
                  <a:txBody>
                    <a:bodyPr/>
                    <a:p>
                      <a:pPr marL="0" indent="10160" algn="ctr" fontAlgn="auto">
                        <a:lnSpc>
                          <a:spcPts val="2575"/>
                        </a:lnSpc>
                        <a:spcBef>
                          <a:spcPct val="0"/>
                        </a:spcBef>
                        <a:spcAft>
                          <a:spcPct val="0"/>
                        </a:spcAft>
                      </a:pPr>
                      <a:r>
                        <a:rPr lang="en-US" altLang="zh-CN" sz="1600"/>
                        <a:t>Na</a:t>
                      </a:r>
                      <a:r>
                        <a:rPr lang="en-US" altLang="zh-CN" sz="1600" baseline="30000"/>
                        <a:t>+</a:t>
                      </a:r>
                      <a:endParaRPr lang="en-US" altLang="zh-CN" sz="1600" baseline="30000"/>
                    </a:p>
                  </a:txBody>
                  <a:tcPr marL="68580" marR="68580" marT="0" marB="0" anchor="ctr" anchorCtr="0"/>
                </a:tc>
                <a:tc>
                  <a:txBody>
                    <a:bodyPr/>
                    <a:p>
                      <a:pPr marL="540385" indent="-517525" algn="ctr" fontAlgn="auto">
                        <a:lnSpc>
                          <a:spcPts val="2575"/>
                        </a:lnSpc>
                        <a:spcBef>
                          <a:spcPct val="0"/>
                        </a:spcBef>
                        <a:spcAft>
                          <a:spcPct val="0"/>
                        </a:spcAft>
                      </a:pPr>
                      <a:r>
                        <a:rPr lang="en-US" altLang="zh-CN" sz="1600"/>
                        <a:t>0.23</a:t>
                      </a:r>
                      <a:endParaRPr lang="en-US" altLang="zh-CN" sz="1600"/>
                    </a:p>
                  </a:txBody>
                  <a:tcPr marL="68580" marR="68580" marT="0" marB="0" anchor="ctr" anchorCtr="0"/>
                </a:tc>
                <a:tc>
                  <a:txBody>
                    <a:bodyPr/>
                    <a:p>
                      <a:pPr marL="540385" indent="-501015" algn="ctr" fontAlgn="auto">
                        <a:lnSpc>
                          <a:spcPts val="2575"/>
                        </a:lnSpc>
                        <a:spcBef>
                          <a:spcPct val="0"/>
                        </a:spcBef>
                        <a:spcAft>
                          <a:spcPct val="0"/>
                        </a:spcAft>
                      </a:pPr>
                      <a:r>
                        <a:rPr lang="en-US" altLang="zh-CN" sz="1600"/>
                        <a:t>468.0</a:t>
                      </a:r>
                      <a:endParaRPr lang="en-US" altLang="zh-CN" sz="1600"/>
                    </a:p>
                  </a:txBody>
                  <a:tcPr marL="68580" marR="68580" marT="0" marB="0" anchor="ctr" anchorCtr="0"/>
                </a:tc>
              </a:tr>
              <a:tr h="415290">
                <a:tc>
                  <a:txBody>
                    <a:bodyPr/>
                    <a:p>
                      <a:pPr marL="78740" indent="-38735" algn="ctr" fontAlgn="auto">
                        <a:lnSpc>
                          <a:spcPts val="2575"/>
                        </a:lnSpc>
                        <a:spcBef>
                          <a:spcPct val="0"/>
                        </a:spcBef>
                        <a:spcAft>
                          <a:spcPct val="0"/>
                        </a:spcAft>
                      </a:pPr>
                      <a:r>
                        <a:rPr lang="en-US" altLang="zh-CN" sz="1600"/>
                        <a:t>K</a:t>
                      </a:r>
                      <a:r>
                        <a:rPr lang="en-US" altLang="zh-CN" sz="1600" baseline="30000"/>
                        <a:t>+</a:t>
                      </a:r>
                      <a:endParaRPr lang="en-US" altLang="zh-CN" sz="1600" baseline="30000"/>
                    </a:p>
                  </a:txBody>
                  <a:tcPr marL="68580" marR="68580" marT="0" marB="0" anchor="ctr" anchorCtr="0"/>
                </a:tc>
                <a:tc>
                  <a:txBody>
                    <a:bodyPr/>
                    <a:p>
                      <a:pPr marL="540385" indent="-522605" algn="ctr" fontAlgn="auto">
                        <a:lnSpc>
                          <a:spcPts val="2575"/>
                        </a:lnSpc>
                        <a:spcBef>
                          <a:spcPct val="0"/>
                        </a:spcBef>
                        <a:spcAft>
                          <a:spcPct val="0"/>
                        </a:spcAft>
                      </a:pPr>
                      <a:r>
                        <a:rPr lang="en-US" altLang="zh-CN" sz="1600"/>
                        <a:t>0.03</a:t>
                      </a:r>
                      <a:endParaRPr lang="en-US" altLang="zh-CN" sz="1600"/>
                    </a:p>
                  </a:txBody>
                  <a:tcPr marL="68580" marR="68580" marT="0" marB="0" anchor="ctr" anchorCtr="0"/>
                </a:tc>
                <a:tc>
                  <a:txBody>
                    <a:bodyPr/>
                    <a:p>
                      <a:pPr marL="540385" indent="-520065" algn="ctr" fontAlgn="auto">
                        <a:lnSpc>
                          <a:spcPts val="2575"/>
                        </a:lnSpc>
                        <a:spcBef>
                          <a:spcPct val="0"/>
                        </a:spcBef>
                        <a:spcAft>
                          <a:spcPct val="0"/>
                        </a:spcAft>
                      </a:pPr>
                      <a:r>
                        <a:rPr lang="en-US" altLang="zh-CN" sz="1600"/>
                        <a:t>10.2</a:t>
                      </a:r>
                      <a:endParaRPr lang="en-US" altLang="zh-CN" sz="1600"/>
                    </a:p>
                  </a:txBody>
                  <a:tcPr marL="68580" marR="68580" marT="0" marB="0" anchor="ctr" anchorCtr="0"/>
                </a:tc>
              </a:tr>
            </a:tbl>
          </a:graphicData>
        </a:graphic>
      </p:graphicFrame>
      <p:sp>
        <p:nvSpPr>
          <p:cNvPr id="12" name="文本框 11"/>
          <p:cNvSpPr txBox="1"/>
          <p:nvPr/>
        </p:nvSpPr>
        <p:spPr>
          <a:xfrm>
            <a:off x="8183880" y="5916930"/>
            <a:ext cx="5080000" cy="693420"/>
          </a:xfrm>
          <a:prstGeom prst="rect">
            <a:avLst/>
          </a:prstGeom>
        </p:spPr>
        <p:txBody>
          <a:bodyPr>
            <a:spAutoFit/>
          </a:bodyPr>
          <a:p>
            <a:endParaRPr lang="en-US" altLang="zh-CN" sz="2600"/>
          </a:p>
          <a:p>
            <a:pPr marL="0" indent="269240" algn="l" defTabSz="266700">
              <a:lnSpc>
                <a:spcPts val="1575"/>
              </a:lnSpc>
              <a:spcBef>
                <a:spcPct val="0"/>
              </a:spcBef>
              <a:spcAft>
                <a:spcPct val="0"/>
              </a:spcAft>
            </a:pPr>
            <a:r>
              <a:rPr lang="en-US" altLang="zh-CN" sz="1600">
                <a:solidFill>
                  <a:srgbClr val="000000"/>
                </a:solidFill>
                <a:latin typeface="NEU-BZ-S92"/>
                <a:ea typeface="方正书宋_GBK"/>
              </a:rPr>
              <a:t> </a:t>
            </a:r>
            <a:endParaRPr lang="en-US" altLang="zh-CN" sz="1600">
              <a:solidFill>
                <a:srgbClr val="000000"/>
              </a:solidFill>
              <a:latin typeface="NEU-BZ-S92"/>
              <a:ea typeface="方正书宋_GBK"/>
            </a:endParaRPr>
          </a:p>
        </p:txBody>
      </p:sp>
      <p:sp>
        <p:nvSpPr>
          <p:cNvPr id="13" name="Text Box 8"/>
          <p:cNvSpPr txBox="1"/>
          <p:nvPr/>
        </p:nvSpPr>
        <p:spPr>
          <a:xfrm>
            <a:off x="839288" y="5156914"/>
            <a:ext cx="11233248" cy="1731645"/>
          </a:xfrm>
          <a:prstGeom prst="rect">
            <a:avLst/>
          </a:prstGeom>
          <a:noFill/>
          <a:ln w="9525">
            <a:noFill/>
          </a:ln>
        </p:spPr>
        <p:txBody>
          <a:bodyPr wrap="square">
            <a:spAutoFit/>
          </a:bodyPr>
          <a:p>
            <a:pPr indent="720090">
              <a:lnSpc>
                <a:spcPct val="130000"/>
              </a:lnSpc>
              <a:spcBef>
                <a:spcPts val="0"/>
              </a:spcBef>
              <a:buClrTx/>
              <a:buSzPct val="100000"/>
              <a:buNone/>
            </a:pPr>
            <a:r>
              <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应当指出，海水常量元素的恒比关系</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对于开阔海洋一般适用</a:t>
            </a:r>
            <a:r>
              <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，但在局部海区就不一定适合。如，河口滨海区受流入河水的影响颇大，硫、碳等常量元素占总盐量的百分比通常高于一般海水。</a:t>
            </a:r>
            <a:endParaRPr lang="en-US" altLang="zh-CN"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0" algn="ctr">
              <a:lnSpc>
                <a:spcPct val="130000"/>
              </a:lnSpc>
              <a:spcBef>
                <a:spcPts val="0"/>
              </a:spcBef>
              <a:buClrTx/>
              <a:buSzPct val="100000"/>
              <a:buNone/>
            </a:pPr>
            <a:r>
              <a:rPr lang="en-US" altLang="zh-CN" sz="2000" dirty="0">
                <a:solidFill>
                  <a:schemeClr val="tx1"/>
                </a:solidFill>
                <a:latin typeface="Times New Roman" panose="02020603050405020304" pitchFamily="18" charset="0"/>
                <a:cs typeface="Times New Roman" panose="02020603050405020304" pitchFamily="18" charset="0"/>
              </a:rPr>
              <a:t>Cl</a:t>
            </a:r>
            <a:r>
              <a:rPr lang="en-US" altLang="zh-CN" sz="2000" baseline="30000" dirty="0">
                <a:solidFill>
                  <a:schemeClr val="tx1"/>
                </a:solidFill>
                <a:latin typeface="Times New Roman" panose="02020603050405020304" pitchFamily="18" charset="0"/>
                <a:cs typeface="Times New Roman" panose="02020603050405020304" pitchFamily="18" charset="0"/>
              </a:rPr>
              <a:t>-</a:t>
            </a:r>
            <a:r>
              <a:rPr lang="zh-CN" altLang="en-US" sz="2000" dirty="0">
                <a:solidFill>
                  <a:schemeClr val="tx1"/>
                </a:solidFill>
                <a:latin typeface="Times New Roman" panose="02020603050405020304" pitchFamily="18" charset="0"/>
                <a:cs typeface="Times New Roman" panose="02020603050405020304" pitchFamily="18" charset="0"/>
              </a:rPr>
              <a:t>：</a:t>
            </a:r>
            <a:r>
              <a:rPr lang="en-US" altLang="zh-CN" sz="2000" dirty="0">
                <a:solidFill>
                  <a:schemeClr val="tx1"/>
                </a:solidFill>
                <a:latin typeface="Times New Roman" panose="02020603050405020304" pitchFamily="18" charset="0"/>
                <a:cs typeface="Times New Roman" panose="02020603050405020304" pitchFamily="18" charset="0"/>
              </a:rPr>
              <a:t>55.1 %~55.3 %</a:t>
            </a:r>
            <a:endParaRPr lang="en-US" altLang="zh-CN" sz="2000" dirty="0">
              <a:solidFill>
                <a:schemeClr val="tx1"/>
              </a:solidFill>
              <a:latin typeface="Times New Roman" panose="02020603050405020304" pitchFamily="18" charset="0"/>
              <a:cs typeface="Times New Roman" panose="02020603050405020304" pitchFamily="18" charset="0"/>
            </a:endParaRPr>
          </a:p>
          <a:p>
            <a:pPr marL="0" indent="0" algn="ctr">
              <a:lnSpc>
                <a:spcPct val="130000"/>
              </a:lnSpc>
              <a:spcBef>
                <a:spcPts val="0"/>
              </a:spcBef>
              <a:buClrTx/>
              <a:buSzPct val="100000"/>
              <a:buNone/>
            </a:pPr>
            <a:r>
              <a:rPr lang="en-US" altLang="zh-CN" sz="2200" dirty="0">
                <a:solidFill>
                  <a:schemeClr val="tx1"/>
                </a:solidFill>
                <a:latin typeface="Times New Roman" panose="02020603050405020304" pitchFamily="18" charset="0"/>
                <a:cs typeface="Times New Roman" panose="02020603050405020304" pitchFamily="18" charset="0"/>
              </a:rPr>
              <a:t>Na</a:t>
            </a:r>
            <a:r>
              <a:rPr lang="en-US" altLang="zh-CN" sz="2200" baseline="30000" dirty="0">
                <a:solidFill>
                  <a:schemeClr val="tx1"/>
                </a:solidFill>
                <a:latin typeface="Times New Roman" panose="02020603050405020304" pitchFamily="18" charset="0"/>
                <a:cs typeface="Times New Roman" panose="02020603050405020304" pitchFamily="18" charset="0"/>
              </a:rPr>
              <a:t>+</a:t>
            </a:r>
            <a:r>
              <a:rPr lang="zh-CN" altLang="en-US" sz="2200" dirty="0">
                <a:solidFill>
                  <a:schemeClr val="tx1"/>
                </a:solidFill>
                <a:latin typeface="Times New Roman" panose="02020603050405020304" pitchFamily="18" charset="0"/>
                <a:cs typeface="Times New Roman" panose="02020603050405020304" pitchFamily="18" charset="0"/>
              </a:rPr>
              <a:t>：</a:t>
            </a:r>
            <a:r>
              <a:rPr lang="en-US" altLang="zh-CN" sz="2200" dirty="0">
                <a:solidFill>
                  <a:schemeClr val="tx1"/>
                </a:solidFill>
                <a:latin typeface="Times New Roman" panose="02020603050405020304" pitchFamily="18" charset="0"/>
                <a:cs typeface="Times New Roman" panose="02020603050405020304" pitchFamily="18" charset="0"/>
              </a:rPr>
              <a:t>30.3 %~30.9 % </a:t>
            </a:r>
            <a:endParaRPr lang="en-US" altLang="zh-CN" sz="2200" dirty="0">
              <a:solidFill>
                <a:schemeClr val="tx1"/>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983615" y="3670300"/>
            <a:ext cx="6172200" cy="1543685"/>
          </a:xfrm>
          <a:prstGeom prst="rect">
            <a:avLst/>
          </a:prstGeom>
          <a:noFill/>
        </p:spPr>
        <p:txBody>
          <a:bodyPr wrap="square">
            <a:spAutoFit/>
          </a:bodyPr>
          <a:lstStyle/>
          <a:p>
            <a:pPr indent="0" algn="l"/>
            <a:r>
              <a:rPr lang="zh-CN" altLang="en-US"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海水的常量元素的恒比关系</a:t>
            </a:r>
            <a:endParaRPr lang="zh-CN" altLang="en-US"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indent="0" algn="l">
              <a:lnSpc>
                <a:spcPct val="110000"/>
              </a:lnSpc>
              <a:spcBef>
                <a:spcPts val="0"/>
              </a:spcBef>
              <a:spcAft>
                <a:spcPts val="0"/>
              </a:spcAft>
            </a:pPr>
            <a:r>
              <a:rPr lang="zh-CN" altLang="en-US"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en-US" altLang="zh-CN"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zh-CN" altLang="en-US" sz="2000" dirty="0">
                <a:latin typeface="黑体" panose="02010609060101010101" pitchFamily="49" charset="-122"/>
                <a:ea typeface="黑体" panose="02010609060101010101" pitchFamily="49" charset="-122"/>
              </a:rPr>
              <a:t>海水中化学成分的浓度会因时因地有一定的变化。但其中常量元素占总盐量的百分比却基本稳定，这一规律称为海水常量元素的恒比关系。</a:t>
            </a:r>
            <a:endParaRPr lang="zh-CN" altLang="en-US" sz="2000" dirty="0">
              <a:latin typeface="黑体" panose="02010609060101010101" pitchFamily="49" charset="-122"/>
              <a:ea typeface="黑体" panose="02010609060101010101" pitchFamily="49" charset="-122"/>
            </a:endParaRPr>
          </a:p>
        </p:txBody>
      </p:sp>
      <p:sp>
        <p:nvSpPr>
          <p:cNvPr id="16" name="Rectangle 8"/>
          <p:cNvSpPr/>
          <p:nvPr/>
        </p:nvSpPr>
        <p:spPr>
          <a:xfrm>
            <a:off x="983615" y="3679825"/>
            <a:ext cx="6061075" cy="1507490"/>
          </a:xfrm>
          <a:prstGeom prst="rect">
            <a:avLst/>
          </a:prstGeom>
          <a:noFill/>
          <a:ln w="25400" cap="flat" cmpd="sng">
            <a:solidFill>
              <a:schemeClr val="accent1"/>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Tree>
  </p:cSld>
  <p:clrMapOvr>
    <a:masterClrMapping/>
  </p:clrMapOvr>
  <p:transition>
    <p:random/>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15" name="图片 14"/>
          <p:cNvPicPr>
            <a:picLocks noChangeAspect="1"/>
          </p:cNvPicPr>
          <p:nvPr/>
        </p:nvPicPr>
        <p:blipFill>
          <a:blip r:embed="rId1"/>
          <a:stretch>
            <a:fillRect/>
          </a:stretch>
        </p:blipFill>
        <p:spPr>
          <a:xfrm>
            <a:off x="2792443" y="1190262"/>
            <a:ext cx="6607113" cy="5159187"/>
          </a:xfrm>
          <a:prstGeom prst="rect">
            <a:avLst/>
          </a:prstGeom>
        </p:spPr>
      </p:pic>
      <p:sp>
        <p:nvSpPr>
          <p:cNvPr id="2" name="Text Box 4"/>
          <p:cNvSpPr txBox="1">
            <a:spLocks noChangeArrowheads="1"/>
          </p:cNvSpPr>
          <p:nvPr/>
        </p:nvSpPr>
        <p:spPr bwMode="auto">
          <a:xfrm>
            <a:off x="191135" y="260985"/>
            <a:ext cx="11558905" cy="1045210"/>
          </a:xfrm>
          <a:prstGeom prst="rect">
            <a:avLst/>
          </a:prstGeom>
          <a:noFill/>
          <a:ln w="9525">
            <a:noFill/>
            <a:miter lim="800000"/>
          </a:ln>
          <a:effectLst/>
        </p:spPr>
        <p:txBody>
          <a:bodyPr wrap="square">
            <a:spAutoFit/>
          </a:bodyPr>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4.5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有机配体对重金属迁移的影响</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spcAft>
                <a:spcPts val="0"/>
              </a:spcAft>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Effects of Organic Ligands on the Transfer of Heavy Metal</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8" name="图片 7"/>
          <p:cNvPicPr>
            <a:picLocks noChangeAspect="1"/>
          </p:cNvPicPr>
          <p:nvPr/>
        </p:nvPicPr>
        <p:blipFill>
          <a:blip r:embed="rId1">
            <a:clrChange>
              <a:clrFrom>
                <a:srgbClr val="F9F9F9"/>
              </a:clrFrom>
              <a:clrTo>
                <a:srgbClr val="F9F9F9">
                  <a:alpha val="0"/>
                </a:srgbClr>
              </a:clrTo>
            </a:clrChange>
          </a:blip>
          <a:stretch>
            <a:fillRect/>
          </a:stretch>
        </p:blipFill>
        <p:spPr>
          <a:xfrm>
            <a:off x="2701819" y="1340009"/>
            <a:ext cx="6537722" cy="3528392"/>
          </a:xfrm>
          <a:prstGeom prst="rect">
            <a:avLst/>
          </a:prstGeom>
        </p:spPr>
      </p:pic>
      <p:sp>
        <p:nvSpPr>
          <p:cNvPr id="9" name="TextBox 15"/>
          <p:cNvSpPr txBox="1"/>
          <p:nvPr/>
        </p:nvSpPr>
        <p:spPr>
          <a:xfrm>
            <a:off x="9204865" y="1461528"/>
            <a:ext cx="2667635" cy="368300"/>
          </a:xfrm>
          <a:prstGeom prst="rect">
            <a:avLst/>
          </a:prstGeom>
          <a:no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r>
              <a:rPr lang="en-US" altLang="zh-CN" b="0" dirty="0">
                <a:latin typeface="Times New Roman" panose="02020603050405020304" pitchFamily="18" charset="0"/>
                <a:cs typeface="Times New Roman" panose="02020603050405020304" pitchFamily="18" charset="0"/>
              </a:rPr>
              <a:t>Pb = 0.00333 mg/L</a:t>
            </a:r>
            <a:endParaRPr lang="en-US" altLang="zh-CN" b="0" dirty="0">
              <a:latin typeface="Times New Roman" panose="02020603050405020304" pitchFamily="18" charset="0"/>
              <a:cs typeface="Times New Roman" panose="02020603050405020304" pitchFamily="18" charset="0"/>
            </a:endParaRPr>
          </a:p>
        </p:txBody>
      </p:sp>
      <p:sp>
        <p:nvSpPr>
          <p:cNvPr id="10" name="Text Box 5"/>
          <p:cNvSpPr txBox="1"/>
          <p:nvPr/>
        </p:nvSpPr>
        <p:spPr>
          <a:xfrm>
            <a:off x="983432" y="4758164"/>
            <a:ext cx="9827081" cy="1418915"/>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indent="720090" eaLnBrk="1" hangingPunct="1">
              <a:lnSpc>
                <a:spcPct val="150000"/>
              </a:lnSpc>
              <a:spcBef>
                <a:spcPts val="0"/>
              </a:spcBef>
            </a:pPr>
            <a:r>
              <a:rPr lang="zh-CN" altLang="en-US" sz="2000" b="0" dirty="0">
                <a:latin typeface="黑体" panose="02010609060101010101" pitchFamily="49" charset="-122"/>
                <a:ea typeface="黑体" panose="02010609060101010101" pitchFamily="49" charset="-122"/>
                <a:cs typeface="黑体" panose="02010609060101010101" pitchFamily="49" charset="-122"/>
              </a:rPr>
              <a:t>假设</a:t>
            </a:r>
            <a:r>
              <a:rPr lang="zh-CN" altLang="en-US" sz="20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NTA </a:t>
            </a:r>
            <a:r>
              <a:rPr lang="zh-CN" altLang="en-US" sz="2000" b="0" dirty="0">
                <a:latin typeface="黑体" panose="02010609060101010101" pitchFamily="49" charset="-122"/>
                <a:ea typeface="黑体" panose="02010609060101010101" pitchFamily="49" charset="-122"/>
                <a:cs typeface="黑体" panose="02010609060101010101" pitchFamily="49" charset="-122"/>
              </a:rPr>
              <a:t>的总浓度为</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2000" b="0" baseline="30000" dirty="0">
                <a:latin typeface="Times New Roman" panose="02020603050405020304" pitchFamily="18" charset="0"/>
                <a:ea typeface="黑体" panose="02010609060101010101" pitchFamily="49" charset="-122"/>
                <a:cs typeface="Times New Roman" panose="02020603050405020304" pitchFamily="18" charset="0"/>
              </a:rPr>
              <a:t>-4 </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mol/L</a:t>
            </a:r>
            <a:endParaRPr lang="en-US" altLang="zh-CN" sz="2000" b="0" dirty="0">
              <a:latin typeface="Times New Roman" panose="02020603050405020304" pitchFamily="18" charset="0"/>
              <a:ea typeface="黑体" panose="02010609060101010101" pitchFamily="49" charset="-122"/>
              <a:cs typeface="Times New Roman" panose="02020603050405020304" pitchFamily="18" charset="0"/>
            </a:endParaRPr>
          </a:p>
          <a:p>
            <a:pPr indent="720090" eaLnBrk="1" hangingPunct="1">
              <a:lnSpc>
                <a:spcPct val="150000"/>
              </a:lnSpc>
              <a:spcBef>
                <a:spcPts val="0"/>
              </a:spcBef>
            </a:pP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[PbT</a:t>
            </a:r>
            <a:r>
              <a:rPr lang="en-US" altLang="zh-CN" sz="2000" b="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 / [HT</a:t>
            </a:r>
            <a:r>
              <a:rPr lang="en-US" altLang="zh-CN" sz="2000" b="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 = K/ [OH</a:t>
            </a:r>
            <a:r>
              <a:rPr lang="en-US" altLang="zh-CN" sz="2000" b="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 = 20.7, </a:t>
            </a:r>
            <a:r>
              <a:rPr lang="zh-CN" altLang="en-US" sz="2000" b="0" dirty="0">
                <a:latin typeface="Times New Roman" panose="02020603050405020304" pitchFamily="18" charset="0"/>
                <a:ea typeface="黑体" panose="02010609060101010101" pitchFamily="49" charset="-122"/>
                <a:cs typeface="Times New Roman" panose="02020603050405020304" pitchFamily="18" charset="0"/>
              </a:rPr>
              <a:t>则 </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[PbT</a:t>
            </a:r>
            <a:r>
              <a:rPr lang="en-US" altLang="zh-CN" sz="2000" b="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9.53 × 10</a:t>
            </a:r>
            <a:r>
              <a:rPr lang="en-US" altLang="zh-CN" sz="2000" b="0" baseline="30000" dirty="0">
                <a:latin typeface="Times New Roman" panose="02020603050405020304" pitchFamily="18" charset="0"/>
                <a:ea typeface="黑体" panose="02010609060101010101" pitchFamily="49" charset="-122"/>
                <a:cs typeface="Times New Roman" panose="02020603050405020304" pitchFamily="18" charset="0"/>
              </a:rPr>
              <a:t>-5</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 mol/L</a:t>
            </a:r>
            <a:endParaRPr lang="en-US" altLang="zh-CN" sz="2000" b="0" dirty="0">
              <a:latin typeface="Times New Roman" panose="02020603050405020304" pitchFamily="18" charset="0"/>
              <a:ea typeface="黑体" panose="02010609060101010101" pitchFamily="49" charset="-122"/>
              <a:cs typeface="Times New Roman" panose="02020603050405020304" pitchFamily="18" charset="0"/>
            </a:endParaRPr>
          </a:p>
          <a:p>
            <a:pPr indent="720090" eaLnBrk="1" hangingPunct="1">
              <a:lnSpc>
                <a:spcPct val="150000"/>
              </a:lnSpc>
              <a:spcBef>
                <a:spcPts val="0"/>
              </a:spcBef>
            </a:pP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Pb </a:t>
            </a:r>
            <a:r>
              <a:rPr lang="zh-CN" altLang="en-US" sz="2000" b="0" dirty="0">
                <a:latin typeface="Times New Roman" panose="02020603050405020304" pitchFamily="18" charset="0"/>
                <a:ea typeface="黑体" panose="02010609060101010101" pitchFamily="49" charset="-122"/>
                <a:cs typeface="Times New Roman" panose="02020603050405020304" pitchFamily="18" charset="0"/>
              </a:rPr>
              <a:t>的相对分子质量为 </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207</a:t>
            </a:r>
            <a:r>
              <a:rPr lang="zh-CN" altLang="en-US" sz="2000" b="0" dirty="0">
                <a:latin typeface="Times New Roman" panose="02020603050405020304" pitchFamily="18" charset="0"/>
                <a:ea typeface="黑体" panose="02010609060101010101" pitchFamily="49" charset="-122"/>
                <a:cs typeface="Times New Roman" panose="02020603050405020304" pitchFamily="18" charset="0"/>
              </a:rPr>
              <a:t>， 在水相中的浓度可以达到约 </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20 mg Pb/L</a:t>
            </a:r>
            <a:r>
              <a:rPr lang="zh-CN" altLang="en-US" sz="2000" b="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b="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Text Box 4"/>
          <p:cNvSpPr txBox="1">
            <a:spLocks noChangeArrowheads="1"/>
          </p:cNvSpPr>
          <p:nvPr/>
        </p:nvSpPr>
        <p:spPr bwMode="auto">
          <a:xfrm>
            <a:off x="191135" y="260985"/>
            <a:ext cx="11558905" cy="1045210"/>
          </a:xfrm>
          <a:prstGeom prst="rect">
            <a:avLst/>
          </a:prstGeom>
          <a:noFill/>
          <a:ln w="9525">
            <a:noFill/>
            <a:miter lim="800000"/>
          </a:ln>
          <a:effectLst/>
        </p:spPr>
        <p:txBody>
          <a:bodyPr wrap="square">
            <a:spAutoFit/>
          </a:bodyPr>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4.5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有机配体对重金属迁移的影响</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spcAft>
                <a:spcPts val="0"/>
              </a:spcAft>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Effects of Organic Ligands on the Transfer of Heavy Metal</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1135" y="260985"/>
            <a:ext cx="11739245" cy="82994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4.6</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腐殖质的配合作用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Coordination by Humic Substances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Text Box 8"/>
          <p:cNvSpPr txBox="1"/>
          <p:nvPr/>
        </p:nvSpPr>
        <p:spPr>
          <a:xfrm>
            <a:off x="534848" y="1875892"/>
            <a:ext cx="11449272" cy="449008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720090">
              <a:lnSpc>
                <a:spcPct val="130000"/>
              </a:lnSpc>
              <a:spcBef>
                <a:spcPts val="0"/>
              </a:spcBef>
              <a:buClrTx/>
              <a:buSzPct val="100000"/>
              <a:buNone/>
            </a:pP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腐殖质</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是有机高分子物质，相对分子质量在</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300~30000</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以上。分为三类：</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富里酸</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Fulvic acid</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）相对分子质量小，配位基团多（羟基羧基多，氧含量高），既溶于酸又溶于碱；</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腐殖酸</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Humic acid</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）相对分子质量大，芳香度高（苯环多，碳含量高），只溶于碱；</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腐黑物</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Humin</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）又叫胡敏素，不能被酸碱提取的部分。</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腐殖酸和腐黑物中，碳含量为</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50 %~60 %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，氧含量为</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30 %~35 %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，氢含量为</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4 %~6 %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，氮含量为</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2 %~4 %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腐殖质除了含有大量苯环之外，还含有大量羧基、醇基和酚基。</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indent="0" algn="ctr">
              <a:lnSpc>
                <a:spcPct val="130000"/>
              </a:lnSpc>
              <a:spcBef>
                <a:spcPts val="0"/>
              </a:spcBef>
              <a:buClrTx/>
              <a:buSzPct val="100000"/>
              <a:buNone/>
            </a:pP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有机物含量 </a:t>
            </a:r>
            <a:r>
              <a:rPr lang="en-US" altLang="zh-CN"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2× </a:t>
            </a: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有机碳含量</a:t>
            </a:r>
            <a:endPar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文本框 7"/>
          <p:cNvSpPr txBox="1"/>
          <p:nvPr/>
        </p:nvSpPr>
        <p:spPr>
          <a:xfrm>
            <a:off x="5505208" y="1216213"/>
            <a:ext cx="6151944" cy="707886"/>
          </a:xfrm>
          <a:prstGeom prst="rect">
            <a:avLst/>
          </a:prstGeom>
          <a:noFill/>
        </p:spPr>
        <p:txBody>
          <a:bodyPr wrap="square">
            <a:spAutoFit/>
          </a:bodyPr>
          <a:lstStyle/>
          <a:p>
            <a:pPr marL="342900" indent="-342900" algn="ctr" eaLnBrk="1" hangingPunct="1">
              <a:buClr>
                <a:schemeClr val="accent1"/>
              </a:buClr>
              <a:buFont typeface="Wingdings" panose="05000000000000000000" pitchFamily="2" charset="2"/>
            </a:pPr>
            <a:r>
              <a:rPr lang="zh-CN" altLang="en-US" sz="2000" b="1" dirty="0">
                <a:latin typeface="黑体" panose="02010609060101010101" pitchFamily="49" charset="-122"/>
                <a:ea typeface="黑体" panose="02010609060101010101" pitchFamily="49" charset="-122"/>
              </a:rPr>
              <a:t>从结构和溶解性等方面</a:t>
            </a:r>
            <a:endParaRPr lang="en-US" altLang="zh-CN" sz="2000" b="1" dirty="0">
              <a:latin typeface="黑体" panose="02010609060101010101" pitchFamily="49" charset="-122"/>
              <a:ea typeface="黑体" panose="02010609060101010101" pitchFamily="49" charset="-122"/>
            </a:endParaRPr>
          </a:p>
          <a:p>
            <a:pPr marL="342900" indent="-342900" algn="ctr" eaLnBrk="1" hangingPunct="1">
              <a:buClr>
                <a:schemeClr val="accent1"/>
              </a:buClr>
              <a:buFont typeface="Wingdings" panose="05000000000000000000" pitchFamily="2" charset="2"/>
            </a:pPr>
            <a:r>
              <a:rPr lang="zh-CN" altLang="en-US" sz="2000" b="1" dirty="0">
                <a:latin typeface="黑体" panose="02010609060101010101" pitchFamily="49" charset="-122"/>
                <a:ea typeface="黑体" panose="02010609060101010101" pitchFamily="49" charset="-122"/>
              </a:rPr>
              <a:t>解释腐殖质主要成分的区别</a:t>
            </a:r>
            <a:endParaRPr lang="zh-CN" altLang="en-US" sz="2000" b="1" dirty="0">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9" name="Text Box 5"/>
          <p:cNvSpPr txBox="1"/>
          <p:nvPr/>
        </p:nvSpPr>
        <p:spPr>
          <a:xfrm>
            <a:off x="9774148" y="5201174"/>
            <a:ext cx="2209800" cy="1069975"/>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r>
              <a:rPr lang="en-US" altLang="zh-CN" sz="1600" dirty="0">
                <a:latin typeface="Times New Roman" panose="02020603050405020304" pitchFamily="18" charset="0"/>
                <a:cs typeface="Times New Roman" panose="02020603050405020304" pitchFamily="18" charset="0"/>
              </a:rPr>
              <a:t>From </a:t>
            </a:r>
            <a:r>
              <a:rPr lang="en-US" altLang="zh-CN" sz="1600" i="1" dirty="0">
                <a:latin typeface="Times New Roman" panose="02020603050405020304" pitchFamily="18" charset="0"/>
                <a:cs typeface="Times New Roman" panose="02020603050405020304" pitchFamily="18" charset="0"/>
              </a:rPr>
              <a:t>Water Chemistry</a:t>
            </a:r>
            <a:r>
              <a:rPr lang="en-US" altLang="zh-CN" sz="1600" dirty="0">
                <a:latin typeface="Times New Roman" panose="02020603050405020304" pitchFamily="18" charset="0"/>
                <a:cs typeface="Times New Roman" panose="02020603050405020304" pitchFamily="18" charset="0"/>
              </a:rPr>
              <a:t>, V.</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L. Snoeyink and D. Jenkins, John Wiley &amp; Sons, 1980 </a:t>
            </a:r>
            <a:endParaRPr lang="en-US" altLang="zh-CN" sz="1600" dirty="0">
              <a:latin typeface="Times New Roman" panose="02020603050405020304" pitchFamily="18" charset="0"/>
              <a:cs typeface="Times New Roman" panose="02020603050405020304" pitchFamily="18" charset="0"/>
            </a:endParaRPr>
          </a:p>
        </p:txBody>
      </p:sp>
      <p:sp>
        <p:nvSpPr>
          <p:cNvPr id="10" name="Text Box 6"/>
          <p:cNvSpPr txBox="1"/>
          <p:nvPr/>
        </p:nvSpPr>
        <p:spPr>
          <a:xfrm>
            <a:off x="1524000" y="661339"/>
            <a:ext cx="8763000" cy="5799455"/>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5000"/>
              </a:lnSpc>
              <a:spcBef>
                <a:spcPct val="45000"/>
              </a:spcBef>
              <a:spcAft>
                <a:spcPct val="0"/>
              </a:spcAft>
              <a:buClrTx/>
              <a:buSzTx/>
              <a:buFontTx/>
              <a:buNone/>
              <a:defRPr/>
            </a:pP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5000"/>
              </a:lnSpc>
              <a:spcBef>
                <a:spcPct val="4500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Physical and Chemical Properties of Humic and Fulvic Acids</a:t>
            </a: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Property                                     Humic Acids            Fulvic Acids</a:t>
            </a:r>
            <a:endParaRPr kumimoji="0" lang="en-US" altLang="zh-CN" sz="2000" b="1" i="0" u="none" strike="noStrike" kern="1200" cap="none" spc="0" normalizeH="0" baseline="0" noProof="0" dirty="0">
              <a:ln>
                <a:noFill/>
              </a:ln>
              <a:solidFill>
                <a:srgbClr val="000514"/>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Elemental Composition (% by weight)</a:t>
            </a: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C                                                      50</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60                    40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50</a:t>
            </a: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H                                                      4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6                        4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O                                                      30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35                   44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50</a:t>
            </a: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N                                                      2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4                      &lt;1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S                                                       1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2                       0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Solubility in strong acid (pH=1)    Not                      Soluble</a:t>
            </a: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Molecular weight range              few 100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180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10,000</a:t>
            </a: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several million</a:t>
            </a: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Functional groups        Percent of oxygen in indicated functional group Carboxyl   </a:t>
            </a:r>
            <a:r>
              <a:rPr kumimoji="0" lang="zh-CN" altLang="en-US" sz="2000" b="1" i="0" u="none" strike="noStrike" kern="1200" cap="none" spc="0" normalizeH="0" baseline="0" noProof="0" dirty="0">
                <a:ln>
                  <a:noFill/>
                </a:ln>
                <a:solidFill>
                  <a:srgbClr val="000514"/>
                </a:solidFill>
                <a:effectLst/>
                <a:uLnTx/>
                <a:uFillTx/>
                <a:latin typeface="黑体" panose="02010609060101010101" pitchFamily="49" charset="-122"/>
                <a:ea typeface="黑体" panose="02010609060101010101" pitchFamily="49" charset="-122"/>
                <a:cs typeface="Times New Roman" panose="02020603050405020304" pitchFamily="18" charset="0"/>
              </a:rPr>
              <a:t>羧基</a:t>
            </a:r>
            <a:r>
              <a:rPr kumimoji="0" lang="zh-CN" altLang="en-US"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14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45                    58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65</a:t>
            </a: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Phenol      </a:t>
            </a:r>
            <a:r>
              <a:rPr kumimoji="0" lang="zh-CN" altLang="en-US" sz="2000" b="1" i="0" u="none" strike="noStrike" kern="1200" cap="none" spc="0" normalizeH="0" baseline="0" noProof="0" dirty="0">
                <a:ln>
                  <a:noFill/>
                </a:ln>
                <a:solidFill>
                  <a:srgbClr val="000514"/>
                </a:solidFill>
                <a:effectLst/>
                <a:uLnTx/>
                <a:uFillTx/>
                <a:latin typeface="黑体" panose="02010609060101010101" pitchFamily="49" charset="-122"/>
                <a:ea typeface="黑体" panose="02010609060101010101" pitchFamily="49" charset="-122"/>
                <a:cs typeface="Times New Roman" panose="02020603050405020304" pitchFamily="18" charset="0"/>
              </a:rPr>
              <a:t>酚基</a:t>
            </a:r>
            <a:r>
              <a:rPr kumimoji="0" lang="zh-CN" altLang="en-US"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10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38                   9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19</a:t>
            </a: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Alcohol     </a:t>
            </a:r>
            <a:r>
              <a:rPr kumimoji="0" lang="zh-CN" altLang="en-US" sz="2000" b="1" i="0" u="none" strike="noStrike" kern="1200" cap="none" spc="0" normalizeH="0" baseline="0" noProof="0" dirty="0">
                <a:ln>
                  <a:noFill/>
                </a:ln>
                <a:solidFill>
                  <a:srgbClr val="000514"/>
                </a:solidFill>
                <a:effectLst/>
                <a:uLnTx/>
                <a:uFillTx/>
                <a:latin typeface="黑体" panose="02010609060101010101" pitchFamily="49" charset="-122"/>
                <a:ea typeface="黑体" panose="02010609060101010101" pitchFamily="49" charset="-122"/>
                <a:cs typeface="Times New Roman" panose="02020603050405020304" pitchFamily="18" charset="0"/>
              </a:rPr>
              <a:t>醇基</a:t>
            </a:r>
            <a:r>
              <a:rPr kumimoji="0" lang="zh-CN" altLang="en-US"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13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15                  11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16                     </a:t>
            </a: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Carbonyl  </a:t>
            </a:r>
            <a:r>
              <a:rPr kumimoji="0" lang="zh-CN" altLang="en-US" sz="2000" b="1" i="0" u="none" strike="noStrike" kern="1200" cap="none" spc="0" normalizeH="0" baseline="0" noProof="0" dirty="0">
                <a:ln>
                  <a:noFill/>
                </a:ln>
                <a:solidFill>
                  <a:srgbClr val="000514"/>
                </a:solidFill>
                <a:effectLst/>
                <a:uLnTx/>
                <a:uFillTx/>
                <a:latin typeface="黑体" panose="02010609060101010101" pitchFamily="49" charset="-122"/>
                <a:ea typeface="黑体" panose="02010609060101010101" pitchFamily="49" charset="-122"/>
                <a:cs typeface="Times New Roman" panose="02020603050405020304" pitchFamily="18" charset="0"/>
              </a:rPr>
              <a:t>羰基</a:t>
            </a:r>
            <a:r>
              <a:rPr kumimoji="0" lang="zh-CN" altLang="en-US"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4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23                    4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11</a:t>
            </a: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Methoxyl </a:t>
            </a:r>
            <a:r>
              <a:rPr kumimoji="0" lang="zh-CN" altLang="en-US" sz="2000" b="1" i="0" u="none" strike="noStrike" kern="1200" cap="none" spc="0" normalizeH="0" baseline="0" noProof="0" dirty="0">
                <a:ln>
                  <a:noFill/>
                </a:ln>
                <a:solidFill>
                  <a:srgbClr val="000514"/>
                </a:solidFill>
                <a:effectLst/>
                <a:uLnTx/>
                <a:uFillTx/>
                <a:latin typeface="黑体" panose="02010609060101010101" pitchFamily="49" charset="-122"/>
                <a:ea typeface="黑体" panose="02010609060101010101" pitchFamily="49" charset="-122"/>
                <a:cs typeface="Times New Roman" panose="02020603050405020304" pitchFamily="18" charset="0"/>
              </a:rPr>
              <a:t>甲氧基</a:t>
            </a:r>
            <a:r>
              <a:rPr kumimoji="0" lang="zh-CN" altLang="en-US"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1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5                      1 </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endParaRPr kumimoji="0" lang="en-US" altLang="zh-CN" sz="2000" b="1" i="0" u="none" strike="noStrike" kern="1200" cap="none" spc="0" normalizeH="0" baseline="0" noProof="0" dirty="0">
              <a:ln>
                <a:noFill/>
              </a:ln>
              <a:solidFill>
                <a:srgbClr val="000514"/>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Line 7"/>
          <p:cNvSpPr/>
          <p:nvPr/>
        </p:nvSpPr>
        <p:spPr>
          <a:xfrm>
            <a:off x="1638300" y="6435604"/>
            <a:ext cx="8458200" cy="0"/>
          </a:xfrm>
          <a:prstGeom prst="line">
            <a:avLst/>
          </a:prstGeom>
          <a:ln w="28575" cap="flat" cmpd="sng">
            <a:solidFill>
              <a:srgbClr val="AA5C5C"/>
            </a:solidFill>
            <a:prstDash val="solid"/>
            <a:headEnd type="none" w="med" len="med"/>
            <a:tailEnd type="none" w="med" len="med"/>
          </a:ln>
        </p:spPr>
      </p:sp>
      <p:sp>
        <p:nvSpPr>
          <p:cNvPr id="12" name="Line 8"/>
          <p:cNvSpPr/>
          <p:nvPr/>
        </p:nvSpPr>
        <p:spPr>
          <a:xfrm>
            <a:off x="1638300" y="1482604"/>
            <a:ext cx="8382000" cy="0"/>
          </a:xfrm>
          <a:prstGeom prst="line">
            <a:avLst/>
          </a:prstGeom>
          <a:ln w="28575" cap="flat" cmpd="sng">
            <a:solidFill>
              <a:srgbClr val="AA5C5C"/>
            </a:solidFill>
            <a:prstDash val="solid"/>
            <a:headEnd type="none" w="med" len="med"/>
            <a:tailEnd type="none" w="med" len="med"/>
          </a:ln>
        </p:spPr>
      </p:sp>
      <p:sp>
        <p:nvSpPr>
          <p:cNvPr id="13" name="Line 9"/>
          <p:cNvSpPr/>
          <p:nvPr/>
        </p:nvSpPr>
        <p:spPr>
          <a:xfrm>
            <a:off x="1638300" y="1787404"/>
            <a:ext cx="8382000" cy="0"/>
          </a:xfrm>
          <a:prstGeom prst="line">
            <a:avLst/>
          </a:prstGeom>
          <a:ln w="28575" cap="flat" cmpd="sng">
            <a:solidFill>
              <a:srgbClr val="AA5C5C"/>
            </a:solidFill>
            <a:prstDash val="solid"/>
            <a:headEnd type="none" w="med" len="med"/>
            <a:tailEnd type="none" w="med" len="med"/>
          </a:ln>
        </p:spPr>
      </p:sp>
      <p:sp>
        <p:nvSpPr>
          <p:cNvPr id="14" name="Line 10"/>
          <p:cNvSpPr/>
          <p:nvPr/>
        </p:nvSpPr>
        <p:spPr>
          <a:xfrm>
            <a:off x="1714500" y="4530604"/>
            <a:ext cx="8382000" cy="0"/>
          </a:xfrm>
          <a:prstGeom prst="line">
            <a:avLst/>
          </a:prstGeom>
          <a:ln w="28575" cap="flat" cmpd="sng">
            <a:solidFill>
              <a:srgbClr val="AA5C5C"/>
            </a:solidFill>
            <a:prstDash val="solid"/>
            <a:headEnd type="none" w="med" len="med"/>
            <a:tailEnd type="none" w="med" len="med"/>
          </a:ln>
        </p:spPr>
      </p:sp>
      <p:sp>
        <p:nvSpPr>
          <p:cNvPr id="2" name="Text Box 4"/>
          <p:cNvSpPr txBox="1">
            <a:spLocks noChangeArrowheads="1"/>
          </p:cNvSpPr>
          <p:nvPr/>
        </p:nvSpPr>
        <p:spPr bwMode="auto">
          <a:xfrm>
            <a:off x="191135" y="260985"/>
            <a:ext cx="11739245"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4.6</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腐殖质的配合作用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Coordination by Humic Substances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8" name="图片 7"/>
          <p:cNvPicPr>
            <a:picLocks noChangeAspect="1"/>
          </p:cNvPicPr>
          <p:nvPr/>
        </p:nvPicPr>
        <p:blipFill>
          <a:blip r:embed="rId1"/>
          <a:stretch>
            <a:fillRect/>
          </a:stretch>
        </p:blipFill>
        <p:spPr>
          <a:xfrm>
            <a:off x="767808" y="1556947"/>
            <a:ext cx="3580782" cy="3436765"/>
          </a:xfrm>
          <a:prstGeom prst="rect">
            <a:avLst/>
          </a:prstGeom>
        </p:spPr>
      </p:pic>
      <p:sp>
        <p:nvSpPr>
          <p:cNvPr id="9" name="文本框 8"/>
          <p:cNvSpPr txBox="1"/>
          <p:nvPr/>
        </p:nvSpPr>
        <p:spPr>
          <a:xfrm>
            <a:off x="1991921" y="5085308"/>
            <a:ext cx="1505035" cy="400110"/>
          </a:xfrm>
          <a:prstGeom prst="rect">
            <a:avLst/>
          </a:prstGeom>
          <a:noFill/>
        </p:spPr>
        <p:txBody>
          <a:bodyPr wrap="square">
            <a:spAutoFit/>
          </a:bodyPr>
          <a:lstStyle/>
          <a:p>
            <a:r>
              <a:rPr lang="zh-CN" altLang="en-US" sz="2000" dirty="0">
                <a:latin typeface="Times New Roman" panose="02020603050405020304" pitchFamily="18" charset="0"/>
                <a:ea typeface="黑体" panose="02010609060101010101" pitchFamily="49" charset="-122"/>
              </a:rPr>
              <a:t>富里酸</a:t>
            </a:r>
            <a:endParaRPr lang="zh-CN" altLang="en-US" dirty="0"/>
          </a:p>
        </p:txBody>
      </p:sp>
      <p:sp>
        <p:nvSpPr>
          <p:cNvPr id="10" name="Rectangle 5"/>
          <p:cNvSpPr/>
          <p:nvPr/>
        </p:nvSpPr>
        <p:spPr>
          <a:xfrm>
            <a:off x="4672965" y="1939290"/>
            <a:ext cx="6435725" cy="4050030"/>
          </a:xfrm>
          <a:prstGeom prst="rect">
            <a:avLst/>
          </a:prstGeom>
          <a:noFill/>
          <a:ln w="9525">
            <a:noFill/>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indent="720090" eaLnBrk="1" hangingPunct="1">
              <a:lnSpc>
                <a:spcPct val="150000"/>
              </a:lnSpc>
              <a:spcBef>
                <a:spcPts val="0"/>
              </a:spcBef>
              <a:spcAft>
                <a:spcPts val="0"/>
              </a:spcAft>
              <a:buClr>
                <a:schemeClr val="accent1"/>
              </a:buClr>
              <a:buFont typeface="Wingdings" panose="05000000000000000000" pitchFamily="2" charset="2"/>
            </a:pPr>
            <a:r>
              <a:rPr lang="zh-CN" altLang="en-US" sz="2200" b="0" dirty="0">
                <a:latin typeface="黑体" panose="02010609060101010101" pitchFamily="49" charset="-122"/>
                <a:ea typeface="黑体" panose="02010609060101010101" pitchFamily="49" charset="-122"/>
              </a:rPr>
              <a:t>富里酸单位质量含有的含氧官能团数量较多，因而亲水性也较强。这些官能团在水中可以解离并产生化学作用，因此腐殖质具有高分子电解质的特征，并</a:t>
            </a:r>
            <a:r>
              <a:rPr lang="zh-CN" altLang="en-US" sz="2200" dirty="0">
                <a:solidFill>
                  <a:srgbClr val="0070C0"/>
                </a:solidFill>
                <a:latin typeface="黑体" panose="02010609060101010101" pitchFamily="49" charset="-122"/>
                <a:ea typeface="黑体" panose="02010609060101010101" pitchFamily="49" charset="-122"/>
              </a:rPr>
              <a:t>表现为酸性</a:t>
            </a:r>
            <a:r>
              <a:rPr lang="zh-CN" altLang="en-US" sz="2200" b="0" dirty="0">
                <a:latin typeface="黑体" panose="02010609060101010101" pitchFamily="49" charset="-122"/>
                <a:ea typeface="黑体" panose="02010609060101010101" pitchFamily="49" charset="-122"/>
              </a:rPr>
              <a:t>。富里酸中，碳含量为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44 %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50 %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b="0" dirty="0">
                <a:latin typeface="黑体" panose="02010609060101010101" pitchFamily="49" charset="-122"/>
                <a:ea typeface="黑体" panose="02010609060101010101" pitchFamily="49" charset="-122"/>
              </a:rPr>
              <a:t>氧含量为</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44 %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50 %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b="0" dirty="0">
                <a:latin typeface="黑体" panose="02010609060101010101" pitchFamily="49" charset="-122"/>
                <a:ea typeface="黑体" panose="02010609060101010101" pitchFamily="49" charset="-122"/>
              </a:rPr>
              <a:t>氢含量为</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4 %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6 %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b="0" dirty="0">
                <a:latin typeface="黑体" panose="02010609060101010101" pitchFamily="49" charset="-122"/>
                <a:ea typeface="黑体" panose="02010609060101010101" pitchFamily="49" charset="-122"/>
              </a:rPr>
              <a:t>氮含量为</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1 %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3 %</a:t>
            </a:r>
            <a:r>
              <a:rPr lang="zh-CN" altLang="en-US" sz="2200" b="0" dirty="0">
                <a:latin typeface="黑体" panose="02010609060101010101" pitchFamily="49" charset="-122"/>
                <a:ea typeface="黑体" panose="02010609060101010101" pitchFamily="49" charset="-122"/>
              </a:rPr>
              <a:t>。</a:t>
            </a:r>
            <a:endParaRPr lang="zh-CN" altLang="en-US" sz="2200" b="0" dirty="0">
              <a:latin typeface="黑体" panose="02010609060101010101" pitchFamily="49" charset="-122"/>
              <a:ea typeface="黑体" panose="02010609060101010101" pitchFamily="49" charset="-122"/>
            </a:endParaRPr>
          </a:p>
          <a:p>
            <a:pPr indent="0" eaLnBrk="1" hangingPunct="1">
              <a:lnSpc>
                <a:spcPct val="150000"/>
              </a:lnSpc>
              <a:spcBef>
                <a:spcPts val="0"/>
              </a:spcBef>
              <a:spcAft>
                <a:spcPts val="0"/>
              </a:spcAft>
              <a:buClr>
                <a:schemeClr val="accent1"/>
              </a:buClr>
              <a:buFont typeface="Wingdings" panose="05000000000000000000" pitchFamily="2" charset="2"/>
            </a:pPr>
            <a:r>
              <a:rPr lang="zh-CN" altLang="en-US" sz="2200" dirty="0">
                <a:solidFill>
                  <a:srgbClr val="0070C0"/>
                </a:solidFill>
                <a:latin typeface="黑体" panose="02010609060101010101" pitchFamily="49" charset="-122"/>
                <a:ea typeface="黑体" panose="02010609060101010101" pitchFamily="49" charset="-122"/>
              </a:rPr>
              <a:t>溶解性有机质，</a:t>
            </a:r>
            <a:r>
              <a:rPr lang="en-US" altLang="zh-CN" sz="2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Dissolved organic matter</a:t>
            </a:r>
            <a:r>
              <a:rPr lang="zh-CN" altLang="en-US" sz="2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DOM</a:t>
            </a:r>
            <a:endParaRPr lang="en-US" altLang="zh-CN" sz="2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Text Box 4"/>
          <p:cNvSpPr txBox="1">
            <a:spLocks noChangeArrowheads="1"/>
          </p:cNvSpPr>
          <p:nvPr/>
        </p:nvSpPr>
        <p:spPr bwMode="auto">
          <a:xfrm>
            <a:off x="191135" y="260985"/>
            <a:ext cx="11739245"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4.6</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腐殖质的配合作用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Coordination by Humic Substances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10" name="图片 9"/>
          <p:cNvPicPr>
            <a:picLocks noChangeAspect="1"/>
          </p:cNvPicPr>
          <p:nvPr/>
        </p:nvPicPr>
        <p:blipFill>
          <a:blip r:embed="rId1">
            <a:extLst>
              <a:ext uri="{BEBA8EAE-BF5A-486C-A8C5-ECC9F3942E4B}">
                <a14:imgProps xmlns:a14="http://schemas.microsoft.com/office/drawing/2010/main">
                  <a14:imgLayer r:embed="rId2">
                    <a14:imgEffect>
                      <a14:brightnessContrast bright="-100000"/>
                    </a14:imgEffect>
                    <a14:imgEffect>
                      <a14:saturation sat="0"/>
                    </a14:imgEffect>
                  </a14:imgLayer>
                </a14:imgProps>
              </a:ext>
            </a:extLst>
          </a:blip>
          <a:stretch>
            <a:fillRect/>
          </a:stretch>
        </p:blipFill>
        <p:spPr>
          <a:xfrm>
            <a:off x="2639616" y="1158789"/>
            <a:ext cx="5976664" cy="1509800"/>
          </a:xfrm>
          <a:prstGeom prst="rect">
            <a:avLst/>
          </a:prstGeom>
        </p:spPr>
      </p:pic>
      <p:sp>
        <p:nvSpPr>
          <p:cNvPr id="11" name="Text Box 70"/>
          <p:cNvSpPr txBox="1"/>
          <p:nvPr/>
        </p:nvSpPr>
        <p:spPr>
          <a:xfrm>
            <a:off x="4439816" y="2822635"/>
            <a:ext cx="2765501" cy="389530"/>
          </a:xfrm>
          <a:prstGeom prst="rect">
            <a:avLst/>
          </a:prstGeom>
          <a:noFill/>
          <a:ln w="9525">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eaLnBrk="1" hangingPunct="1">
              <a:lnSpc>
                <a:spcPct val="110000"/>
              </a:lnSpc>
              <a:spcBef>
                <a:spcPct val="20000"/>
              </a:spcBef>
              <a:buClr>
                <a:schemeClr val="accent1"/>
              </a:buClr>
              <a:buFont typeface="Wingdings" panose="05000000000000000000" pitchFamily="2" charset="2"/>
            </a:pPr>
            <a:r>
              <a:rPr lang="zh-CN" altLang="en-US" sz="2000" dirty="0">
                <a:latin typeface="黑体" panose="02010609060101010101" pitchFamily="49" charset="-122"/>
                <a:ea typeface="黑体" panose="02010609060101010101" pitchFamily="49" charset="-122"/>
              </a:rPr>
              <a:t>羧基及羟基间螯合成键</a:t>
            </a:r>
            <a:endParaRPr lang="zh-CN" altLang="en-US" sz="2000" dirty="0">
              <a:latin typeface="黑体" panose="02010609060101010101" pitchFamily="49" charset="-122"/>
              <a:ea typeface="黑体" panose="02010609060101010101" pitchFamily="49" charset="-122"/>
            </a:endParaRPr>
          </a:p>
        </p:txBody>
      </p:sp>
      <p:pic>
        <p:nvPicPr>
          <p:cNvPr id="13" name="图片 12"/>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Effect>
                      <a14:saturation sat="0"/>
                    </a14:imgEffect>
                  </a14:imgLayer>
                </a14:imgProps>
              </a:ext>
            </a:extLst>
          </a:blip>
          <a:stretch>
            <a:fillRect/>
          </a:stretch>
        </p:blipFill>
        <p:spPr>
          <a:xfrm>
            <a:off x="3071664" y="3212165"/>
            <a:ext cx="5845047" cy="1760373"/>
          </a:xfrm>
          <a:prstGeom prst="rect">
            <a:avLst/>
          </a:prstGeom>
        </p:spPr>
      </p:pic>
      <p:sp>
        <p:nvSpPr>
          <p:cNvPr id="14" name="Text Box 71"/>
          <p:cNvSpPr txBox="1"/>
          <p:nvPr/>
        </p:nvSpPr>
        <p:spPr>
          <a:xfrm>
            <a:off x="2999656" y="5031621"/>
            <a:ext cx="2507418" cy="389530"/>
          </a:xfrm>
          <a:prstGeom prst="rect">
            <a:avLst/>
          </a:prstGeom>
          <a:noFill/>
          <a:ln w="9525">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eaLnBrk="1" hangingPunct="1">
              <a:lnSpc>
                <a:spcPct val="110000"/>
              </a:lnSpc>
              <a:spcBef>
                <a:spcPct val="20000"/>
              </a:spcBef>
              <a:buClr>
                <a:schemeClr val="accent1"/>
              </a:buClr>
              <a:buFont typeface="Wingdings" panose="05000000000000000000" pitchFamily="2" charset="2"/>
            </a:pPr>
            <a:r>
              <a:rPr lang="zh-CN" altLang="en-US" sz="2000" dirty="0">
                <a:latin typeface="黑体" panose="02010609060101010101" pitchFamily="49" charset="-122"/>
                <a:ea typeface="黑体" panose="02010609060101010101" pitchFamily="49" charset="-122"/>
              </a:rPr>
              <a:t>两个羧基间螯合成键</a:t>
            </a:r>
            <a:endParaRPr lang="zh-CN" altLang="en-US" sz="2000" dirty="0">
              <a:latin typeface="黑体" panose="02010609060101010101" pitchFamily="49" charset="-122"/>
              <a:ea typeface="黑体" panose="02010609060101010101" pitchFamily="49" charset="-122"/>
            </a:endParaRPr>
          </a:p>
        </p:txBody>
      </p:sp>
      <p:sp>
        <p:nvSpPr>
          <p:cNvPr id="15" name="Text Box 72"/>
          <p:cNvSpPr txBox="1"/>
          <p:nvPr/>
        </p:nvSpPr>
        <p:spPr>
          <a:xfrm>
            <a:off x="6096000" y="5031621"/>
            <a:ext cx="2765501" cy="389530"/>
          </a:xfrm>
          <a:prstGeom prst="rect">
            <a:avLst/>
          </a:prstGeom>
          <a:noFill/>
          <a:ln w="9525">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eaLnBrk="1" hangingPunct="1">
              <a:lnSpc>
                <a:spcPct val="110000"/>
              </a:lnSpc>
              <a:spcBef>
                <a:spcPct val="20000"/>
              </a:spcBef>
              <a:buClr>
                <a:schemeClr val="accent1"/>
              </a:buClr>
              <a:buFont typeface="Wingdings" panose="05000000000000000000" pitchFamily="2" charset="2"/>
            </a:pPr>
            <a:r>
              <a:rPr lang="zh-CN" altLang="en-US" sz="2000" dirty="0">
                <a:latin typeface="黑体" panose="02010609060101010101" pitchFamily="49" charset="-122"/>
                <a:ea typeface="黑体" panose="02010609060101010101" pitchFamily="49" charset="-122"/>
              </a:rPr>
              <a:t>与一个羧基形成配合物</a:t>
            </a:r>
            <a:endParaRPr lang="zh-CN" altLang="en-US" sz="2000" dirty="0">
              <a:latin typeface="黑体" panose="02010609060101010101" pitchFamily="49" charset="-122"/>
              <a:ea typeface="黑体" panose="02010609060101010101" pitchFamily="49" charset="-122"/>
            </a:endParaRPr>
          </a:p>
        </p:txBody>
      </p:sp>
      <p:sp>
        <p:nvSpPr>
          <p:cNvPr id="16" name="Text Box 73"/>
          <p:cNvSpPr txBox="1"/>
          <p:nvPr/>
        </p:nvSpPr>
        <p:spPr>
          <a:xfrm>
            <a:off x="2135560" y="5699211"/>
            <a:ext cx="8382000" cy="448969"/>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eaLnBrk="1" hangingPunct="1">
              <a:lnSpc>
                <a:spcPct val="110000"/>
              </a:lnSpc>
              <a:spcBef>
                <a:spcPct val="50000"/>
              </a:spcBef>
              <a:buClr>
                <a:schemeClr val="accent1"/>
              </a:buClr>
              <a:buFont typeface="Wingdings" panose="05000000000000000000" pitchFamily="2" charset="2"/>
            </a:pPr>
            <a:r>
              <a:rPr lang="zh-CN" altLang="en-US" sz="2400" dirty="0">
                <a:latin typeface="黑体" panose="02010609060101010101" pitchFamily="49" charset="-122"/>
                <a:ea typeface="黑体" panose="02010609060101010101" pitchFamily="49" charset="-122"/>
              </a:rPr>
              <a:t>重金属在天然水体中主要以腐殖酸的配合物形式存在。</a:t>
            </a:r>
            <a:endParaRPr lang="zh-CN" altLang="en-US" sz="2400" dirty="0">
              <a:latin typeface="黑体" panose="02010609060101010101" pitchFamily="49" charset="-122"/>
              <a:ea typeface="黑体" panose="02010609060101010101" pitchFamily="49" charset="-122"/>
            </a:endParaRPr>
          </a:p>
        </p:txBody>
      </p:sp>
      <p:sp>
        <p:nvSpPr>
          <p:cNvPr id="2" name="Text Box 4"/>
          <p:cNvSpPr txBox="1">
            <a:spLocks noChangeArrowheads="1"/>
          </p:cNvSpPr>
          <p:nvPr/>
        </p:nvSpPr>
        <p:spPr bwMode="auto">
          <a:xfrm>
            <a:off x="191135" y="260985"/>
            <a:ext cx="11739245"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4.6</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腐殖质的配合作用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Coordination by Humic Substances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Rectangle 3"/>
          <p:cNvSpPr>
            <a:spLocks noGrp="1"/>
          </p:cNvSpPr>
          <p:nvPr/>
        </p:nvSpPr>
        <p:spPr>
          <a:xfrm>
            <a:off x="1415480" y="1484784"/>
            <a:ext cx="9541323" cy="4176464"/>
          </a:xfrm>
          <a:prstGeom prst="rect">
            <a:avLst/>
          </a:prstGeom>
          <a:noFill/>
          <a:ln w="9525">
            <a:noFill/>
            <a:miter lim="800000"/>
          </a:ln>
          <a:effectLst/>
        </p:spPr>
        <p:txBody>
          <a:bodyPr vert="horz" wrap="square" lIns="91440" tIns="45720" rIns="91440" bIns="45720" numCol="1" anchor="t" anchorCtr="0" compatLnSpc="1"/>
          <a:lstStyle/>
          <a:p>
            <a:pPr marL="342900" indent="-342900" eaLnBrk="1" hangingPunct="1">
              <a:lnSpc>
                <a:spcPct val="150000"/>
              </a:lnSpc>
              <a:buClr>
                <a:srgbClr val="C00000"/>
              </a:buClr>
              <a:buFont typeface="Wingdings" panose="05000000000000000000" pitchFamily="2" charset="2"/>
              <a:buChar char="n"/>
            </a:pPr>
            <a:r>
              <a:rPr lang="zh-CN" altLang="en-US" sz="2200" dirty="0">
                <a:solidFill>
                  <a:schemeClr val="tx1"/>
                </a:solidFill>
                <a:effectLst/>
                <a:latin typeface="黑体" panose="02010609060101010101" pitchFamily="49" charset="-122"/>
                <a:ea typeface="黑体" panose="02010609060101010101" pitchFamily="49" charset="-122"/>
              </a:rPr>
              <a:t>腐殖酸本身的吸附能力很强，这种吸附能力甚至不受其他配合作用的影响。</a:t>
            </a:r>
            <a:endParaRPr lang="zh-CN" altLang="en-US" sz="2200" dirty="0">
              <a:solidFill>
                <a:schemeClr val="tx1"/>
              </a:solidFill>
              <a:effectLst/>
              <a:latin typeface="黑体" panose="02010609060101010101" pitchFamily="49" charset="-122"/>
              <a:ea typeface="黑体" panose="02010609060101010101" pitchFamily="49" charset="-122"/>
            </a:endParaRPr>
          </a:p>
          <a:p>
            <a:pPr marL="342900" indent="-342900" eaLnBrk="1" hangingPunct="1">
              <a:lnSpc>
                <a:spcPct val="150000"/>
              </a:lnSpc>
              <a:buClr>
                <a:srgbClr val="C00000"/>
              </a:buClr>
              <a:buFont typeface="Wingdings" panose="05000000000000000000" pitchFamily="2" charset="2"/>
              <a:buChar char="n"/>
            </a:pPr>
            <a:r>
              <a:rPr lang="zh-CN" altLang="en-US" sz="2200" dirty="0">
                <a:solidFill>
                  <a:schemeClr val="tx1"/>
                </a:solidFill>
                <a:effectLst/>
                <a:latin typeface="黑体" panose="02010609060101010101" pitchFamily="49" charset="-122"/>
                <a:ea typeface="黑体" panose="02010609060101010101" pitchFamily="49" charset="-122"/>
              </a:rPr>
              <a:t>腐殖酸可以很容易吸附在天然颗粒物上，改变颗粒物表面性质。</a:t>
            </a:r>
            <a:endParaRPr lang="zh-CN" altLang="en-US" sz="2200" dirty="0">
              <a:solidFill>
                <a:schemeClr val="tx1"/>
              </a:solidFill>
              <a:effectLst/>
              <a:latin typeface="黑体" panose="02010609060101010101" pitchFamily="49" charset="-122"/>
              <a:ea typeface="黑体" panose="02010609060101010101" pitchFamily="49" charset="-122"/>
            </a:endParaRPr>
          </a:p>
          <a:p>
            <a:pPr marL="342900" indent="-342900" eaLnBrk="1" hangingPunct="1">
              <a:lnSpc>
                <a:spcPct val="150000"/>
              </a:lnSpc>
              <a:buClr>
                <a:srgbClr val="C00000"/>
              </a:buClr>
              <a:buFont typeface="Wingdings" panose="05000000000000000000" pitchFamily="2" charset="2"/>
              <a:buChar char="n"/>
            </a:pPr>
            <a:r>
              <a:rPr lang="zh-CN" altLang="en-US" sz="2200" dirty="0">
                <a:solidFill>
                  <a:schemeClr val="tx1"/>
                </a:solidFill>
                <a:effectLst/>
                <a:latin typeface="黑体" panose="02010609060101010101" pitchFamily="49" charset="-122"/>
                <a:ea typeface="黑体" panose="02010609060101010101" pitchFamily="49" charset="-122"/>
              </a:rPr>
              <a:t>配合作用可抑制金属以碳酸盐、硫化物、氢氧化物形式的沉淀产生。</a:t>
            </a:r>
            <a:endParaRPr lang="zh-CN" altLang="en-US" sz="2200" dirty="0">
              <a:solidFill>
                <a:schemeClr val="tx1"/>
              </a:solidFill>
              <a:effectLst/>
              <a:latin typeface="黑体" panose="02010609060101010101" pitchFamily="49" charset="-122"/>
              <a:ea typeface="黑体" panose="02010609060101010101" pitchFamily="49" charset="-122"/>
            </a:endParaRPr>
          </a:p>
          <a:p>
            <a:pPr marL="342900" indent="-342900" eaLnBrk="1" hangingPunct="1">
              <a:lnSpc>
                <a:spcPct val="150000"/>
              </a:lnSpc>
              <a:buClr>
                <a:srgbClr val="C00000"/>
              </a:buClr>
              <a:buFont typeface="Wingdings" panose="05000000000000000000" pitchFamily="2" charset="2"/>
              <a:buChar char="n"/>
            </a:pPr>
            <a:r>
              <a:rPr lang="zh-CN" altLang="en-US" sz="2200" dirty="0">
                <a:solidFill>
                  <a:schemeClr val="tx1"/>
                </a:solidFill>
                <a:effectLst/>
                <a:latin typeface="黑体" panose="02010609060101010101" pitchFamily="49" charset="-122"/>
                <a:ea typeface="黑体" panose="02010609060101010101" pitchFamily="49" charset="-122"/>
              </a:rPr>
              <a:t>配合作用影响重金属对水生生物的毒性。</a:t>
            </a:r>
            <a:endParaRPr lang="zh-CN" altLang="en-US" sz="2200" dirty="0">
              <a:solidFill>
                <a:schemeClr val="tx1"/>
              </a:solidFill>
              <a:effectLst/>
              <a:latin typeface="黑体" panose="02010609060101010101" pitchFamily="49" charset="-122"/>
              <a:ea typeface="黑体" panose="02010609060101010101" pitchFamily="49" charset="-122"/>
            </a:endParaRPr>
          </a:p>
          <a:p>
            <a:pPr marL="342900" indent="-342900" eaLnBrk="1" hangingPunct="1">
              <a:lnSpc>
                <a:spcPct val="150000"/>
              </a:lnSpc>
              <a:buClr>
                <a:srgbClr val="C00000"/>
              </a:buClr>
              <a:buFont typeface="Wingdings" panose="05000000000000000000" pitchFamily="2" charset="2"/>
              <a:buChar char="n"/>
            </a:pPr>
            <a:r>
              <a:rPr lang="zh-CN" altLang="en-US" sz="2200" dirty="0">
                <a:solidFill>
                  <a:schemeClr val="tx1"/>
                </a:solidFill>
                <a:effectLst/>
                <a:latin typeface="黑体" panose="02010609060101010101" pitchFamily="49" charset="-122"/>
                <a:ea typeface="黑体" panose="02010609060101010101" pitchFamily="49" charset="-122"/>
              </a:rPr>
              <a:t>腐殖质的存在可以形成可疑致癌物质</a:t>
            </a:r>
            <a:r>
              <a:rPr lang="en-US" altLang="zh-CN" sz="2200" dirty="0">
                <a:solidFill>
                  <a:schemeClr val="tx1"/>
                </a:solidFill>
                <a:effectLst/>
                <a:latin typeface="黑体" panose="02010609060101010101" pitchFamily="49" charset="-122"/>
                <a:ea typeface="黑体" panose="02010609060101010101" pitchFamily="49" charset="-122"/>
              </a:rPr>
              <a:t>——</a:t>
            </a:r>
            <a:r>
              <a:rPr lang="zh-CN" altLang="en-US" sz="2200" dirty="0">
                <a:solidFill>
                  <a:schemeClr val="tx1"/>
                </a:solidFill>
                <a:effectLst/>
                <a:latin typeface="黑体" panose="02010609060101010101" pitchFamily="49" charset="-122"/>
                <a:ea typeface="黑体" panose="02010609060101010101" pitchFamily="49" charset="-122"/>
              </a:rPr>
              <a:t>三卤甲烷（</a:t>
            </a:r>
            <a:r>
              <a:rPr lang="en-US" altLang="zh-CN" sz="2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THMS</a:t>
            </a:r>
            <a:r>
              <a:rPr lang="zh-CN" altLang="en-US" sz="2200" dirty="0">
                <a:solidFill>
                  <a:schemeClr val="tx1"/>
                </a:solidFill>
                <a:effectLst/>
                <a:latin typeface="黑体" panose="02010609060101010101" pitchFamily="49" charset="-122"/>
                <a:ea typeface="黑体" panose="02010609060101010101" pitchFamily="49" charset="-122"/>
              </a:rPr>
              <a:t>）。</a:t>
            </a:r>
            <a:endParaRPr lang="zh-CN" altLang="en-US" sz="2200" dirty="0">
              <a:solidFill>
                <a:schemeClr val="tx1"/>
              </a:solidFill>
              <a:effectLst/>
              <a:latin typeface="黑体" panose="02010609060101010101" pitchFamily="49" charset="-122"/>
              <a:ea typeface="黑体" panose="02010609060101010101" pitchFamily="49" charset="-122"/>
            </a:endParaRPr>
          </a:p>
          <a:p>
            <a:pPr marL="342900" indent="-342900" eaLnBrk="1" hangingPunct="1">
              <a:lnSpc>
                <a:spcPct val="150000"/>
              </a:lnSpc>
              <a:buClr>
                <a:srgbClr val="C00000"/>
              </a:buClr>
              <a:buFont typeface="Wingdings" panose="05000000000000000000" pitchFamily="2" charset="2"/>
              <a:buChar char="n"/>
            </a:pPr>
            <a:r>
              <a:rPr lang="zh-CN" altLang="en-US" sz="2200" dirty="0">
                <a:solidFill>
                  <a:schemeClr val="tx1"/>
                </a:solidFill>
                <a:effectLst/>
                <a:latin typeface="黑体" panose="02010609060101010101" pitchFamily="49" charset="-122"/>
                <a:ea typeface="黑体" panose="02010609060101010101" pitchFamily="49" charset="-122"/>
              </a:rPr>
              <a:t>腐殖酸与阴离子的作用。</a:t>
            </a:r>
            <a:endParaRPr lang="zh-CN" altLang="en-US" sz="2200" dirty="0">
              <a:solidFill>
                <a:schemeClr val="tx1"/>
              </a:solidFill>
              <a:effectLst/>
              <a:latin typeface="黑体" panose="02010609060101010101" pitchFamily="49" charset="-122"/>
              <a:ea typeface="黑体" panose="02010609060101010101" pitchFamily="49" charset="-122"/>
            </a:endParaRPr>
          </a:p>
          <a:p>
            <a:pPr marL="342900" indent="-342900" eaLnBrk="1" hangingPunct="1">
              <a:lnSpc>
                <a:spcPct val="150000"/>
              </a:lnSpc>
              <a:buClr>
                <a:srgbClr val="C00000"/>
              </a:buClr>
              <a:buFont typeface="Wingdings" panose="05000000000000000000" pitchFamily="2" charset="2"/>
              <a:buChar char="n"/>
            </a:pPr>
            <a:r>
              <a:rPr lang="zh-CN" altLang="en-US" sz="2200" dirty="0">
                <a:solidFill>
                  <a:schemeClr val="tx1"/>
                </a:solidFill>
                <a:effectLst/>
                <a:latin typeface="黑体" panose="02010609060101010101" pitchFamily="49" charset="-122"/>
                <a:ea typeface="黑体" panose="02010609060101010101" pitchFamily="49" charset="-122"/>
              </a:rPr>
              <a:t>腐殖酸对有机污染物的作用。</a:t>
            </a:r>
            <a:endParaRPr lang="zh-CN" altLang="en-US" sz="2200" dirty="0">
              <a:solidFill>
                <a:schemeClr val="tx1"/>
              </a:solidFill>
              <a:effectLst/>
              <a:latin typeface="黑体" panose="02010609060101010101" pitchFamily="49" charset="-122"/>
              <a:ea typeface="黑体" panose="02010609060101010101" pitchFamily="49" charset="-122"/>
            </a:endParaRPr>
          </a:p>
        </p:txBody>
      </p:sp>
      <p:sp>
        <p:nvSpPr>
          <p:cNvPr id="8" name="Rectangle 3"/>
          <p:cNvSpPr>
            <a:spLocks noChangeArrowheads="1"/>
          </p:cNvSpPr>
          <p:nvPr/>
        </p:nvSpPr>
        <p:spPr bwMode="auto">
          <a:xfrm>
            <a:off x="1829657" y="5392800"/>
            <a:ext cx="8712968" cy="1447800"/>
          </a:xfrm>
          <a:prstGeom prst="rect">
            <a:avLst/>
          </a:prstGeom>
          <a:noFill/>
          <a:ln w="9525">
            <a:noFill/>
            <a:miter lim="800000"/>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R="0" lvl="0" indent="720090" algn="l" defTabSz="914400" rtl="0" eaLnBrk="1" fontAlgn="base" latinLnBrk="0" hangingPunct="1">
              <a:lnSpc>
                <a:spcPct val="130000"/>
              </a:lnSpc>
              <a:spcBef>
                <a:spcPts val="0"/>
              </a:spcBef>
              <a:spcAft>
                <a:spcPct val="0"/>
              </a:spcAft>
              <a:buClr>
                <a:schemeClr val="hlink"/>
              </a:buClr>
              <a:buSzPct val="70000"/>
              <a:buFont typeface="Wingdings" panose="05000000000000000000" pitchFamily="2" charset="2"/>
              <a:buNone/>
              <a:defRPr/>
            </a:pPr>
            <a:r>
              <a:rPr kumimoji="0" lang="zh-CN" altLang="en-US" sz="2000" b="1"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腐殖质与环境有机物之间的作用主要涉及</a:t>
            </a:r>
            <a:r>
              <a:rPr kumimoji="0" lang="zh-CN" altLang="en-US" sz="20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rPr>
              <a:t>吸附效应</a:t>
            </a:r>
            <a:r>
              <a:rPr kumimoji="0" lang="zh-CN" altLang="en-US" sz="2000" b="1"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、溶解效应、</a:t>
            </a:r>
            <a:r>
              <a:rPr kumimoji="0" lang="zh-CN" altLang="en-US" sz="20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rPr>
              <a:t>对水解反应的催化作用</a:t>
            </a:r>
            <a:r>
              <a:rPr kumimoji="0" lang="zh-CN" altLang="en-US" sz="2000" b="1"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a:t>
            </a:r>
            <a:r>
              <a:rPr kumimoji="0" lang="zh-CN" altLang="en-US" sz="20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rPr>
              <a:t>对微生物过程的影响</a:t>
            </a:r>
            <a:r>
              <a:rPr kumimoji="0" lang="zh-CN" altLang="en-US" sz="2000" b="1"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以及</a:t>
            </a:r>
            <a:r>
              <a:rPr kumimoji="0" lang="zh-CN" altLang="en-US" sz="20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rPr>
              <a:t>光敏效应</a:t>
            </a:r>
            <a:r>
              <a:rPr kumimoji="0" lang="zh-CN" altLang="en-US" sz="2000" b="1"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和</a:t>
            </a:r>
            <a:r>
              <a:rPr kumimoji="0" lang="zh-CN" altLang="en-US" sz="20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rPr>
              <a:t>猝灭效应</a:t>
            </a:r>
            <a:r>
              <a:rPr kumimoji="0" lang="zh-CN" altLang="en-US" sz="2000" b="1"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等。</a:t>
            </a:r>
            <a:endParaRPr kumimoji="0" lang="zh-CN" altLang="en-US" sz="2000" b="1" i="0" u="none" strike="noStrike" kern="1200" cap="none" spc="0" normalizeH="0" baseline="0" noProof="0" dirty="0">
              <a:ln>
                <a:noFill/>
              </a:ln>
              <a:effectLst/>
              <a:uLnTx/>
              <a:uFillTx/>
              <a:latin typeface="黑体" panose="02010609060101010101" pitchFamily="49" charset="-122"/>
              <a:ea typeface="黑体" panose="02010609060101010101" pitchFamily="49" charset="-122"/>
            </a:endParaRPr>
          </a:p>
        </p:txBody>
      </p:sp>
      <p:sp>
        <p:nvSpPr>
          <p:cNvPr id="2" name="Text Box 4"/>
          <p:cNvSpPr txBox="1">
            <a:spLocks noChangeArrowheads="1"/>
          </p:cNvSpPr>
          <p:nvPr/>
        </p:nvSpPr>
        <p:spPr bwMode="auto">
          <a:xfrm>
            <a:off x="191135" y="260985"/>
            <a:ext cx="11739245"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4.6</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腐殖质的配合作用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Coordination by Humic Substances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sz="quarter"/>
          </p:nvPr>
        </p:nvSpPr>
        <p:spPr>
          <a:xfrm>
            <a:off x="138343" y="404664"/>
            <a:ext cx="11915313" cy="2523512"/>
          </a:xfrm>
        </p:spPr>
        <p:txBody>
          <a:bodyPr vert="horz" wrap="square" lIns="91440" tIns="45720" rIns="91440" bIns="45720" numCol="1" anchor="ctr" anchorCtr="0" compatLnSpc="1"/>
          <a:lstStyle/>
          <a:p>
            <a:pPr lvl="0" eaLnBrk="1" hangingPunct="1">
              <a:lnSpc>
                <a:spcPct val="110000"/>
              </a:lnSpc>
              <a:spcBef>
                <a:spcPct val="20000"/>
              </a:spcBef>
              <a:defRPr/>
            </a:pP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第三节  水中有机污染物的迁移转化</a:t>
            </a:r>
            <a:br>
              <a:rPr lang="en-US" altLang="zh-CN" sz="4800" b="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Section 3 Transfer and Transformation of Organic  Pollutants in Aquatic Environment</a:t>
            </a:r>
            <a:endPar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4"/>
          <p:cNvSpPr txBox="1">
            <a:spLocks noChangeArrowheads="1"/>
          </p:cNvSpPr>
          <p:nvPr/>
        </p:nvSpPr>
        <p:spPr bwMode="auto">
          <a:xfrm>
            <a:off x="1827811" y="2657339"/>
            <a:ext cx="4536504" cy="402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吸附</a:t>
            </a:r>
            <a:r>
              <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解吸</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Adsorption and Desorption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二、挥发作用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Evaporation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三、水解作用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Hydrolysis</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Line 9"/>
          <p:cNvSpPr>
            <a:spLocks noChangeShapeType="1"/>
          </p:cNvSpPr>
          <p:nvPr/>
        </p:nvSpPr>
        <p:spPr bwMode="auto">
          <a:xfrm>
            <a:off x="1847528" y="3402712"/>
            <a:ext cx="2623808"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9" name="Text Box 4"/>
          <p:cNvSpPr txBox="1">
            <a:spLocks noChangeArrowheads="1"/>
          </p:cNvSpPr>
          <p:nvPr/>
        </p:nvSpPr>
        <p:spPr bwMode="auto">
          <a:xfrm>
            <a:off x="6888088" y="3155089"/>
            <a:ext cx="4536504" cy="265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四、光解作用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Photodegradation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五、生物降解作用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Biodegradation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 calcmode="lin" valueType="num">
                                      <p:cBhvr additive="base">
                                        <p:cTn id="3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 calcmode="lin" valueType="num">
                                      <p:cBhvr additive="base">
                                        <p:cTn id="4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9">
                                            <p:txEl>
                                              <p:pRg st="1" end="1"/>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9">
                                            <p:txEl>
                                              <p:pRg st="2" end="2"/>
                                            </p:txEl>
                                          </p:spTgt>
                                        </p:tgtEl>
                                        <p:attrNameLst>
                                          <p:attrName>style.visibility</p:attrName>
                                        </p:attrNameLst>
                                      </p:cBhvr>
                                      <p:to>
                                        <p:strVal val="visible"/>
                                      </p:to>
                                    </p:set>
                                    <p:anim calcmode="lin" valueType="num">
                                      <p:cBhvr additive="base">
                                        <p:cTn id="4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9">
                                            <p:txEl>
                                              <p:pRg st="2" end="2"/>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9">
                                            <p:txEl>
                                              <p:pRg st="3" end="3"/>
                                            </p:txEl>
                                          </p:spTgt>
                                        </p:tgtEl>
                                        <p:attrNameLst>
                                          <p:attrName>style.visibility</p:attrName>
                                        </p:attrNameLst>
                                      </p:cBhvr>
                                      <p:to>
                                        <p:strVal val="visible"/>
                                      </p:to>
                                    </p:set>
                                    <p:anim calcmode="lin" valueType="num">
                                      <p:cBhvr additive="base">
                                        <p:cTn id="48"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stretch>
            <a:fillRect/>
          </a:stretch>
        </p:blipFill>
        <p:spPr>
          <a:xfrm>
            <a:off x="713219" y="706886"/>
            <a:ext cx="10480826" cy="5859182"/>
          </a:xfrm>
          <a:prstGeom prst="rect">
            <a:avLst/>
          </a:prstGeom>
        </p:spPr>
      </p:pic>
      <p:sp>
        <p:nvSpPr>
          <p:cNvPr id="4"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文本框 5"/>
          <p:cNvSpPr txBox="1"/>
          <p:nvPr/>
        </p:nvSpPr>
        <p:spPr>
          <a:xfrm>
            <a:off x="612668" y="780908"/>
            <a:ext cx="10441160" cy="715581"/>
          </a:xfrm>
          <a:prstGeom prst="rect">
            <a:avLst/>
          </a:prstGeom>
          <a:noFill/>
        </p:spPr>
        <p:txBody>
          <a:bodyPr wrap="square">
            <a:spAutoFit/>
          </a:bodyPr>
          <a:lstStyle/>
          <a:p>
            <a:pPr indent="720090">
              <a:lnSpc>
                <a:spcPct val="150000"/>
              </a:lnSpc>
            </a:pPr>
            <a:r>
              <a:rPr lang="zh-CN" altLang="en-US" sz="3200" dirty="0">
                <a:solidFill>
                  <a:srgbClr val="0070C0"/>
                </a:solidFill>
                <a:latin typeface="黑体" panose="02010609060101010101" pitchFamily="49" charset="-122"/>
                <a:ea typeface="黑体" panose="02010609060101010101" pitchFamily="49" charset="-122"/>
              </a:rPr>
              <a:t>从污染物的性质出发分析污染物可能发生的迁移转化</a:t>
            </a:r>
            <a:endParaRPr lang="zh-CN" altLang="en-US" sz="3200" dirty="0">
              <a:solidFill>
                <a:srgbClr val="0070C0"/>
              </a:solidFill>
              <a:latin typeface="黑体" panose="02010609060101010101" pitchFamily="49" charset="-122"/>
              <a:ea typeface="黑体" panose="02010609060101010101" pitchFamily="49" charset="-122"/>
            </a:endParaRPr>
          </a:p>
        </p:txBody>
      </p:sp>
      <p:sp>
        <p:nvSpPr>
          <p:cNvPr id="7" name="Text Box 2"/>
          <p:cNvSpPr txBox="1">
            <a:spLocks noChangeArrowheads="1"/>
          </p:cNvSpPr>
          <p:nvPr/>
        </p:nvSpPr>
        <p:spPr bwMode="auto">
          <a:xfrm>
            <a:off x="5375910" y="3572510"/>
            <a:ext cx="5218430" cy="866140"/>
          </a:xfrm>
          <a:prstGeom prst="rect">
            <a:avLst/>
          </a:prstGeom>
          <a:noFill/>
          <a:ln w="9525">
            <a:noFill/>
            <a:miter lim="800000"/>
          </a:ln>
          <a:effectLst/>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R="0" defTabSz="914400" eaLnBrk="1" hangingPunct="1">
              <a:spcBef>
                <a:spcPct val="10000"/>
              </a:spcBef>
              <a:buClrTx/>
              <a:buSzTx/>
              <a:buFontTx/>
              <a:buNone/>
              <a:defRPr/>
            </a:pPr>
            <a:r>
              <a:rPr kumimoji="0" lang="zh-CN" altLang="en-US" sz="2400" kern="1200" cap="none" spc="0" normalizeH="0" baseline="0" noProof="0" dirty="0">
                <a:latin typeface="黑体" panose="02010609060101010101" pitchFamily="49" charset="-122"/>
                <a:ea typeface="黑体" panose="02010609060101010101" pitchFamily="49" charset="-122"/>
              </a:rPr>
              <a:t>水解作用</a:t>
            </a:r>
            <a:r>
              <a:rPr kumimoji="0" lang="en-US" altLang="zh-CN" sz="2400" kern="1200" cap="none" spc="0" normalizeH="0" baseline="0" noProof="0" dirty="0">
                <a:latin typeface="黑体" panose="02010609060101010101" pitchFamily="49" charset="-122"/>
                <a:ea typeface="黑体" panose="02010609060101010101" pitchFamily="49" charset="-122"/>
              </a:rPr>
              <a:t>  </a:t>
            </a:r>
            <a:r>
              <a:rPr kumimoji="0" lang="zh-CN" altLang="en-US" sz="2400" kern="1200" cap="none" spc="0" normalizeH="0" baseline="0" noProof="0" dirty="0">
                <a:latin typeface="黑体" panose="02010609060101010101" pitchFamily="49" charset="-122"/>
                <a:ea typeface="黑体" panose="02010609060101010101" pitchFamily="49" charset="-122"/>
              </a:rPr>
              <a:t>氧化还原</a:t>
            </a:r>
            <a:endParaRPr kumimoji="0" lang="zh-CN" altLang="en-US" sz="2400" kern="1200" cap="none" spc="0" normalizeH="0" baseline="0" noProof="0" dirty="0">
              <a:latin typeface="黑体" panose="02010609060101010101" pitchFamily="49" charset="-122"/>
              <a:ea typeface="黑体" panose="02010609060101010101" pitchFamily="49" charset="-122"/>
            </a:endParaRPr>
          </a:p>
          <a:p>
            <a:pPr marR="0" defTabSz="914400" eaLnBrk="1" hangingPunct="1">
              <a:spcBef>
                <a:spcPct val="10000"/>
              </a:spcBef>
              <a:buClrTx/>
              <a:buSzTx/>
              <a:buFontTx/>
              <a:buNone/>
              <a:defRPr/>
            </a:pPr>
            <a:r>
              <a:rPr kumimoji="0" lang="en-US" altLang="zh-CN" sz="2400" kern="1200" cap="none" spc="0" normalizeH="0" baseline="0" noProof="0" dirty="0">
                <a:latin typeface="Times New Roman" panose="02020603050405020304" pitchFamily="18" charset="0"/>
                <a:cs typeface="Times New Roman" panose="02020603050405020304" pitchFamily="18" charset="0"/>
              </a:rPr>
              <a:t>hydrolysis   Oxidation and Reduction</a:t>
            </a:r>
            <a:endParaRPr kumimoji="0" lang="en-US" altLang="zh-CN" sz="2400" kern="1200" cap="none" spc="0" normalizeH="0" baseline="0" noProof="0" dirty="0">
              <a:latin typeface="Times New Roman" panose="02020603050405020304" pitchFamily="18" charset="0"/>
              <a:cs typeface="Times New Roman" panose="02020603050405020304" pitchFamily="18" charset="0"/>
            </a:endParaRPr>
          </a:p>
        </p:txBody>
      </p:sp>
      <p:sp>
        <p:nvSpPr>
          <p:cNvPr id="8" name="Text Box 3"/>
          <p:cNvSpPr txBox="1">
            <a:spLocks noChangeArrowheads="1"/>
          </p:cNvSpPr>
          <p:nvPr/>
        </p:nvSpPr>
        <p:spPr bwMode="auto">
          <a:xfrm>
            <a:off x="5447517" y="4581992"/>
            <a:ext cx="3309938" cy="841375"/>
          </a:xfrm>
          <a:prstGeom prst="rect">
            <a:avLst/>
          </a:prstGeom>
          <a:noFill/>
          <a:ln w="9525">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R="0" defTabSz="914400" eaLnBrk="1" hangingPunct="1">
              <a:spcBef>
                <a:spcPct val="5000"/>
              </a:spcBef>
              <a:buClrTx/>
              <a:buSzTx/>
              <a:buFontTx/>
              <a:buNone/>
              <a:defRPr/>
            </a:pPr>
            <a:r>
              <a:rPr kumimoji="0" lang="zh-CN" altLang="en-US" sz="2400" kern="1200" cap="none" spc="0" normalizeH="0" baseline="0" noProof="0" dirty="0">
                <a:latin typeface="黑体" panose="02010609060101010101" pitchFamily="49" charset="-122"/>
                <a:ea typeface="黑体" panose="02010609060101010101" pitchFamily="49" charset="-122"/>
              </a:rPr>
              <a:t>光解作用</a:t>
            </a:r>
            <a:endParaRPr kumimoji="0" lang="zh-CN" altLang="en-US" sz="2400" kern="1200" cap="none" spc="0" normalizeH="0" baseline="0" noProof="0" dirty="0">
              <a:latin typeface="黑体" panose="02010609060101010101" pitchFamily="49" charset="-122"/>
              <a:ea typeface="黑体" panose="02010609060101010101" pitchFamily="49" charset="-122"/>
            </a:endParaRPr>
          </a:p>
          <a:p>
            <a:pPr marR="0" defTabSz="914400" eaLnBrk="1" hangingPunct="1">
              <a:spcBef>
                <a:spcPct val="5000"/>
              </a:spcBef>
              <a:buClrTx/>
              <a:buSzTx/>
              <a:buFontTx/>
              <a:buNone/>
              <a:defRPr/>
            </a:pPr>
            <a:r>
              <a:rPr kumimoji="0" lang="en-US" altLang="zh-CN" sz="2400" kern="1200" cap="none" spc="0" normalizeH="0" baseline="0" noProof="0" dirty="0">
                <a:latin typeface="Times New Roman" panose="02020603050405020304" pitchFamily="18" charset="0"/>
                <a:cs typeface="Times New Roman" panose="02020603050405020304" pitchFamily="18" charset="0"/>
              </a:rPr>
              <a:t>Photo-degradation</a:t>
            </a:r>
            <a:endParaRPr kumimoji="0" lang="en-US" altLang="zh-CN" sz="2400" kern="1200" cap="none" spc="0" normalizeH="0" baseline="0" noProof="0" dirty="0">
              <a:latin typeface="Times New Roman" panose="02020603050405020304" pitchFamily="18" charset="0"/>
              <a:cs typeface="Times New Roman" panose="02020603050405020304" pitchFamily="18" charset="0"/>
            </a:endParaRPr>
          </a:p>
        </p:txBody>
      </p:sp>
      <p:sp>
        <p:nvSpPr>
          <p:cNvPr id="9" name="Text Box 4"/>
          <p:cNvSpPr txBox="1">
            <a:spLocks noChangeArrowheads="1"/>
          </p:cNvSpPr>
          <p:nvPr/>
        </p:nvSpPr>
        <p:spPr bwMode="auto">
          <a:xfrm>
            <a:off x="5375910" y="5516880"/>
            <a:ext cx="5756275" cy="847725"/>
          </a:xfrm>
          <a:prstGeom prst="rect">
            <a:avLst/>
          </a:prstGeom>
          <a:noFill/>
          <a:ln w="9525">
            <a:noFill/>
            <a:miter lim="800000"/>
          </a:ln>
          <a:effectLst/>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R="0" defTabSz="914400" eaLnBrk="1" hangingPunct="1">
              <a:spcBef>
                <a:spcPct val="5000"/>
              </a:spcBef>
              <a:buClrTx/>
              <a:buSzTx/>
              <a:buFontTx/>
              <a:buNone/>
              <a:defRPr/>
            </a:pPr>
            <a:r>
              <a:rPr kumimoji="0" lang="zh-CN" altLang="en-US" sz="2400" kern="1200" cap="none" spc="0" normalizeH="0" baseline="0" noProof="0" dirty="0">
                <a:latin typeface="黑体" panose="02010609060101010101" pitchFamily="49" charset="-122"/>
                <a:ea typeface="黑体" panose="02010609060101010101" pitchFamily="49" charset="-122"/>
              </a:rPr>
              <a:t>生物降解（转化）作用</a:t>
            </a:r>
            <a:endParaRPr kumimoji="0" lang="zh-CN" altLang="en-US" sz="2400" kern="1200" cap="none" spc="0" normalizeH="0" baseline="0" noProof="0" dirty="0">
              <a:latin typeface="黑体" panose="02010609060101010101" pitchFamily="49" charset="-122"/>
              <a:ea typeface="黑体" panose="02010609060101010101" pitchFamily="49" charset="-122"/>
            </a:endParaRPr>
          </a:p>
          <a:p>
            <a:pPr marR="0" defTabSz="914400" eaLnBrk="1" hangingPunct="1">
              <a:spcBef>
                <a:spcPct val="5000"/>
              </a:spcBef>
              <a:buClrTx/>
              <a:buSzTx/>
              <a:buFontTx/>
              <a:buNone/>
              <a:defRPr/>
            </a:pPr>
            <a:r>
              <a:rPr kumimoji="0" lang="en-US" altLang="zh-CN" sz="2400" kern="1200" cap="none" spc="0" normalizeH="0" baseline="0" noProof="0" dirty="0">
                <a:latin typeface="Times New Roman" panose="02020603050405020304" pitchFamily="18" charset="0"/>
                <a:cs typeface="Times New Roman" panose="02020603050405020304" pitchFamily="18" charset="0"/>
              </a:rPr>
              <a:t>biodegradation</a:t>
            </a:r>
            <a:r>
              <a:rPr kumimoji="0" lang="zh-CN" altLang="en-US" sz="2400" kern="1200" cap="none" spc="0" normalizeH="0" baseline="0" noProof="0" dirty="0">
                <a:latin typeface="Times New Roman" panose="02020603050405020304" pitchFamily="18" charset="0"/>
                <a:cs typeface="Times New Roman" panose="02020603050405020304" pitchFamily="18" charset="0"/>
              </a:rPr>
              <a:t>（</a:t>
            </a:r>
            <a:r>
              <a:rPr kumimoji="0" lang="en-US" altLang="zh-CN" sz="2400" kern="1200" cap="none" spc="0" normalizeH="0" baseline="0" noProof="0" dirty="0">
                <a:latin typeface="Times New Roman" panose="02020603050405020304" pitchFamily="18" charset="0"/>
                <a:cs typeface="Times New Roman" panose="02020603050405020304" pitchFamily="18" charset="0"/>
              </a:rPr>
              <a:t>biotransformation</a:t>
            </a:r>
            <a:r>
              <a:rPr kumimoji="0" lang="zh-CN" altLang="en-US" sz="2400" kern="1200" cap="none" spc="0" normalizeH="0" baseline="0" noProof="0" dirty="0">
                <a:latin typeface="Times New Roman" panose="02020603050405020304" pitchFamily="18" charset="0"/>
                <a:cs typeface="Times New Roman" panose="02020603050405020304" pitchFamily="18" charset="0"/>
              </a:rPr>
              <a:t>）</a:t>
            </a:r>
            <a:endParaRPr kumimoji="0" lang="zh-CN" altLang="en-US" sz="2400" kern="1200" cap="none" spc="0" normalizeH="0" baseline="0" noProof="0" dirty="0">
              <a:latin typeface="Times New Roman" panose="02020603050405020304" pitchFamily="18" charset="0"/>
              <a:cs typeface="Times New Roman" panose="02020603050405020304" pitchFamily="18" charset="0"/>
            </a:endParaRPr>
          </a:p>
        </p:txBody>
      </p:sp>
      <p:sp>
        <p:nvSpPr>
          <p:cNvPr id="10" name="AutoShape 5"/>
          <p:cNvSpPr/>
          <p:nvPr/>
        </p:nvSpPr>
        <p:spPr>
          <a:xfrm>
            <a:off x="4842679" y="3840629"/>
            <a:ext cx="503238" cy="2159000"/>
          </a:xfrm>
          <a:prstGeom prst="leftBrace">
            <a:avLst>
              <a:gd name="adj1" fmla="val 35751"/>
              <a:gd name="adj2" fmla="val 50000"/>
            </a:avLst>
          </a:prstGeom>
          <a:noFill/>
          <a:ln w="88900" cap="flat" cmpd="sng">
            <a:solidFill>
              <a:srgbClr val="0070C0"/>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nvGrpSpPr>
          <p:cNvPr id="11" name="Group 6"/>
          <p:cNvGrpSpPr/>
          <p:nvPr/>
        </p:nvGrpSpPr>
        <p:grpSpPr>
          <a:xfrm>
            <a:off x="1794679" y="1854772"/>
            <a:ext cx="4014788" cy="2497138"/>
            <a:chOff x="975" y="210"/>
            <a:chExt cx="2124" cy="1573"/>
          </a:xfrm>
        </p:grpSpPr>
        <p:sp>
          <p:nvSpPr>
            <p:cNvPr id="12" name="Text Box 7"/>
            <p:cNvSpPr txBox="1">
              <a:spLocks noChangeArrowheads="1"/>
            </p:cNvSpPr>
            <p:nvPr/>
          </p:nvSpPr>
          <p:spPr bwMode="auto">
            <a:xfrm>
              <a:off x="975" y="210"/>
              <a:ext cx="2124" cy="523"/>
            </a:xfrm>
            <a:prstGeom prst="rect">
              <a:avLst/>
            </a:prstGeom>
            <a:noFill/>
            <a:ln w="9525">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R="0" defTabSz="914400" eaLnBrk="1" hangingPunct="1">
                <a:buClrTx/>
                <a:buSzTx/>
                <a:buFontTx/>
                <a:buNone/>
                <a:defRPr/>
              </a:pPr>
              <a:r>
                <a:rPr kumimoji="0" lang="zh-CN" altLang="en-US" sz="2400" kern="1200" cap="none" spc="0" normalizeH="0" baseline="0" noProof="0" dirty="0">
                  <a:latin typeface="黑体" panose="02010609060101010101" pitchFamily="49" charset="-122"/>
                  <a:ea typeface="黑体" panose="02010609060101010101" pitchFamily="49" charset="-122"/>
                </a:rPr>
                <a:t>吸附作用</a:t>
              </a:r>
              <a:endParaRPr kumimoji="0" lang="zh-CN" altLang="en-US" sz="2400" kern="1200" cap="none" spc="0" normalizeH="0" baseline="0" noProof="0" dirty="0">
                <a:latin typeface="黑体" panose="02010609060101010101" pitchFamily="49" charset="-122"/>
                <a:ea typeface="黑体" panose="02010609060101010101" pitchFamily="49" charset="-122"/>
              </a:endParaRPr>
            </a:p>
            <a:p>
              <a:pPr marR="0" defTabSz="914400" eaLnBrk="1" hangingPunct="1">
                <a:buClrTx/>
                <a:buSzTx/>
                <a:buFontTx/>
                <a:buNone/>
                <a:defRPr/>
              </a:pPr>
              <a:r>
                <a:rPr kumimoji="0" lang="en-US" altLang="zh-CN" sz="2400" kern="1200" cap="none" spc="0" normalizeH="0" baseline="0" noProof="0" dirty="0">
                  <a:latin typeface="Times New Roman" panose="02020603050405020304" pitchFamily="18" charset="0"/>
                  <a:cs typeface="Times New Roman" panose="02020603050405020304" pitchFamily="18" charset="0"/>
                </a:rPr>
                <a:t>adsorption</a:t>
              </a:r>
              <a:endParaRPr kumimoji="0" lang="en-US" altLang="zh-CN" sz="2400" kern="1200" cap="none" spc="0" normalizeH="0" baseline="0" noProof="0" dirty="0">
                <a:latin typeface="Times New Roman" panose="02020603050405020304" pitchFamily="18" charset="0"/>
                <a:cs typeface="Times New Roman" panose="02020603050405020304" pitchFamily="18" charset="0"/>
              </a:endParaRPr>
            </a:p>
          </p:txBody>
        </p:sp>
        <p:sp>
          <p:nvSpPr>
            <p:cNvPr id="13" name="Text Box 8"/>
            <p:cNvSpPr txBox="1">
              <a:spLocks noChangeArrowheads="1"/>
            </p:cNvSpPr>
            <p:nvPr/>
          </p:nvSpPr>
          <p:spPr bwMode="auto">
            <a:xfrm>
              <a:off x="975" y="754"/>
              <a:ext cx="1461" cy="530"/>
            </a:xfrm>
            <a:prstGeom prst="rect">
              <a:avLst/>
            </a:prstGeom>
            <a:noFill/>
            <a:ln w="9525">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R="0" defTabSz="914400" eaLnBrk="1" hangingPunct="1">
                <a:spcBef>
                  <a:spcPct val="5000"/>
                </a:spcBef>
                <a:buClrTx/>
                <a:buSzTx/>
                <a:buFontTx/>
                <a:buNone/>
                <a:defRPr/>
              </a:pPr>
              <a:r>
                <a:rPr kumimoji="0" lang="zh-CN" altLang="en-US" sz="2400" kern="1200" cap="none" spc="0" normalizeH="0" baseline="0" noProof="0" dirty="0">
                  <a:latin typeface="黑体" panose="02010609060101010101" pitchFamily="49" charset="-122"/>
                  <a:ea typeface="黑体" panose="02010609060101010101" pitchFamily="49" charset="-122"/>
                </a:rPr>
                <a:t>生物富集</a:t>
              </a:r>
              <a:endParaRPr kumimoji="0" lang="zh-CN" altLang="en-US" sz="2400" kern="1200" cap="none" spc="0" normalizeH="0" baseline="0" noProof="0" dirty="0">
                <a:latin typeface="黑体" panose="02010609060101010101" pitchFamily="49" charset="-122"/>
                <a:ea typeface="黑体" panose="02010609060101010101" pitchFamily="49" charset="-122"/>
              </a:endParaRPr>
            </a:p>
            <a:p>
              <a:pPr marR="0" defTabSz="914400" eaLnBrk="1" hangingPunct="1">
                <a:spcBef>
                  <a:spcPct val="5000"/>
                </a:spcBef>
                <a:buClrTx/>
                <a:buSzTx/>
                <a:buFontTx/>
                <a:buNone/>
                <a:defRPr/>
              </a:pPr>
              <a:r>
                <a:rPr kumimoji="0" lang="en-US" altLang="zh-CN" sz="2400" kern="1200" cap="none" spc="0" normalizeH="0" baseline="0" noProof="0" dirty="0">
                  <a:latin typeface="Times New Roman" panose="02020603050405020304" pitchFamily="18" charset="0"/>
                  <a:cs typeface="Times New Roman" panose="02020603050405020304" pitchFamily="18" charset="0"/>
                </a:rPr>
                <a:t>bioaccumulation</a:t>
              </a:r>
              <a:endParaRPr kumimoji="0" lang="en-US" altLang="zh-CN" sz="2400" kern="1200" cap="none" spc="0" normalizeH="0" baseline="0" noProof="0" dirty="0">
                <a:latin typeface="Times New Roman" panose="02020603050405020304" pitchFamily="18" charset="0"/>
                <a:cs typeface="Times New Roman" panose="02020603050405020304" pitchFamily="18" charset="0"/>
              </a:endParaRPr>
            </a:p>
          </p:txBody>
        </p:sp>
        <p:sp>
          <p:nvSpPr>
            <p:cNvPr id="14" name="Text Box 9"/>
            <p:cNvSpPr txBox="1">
              <a:spLocks noChangeArrowheads="1"/>
            </p:cNvSpPr>
            <p:nvPr/>
          </p:nvSpPr>
          <p:spPr bwMode="auto">
            <a:xfrm>
              <a:off x="975" y="1253"/>
              <a:ext cx="1527" cy="530"/>
            </a:xfrm>
            <a:prstGeom prst="rect">
              <a:avLst/>
            </a:prstGeom>
            <a:noFill/>
            <a:ln w="9525">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R="0" defTabSz="914400" eaLnBrk="1" hangingPunct="1">
                <a:spcBef>
                  <a:spcPct val="5000"/>
                </a:spcBef>
                <a:buClrTx/>
                <a:buSzTx/>
                <a:buFontTx/>
                <a:buNone/>
                <a:defRPr/>
              </a:pPr>
              <a:r>
                <a:rPr kumimoji="0" lang="zh-CN" altLang="en-US" sz="2400" kern="1200" cap="none" spc="0" normalizeH="0" baseline="0" noProof="0" dirty="0">
                  <a:latin typeface="黑体" panose="02010609060101010101" pitchFamily="49" charset="-122"/>
                  <a:ea typeface="黑体" panose="02010609060101010101" pitchFamily="49" charset="-122"/>
                </a:rPr>
                <a:t>挥发作用</a:t>
              </a:r>
              <a:endParaRPr kumimoji="0" lang="zh-CN" altLang="en-US" sz="2400" kern="1200" cap="none" spc="0" normalizeH="0" baseline="0" noProof="0" dirty="0">
                <a:latin typeface="黑体" panose="02010609060101010101" pitchFamily="49" charset="-122"/>
                <a:ea typeface="黑体" panose="02010609060101010101" pitchFamily="49" charset="-122"/>
              </a:endParaRPr>
            </a:p>
            <a:p>
              <a:pPr marR="0" defTabSz="914400" eaLnBrk="1" hangingPunct="1">
                <a:spcBef>
                  <a:spcPct val="5000"/>
                </a:spcBef>
                <a:buClrTx/>
                <a:buSzTx/>
                <a:buFontTx/>
                <a:buNone/>
                <a:defRPr/>
              </a:pPr>
              <a:r>
                <a:rPr kumimoji="0" lang="en-US" altLang="zh-CN" sz="2400" kern="1200" cap="none" spc="0" normalizeH="0" baseline="0" noProof="0" dirty="0">
                  <a:latin typeface="Times New Roman" panose="02020603050405020304" pitchFamily="18" charset="0"/>
                  <a:cs typeface="Times New Roman" panose="02020603050405020304" pitchFamily="18" charset="0"/>
                </a:rPr>
                <a:t>evaporation</a:t>
              </a:r>
              <a:endParaRPr kumimoji="0" lang="en-US" altLang="zh-CN" sz="2400" kern="1200" cap="none" spc="0" normalizeH="0" baseline="0" noProof="0" dirty="0">
                <a:latin typeface="Times New Roman" panose="02020603050405020304" pitchFamily="18" charset="0"/>
                <a:cs typeface="Times New Roman" panose="02020603050405020304" pitchFamily="18" charset="0"/>
              </a:endParaRPr>
            </a:p>
          </p:txBody>
        </p:sp>
        <p:sp>
          <p:nvSpPr>
            <p:cNvPr id="15" name="AutoShape 10"/>
            <p:cNvSpPr/>
            <p:nvPr/>
          </p:nvSpPr>
          <p:spPr>
            <a:xfrm>
              <a:off x="2256" y="336"/>
              <a:ext cx="432" cy="1248"/>
            </a:xfrm>
            <a:prstGeom prst="rightBrace">
              <a:avLst>
                <a:gd name="adj1" fmla="val 24074"/>
                <a:gd name="adj2" fmla="val 50000"/>
              </a:avLst>
            </a:prstGeom>
            <a:noFill/>
            <a:ln w="88900" cap="flat" cmpd="sng">
              <a:solidFill>
                <a:srgbClr val="AA5C5C"/>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highlight>
                  <a:srgbClr val="AA5C5C"/>
                </a:highlight>
                <a:latin typeface="Garamond" panose="02020404030301010803" pitchFamily="18" charset="0"/>
              </a:endParaRPr>
            </a:p>
          </p:txBody>
        </p:sp>
      </p:grpSp>
      <p:sp>
        <p:nvSpPr>
          <p:cNvPr id="16" name="Text Box 11"/>
          <p:cNvSpPr txBox="1">
            <a:spLocks noChangeArrowheads="1"/>
          </p:cNvSpPr>
          <p:nvPr/>
        </p:nvSpPr>
        <p:spPr bwMode="auto">
          <a:xfrm>
            <a:off x="4918879" y="2469029"/>
            <a:ext cx="2590800" cy="1166813"/>
          </a:xfrm>
          <a:prstGeom prst="rect">
            <a:avLst/>
          </a:prstGeom>
          <a:noFill/>
          <a:ln w="50800" algn="ctr">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indent="-342900" algn="ctr" defTabSz="914400" eaLnBrk="1" hangingPunct="1">
              <a:lnSpc>
                <a:spcPct val="110000"/>
              </a:lnSpc>
              <a:spcBef>
                <a:spcPct val="50000"/>
              </a:spcBef>
              <a:buClr>
                <a:schemeClr val="accent1"/>
              </a:buClr>
              <a:buSzTx/>
              <a:buFont typeface="Wingdings" panose="05000000000000000000" pitchFamily="2" charset="2"/>
              <a:buNone/>
              <a:defRPr/>
            </a:pPr>
            <a:r>
              <a:rPr kumimoji="0" lang="zh-CN" altLang="en-US" sz="3600" kern="1200" cap="none" spc="0" normalizeH="0" baseline="0" noProof="0" dirty="0">
                <a:solidFill>
                  <a:srgbClr val="0070C0"/>
                </a:solidFill>
                <a:latin typeface="黑体" panose="02010609060101010101" pitchFamily="49" charset="-122"/>
                <a:ea typeface="黑体" panose="02010609060101010101" pitchFamily="49" charset="-122"/>
              </a:rPr>
              <a:t>迁移</a:t>
            </a:r>
            <a:r>
              <a:rPr kumimoji="0" lang="zh-CN" altLang="en-US" sz="3600" kern="1200" cap="none" spc="0" normalizeH="0" baseline="0" noProof="0" dirty="0">
                <a:solidFill>
                  <a:srgbClr val="0070C0"/>
                </a:solidFill>
                <a:effectLst>
                  <a:outerShdw blurRad="38100" dist="38100" dir="2700000" algn="tl">
                    <a:srgbClr val="000000"/>
                  </a:outerShdw>
                </a:effectLst>
                <a:latin typeface="Arial" panose="020B0604020202020204" pitchFamily="34" charset="0"/>
                <a:ea typeface="宋体" panose="02010600030101010101" pitchFamily="2" charset="-122"/>
                <a:cs typeface="+mn-cs"/>
              </a:rPr>
              <a:t> </a:t>
            </a:r>
            <a:r>
              <a:rPr kumimoji="0" lang="zh-CN" altLang="en-US" sz="2800" kern="1200" cap="none" spc="0" normalizeH="0" baseline="0" noProof="0" dirty="0">
                <a:solidFill>
                  <a:srgbClr val="0070C0"/>
                </a:solidFill>
                <a:latin typeface="Times New Roman" panose="02020603050405020304" pitchFamily="18" charset="0"/>
                <a:cs typeface="Times New Roman" panose="02020603050405020304" pitchFamily="18" charset="0"/>
              </a:rPr>
              <a:t>（</a:t>
            </a:r>
            <a:r>
              <a:rPr kumimoji="0" lang="en-US" altLang="zh-CN" sz="2800" kern="1200" cap="none" spc="0" normalizeH="0" baseline="0" noProof="0" dirty="0">
                <a:solidFill>
                  <a:srgbClr val="0070C0"/>
                </a:solidFill>
                <a:latin typeface="Times New Roman" panose="02020603050405020304" pitchFamily="18" charset="0"/>
                <a:cs typeface="Times New Roman" panose="02020603050405020304" pitchFamily="18" charset="0"/>
              </a:rPr>
              <a:t>transfer</a:t>
            </a:r>
            <a:r>
              <a:rPr kumimoji="0" lang="zh-CN" altLang="en-US" sz="2800" kern="1200" cap="none" spc="0" normalizeH="0" baseline="0" noProof="0" dirty="0">
                <a:solidFill>
                  <a:srgbClr val="0070C0"/>
                </a:solidFill>
                <a:latin typeface="Times New Roman" panose="02020603050405020304" pitchFamily="18" charset="0"/>
                <a:cs typeface="Times New Roman" panose="02020603050405020304" pitchFamily="18" charset="0"/>
              </a:rPr>
              <a:t>）</a:t>
            </a:r>
            <a:endParaRPr kumimoji="0" lang="zh-CN" altLang="en-US" sz="2800" kern="1200" cap="none" spc="0" normalizeH="0" baseline="0" noProof="0" dirty="0">
              <a:solidFill>
                <a:srgbClr val="0070C0"/>
              </a:solidFill>
              <a:latin typeface="Times New Roman" panose="02020603050405020304" pitchFamily="18" charset="0"/>
              <a:cs typeface="Times New Roman" panose="02020603050405020304" pitchFamily="18" charset="0"/>
            </a:endParaRPr>
          </a:p>
        </p:txBody>
      </p:sp>
      <p:sp>
        <p:nvSpPr>
          <p:cNvPr id="17" name="Text Box 12"/>
          <p:cNvSpPr txBox="1">
            <a:spLocks noChangeArrowheads="1"/>
          </p:cNvSpPr>
          <p:nvPr/>
        </p:nvSpPr>
        <p:spPr bwMode="auto">
          <a:xfrm>
            <a:off x="1794679" y="4526429"/>
            <a:ext cx="3527425" cy="1166813"/>
          </a:xfrm>
          <a:prstGeom prst="rect">
            <a:avLst/>
          </a:prstGeom>
          <a:noFill/>
          <a:ln w="50800" algn="ctr">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indent="-342900" algn="ctr" defTabSz="914400" eaLnBrk="1" hangingPunct="1">
              <a:lnSpc>
                <a:spcPct val="110000"/>
              </a:lnSpc>
              <a:spcBef>
                <a:spcPct val="50000"/>
              </a:spcBef>
              <a:buClr>
                <a:schemeClr val="accent1"/>
              </a:buClr>
              <a:buSzTx/>
              <a:buFont typeface="Wingdings" panose="05000000000000000000" pitchFamily="2" charset="2"/>
              <a:buNone/>
              <a:defRPr/>
            </a:pPr>
            <a:r>
              <a:rPr kumimoji="0" lang="en-US" altLang="zh-CN" sz="3600" kern="1200" cap="none" spc="0" normalizeH="0" baseline="0" noProof="0" dirty="0">
                <a:solidFill>
                  <a:srgbClr val="00FF00"/>
                </a:solidFill>
                <a:effectLst>
                  <a:outerShdw blurRad="38100" dist="38100" dir="2700000" algn="tl">
                    <a:srgbClr val="000000"/>
                  </a:outerShdw>
                </a:effectLst>
                <a:latin typeface="Arial" panose="020B0604020202020204" pitchFamily="34" charset="0"/>
                <a:ea typeface="宋体" panose="02010600030101010101" pitchFamily="2" charset="-122"/>
                <a:cs typeface="+mn-cs"/>
              </a:rPr>
              <a:t>     </a:t>
            </a:r>
            <a:r>
              <a:rPr kumimoji="0" lang="zh-CN" altLang="en-US" sz="3600" kern="1200" cap="none" spc="0" normalizeH="0" baseline="0" noProof="0" dirty="0">
                <a:solidFill>
                  <a:srgbClr val="0070C0"/>
                </a:solidFill>
                <a:latin typeface="黑体" panose="02010609060101010101" pitchFamily="49" charset="-122"/>
                <a:ea typeface="黑体" panose="02010609060101010101" pitchFamily="49" charset="-122"/>
              </a:rPr>
              <a:t>转化</a:t>
            </a:r>
            <a:endParaRPr kumimoji="0" lang="zh-CN" altLang="en-US" sz="3600" kern="1200" cap="none" spc="0" normalizeH="0" baseline="0" noProof="0" dirty="0">
              <a:solidFill>
                <a:srgbClr val="0070C0"/>
              </a:solidFill>
              <a:latin typeface="黑体" panose="02010609060101010101" pitchFamily="49" charset="-122"/>
              <a:ea typeface="黑体" panose="02010609060101010101" pitchFamily="49" charset="-122"/>
            </a:endParaRPr>
          </a:p>
          <a:p>
            <a:pPr marL="342900" marR="0" indent="-342900" algn="ctr" defTabSz="914400" eaLnBrk="1" hangingPunct="1">
              <a:lnSpc>
                <a:spcPct val="110000"/>
              </a:lnSpc>
              <a:buClr>
                <a:schemeClr val="accent1"/>
              </a:buClr>
              <a:buSzTx/>
              <a:buFont typeface="Wingdings" panose="05000000000000000000" pitchFamily="2" charset="2"/>
              <a:buNone/>
              <a:defRPr/>
            </a:pPr>
            <a:r>
              <a:rPr kumimoji="0" lang="zh-CN" altLang="en-US" sz="2800" kern="1200" cap="none" spc="0" normalizeH="0" baseline="0" noProof="0" dirty="0">
                <a:solidFill>
                  <a:srgbClr val="0070C0"/>
                </a:solidFill>
                <a:latin typeface="Times New Roman" panose="02020603050405020304" pitchFamily="18" charset="0"/>
                <a:cs typeface="Times New Roman" panose="02020603050405020304" pitchFamily="18" charset="0"/>
              </a:rPr>
              <a:t>（</a:t>
            </a:r>
            <a:r>
              <a:rPr kumimoji="0" lang="en-US" altLang="zh-CN" sz="2800" kern="1200" cap="none" spc="0" normalizeH="0" baseline="0" noProof="0" dirty="0">
                <a:solidFill>
                  <a:srgbClr val="0070C0"/>
                </a:solidFill>
                <a:latin typeface="Times New Roman" panose="02020603050405020304" pitchFamily="18" charset="0"/>
                <a:cs typeface="Times New Roman" panose="02020603050405020304" pitchFamily="18" charset="0"/>
              </a:rPr>
              <a:t>transformation</a:t>
            </a:r>
            <a:r>
              <a:rPr kumimoji="0" lang="zh-CN" altLang="en-US" sz="2800" kern="1200" cap="none" spc="0" normalizeH="0" baseline="0" noProof="0" dirty="0">
                <a:solidFill>
                  <a:srgbClr val="0070C0"/>
                </a:solidFill>
                <a:latin typeface="Times New Roman" panose="02020603050405020304" pitchFamily="18" charset="0"/>
                <a:cs typeface="Times New Roman" panose="02020603050405020304" pitchFamily="18" charset="0"/>
              </a:rPr>
              <a:t>）</a:t>
            </a:r>
            <a:endParaRPr kumimoji="0" lang="zh-CN" altLang="en-US" sz="2800" kern="1200" cap="none" spc="0" normalizeH="0" baseline="0" noProof="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18"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19" name="Picture 2" descr="1"/>
          <p:cNvPicPr>
            <a:picLocks noChangeAspect="1"/>
          </p:cNvPicPr>
          <p:nvPr/>
        </p:nvPicPr>
        <p:blipFill>
          <a:blip r:embed="rId1"/>
          <a:stretch>
            <a:fillRect/>
          </a:stretch>
        </p:blipFill>
        <p:spPr>
          <a:xfrm>
            <a:off x="1537084" y="3374390"/>
            <a:ext cx="4286250" cy="2857500"/>
          </a:xfrm>
          <a:prstGeom prst="rect">
            <a:avLst/>
          </a:prstGeom>
          <a:noFill/>
          <a:ln w="9525">
            <a:noFill/>
          </a:ln>
        </p:spPr>
      </p:pic>
      <p:pic>
        <p:nvPicPr>
          <p:cNvPr id="20" name="Picture 3" descr="2"/>
          <p:cNvPicPr>
            <a:picLocks noChangeAspect="1"/>
          </p:cNvPicPr>
          <p:nvPr/>
        </p:nvPicPr>
        <p:blipFill>
          <a:blip r:embed="rId2"/>
          <a:stretch>
            <a:fillRect/>
          </a:stretch>
        </p:blipFill>
        <p:spPr>
          <a:xfrm>
            <a:off x="6368668" y="1455658"/>
            <a:ext cx="4286250" cy="2647950"/>
          </a:xfrm>
          <a:prstGeom prst="rect">
            <a:avLst/>
          </a:prstGeom>
          <a:noFill/>
          <a:ln w="9525">
            <a:noFill/>
          </a:ln>
        </p:spPr>
      </p:pic>
      <p:sp>
        <p:nvSpPr>
          <p:cNvPr id="21" name="Text Box 5"/>
          <p:cNvSpPr txBox="1"/>
          <p:nvPr/>
        </p:nvSpPr>
        <p:spPr>
          <a:xfrm>
            <a:off x="1158874" y="626110"/>
            <a:ext cx="5637213" cy="612775"/>
          </a:xfrm>
          <a:prstGeom prst="rect">
            <a:avLst/>
          </a:prstGeom>
          <a:noFill/>
          <a:ln w="19050" cap="flat" cmpd="sng">
            <a:solidFill>
              <a:srgbClr val="AA5C5C"/>
            </a:solidFill>
            <a:prstDash val="solid"/>
            <a:miter/>
            <a:headEnd type="none" w="med" len="med"/>
            <a:tailEnd type="none" w="med" len="med"/>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algn="ctr" eaLnBrk="1" hangingPunct="1">
              <a:lnSpc>
                <a:spcPct val="110000"/>
              </a:lnSpc>
              <a:spcBef>
                <a:spcPct val="50000"/>
              </a:spcBef>
              <a:buClr>
                <a:schemeClr val="accent1"/>
              </a:buClr>
              <a:buFont typeface="Wingdings" panose="05000000000000000000" pitchFamily="2" charset="2"/>
            </a:pPr>
            <a:r>
              <a:rPr lang="en-US" altLang="zh-CN" sz="2800" dirty="0">
                <a:latin typeface="Times New Roman" panose="02020603050405020304" pitchFamily="18" charset="0"/>
                <a:ea typeface="黑体" panose="02010609060101010101" pitchFamily="49" charset="-122"/>
              </a:rPr>
              <a:t>2005</a:t>
            </a:r>
            <a:r>
              <a:rPr lang="zh-CN" altLang="en-US" sz="2800" dirty="0">
                <a:latin typeface="Times New Roman" panose="02020603050405020304" pitchFamily="18" charset="0"/>
                <a:ea typeface="黑体" panose="02010609060101010101" pitchFamily="49" charset="-122"/>
              </a:rPr>
              <a:t>年</a:t>
            </a:r>
            <a:r>
              <a:rPr lang="en-US" altLang="zh-CN" sz="2800" dirty="0">
                <a:latin typeface="Times New Roman" panose="02020603050405020304" pitchFamily="18" charset="0"/>
                <a:ea typeface="黑体" panose="02010609060101010101" pitchFamily="49" charset="-122"/>
              </a:rPr>
              <a:t>11</a:t>
            </a:r>
            <a:r>
              <a:rPr lang="zh-CN" altLang="en-US" sz="2800" dirty="0">
                <a:latin typeface="Times New Roman" panose="02020603050405020304" pitchFamily="18" charset="0"/>
                <a:ea typeface="黑体" panose="02010609060101010101" pitchFamily="49" charset="-122"/>
              </a:rPr>
              <a:t>月吉林石化厂发生爆炸</a:t>
            </a:r>
            <a:endParaRPr lang="zh-CN" altLang="en-US" sz="2800" dirty="0">
              <a:latin typeface="Times New Roman" panose="02020603050405020304" pitchFamily="18" charset="0"/>
              <a:ea typeface="黑体" panose="02010609060101010101" pitchFamily="49" charset="-122"/>
            </a:endParaRPr>
          </a:p>
        </p:txBody>
      </p:sp>
      <p:sp>
        <p:nvSpPr>
          <p:cNvPr id="22" name="Text Box 6"/>
          <p:cNvSpPr txBox="1"/>
          <p:nvPr/>
        </p:nvSpPr>
        <p:spPr>
          <a:xfrm>
            <a:off x="2805708" y="2567855"/>
            <a:ext cx="1828800" cy="561975"/>
          </a:xfrm>
          <a:prstGeom prst="rect">
            <a:avLst/>
          </a:prstGeom>
          <a:noFill/>
          <a:ln w="19050">
            <a:solidFill>
              <a:srgbClr val="AA5C5C"/>
            </a:solid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algn="ctr" eaLnBrk="1" hangingPunct="1">
              <a:lnSpc>
                <a:spcPct val="110000"/>
              </a:lnSpc>
              <a:spcBef>
                <a:spcPct val="50000"/>
              </a:spcBef>
              <a:buClr>
                <a:schemeClr val="accent1"/>
              </a:buClr>
              <a:buFont typeface="Wingdings" panose="05000000000000000000" pitchFamily="2" charset="2"/>
            </a:pPr>
            <a:r>
              <a:rPr lang="zh-CN" altLang="en-US" sz="2800" dirty="0">
                <a:solidFill>
                  <a:srgbClr val="000000"/>
                </a:solidFill>
                <a:latin typeface="Times New Roman" panose="02020603050405020304" pitchFamily="18" charset="0"/>
                <a:ea typeface="黑体" panose="02010609060101010101" pitchFamily="49" charset="-122"/>
              </a:rPr>
              <a:t>松花江</a:t>
            </a:r>
            <a:endParaRPr lang="zh-CN" altLang="en-US" sz="2800" dirty="0">
              <a:solidFill>
                <a:srgbClr val="000000"/>
              </a:solidFill>
              <a:latin typeface="Times New Roman" panose="02020603050405020304" pitchFamily="18" charset="0"/>
              <a:ea typeface="黑体" panose="02010609060101010101" pitchFamily="49" charset="-122"/>
            </a:endParaRPr>
          </a:p>
        </p:txBody>
      </p:sp>
      <p:sp>
        <p:nvSpPr>
          <p:cNvPr id="23" name="Line 8"/>
          <p:cNvSpPr/>
          <p:nvPr/>
        </p:nvSpPr>
        <p:spPr>
          <a:xfrm flipH="1">
            <a:off x="3657600" y="1494631"/>
            <a:ext cx="1588" cy="996950"/>
          </a:xfrm>
          <a:prstGeom prst="line">
            <a:avLst/>
          </a:prstGeom>
          <a:ln w="50800" cap="flat" cmpd="sng">
            <a:solidFill>
              <a:schemeClr val="tx1"/>
            </a:solidFill>
            <a:prstDash val="solid"/>
            <a:headEnd type="none" w="med" len="med"/>
            <a:tailEnd type="triangle" w="med" len="med"/>
          </a:ln>
        </p:spPr>
      </p:sp>
      <p:sp>
        <p:nvSpPr>
          <p:cNvPr id="24" name="Text Box 9"/>
          <p:cNvSpPr txBox="1"/>
          <p:nvPr/>
        </p:nvSpPr>
        <p:spPr>
          <a:xfrm>
            <a:off x="3720108" y="1557249"/>
            <a:ext cx="1811510" cy="871713"/>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lnSpc>
                <a:spcPct val="110000"/>
              </a:lnSpc>
              <a:spcBef>
                <a:spcPct val="50000"/>
              </a:spcBef>
              <a:buClr>
                <a:schemeClr val="accent1"/>
              </a:buClr>
              <a:buFont typeface="Wingdings" panose="05000000000000000000" pitchFamily="2" charset="2"/>
            </a:pPr>
            <a:r>
              <a:rPr lang="zh-CN" altLang="en-US" sz="2400" b="0" dirty="0">
                <a:latin typeface="Times New Roman" panose="02020603050405020304" pitchFamily="18" charset="0"/>
                <a:ea typeface="黑体" panose="02010609060101010101" pitchFamily="49" charset="-122"/>
              </a:rPr>
              <a:t>主要污染物硝基苯</a:t>
            </a:r>
            <a:endParaRPr lang="zh-CN" altLang="en-US" sz="2400" b="0" dirty="0">
              <a:latin typeface="Times New Roman" panose="02020603050405020304" pitchFamily="18" charset="0"/>
              <a:ea typeface="黑体" panose="02010609060101010101" pitchFamily="49" charset="-122"/>
            </a:endParaRPr>
          </a:p>
        </p:txBody>
      </p:sp>
      <p:sp>
        <p:nvSpPr>
          <p:cNvPr id="25" name="Rectangle 10"/>
          <p:cNvSpPr/>
          <p:nvPr/>
        </p:nvSpPr>
        <p:spPr>
          <a:xfrm>
            <a:off x="4225925" y="2537619"/>
            <a:ext cx="1408113" cy="0"/>
          </a:xfrm>
          <a:prstGeom prst="rect">
            <a:avLst/>
          </a:prstGeom>
          <a:noFill/>
          <a:ln w="9525">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aphicFrame>
        <p:nvGraphicFramePr>
          <p:cNvPr id="26" name="表格 25"/>
          <p:cNvGraphicFramePr>
            <a:graphicFrameLocks noGrp="1"/>
          </p:cNvGraphicFramePr>
          <p:nvPr/>
        </p:nvGraphicFramePr>
        <p:xfrm>
          <a:off x="6459155" y="4421173"/>
          <a:ext cx="4105275" cy="1798637"/>
        </p:xfrm>
        <a:graphic>
          <a:graphicData uri="http://schemas.openxmlformats.org/drawingml/2006/table">
            <a:tbl>
              <a:tblPr/>
              <a:tblGrid>
                <a:gridCol w="1081088"/>
                <a:gridCol w="863600"/>
                <a:gridCol w="1255712"/>
                <a:gridCol w="904875"/>
              </a:tblGrid>
              <a:tr h="396310">
                <a:tc gridSpan="4">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zh-CN" altLang="en-US" sz="2000" b="0" i="0" u="none" strike="noStrike" cap="none" normalizeH="0" baseline="0" dirty="0">
                          <a:ln>
                            <a:noFill/>
                          </a:ln>
                          <a:solidFill>
                            <a:srgbClr val="000000"/>
                          </a:solidFill>
                          <a:effectLst/>
                          <a:latin typeface="Arial" panose="020B0604020202020204" pitchFamily="34" charset="0"/>
                          <a:ea typeface="黑体" panose="02010609060101010101" pitchFamily="49" charset="-122"/>
                        </a:rPr>
                        <a:t>硝基苯的理化性质</a:t>
                      </a:r>
                      <a:endParaRPr kumimoji="0" lang="zh-CN" altLang="en-US" sz="2000" b="0" i="0" u="none" strike="noStrike" cap="none" normalizeH="0" baseline="0" dirty="0">
                        <a:ln>
                          <a:noFill/>
                        </a:ln>
                        <a:solidFill>
                          <a:srgbClr val="000000"/>
                        </a:solidFill>
                        <a:effectLst/>
                        <a:latin typeface="Arial" panose="020B0604020202020204" pitchFamily="34" charset="0"/>
                        <a:ea typeface="黑体" panose="02010609060101010101" pitchFamily="49" charset="-122"/>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cPr/>
                </a:tc>
                <a:tc hMerge="1">
                  <a:tcPr/>
                </a:tc>
                <a:tc hMerge="1">
                  <a:tcPr/>
                </a:tc>
              </a:tr>
              <a:tr h="396310">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zh-CN" altLang="en-US" sz="2000" b="0" i="0" u="none" strike="noStrike" cap="none" normalizeH="0" baseline="0" dirty="0">
                          <a:ln>
                            <a:noFill/>
                          </a:ln>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硝基苯</a:t>
                      </a:r>
                      <a:endParaRPr kumimoji="0" lang="zh-CN" altLang="en-US" sz="2000" b="0" i="0" u="none" strike="noStrike" cap="none" normalizeH="0" baseline="0" dirty="0">
                        <a:ln>
                          <a:noFill/>
                        </a:ln>
                        <a:solidFill>
                          <a:srgbClr val="000000"/>
                        </a:solidFill>
                        <a:effectLst/>
                        <a:latin typeface="Arial" panose="020B0604020202020204" pitchFamily="34" charset="0"/>
                        <a:ea typeface="黑体" panose="02010609060101010101" pitchFamily="49" charset="-122"/>
                        <a:cs typeface="Times New Roman" panose="02020603050405020304" pitchFamily="18"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zh-CN" altLang="en-US" sz="1600" b="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分子量</a:t>
                      </a:r>
                      <a:endParaRPr kumimoji="0" lang="zh-CN" altLang="en-US" sz="1600" b="0" i="0" u="none" strike="noStrike" cap="none" normalizeH="0" baseline="0" dirty="0">
                        <a:ln>
                          <a:noFill/>
                        </a:ln>
                        <a:solidFill>
                          <a:schemeClr val="tx1"/>
                        </a:solidFill>
                        <a:effectLst/>
                        <a:latin typeface="Arial" panose="020B0604020202020204" pitchFamily="34" charset="0"/>
                        <a:ea typeface="黑体" panose="02010609060101010101" pitchFamily="49" charset="-122"/>
                        <a:cs typeface="Times New Roman" panose="02020603050405020304" pitchFamily="18"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en-US" altLang="zh-CN" sz="1600" b="0" i="0" u="none" strike="noStrike" kern="1200"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a:t>
                      </a:r>
                      <a:r>
                        <a:rPr kumimoji="0" lang="en-US" altLang="zh-CN" sz="1600" b="0" i="0" u="none" strike="noStrike" kern="1200" cap="none" normalizeH="0" baseline="-2500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w</a:t>
                      </a:r>
                      <a:r>
                        <a:rPr kumimoji="0" lang="en-US" altLang="zh-CN" sz="1600" b="0" i="0" u="none" strike="noStrike" cap="none" normalizeH="0" baseline="0" dirty="0">
                          <a:ln>
                            <a:noFill/>
                          </a:ln>
                          <a:solidFill>
                            <a:srgbClr val="FF6600"/>
                          </a:solidFill>
                          <a:effectLst/>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600" b="0" i="0" u="none" strike="noStrike" cap="none" normalizeH="0" baseline="0" dirty="0">
                          <a:ln>
                            <a:noFill/>
                          </a:ln>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(20℃)</a:t>
                      </a:r>
                      <a:endParaRPr kumimoji="0" lang="en-US" altLang="zh-CN" sz="1600" b="0" i="0" u="none" strike="noStrike" cap="none" normalizeH="0" baseline="0" dirty="0">
                        <a:ln>
                          <a:noFill/>
                        </a:ln>
                        <a:solidFill>
                          <a:srgbClr val="FF6600"/>
                        </a:solidFill>
                        <a:effectLst/>
                        <a:latin typeface="Arial" panose="020B0604020202020204" pitchFamily="34" charset="0"/>
                        <a:ea typeface="黑体" panose="02010609060101010101" pitchFamily="49" charset="-122"/>
                        <a:cs typeface="Times New Roman" panose="02020603050405020304" pitchFamily="18"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en-US" altLang="zh-CN" sz="1600" b="0" i="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K</a:t>
                      </a:r>
                      <a:r>
                        <a:rPr kumimoji="0" lang="en-US" altLang="zh-CN" sz="1600" b="0" i="0" u="none" strike="noStrike" cap="none" normalizeH="0" baseline="-3000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ow</a:t>
                      </a:r>
                      <a:endParaRPr kumimoji="0" lang="en-US" altLang="zh-CN" sz="1600" b="0" i="0" u="none" strike="noStrike" cap="none" normalizeH="0" baseline="0" dirty="0">
                        <a:ln>
                          <a:noFill/>
                        </a:ln>
                        <a:solidFill>
                          <a:schemeClr val="tx1"/>
                        </a:solidFill>
                        <a:effectLst/>
                        <a:latin typeface="Arial" panose="020B0604020202020204" pitchFamily="34" charset="0"/>
                        <a:ea typeface="黑体" panose="02010609060101010101" pitchFamily="49" charset="-122"/>
                        <a:cs typeface="Times New Roman" panose="02020603050405020304" pitchFamily="18"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r>
              <a:tr h="335339">
                <a:tc rowSpan="3">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zh-CN" altLang="zh-CN" sz="2000" b="0" i="0" u="none" strike="noStrike" cap="none" normalizeH="0" baseline="0" dirty="0">
                        <a:ln>
                          <a:noFill/>
                        </a:ln>
                        <a:solidFill>
                          <a:srgbClr val="000000"/>
                        </a:solidFill>
                        <a:effectLst/>
                        <a:latin typeface="Garamond" panose="02020404030301010803" pitchFamily="18" charset="0"/>
                        <a:ea typeface="黑体" panose="02010609060101010101" pitchFamily="49" charset="-122"/>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en-US" altLang="zh-CN" sz="1600" b="0" i="0" u="none" strike="noStrike" cap="none" normalizeH="0" baseline="0" dirty="0">
                          <a:ln>
                            <a:noFill/>
                          </a:ln>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123.11</a:t>
                      </a:r>
                      <a:endParaRPr kumimoji="0" lang="en-US" altLang="zh-CN" sz="1600" b="0" i="0" u="none" strike="noStrike" cap="none" normalizeH="0" baseline="0" dirty="0">
                        <a:ln>
                          <a:noFill/>
                        </a:ln>
                        <a:solidFill>
                          <a:srgbClr val="000000"/>
                        </a:solidFill>
                        <a:effectLst/>
                        <a:latin typeface="Arial" panose="020B0604020202020204" pitchFamily="34" charset="0"/>
                        <a:ea typeface="黑体" panose="02010609060101010101" pitchFamily="49" charset="-122"/>
                        <a:cs typeface="Times New Roman" panose="02020603050405020304" pitchFamily="18"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en-US" altLang="zh-CN" sz="1600" b="0" i="0" u="none" strike="noStrike" cap="none" normalizeH="0" baseline="0" dirty="0">
                          <a:ln>
                            <a:noFill/>
                          </a:ln>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0.19 g/L</a:t>
                      </a:r>
                      <a:endParaRPr kumimoji="0" lang="en-US" altLang="zh-CN" sz="1600" b="0" i="0" u="none" strike="noStrike" cap="none" normalizeH="0" baseline="0" dirty="0">
                        <a:ln>
                          <a:noFill/>
                        </a:ln>
                        <a:solidFill>
                          <a:srgbClr val="000000"/>
                        </a:solidFill>
                        <a:effectLst/>
                        <a:latin typeface="Arial" panose="020B0604020202020204" pitchFamily="34" charset="0"/>
                        <a:ea typeface="黑体" panose="02010609060101010101" pitchFamily="49" charset="-122"/>
                        <a:cs typeface="Times New Roman" panose="02020603050405020304" pitchFamily="18"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en-US" altLang="zh-CN" sz="1600" b="0" i="0" u="none" strike="noStrike" cap="none" normalizeH="0" baseline="0" dirty="0">
                          <a:ln>
                            <a:noFill/>
                          </a:ln>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74</a:t>
                      </a:r>
                      <a:endParaRPr kumimoji="0" lang="en-US" altLang="zh-CN" sz="1600" b="0" i="0" u="none" strike="noStrike" cap="none" normalizeH="0" baseline="0" dirty="0">
                        <a:ln>
                          <a:noFill/>
                        </a:ln>
                        <a:solidFill>
                          <a:srgbClr val="000000"/>
                        </a:solidFill>
                        <a:effectLst/>
                        <a:latin typeface="Arial" panose="020B0604020202020204" pitchFamily="34" charset="0"/>
                        <a:ea typeface="黑体" panose="02010609060101010101" pitchFamily="49" charset="-122"/>
                        <a:cs typeface="Times New Roman" panose="02020603050405020304" pitchFamily="18"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r>
              <a:tr h="335339">
                <a:tc vMerge="1">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en-US" altLang="zh-CN" sz="1600" b="0" i="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K</a:t>
                      </a:r>
                      <a:r>
                        <a:rPr kumimoji="0" lang="en-US" altLang="zh-CN" sz="1600" b="0" i="0" u="none" strike="noStrike" cap="none" normalizeH="0" baseline="-3000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oc</a:t>
                      </a:r>
                      <a:endParaRPr kumimoji="0" lang="en-US" altLang="zh-CN" sz="1600" b="0" i="0" u="none" strike="noStrike" cap="none" normalizeH="0" baseline="0" dirty="0">
                        <a:ln>
                          <a:noFill/>
                        </a:ln>
                        <a:solidFill>
                          <a:schemeClr val="tx1"/>
                        </a:solidFill>
                        <a:effectLst/>
                        <a:latin typeface="Arial" panose="020B0604020202020204" pitchFamily="34" charset="0"/>
                        <a:ea typeface="黑体" panose="02010609060101010101" pitchFamily="49" charset="-122"/>
                        <a:cs typeface="Times New Roman" panose="02020603050405020304" pitchFamily="18"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en-US" altLang="zh-CN" sz="1600" b="0" i="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P</a:t>
                      </a:r>
                      <a:r>
                        <a:rPr kumimoji="0" lang="en-US" altLang="zh-CN" sz="1600" b="0" i="0" u="none" strike="noStrike" cap="none" normalizeH="0" baseline="-3000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v</a:t>
                      </a:r>
                      <a:r>
                        <a:rPr kumimoji="0" lang="en-US" altLang="zh-CN" sz="1600" b="1" i="0" u="none" strike="noStrike" cap="none" normalizeH="0" baseline="-3000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600" b="0" i="0" u="none" strike="noStrike" cap="none" normalizeH="0" baseline="0" dirty="0">
                          <a:ln>
                            <a:noFill/>
                          </a:ln>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(20℃)</a:t>
                      </a:r>
                      <a:endParaRPr kumimoji="0" lang="en-US" altLang="zh-CN" sz="1600" b="0" i="0" u="none" strike="noStrike" cap="none" normalizeH="0" baseline="0" dirty="0">
                        <a:ln>
                          <a:noFill/>
                        </a:ln>
                        <a:solidFill>
                          <a:srgbClr val="FF6600"/>
                        </a:solidFill>
                        <a:effectLst/>
                        <a:latin typeface="Arial" panose="020B0604020202020204" pitchFamily="34" charset="0"/>
                        <a:ea typeface="黑体" panose="02010609060101010101" pitchFamily="49" charset="-122"/>
                        <a:cs typeface="Times New Roman" panose="02020603050405020304" pitchFamily="18"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en-US" altLang="zh-CN" sz="1600" b="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BCF</a:t>
                      </a:r>
                      <a:endParaRPr kumimoji="0" lang="en-US" altLang="zh-CN" sz="1600" b="0" i="0" u="none" strike="noStrike" cap="none" normalizeH="0" baseline="0" dirty="0">
                        <a:ln>
                          <a:noFill/>
                        </a:ln>
                        <a:solidFill>
                          <a:schemeClr val="tx1"/>
                        </a:solidFill>
                        <a:effectLst/>
                        <a:latin typeface="Arial" panose="020B0604020202020204" pitchFamily="34" charset="0"/>
                        <a:ea typeface="黑体" panose="02010609060101010101" pitchFamily="49" charset="-122"/>
                        <a:cs typeface="Times New Roman" panose="02020603050405020304" pitchFamily="18"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r>
              <a:tr h="335339">
                <a:tc vMerge="1">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en-US" altLang="zh-CN" sz="1600" b="0" i="0" u="none" strike="noStrike" cap="none" normalizeH="0" baseline="0" dirty="0">
                          <a:ln>
                            <a:noFill/>
                          </a:ln>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36</a:t>
                      </a:r>
                      <a:endParaRPr kumimoji="0" lang="en-US" altLang="zh-CN" sz="1600" b="0" i="0" u="none" strike="noStrike" cap="none" normalizeH="0" baseline="0" dirty="0">
                        <a:ln>
                          <a:noFill/>
                        </a:ln>
                        <a:solidFill>
                          <a:srgbClr val="000000"/>
                        </a:solidFill>
                        <a:effectLst/>
                        <a:latin typeface="Arial" panose="020B0604020202020204" pitchFamily="34" charset="0"/>
                        <a:ea typeface="黑体" panose="02010609060101010101" pitchFamily="49" charset="-122"/>
                        <a:cs typeface="Times New Roman" panose="02020603050405020304" pitchFamily="18"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en-US" altLang="zh-CN" sz="1600" b="0" i="0" u="none" strike="noStrike" cap="none" normalizeH="0" baseline="0" dirty="0">
                          <a:ln>
                            <a:noFill/>
                          </a:ln>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0.15 </a:t>
                      </a:r>
                      <a:r>
                        <a:rPr kumimoji="0" lang="en-US" altLang="zh-CN" sz="1600" b="0" i="0" u="none" strike="noStrike" cap="none" normalizeH="0" baseline="0" dirty="0">
                          <a:ln>
                            <a:noFill/>
                          </a:ln>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10</a:t>
                      </a:r>
                      <a:r>
                        <a:rPr kumimoji="0" lang="en-US" altLang="zh-CN" sz="1600" b="0" i="0" u="none" strike="noStrike" cap="none" normalizeH="0" baseline="30000" dirty="0">
                          <a:ln>
                            <a:noFill/>
                          </a:ln>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5</a:t>
                      </a:r>
                      <a:r>
                        <a:rPr kumimoji="0" lang="en-US" altLang="zh-CN" sz="1600" b="0" i="0" u="none" strike="noStrike" cap="none" normalizeH="0" baseline="0" dirty="0">
                          <a:ln>
                            <a:noFill/>
                          </a:ln>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Pa</a:t>
                      </a:r>
                      <a:endParaRPr kumimoji="0" lang="en-US" altLang="zh-CN" sz="1600" b="0" i="0" u="none" strike="noStrike" cap="none" normalizeH="0" baseline="0" dirty="0">
                        <a:ln>
                          <a:noFill/>
                        </a:ln>
                        <a:solidFill>
                          <a:srgbClr val="000000"/>
                        </a:solidFill>
                        <a:effectLst/>
                        <a:latin typeface="Arial" panose="020B0604020202020204" pitchFamily="34" charset="0"/>
                        <a:ea typeface="黑体" panose="02010609060101010101" pitchFamily="49" charset="-122"/>
                        <a:cs typeface="Times New Roman" panose="02020603050405020304" pitchFamily="18" charset="0"/>
                        <a:sym typeface="Symbol" panose="05050102010706020507" pitchFamily="18" charset="2"/>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en-US" altLang="zh-CN" sz="1600" b="0" i="0" u="none" strike="noStrike" cap="none" normalizeH="0" baseline="0" dirty="0">
                          <a:ln>
                            <a:noFill/>
                          </a:ln>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2.1 </a:t>
                      </a:r>
                      <a:r>
                        <a:rPr kumimoji="0" lang="en-US" altLang="zh-CN" sz="1600" b="0" i="0" u="none" strike="noStrike" cap="none" normalizeH="0" baseline="0" dirty="0">
                          <a:ln>
                            <a:noFill/>
                          </a:ln>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10</a:t>
                      </a:r>
                      <a:r>
                        <a:rPr kumimoji="0" lang="en-US" altLang="zh-CN" sz="1600" b="0" i="0" u="none" strike="noStrike" cap="none" normalizeH="0" baseline="30000" dirty="0">
                          <a:ln>
                            <a:noFill/>
                          </a:ln>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2</a:t>
                      </a:r>
                      <a:endParaRPr kumimoji="0" lang="en-US" altLang="zh-CN" sz="1600" b="0" i="0" u="none" strike="noStrike" cap="none" normalizeH="0" baseline="30000" dirty="0">
                        <a:ln>
                          <a:noFill/>
                        </a:ln>
                        <a:solidFill>
                          <a:srgbClr val="000000"/>
                        </a:solidFill>
                        <a:effectLst/>
                        <a:latin typeface="Arial" panose="020B0604020202020204" pitchFamily="34" charset="0"/>
                        <a:ea typeface="黑体" panose="02010609060101010101" pitchFamily="49" charset="-122"/>
                        <a:cs typeface="Times New Roman" panose="02020603050405020304" pitchFamily="18"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pic>
        <p:nvPicPr>
          <p:cNvPr id="27" name="图片 26"/>
          <p:cNvPicPr>
            <a:picLocks noChangeAspect="1"/>
          </p:cNvPicPr>
          <p:nvPr/>
        </p:nvPicPr>
        <p:blipFill>
          <a:blip r:embed="rId3"/>
          <a:stretch>
            <a:fillRect/>
          </a:stretch>
        </p:blipFill>
        <p:spPr>
          <a:xfrm>
            <a:off x="6600056" y="5402342"/>
            <a:ext cx="942982" cy="681042"/>
          </a:xfrm>
          <a:prstGeom prst="rect">
            <a:avLst/>
          </a:prstGeom>
        </p:spPr>
      </p:pic>
    </p:spTree>
  </p:cSld>
  <p:clrMapOvr>
    <a:masterClrMapping/>
  </p:clrMapOvr>
  <p:transition spd="slow">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p:nvPr/>
        </p:nvSpPr>
        <p:spPr>
          <a:xfrm>
            <a:off x="263525" y="1176655"/>
            <a:ext cx="11849735" cy="18046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spcBef>
                <a:spcPts val="600"/>
              </a:spcBef>
              <a:spcAft>
                <a:spcPts val="0"/>
              </a:spcAft>
              <a:buClrTx/>
              <a:buSzPct val="100000"/>
              <a:buNone/>
            </a:pP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亨利定律：</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X(g)           X(aq)</a:t>
            </a:r>
            <a:endParaRPr lang="en-US" altLang="zh-CN" sz="28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720090">
              <a:lnSpc>
                <a:spcPct val="130000"/>
              </a:lnSpc>
              <a:spcBef>
                <a:spcPts val="1000"/>
              </a:spcBef>
              <a:spcAft>
                <a:spcPts val="0"/>
              </a:spcAft>
              <a:buClrTx/>
              <a:buSzPct val="100000"/>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气体在水中的溶解度可用以下平衡式表示：</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720090">
              <a:lnSpc>
                <a:spcPct val="150000"/>
              </a:lnSpc>
              <a:spcBef>
                <a:spcPts val="600"/>
              </a:spcBef>
              <a:spcAft>
                <a:spcPts val="0"/>
              </a:spcAft>
              <a:buClrTx/>
              <a:buSzPct val="100000"/>
              <a:buNone/>
            </a:pPr>
            <a:r>
              <a:rPr lang="en-US" altLang="zh-CN" sz="20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K</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H</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各种气体在一定温度下的</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Henry</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定律常数；</a:t>
            </a:r>
            <a:r>
              <a:rPr lang="en-US" altLang="zh-CN" sz="20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G</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各种气体的分压（注意扣除水的分压！）</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sp>
        <p:nvSpPr>
          <p:cNvPr id="18" name="对话气泡: 椭圆形 17"/>
          <p:cNvSpPr/>
          <p:nvPr/>
        </p:nvSpPr>
        <p:spPr bwMode="auto">
          <a:xfrm>
            <a:off x="7365365" y="908685"/>
            <a:ext cx="4284980" cy="934085"/>
          </a:xfrm>
          <a:prstGeom prst="wedgeEllipseCallout">
            <a:avLst/>
          </a:prstGeom>
          <a:noFill/>
          <a:ln w="9525" cap="flat" cmpd="sng" algn="ctr">
            <a:solidFill>
              <a:schemeClr val="tx1"/>
            </a:solidFill>
            <a:prstDash val="solid"/>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16" name="文本框 15"/>
          <p:cNvSpPr txBox="1"/>
          <p:nvPr/>
        </p:nvSpPr>
        <p:spPr>
          <a:xfrm>
            <a:off x="7896240" y="1059289"/>
            <a:ext cx="3418612" cy="646331"/>
          </a:xfrm>
          <a:prstGeom prst="rect">
            <a:avLst/>
          </a:prstGeom>
          <a:noFill/>
        </p:spPr>
        <p:txBody>
          <a:bodyPr wrap="square">
            <a:spAutoFit/>
          </a:bodyPr>
          <a:lstStyle/>
          <a:p>
            <a:pPr eaLnBrk="1" hangingPunct="1">
              <a:buClr>
                <a:schemeClr val="accent1"/>
              </a:buClr>
              <a:buFont typeface="Wingdings" panose="05000000000000000000" pitchFamily="2" charset="2"/>
            </a:pPr>
            <a:r>
              <a:rPr lang="zh-CN" altLang="en-US" sz="1800" dirty="0">
                <a:latin typeface="黑体" panose="02010609060101010101" pitchFamily="49" charset="-122"/>
                <a:ea typeface="黑体" panose="02010609060101010101" pitchFamily="49" charset="-122"/>
              </a:rPr>
              <a:t>一种气体在液体中的溶解度正比于液体所接触的该种气体的分压</a:t>
            </a:r>
            <a:endParaRPr lang="zh-CN" altLang="en-US" sz="1800" dirty="0">
              <a:latin typeface="黑体" panose="02010609060101010101" pitchFamily="49" charset="-122"/>
              <a:ea typeface="黑体" panose="02010609060101010101" pitchFamily="49" charset="-122"/>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graphicFrame>
        <p:nvGraphicFramePr>
          <p:cNvPr id="10" name="对象 9"/>
          <p:cNvGraphicFramePr>
            <a:graphicFrameLocks noChangeAspect="1"/>
          </p:cNvGraphicFramePr>
          <p:nvPr/>
        </p:nvGraphicFramePr>
        <p:xfrm>
          <a:off x="3215938" y="1578506"/>
          <a:ext cx="792088" cy="342007"/>
        </p:xfrm>
        <a:graphic>
          <a:graphicData uri="http://schemas.openxmlformats.org/presentationml/2006/ole">
            <mc:AlternateContent xmlns:mc="http://schemas.openxmlformats.org/markup-compatibility/2006">
              <mc:Choice xmlns:v="urn:schemas-microsoft-com:vml" Requires="v">
                <p:oleObj spid="_x0000_s2" name="CS ChemDraw 64-bit Drawing" r:id="rId1" imgW="373380" imgH="96520" progId="ChemDraw_x64.Document.6.0">
                  <p:embed/>
                </p:oleObj>
              </mc:Choice>
              <mc:Fallback>
                <p:oleObj name="CS ChemDraw 64-bit Drawing" r:id="rId1" imgW="373380" imgH="96520" progId="ChemDraw_x64.Document.6.0">
                  <p:embed/>
                  <p:pic>
                    <p:nvPicPr>
                      <p:cNvPr id="0" name="图片 1"/>
                      <p:cNvPicPr/>
                      <p:nvPr/>
                    </p:nvPicPr>
                    <p:blipFill>
                      <a:blip r:embed="rId2"/>
                      <a:stretch>
                        <a:fillRect/>
                      </a:stretch>
                    </p:blipFill>
                    <p:spPr>
                      <a:xfrm>
                        <a:off x="3215938" y="1578506"/>
                        <a:ext cx="792088" cy="342007"/>
                      </a:xfrm>
                      <a:prstGeom prst="rect">
                        <a:avLst/>
                      </a:prstGeom>
                    </p:spPr>
                  </p:pic>
                </p:oleObj>
              </mc:Fallback>
            </mc:AlternateContent>
          </a:graphicData>
        </a:graphic>
      </p:graphicFrame>
      <p:pic>
        <p:nvPicPr>
          <p:cNvPr id="12" name="图片 11"/>
          <p:cNvPicPr>
            <a:picLocks noChangeAspect="1"/>
          </p:cNvPicPr>
          <p:nvPr/>
        </p:nvPicPr>
        <p:blipFill>
          <a:blip r:embed="rId3">
            <a:clrChange>
              <a:clrFrom>
                <a:srgbClr val="F9F9F9"/>
              </a:clrFrom>
              <a:clrTo>
                <a:srgbClr val="F9F9F9">
                  <a:alpha val="0"/>
                </a:srgbClr>
              </a:clrTo>
            </a:clrChange>
          </a:blip>
          <a:stretch>
            <a:fillRect/>
          </a:stretch>
        </p:blipFill>
        <p:spPr>
          <a:xfrm>
            <a:off x="6543675" y="1955800"/>
            <a:ext cx="3239770" cy="545465"/>
          </a:xfrm>
          <a:prstGeom prst="rect">
            <a:avLst/>
          </a:prstGeom>
        </p:spPr>
      </p:pic>
      <p:sp>
        <p:nvSpPr>
          <p:cNvPr id="21" name="文本框 20"/>
          <p:cNvSpPr txBox="1"/>
          <p:nvPr/>
        </p:nvSpPr>
        <p:spPr>
          <a:xfrm>
            <a:off x="3986086" y="3069168"/>
            <a:ext cx="4500499"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25</a:t>
            </a:r>
            <a:r>
              <a:rPr lang="zh-CN" altLang="en-US" b="1" dirty="0">
                <a:latin typeface="Times New Roman" panose="02020603050405020304" pitchFamily="18" charset="0"/>
                <a:cs typeface="Times New Roman" panose="02020603050405020304" pitchFamily="18" charset="0"/>
              </a:rPr>
              <a:t>℃</a:t>
            </a:r>
            <a:r>
              <a:rPr lang="zh-CN" altLang="en-US" b="1" dirty="0">
                <a:latin typeface="黑体" panose="02010609060101010101" pitchFamily="49" charset="-122"/>
                <a:ea typeface="黑体" panose="02010609060101010101" pitchFamily="49" charset="-122"/>
              </a:rPr>
              <a:t>时一些气体在水中的</a:t>
            </a:r>
            <a:r>
              <a:rPr lang="en-US" altLang="zh-CN" b="1" dirty="0">
                <a:latin typeface="Times New Roman" panose="02020603050405020304" pitchFamily="18" charset="0"/>
                <a:cs typeface="Times New Roman" panose="02020603050405020304" pitchFamily="18" charset="0"/>
              </a:rPr>
              <a:t>Henry</a:t>
            </a:r>
            <a:r>
              <a:rPr lang="zh-CN" altLang="en-US" b="1" dirty="0">
                <a:latin typeface="黑体" panose="02010609060101010101" pitchFamily="49" charset="-122"/>
                <a:ea typeface="黑体" panose="02010609060101010101" pitchFamily="49" charset="-122"/>
              </a:rPr>
              <a:t>定律常数</a:t>
            </a:r>
            <a:endParaRPr lang="zh-CN" altLang="en-US" b="1" dirty="0">
              <a:latin typeface="黑体" panose="02010609060101010101" pitchFamily="49" charset="-122"/>
              <a:ea typeface="黑体" panose="02010609060101010101" pitchFamily="49" charset="-122"/>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4" name="Text Box 4"/>
          <p:cNvSpPr txBox="1">
            <a:spLocks noChangeArrowheads="1"/>
          </p:cNvSpPr>
          <p:nvPr/>
        </p:nvSpPr>
        <p:spPr bwMode="auto">
          <a:xfrm>
            <a:off x="334963" y="332423"/>
            <a:ext cx="9001526" cy="1018540"/>
          </a:xfrm>
          <a:prstGeom prst="rect">
            <a:avLst/>
          </a:prstGeom>
          <a:noFill/>
          <a:ln w="9525">
            <a:noFill/>
            <a:miter lim="800000"/>
          </a:ln>
          <a:effectLst/>
        </p:spPr>
        <p:txBody>
          <a:bodyPr wrap="square">
            <a:spAutoFit/>
          </a:bodyPr>
          <a:p>
            <a:pPr marL="457200" indent="-457200" eaLnBrk="1" hangingPunct="1">
              <a:lnSpc>
                <a:spcPct val="10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气体在水中的溶解性</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30"/>
              </a:spcBef>
              <a:spcAft>
                <a:spcPts val="0"/>
              </a:spcAft>
              <a:defRPr/>
            </a:pPr>
            <a:r>
              <a:rPr lang="en-US" altLang="zh-CN" sz="3000" b="1" dirty="0">
                <a:solidFill>
                  <a:srgbClr val="000000"/>
                </a:solidFill>
                <a:latin typeface="Times New Roman" panose="02020603050405020304" pitchFamily="18" charset="0"/>
                <a:cs typeface="Times New Roman" panose="02020603050405020304" pitchFamily="18" charset="0"/>
              </a:rPr>
              <a:t>     Solubility of Gases in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4"/>
          <a:srcRect l="15151" t="50000" r="22240" b="8785"/>
          <a:stretch>
            <a:fillRect/>
          </a:stretch>
        </p:blipFill>
        <p:spPr>
          <a:xfrm>
            <a:off x="1847215" y="3429000"/>
            <a:ext cx="8187690" cy="3166745"/>
          </a:xfrm>
          <a:prstGeom prst="rect">
            <a:avLst/>
          </a:prstGeom>
        </p:spPr>
      </p:pic>
    </p:spTree>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a:off x="739342" y="692696"/>
            <a:ext cx="10486029" cy="5858764"/>
          </a:xfrm>
          <a:prstGeom prst="rect">
            <a:avLst/>
          </a:prstGeom>
        </p:spPr>
      </p:pic>
      <p:sp>
        <p:nvSpPr>
          <p:cNvPr id="4"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5"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6" name="Text Box 2"/>
          <p:cNvSpPr txBox="1">
            <a:spLocks noChangeArrowheads="1"/>
          </p:cNvSpPr>
          <p:nvPr/>
        </p:nvSpPr>
        <p:spPr bwMode="auto">
          <a:xfrm>
            <a:off x="7638850" y="2751557"/>
            <a:ext cx="2530475" cy="579438"/>
          </a:xfrm>
          <a:prstGeom prst="rect">
            <a:avLst/>
          </a:prstGeom>
          <a:noFill/>
          <a:ln w="9525">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R="0" defTabSz="914400" eaLnBrk="1" hangingPunct="1">
              <a:spcBef>
                <a:spcPct val="50000"/>
              </a:spcBef>
              <a:buClrTx/>
              <a:buSzTx/>
              <a:buFontTx/>
              <a:buNone/>
              <a:defRPr/>
            </a:pPr>
            <a:r>
              <a:rPr kumimoji="0" lang="zh-CN" altLang="en-US" sz="3200" kern="1200" cap="none" spc="0" normalizeH="0" baseline="0" noProof="0" dirty="0">
                <a:latin typeface="黑体" panose="02010609060101010101" pitchFamily="49" charset="-122"/>
                <a:ea typeface="黑体" panose="02010609060101010101" pitchFamily="49" charset="-122"/>
              </a:rPr>
              <a:t>水解作用</a:t>
            </a:r>
            <a:endParaRPr kumimoji="0" lang="zh-CN" altLang="en-US" sz="3200" kern="1200" cap="none" spc="0" normalizeH="0" baseline="0" noProof="0" dirty="0">
              <a:latin typeface="黑体" panose="02010609060101010101" pitchFamily="49" charset="-122"/>
              <a:ea typeface="黑体" panose="02010609060101010101" pitchFamily="49" charset="-122"/>
            </a:endParaRPr>
          </a:p>
        </p:txBody>
      </p:sp>
      <p:sp>
        <p:nvSpPr>
          <p:cNvPr id="7" name="Text Box 3"/>
          <p:cNvSpPr txBox="1">
            <a:spLocks noChangeArrowheads="1"/>
          </p:cNvSpPr>
          <p:nvPr/>
        </p:nvSpPr>
        <p:spPr bwMode="auto">
          <a:xfrm>
            <a:off x="7710288" y="4550512"/>
            <a:ext cx="2740025" cy="579438"/>
          </a:xfrm>
          <a:prstGeom prst="rect">
            <a:avLst/>
          </a:prstGeom>
          <a:noFill/>
          <a:ln w="9525">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R="0" defTabSz="914400" eaLnBrk="1" hangingPunct="1">
              <a:spcBef>
                <a:spcPct val="50000"/>
              </a:spcBef>
              <a:buClrTx/>
              <a:buSzTx/>
              <a:buFontTx/>
              <a:buNone/>
              <a:defRPr/>
            </a:pPr>
            <a:r>
              <a:rPr kumimoji="0" lang="zh-CN" altLang="en-US" sz="3200" kern="1200" cap="none" spc="0" normalizeH="0" baseline="0" noProof="0" dirty="0">
                <a:latin typeface="黑体" panose="02010609060101010101" pitchFamily="49" charset="-122"/>
                <a:ea typeface="黑体" panose="02010609060101010101" pitchFamily="49" charset="-122"/>
              </a:rPr>
              <a:t>光解作用</a:t>
            </a:r>
            <a:endParaRPr kumimoji="0" lang="zh-CN" altLang="en-US" sz="3200" kern="1200" cap="none" spc="0" normalizeH="0" baseline="0" noProof="0" dirty="0">
              <a:latin typeface="黑体" panose="02010609060101010101" pitchFamily="49" charset="-122"/>
              <a:ea typeface="黑体" panose="02010609060101010101" pitchFamily="49" charset="-122"/>
            </a:endParaRPr>
          </a:p>
        </p:txBody>
      </p:sp>
      <p:sp>
        <p:nvSpPr>
          <p:cNvPr id="8" name="Text Box 4"/>
          <p:cNvSpPr txBox="1">
            <a:spLocks noChangeArrowheads="1"/>
          </p:cNvSpPr>
          <p:nvPr/>
        </p:nvSpPr>
        <p:spPr bwMode="auto">
          <a:xfrm>
            <a:off x="7638850" y="5413795"/>
            <a:ext cx="2951163" cy="579438"/>
          </a:xfrm>
          <a:prstGeom prst="rect">
            <a:avLst/>
          </a:prstGeom>
          <a:noFill/>
          <a:ln w="9525">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R="0" defTabSz="914400" eaLnBrk="1" hangingPunct="1">
              <a:spcBef>
                <a:spcPct val="50000"/>
              </a:spcBef>
              <a:buClrTx/>
              <a:buSzTx/>
              <a:buFontTx/>
              <a:buNone/>
              <a:defRPr/>
            </a:pPr>
            <a:r>
              <a:rPr kumimoji="0" lang="zh-CN" altLang="en-US" sz="3200" kern="1200" cap="none" spc="0" normalizeH="0" baseline="0" noProof="0" dirty="0">
                <a:latin typeface="黑体" panose="02010609060101010101" pitchFamily="49" charset="-122"/>
                <a:ea typeface="黑体" panose="02010609060101010101" pitchFamily="49" charset="-122"/>
              </a:rPr>
              <a:t>生物降解作用</a:t>
            </a:r>
            <a:endParaRPr kumimoji="0" lang="zh-CN" altLang="en-US" sz="3200" kern="1200" cap="none" spc="0" normalizeH="0" baseline="0" noProof="0" dirty="0">
              <a:latin typeface="黑体" panose="02010609060101010101" pitchFamily="49" charset="-122"/>
              <a:ea typeface="黑体" panose="02010609060101010101" pitchFamily="49" charset="-122"/>
            </a:endParaRPr>
          </a:p>
        </p:txBody>
      </p:sp>
      <p:sp>
        <p:nvSpPr>
          <p:cNvPr id="9" name="AutoShape 5"/>
          <p:cNvSpPr/>
          <p:nvPr/>
        </p:nvSpPr>
        <p:spPr>
          <a:xfrm>
            <a:off x="7062588" y="2969044"/>
            <a:ext cx="503237" cy="2836219"/>
          </a:xfrm>
          <a:prstGeom prst="leftBrace">
            <a:avLst>
              <a:gd name="adj1" fmla="val 35751"/>
              <a:gd name="adj2" fmla="val 50000"/>
            </a:avLst>
          </a:prstGeom>
          <a:noFill/>
          <a:ln w="88900" cap="flat" cmpd="sng">
            <a:solidFill>
              <a:srgbClr val="338DCD"/>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nvGrpSpPr>
          <p:cNvPr id="10" name="Group 6"/>
          <p:cNvGrpSpPr/>
          <p:nvPr/>
        </p:nvGrpSpPr>
        <p:grpSpPr>
          <a:xfrm>
            <a:off x="3197026" y="895995"/>
            <a:ext cx="3371850" cy="2235202"/>
            <a:chOff x="975" y="210"/>
            <a:chExt cx="2124" cy="1408"/>
          </a:xfrm>
        </p:grpSpPr>
        <p:sp>
          <p:nvSpPr>
            <p:cNvPr id="11" name="Text Box 7"/>
            <p:cNvSpPr txBox="1">
              <a:spLocks noChangeArrowheads="1"/>
            </p:cNvSpPr>
            <p:nvPr/>
          </p:nvSpPr>
          <p:spPr bwMode="auto">
            <a:xfrm>
              <a:off x="975" y="210"/>
              <a:ext cx="2124" cy="365"/>
            </a:xfrm>
            <a:prstGeom prst="rect">
              <a:avLst/>
            </a:prstGeom>
            <a:noFill/>
            <a:ln w="9525">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R="0" defTabSz="914400" eaLnBrk="1" hangingPunct="1">
                <a:spcBef>
                  <a:spcPct val="50000"/>
                </a:spcBef>
                <a:buClrTx/>
                <a:buSzTx/>
                <a:buFontTx/>
                <a:buNone/>
                <a:defRPr/>
              </a:pPr>
              <a:r>
                <a:rPr kumimoji="0" lang="zh-CN" altLang="en-US" sz="3200" kern="1200" cap="none" spc="0" normalizeH="0" baseline="0" noProof="0" dirty="0">
                  <a:latin typeface="黑体" panose="02010609060101010101" pitchFamily="49" charset="-122"/>
                  <a:ea typeface="黑体" panose="02010609060101010101" pitchFamily="49" charset="-122"/>
                </a:rPr>
                <a:t>吸附作用</a:t>
              </a:r>
              <a:endParaRPr kumimoji="0" lang="zh-CN" altLang="en-US" sz="3200" kern="1200" cap="none" spc="0" normalizeH="0" baseline="0" noProof="0" dirty="0">
                <a:latin typeface="黑体" panose="02010609060101010101" pitchFamily="49" charset="-122"/>
                <a:ea typeface="黑体" panose="02010609060101010101" pitchFamily="49" charset="-122"/>
              </a:endParaRPr>
            </a:p>
          </p:txBody>
        </p:sp>
        <p:sp>
          <p:nvSpPr>
            <p:cNvPr id="12" name="Text Box 8"/>
            <p:cNvSpPr txBox="1">
              <a:spLocks noChangeArrowheads="1"/>
            </p:cNvSpPr>
            <p:nvPr/>
          </p:nvSpPr>
          <p:spPr bwMode="auto">
            <a:xfrm>
              <a:off x="975" y="754"/>
              <a:ext cx="1461" cy="365"/>
            </a:xfrm>
            <a:prstGeom prst="rect">
              <a:avLst/>
            </a:prstGeom>
            <a:noFill/>
            <a:ln w="9525">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R="0" defTabSz="914400" eaLnBrk="1" hangingPunct="1">
                <a:spcBef>
                  <a:spcPct val="50000"/>
                </a:spcBef>
                <a:buClrTx/>
                <a:buSzTx/>
                <a:buFontTx/>
                <a:buNone/>
                <a:defRPr/>
              </a:pPr>
              <a:r>
                <a:rPr kumimoji="0" lang="zh-CN" altLang="en-US" sz="3200" kern="1200" cap="none" spc="0" normalizeH="0" baseline="0" noProof="0" dirty="0">
                  <a:latin typeface="黑体" panose="02010609060101010101" pitchFamily="49" charset="-122"/>
                  <a:ea typeface="黑体" panose="02010609060101010101" pitchFamily="49" charset="-122"/>
                </a:rPr>
                <a:t>生物富集</a:t>
              </a:r>
              <a:endParaRPr kumimoji="0" lang="zh-CN" altLang="en-US" sz="3200" kern="1200" cap="none" spc="0" normalizeH="0" baseline="0" noProof="0" dirty="0">
                <a:latin typeface="黑体" panose="02010609060101010101" pitchFamily="49" charset="-122"/>
                <a:ea typeface="黑体" panose="02010609060101010101" pitchFamily="49" charset="-122"/>
              </a:endParaRPr>
            </a:p>
          </p:txBody>
        </p:sp>
        <p:sp>
          <p:nvSpPr>
            <p:cNvPr id="13" name="Text Box 9"/>
            <p:cNvSpPr txBox="1">
              <a:spLocks noChangeArrowheads="1"/>
            </p:cNvSpPr>
            <p:nvPr/>
          </p:nvSpPr>
          <p:spPr bwMode="auto">
            <a:xfrm>
              <a:off x="975" y="1253"/>
              <a:ext cx="1527" cy="365"/>
            </a:xfrm>
            <a:prstGeom prst="rect">
              <a:avLst/>
            </a:prstGeom>
            <a:noFill/>
            <a:ln w="9525">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R="0" defTabSz="914400" eaLnBrk="1" hangingPunct="1">
                <a:spcBef>
                  <a:spcPct val="50000"/>
                </a:spcBef>
                <a:buClrTx/>
                <a:buSzTx/>
                <a:buFontTx/>
                <a:buNone/>
                <a:defRPr/>
              </a:pPr>
              <a:r>
                <a:rPr kumimoji="0" lang="zh-CN" altLang="en-US" sz="3200" kern="1200" cap="none" spc="0" normalizeH="0" baseline="0" noProof="0" dirty="0">
                  <a:latin typeface="黑体" panose="02010609060101010101" pitchFamily="49" charset="-122"/>
                  <a:ea typeface="黑体" panose="02010609060101010101" pitchFamily="49" charset="-122"/>
                </a:rPr>
                <a:t>挥发作用</a:t>
              </a:r>
              <a:endParaRPr kumimoji="0" lang="zh-CN" altLang="en-US" sz="3200" kern="1200" cap="none" spc="0" normalizeH="0" baseline="0" noProof="0" dirty="0">
                <a:latin typeface="黑体" panose="02010609060101010101" pitchFamily="49" charset="-122"/>
                <a:ea typeface="黑体" panose="02010609060101010101" pitchFamily="49" charset="-122"/>
              </a:endParaRPr>
            </a:p>
          </p:txBody>
        </p:sp>
        <p:sp>
          <p:nvSpPr>
            <p:cNvPr id="14" name="AutoShape 10"/>
            <p:cNvSpPr/>
            <p:nvPr/>
          </p:nvSpPr>
          <p:spPr>
            <a:xfrm>
              <a:off x="2256" y="336"/>
              <a:ext cx="432" cy="1248"/>
            </a:xfrm>
            <a:prstGeom prst="rightBrace">
              <a:avLst>
                <a:gd name="adj1" fmla="val 24074"/>
                <a:gd name="adj2" fmla="val 50000"/>
              </a:avLst>
            </a:prstGeom>
            <a:noFill/>
            <a:ln w="88900" cap="flat" cmpd="sng">
              <a:solidFill>
                <a:srgbClr val="AA5C5C"/>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sp>
        <p:nvSpPr>
          <p:cNvPr id="15" name="Text Box 11"/>
          <p:cNvSpPr txBox="1">
            <a:spLocks noChangeArrowheads="1"/>
          </p:cNvSpPr>
          <p:nvPr/>
        </p:nvSpPr>
        <p:spPr bwMode="auto">
          <a:xfrm>
            <a:off x="5860851" y="1399233"/>
            <a:ext cx="2590800" cy="1136978"/>
          </a:xfrm>
          <a:prstGeom prst="rect">
            <a:avLst/>
          </a:prstGeom>
          <a:noFill/>
          <a:ln w="50800" algn="ctr">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indent="-342900" algn="ctr" defTabSz="914400" eaLnBrk="1" hangingPunct="1">
              <a:lnSpc>
                <a:spcPct val="110000"/>
              </a:lnSpc>
              <a:spcBef>
                <a:spcPct val="50000"/>
              </a:spcBef>
              <a:buClr>
                <a:schemeClr val="accent1"/>
              </a:buClr>
              <a:buSzTx/>
              <a:buFont typeface="Wingdings" panose="05000000000000000000" pitchFamily="2" charset="2"/>
              <a:buNone/>
              <a:defRPr/>
            </a:pPr>
            <a:r>
              <a:rPr kumimoji="0" lang="zh-CN" altLang="en-US" sz="3600" kern="1200" cap="none" spc="0" normalizeH="0" baseline="0" noProof="0" dirty="0">
                <a:solidFill>
                  <a:srgbClr val="AA5C5C"/>
                </a:solidFill>
                <a:latin typeface="黑体" panose="02010609060101010101" pitchFamily="49" charset="-122"/>
                <a:ea typeface="黑体" panose="02010609060101010101" pitchFamily="49" charset="-122"/>
              </a:rPr>
              <a:t> 迁移 </a:t>
            </a:r>
            <a:r>
              <a:rPr kumimoji="0" lang="zh-CN" altLang="en-US" sz="2800" kern="1200" cap="none" spc="0" normalizeH="0" baseline="0" noProof="0"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800" kern="1200" cap="none" spc="0" normalizeH="0" baseline="0" noProof="0"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transfer</a:t>
            </a:r>
            <a:r>
              <a:rPr kumimoji="0" lang="zh-CN" altLang="en-US" sz="2800" kern="1200" cap="none" spc="0" normalizeH="0" baseline="0" noProof="0"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2800" kern="1200" cap="none" spc="0" normalizeH="0" baseline="0" noProof="0"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Text Box 12"/>
          <p:cNvSpPr txBox="1">
            <a:spLocks noChangeArrowheads="1"/>
          </p:cNvSpPr>
          <p:nvPr/>
        </p:nvSpPr>
        <p:spPr bwMode="auto">
          <a:xfrm>
            <a:off x="3822500" y="3681508"/>
            <a:ext cx="3527425" cy="1136978"/>
          </a:xfrm>
          <a:prstGeom prst="rect">
            <a:avLst/>
          </a:prstGeom>
          <a:noFill/>
          <a:ln w="50800" algn="ctr">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indent="-342900" algn="ctr" defTabSz="914400" eaLnBrk="1" hangingPunct="1">
              <a:lnSpc>
                <a:spcPct val="110000"/>
              </a:lnSpc>
              <a:spcBef>
                <a:spcPts val="0"/>
              </a:spcBef>
              <a:buClr>
                <a:schemeClr val="accent1"/>
              </a:buClr>
              <a:buSzTx/>
              <a:buFont typeface="Wingdings" panose="05000000000000000000" pitchFamily="2" charset="2"/>
              <a:buNone/>
              <a:defRPr/>
            </a:pPr>
            <a:r>
              <a:rPr kumimoji="0" lang="zh-CN" altLang="en-US" sz="3600" kern="1200" cap="none" spc="0" normalizeH="0" baseline="0" noProof="0" dirty="0">
                <a:solidFill>
                  <a:srgbClr val="338DCD"/>
                </a:solidFill>
                <a:latin typeface="黑体" panose="02010609060101010101" pitchFamily="49" charset="-122"/>
                <a:ea typeface="黑体" panose="02010609060101010101" pitchFamily="49" charset="-122"/>
              </a:rPr>
              <a:t>转化</a:t>
            </a:r>
            <a:endParaRPr kumimoji="0" lang="zh-CN" altLang="en-US" sz="3600" kern="1200" cap="none" spc="0" normalizeH="0" baseline="0" noProof="0" dirty="0">
              <a:solidFill>
                <a:srgbClr val="338DCD"/>
              </a:solidFill>
              <a:latin typeface="黑体" panose="02010609060101010101" pitchFamily="49" charset="-122"/>
              <a:ea typeface="黑体" panose="02010609060101010101" pitchFamily="49" charset="-122"/>
            </a:endParaRPr>
          </a:p>
          <a:p>
            <a:pPr marL="342900" marR="0" indent="-342900" algn="ctr" defTabSz="914400" eaLnBrk="1" hangingPunct="1">
              <a:lnSpc>
                <a:spcPct val="110000"/>
              </a:lnSpc>
              <a:spcBef>
                <a:spcPts val="0"/>
              </a:spcBef>
              <a:buClr>
                <a:schemeClr val="accent1"/>
              </a:buClr>
              <a:buSzTx/>
              <a:buFont typeface="Wingdings" panose="05000000000000000000" pitchFamily="2" charset="2"/>
              <a:buNone/>
              <a:defRPr/>
            </a:pPr>
            <a:r>
              <a:rPr kumimoji="0" lang="zh-CN" altLang="en-US" sz="2800" kern="1200" cap="none" spc="0" normalizeH="0" baseline="0" noProof="0" dirty="0">
                <a:solidFill>
                  <a:srgbClr val="338DCD"/>
                </a:solidFill>
                <a:latin typeface="Times New Roman" panose="02020603050405020304" pitchFamily="18" charset="0"/>
                <a:cs typeface="Times New Roman" panose="02020603050405020304" pitchFamily="18" charset="0"/>
              </a:rPr>
              <a:t>（</a:t>
            </a:r>
            <a:r>
              <a:rPr kumimoji="0" lang="en-US" altLang="zh-CN" sz="2800" kern="1200" cap="none" spc="0" normalizeH="0" baseline="0" noProof="0" dirty="0">
                <a:solidFill>
                  <a:srgbClr val="338DCD"/>
                </a:solidFill>
                <a:latin typeface="Times New Roman" panose="02020603050405020304" pitchFamily="18" charset="0"/>
                <a:cs typeface="Times New Roman" panose="02020603050405020304" pitchFamily="18" charset="0"/>
              </a:rPr>
              <a:t>transformation</a:t>
            </a:r>
            <a:r>
              <a:rPr kumimoji="0" lang="zh-CN" altLang="en-US" sz="2800" kern="1200" cap="none" spc="0" normalizeH="0" baseline="0" noProof="0" dirty="0">
                <a:solidFill>
                  <a:srgbClr val="338DCD"/>
                </a:solidFill>
                <a:latin typeface="Times New Roman" panose="02020603050405020304" pitchFamily="18" charset="0"/>
                <a:cs typeface="Times New Roman" panose="02020603050405020304" pitchFamily="18" charset="0"/>
              </a:rPr>
              <a:t>）</a:t>
            </a:r>
            <a:endParaRPr kumimoji="0" lang="zh-CN" altLang="en-US" sz="2800" kern="1200" cap="none" spc="0" normalizeH="0" baseline="0" noProof="0" dirty="0">
              <a:solidFill>
                <a:srgbClr val="338DCD"/>
              </a:solidFill>
              <a:latin typeface="Times New Roman" panose="02020603050405020304" pitchFamily="18" charset="0"/>
              <a:cs typeface="Times New Roman" panose="02020603050405020304" pitchFamily="18" charset="0"/>
            </a:endParaRPr>
          </a:p>
        </p:txBody>
      </p:sp>
      <p:sp>
        <p:nvSpPr>
          <p:cNvPr id="17" name="Text Box 14"/>
          <p:cNvSpPr txBox="1"/>
          <p:nvPr/>
        </p:nvSpPr>
        <p:spPr>
          <a:xfrm>
            <a:off x="2692201" y="972195"/>
            <a:ext cx="504825" cy="519113"/>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en-US" altLang="zh-CN" sz="2800" dirty="0">
                <a:solidFill>
                  <a:schemeClr val="tx2"/>
                </a:solidFill>
                <a:latin typeface="Arial" panose="020B0604020202020204" pitchFamily="34" charset="0"/>
              </a:rPr>
              <a:t>X</a:t>
            </a:r>
            <a:endParaRPr lang="en-US" altLang="zh-CN" sz="2800" dirty="0">
              <a:solidFill>
                <a:schemeClr val="tx2"/>
              </a:solidFill>
              <a:latin typeface="Arial" panose="020B0604020202020204" pitchFamily="34" charset="0"/>
            </a:endParaRPr>
          </a:p>
        </p:txBody>
      </p:sp>
      <p:sp>
        <p:nvSpPr>
          <p:cNvPr id="18" name="Text Box 15"/>
          <p:cNvSpPr txBox="1"/>
          <p:nvPr/>
        </p:nvSpPr>
        <p:spPr>
          <a:xfrm>
            <a:off x="2692201" y="1821508"/>
            <a:ext cx="504825" cy="519112"/>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en-US" altLang="zh-CN" sz="2800" dirty="0">
                <a:solidFill>
                  <a:schemeClr val="tx2"/>
                </a:solidFill>
                <a:latin typeface="Arial" panose="020B0604020202020204" pitchFamily="34" charset="0"/>
                <a:cs typeface="Arial" panose="020B0604020202020204" pitchFamily="34" charset="0"/>
              </a:rPr>
              <a:t>O</a:t>
            </a:r>
            <a:endParaRPr lang="en-US" altLang="zh-CN" sz="2800" dirty="0">
              <a:solidFill>
                <a:schemeClr val="tx2"/>
              </a:solidFill>
              <a:latin typeface="Arial" panose="020B0604020202020204" pitchFamily="34" charset="0"/>
              <a:ea typeface="Arial" panose="020B0604020202020204" pitchFamily="34" charset="0"/>
            </a:endParaRPr>
          </a:p>
        </p:txBody>
      </p:sp>
      <p:sp>
        <p:nvSpPr>
          <p:cNvPr id="19" name="Text Box 16"/>
          <p:cNvSpPr txBox="1"/>
          <p:nvPr/>
        </p:nvSpPr>
        <p:spPr>
          <a:xfrm>
            <a:off x="2692201" y="2617136"/>
            <a:ext cx="504825" cy="519112"/>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en-US" altLang="zh-CN" sz="2800" dirty="0">
                <a:solidFill>
                  <a:schemeClr val="tx2"/>
                </a:solidFill>
                <a:latin typeface="Arial" panose="020B0604020202020204" pitchFamily="34" charset="0"/>
              </a:rPr>
              <a:t>O</a:t>
            </a:r>
            <a:endParaRPr lang="en-US" altLang="zh-CN" sz="2800" dirty="0">
              <a:solidFill>
                <a:schemeClr val="tx2"/>
              </a:solidFill>
              <a:latin typeface="Arial" panose="020B0604020202020204" pitchFamily="34" charset="0"/>
            </a:endParaRPr>
          </a:p>
        </p:txBody>
      </p:sp>
      <p:sp>
        <p:nvSpPr>
          <p:cNvPr id="20" name="Text Box 17"/>
          <p:cNvSpPr txBox="1"/>
          <p:nvPr/>
        </p:nvSpPr>
        <p:spPr>
          <a:xfrm>
            <a:off x="10374113" y="2811882"/>
            <a:ext cx="504825" cy="519113"/>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en-US" altLang="zh-CN" sz="2800" dirty="0">
                <a:solidFill>
                  <a:schemeClr val="tx2"/>
                </a:solidFill>
                <a:latin typeface="Arial" panose="020B0604020202020204" pitchFamily="34" charset="0"/>
                <a:cs typeface="Arial" panose="020B0604020202020204" pitchFamily="34" charset="0"/>
              </a:rPr>
              <a:t>X</a:t>
            </a:r>
            <a:endParaRPr lang="en-US" altLang="zh-CN" sz="2800" dirty="0">
              <a:solidFill>
                <a:schemeClr val="tx2"/>
              </a:solidFill>
              <a:latin typeface="Arial" panose="020B0604020202020204" pitchFamily="34" charset="0"/>
              <a:ea typeface="Arial" panose="020B0604020202020204" pitchFamily="34" charset="0"/>
            </a:endParaRPr>
          </a:p>
        </p:txBody>
      </p:sp>
      <p:sp>
        <p:nvSpPr>
          <p:cNvPr id="21" name="Text Box 18"/>
          <p:cNvSpPr txBox="1"/>
          <p:nvPr/>
        </p:nvSpPr>
        <p:spPr>
          <a:xfrm>
            <a:off x="10374113" y="4591944"/>
            <a:ext cx="504825" cy="519113"/>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en-US" altLang="zh-CN" sz="2800" dirty="0">
                <a:solidFill>
                  <a:schemeClr val="tx2"/>
                </a:solidFill>
                <a:latin typeface="Arial" panose="020B0604020202020204" pitchFamily="34" charset="0"/>
              </a:rPr>
              <a:t>O</a:t>
            </a:r>
            <a:endParaRPr lang="en-US" altLang="zh-CN" sz="2800" dirty="0">
              <a:solidFill>
                <a:schemeClr val="tx2"/>
              </a:solidFill>
              <a:latin typeface="Arial" panose="020B0604020202020204" pitchFamily="34" charset="0"/>
            </a:endParaRPr>
          </a:p>
        </p:txBody>
      </p:sp>
      <p:sp>
        <p:nvSpPr>
          <p:cNvPr id="22" name="Text Box 19"/>
          <p:cNvSpPr txBox="1"/>
          <p:nvPr/>
        </p:nvSpPr>
        <p:spPr>
          <a:xfrm>
            <a:off x="10374113" y="5343310"/>
            <a:ext cx="504825" cy="519112"/>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en-US" altLang="zh-CN" sz="2800" dirty="0">
                <a:solidFill>
                  <a:schemeClr val="tx2"/>
                </a:solidFill>
                <a:latin typeface="Arial" panose="020B0604020202020204" pitchFamily="34" charset="0"/>
              </a:rPr>
              <a:t>O</a:t>
            </a:r>
            <a:endParaRPr lang="en-US" altLang="zh-CN" sz="2800" dirty="0">
              <a:solidFill>
                <a:schemeClr val="tx2"/>
              </a:solidFill>
              <a:latin typeface="Arial" panose="020B0604020202020204" pitchFamily="34" charset="0"/>
            </a:endParaRPr>
          </a:p>
        </p:txBody>
      </p:sp>
      <p:sp>
        <p:nvSpPr>
          <p:cNvPr id="23" name="Text Box 20"/>
          <p:cNvSpPr txBox="1"/>
          <p:nvPr/>
        </p:nvSpPr>
        <p:spPr>
          <a:xfrm>
            <a:off x="7751997" y="3716916"/>
            <a:ext cx="3415977" cy="583565"/>
          </a:xfrm>
          <a:prstGeom prst="rect">
            <a:avLst/>
          </a:prstGeom>
          <a:no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zh-CN" altLang="en-US" sz="3200" dirty="0">
                <a:latin typeface="黑体" panose="02010609060101010101" pitchFamily="49" charset="-122"/>
                <a:ea typeface="黑体" panose="02010609060101010101" pitchFamily="49" charset="-122"/>
              </a:rPr>
              <a:t>还原作用    √</a:t>
            </a:r>
            <a:endParaRPr lang="zh-CN" altLang="en-US" sz="3200" dirty="0">
              <a:latin typeface="黑体" panose="02010609060101010101" pitchFamily="49" charset="-122"/>
              <a:ea typeface="黑体" panose="02010609060101010101" pitchFamily="49" charset="-122"/>
            </a:endParaRPr>
          </a:p>
        </p:txBody>
      </p:sp>
      <p:sp>
        <p:nvSpPr>
          <p:cNvPr id="24" name="Text Box 24"/>
          <p:cNvSpPr txBox="1"/>
          <p:nvPr/>
        </p:nvSpPr>
        <p:spPr>
          <a:xfrm>
            <a:off x="2227856" y="5322820"/>
            <a:ext cx="3754438" cy="835806"/>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lnSpc>
                <a:spcPct val="130000"/>
              </a:lnSpc>
              <a:spcBef>
                <a:spcPts val="0"/>
              </a:spcBef>
            </a:pPr>
            <a:r>
              <a:rPr lang="zh-CN" altLang="en-US" sz="2000" dirty="0">
                <a:latin typeface="黑体" panose="02010609060101010101" pitchFamily="49" charset="-122"/>
                <a:ea typeface="黑体" panose="02010609060101010101" pitchFamily="49" charset="-122"/>
              </a:rPr>
              <a:t>从硝基苯基本性质出发</a:t>
            </a:r>
            <a:endParaRPr lang="en-US" altLang="zh-CN" sz="2000" dirty="0">
              <a:latin typeface="黑体" panose="02010609060101010101" pitchFamily="49" charset="-122"/>
              <a:ea typeface="黑体" panose="02010609060101010101" pitchFamily="49" charset="-122"/>
            </a:endParaRPr>
          </a:p>
          <a:p>
            <a:pPr algn="ctr" eaLnBrk="1" hangingPunct="1">
              <a:lnSpc>
                <a:spcPct val="130000"/>
              </a:lnSpc>
              <a:spcBef>
                <a:spcPts val="0"/>
              </a:spcBef>
            </a:pPr>
            <a:r>
              <a:rPr lang="zh-CN" altLang="en-US" sz="2000" dirty="0">
                <a:latin typeface="黑体" panose="02010609060101010101" pitchFamily="49" charset="-122"/>
                <a:ea typeface="黑体" panose="02010609060101010101" pitchFamily="49" charset="-122"/>
              </a:rPr>
              <a:t>预测主要迁移转化归宿和途径</a:t>
            </a:r>
            <a:endParaRPr lang="zh-CN" altLang="en-US" sz="2000" dirty="0">
              <a:latin typeface="黑体" panose="02010609060101010101" pitchFamily="49" charset="-122"/>
              <a:ea typeface="黑体" panose="02010609060101010101" pitchFamily="49" charset="-122"/>
            </a:endParaRPr>
          </a:p>
        </p:txBody>
      </p:sp>
      <p:sp>
        <p:nvSpPr>
          <p:cNvPr id="25" name="Text Box 14"/>
          <p:cNvSpPr txBox="1"/>
          <p:nvPr/>
        </p:nvSpPr>
        <p:spPr>
          <a:xfrm>
            <a:off x="1127448" y="3306617"/>
            <a:ext cx="2447925" cy="1801812"/>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en-US" altLang="zh-CN" sz="2800" dirty="0">
                <a:solidFill>
                  <a:schemeClr val="tx2"/>
                </a:solidFill>
                <a:latin typeface="Arial" panose="020B0604020202020204" pitchFamily="34" charset="0"/>
              </a:rPr>
              <a:t>X  </a:t>
            </a:r>
            <a:r>
              <a:rPr lang="zh-CN" altLang="en-US" sz="2800" dirty="0">
                <a:solidFill>
                  <a:schemeClr val="tx2"/>
                </a:solidFill>
                <a:latin typeface="黑体" panose="02010609060101010101" pitchFamily="49" charset="-122"/>
                <a:ea typeface="黑体" panose="02010609060101010101" pitchFamily="49" charset="-122"/>
              </a:rPr>
              <a:t>很小</a:t>
            </a:r>
            <a:endParaRPr lang="zh-CN" altLang="en-US" sz="2800" dirty="0">
              <a:solidFill>
                <a:schemeClr val="tx2"/>
              </a:solidFill>
              <a:latin typeface="黑体" panose="02010609060101010101" pitchFamily="49" charset="-122"/>
              <a:ea typeface="黑体" panose="02010609060101010101" pitchFamily="49" charset="-122"/>
            </a:endParaRPr>
          </a:p>
          <a:p>
            <a:pPr eaLnBrk="1" hangingPunct="1">
              <a:spcBef>
                <a:spcPct val="50000"/>
              </a:spcBef>
            </a:pPr>
            <a:r>
              <a:rPr lang="en-US" altLang="zh-CN" sz="2800" dirty="0">
                <a:solidFill>
                  <a:schemeClr val="tx2"/>
                </a:solidFill>
                <a:latin typeface="Arial" panose="020B0604020202020204" pitchFamily="34" charset="0"/>
              </a:rPr>
              <a:t>O  </a:t>
            </a:r>
            <a:r>
              <a:rPr lang="zh-CN" altLang="en-US" sz="2800" dirty="0">
                <a:solidFill>
                  <a:schemeClr val="tx2"/>
                </a:solidFill>
                <a:latin typeface="黑体" panose="02010609060101010101" pitchFamily="49" charset="-122"/>
                <a:ea typeface="黑体" panose="02010609060101010101" pitchFamily="49" charset="-122"/>
              </a:rPr>
              <a:t>较弱</a:t>
            </a:r>
            <a:endParaRPr lang="zh-CN" altLang="en-US" sz="2800" dirty="0">
              <a:solidFill>
                <a:schemeClr val="tx2"/>
              </a:solidFill>
              <a:latin typeface="黑体" panose="02010609060101010101" pitchFamily="49" charset="-122"/>
              <a:ea typeface="黑体" panose="02010609060101010101" pitchFamily="49" charset="-122"/>
            </a:endParaRPr>
          </a:p>
          <a:p>
            <a:pPr eaLnBrk="1" hangingPunct="1">
              <a:spcBef>
                <a:spcPct val="50000"/>
              </a:spcBef>
            </a:pPr>
            <a:r>
              <a:rPr lang="zh-CN" altLang="en-US" sz="2800" dirty="0">
                <a:solidFill>
                  <a:schemeClr val="tx2"/>
                </a:solidFill>
                <a:latin typeface="Arial" panose="020B0604020202020204" pitchFamily="34" charset="0"/>
                <a:sym typeface="Symbol" panose="05050102010706020507" pitchFamily="18" charset="2"/>
              </a:rPr>
              <a:t>  </a:t>
            </a:r>
            <a:r>
              <a:rPr lang="zh-CN" altLang="en-US" sz="2800" dirty="0">
                <a:solidFill>
                  <a:schemeClr val="tx2"/>
                </a:solidFill>
                <a:latin typeface="黑体" panose="02010609060101010101" pitchFamily="49" charset="-122"/>
                <a:ea typeface="黑体" panose="02010609060101010101" pitchFamily="49" charset="-122"/>
                <a:sym typeface="Symbol" panose="05050102010706020507" pitchFamily="18" charset="2"/>
              </a:rPr>
              <a:t>优先发生</a:t>
            </a:r>
            <a:endParaRPr lang="zh-CN" altLang="en-US" sz="2800" dirty="0">
              <a:solidFill>
                <a:schemeClr val="tx2"/>
              </a:solidFill>
              <a:latin typeface="黑体" panose="02010609060101010101" pitchFamily="49" charset="-122"/>
              <a:ea typeface="黑体" panose="02010609060101010101" pitchFamily="49" charset="-122"/>
              <a:sym typeface="Symbol" panose="05050102010706020507" pitchFamily="18" charset="2"/>
            </a:endParaRPr>
          </a:p>
        </p:txBody>
      </p:sp>
    </p:spTree>
  </p:cSld>
  <p:clrMapOvr>
    <a:masterClrMapping/>
  </p:clrMapOvr>
  <p:transition spd="slow">
    <p:zo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吸附理论</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Adsorption Theory</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95906" y="1266960"/>
            <a:ext cx="6768751" cy="41541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0">
              <a:lnSpc>
                <a:spcPct val="150000"/>
              </a:lnSpc>
              <a:spcBef>
                <a:spcPts val="0"/>
              </a:spcBef>
              <a:buNone/>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吸附到矿物表面；</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0">
              <a:lnSpc>
                <a:spcPct val="150000"/>
              </a:lnSpc>
              <a:spcBef>
                <a:spcPts val="0"/>
              </a:spcBef>
              <a:buNone/>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范德华力、电子受体供体作用、氢键等特殊作用力</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0">
              <a:lnSpc>
                <a:spcPct val="150000"/>
              </a:lnSpc>
              <a:spcBef>
                <a:spcPts val="0"/>
              </a:spcBef>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分配到天然有机质中；</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0">
              <a:lnSpc>
                <a:spcPct val="150000"/>
              </a:lnSpc>
              <a:spcBef>
                <a:spcPts val="0"/>
              </a:spcBef>
              <a:buNone/>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3.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静电吸附；</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0">
              <a:lnSpc>
                <a:spcPct val="150000"/>
              </a:lnSpc>
              <a:spcBef>
                <a:spcPts val="0"/>
              </a:spcBef>
              <a:buNone/>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4.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孔填充作用；</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0">
              <a:lnSpc>
                <a:spcPct val="150000"/>
              </a:lnSpc>
              <a:spcBef>
                <a:spcPts val="0"/>
              </a:spcBef>
              <a:buNone/>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5.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共价结合（发生化学反应，不在吸附领域中研究）</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0">
              <a:lnSpc>
                <a:spcPct val="150000"/>
              </a:lnSpc>
              <a:spcBef>
                <a:spcPts val="0"/>
              </a:spcBef>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在自然界，有机污染物的吸附由多种过程共同完成，吸附可用线性方程和非线性方程组成的双元模型描述</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8" name="图片 7"/>
          <p:cNvPicPr>
            <a:picLocks noChangeAspect="1"/>
          </p:cNvPicPr>
          <p:nvPr/>
        </p:nvPicPr>
        <p:blipFill>
          <a:blip r:embed="rId1"/>
          <a:stretch>
            <a:fillRect/>
          </a:stretch>
        </p:blipFill>
        <p:spPr>
          <a:xfrm>
            <a:off x="7392145" y="908719"/>
            <a:ext cx="4427604" cy="4954870"/>
          </a:xfrm>
          <a:prstGeom prst="rect">
            <a:avLst/>
          </a:prstGeom>
        </p:spPr>
      </p:pic>
      <p:sp>
        <p:nvSpPr>
          <p:cNvPr id="10" name="Text Box 31"/>
          <p:cNvSpPr txBox="1"/>
          <p:nvPr/>
        </p:nvSpPr>
        <p:spPr>
          <a:xfrm>
            <a:off x="7032104" y="5863590"/>
            <a:ext cx="5562600" cy="584775"/>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r>
              <a:rPr lang="zh-CN" altLang="en-US" sz="1600" b="0" dirty="0">
                <a:latin typeface="Garamond" panose="02020404030301010803" pitchFamily="18" charset="0"/>
                <a:ea typeface="黑体" panose="02010609060101010101" pitchFamily="49" charset="-122"/>
              </a:rPr>
              <a:t>吸附物</a:t>
            </a:r>
            <a:r>
              <a:rPr lang="en-US" altLang="zh-CN" sz="1600" b="0" dirty="0">
                <a:latin typeface="Garamond" panose="02020404030301010803" pitchFamily="18" charset="0"/>
                <a:ea typeface="黑体" panose="02010609060101010101" pitchFamily="49" charset="-122"/>
              </a:rPr>
              <a:t>-</a:t>
            </a:r>
            <a:r>
              <a:rPr lang="zh-CN" altLang="en-US" sz="1600" b="0" dirty="0">
                <a:latin typeface="Garamond" panose="02020404030301010803" pitchFamily="18" charset="0"/>
                <a:ea typeface="黑体" panose="02010609060101010101" pitchFamily="49" charset="-122"/>
              </a:rPr>
              <a:t>吸附剂间的一些反应可能控制化合物</a:t>
            </a:r>
            <a:endParaRPr lang="zh-CN" altLang="en-US" sz="1600" b="0" dirty="0">
              <a:latin typeface="Garamond" panose="02020404030301010803" pitchFamily="18" charset="0"/>
              <a:ea typeface="黑体" panose="02010609060101010101" pitchFamily="49" charset="-122"/>
            </a:endParaRPr>
          </a:p>
          <a:p>
            <a:pPr algn="ctr" eaLnBrk="1" hangingPunct="1"/>
            <a:r>
              <a:rPr lang="zh-CN" altLang="en-US" sz="1600" b="0" dirty="0">
                <a:latin typeface="Garamond" panose="02020404030301010803" pitchFamily="18" charset="0"/>
                <a:ea typeface="黑体" panose="02010609060101010101" pitchFamily="49" charset="-122"/>
              </a:rPr>
              <a:t>（</a:t>
            </a:r>
            <a:r>
              <a:rPr lang="en-US" altLang="zh-CN" sz="1600" b="0" dirty="0">
                <a:latin typeface="Garamond" panose="02020404030301010803" pitchFamily="18" charset="0"/>
                <a:ea typeface="黑体" panose="02010609060101010101" pitchFamily="49" charset="-122"/>
              </a:rPr>
              <a:t>3,4-</a:t>
            </a:r>
            <a:r>
              <a:rPr lang="zh-CN" altLang="en-US" sz="1600" b="0" dirty="0">
                <a:latin typeface="Garamond" panose="02020404030301010803" pitchFamily="18" charset="0"/>
                <a:ea typeface="黑体" panose="02010609060101010101" pitchFamily="49" charset="-122"/>
              </a:rPr>
              <a:t>二甲基苯胺）与天然固体的结合</a:t>
            </a:r>
            <a:endParaRPr lang="zh-CN" altLang="en-US" sz="1600" b="0" dirty="0">
              <a:latin typeface="Garamond" panose="02020404030301010803" pitchFamily="18" charset="0"/>
              <a:ea typeface="黑体" panose="02010609060101010101" pitchFamily="49" charset="-122"/>
            </a:endParaRPr>
          </a:p>
        </p:txBody>
      </p:sp>
      <p:pic>
        <p:nvPicPr>
          <p:cNvPr id="3" name="图片 2"/>
          <p:cNvPicPr>
            <a:picLocks noChangeAspect="1"/>
          </p:cNvPicPr>
          <p:nvPr/>
        </p:nvPicPr>
        <p:blipFill>
          <a:blip r:embed="rId2">
            <a:clrChange>
              <a:clrFrom>
                <a:srgbClr val="F9F9F9"/>
              </a:clrFrom>
              <a:clrTo>
                <a:srgbClr val="F9F9F9">
                  <a:alpha val="0"/>
                </a:srgbClr>
              </a:clrTo>
            </a:clrChange>
          </a:blip>
          <a:stretch>
            <a:fillRect/>
          </a:stretch>
        </p:blipFill>
        <p:spPr>
          <a:xfrm>
            <a:off x="2753995" y="5516880"/>
            <a:ext cx="2651760" cy="645160"/>
          </a:xfrm>
          <a:prstGeom prst="rect">
            <a:avLst/>
          </a:prstGeom>
        </p:spPr>
      </p:pic>
    </p:spTree>
  </p:cSld>
  <p:clrMapOvr>
    <a:masterClrMapping/>
  </p:clrMapOvr>
  <p:transition spd="slow">
    <p:zoom/>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Text Box 8"/>
          <p:cNvSpPr txBox="1"/>
          <p:nvPr/>
        </p:nvSpPr>
        <p:spPr>
          <a:xfrm>
            <a:off x="839416" y="1196752"/>
            <a:ext cx="10945216" cy="16148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50000"/>
              </a:lnSpc>
              <a:spcBef>
                <a:spcPts val="0"/>
              </a:spcBef>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水体颗粒等的矿物质成分对有机化合物的表面吸附作用主要靠范德华力，以及各种化学键力如氢键、离子偶极键、配位键及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π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键作用的结果，吸附点位有限。等温线是非线性的，存在竞争吸附，放出大量热。</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5" name="Group 5"/>
          <p:cNvGrpSpPr/>
          <p:nvPr/>
        </p:nvGrpSpPr>
        <p:grpSpPr>
          <a:xfrm>
            <a:off x="2460208" y="2990911"/>
            <a:ext cx="7316788" cy="3507323"/>
            <a:chOff x="538" y="1026"/>
            <a:chExt cx="4609" cy="2742"/>
          </a:xfrm>
        </p:grpSpPr>
        <p:grpSp>
          <p:nvGrpSpPr>
            <p:cNvPr id="26" name="Group 6"/>
            <p:cNvGrpSpPr/>
            <p:nvPr/>
          </p:nvGrpSpPr>
          <p:grpSpPr>
            <a:xfrm>
              <a:off x="3707" y="2088"/>
              <a:ext cx="1440" cy="1680"/>
              <a:chOff x="3707" y="2088"/>
              <a:chExt cx="1440" cy="1680"/>
            </a:xfrm>
          </p:grpSpPr>
          <p:sp>
            <p:nvSpPr>
              <p:cNvPr id="42" name="AutoShape 7"/>
              <p:cNvSpPr/>
              <p:nvPr/>
            </p:nvSpPr>
            <p:spPr>
              <a:xfrm>
                <a:off x="3707" y="2088"/>
                <a:ext cx="1440" cy="1680"/>
              </a:xfrm>
              <a:prstGeom prst="roundRect">
                <a:avLst>
                  <a:gd name="adj" fmla="val 16667"/>
                </a:avLst>
              </a:prstGeom>
              <a:gradFill rotWithShape="1">
                <a:gsLst>
                  <a:gs pos="0">
                    <a:srgbClr val="99CCFF"/>
                  </a:gs>
                  <a:gs pos="100000">
                    <a:srgbClr val="E3F1FF"/>
                  </a:gs>
                </a:gsLst>
                <a:lin ang="5400000" scaled="1"/>
                <a:tileRect/>
              </a:gradFill>
              <a:ln w="38100" cap="flat" cmpd="sng">
                <a:solidFill>
                  <a:srgbClr val="E5E5FF"/>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1800" b="0" i="0" u="none" strike="noStrike" kern="120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mn-cs"/>
                </a:endParaRPr>
              </a:p>
            </p:txBody>
          </p:sp>
          <p:sp>
            <p:nvSpPr>
              <p:cNvPr id="43" name="Text Box 8"/>
              <p:cNvSpPr txBox="1">
                <a:spLocks noChangeArrowheads="1"/>
              </p:cNvSpPr>
              <p:nvPr/>
            </p:nvSpPr>
            <p:spPr bwMode="auto">
              <a:xfrm>
                <a:off x="3823" y="2232"/>
                <a:ext cx="1296" cy="1329"/>
              </a:xfrm>
              <a:prstGeom prst="rect">
                <a:avLst/>
              </a:prstGeom>
              <a:noFill/>
              <a:ln w="9525">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defTabSz="914400" rtl="0" eaLnBrk="1" fontAlgn="base" latinLnBrk="0" hangingPunct="1">
                  <a:lnSpc>
                    <a:spcPct val="110000"/>
                  </a:lnSpc>
                  <a:spcBef>
                    <a:spcPct val="20000"/>
                  </a:spcBef>
                  <a:spcAft>
                    <a:spcPct val="0"/>
                  </a:spcAft>
                  <a:buClr>
                    <a:srgbClr val="0099CC"/>
                  </a:buClr>
                  <a:buSzTx/>
                  <a:buFont typeface="Wingdings" panose="05000000000000000000" pitchFamily="2" charset="2"/>
                  <a:buNone/>
                  <a:defRPr/>
                </a:pPr>
                <a:r>
                  <a:rPr kumimoji="0" lang="zh-CN" altLang="en-US" sz="1600" i="0" u="none" strike="noStrike" kern="1200" cap="none" spc="0" normalizeH="0" baseline="0" noProof="0" dirty="0">
                    <a:ln>
                      <a:noFill/>
                    </a:ln>
                    <a:uLnTx/>
                    <a:uFillTx/>
                    <a:latin typeface="Arial" panose="020B0604020202020204" pitchFamily="34" charset="0"/>
                    <a:ea typeface="黑体" panose="02010609060101010101" pitchFamily="49" charset="-122"/>
                    <a:cs typeface="+mn-cs"/>
                  </a:rPr>
                  <a:t>分配作用：</a:t>
                </a:r>
                <a:r>
                  <a:rPr kumimoji="0" lang="zh-CN" altLang="en-US" sz="1600" b="0" i="0" u="none" strike="noStrike" kern="1200" cap="none" spc="0" normalizeH="0" baseline="0" noProof="0" dirty="0">
                    <a:ln>
                      <a:noFill/>
                    </a:ln>
                    <a:uLnTx/>
                    <a:uFillTx/>
                    <a:latin typeface="Arial" panose="020B0604020202020204" pitchFamily="34" charset="0"/>
                    <a:ea typeface="黑体" panose="02010609060101010101" pitchFamily="49" charset="-122"/>
                    <a:cs typeface="+mn-cs"/>
                  </a:rPr>
                  <a:t>有机化合物在水相和颗粒物有机质间分配，等温线是线性的，只与溶解度有关，无竞争吸附，放出的吸附热小。</a:t>
                </a:r>
                <a:endParaRPr kumimoji="0" lang="zh-CN" altLang="en-US" sz="1600" b="0" i="0" u="none" strike="noStrike" kern="1200" cap="none" spc="0" normalizeH="0" baseline="0" noProof="0" dirty="0">
                  <a:ln>
                    <a:noFill/>
                  </a:ln>
                  <a:uLnTx/>
                  <a:uFillTx/>
                  <a:latin typeface="Arial" panose="020B0604020202020204" pitchFamily="34" charset="0"/>
                  <a:ea typeface="黑体" panose="02010609060101010101" pitchFamily="49" charset="-122"/>
                  <a:cs typeface="+mn-cs"/>
                </a:endParaRPr>
              </a:p>
            </p:txBody>
          </p:sp>
        </p:grpSp>
        <p:grpSp>
          <p:nvGrpSpPr>
            <p:cNvPr id="27" name="Group 9"/>
            <p:cNvGrpSpPr/>
            <p:nvPr/>
          </p:nvGrpSpPr>
          <p:grpSpPr>
            <a:xfrm>
              <a:off x="538" y="2057"/>
              <a:ext cx="1440" cy="1680"/>
              <a:chOff x="538" y="2057"/>
              <a:chExt cx="1440" cy="1680"/>
            </a:xfrm>
          </p:grpSpPr>
          <p:sp>
            <p:nvSpPr>
              <p:cNvPr id="40" name="AutoShape 10"/>
              <p:cNvSpPr/>
              <p:nvPr/>
            </p:nvSpPr>
            <p:spPr>
              <a:xfrm>
                <a:off x="538" y="2057"/>
                <a:ext cx="1440" cy="1680"/>
              </a:xfrm>
              <a:prstGeom prst="roundRect">
                <a:avLst>
                  <a:gd name="adj" fmla="val 16667"/>
                </a:avLst>
              </a:prstGeom>
              <a:gradFill rotWithShape="1">
                <a:gsLst>
                  <a:gs pos="0">
                    <a:srgbClr val="99CCFF"/>
                  </a:gs>
                  <a:gs pos="100000">
                    <a:srgbClr val="E3F1FF"/>
                  </a:gs>
                </a:gsLst>
                <a:lin ang="5400000" scaled="1"/>
                <a:tileRect/>
              </a:gradFill>
              <a:ln w="38100" cap="flat" cmpd="sng">
                <a:solidFill>
                  <a:srgbClr val="E5E5FF"/>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1800" b="0" i="0" u="none" strike="noStrike" kern="120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mn-cs"/>
                </a:endParaRPr>
              </a:p>
            </p:txBody>
          </p:sp>
          <p:sp>
            <p:nvSpPr>
              <p:cNvPr id="41" name="Text Box 11"/>
              <p:cNvSpPr txBox="1">
                <a:spLocks noChangeArrowheads="1"/>
              </p:cNvSpPr>
              <p:nvPr/>
            </p:nvSpPr>
            <p:spPr bwMode="auto">
              <a:xfrm>
                <a:off x="558" y="2203"/>
                <a:ext cx="1400" cy="1450"/>
              </a:xfrm>
              <a:prstGeom prst="rect">
                <a:avLst/>
              </a:prstGeom>
              <a:noFill/>
              <a:ln w="9525">
                <a:noFill/>
                <a:miter lim="800000"/>
              </a:ln>
              <a:effectLst/>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defTabSz="914400" rtl="0" eaLnBrk="0" fontAlgn="base" latinLnBrk="0" hangingPunct="0">
                  <a:lnSpc>
                    <a:spcPct val="120000"/>
                  </a:lnSpc>
                  <a:spcBef>
                    <a:spcPct val="0"/>
                  </a:spcBef>
                  <a:spcAft>
                    <a:spcPct val="0"/>
                  </a:spcAft>
                  <a:buClrTx/>
                  <a:buSzTx/>
                  <a:buFontTx/>
                  <a:buNone/>
                  <a:defRPr/>
                </a:pPr>
                <a:r>
                  <a:rPr kumimoji="0" lang="zh-CN" altLang="en-US" sz="1600" i="0" u="none" strike="noStrike" kern="1200" cap="none" spc="0" normalizeH="0" baseline="0" noProof="0" dirty="0">
                    <a:ln>
                      <a:noFill/>
                    </a:ln>
                    <a:uLnTx/>
                    <a:uFillTx/>
                    <a:latin typeface="Arial" panose="020B0604020202020204" pitchFamily="34" charset="0"/>
                    <a:ea typeface="黑体" panose="02010609060101010101" pitchFamily="49" charset="-122"/>
                    <a:cs typeface="+mn-cs"/>
                  </a:rPr>
                  <a:t>表面吸附作用：</a:t>
                </a:r>
                <a:r>
                  <a:rPr kumimoji="0" lang="zh-CN" altLang="en-US" sz="1600" b="0" i="0" u="none" strike="noStrike" kern="1200" cap="none" spc="0" normalizeH="0" baseline="0" noProof="0" dirty="0">
                    <a:ln>
                      <a:noFill/>
                    </a:ln>
                    <a:uLnTx/>
                    <a:uFillTx/>
                    <a:latin typeface="Arial" panose="020B0604020202020204" pitchFamily="34" charset="0"/>
                    <a:ea typeface="黑体" panose="02010609060101010101" pitchFamily="49" charset="-122"/>
                    <a:cs typeface="+mn-cs"/>
                  </a:rPr>
                  <a:t>有机化合物吸附在颗粒物矿物质等组分的表面，等温线是非线性的，存在竞争吸附，吸附过程放出大量热。</a:t>
                </a:r>
                <a:endParaRPr kumimoji="0" lang="zh-CN" altLang="en-US" sz="1600" b="0" i="0" u="none" strike="noStrike" kern="1200" cap="none" spc="0" normalizeH="0" baseline="0" noProof="0" dirty="0">
                  <a:ln>
                    <a:noFill/>
                  </a:ln>
                  <a:uLnTx/>
                  <a:uFillTx/>
                  <a:latin typeface="Arial" panose="020B0604020202020204" pitchFamily="34" charset="0"/>
                  <a:ea typeface="黑体" panose="02010609060101010101" pitchFamily="49" charset="-122"/>
                  <a:cs typeface="+mn-cs"/>
                </a:endParaRPr>
              </a:p>
            </p:txBody>
          </p:sp>
        </p:grpSp>
        <p:sp>
          <p:nvSpPr>
            <p:cNvPr id="28" name="Freeform 12"/>
            <p:cNvSpPr/>
            <p:nvPr/>
          </p:nvSpPr>
          <p:spPr bwMode="gray">
            <a:xfrm>
              <a:off x="2020" y="2024"/>
              <a:ext cx="569" cy="782"/>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0099CC"/>
                </a:gs>
                <a:gs pos="100000">
                  <a:srgbClr val="0099CC">
                    <a:gamma/>
                    <a:tint val="31765"/>
                    <a:invGamma/>
                  </a:srgbClr>
                </a:gs>
              </a:gsLst>
              <a:lin ang="0" scaled="1"/>
            </a:gradFill>
            <a:ln w="0">
              <a:noFill/>
              <a:prstDash val="solid"/>
              <a:round/>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Garamond" panose="02020404030301010803" pitchFamily="18" charset="0"/>
                <a:ea typeface="宋体" panose="02010600030101010101" pitchFamily="2" charset="-122"/>
                <a:cs typeface="+mn-cs"/>
              </a:endParaRPr>
            </a:p>
          </p:txBody>
        </p:sp>
        <p:sp>
          <p:nvSpPr>
            <p:cNvPr id="29" name="Freeform 13"/>
            <p:cNvSpPr/>
            <p:nvPr/>
          </p:nvSpPr>
          <p:spPr bwMode="gray">
            <a:xfrm flipH="1">
              <a:off x="3061" y="2024"/>
              <a:ext cx="568" cy="782"/>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A886E0"/>
                </a:gs>
                <a:gs pos="100000">
                  <a:srgbClr val="A886E0">
                    <a:gamma/>
                    <a:tint val="31765"/>
                    <a:invGamma/>
                  </a:srgbClr>
                </a:gs>
              </a:gsLst>
              <a:lin ang="0" scaled="1"/>
            </a:gradFill>
            <a:ln w="0">
              <a:noFill/>
              <a:prstDash val="solid"/>
              <a:round/>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Garamond" panose="02020404030301010803" pitchFamily="18" charset="0"/>
                <a:ea typeface="宋体" panose="02010600030101010101" pitchFamily="2" charset="-122"/>
                <a:cs typeface="+mn-cs"/>
              </a:endParaRPr>
            </a:p>
          </p:txBody>
        </p:sp>
        <p:grpSp>
          <p:nvGrpSpPr>
            <p:cNvPr id="30" name="Group 14"/>
            <p:cNvGrpSpPr/>
            <p:nvPr/>
          </p:nvGrpSpPr>
          <p:grpSpPr>
            <a:xfrm>
              <a:off x="1927" y="1026"/>
              <a:ext cx="1889" cy="1009"/>
              <a:chOff x="1920" y="978"/>
              <a:chExt cx="1889" cy="1009"/>
            </a:xfrm>
          </p:grpSpPr>
          <p:grpSp>
            <p:nvGrpSpPr>
              <p:cNvPr id="31" name="Group 15"/>
              <p:cNvGrpSpPr/>
              <p:nvPr/>
            </p:nvGrpSpPr>
            <p:grpSpPr>
              <a:xfrm>
                <a:off x="1920" y="978"/>
                <a:ext cx="1889" cy="1009"/>
                <a:chOff x="1997" y="1314"/>
                <a:chExt cx="1889" cy="1009"/>
              </a:xfrm>
            </p:grpSpPr>
            <p:grpSp>
              <p:nvGrpSpPr>
                <p:cNvPr id="33" name="Group 16"/>
                <p:cNvGrpSpPr/>
                <p:nvPr/>
              </p:nvGrpSpPr>
              <p:grpSpPr>
                <a:xfrm>
                  <a:off x="1997" y="1407"/>
                  <a:ext cx="1889" cy="916"/>
                  <a:chOff x="1973" y="1030"/>
                  <a:chExt cx="1926" cy="934"/>
                </a:xfrm>
              </p:grpSpPr>
              <p:sp>
                <p:nvSpPr>
                  <p:cNvPr id="38" name="Oval 17"/>
                  <p:cNvSpPr>
                    <a:spLocks noChangeArrowheads="1"/>
                  </p:cNvSpPr>
                  <p:nvPr/>
                </p:nvSpPr>
                <p:spPr bwMode="gray">
                  <a:xfrm>
                    <a:off x="1994" y="1058"/>
                    <a:ext cx="1905" cy="906"/>
                  </a:xfrm>
                  <a:prstGeom prst="ellipse">
                    <a:avLst/>
                  </a:prstGeom>
                  <a:gradFill rotWithShape="1">
                    <a:gsLst>
                      <a:gs pos="0">
                        <a:srgbClr val="990033"/>
                      </a:gs>
                      <a:gs pos="100000">
                        <a:srgbClr val="990033">
                          <a:gamma/>
                          <a:shade val="48627"/>
                          <a:invGamma/>
                        </a:srgbClr>
                      </a:gs>
                    </a:gsLst>
                    <a:lin ang="2700000" scaled="1"/>
                  </a:gradFill>
                  <a:ln w="9525">
                    <a:noFill/>
                    <a:round/>
                  </a:ln>
                  <a:effectLst/>
                </p:spPr>
                <p:txBody>
                  <a:bodyPr wrap="none" anchor="ct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Garamond" panose="02020404030301010803" pitchFamily="18" charset="0"/>
                      <a:ea typeface="宋体" panose="02010600030101010101" pitchFamily="2" charset="-122"/>
                      <a:cs typeface="+mn-cs"/>
                    </a:endParaRPr>
                  </a:p>
                </p:txBody>
              </p:sp>
              <p:sp>
                <p:nvSpPr>
                  <p:cNvPr id="39" name="Oval 18"/>
                  <p:cNvSpPr>
                    <a:spLocks noChangeArrowheads="1"/>
                  </p:cNvSpPr>
                  <p:nvPr/>
                </p:nvSpPr>
                <p:spPr bwMode="gray">
                  <a:xfrm>
                    <a:off x="1973" y="1030"/>
                    <a:ext cx="1905" cy="903"/>
                  </a:xfrm>
                  <a:prstGeom prst="ellipse">
                    <a:avLst/>
                  </a:prstGeom>
                  <a:gradFill rotWithShape="1">
                    <a:gsLst>
                      <a:gs pos="0">
                        <a:srgbClr val="990033">
                          <a:gamma/>
                          <a:tint val="44314"/>
                          <a:invGamma/>
                        </a:srgbClr>
                      </a:gs>
                      <a:gs pos="100000">
                        <a:srgbClr val="990033"/>
                      </a:gs>
                    </a:gsLst>
                    <a:lin ang="2700000" scaled="1"/>
                  </a:gradFill>
                  <a:ln w="9525">
                    <a:noFill/>
                    <a:round/>
                  </a:ln>
                  <a:effectLst/>
                </p:spPr>
                <p:txBody>
                  <a:bodyPr wrap="none" anchor="ct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Garamond" panose="02020404030301010803" pitchFamily="18" charset="0"/>
                      <a:ea typeface="宋体" panose="02010600030101010101" pitchFamily="2" charset="-122"/>
                      <a:cs typeface="+mn-cs"/>
                    </a:endParaRPr>
                  </a:p>
                </p:txBody>
              </p:sp>
            </p:grpSp>
            <p:sp>
              <p:nvSpPr>
                <p:cNvPr id="34" name="Oval 19"/>
                <p:cNvSpPr>
                  <a:spLocks noChangeArrowheads="1"/>
                </p:cNvSpPr>
                <p:nvPr/>
              </p:nvSpPr>
              <p:spPr bwMode="gray">
                <a:xfrm>
                  <a:off x="2086" y="1314"/>
                  <a:ext cx="1691" cy="845"/>
                </a:xfrm>
                <a:prstGeom prst="ellipse">
                  <a:avLst/>
                </a:prstGeom>
                <a:gradFill rotWithShape="1">
                  <a:gsLst>
                    <a:gs pos="0">
                      <a:srgbClr val="0099CC">
                        <a:gamma/>
                        <a:shade val="46275"/>
                        <a:invGamma/>
                      </a:srgbClr>
                    </a:gs>
                    <a:gs pos="100000">
                      <a:srgbClr val="0099CC"/>
                    </a:gs>
                  </a:gsLst>
                  <a:lin ang="2700000" scaled="1"/>
                </a:gradFill>
                <a:ln w="9525" algn="ctr">
                  <a:noFill/>
                  <a:round/>
                </a:ln>
                <a:effectLst/>
              </p:spPr>
              <p:txBody>
                <a:bodyPr vert="eaVert" wrap="none" anchor="ct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Garamond" panose="02020404030301010803" pitchFamily="18" charset="0"/>
                    <a:ea typeface="宋体" panose="02010600030101010101" pitchFamily="2" charset="-122"/>
                    <a:cs typeface="+mn-cs"/>
                  </a:endParaRPr>
                </a:p>
              </p:txBody>
            </p:sp>
            <p:sp>
              <p:nvSpPr>
                <p:cNvPr id="35" name="Oval 20"/>
                <p:cNvSpPr>
                  <a:spLocks noChangeArrowheads="1"/>
                </p:cNvSpPr>
                <p:nvPr/>
              </p:nvSpPr>
              <p:spPr bwMode="gray">
                <a:xfrm>
                  <a:off x="2108" y="1319"/>
                  <a:ext cx="1650" cy="824"/>
                </a:xfrm>
                <a:prstGeom prst="ellipse">
                  <a:avLst/>
                </a:prstGeom>
                <a:gradFill rotWithShape="1">
                  <a:gsLst>
                    <a:gs pos="0">
                      <a:srgbClr val="0099CC">
                        <a:alpha val="0"/>
                      </a:srgbClr>
                    </a:gs>
                    <a:gs pos="100000">
                      <a:srgbClr val="0099CC">
                        <a:gamma/>
                        <a:tint val="34902"/>
                        <a:invGamma/>
                      </a:srgbClr>
                    </a:gs>
                  </a:gsLst>
                  <a:lin ang="2700000" scaled="1"/>
                </a:gradFill>
                <a:ln w="9525" algn="ctr">
                  <a:noFill/>
                  <a:round/>
                </a:ln>
                <a:effectLst/>
              </p:spPr>
              <p:txBody>
                <a:bodyPr vert="eaVert" wrap="none" anchor="ct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Garamond" panose="02020404030301010803" pitchFamily="18" charset="0"/>
                    <a:ea typeface="宋体" panose="02010600030101010101" pitchFamily="2" charset="-122"/>
                    <a:cs typeface="+mn-cs"/>
                  </a:endParaRPr>
                </a:p>
              </p:txBody>
            </p:sp>
            <p:sp>
              <p:nvSpPr>
                <p:cNvPr id="36" name="Oval 21"/>
                <p:cNvSpPr>
                  <a:spLocks noChangeArrowheads="1"/>
                </p:cNvSpPr>
                <p:nvPr/>
              </p:nvSpPr>
              <p:spPr bwMode="gray">
                <a:xfrm>
                  <a:off x="2125" y="1326"/>
                  <a:ext cx="1570" cy="771"/>
                </a:xfrm>
                <a:prstGeom prst="ellipse">
                  <a:avLst/>
                </a:prstGeom>
                <a:solidFill>
                  <a:srgbClr val="0070C0"/>
                </a:solidFill>
                <a:ln w="9525" algn="ctr">
                  <a:noFill/>
                  <a:round/>
                </a:ln>
                <a:effectLst/>
              </p:spPr>
              <p:txBody>
                <a:bodyPr vert="eaVert" wrap="none" anchor="ct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Garamond" panose="02020404030301010803" pitchFamily="18" charset="0"/>
                    <a:ea typeface="宋体" panose="02010600030101010101" pitchFamily="2" charset="-122"/>
                    <a:cs typeface="+mn-cs"/>
                  </a:endParaRPr>
                </a:p>
              </p:txBody>
            </p:sp>
            <p:sp>
              <p:nvSpPr>
                <p:cNvPr id="37" name="Oval 22"/>
                <p:cNvSpPr>
                  <a:spLocks noChangeArrowheads="1"/>
                </p:cNvSpPr>
                <p:nvPr/>
              </p:nvSpPr>
              <p:spPr bwMode="gray">
                <a:xfrm>
                  <a:off x="2208" y="1344"/>
                  <a:ext cx="1382" cy="624"/>
                </a:xfrm>
                <a:prstGeom prst="ellipse">
                  <a:avLst/>
                </a:prstGeom>
                <a:gradFill rotWithShape="1">
                  <a:gsLst>
                    <a:gs pos="0">
                      <a:srgbClr val="0099CC">
                        <a:gamma/>
                        <a:tint val="0"/>
                        <a:invGamma/>
                      </a:srgbClr>
                    </a:gs>
                    <a:gs pos="100000">
                      <a:srgbClr val="0099CC">
                        <a:alpha val="38000"/>
                      </a:srgbClr>
                    </a:gs>
                  </a:gsLst>
                  <a:lin ang="2700000" scaled="1"/>
                </a:gradFill>
                <a:ln w="9525" algn="ctr">
                  <a:noFill/>
                  <a:round/>
                </a:ln>
                <a:effectLst/>
              </p:spPr>
              <p:txBody>
                <a:bodyPr vert="eaVert" wrap="none" anchor="ct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Garamond" panose="02020404030301010803" pitchFamily="18" charset="0"/>
                    <a:ea typeface="宋体" panose="02010600030101010101" pitchFamily="2" charset="-122"/>
                    <a:cs typeface="+mn-cs"/>
                  </a:endParaRPr>
                </a:p>
              </p:txBody>
            </p:sp>
          </p:grpSp>
          <p:sp>
            <p:nvSpPr>
              <p:cNvPr id="32" name="Text Box 23"/>
              <p:cNvSpPr txBox="1"/>
              <p:nvPr/>
            </p:nvSpPr>
            <p:spPr>
              <a:xfrm>
                <a:off x="2391" y="1092"/>
                <a:ext cx="888" cy="529"/>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rPr>
                  <a:t>吸附作用</a:t>
                </a:r>
                <a:endPar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sp>
        <p:nvSpPr>
          <p:cNvPr id="3"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吸附理论</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Adsorption Theory</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rcRect l="33464" t="35922" r="36417" b="36933"/>
          <a:stretch>
            <a:fillRect/>
          </a:stretch>
        </p:blipFill>
        <p:spPr>
          <a:xfrm>
            <a:off x="3342640" y="1916430"/>
            <a:ext cx="5670550" cy="3002915"/>
          </a:xfrm>
          <a:prstGeom prst="rect">
            <a:avLst/>
          </a:prstGeom>
        </p:spPr>
      </p:pic>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839470" y="1051560"/>
            <a:ext cx="10462895" cy="607314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481330">
              <a:lnSpc>
                <a:spcPct val="120000"/>
              </a:lnSpc>
              <a:spcBef>
                <a:spcPts val="0"/>
              </a:spcBef>
              <a:spcAft>
                <a:spcPts val="0"/>
              </a:spcAft>
              <a:buNone/>
            </a:pP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分配作用：</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有机化合物在水相和土壤有机质间的分配，等温线是线性的，只与溶解度有关，放出的吸附热小。</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631825">
              <a:lnSpc>
                <a:spcPct val="130000"/>
              </a:lnSpc>
              <a:spcBef>
                <a:spcPts val="0"/>
              </a:spcBef>
              <a:spcAft>
                <a:spcPts val="0"/>
              </a:spcAft>
              <a:buNone/>
            </a:pPr>
            <a:endPar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631825">
              <a:lnSpc>
                <a:spcPct val="130000"/>
              </a:lnSpc>
              <a:spcBef>
                <a:spcPts val="0"/>
              </a:spcBef>
              <a:spcAft>
                <a:spcPts val="0"/>
              </a:spcAft>
              <a:buNone/>
            </a:pPr>
            <a:endPar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631825">
              <a:lnSpc>
                <a:spcPct val="120000"/>
              </a:lnSpc>
              <a:spcBef>
                <a:spcPts val="2000"/>
              </a:spcBef>
              <a:spcAft>
                <a:spcPts val="0"/>
              </a:spcAft>
              <a:buNone/>
            </a:pP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分配系数：</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非离子性有机化合物可通过溶解作用分配到沉积物</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土壤中，并经过一定时间达到平衡，此时有机化合物在沉积物</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土壤和水中含量的比值：</a:t>
            </a:r>
            <a:r>
              <a:rPr lang="en-US" altLang="zh-CN" sz="2200" i="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d</a:t>
            </a:r>
            <a:r>
              <a:rPr lang="en-US" altLang="zh-CN" sz="2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 </a:t>
            </a:r>
            <a:r>
              <a:rPr lang="en-US" altLang="zh-CN" sz="2200" i="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200" baseline="-25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s</a:t>
            </a:r>
            <a:r>
              <a:rPr lang="en-US" altLang="zh-CN" sz="2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i="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200" baseline="-25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w</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。式中</a:t>
            </a:r>
            <a:r>
              <a:rPr lang="zh-CN" altLang="en-US" sz="2200" i="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c</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s</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c</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w</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分别为有机物在沉积物</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土壤和水中的平衡浓度。</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文本框 10"/>
          <p:cNvSpPr txBox="1"/>
          <p:nvPr/>
        </p:nvSpPr>
        <p:spPr>
          <a:xfrm>
            <a:off x="3647623" y="4869423"/>
            <a:ext cx="6003796" cy="368300"/>
          </a:xfrm>
          <a:prstGeom prst="rect">
            <a:avLst/>
          </a:prstGeom>
          <a:noFill/>
        </p:spPr>
        <p:txBody>
          <a:bodyPr wrap="square" rtlCol="0">
            <a:spAutoFit/>
          </a:bodyPr>
          <a:lstStyle/>
          <a:p>
            <a:r>
              <a:rPr lang="zh-CN" altLang="en-US" b="1" dirty="0">
                <a:latin typeface="黑体" panose="02010609060101010101" pitchFamily="49" charset="-122"/>
                <a:ea typeface="黑体" panose="02010609060101010101" pitchFamily="49" charset="-122"/>
              </a:rPr>
              <a:t>一些非离子性有机物的吸附等温线（土壤</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水体系）</a:t>
            </a:r>
            <a:endParaRPr lang="zh-CN" altLang="en-US" b="1" dirty="0">
              <a:latin typeface="黑体" panose="02010609060101010101" pitchFamily="49" charset="-122"/>
              <a:ea typeface="黑体" panose="02010609060101010101" pitchFamily="49" charset="-122"/>
            </a:endParaRPr>
          </a:p>
        </p:txBody>
      </p:sp>
      <p:sp>
        <p:nvSpPr>
          <p:cNvPr id="2"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吸附理论</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Adsorption Theory</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文本框 7"/>
          <p:cNvSpPr txBox="1"/>
          <p:nvPr/>
        </p:nvSpPr>
        <p:spPr>
          <a:xfrm>
            <a:off x="1818015" y="5703639"/>
            <a:ext cx="9120336"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活性炭对一些非离子性有机化合物的吸附等温线（</a:t>
            </a:r>
            <a:r>
              <a:rPr lang="en-US" altLang="zh-CN" sz="2400" dirty="0">
                <a:latin typeface="Times New Roman" panose="02020603050405020304" pitchFamily="18" charset="0"/>
                <a:cs typeface="Times New Roman" panose="02020603050405020304" pitchFamily="18" charset="0"/>
              </a:rPr>
              <a:t>Chiou ,</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1981</a:t>
            </a:r>
            <a:r>
              <a:rPr lang="zh-CN" altLang="en-US" sz="2400" dirty="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p:txBody>
      </p:sp>
      <p:sp>
        <p:nvSpPr>
          <p:cNvPr id="2"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吸附理论</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Adsorption Theory</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1"/>
          <a:srcRect l="34052" t="41959" r="38188" b="25878"/>
          <a:stretch>
            <a:fillRect/>
          </a:stretch>
        </p:blipFill>
        <p:spPr>
          <a:xfrm>
            <a:off x="2711450" y="1340485"/>
            <a:ext cx="6169660" cy="4199890"/>
          </a:xfrm>
          <a:prstGeom prst="rect">
            <a:avLst/>
          </a:prstGeom>
        </p:spPr>
      </p:pic>
    </p:spTree>
  </p:cSld>
  <p:clrMapOvr>
    <a:masterClrMapping/>
  </p:clrMapOvr>
  <p:transition spd="slow">
    <p:zoom/>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8"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9" name="Text Box 8"/>
          <p:cNvSpPr txBox="1"/>
          <p:nvPr/>
        </p:nvSpPr>
        <p:spPr>
          <a:xfrm>
            <a:off x="767661" y="1340262"/>
            <a:ext cx="10945216" cy="470789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buClrTx/>
              <a:buSzPct val="100000"/>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有机毒物在沉积物（或土壤）与水之间的分配，可用分配系数 </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d</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表示：</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0" algn="ctr">
              <a:lnSpc>
                <a:spcPct val="150000"/>
              </a:lnSpc>
              <a:spcBef>
                <a:spcPts val="0"/>
              </a:spcBef>
              <a:buNone/>
            </a:pPr>
            <a:r>
              <a:rPr lang="zh-CN" altLang="en-US"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1" i="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1" i="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d </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i="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Q</a:t>
            </a:r>
            <a:r>
              <a:rPr lang="en-US" altLang="zh-CN" sz="20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s</a:t>
            </a:r>
            <a:r>
              <a:rPr lang="en-US" altLang="zh-CN" sz="2000" b="1" i="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1" i="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0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w</a:t>
            </a:r>
            <a:endParaRPr lang="en-US" altLang="zh-CN" sz="20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式中： </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Q</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s</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C</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w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分别为有机毒物在沉积物中和水中的平衡质量浓度。</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在分配理论中，有机质对有机污染物的吸附起重要贡献，因此引入单位有机质标化的分配系数 </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oc</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0" algn="ctr">
              <a:lnSpc>
                <a:spcPct val="150000"/>
              </a:lnSpc>
              <a:spcBef>
                <a:spcPts val="0"/>
              </a:spcBef>
              <a:buNone/>
            </a:pPr>
            <a:r>
              <a:rPr lang="en-US" altLang="zh-CN" sz="2000" b="1" i="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oc </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1" i="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d </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1" i="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f</a:t>
            </a:r>
            <a:r>
              <a:rPr lang="en-US" altLang="zh-CN" sz="20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oc</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式中：</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oc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标化的分配系数，即以有机碳为基础表示的分配系数；</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f</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oc</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沉积物中有机碳的质量分数。</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这样，对于每一种有机物可得到与沉积物特征无关的一个</a:t>
            </a:r>
            <a:r>
              <a:rPr lang="zh-CN" altLang="en-US" sz="2000" i="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oc</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。因此，某一有机物，不论遇到何种类型沉积物（或土壤），只要知道其有机质含量，便可求得相应的分配系数。</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Text Box 4"/>
          <p:cNvSpPr txBox="1">
            <a:spLocks noChangeArrowheads="1"/>
          </p:cNvSpPr>
          <p:nvPr/>
        </p:nvSpPr>
        <p:spPr bwMode="auto">
          <a:xfrm>
            <a:off x="191135" y="260985"/>
            <a:ext cx="11533505" cy="1045210"/>
          </a:xfrm>
          <a:prstGeom prst="rect">
            <a:avLst/>
          </a:prstGeom>
          <a:noFill/>
          <a:ln w="9525">
            <a:noFill/>
            <a:miter lim="800000"/>
          </a:ln>
          <a:effectLst/>
        </p:spPr>
        <p:txBody>
          <a:bodyPr wrap="square">
            <a:spAutoFit/>
          </a:bodyPr>
          <a:p>
            <a:pPr marL="457200" indent="-457200" eaLnBrk="1" hangingPunct="1">
              <a:lnSpc>
                <a:spcPct val="10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有机质标化分配系数</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Distribution Coefficients Calibrated by Organic Matter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rcRect l="33464" t="39947" r="25193" b="19840"/>
          <a:stretch>
            <a:fillRect/>
          </a:stretch>
        </p:blipFill>
        <p:spPr>
          <a:xfrm>
            <a:off x="6704330" y="2258695"/>
            <a:ext cx="5327650" cy="3044825"/>
          </a:xfrm>
          <a:prstGeom prst="rect">
            <a:avLst/>
          </a:prstGeom>
        </p:spPr>
      </p:pic>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43890" y="1412875"/>
            <a:ext cx="5949950" cy="55772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464185">
              <a:lnSpc>
                <a:spcPct val="130000"/>
              </a:lnSpc>
              <a:spcBef>
                <a:spcPts val="0"/>
              </a:spcBef>
              <a:spcAft>
                <a:spcPts val="0"/>
              </a:spcAft>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根据线性自由能相关关系，可由化合物的辛醇</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水分配系数</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ow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预测 </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oc</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。对于不同类型化合物，</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oc</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ow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线性相关关系的系数不同，如对于多环芳烃和多氯联苯分别有如下关系：</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473710">
              <a:lnSpc>
                <a:spcPct val="120000"/>
              </a:lnSpc>
              <a:spcBef>
                <a:spcPts val="1500"/>
              </a:spcBef>
              <a:spcAft>
                <a:spcPts val="0"/>
              </a:spcAft>
              <a:buNone/>
            </a:pP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ow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等于物质在两个介质中的活度系数之比，由于有机污染物在辛醇中的活度系数变化范围很窄，而且与其在水中的活度系数具有相关性，所以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lg</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ow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与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lg</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S</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w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水溶解度</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呈现负相关。所以，</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lg</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oc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与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lg</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S</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w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也呈现负相关关系。</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8" name="图片 7"/>
          <p:cNvPicPr>
            <a:picLocks noChangeAspect="1"/>
          </p:cNvPicPr>
          <p:nvPr/>
        </p:nvPicPr>
        <p:blipFill>
          <a:blip r:embed="rId2"/>
          <a:srcRect r="1068" b="49576"/>
          <a:stretch>
            <a:fillRect/>
          </a:stretch>
        </p:blipFill>
        <p:spPr>
          <a:xfrm>
            <a:off x="1604010" y="3296920"/>
            <a:ext cx="2030730" cy="504825"/>
          </a:xfrm>
          <a:prstGeom prst="rect">
            <a:avLst/>
          </a:prstGeom>
        </p:spPr>
      </p:pic>
      <p:pic>
        <p:nvPicPr>
          <p:cNvPr id="2" name="图片 1"/>
          <p:cNvPicPr>
            <a:picLocks noChangeAspect="1"/>
          </p:cNvPicPr>
          <p:nvPr/>
        </p:nvPicPr>
        <p:blipFill>
          <a:blip r:embed="rId2"/>
          <a:srcRect l="2593" t="45334"/>
          <a:stretch>
            <a:fillRect/>
          </a:stretch>
        </p:blipFill>
        <p:spPr>
          <a:xfrm>
            <a:off x="1604010" y="3861435"/>
            <a:ext cx="2120900" cy="580390"/>
          </a:xfrm>
          <a:prstGeom prst="rect">
            <a:avLst/>
          </a:prstGeom>
        </p:spPr>
      </p:pic>
      <p:sp>
        <p:nvSpPr>
          <p:cNvPr id="3" name="Text Box 4"/>
          <p:cNvSpPr txBox="1">
            <a:spLocks noChangeArrowheads="1"/>
          </p:cNvSpPr>
          <p:nvPr/>
        </p:nvSpPr>
        <p:spPr bwMode="auto">
          <a:xfrm>
            <a:off x="191135" y="260985"/>
            <a:ext cx="11533505" cy="1045210"/>
          </a:xfrm>
          <a:prstGeom prst="rect">
            <a:avLst/>
          </a:prstGeom>
          <a:noFill/>
          <a:ln w="9525">
            <a:noFill/>
            <a:miter lim="800000"/>
          </a:ln>
          <a:effectLst/>
        </p:spPr>
        <p:txBody>
          <a:bodyPr wrap="square">
            <a:spAutoFit/>
          </a:bodyPr>
          <a:p>
            <a:pPr marL="457200" indent="-457200" eaLnBrk="1" hangingPunct="1">
              <a:lnSpc>
                <a:spcPct val="10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有机质标化分配系数</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Distribution Coefficients Calibrated by Organic Matter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3995420" y="3357245"/>
            <a:ext cx="2781300" cy="1087755"/>
          </a:xfrm>
          <a:prstGeom prst="rect">
            <a:avLst/>
          </a:prstGeom>
          <a:noFill/>
        </p:spPr>
        <p:txBody>
          <a:bodyPr wrap="square" rtlCol="0">
            <a:spAutoFit/>
          </a:bodyPr>
          <a:p>
            <a:pPr marL="0" lvl="1">
              <a:lnSpc>
                <a:spcPct val="120000"/>
              </a:lnSpc>
              <a:spcBef>
                <a:spcPts val="0"/>
              </a:spcBef>
              <a:spcAft>
                <a:spcPts val="0"/>
              </a:spcAft>
            </a:pPr>
            <a:r>
              <a:rPr lang="zh-CN" altLang="en-US" sz="1800" b="1" dirty="0">
                <a:latin typeface="Times New Roman" panose="02020603050405020304" pitchFamily="18" charset="0"/>
                <a:ea typeface="黑体" panose="02010609060101010101" pitchFamily="49" charset="-122"/>
                <a:cs typeface="Times New Roman" panose="02020603050405020304" pitchFamily="18" charset="0"/>
                <a:sym typeface="+mn-ea"/>
              </a:rPr>
              <a:t>多环芳烃</a:t>
            </a:r>
            <a:endParaRPr lang="zh-CN" altLang="en-US" sz="18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0" lvl="1">
              <a:lnSpc>
                <a:spcPct val="120000"/>
              </a:lnSpc>
              <a:spcBef>
                <a:spcPts val="0"/>
              </a:spcBef>
              <a:spcAft>
                <a:spcPts val="0"/>
              </a:spcAft>
            </a:pPr>
            <a:endParaRPr lang="zh-CN" altLang="en-US" sz="18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0" lvl="1">
              <a:lnSpc>
                <a:spcPct val="120000"/>
              </a:lnSpc>
              <a:spcBef>
                <a:spcPts val="0"/>
              </a:spcBef>
              <a:spcAft>
                <a:spcPts val="0"/>
              </a:spcAft>
            </a:pPr>
            <a:r>
              <a:rPr lang="zh-CN" altLang="en-US" sz="1800" b="1" dirty="0">
                <a:latin typeface="Times New Roman" panose="02020603050405020304" pitchFamily="18" charset="0"/>
                <a:ea typeface="黑体" panose="02010609060101010101" pitchFamily="49" charset="-122"/>
                <a:cs typeface="Times New Roman" panose="02020603050405020304" pitchFamily="18" charset="0"/>
                <a:sym typeface="+mn-ea"/>
              </a:rPr>
              <a:t>多氯联苯</a:t>
            </a:r>
            <a:endParaRPr lang="zh-CN" altLang="en-US" sz="1800" b="1"/>
          </a:p>
        </p:txBody>
      </p:sp>
      <p:sp>
        <p:nvSpPr>
          <p:cNvPr id="12" name="Text Box 4"/>
          <p:cNvSpPr txBox="1"/>
          <p:nvPr/>
        </p:nvSpPr>
        <p:spPr>
          <a:xfrm>
            <a:off x="6529070" y="5516880"/>
            <a:ext cx="5733415" cy="922020"/>
          </a:xfrm>
          <a:prstGeom prst="rect">
            <a:avLst/>
          </a:prstGeom>
          <a:no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lvl="0" indent="-342900" algn="ctr" defTabSz="914400" rtl="0" eaLnBrk="1" fontAlgn="base" latinLnBrk="0" hangingPunct="1">
              <a:lnSpc>
                <a:spcPct val="110000"/>
              </a:lnSpc>
              <a:spcBef>
                <a:spcPct val="50000"/>
              </a:spcBef>
              <a:spcAft>
                <a:spcPct val="0"/>
              </a:spcAft>
              <a:buClr>
                <a:srgbClr val="0099CC"/>
              </a:buClr>
              <a:buSzTx/>
              <a:buFont typeface="Wingdings" panose="05000000000000000000" pitchFamily="2" charset="2"/>
              <a:buNone/>
              <a:defRPr/>
            </a:pPr>
            <a:r>
              <a:rPr kumimoji="0" lang="zh-CN" altLang="en-US"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有机物溶解度与其分配系数的关系</a:t>
            </a:r>
            <a:endParaRPr kumimoji="0" lang="zh-CN" altLang="en-US"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endParaRPr>
          </a:p>
          <a:p>
            <a:pPr marL="342900" marR="0" lvl="0" indent="-342900" algn="ctr" defTabSz="914400" rtl="0" eaLnBrk="1" fontAlgn="base" latinLnBrk="0" hangingPunct="1">
              <a:lnSpc>
                <a:spcPct val="110000"/>
              </a:lnSpc>
              <a:spcBef>
                <a:spcPct val="50000"/>
              </a:spcBef>
              <a:spcAft>
                <a:spcPct val="0"/>
              </a:spcAft>
              <a:buClr>
                <a:srgbClr val="0099CC"/>
              </a:buClr>
              <a:buSzTx/>
              <a:buFont typeface="Wingdings" panose="05000000000000000000" pitchFamily="2" charset="2"/>
              <a:buNone/>
              <a:defRPr/>
            </a:pPr>
            <a:r>
              <a:rPr kumimoji="0" lang="en-US" altLang="zh-CN"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 </a:t>
            </a:r>
            <a:r>
              <a:rPr kumimoji="0" lang="en-US" altLang="zh-CN" sz="20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C. Chiou, et al. 1997</a:t>
            </a:r>
            <a:r>
              <a:rPr kumimoji="0" lang="en-US" altLang="zh-CN"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a:t>
            </a:r>
            <a:endParaRPr kumimoji="0" lang="en-US" altLang="zh-CN" sz="2000" b="0" i="0" u="none" strike="noStrike" kern="1200" cap="none" spc="0" normalizeH="0" baseline="0" noProof="0" dirty="0">
              <a:ln>
                <a:noFill/>
              </a:ln>
              <a:effectLst/>
              <a:uLnTx/>
              <a:uFillTx/>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839416" y="1196752"/>
            <a:ext cx="10945216" cy="113024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50000"/>
              </a:lnSpc>
              <a:spcBef>
                <a:spcPts val="0"/>
              </a:spcBef>
              <a:buNone/>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随着研究的进行，发现一个化合物在不同土壤和沉积物间的 </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400" baseline="-25000" dirty="0">
                <a:latin typeface="Times New Roman" panose="02020603050405020304" pitchFamily="18" charset="0"/>
                <a:ea typeface="黑体" panose="02010609060101010101" pitchFamily="49" charset="-122"/>
                <a:cs typeface="Times New Roman" panose="02020603050405020304" pitchFamily="18" charset="0"/>
              </a:rPr>
              <a:t>oc </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往往相差几倍到上百倍。</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8" name="Group 15"/>
          <p:cNvGrpSpPr/>
          <p:nvPr/>
        </p:nvGrpSpPr>
        <p:grpSpPr>
          <a:xfrm>
            <a:off x="695400" y="2326998"/>
            <a:ext cx="4784259" cy="4291260"/>
            <a:chOff x="1746" y="776"/>
            <a:chExt cx="2933" cy="2654"/>
          </a:xfrm>
        </p:grpSpPr>
        <p:sp>
          <p:nvSpPr>
            <p:cNvPr id="9" name="Rectangle 14"/>
            <p:cNvSpPr/>
            <p:nvPr/>
          </p:nvSpPr>
          <p:spPr>
            <a:xfrm>
              <a:off x="1746" y="981"/>
              <a:ext cx="2767" cy="2449"/>
            </a:xfrm>
            <a:prstGeom prst="rect">
              <a:avLst/>
            </a:prstGeom>
            <a:solidFill>
              <a:srgbClr val="FFFFFF"/>
            </a:solidFill>
            <a:ln w="50800">
              <a:noFill/>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Garamond" panose="02020404030301010803" pitchFamily="18" charset="0"/>
                <a:ea typeface="宋体" panose="02010600030101010101" pitchFamily="2" charset="-122"/>
                <a:cs typeface="+mn-cs"/>
              </a:endParaRPr>
            </a:p>
          </p:txBody>
        </p:sp>
        <p:grpSp>
          <p:nvGrpSpPr>
            <p:cNvPr id="10" name="Group 13"/>
            <p:cNvGrpSpPr/>
            <p:nvPr/>
          </p:nvGrpSpPr>
          <p:grpSpPr>
            <a:xfrm>
              <a:off x="1882" y="776"/>
              <a:ext cx="2797" cy="2563"/>
              <a:chOff x="1882" y="776"/>
              <a:chExt cx="2797" cy="2563"/>
            </a:xfrm>
          </p:grpSpPr>
          <p:pic>
            <p:nvPicPr>
              <p:cNvPr id="11" name="Picture 10"/>
              <p:cNvPicPr>
                <a:picLocks noChangeAspect="1"/>
              </p:cNvPicPr>
              <p:nvPr/>
            </p:nvPicPr>
            <p:blipFill>
              <a:blip r:embed="rId1"/>
              <a:stretch>
                <a:fillRect/>
              </a:stretch>
            </p:blipFill>
            <p:spPr>
              <a:xfrm>
                <a:off x="2139" y="776"/>
                <a:ext cx="2540" cy="2216"/>
              </a:xfrm>
              <a:prstGeom prst="rect">
                <a:avLst/>
              </a:prstGeom>
              <a:noFill/>
              <a:ln w="50800">
                <a:noFill/>
              </a:ln>
            </p:spPr>
          </p:pic>
          <p:sp>
            <p:nvSpPr>
              <p:cNvPr id="12" name="Rectangle 11"/>
              <p:cNvSpPr/>
              <p:nvPr/>
            </p:nvSpPr>
            <p:spPr>
              <a:xfrm>
                <a:off x="1882" y="3203"/>
                <a:ext cx="2540" cy="136"/>
              </a:xfrm>
              <a:prstGeom prst="rect">
                <a:avLst/>
              </a:prstGeom>
              <a:solidFill>
                <a:srgbClr val="FFFFFF"/>
              </a:solidFill>
              <a:ln w="50800" cap="flat" cmpd="sng">
                <a:solidFill>
                  <a:srgbClr val="FFFFFF"/>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Garamond" panose="02020404030301010803" pitchFamily="18" charset="0"/>
                  <a:ea typeface="宋体" panose="02010600030101010101" pitchFamily="2" charset="-122"/>
                  <a:cs typeface="+mn-cs"/>
                </a:endParaRPr>
              </a:p>
            </p:txBody>
          </p:sp>
          <p:sp>
            <p:nvSpPr>
              <p:cNvPr id="13" name="Text Box 12"/>
              <p:cNvSpPr txBox="1"/>
              <p:nvPr/>
            </p:nvSpPr>
            <p:spPr>
              <a:xfrm>
                <a:off x="2684" y="2985"/>
                <a:ext cx="1451" cy="231"/>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cs typeface="Times New Roman" panose="02020603050405020304" pitchFamily="18" charset="0"/>
                  </a:rPr>
                  <a:t>Lg</a:t>
                </a:r>
                <a:r>
                  <a:rPr kumimoji="0" lang="en-US" altLang="zh-CN" sz="1800" b="1" i="1" u="none" strike="noStrike" kern="1200" cap="none" spc="0" normalizeH="0" baseline="0" noProof="0" dirty="0">
                    <a:ln>
                      <a:noFill/>
                    </a:ln>
                    <a:solidFill>
                      <a:srgbClr val="000514"/>
                    </a:solidFill>
                    <a:effectLst/>
                    <a:uLnTx/>
                    <a:uFillTx/>
                    <a:latin typeface="Times New Roman" panose="02020603050405020304" pitchFamily="18" charset="0"/>
                    <a:cs typeface="Times New Roman" panose="02020603050405020304" pitchFamily="18" charset="0"/>
                  </a:rPr>
                  <a:t>K</a:t>
                </a:r>
                <a:r>
                  <a:rPr kumimoji="0" lang="en-US" altLang="zh-CN" sz="1800" b="1" i="0" u="none" strike="noStrike" kern="1200" cap="none" spc="0" normalizeH="0" baseline="-25000" noProof="0" dirty="0">
                    <a:ln>
                      <a:noFill/>
                    </a:ln>
                    <a:solidFill>
                      <a:srgbClr val="000514"/>
                    </a:solidFill>
                    <a:effectLst/>
                    <a:uLnTx/>
                    <a:uFillTx/>
                    <a:latin typeface="Times New Roman" panose="02020603050405020304" pitchFamily="18" charset="0"/>
                    <a:cs typeface="Times New Roman" panose="02020603050405020304" pitchFamily="18" charset="0"/>
                  </a:rPr>
                  <a:t>oc</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cs typeface="Times New Roman" panose="02020603050405020304" pitchFamily="18" charset="0"/>
                  </a:rPr>
                  <a:t> /(L</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cs typeface="Times New Roman" panose="02020603050405020304" pitchFamily="18" charset="0"/>
                    <a:sym typeface="Symbol" panose="05050102010706020507" pitchFamily="18" charset="2"/>
                  </a:rPr>
                  <a:t>(kg OC)</a:t>
                </a:r>
                <a:r>
                  <a:rPr kumimoji="0" lang="en-US" altLang="zh-CN" sz="1800" b="1" i="0" u="none" strike="noStrike" kern="1200" cap="none" spc="0" normalizeH="0" baseline="30000" noProof="0" dirty="0">
                    <a:ln>
                      <a:noFill/>
                    </a:ln>
                    <a:solidFill>
                      <a:srgbClr val="000514"/>
                    </a:solidFill>
                    <a:effectLst/>
                    <a:uLnTx/>
                    <a:uFillTx/>
                    <a:latin typeface="Times New Roman" panose="02020603050405020304" pitchFamily="18" charset="0"/>
                    <a:cs typeface="Times New Roman" panose="02020603050405020304" pitchFamily="18" charset="0"/>
                    <a:sym typeface="Symbol" panose="05050102010706020507" pitchFamily="18" charset="2"/>
                  </a:rPr>
                  <a:t>-1</a:t>
                </a: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cs typeface="Times New Roman" panose="02020603050405020304" pitchFamily="18" charset="0"/>
                    <a:sym typeface="Symbol" panose="05050102010706020507" pitchFamily="18" charset="2"/>
                  </a:rPr>
                  <a:t>)</a:t>
                </a:r>
                <a:endPar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cs typeface="Times New Roman" panose="02020603050405020304" pitchFamily="18" charset="0"/>
                  <a:sym typeface="Symbol" panose="05050102010706020507" pitchFamily="18" charset="2"/>
                </a:endParaRPr>
              </a:p>
            </p:txBody>
          </p:sp>
        </p:grpSp>
      </p:grpSp>
      <p:sp>
        <p:nvSpPr>
          <p:cNvPr id="14" name="Text Box 9"/>
          <p:cNvSpPr txBox="1"/>
          <p:nvPr/>
        </p:nvSpPr>
        <p:spPr>
          <a:xfrm>
            <a:off x="1180275" y="6271951"/>
            <a:ext cx="5131749" cy="400110"/>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zh-CN" altLang="en-US" sz="2000" b="0" dirty="0">
                <a:latin typeface="Times New Roman" panose="02020603050405020304" pitchFamily="18" charset="0"/>
                <a:ea typeface="黑体" panose="02010609060101010101" pitchFamily="49" charset="-122"/>
                <a:cs typeface="Times New Roman" panose="02020603050405020304" pitchFamily="18" charset="0"/>
              </a:rPr>
              <a:t>阿特拉津在不同土壤和沉积物上的</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0" baseline="-25000" dirty="0">
                <a:latin typeface="Times New Roman" panose="02020603050405020304" pitchFamily="18" charset="0"/>
                <a:ea typeface="黑体" panose="02010609060101010101" pitchFamily="49" charset="-122"/>
                <a:cs typeface="Times New Roman" panose="02020603050405020304" pitchFamily="18" charset="0"/>
              </a:rPr>
              <a:t>oc</a:t>
            </a:r>
            <a:endParaRPr lang="en-US" altLang="zh-CN" sz="2000" b="0" baseline="-25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Text Box 7"/>
          <p:cNvSpPr txBox="1"/>
          <p:nvPr/>
        </p:nvSpPr>
        <p:spPr>
          <a:xfrm>
            <a:off x="5871132" y="3157470"/>
            <a:ext cx="5371974" cy="2099742"/>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indent="720090" eaLnBrk="1" hangingPunct="1">
              <a:lnSpc>
                <a:spcPct val="140000"/>
              </a:lnSpc>
              <a:spcBef>
                <a:spcPts val="0"/>
              </a:spcBef>
            </a:pPr>
            <a:r>
              <a:rPr lang="zh-CN" altLang="en-US" sz="2400" b="0" dirty="0">
                <a:latin typeface="Times New Roman" panose="02020603050405020304" pitchFamily="18" charset="0"/>
                <a:ea typeface="黑体" panose="02010609060101010101" pitchFamily="49" charset="-122"/>
                <a:cs typeface="Times New Roman" panose="02020603050405020304" pitchFamily="18" charset="0"/>
              </a:rPr>
              <a:t>这是因为有机质随着来源和腐化时间的变化，其结构和性质发生很大的变化，是高度不均一的介质，对污染物的结合能力不同。</a:t>
            </a:r>
            <a:endParaRPr lang="zh-CN" altLang="en-US" sz="2400" b="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Text Box 4"/>
          <p:cNvSpPr txBox="1">
            <a:spLocks noChangeArrowheads="1"/>
          </p:cNvSpPr>
          <p:nvPr/>
        </p:nvSpPr>
        <p:spPr bwMode="auto">
          <a:xfrm>
            <a:off x="191135" y="260985"/>
            <a:ext cx="11533505" cy="1045210"/>
          </a:xfrm>
          <a:prstGeom prst="rect">
            <a:avLst/>
          </a:prstGeom>
          <a:noFill/>
          <a:ln w="9525">
            <a:noFill/>
            <a:miter lim="800000"/>
          </a:ln>
          <a:effectLst/>
        </p:spPr>
        <p:txBody>
          <a:bodyPr wrap="square">
            <a:spAutoFit/>
          </a:bodyPr>
          <a:p>
            <a:pPr marL="457200" indent="-457200" eaLnBrk="1" hangingPunct="1">
              <a:lnSpc>
                <a:spcPct val="10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有机质标化分配系数</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Distribution Coefficients Calibrated by Organic Matter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7" name="Picture 17"/>
          <p:cNvPicPr>
            <a:picLocks noChangeAspect="1"/>
          </p:cNvPicPr>
          <p:nvPr/>
        </p:nvPicPr>
        <p:blipFill>
          <a:blip r:embed="rId1"/>
          <a:stretch>
            <a:fillRect/>
          </a:stretch>
        </p:blipFill>
        <p:spPr>
          <a:xfrm>
            <a:off x="2783632" y="1053028"/>
            <a:ext cx="6343650" cy="2808288"/>
          </a:xfrm>
          <a:prstGeom prst="rect">
            <a:avLst/>
          </a:prstGeom>
          <a:noFill/>
          <a:ln w="50800">
            <a:noFill/>
          </a:ln>
        </p:spPr>
      </p:pic>
      <p:pic>
        <p:nvPicPr>
          <p:cNvPr id="8" name="Picture 15"/>
          <p:cNvPicPr>
            <a:picLocks noChangeAspect="1"/>
          </p:cNvPicPr>
          <p:nvPr/>
        </p:nvPicPr>
        <p:blipFill>
          <a:blip r:embed="rId2"/>
          <a:stretch>
            <a:fillRect/>
          </a:stretch>
        </p:blipFill>
        <p:spPr>
          <a:xfrm>
            <a:off x="1631628" y="3859996"/>
            <a:ext cx="4392612" cy="2016125"/>
          </a:xfrm>
          <a:prstGeom prst="rect">
            <a:avLst/>
          </a:prstGeom>
          <a:noFill/>
          <a:ln w="19050" cap="flat" cmpd="sng">
            <a:noFill/>
            <a:prstDash val="solid"/>
            <a:miter/>
            <a:headEnd type="none" w="med" len="med"/>
            <a:tailEnd type="none" w="med" len="med"/>
          </a:ln>
        </p:spPr>
      </p:pic>
      <p:pic>
        <p:nvPicPr>
          <p:cNvPr id="9" name="Picture 16"/>
          <p:cNvPicPr>
            <a:picLocks noChangeAspect="1"/>
          </p:cNvPicPr>
          <p:nvPr/>
        </p:nvPicPr>
        <p:blipFill>
          <a:blip r:embed="rId3"/>
          <a:stretch>
            <a:fillRect/>
          </a:stretch>
        </p:blipFill>
        <p:spPr>
          <a:xfrm>
            <a:off x="6240458" y="4004141"/>
            <a:ext cx="4319587" cy="2016125"/>
          </a:xfrm>
          <a:prstGeom prst="rect">
            <a:avLst/>
          </a:prstGeom>
          <a:noFill/>
          <a:ln w="19050" cap="flat" cmpd="sng">
            <a:noFill/>
            <a:prstDash val="solid"/>
            <a:miter/>
            <a:headEnd type="none" w="med" len="med"/>
            <a:tailEnd type="none" w="med" len="med"/>
          </a:ln>
        </p:spPr>
      </p:pic>
      <p:sp>
        <p:nvSpPr>
          <p:cNvPr id="10" name="Text Box 14"/>
          <p:cNvSpPr txBox="1"/>
          <p:nvPr/>
        </p:nvSpPr>
        <p:spPr>
          <a:xfrm>
            <a:off x="1631122" y="6021264"/>
            <a:ext cx="9333160" cy="461665"/>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zh-CN" altLang="en-US" sz="2400" dirty="0">
                <a:latin typeface="黑体" panose="02010609060101010101" pitchFamily="49" charset="-122"/>
                <a:ea typeface="黑体" panose="02010609060101010101" pitchFamily="49" charset="-122"/>
              </a:rPr>
              <a:t>不同来源有机质具有不同的结构，对有机污染物吸附能力相差很大</a:t>
            </a:r>
            <a:endParaRPr lang="en-US" altLang="zh-CN" sz="2400" dirty="0">
              <a:latin typeface="黑体" panose="02010609060101010101" pitchFamily="49" charset="-122"/>
              <a:ea typeface="黑体" panose="02010609060101010101" pitchFamily="49" charset="-122"/>
            </a:endParaRPr>
          </a:p>
        </p:txBody>
      </p:sp>
      <p:sp>
        <p:nvSpPr>
          <p:cNvPr id="3" name="Text Box 4"/>
          <p:cNvSpPr txBox="1">
            <a:spLocks noChangeArrowheads="1"/>
          </p:cNvSpPr>
          <p:nvPr/>
        </p:nvSpPr>
        <p:spPr bwMode="auto">
          <a:xfrm>
            <a:off x="191135" y="260985"/>
            <a:ext cx="11533505" cy="1045210"/>
          </a:xfrm>
          <a:prstGeom prst="rect">
            <a:avLst/>
          </a:prstGeom>
          <a:noFill/>
          <a:ln w="9525">
            <a:noFill/>
            <a:miter lim="800000"/>
          </a:ln>
          <a:effectLst/>
        </p:spPr>
        <p:txBody>
          <a:bodyPr wrap="square">
            <a:spAutoFit/>
          </a:bodyPr>
          <a:p>
            <a:pPr marL="457200" indent="-457200" eaLnBrk="1" hangingPunct="1">
              <a:lnSpc>
                <a:spcPct val="10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有机质标化分配系数</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Distribution Coefficients Calibrated by Organic Matter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62573" y="260668"/>
            <a:ext cx="9001526" cy="82994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解吸</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Desorption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mc:AlternateContent xmlns:mc="http://schemas.openxmlformats.org/markup-compatibility/2006">
        <mc:Choice xmlns:a14="http://schemas.microsoft.com/office/drawing/2010/main" Requires="a14">
          <p:sp>
            <p:nvSpPr>
              <p:cNvPr id="7" name="Text Box 8"/>
              <p:cNvSpPr txBox="1"/>
              <p:nvPr/>
            </p:nvSpPr>
            <p:spPr>
              <a:xfrm>
                <a:off x="839470" y="1053465"/>
                <a:ext cx="10568940" cy="54178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403225">
                  <a:lnSpc>
                    <a:spcPct val="130000"/>
                  </a:lnSpc>
                  <a:spcBef>
                    <a:spcPts val="0"/>
                  </a:spcBef>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吸附态有机污染物的解吸是决定其生物有效性的关键过程。研究发现，在大多数情况下，有机污染物的解吸不能按照吸附的相反过程发生，解吸等温线偏离吸附等温线，这一现象称之为</a:t>
                </a: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不可逆吸附</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或者</a:t>
                </a: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解吸的迟滞</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。不可逆吸附是造成沉积物或土壤中有机污染物</a:t>
                </a: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锁定</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的主要原因，锁定态污染物生物有效性低下，导致持久性残留。</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464185">
                  <a:lnSpc>
                    <a:spcPct val="130000"/>
                  </a:lnSpc>
                  <a:spcBef>
                    <a:spcPts val="0"/>
                  </a:spcBef>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可用解吸迟滞系数表示不可逆程度：</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i="1" smtClean="0">
                  <a:latin typeface="Cambria Math" panose="020405030504060302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14:m>
                  <m:oMath xmlns:m="http://schemas.openxmlformats.org/officeDocument/2006/math">
                    <m:sSubSup>
                      <m:sSubSupPr>
                        <m:ctrlPr>
                          <a:rPr lang="en-US" altLang="zh-CN" sz="2000" i="1" smtClean="0">
                            <a:latin typeface="Cambria Math" panose="02040503050406030204" pitchFamily="18" charset="0"/>
                            <a:ea typeface="黑体" panose="02010609060101010101" pitchFamily="49" charset="-122"/>
                            <a:cs typeface="Times New Roman" panose="02020603050405020304" pitchFamily="18" charset="0"/>
                          </a:rPr>
                        </m:ctrlPr>
                      </m:sSubSupPr>
                      <m:e>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𝑞</m:t>
                        </m:r>
                      </m:e>
                      <m:sub>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𝑒</m:t>
                        </m:r>
                      </m:sub>
                      <m:sup>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𝑠</m:t>
                        </m:r>
                      </m:sup>
                    </m:sSubSup>
                  </m:oMath>
                </a14:m>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是吸附平衡时物质的吸附量</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14:m>
                  <m:oMath xmlns:m="http://schemas.openxmlformats.org/officeDocument/2006/math">
                    <m:sSubSup>
                      <m:sSubSupPr>
                        <m:ctrlPr>
                          <a:rPr lang="en-US" altLang="zh-CN" sz="2000" i="1">
                            <a:latin typeface="Cambria Math" panose="02040503050406030204" pitchFamily="18" charset="0"/>
                            <a:ea typeface="黑体" panose="02010609060101010101" pitchFamily="49" charset="-122"/>
                            <a:cs typeface="Times New Roman" panose="02020603050405020304" pitchFamily="18" charset="0"/>
                          </a:rPr>
                        </m:ctrlPr>
                      </m:sSubSupPr>
                      <m:e>
                        <m:r>
                          <a:rPr lang="en-US" altLang="zh-CN" sz="2000" i="1">
                            <a:latin typeface="Cambria Math" panose="02040503050406030204" pitchFamily="18" charset="0"/>
                            <a:ea typeface="黑体" panose="02010609060101010101" pitchFamily="49" charset="-122"/>
                            <a:cs typeface="Times New Roman" panose="02020603050405020304" pitchFamily="18" charset="0"/>
                          </a:rPr>
                          <m:t>𝑞</m:t>
                        </m:r>
                      </m:e>
                      <m:sub>
                        <m:r>
                          <a:rPr lang="en-US" altLang="zh-CN" sz="2000" i="1">
                            <a:latin typeface="Cambria Math" panose="02040503050406030204" pitchFamily="18" charset="0"/>
                            <a:ea typeface="黑体" panose="02010609060101010101" pitchFamily="49" charset="-122"/>
                            <a:cs typeface="Times New Roman" panose="02020603050405020304" pitchFamily="18" charset="0"/>
                          </a:rPr>
                          <m:t>𝑒</m:t>
                        </m:r>
                      </m:sub>
                      <m:sup>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𝑑</m:t>
                        </m:r>
                      </m:sup>
                    </m:sSubSup>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 </m:t>
                    </m:r>
                    <m:r>
                      <a:rPr lang="zh-CN" altLang="en-US" sz="2000" i="1">
                        <a:latin typeface="Cambria Math" panose="02040503050406030204" pitchFamily="18" charset="0"/>
                        <a:ea typeface="黑体" panose="02010609060101010101" pitchFamily="49" charset="-122"/>
                        <a:cs typeface="Times New Roman" panose="02020603050405020304" pitchFamily="18" charset="0"/>
                      </a:rPr>
                      <m:t>是</m:t>
                    </m:r>
                  </m:oMath>
                </a14:m>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对应着同一个溶液平衡浓度（</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C</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e</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），解吸平衡时物质的吸附量。</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60000"/>
                  </a:lnSpc>
                  <a:spcBef>
                    <a:spcPts val="0"/>
                  </a:spcBef>
                  <a:spcAft>
                    <a:spcPts val="0"/>
                  </a:spcAft>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475615">
                  <a:lnSpc>
                    <a:spcPct val="130000"/>
                  </a:lnSpc>
                  <a:spcBef>
                    <a:spcPts val="0"/>
                  </a:spcBef>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微孔、有机质的致密芳香结构（硬碳）及表面高能点位是造成污染物解吸滞后的关键微观结构。污染物作用时间延长（老化），可使污染物迁移至微孔或者有机质致密结构中，导致不可逆性加强，锁定态增加，造成历史遗留污染现场修复效率低下。</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p:txBody>
          </p:sp>
        </mc:Choice>
        <mc:Fallback>
          <p:sp>
            <p:nvSpPr>
              <p:cNvPr id="7" name="Text Box 8"/>
              <p:cNvSpPr txBox="1">
                <a:spLocks noRot="1" noChangeAspect="1" noMove="1" noResize="1" noEditPoints="1" noAdjustHandles="1" noChangeArrowheads="1" noChangeShapeType="1" noTextEdit="1"/>
              </p:cNvSpPr>
              <p:nvPr/>
            </p:nvSpPr>
            <p:spPr>
              <a:xfrm>
                <a:off x="839470" y="1053465"/>
                <a:ext cx="10568940" cy="5417820"/>
              </a:xfrm>
              <a:prstGeom prst="rect">
                <a:avLst/>
              </a:prstGeom>
              <a:blipFill rotWithShape="1">
                <a:blip r:embed="rId1"/>
                <a:stretch>
                  <a:fillRect/>
                </a:stretch>
              </a:blipFill>
              <a:ln w="9525">
                <a:noFill/>
              </a:ln>
            </p:spPr>
            <p:txBody>
              <a:bodyPr/>
              <a:lstStyle/>
              <a:p>
                <a:r>
                  <a:rPr lang="zh-CN" altLang="en-US">
                    <a:noFill/>
                  </a:rPr>
                  <a:t> </a:t>
                </a:r>
              </a:p>
            </p:txBody>
          </p:sp>
        </mc:Fallback>
      </mc:AlternateContent>
      <p:pic>
        <p:nvPicPr>
          <p:cNvPr id="9" name="图片 8"/>
          <p:cNvPicPr>
            <a:picLocks noChangeAspect="1"/>
          </p:cNvPicPr>
          <p:nvPr/>
        </p:nvPicPr>
        <p:blipFill>
          <a:blip r:embed="rId2">
            <a:clrChange>
              <a:clrFrom>
                <a:srgbClr val="F9F9F9"/>
              </a:clrFrom>
              <a:clrTo>
                <a:srgbClr val="F9F9F9">
                  <a:alpha val="0"/>
                </a:srgbClr>
              </a:clrTo>
            </a:clrChange>
          </a:blip>
          <a:stretch>
            <a:fillRect/>
          </a:stretch>
        </p:blipFill>
        <p:spPr>
          <a:xfrm>
            <a:off x="5591944" y="3302865"/>
            <a:ext cx="2392356" cy="1107243"/>
          </a:xfrm>
          <a:prstGeom prst="rect">
            <a:avLst/>
          </a:prstGeom>
        </p:spPr>
      </p:pic>
    </p:spTree>
  </p:cSld>
  <p:clrMapOvr>
    <a:masterClrMapping/>
  </p:clrMapOvr>
  <p:transition spd="slow">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318347" y="3135416"/>
            <a:ext cx="9907024" cy="2630170"/>
          </a:xfrm>
          <a:prstGeom prst="rect">
            <a:avLst/>
          </a:prstGeom>
          <a:noFill/>
        </p:spPr>
        <p:txBody>
          <a:bodyPr wrap="square" rtlCol="0">
            <a:spAutoFit/>
          </a:bodyPr>
          <a:lstStyle/>
          <a:p>
            <a:pPr>
              <a:lnSpc>
                <a:spcPct val="150000"/>
              </a:lnSpc>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查表知，在</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25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℃时</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水</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的蒸气压为</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0.03167×10</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5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Pa</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，干空气中氧的含量为</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20.95 %</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故氧的分压为：</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zh-CN" sz="2200" baseline="-5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(1.0130-0.03167)×10</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5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Pa×0.2095=0.2056×10</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5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Pa</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带入</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Henry</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定律即可求出氧在水中的浓度为：</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(aq)]=</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p</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zh-CN" sz="2200" baseline="-5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(1.26×10</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8</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×0.2056×10</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5</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mol/L=2.6×10</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mol/L</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氧的摩尔质量为</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32 g/mol</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，因此其溶解度为</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8.32 mg/L</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AutoShape 8"/>
          <p:cNvSpPr/>
          <p:nvPr/>
        </p:nvSpPr>
        <p:spPr>
          <a:xfrm>
            <a:off x="1199515" y="3135630"/>
            <a:ext cx="10095230" cy="2745105"/>
          </a:xfrm>
          <a:prstGeom prst="borderCallout1">
            <a:avLst>
              <a:gd name="adj1" fmla="val 470"/>
              <a:gd name="adj2" fmla="val 13567"/>
              <a:gd name="adj3" fmla="val -11022"/>
              <a:gd name="adj4" fmla="val 19663"/>
            </a:avLst>
          </a:prstGeom>
          <a:noFill/>
          <a:ln w="25400" cap="flat" cmpd="sng">
            <a:solidFill>
              <a:schemeClr val="accent1">
                <a:lumMod val="90000"/>
              </a:schemeClr>
            </a:solidFill>
            <a:prstDash val="solid"/>
            <a:miter/>
            <a:headEnd type="none" w="med" len="med"/>
            <a:tailEnd type="none" w="med" len="med"/>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defTabSz="914400" eaLnBrk="1" hangingPunct="1">
              <a:lnSpc>
                <a:spcPct val="110000"/>
              </a:lnSpc>
              <a:spcBef>
                <a:spcPct val="20000"/>
              </a:spcBef>
              <a:buClr>
                <a:schemeClr val="accent1"/>
              </a:buClr>
              <a:buFont typeface="Wingdings" panose="05000000000000000000" pitchFamily="2" charset="2"/>
              <a:tabLst>
                <a:tab pos="2609850" algn="l"/>
              </a:tabLst>
            </a:pPr>
            <a:endParaRPr lang="en-US" altLang="zh-CN" sz="2000" dirty="0">
              <a:solidFill>
                <a:schemeClr val="bg2"/>
              </a:solidFill>
              <a:latin typeface="Times New Roman" panose="02020603050405020304" pitchFamily="18" charset="0"/>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5" name="Text Box 8"/>
          <p:cNvSpPr txBox="1"/>
          <p:nvPr/>
        </p:nvSpPr>
        <p:spPr>
          <a:xfrm>
            <a:off x="691515" y="1269365"/>
            <a:ext cx="9133840" cy="15246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spcBef>
                <a:spcPts val="480"/>
              </a:spcBef>
              <a:buClrTx/>
              <a:buSzPct val="100000"/>
              <a:buNone/>
            </a:pP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氧气在水中的溶解度：</a:t>
            </a:r>
            <a:endPar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720090">
              <a:lnSpc>
                <a:spcPct val="130000"/>
              </a:lnSpc>
              <a:spcBef>
                <a:spcPts val="0"/>
              </a:spcBef>
              <a:spcAft>
                <a:spcPts val="0"/>
              </a:spcAft>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水中的溶解氧浓度与水的温度、氧在水中的分压及水中的含盐量有关。氧在</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1.0130×10</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5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Pa</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25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℃饱和水中的溶解度为</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en-US" altLang="zh-CN"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8.32 mg/L</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sp>
        <p:nvSpPr>
          <p:cNvPr id="2"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4" name="Text Box 4"/>
          <p:cNvSpPr txBox="1">
            <a:spLocks noChangeArrowheads="1"/>
          </p:cNvSpPr>
          <p:nvPr/>
        </p:nvSpPr>
        <p:spPr bwMode="auto">
          <a:xfrm>
            <a:off x="334963" y="332423"/>
            <a:ext cx="9001526" cy="1018540"/>
          </a:xfrm>
          <a:prstGeom prst="rect">
            <a:avLst/>
          </a:prstGeom>
          <a:noFill/>
          <a:ln w="9525">
            <a:noFill/>
            <a:miter lim="800000"/>
          </a:ln>
          <a:effectLst/>
        </p:spPr>
        <p:txBody>
          <a:bodyPr wrap="square">
            <a:spAutoFit/>
          </a:bodyPr>
          <a:p>
            <a:pPr marL="457200" indent="-457200" eaLnBrk="1" hangingPunct="1">
              <a:lnSpc>
                <a:spcPct val="10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气体在水中的溶解性</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30"/>
              </a:spcBef>
              <a:spcAft>
                <a:spcPts val="0"/>
              </a:spcAft>
              <a:defRPr/>
            </a:pPr>
            <a:r>
              <a:rPr lang="en-US" altLang="zh-CN" sz="3000" b="1" dirty="0">
                <a:solidFill>
                  <a:srgbClr val="000000"/>
                </a:solidFill>
                <a:latin typeface="Times New Roman" panose="02020603050405020304" pitchFamily="18" charset="0"/>
                <a:cs typeface="Times New Roman" panose="02020603050405020304" pitchFamily="18" charset="0"/>
              </a:rPr>
              <a:t>     Solubility of Gases in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sz="quarter"/>
          </p:nvPr>
        </p:nvSpPr>
        <p:spPr>
          <a:xfrm>
            <a:off x="138343" y="404664"/>
            <a:ext cx="11915313" cy="2523512"/>
          </a:xfrm>
        </p:spPr>
        <p:txBody>
          <a:bodyPr vert="horz" wrap="square" lIns="91440" tIns="45720" rIns="91440" bIns="45720" numCol="1" anchor="ctr" anchorCtr="0" compatLnSpc="1"/>
          <a:lstStyle/>
          <a:p>
            <a:pPr lvl="0" eaLnBrk="1" hangingPunct="1">
              <a:lnSpc>
                <a:spcPct val="110000"/>
              </a:lnSpc>
              <a:spcBef>
                <a:spcPct val="20000"/>
              </a:spcBef>
              <a:defRPr/>
            </a:pP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第三节  水中有机污染物的迁移转化</a:t>
            </a:r>
            <a:br>
              <a:rPr lang="en-US" altLang="zh-CN" sz="4800" b="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Section 3 Transfer and Transformation of Organic  Pollutants in Aquatic Environment</a:t>
            </a:r>
            <a:endPar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4"/>
          <p:cNvSpPr txBox="1">
            <a:spLocks noChangeArrowheads="1"/>
          </p:cNvSpPr>
          <p:nvPr/>
        </p:nvSpPr>
        <p:spPr bwMode="auto">
          <a:xfrm>
            <a:off x="1827811" y="2657339"/>
            <a:ext cx="4536504" cy="402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吸附</a:t>
            </a:r>
            <a:r>
              <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解吸</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Adsorption and Desorption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二、挥发作用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Evaporation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三、水解作用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Hydrolysis</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Line 9"/>
          <p:cNvSpPr>
            <a:spLocks noChangeShapeType="1"/>
          </p:cNvSpPr>
          <p:nvPr/>
        </p:nvSpPr>
        <p:spPr bwMode="auto">
          <a:xfrm>
            <a:off x="1827811" y="4652883"/>
            <a:ext cx="2467989"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9" name="Text Box 4"/>
          <p:cNvSpPr txBox="1">
            <a:spLocks noChangeArrowheads="1"/>
          </p:cNvSpPr>
          <p:nvPr/>
        </p:nvSpPr>
        <p:spPr bwMode="auto">
          <a:xfrm>
            <a:off x="6888088" y="3155089"/>
            <a:ext cx="4536504" cy="265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四、光解作用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Photodegradation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五、生物降解作用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Biodegradation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 calcmode="lin" valueType="num">
                                      <p:cBhvr additive="base">
                                        <p:cTn id="3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 calcmode="lin" valueType="num">
                                      <p:cBhvr additive="base">
                                        <p:cTn id="4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9">
                                            <p:txEl>
                                              <p:pRg st="1" end="1"/>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9">
                                            <p:txEl>
                                              <p:pRg st="2" end="2"/>
                                            </p:txEl>
                                          </p:spTgt>
                                        </p:tgtEl>
                                        <p:attrNameLst>
                                          <p:attrName>style.visibility</p:attrName>
                                        </p:attrNameLst>
                                      </p:cBhvr>
                                      <p:to>
                                        <p:strVal val="visible"/>
                                      </p:to>
                                    </p:set>
                                    <p:anim calcmode="lin" valueType="num">
                                      <p:cBhvr additive="base">
                                        <p:cTn id="4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9">
                                            <p:txEl>
                                              <p:pRg st="2" end="2"/>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9">
                                            <p:txEl>
                                              <p:pRg st="3" end="3"/>
                                            </p:txEl>
                                          </p:spTgt>
                                        </p:tgtEl>
                                        <p:attrNameLst>
                                          <p:attrName>style.visibility</p:attrName>
                                        </p:attrNameLst>
                                      </p:cBhvr>
                                      <p:to>
                                        <p:strVal val="visible"/>
                                      </p:to>
                                    </p:set>
                                    <p:anim calcmode="lin" valueType="num">
                                      <p:cBhvr additive="base">
                                        <p:cTn id="48"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rcRect l="42917" t="72119" r="26969" b="21853"/>
          <a:stretch>
            <a:fillRect/>
          </a:stretch>
        </p:blipFill>
        <p:spPr>
          <a:xfrm>
            <a:off x="2999740" y="4507230"/>
            <a:ext cx="5274310" cy="620395"/>
          </a:xfrm>
          <a:prstGeom prst="rect">
            <a:avLst/>
          </a:prstGeom>
        </p:spPr>
      </p:pic>
      <p:sp>
        <p:nvSpPr>
          <p:cNvPr id="4"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挥发作用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Evaporation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文本框 1"/>
          <p:cNvSpPr txBox="1"/>
          <p:nvPr/>
        </p:nvSpPr>
        <p:spPr>
          <a:xfrm>
            <a:off x="709295" y="1149350"/>
            <a:ext cx="10916285" cy="3481705"/>
          </a:xfrm>
          <a:prstGeom prst="rect">
            <a:avLst/>
          </a:prstGeom>
          <a:noFill/>
        </p:spPr>
        <p:txBody>
          <a:bodyPr wrap="square" rtlCol="0">
            <a:spAutoFit/>
          </a:bodyPr>
          <a:p>
            <a:pPr marL="342900" indent="-342900">
              <a:lnSpc>
                <a:spcPct val="120000"/>
              </a:lnSpc>
              <a:spcBef>
                <a:spcPts val="600"/>
              </a:spcBef>
              <a:buFont typeface="Wingdings" panose="05000000000000000000" charset="0"/>
              <a:buChar char="l"/>
            </a:pPr>
            <a:r>
              <a:rPr lang="zh-CN" altLang="en-US" sz="2000">
                <a:latin typeface="Times New Roman" panose="02020603050405020304" pitchFamily="18" charset="0"/>
                <a:ea typeface="黑体" panose="02010609060101010101" pitchFamily="49" charset="-122"/>
                <a:cs typeface="Times New Roman" panose="02020603050405020304" pitchFamily="18" charset="0"/>
              </a:rPr>
              <a:t>挥发作用是有机物质从溶解态转入气相的一种重要迁移过程。因为大气是污染物进行长距</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spcBef>
                <a:spcPts val="600"/>
              </a:spcBef>
              <a:buFont typeface="Wingdings" panose="05000000000000000000" charset="0"/>
            </a:pP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离迁移的重要途径，因此污染物在大气</a:t>
            </a:r>
            <a:r>
              <a:rPr lang="en-US" altLang="zh-CN" sz="200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latin typeface="Times New Roman" panose="02020603050405020304" pitchFamily="18" charset="0"/>
                <a:ea typeface="黑体" panose="02010609060101010101" pitchFamily="49" charset="-122"/>
                <a:cs typeface="Times New Roman" panose="02020603050405020304" pitchFamily="18" charset="0"/>
              </a:rPr>
              <a:t>水、大气</a:t>
            </a:r>
            <a:r>
              <a:rPr lang="en-US" altLang="zh-CN" sz="200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latin typeface="Times New Roman" panose="02020603050405020304" pitchFamily="18" charset="0"/>
                <a:ea typeface="黑体" panose="02010609060101010101" pitchFamily="49" charset="-122"/>
                <a:cs typeface="Times New Roman" panose="02020603050405020304" pitchFamily="18" charset="0"/>
              </a:rPr>
              <a:t>土壤间的分配是决定其归宿的关键过程。</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nSpc>
                <a:spcPct val="120000"/>
              </a:lnSpc>
              <a:spcBef>
                <a:spcPts val="600"/>
              </a:spcBef>
              <a:buFont typeface="Wingdings" panose="05000000000000000000" charset="0"/>
              <a:buChar char="l"/>
            </a:pPr>
            <a:r>
              <a:rPr lang="zh-CN" altLang="en-US" sz="2000">
                <a:latin typeface="Times New Roman" panose="02020603050405020304" pitchFamily="18" charset="0"/>
                <a:ea typeface="黑体" panose="02010609060101010101" pitchFamily="49" charset="-122"/>
                <a:cs typeface="Times New Roman" panose="02020603050405020304" pitchFamily="18" charset="0"/>
              </a:rPr>
              <a:t>有机污染物在水体的挥发速率依赖于该物质的性质和水体的特征。世界卫生组织（</a:t>
            </a:r>
            <a:r>
              <a:rPr lang="en-US" altLang="zh-CN" sz="2000">
                <a:latin typeface="Times New Roman" panose="02020603050405020304" pitchFamily="18" charset="0"/>
                <a:ea typeface="黑体" panose="02010609060101010101" pitchFamily="49" charset="-122"/>
                <a:cs typeface="Times New Roman" panose="02020603050405020304" pitchFamily="18" charset="0"/>
              </a:rPr>
              <a:t>WHO</a:t>
            </a:r>
            <a:r>
              <a:rPr lang="zh-CN" altLang="en-US" sz="2000">
                <a:latin typeface="Times New Roman" panose="02020603050405020304" pitchFamily="18" charset="0"/>
                <a:ea typeface="黑体" panose="02010609060101010101" pitchFamily="49" charset="-122"/>
                <a:cs typeface="Times New Roman" panose="02020603050405020304" pitchFamily="18" charset="0"/>
              </a:rPr>
              <a:t>）将熔点低于室温而沸点在</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50 </a:t>
            </a:r>
            <a:r>
              <a:rPr lang="en-US" altLang="zh-CN" sz="200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000">
                <a:latin typeface="Times New Roman" panose="02020603050405020304" pitchFamily="18" charset="0"/>
                <a:ea typeface="黑体" panose="02010609060101010101" pitchFamily="49" charset="-122"/>
                <a:cs typeface="Times New Roman" panose="02020603050405020304" pitchFamily="18" charset="0"/>
              </a:rPr>
              <a:t>260 </a:t>
            </a:r>
            <a:r>
              <a:rPr lang="" altLang="en-US" sz="200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latin typeface="Times New Roman" panose="02020603050405020304" pitchFamily="18" charset="0"/>
                <a:ea typeface="黑体" panose="02010609060101010101" pitchFamily="49" charset="-122"/>
                <a:cs typeface="Times New Roman" panose="02020603050405020304" pitchFamily="18" charset="0"/>
              </a:rPr>
              <a:t>之间的有机化合物定义为挥发性有机物（</a:t>
            </a:r>
            <a:r>
              <a:rPr lang="en-US" altLang="zh-CN" sz="2000">
                <a:latin typeface="Times New Roman" panose="02020603050405020304" pitchFamily="18" charset="0"/>
                <a:ea typeface="黑体" panose="02010609060101010101" pitchFamily="49" charset="-122"/>
                <a:cs typeface="Times New Roman" panose="02020603050405020304" pitchFamily="18" charset="0"/>
              </a:rPr>
              <a:t>VOCs</a:t>
            </a:r>
            <a:r>
              <a:rPr lang="zh-CN" altLang="en-US" sz="2000">
                <a:latin typeface="Times New Roman" panose="02020603050405020304" pitchFamily="18" charset="0"/>
                <a:ea typeface="黑体" panose="02010609060101010101" pitchFamily="49" charset="-122"/>
                <a:cs typeface="Times New Roman" panose="02020603050405020304" pitchFamily="18" charset="0"/>
              </a:rPr>
              <a:t>），沸点在</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a:p>
            <a:pPr marL="332740" indent="-332740">
              <a:lnSpc>
                <a:spcPct val="120000"/>
              </a:lnSpc>
              <a:spcBef>
                <a:spcPts val="0"/>
              </a:spcBef>
            </a:pPr>
            <a:r>
              <a:rPr lang="en-US" altLang="zh-CN" sz="2000">
                <a:latin typeface="Times New Roman" panose="02020603050405020304" pitchFamily="18" charset="0"/>
                <a:ea typeface="黑体" panose="02010609060101010101" pitchFamily="49" charset="-122"/>
                <a:cs typeface="Times New Roman" panose="02020603050405020304" pitchFamily="18" charset="0"/>
              </a:rPr>
              <a:t>     240 ~ 400 </a:t>
            </a:r>
            <a:r>
              <a:rPr lang="" altLang="en-US" sz="200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latin typeface="Times New Roman" panose="02020603050405020304" pitchFamily="18" charset="0"/>
                <a:ea typeface="黑体" panose="02010609060101010101" pitchFamily="49" charset="-122"/>
                <a:cs typeface="Times New Roman" panose="02020603050405020304" pitchFamily="18" charset="0"/>
              </a:rPr>
              <a:t>范围内的有机物定义为半挥发性有机物（</a:t>
            </a:r>
            <a:r>
              <a:rPr lang="en-US" altLang="zh-CN" sz="2000">
                <a:latin typeface="Times New Roman" panose="02020603050405020304" pitchFamily="18" charset="0"/>
                <a:ea typeface="黑体" panose="02010609060101010101" pitchFamily="49" charset="-122"/>
                <a:cs typeface="Times New Roman" panose="02020603050405020304" pitchFamily="18" charset="0"/>
              </a:rPr>
              <a:t>SVOCs</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nSpc>
                <a:spcPct val="120000"/>
              </a:lnSpc>
              <a:spcBef>
                <a:spcPts val="600"/>
              </a:spcBef>
              <a:buFont typeface="Wingdings" panose="05000000000000000000" charset="0"/>
              <a:buChar char="l"/>
            </a:pPr>
            <a:r>
              <a:rPr lang="zh-CN" altLang="en-US" sz="2000">
                <a:latin typeface="Times New Roman" panose="02020603050405020304" pitchFamily="18" charset="0"/>
                <a:ea typeface="黑体" panose="02010609060101010101" pitchFamily="49" charset="-122"/>
                <a:cs typeface="Times New Roman" panose="02020603050405020304" pitchFamily="18" charset="0"/>
              </a:rPr>
              <a:t>对于有机毒物挥发速率的预测，可以根据以下关系得到：</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nSpc>
                <a:spcPct val="120000"/>
              </a:lnSpc>
              <a:spcBef>
                <a:spcPts val="600"/>
              </a:spcBef>
              <a:buFont typeface="Wingdings" panose="05000000000000000000" charset="0"/>
              <a:buChar char="l"/>
            </a:pPr>
            <a:endParaRPr lang="zh-CN" altLang="en-US" sz="200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20000"/>
              </a:lnSpc>
              <a:spcBef>
                <a:spcPts val="1000"/>
              </a:spcBef>
              <a:spcAft>
                <a:spcPts val="0"/>
              </a:spcAft>
              <a:buFont typeface="Wingdings" panose="05000000000000000000" charset="0"/>
            </a:pPr>
            <a:r>
              <a:rPr lang="en-US" altLang="zh-CN" sz="2000">
                <a:sym typeface="+mn-ea"/>
              </a:rPr>
              <a:t>   </a:t>
            </a:r>
            <a:r>
              <a:rPr lang="en-US" altLang="zh-CN" sz="2000">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sym typeface="+mn-ea"/>
              </a:rPr>
              <a:t>在许多情况下，化合物的大气分压是零，可简化为</a:t>
            </a:r>
            <a:r>
              <a:rPr lang="en-US" altLang="zh-CN" sz="2000">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8" name="图片 7"/>
          <p:cNvPicPr>
            <a:picLocks noChangeAspect="1"/>
          </p:cNvPicPr>
          <p:nvPr/>
        </p:nvPicPr>
        <p:blipFill>
          <a:blip r:embed="rId1"/>
          <a:srcRect l="42917" t="36933" r="28146" b="56588"/>
          <a:stretch>
            <a:fillRect/>
          </a:stretch>
        </p:blipFill>
        <p:spPr>
          <a:xfrm>
            <a:off x="3431540" y="3573145"/>
            <a:ext cx="4923155" cy="647700"/>
          </a:xfrm>
          <a:prstGeom prst="rect">
            <a:avLst/>
          </a:prstGeom>
        </p:spPr>
      </p:pic>
      <p:sp>
        <p:nvSpPr>
          <p:cNvPr id="12" name="文本框 11"/>
          <p:cNvSpPr txBox="1"/>
          <p:nvPr/>
        </p:nvSpPr>
        <p:spPr>
          <a:xfrm>
            <a:off x="1127125" y="5128260"/>
            <a:ext cx="10050780" cy="1087755"/>
          </a:xfrm>
          <a:prstGeom prst="rect">
            <a:avLst/>
          </a:prstGeom>
          <a:noFill/>
        </p:spPr>
        <p:txBody>
          <a:bodyPr wrap="square" rtlCol="0">
            <a:spAutoFit/>
          </a:bodyPr>
          <a:p>
            <a:pPr>
              <a:lnSpc>
                <a:spcPct val="120000"/>
              </a:lnSpc>
              <a:spcBef>
                <a:spcPts val="0"/>
              </a:spcBef>
              <a:spcAft>
                <a:spcPts val="0"/>
              </a:spcAft>
            </a:pPr>
            <a:r>
              <a:rPr lang="en-US" altLang="zh-CN" i="1">
                <a:latin typeface="Times New Roman" panose="02020603050405020304" pitchFamily="18" charset="0"/>
                <a:ea typeface="黑体" panose="02010609060101010101" pitchFamily="49" charset="-122"/>
                <a:cs typeface="Times New Roman" panose="02020603050405020304" pitchFamily="18" charset="0"/>
              </a:rPr>
              <a:t>c</a:t>
            </a:r>
            <a:r>
              <a:rPr lang="en-US" altLang="zh-CN">
                <a:latin typeface="Times New Roman" panose="02020603050405020304" pitchFamily="18" charset="0"/>
                <a:ea typeface="黑体" panose="02010609060101010101" pitchFamily="49" charset="-122"/>
                <a:cs typeface="Times New Roman" panose="02020603050405020304" pitchFamily="18" charset="0"/>
              </a:rPr>
              <a:t>—</a:t>
            </a:r>
            <a:r>
              <a:rPr lang="zh-CN" altLang="en-US">
                <a:latin typeface="Times New Roman" panose="02020603050405020304" pitchFamily="18" charset="0"/>
                <a:ea typeface="黑体" panose="02010609060101010101" pitchFamily="49" charset="-122"/>
                <a:cs typeface="Times New Roman" panose="02020603050405020304" pitchFamily="18" charset="0"/>
              </a:rPr>
              <a:t>溶解相中有机毒物的浓度；</a:t>
            </a:r>
            <a:r>
              <a:rPr lang="en-US" altLang="zh-CN" i="1">
                <a:latin typeface="Times New Roman" panose="02020603050405020304" pitchFamily="18" charset="0"/>
                <a:ea typeface="黑体" panose="02010609060101010101" pitchFamily="49" charset="-122"/>
                <a:cs typeface="Times New Roman" panose="02020603050405020304" pitchFamily="18" charset="0"/>
              </a:rPr>
              <a:t>k</a:t>
            </a:r>
            <a:r>
              <a:rPr lang="en-US" altLang="zh-CN" baseline="-25000">
                <a:latin typeface="Times New Roman" panose="02020603050405020304" pitchFamily="18" charset="0"/>
                <a:ea typeface="黑体" panose="02010609060101010101" pitchFamily="49" charset="-122"/>
                <a:cs typeface="Times New Roman" panose="02020603050405020304" pitchFamily="18" charset="0"/>
              </a:rPr>
              <a:t>v</a:t>
            </a:r>
            <a:r>
              <a:rPr lang="en-US" altLang="zh-CN">
                <a:latin typeface="Times New Roman" panose="02020603050405020304" pitchFamily="18" charset="0"/>
                <a:ea typeface="黑体" panose="02010609060101010101" pitchFamily="49" charset="-122"/>
                <a:cs typeface="Times New Roman" panose="02020603050405020304" pitchFamily="18" charset="0"/>
              </a:rPr>
              <a:t>—</a:t>
            </a:r>
            <a:r>
              <a:rPr lang="zh-CN" altLang="en-US">
                <a:latin typeface="Times New Roman" panose="02020603050405020304" pitchFamily="18" charset="0"/>
                <a:ea typeface="黑体" panose="02010609060101010101" pitchFamily="49" charset="-122"/>
                <a:cs typeface="Times New Roman" panose="02020603050405020304" pitchFamily="18" charset="0"/>
              </a:rPr>
              <a:t>挥发速率常数；</a:t>
            </a: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spcBef>
                <a:spcPts val="0"/>
              </a:spcBef>
              <a:spcAft>
                <a:spcPts val="0"/>
              </a:spcAft>
            </a:pPr>
            <a:r>
              <a:rPr lang="en-US" altLang="zh-CN" i="1">
                <a:latin typeface="Times New Roman" panose="02020603050405020304" pitchFamily="18" charset="0"/>
                <a:ea typeface="黑体" panose="02010609060101010101" pitchFamily="49" charset="-122"/>
                <a:cs typeface="Times New Roman" panose="02020603050405020304" pitchFamily="18" charset="0"/>
              </a:rPr>
              <a:t>k</a:t>
            </a:r>
            <a:r>
              <a:rPr lang="en-US" altLang="zh-CN" baseline="-25000">
                <a:latin typeface="Times New Roman" panose="02020603050405020304" pitchFamily="18" charset="0"/>
                <a:ea typeface="黑体" panose="02010609060101010101" pitchFamily="49" charset="-122"/>
                <a:cs typeface="Times New Roman" panose="02020603050405020304" pitchFamily="18" charset="0"/>
              </a:rPr>
              <a:t>v</a:t>
            </a:r>
            <a:r>
              <a:rPr lang="en-US" altLang="zh-CN">
                <a:latin typeface="Times New Roman" panose="02020603050405020304" pitchFamily="18" charset="0"/>
                <a:ea typeface="黑体" panose="02010609060101010101" pitchFamily="49" charset="-122"/>
                <a:cs typeface="Times New Roman" panose="02020603050405020304" pitchFamily="18" charset="0"/>
              </a:rPr>
              <a:t>′—</a:t>
            </a:r>
            <a:r>
              <a:rPr lang="zh-CN" altLang="en-US">
                <a:latin typeface="Times New Roman" panose="02020603050405020304" pitchFamily="18" charset="0"/>
                <a:ea typeface="黑体" panose="02010609060101010101" pitchFamily="49" charset="-122"/>
                <a:cs typeface="Times New Roman" panose="02020603050405020304" pitchFamily="18" charset="0"/>
              </a:rPr>
              <a:t>单位时间混合水体的挥发速率常数；</a:t>
            </a:r>
            <a:r>
              <a:rPr lang="en-US" altLang="zh-CN" i="1">
                <a:latin typeface="Times New Roman" panose="02020603050405020304" pitchFamily="18" charset="0"/>
                <a:ea typeface="黑体" panose="02010609060101010101" pitchFamily="49" charset="-122"/>
                <a:cs typeface="Times New Roman" panose="02020603050405020304" pitchFamily="18" charset="0"/>
              </a:rPr>
              <a:t>Z</a:t>
            </a:r>
            <a:r>
              <a:rPr lang="en-US" altLang="zh-CN">
                <a:latin typeface="Times New Roman" panose="02020603050405020304" pitchFamily="18" charset="0"/>
                <a:ea typeface="黑体" panose="02010609060101010101" pitchFamily="49" charset="-122"/>
                <a:cs typeface="Times New Roman" panose="02020603050405020304" pitchFamily="18" charset="0"/>
              </a:rPr>
              <a:t>—</a:t>
            </a:r>
            <a:r>
              <a:rPr lang="zh-CN" altLang="en-US">
                <a:latin typeface="Times New Roman" panose="02020603050405020304" pitchFamily="18" charset="0"/>
                <a:ea typeface="黑体" panose="02010609060101010101" pitchFamily="49" charset="-122"/>
                <a:cs typeface="Times New Roman" panose="02020603050405020304" pitchFamily="18" charset="0"/>
              </a:rPr>
              <a:t>水体的混合深度；</a:t>
            </a: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spcBef>
                <a:spcPts val="0"/>
              </a:spcBef>
              <a:spcAft>
                <a:spcPts val="0"/>
              </a:spcAft>
            </a:pPr>
            <a:r>
              <a:rPr lang="en-US" altLang="zh-CN" i="1">
                <a:latin typeface="Times New Roman" panose="02020603050405020304" pitchFamily="18" charset="0"/>
                <a:ea typeface="黑体" panose="02010609060101010101" pitchFamily="49" charset="-122"/>
                <a:cs typeface="Times New Roman" panose="02020603050405020304" pitchFamily="18" charset="0"/>
              </a:rPr>
              <a:t>p</a:t>
            </a:r>
            <a:r>
              <a:rPr lang="en-US" altLang="zh-CN">
                <a:latin typeface="Times New Roman" panose="02020603050405020304" pitchFamily="18" charset="0"/>
                <a:ea typeface="黑体" panose="02010609060101010101" pitchFamily="49" charset="-122"/>
                <a:cs typeface="Times New Roman" panose="02020603050405020304" pitchFamily="18" charset="0"/>
              </a:rPr>
              <a:t> —</a:t>
            </a:r>
            <a:r>
              <a:rPr lang="zh-CN" altLang="en-US">
                <a:latin typeface="Times New Roman" panose="02020603050405020304" pitchFamily="18" charset="0"/>
                <a:ea typeface="黑体" panose="02010609060101010101" pitchFamily="49" charset="-122"/>
                <a:cs typeface="Times New Roman" panose="02020603050405020304" pitchFamily="18" charset="0"/>
              </a:rPr>
              <a:t>有机毒物在水面上大气中的分压；</a:t>
            </a:r>
            <a:r>
              <a:rPr lang="en-US" altLang="zh-CN" i="1">
                <a:latin typeface="Times New Roman" panose="02020603050405020304" pitchFamily="18" charset="0"/>
                <a:ea typeface="黑体" panose="02010609060101010101" pitchFamily="49" charset="-122"/>
                <a:cs typeface="Times New Roman" panose="02020603050405020304" pitchFamily="18" charset="0"/>
              </a:rPr>
              <a:t>K</a:t>
            </a:r>
            <a:r>
              <a:rPr lang="en-US" altLang="zh-CN" baseline="-25000">
                <a:latin typeface="Times New Roman" panose="02020603050405020304" pitchFamily="18" charset="0"/>
                <a:ea typeface="黑体" panose="02010609060101010101" pitchFamily="49" charset="-122"/>
                <a:cs typeface="Times New Roman" panose="02020603050405020304" pitchFamily="18" charset="0"/>
              </a:rPr>
              <a:t>H</a:t>
            </a:r>
            <a:r>
              <a:rPr lang="en-US" altLang="zh-CN">
                <a:latin typeface="Times New Roman" panose="02020603050405020304" pitchFamily="18" charset="0"/>
                <a:ea typeface="黑体" panose="02010609060101010101" pitchFamily="49" charset="-122"/>
                <a:cs typeface="Times New Roman" panose="02020603050405020304" pitchFamily="18" charset="0"/>
              </a:rPr>
              <a:t>—Henry </a:t>
            </a:r>
            <a:r>
              <a:rPr lang="zh-CN" altLang="en-US">
                <a:latin typeface="Times New Roman" panose="02020603050405020304" pitchFamily="18" charset="0"/>
                <a:ea typeface="黑体" panose="02010609060101010101" pitchFamily="49" charset="-122"/>
                <a:cs typeface="Times New Roman" panose="02020603050405020304" pitchFamily="18" charset="0"/>
              </a:rPr>
              <a:t>定律常数。</a:t>
            </a: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Henry 定律</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Henry Law</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839470" y="1051560"/>
            <a:ext cx="10468610" cy="18389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720090">
              <a:lnSpc>
                <a:spcPct val="130000"/>
              </a:lnSpc>
              <a:spcBef>
                <a:spcPts val="0"/>
              </a:spcBef>
              <a:spcAft>
                <a:spcPts val="0"/>
              </a:spcAft>
              <a:buClrTx/>
              <a:buSzPct val="100000"/>
              <a:buNone/>
            </a:pPr>
            <a:r>
              <a:rPr lang="zh-CN" altLang="en-US"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定义：表示的一个化学物质在气－液相达到平衡时，溶解于水相的浓度与气相中化学物质浓度（或分压力）有关，</a:t>
            </a:r>
            <a:r>
              <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Henry </a:t>
            </a:r>
            <a:r>
              <a:rPr lang="zh-CN" altLang="en-US"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定律的一般表示式：</a:t>
            </a:r>
            <a:endPar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00000"/>
              </a:lnSpc>
              <a:spcBef>
                <a:spcPct val="50000"/>
              </a:spcBef>
              <a:buNone/>
              <a:defRPr/>
            </a:pPr>
            <a:r>
              <a:rPr lang="en-US" altLang="zh-CN" sz="2200" kern="0" dirty="0">
                <a:solidFill>
                  <a:srgbClr val="FFFF00"/>
                </a:solidFill>
                <a:latin typeface="黑体" panose="02010609060101010101" pitchFamily="49" charset="-122"/>
                <a:ea typeface="黑体" panose="02010609060101010101" pitchFamily="49" charset="-122"/>
              </a:rPr>
              <a:t> </a:t>
            </a:r>
            <a:endPar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4798060" y="1917700"/>
            <a:ext cx="1375410" cy="549910"/>
          </a:xfrm>
          <a:prstGeom prst="rect">
            <a:avLst/>
          </a:prstGeom>
        </p:spPr>
      </p:pic>
      <p:sp>
        <p:nvSpPr>
          <p:cNvPr id="2" name="Text Box 8"/>
          <p:cNvSpPr txBox="1"/>
          <p:nvPr/>
        </p:nvSpPr>
        <p:spPr>
          <a:xfrm>
            <a:off x="839416" y="2493145"/>
            <a:ext cx="11089232" cy="30943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720090">
              <a:lnSpc>
                <a:spcPct val="150000"/>
              </a:lnSpc>
              <a:spcBef>
                <a:spcPts val="0"/>
              </a:spcBef>
              <a:buClrTx/>
              <a:buSzPct val="100000"/>
              <a:buNone/>
            </a:pPr>
            <a:r>
              <a:rPr lang="zh-CN" altLang="en-US"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在文献报道中， </a:t>
            </a:r>
            <a:r>
              <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Henry </a:t>
            </a:r>
            <a:r>
              <a:rPr lang="zh-CN" altLang="en-US"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定律常数有不同的单位：</a:t>
            </a:r>
            <a:endPar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50000"/>
              </a:lnSpc>
              <a:spcBef>
                <a:spcPts val="0"/>
              </a:spcBef>
              <a:buClrTx/>
              <a:buSzPct val="100000"/>
              <a:buNone/>
            </a:pPr>
            <a:endParaRPr lang="en-US" altLang="zh-CN"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50000"/>
              </a:lnSpc>
              <a:spcBef>
                <a:spcPts val="0"/>
              </a:spcBef>
              <a:buClrTx/>
              <a:buSzPct val="100000"/>
              <a:buNone/>
            </a:pPr>
            <a:endParaRPr lang="zh-CN" altLang="en-US"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50000"/>
              </a:lnSpc>
              <a:spcBef>
                <a:spcPts val="900"/>
              </a:spcBef>
              <a:spcAft>
                <a:spcPts val="0"/>
              </a:spcAft>
              <a:buClrTx/>
              <a:buSzPct val="100000"/>
              <a:buNone/>
            </a:pPr>
            <a:r>
              <a:rPr lang="zh-CN" altLang="en-US"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对于微溶化合物（摩尔分数 ≤ </a:t>
            </a:r>
            <a:r>
              <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0.02</a:t>
            </a:r>
            <a:r>
              <a:rPr lang="zh-CN" altLang="en-US"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Henry </a:t>
            </a:r>
            <a:r>
              <a:rPr lang="zh-CN" altLang="en-US"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定律常数的估算公式为：</a:t>
            </a:r>
            <a:endPar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50000"/>
              </a:lnSpc>
              <a:spcBef>
                <a:spcPts val="0"/>
              </a:spcBef>
              <a:buClrTx/>
              <a:buSzPct val="100000"/>
              <a:buNone/>
            </a:pPr>
            <a:endPar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55000"/>
              </a:lnSpc>
              <a:spcBef>
                <a:spcPts val="800"/>
              </a:spcBef>
              <a:spcAft>
                <a:spcPts val="0"/>
              </a:spcAft>
              <a:buClrTx/>
              <a:buSzPct val="100000"/>
              <a:buNone/>
            </a:pPr>
            <a:r>
              <a:rPr lang="zh-CN" altLang="en-US"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温度对 </a:t>
            </a:r>
            <a:r>
              <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Henry </a:t>
            </a:r>
            <a:r>
              <a:rPr lang="zh-CN" altLang="en-US"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常数的影响</a:t>
            </a:r>
            <a:endPar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图片 2"/>
          <p:cNvPicPr>
            <a:picLocks noChangeAspect="1"/>
          </p:cNvPicPr>
          <p:nvPr/>
        </p:nvPicPr>
        <p:blipFill>
          <a:blip r:embed="rId2">
            <a:clrChange>
              <a:clrFrom>
                <a:srgbClr val="F9F9F9"/>
              </a:clrFrom>
              <a:clrTo>
                <a:srgbClr val="F9F9F9">
                  <a:alpha val="0"/>
                </a:srgbClr>
              </a:clrTo>
            </a:clrChange>
          </a:blip>
          <a:stretch>
            <a:fillRect/>
          </a:stretch>
        </p:blipFill>
        <p:spPr>
          <a:xfrm>
            <a:off x="4673600" y="3058160"/>
            <a:ext cx="1499870" cy="474980"/>
          </a:xfrm>
          <a:prstGeom prst="rect">
            <a:avLst/>
          </a:prstGeom>
        </p:spPr>
      </p:pic>
      <p:pic>
        <p:nvPicPr>
          <p:cNvPr id="11" name="图片 10"/>
          <p:cNvPicPr>
            <a:picLocks noChangeAspect="1"/>
          </p:cNvPicPr>
          <p:nvPr/>
        </p:nvPicPr>
        <p:blipFill>
          <a:blip r:embed="rId3">
            <a:clrChange>
              <a:clrFrom>
                <a:srgbClr val="F9F9F9"/>
              </a:clrFrom>
              <a:clrTo>
                <a:srgbClr val="F9F9F9">
                  <a:alpha val="0"/>
                </a:srgbClr>
              </a:clrTo>
            </a:clrChange>
          </a:blip>
          <a:stretch>
            <a:fillRect/>
          </a:stretch>
        </p:blipFill>
        <p:spPr>
          <a:xfrm>
            <a:off x="1919605" y="3544570"/>
            <a:ext cx="8598535" cy="463550"/>
          </a:xfrm>
          <a:prstGeom prst="rect">
            <a:avLst/>
          </a:prstGeom>
        </p:spPr>
      </p:pic>
      <p:pic>
        <p:nvPicPr>
          <p:cNvPr id="13" name="图片 12"/>
          <p:cNvPicPr>
            <a:picLocks noChangeAspect="1"/>
          </p:cNvPicPr>
          <p:nvPr/>
        </p:nvPicPr>
        <p:blipFill>
          <a:blip r:embed="rId4">
            <a:clrChange>
              <a:clrFrom>
                <a:srgbClr val="F9F9F9"/>
              </a:clrFrom>
              <a:clrTo>
                <a:srgbClr val="F9F9F9">
                  <a:alpha val="0"/>
                </a:srgbClr>
              </a:clrTo>
            </a:clrChange>
          </a:blip>
          <a:stretch>
            <a:fillRect/>
          </a:stretch>
        </p:blipFill>
        <p:spPr>
          <a:xfrm>
            <a:off x="3287395" y="4580890"/>
            <a:ext cx="1987550" cy="480695"/>
          </a:xfrm>
          <a:prstGeom prst="rect">
            <a:avLst/>
          </a:prstGeom>
        </p:spPr>
      </p:pic>
      <p:pic>
        <p:nvPicPr>
          <p:cNvPr id="15" name="图片 14"/>
          <p:cNvPicPr>
            <a:picLocks noChangeAspect="1"/>
          </p:cNvPicPr>
          <p:nvPr/>
        </p:nvPicPr>
        <p:blipFill>
          <a:blip r:embed="rId5">
            <a:clrChange>
              <a:clrFrom>
                <a:srgbClr val="F9F9F9"/>
              </a:clrFrom>
              <a:clrTo>
                <a:srgbClr val="F9F9F9">
                  <a:alpha val="0"/>
                </a:srgbClr>
              </a:clrTo>
            </a:clrChange>
          </a:blip>
          <a:stretch>
            <a:fillRect/>
          </a:stretch>
        </p:blipFill>
        <p:spPr>
          <a:xfrm>
            <a:off x="6096000" y="4443095"/>
            <a:ext cx="2093595" cy="814070"/>
          </a:xfrm>
          <a:prstGeom prst="rect">
            <a:avLst/>
          </a:prstGeom>
        </p:spPr>
      </p:pic>
      <p:pic>
        <p:nvPicPr>
          <p:cNvPr id="17" name="图片 16"/>
          <p:cNvPicPr>
            <a:picLocks noChangeAspect="1"/>
          </p:cNvPicPr>
          <p:nvPr/>
        </p:nvPicPr>
        <p:blipFill>
          <a:blip r:embed="rId6">
            <a:clrChange>
              <a:clrFrom>
                <a:srgbClr val="F9F9F9"/>
              </a:clrFrom>
              <a:clrTo>
                <a:srgbClr val="F9F9F9">
                  <a:alpha val="0"/>
                </a:srgbClr>
              </a:clrTo>
            </a:clrChange>
          </a:blip>
          <a:stretch>
            <a:fillRect/>
          </a:stretch>
        </p:blipFill>
        <p:spPr>
          <a:xfrm>
            <a:off x="4727575" y="5591175"/>
            <a:ext cx="2891155" cy="854710"/>
          </a:xfrm>
          <a:prstGeom prst="rect">
            <a:avLst/>
          </a:prstGeom>
        </p:spPr>
      </p:pic>
    </p:spTree>
  </p:cSld>
  <p:clrMapOvr>
    <a:masterClrMapping/>
  </p:clrMapOvr>
  <p:transition spd="slow">
    <p:zoom/>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5"/>
          <p:cNvSpPr txBox="1"/>
          <p:nvPr/>
        </p:nvSpPr>
        <p:spPr>
          <a:xfrm>
            <a:off x="839416" y="1105008"/>
            <a:ext cx="3308350" cy="460375"/>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zh-CN" altLang="en-US" sz="2400" dirty="0">
                <a:latin typeface="黑体" panose="02010609060101010101" pitchFamily="49" charset="-122"/>
                <a:ea typeface="黑体" panose="02010609060101010101" pitchFamily="49" charset="-122"/>
              </a:rPr>
              <a:t>例</a:t>
            </a:r>
            <a:r>
              <a:rPr lang="zh-CN" altLang="en-US" sz="2400" dirty="0">
                <a:latin typeface="Times New Roman" panose="02020603050405020304" pitchFamily="18" charset="0"/>
                <a:cs typeface="Times New Roman" panose="02020603050405020304" pitchFamily="18" charset="0"/>
              </a:rPr>
              <a:t>题</a:t>
            </a:r>
            <a:endParaRPr lang="zh-CN" altLang="en-US" sz="2400" dirty="0">
              <a:latin typeface="Times New Roman" panose="02020603050405020304" pitchFamily="18" charset="0"/>
              <a:cs typeface="Times New Roman" panose="02020603050405020304" pitchFamily="18" charset="0"/>
            </a:endParaRPr>
          </a:p>
        </p:txBody>
      </p:sp>
      <p:sp>
        <p:nvSpPr>
          <p:cNvPr id="8" name="Rectangle 2"/>
          <p:cNvSpPr/>
          <p:nvPr/>
        </p:nvSpPr>
        <p:spPr>
          <a:xfrm>
            <a:off x="839470" y="1508125"/>
            <a:ext cx="10321925" cy="4961890"/>
          </a:xfrm>
          <a:prstGeom prst="rect">
            <a:avLst/>
          </a:prstGeom>
          <a:no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indent="720090" eaLnBrk="1" hangingPunct="1">
              <a:lnSpc>
                <a:spcPct val="120000"/>
              </a:lnSpc>
            </a:pPr>
            <a:r>
              <a:rPr lang="zh-CN" altLang="en-US" sz="2200" b="0" dirty="0">
                <a:solidFill>
                  <a:srgbClr val="0070C0"/>
                </a:solidFill>
                <a:latin typeface="Times New Roman" panose="02020603050405020304" pitchFamily="18" charset="0"/>
                <a:ea typeface="黑体" panose="02010609060101010101" pitchFamily="49" charset="-122"/>
              </a:rPr>
              <a:t>有一个浅塘，大气和水中苯的浓度为 </a:t>
            </a:r>
            <a:r>
              <a:rPr lang="nn-NO" altLang="zh-CN" sz="2200" b="0" dirty="0">
                <a:solidFill>
                  <a:srgbClr val="0070C0"/>
                </a:solidFill>
                <a:latin typeface="Times New Roman" panose="02020603050405020304" pitchFamily="18" charset="0"/>
                <a:ea typeface="黑体" panose="02010609060101010101" pitchFamily="49" charset="-122"/>
              </a:rPr>
              <a:t>C</a:t>
            </a:r>
            <a:r>
              <a:rPr lang="nn-NO" altLang="zh-CN" sz="2200" b="0" baseline="-25000" dirty="0">
                <a:solidFill>
                  <a:srgbClr val="0070C0"/>
                </a:solidFill>
                <a:latin typeface="Times New Roman" panose="02020603050405020304" pitchFamily="18" charset="0"/>
                <a:ea typeface="黑体" panose="02010609060101010101" pitchFamily="49" charset="-122"/>
              </a:rPr>
              <a:t>a</a:t>
            </a:r>
            <a:r>
              <a:rPr lang="nn-NO" altLang="zh-CN" sz="2200" b="0" dirty="0">
                <a:solidFill>
                  <a:srgbClr val="0070C0"/>
                </a:solidFill>
                <a:latin typeface="Times New Roman" panose="02020603050405020304" pitchFamily="18" charset="0"/>
                <a:ea typeface="黑体" panose="02010609060101010101" pitchFamily="49" charset="-122"/>
              </a:rPr>
              <a:t> = 0.05 mg/m</a:t>
            </a:r>
            <a:r>
              <a:rPr lang="nn-NO" altLang="zh-CN" sz="2200" b="0" baseline="30000" dirty="0">
                <a:solidFill>
                  <a:srgbClr val="0070C0"/>
                </a:solidFill>
                <a:latin typeface="Times New Roman" panose="02020603050405020304" pitchFamily="18" charset="0"/>
                <a:ea typeface="黑体" panose="02010609060101010101" pitchFamily="49" charset="-122"/>
              </a:rPr>
              <a:t>3</a:t>
            </a:r>
            <a:r>
              <a:rPr lang="zh-CN" altLang="nn-NO" sz="2200" b="0" dirty="0">
                <a:solidFill>
                  <a:srgbClr val="0070C0"/>
                </a:solidFill>
                <a:latin typeface="Times New Roman" panose="02020603050405020304" pitchFamily="18" charset="0"/>
                <a:ea typeface="黑体" panose="02010609060101010101" pitchFamily="49" charset="-122"/>
              </a:rPr>
              <a:t>；</a:t>
            </a:r>
            <a:r>
              <a:rPr lang="nn-NO" altLang="zh-CN" sz="2200" b="0" dirty="0">
                <a:solidFill>
                  <a:srgbClr val="0070C0"/>
                </a:solidFill>
                <a:latin typeface="Times New Roman" panose="02020603050405020304" pitchFamily="18" charset="0"/>
                <a:ea typeface="黑体" panose="02010609060101010101" pitchFamily="49" charset="-122"/>
              </a:rPr>
              <a:t>C</a:t>
            </a:r>
            <a:r>
              <a:rPr lang="nn-NO" altLang="zh-CN" sz="2200" b="0" baseline="-25000" dirty="0">
                <a:solidFill>
                  <a:srgbClr val="0070C0"/>
                </a:solidFill>
                <a:latin typeface="Times New Roman" panose="02020603050405020304" pitchFamily="18" charset="0"/>
                <a:ea typeface="黑体" panose="02010609060101010101" pitchFamily="49" charset="-122"/>
              </a:rPr>
              <a:t>w</a:t>
            </a:r>
            <a:r>
              <a:rPr lang="nn-NO" altLang="zh-CN" sz="2200" b="0" dirty="0">
                <a:solidFill>
                  <a:srgbClr val="0070C0"/>
                </a:solidFill>
                <a:latin typeface="Times New Roman" panose="02020603050405020304" pitchFamily="18" charset="0"/>
                <a:ea typeface="黑体" panose="02010609060101010101" pitchFamily="49" charset="-122"/>
              </a:rPr>
              <a:t> = 0.4 mg/m</a:t>
            </a:r>
            <a:r>
              <a:rPr lang="nn-NO" altLang="zh-CN" sz="2200" b="0" baseline="30000" dirty="0">
                <a:solidFill>
                  <a:srgbClr val="0070C0"/>
                </a:solidFill>
                <a:latin typeface="Times New Roman" panose="02020603050405020304" pitchFamily="18" charset="0"/>
                <a:ea typeface="黑体" panose="02010609060101010101" pitchFamily="49" charset="-122"/>
              </a:rPr>
              <a:t>3</a:t>
            </a:r>
            <a:r>
              <a:rPr lang="zh-CN" altLang="nn-NO" sz="2200" b="0" dirty="0">
                <a:solidFill>
                  <a:srgbClr val="0070C0"/>
                </a:solidFill>
                <a:latin typeface="Times New Roman" panose="02020603050405020304" pitchFamily="18" charset="0"/>
                <a:ea typeface="黑体" panose="02010609060101010101" pitchFamily="49" charset="-122"/>
              </a:rPr>
              <a:t>，</a:t>
            </a:r>
            <a:r>
              <a:rPr lang="zh-CN" altLang="en-US" sz="2200" b="0" dirty="0">
                <a:solidFill>
                  <a:srgbClr val="0070C0"/>
                </a:solidFill>
                <a:latin typeface="Times New Roman" panose="02020603050405020304" pitchFamily="18" charset="0"/>
                <a:ea typeface="黑体" panose="02010609060101010101" pitchFamily="49" charset="-122"/>
              </a:rPr>
              <a:t>请根据</a:t>
            </a:r>
            <a:r>
              <a:rPr lang="en-US" altLang="zh-CN" sz="2200" b="0" dirty="0">
                <a:solidFill>
                  <a:srgbClr val="0070C0"/>
                </a:solidFill>
                <a:latin typeface="Times New Roman" panose="02020603050405020304" pitchFamily="18" charset="0"/>
                <a:ea typeface="黑体" panose="02010609060101010101" pitchFamily="49" charset="-122"/>
              </a:rPr>
              <a:t>Henry</a:t>
            </a:r>
            <a:r>
              <a:rPr lang="zh-CN" altLang="en-US" sz="2200" b="0" dirty="0">
                <a:solidFill>
                  <a:srgbClr val="0070C0"/>
                </a:solidFill>
                <a:latin typeface="Times New Roman" panose="02020603050405020304" pitchFamily="18" charset="0"/>
                <a:ea typeface="黑体" panose="02010609060101010101" pitchFamily="49" charset="-122"/>
              </a:rPr>
              <a:t>定律计算，在如下两个季节（</a:t>
            </a:r>
            <a:r>
              <a:rPr lang="en-US" altLang="zh-CN" sz="2200" b="0" dirty="0">
                <a:solidFill>
                  <a:srgbClr val="0070C0"/>
                </a:solidFill>
                <a:latin typeface="Times New Roman" panose="02020603050405020304" pitchFamily="18" charset="0"/>
                <a:ea typeface="黑体" panose="02010609060101010101" pitchFamily="49" charset="-122"/>
              </a:rPr>
              <a:t>1</a:t>
            </a:r>
            <a:r>
              <a:rPr lang="zh-CN" altLang="en-US" sz="2200" b="0" dirty="0">
                <a:solidFill>
                  <a:srgbClr val="0070C0"/>
                </a:solidFill>
                <a:latin typeface="Times New Roman" panose="02020603050405020304" pitchFamily="18" charset="0"/>
                <a:ea typeface="黑体" panose="02010609060101010101" pitchFamily="49" charset="-122"/>
              </a:rPr>
              <a:t>） 典型的夏季环境（</a:t>
            </a:r>
            <a:r>
              <a:rPr lang="en-US" altLang="zh-CN" sz="2200" b="0" dirty="0">
                <a:solidFill>
                  <a:srgbClr val="0070C0"/>
                </a:solidFill>
                <a:latin typeface="Times New Roman" panose="02020603050405020304" pitchFamily="18" charset="0"/>
                <a:ea typeface="黑体" panose="02010609060101010101" pitchFamily="49" charset="-122"/>
              </a:rPr>
              <a:t>T</a:t>
            </a:r>
            <a:r>
              <a:rPr lang="zh-CN" altLang="en-US" sz="2200" b="0" dirty="0">
                <a:solidFill>
                  <a:srgbClr val="0070C0"/>
                </a:solidFill>
                <a:latin typeface="Times New Roman" panose="02020603050405020304" pitchFamily="18" charset="0"/>
                <a:ea typeface="黑体" panose="02010609060101010101" pitchFamily="49" charset="-122"/>
              </a:rPr>
              <a:t>＝</a:t>
            </a:r>
            <a:r>
              <a:rPr lang="en-US" altLang="zh-CN" sz="2200" b="0" dirty="0">
                <a:solidFill>
                  <a:srgbClr val="0070C0"/>
                </a:solidFill>
                <a:latin typeface="Times New Roman" panose="02020603050405020304" pitchFamily="18" charset="0"/>
                <a:ea typeface="黑体" panose="02010609060101010101" pitchFamily="49" charset="-122"/>
              </a:rPr>
              <a:t>25 </a:t>
            </a:r>
            <a:r>
              <a:rPr lang="zh-CN" altLang="en-US" sz="2200" b="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b="0" dirty="0">
                <a:solidFill>
                  <a:srgbClr val="0070C0"/>
                </a:solidFill>
                <a:latin typeface="Times New Roman" panose="02020603050405020304" pitchFamily="18" charset="0"/>
                <a:ea typeface="黑体" panose="02010609060101010101" pitchFamily="49" charset="-122"/>
              </a:rPr>
              <a:t>）；（</a:t>
            </a:r>
            <a:r>
              <a:rPr lang="en-US" altLang="zh-CN" sz="2200" b="0" dirty="0">
                <a:solidFill>
                  <a:srgbClr val="0070C0"/>
                </a:solidFill>
                <a:latin typeface="Times New Roman" panose="02020603050405020304" pitchFamily="18" charset="0"/>
                <a:ea typeface="黑体" panose="02010609060101010101" pitchFamily="49" charset="-122"/>
              </a:rPr>
              <a:t>2</a:t>
            </a:r>
            <a:r>
              <a:rPr lang="zh-CN" altLang="en-US" sz="2200" b="0" dirty="0">
                <a:solidFill>
                  <a:srgbClr val="0070C0"/>
                </a:solidFill>
                <a:latin typeface="Times New Roman" panose="02020603050405020304" pitchFamily="18" charset="0"/>
                <a:ea typeface="黑体" panose="02010609060101010101" pitchFamily="49" charset="-122"/>
              </a:rPr>
              <a:t>）典型的冬季环境（</a:t>
            </a:r>
            <a:r>
              <a:rPr lang="en-US" altLang="zh-CN" sz="2200" b="0" dirty="0">
                <a:solidFill>
                  <a:srgbClr val="0070C0"/>
                </a:solidFill>
                <a:latin typeface="Times New Roman" panose="02020603050405020304" pitchFamily="18" charset="0"/>
                <a:ea typeface="黑体" panose="02010609060101010101" pitchFamily="49" charset="-122"/>
              </a:rPr>
              <a:t>T</a:t>
            </a:r>
            <a:r>
              <a:rPr lang="zh-CN" altLang="en-US" sz="2200" b="0" dirty="0">
                <a:solidFill>
                  <a:srgbClr val="0070C0"/>
                </a:solidFill>
                <a:latin typeface="Times New Roman" panose="02020603050405020304" pitchFamily="18" charset="0"/>
                <a:ea typeface="黑体" panose="02010609060101010101" pitchFamily="49" charset="-122"/>
              </a:rPr>
              <a:t>＝</a:t>
            </a:r>
            <a:r>
              <a:rPr lang="en-US" altLang="zh-CN" sz="2200" b="0" dirty="0">
                <a:solidFill>
                  <a:srgbClr val="0070C0"/>
                </a:solidFill>
                <a:latin typeface="Times New Roman" panose="02020603050405020304" pitchFamily="18" charset="0"/>
                <a:ea typeface="黑体" panose="02010609060101010101" pitchFamily="49" charset="-122"/>
              </a:rPr>
              <a:t>5 </a:t>
            </a:r>
            <a:r>
              <a:rPr lang="zh-CN" altLang="en-US" sz="2200" b="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b="0" dirty="0">
                <a:solidFill>
                  <a:srgbClr val="0070C0"/>
                </a:solidFill>
                <a:latin typeface="Times New Roman" panose="02020603050405020304" pitchFamily="18" charset="0"/>
                <a:ea typeface="黑体" panose="02010609060101010101" pitchFamily="49" charset="-122"/>
              </a:rPr>
              <a:t>），苯在大气－水界面的迁移方向。</a:t>
            </a:r>
            <a:endParaRPr lang="en-US" altLang="zh-CN" sz="2200" b="0" dirty="0">
              <a:solidFill>
                <a:srgbClr val="0070C0"/>
              </a:solidFill>
              <a:latin typeface="Times New Roman" panose="02020603050405020304" pitchFamily="18" charset="0"/>
              <a:ea typeface="黑体" panose="02010609060101010101" pitchFamily="49" charset="-122"/>
            </a:endParaRPr>
          </a:p>
          <a:p>
            <a:pPr eaLnBrk="1" hangingPunct="1">
              <a:lnSpc>
                <a:spcPct val="120000"/>
              </a:lnSpc>
            </a:pPr>
            <a:r>
              <a:rPr lang="zh-CN" altLang="en-US" sz="2200" b="0" dirty="0">
                <a:latin typeface="黑体" panose="02010609060101010101" pitchFamily="49" charset="-122"/>
                <a:ea typeface="黑体" panose="02010609060101010101" pitchFamily="49" charset="-122"/>
              </a:rPr>
              <a:t>已知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Henry</a:t>
            </a:r>
            <a:r>
              <a:rPr lang="en-US" altLang="zh-CN" sz="2200" b="0" dirty="0">
                <a:latin typeface="黑体" panose="02010609060101010101" pitchFamily="49" charset="-122"/>
                <a:ea typeface="黑体" panose="02010609060101010101" pitchFamily="49" charset="-122"/>
              </a:rPr>
              <a:t> </a:t>
            </a:r>
            <a:r>
              <a:rPr lang="zh-CN" altLang="en-US" sz="2200" b="0" dirty="0">
                <a:latin typeface="黑体" panose="02010609060101010101" pitchFamily="49" charset="-122"/>
                <a:ea typeface="黑体" panose="02010609060101010101" pitchFamily="49" charset="-122"/>
              </a:rPr>
              <a:t>定律常数随温度的变化关系式为：</a:t>
            </a:r>
            <a:endParaRPr lang="en-US" altLang="zh-CN" sz="2200" b="0" dirty="0">
              <a:latin typeface="黑体" panose="02010609060101010101" pitchFamily="49" charset="-122"/>
              <a:ea typeface="黑体" panose="02010609060101010101" pitchFamily="49" charset="-122"/>
            </a:endParaRPr>
          </a:p>
          <a:p>
            <a:pPr algn="ctr" eaLnBrk="1" hangingPunct="1">
              <a:lnSpc>
                <a:spcPct val="120000"/>
              </a:lnSpc>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ln </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H</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Pa · m</a:t>
            </a: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/mol</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-6.44 × 10</a:t>
            </a: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+ 27.9</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20000"/>
              </a:lnSpc>
            </a:pP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 25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20000"/>
              </a:lnSpc>
            </a:pP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ln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H</a:t>
            </a:r>
            <a:r>
              <a:rPr lang="zh-CN" altLang="en-US" sz="2200" b="0" baseline="-25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6.289   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H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539 Pa · m</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/mol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a:t>
            </a:r>
            <a:r>
              <a:rPr lang="zh-CN" altLang="el-GR" sz="2200" b="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RT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 0.218</a:t>
            </a: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20000"/>
              </a:lnSpc>
            </a:pP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 c</a:t>
            </a:r>
            <a:r>
              <a:rPr lang="zh-CN" altLang="en-US" sz="2200" b="0" baseline="-25000" dirty="0">
                <a:latin typeface="Times New Roman" panose="02020603050405020304" pitchFamily="18" charset="0"/>
                <a:ea typeface="黑体" panose="02010609060101010101" pitchFamily="49" charset="-122"/>
                <a:cs typeface="Times New Roman" panose="02020603050405020304" pitchFamily="18" charset="0"/>
              </a:rPr>
              <a:t>空气</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c</a:t>
            </a:r>
            <a:r>
              <a:rPr lang="zh-CN" altLang="en-US" sz="2200" b="0" baseline="-25000" dirty="0">
                <a:latin typeface="Times New Roman" panose="02020603050405020304" pitchFamily="18" charset="0"/>
                <a:ea typeface="黑体" panose="02010609060101010101" pitchFamily="49" charset="-122"/>
                <a:cs typeface="Times New Roman" panose="02020603050405020304" pitchFamily="18" charset="0"/>
              </a:rPr>
              <a:t>水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0.125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苯向大气迁移；</a:t>
            </a: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20000"/>
              </a:lnSpc>
            </a:pP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20000"/>
              </a:lnSpc>
            </a:pP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 5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20000"/>
              </a:lnSpc>
            </a:pP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ln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H</a:t>
            </a:r>
            <a:r>
              <a:rPr lang="zh-CN" altLang="en-US" sz="2200" b="0" baseline="-25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4.73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H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114 Pa · m</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/mol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a:t>
            </a:r>
            <a:r>
              <a:rPr lang="zh-CN" altLang="el-GR" sz="2200" b="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RT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 0.0493</a:t>
            </a: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20000"/>
              </a:lnSpc>
            </a:pP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c</a:t>
            </a:r>
            <a:r>
              <a:rPr lang="zh-CN" altLang="en-US" sz="2200" b="0" baseline="-25000" dirty="0">
                <a:latin typeface="Times New Roman" panose="02020603050405020304" pitchFamily="18" charset="0"/>
                <a:ea typeface="黑体" panose="02010609060101010101" pitchFamily="49" charset="-122"/>
                <a:cs typeface="Times New Roman" panose="02020603050405020304" pitchFamily="18" charset="0"/>
              </a:rPr>
              <a:t>空气</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c</a:t>
            </a:r>
            <a:r>
              <a:rPr lang="zh-CN" altLang="en-US" sz="2200" b="0" baseline="-25000" dirty="0">
                <a:latin typeface="Times New Roman" panose="02020603050405020304" pitchFamily="18" charset="0"/>
                <a:ea typeface="黑体" panose="02010609060101010101" pitchFamily="49" charset="-122"/>
                <a:cs typeface="Times New Roman" panose="02020603050405020304" pitchFamily="18" charset="0"/>
              </a:rPr>
              <a:t>水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0.125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苯向水相迁移；</a:t>
            </a:r>
            <a:endParaRPr lang="zh-CN" altLang="en-US" sz="2200" b="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Henry 定律</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Henry Law</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1135" y="332740"/>
            <a:ext cx="11081385" cy="82994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挥发作用的双膜理论</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Double-Layer Theory of Evaporation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8" name="Picture 25"/>
          <p:cNvPicPr>
            <a:picLocks noChangeAspect="1"/>
          </p:cNvPicPr>
          <p:nvPr/>
        </p:nvPicPr>
        <p:blipFill>
          <a:blip r:embed="rId1"/>
          <a:stretch>
            <a:fillRect/>
          </a:stretch>
        </p:blipFill>
        <p:spPr>
          <a:xfrm>
            <a:off x="6384032" y="1673942"/>
            <a:ext cx="4824412" cy="3792538"/>
          </a:xfrm>
          <a:prstGeom prst="rect">
            <a:avLst/>
          </a:prstGeom>
          <a:noFill/>
          <a:ln w="50800">
            <a:noFill/>
          </a:ln>
        </p:spPr>
      </p:pic>
      <p:sp>
        <p:nvSpPr>
          <p:cNvPr id="9" name="Text Box 5"/>
          <p:cNvSpPr txBox="1"/>
          <p:nvPr/>
        </p:nvSpPr>
        <p:spPr>
          <a:xfrm>
            <a:off x="623511" y="1916558"/>
            <a:ext cx="4824411" cy="2552174"/>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indent="720090" eaLnBrk="1" hangingPunct="1">
              <a:lnSpc>
                <a:spcPct val="150000"/>
              </a:lnSpc>
              <a:spcBef>
                <a:spcPts val="0"/>
              </a:spcBef>
              <a:buClr>
                <a:schemeClr val="accent1"/>
              </a:buClr>
              <a:buFont typeface="Wingdings" panose="05000000000000000000" pitchFamily="2" charset="2"/>
            </a:pPr>
            <a:r>
              <a:rPr lang="zh-CN" altLang="en-US" sz="2200" b="0" dirty="0">
                <a:latin typeface="黑体" panose="02010609060101010101" pitchFamily="49" charset="-122"/>
                <a:ea typeface="黑体" panose="02010609060101010101" pitchFamily="49" charset="-122"/>
              </a:rPr>
              <a:t>化学物质从水中挥发时必须克服来自近水表层和空气层的阻力。</a:t>
            </a:r>
            <a:endParaRPr lang="en-US" altLang="zh-CN" sz="2200" b="0" dirty="0">
              <a:latin typeface="黑体" panose="02010609060101010101" pitchFamily="49" charset="-122"/>
              <a:ea typeface="黑体" panose="02010609060101010101" pitchFamily="49" charset="-122"/>
            </a:endParaRPr>
          </a:p>
          <a:p>
            <a:pPr indent="720090" eaLnBrk="1" hangingPunct="1">
              <a:lnSpc>
                <a:spcPct val="150000"/>
              </a:lnSpc>
              <a:spcBef>
                <a:spcPts val="0"/>
              </a:spcBef>
              <a:buClr>
                <a:schemeClr val="accent1"/>
              </a:buClr>
              <a:buFont typeface="Wingdings" panose="05000000000000000000" pitchFamily="2" charset="2"/>
            </a:pPr>
            <a:endParaRPr lang="zh-CN" altLang="en-US" sz="2200" b="0" dirty="0">
              <a:latin typeface="黑体" panose="02010609060101010101" pitchFamily="49" charset="-122"/>
              <a:ea typeface="黑体" panose="02010609060101010101" pitchFamily="49" charset="-122"/>
            </a:endParaRPr>
          </a:p>
          <a:p>
            <a:pPr indent="720090" eaLnBrk="1" hangingPunct="1">
              <a:lnSpc>
                <a:spcPct val="150000"/>
              </a:lnSpc>
              <a:spcBef>
                <a:spcPts val="0"/>
              </a:spcBef>
              <a:buClr>
                <a:schemeClr val="accent1"/>
              </a:buClr>
              <a:buFont typeface="Wingdings" panose="05000000000000000000" pitchFamily="2" charset="2"/>
            </a:pPr>
            <a:r>
              <a:rPr lang="zh-CN" altLang="en-US" sz="2200" b="0" dirty="0">
                <a:latin typeface="黑体" panose="02010609060101010101" pitchFamily="49" charset="-122"/>
                <a:ea typeface="黑体" panose="02010609060101010101" pitchFamily="49" charset="-122"/>
              </a:rPr>
              <a:t>气膜和液膜控制了化学物质由水向空气中迁移的速率。</a:t>
            </a:r>
            <a:endParaRPr lang="zh-CN" altLang="en-US" sz="2200" b="0" dirty="0">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839470" y="1195070"/>
            <a:ext cx="10358755" cy="50260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720090">
              <a:lnSpc>
                <a:spcPct val="140000"/>
              </a:lnSpc>
              <a:spcBef>
                <a:spcPts val="0"/>
              </a:spcBef>
              <a:spcAft>
                <a:spcPts val="0"/>
              </a:spcAft>
              <a:buClrTx/>
              <a:buSzPct val="100000"/>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在气膜和液膜的界面上，液相浓度为 </a:t>
            </a:r>
            <a:r>
              <a:rPr lang="en-US" altLang="zh-CN" sz="2200" i="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2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i </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，气相分压则用 </a:t>
            </a:r>
            <a:r>
              <a:rPr lang="en-US" altLang="zh-CN" sz="2200" i="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p</a:t>
            </a:r>
            <a:r>
              <a:rPr lang="en-US" altLang="zh-CN" sz="22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200" baseline="-5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i </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表示，假设化学物质在气液界面上达到平衡并且遵循 </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Henry </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定律</a:t>
            </a:r>
            <a:endPar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40000"/>
              </a:lnSpc>
              <a:spcBef>
                <a:spcPts val="0"/>
              </a:spcBef>
              <a:spcAft>
                <a:spcPts val="0"/>
              </a:spcAft>
              <a:buClrTx/>
              <a:buSzPct val="100000"/>
              <a:buNone/>
            </a:pP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40000"/>
              </a:lnSpc>
              <a:spcBef>
                <a:spcPts val="1000"/>
              </a:spcBef>
              <a:spcAft>
                <a:spcPts val="0"/>
              </a:spcAft>
              <a:buClrTx/>
              <a:buSzPct val="100000"/>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若在界面上不存在净积累，化学物质在 </a:t>
            </a:r>
            <a:r>
              <a:rPr lang="en-US" altLang="zh-CN" sz="2200" i="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z</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方向的通量（</a:t>
            </a:r>
            <a:r>
              <a:rPr lang="en-US" altLang="zh-CN" sz="2200" i="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F</a:t>
            </a:r>
            <a:r>
              <a:rPr lang="en-US" altLang="zh-CN" sz="2200" i="1"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z</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）可表示为：</a:t>
            </a:r>
            <a:endPar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lvl="0" indent="0" eaLnBrk="1" hangingPunct="1">
              <a:lnSpc>
                <a:spcPct val="150000"/>
              </a:lnSpc>
              <a:spcBef>
                <a:spcPts val="0"/>
              </a:spcBef>
              <a:buNone/>
              <a:defRPr/>
            </a:pPr>
            <a:r>
              <a:rPr lang="zh-CN" altLang="en-US" sz="2200" kern="0" dirty="0">
                <a:solidFill>
                  <a:schemeClr val="tx1"/>
                </a:solidFill>
                <a:latin typeface="黑体" panose="02010609060101010101" pitchFamily="49" charset="-122"/>
                <a:ea typeface="黑体" panose="02010609060101010101" pitchFamily="49" charset="-122"/>
              </a:rPr>
              <a:t>式中：   </a:t>
            </a:r>
            <a:r>
              <a:rPr lang="en-US" altLang="zh-CN" sz="2200" i="1"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K</a:t>
            </a:r>
            <a:r>
              <a:rPr lang="en-US" altLang="zh-CN" sz="2200" i="1"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gi</a:t>
            </a:r>
            <a:r>
              <a:rPr lang="en-US" altLang="zh-CN" sz="2200" kern="0" dirty="0">
                <a:solidFill>
                  <a:schemeClr val="tx1"/>
                </a:solidFill>
                <a:latin typeface="宋体" panose="02010600030101010101" pitchFamily="2" charset="-122"/>
                <a:ea typeface="宋体" panose="02010600030101010101" pitchFamily="2" charset="-122"/>
              </a:rPr>
              <a:t> — </a:t>
            </a:r>
            <a:r>
              <a:rPr lang="zh-CN" altLang="en-US" sz="2200" kern="0" dirty="0">
                <a:solidFill>
                  <a:schemeClr val="tx1"/>
                </a:solidFill>
                <a:latin typeface="黑体" panose="02010609060101010101" pitchFamily="49" charset="-122"/>
                <a:ea typeface="黑体" panose="02010609060101010101" pitchFamily="49" charset="-122"/>
              </a:rPr>
              <a:t>在气相通过气膜的传质系数</a:t>
            </a:r>
            <a:r>
              <a:rPr lang="zh-CN" altLang="en-US" sz="2200" kern="0" dirty="0">
                <a:solidFill>
                  <a:schemeClr val="tx1"/>
                </a:solidFill>
                <a:latin typeface="宋体" panose="02010600030101010101" pitchFamily="2" charset="-122"/>
                <a:ea typeface="宋体" panose="02010600030101010101" pitchFamily="2" charset="-122"/>
              </a:rPr>
              <a:t>；</a:t>
            </a:r>
            <a:endParaRPr lang="zh-CN" altLang="en-US" sz="2200" kern="0" dirty="0">
              <a:solidFill>
                <a:schemeClr val="tx1"/>
              </a:solidFill>
              <a:latin typeface="宋体" panose="02010600030101010101" pitchFamily="2" charset="-122"/>
              <a:ea typeface="宋体" panose="02010600030101010101" pitchFamily="2" charset="-122"/>
            </a:endParaRPr>
          </a:p>
          <a:p>
            <a:pPr marL="0" lvl="0" indent="0" eaLnBrk="1" hangingPunct="1">
              <a:lnSpc>
                <a:spcPct val="150000"/>
              </a:lnSpc>
              <a:spcBef>
                <a:spcPts val="0"/>
              </a:spcBef>
              <a:buNone/>
              <a:defRPr/>
            </a:pPr>
            <a:r>
              <a:rPr lang="zh-CN" altLang="en-US" sz="2200" kern="0" dirty="0">
                <a:solidFill>
                  <a:schemeClr val="tx1"/>
                </a:solidFill>
                <a:latin typeface="宋体" panose="02010600030101010101" pitchFamily="2" charset="-122"/>
                <a:ea typeface="宋体" panose="02010600030101010101" pitchFamily="2" charset="-122"/>
              </a:rPr>
              <a:t>         </a:t>
            </a:r>
            <a:r>
              <a:rPr lang="en-US" altLang="zh-CN" sz="2200" i="1"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K</a:t>
            </a:r>
            <a:r>
              <a:rPr lang="en-US" altLang="zh-CN" sz="2200" i="1"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Li</a:t>
            </a:r>
            <a:r>
              <a:rPr lang="en-US" altLang="zh-CN" sz="2200"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kern="0" dirty="0">
                <a:solidFill>
                  <a:schemeClr val="tx1"/>
                </a:solidFill>
                <a:latin typeface="宋体" panose="02010600030101010101" pitchFamily="2" charset="-122"/>
                <a:ea typeface="宋体" panose="02010600030101010101" pitchFamily="2" charset="-122"/>
              </a:rPr>
              <a:t>— </a:t>
            </a:r>
            <a:r>
              <a:rPr lang="zh-CN" altLang="en-US" sz="2200" kern="0" dirty="0">
                <a:solidFill>
                  <a:schemeClr val="tx1"/>
                </a:solidFill>
                <a:latin typeface="黑体" panose="02010609060101010101" pitchFamily="49" charset="-122"/>
                <a:ea typeface="黑体" panose="02010609060101010101" pitchFamily="49" charset="-122"/>
              </a:rPr>
              <a:t>在液相通过液膜的传质系数</a:t>
            </a:r>
            <a:r>
              <a:rPr lang="zh-CN" altLang="en-US" sz="2200" kern="0" dirty="0">
                <a:solidFill>
                  <a:schemeClr val="tx1"/>
                </a:solidFill>
                <a:latin typeface="宋体" panose="02010600030101010101" pitchFamily="2" charset="-122"/>
                <a:ea typeface="宋体" panose="02010600030101010101" pitchFamily="2" charset="-122"/>
              </a:rPr>
              <a:t>；</a:t>
            </a:r>
            <a:endParaRPr lang="zh-CN" altLang="en-US" sz="2200" kern="0" dirty="0">
              <a:solidFill>
                <a:schemeClr val="tx1"/>
              </a:solidFill>
              <a:latin typeface="宋体" panose="02010600030101010101" pitchFamily="2" charset="-122"/>
              <a:ea typeface="宋体" panose="02010600030101010101" pitchFamily="2" charset="-122"/>
            </a:endParaRPr>
          </a:p>
          <a:p>
            <a:pPr marL="0" lvl="0" indent="0" eaLnBrk="1" hangingPunct="1">
              <a:lnSpc>
                <a:spcPct val="150000"/>
              </a:lnSpc>
              <a:spcBef>
                <a:spcPts val="0"/>
              </a:spcBef>
              <a:buNone/>
              <a:defRPr/>
            </a:pPr>
            <a:r>
              <a:rPr lang="zh-CN" altLang="en-US" sz="2200" kern="0" dirty="0">
                <a:solidFill>
                  <a:schemeClr val="tx1"/>
                </a:solidFill>
                <a:latin typeface="宋体" panose="02010600030101010101" pitchFamily="2" charset="-122"/>
                <a:ea typeface="宋体" panose="02010600030101010101" pitchFamily="2" charset="-122"/>
              </a:rPr>
              <a:t>        </a:t>
            </a:r>
            <a:r>
              <a:rPr lang="zh-CN" altLang="en-US" sz="22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a:t>
            </a:r>
            <a:r>
              <a:rPr lang="en-US" altLang="zh-CN" sz="2200" i="1"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a:t>
            </a:r>
            <a:r>
              <a:rPr lang="en-US" altLang="zh-CN" sz="2200" i="1"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200"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kern="0" dirty="0">
                <a:solidFill>
                  <a:schemeClr val="tx1"/>
                </a:solidFill>
                <a:latin typeface="宋体" panose="02010600030101010101" pitchFamily="2" charset="-122"/>
                <a:ea typeface="宋体" panose="02010600030101010101" pitchFamily="2" charset="-122"/>
              </a:rPr>
              <a:t>— </a:t>
            </a:r>
            <a:r>
              <a:rPr lang="zh-CN" altLang="en-US" sz="2200" kern="0" dirty="0">
                <a:solidFill>
                  <a:schemeClr val="tx1"/>
                </a:solidFill>
                <a:latin typeface="黑体" panose="02010609060101010101" pitchFamily="49" charset="-122"/>
                <a:ea typeface="黑体" panose="02010609060101010101" pitchFamily="49" charset="-122"/>
              </a:rPr>
              <a:t>从液相挥发时存在的浓度梯度</a:t>
            </a:r>
            <a:r>
              <a:rPr lang="zh-CN" altLang="en-US" sz="2200" kern="0" dirty="0">
                <a:solidFill>
                  <a:schemeClr val="tx1"/>
                </a:solidFill>
                <a:latin typeface="宋体" panose="02010600030101010101" pitchFamily="2" charset="-122"/>
                <a:ea typeface="宋体" panose="02010600030101010101" pitchFamily="2" charset="-122"/>
              </a:rPr>
              <a:t>；</a:t>
            </a:r>
            <a:endParaRPr lang="en-US" altLang="zh-CN" sz="2200" kern="0" dirty="0">
              <a:solidFill>
                <a:schemeClr val="tx1"/>
              </a:solidFill>
              <a:latin typeface="宋体" panose="02010600030101010101" pitchFamily="2" charset="-122"/>
              <a:ea typeface="宋体" panose="02010600030101010101" pitchFamily="2" charset="-122"/>
            </a:endParaRPr>
          </a:p>
          <a:p>
            <a:pPr marL="0" lvl="0" indent="0" eaLnBrk="1" hangingPunct="1">
              <a:lnSpc>
                <a:spcPct val="150000"/>
              </a:lnSpc>
              <a:spcBef>
                <a:spcPts val="0"/>
              </a:spcBef>
              <a:buNone/>
              <a:defRPr/>
            </a:pPr>
            <a:r>
              <a:rPr lang="en-US" altLang="zh-CN" sz="2200" kern="0" dirty="0">
                <a:solidFill>
                  <a:schemeClr val="tx1"/>
                </a:solidFill>
                <a:latin typeface="宋体" panose="02010600030101010101" pitchFamily="2" charset="-122"/>
                <a:ea typeface="宋体" panose="02010600030101010101" pitchFamily="2" charset="-122"/>
                <a:cs typeface="Times New Roman" panose="02020603050405020304" pitchFamily="18" charset="0"/>
              </a:rPr>
              <a:t>         </a:t>
            </a:r>
            <a:r>
              <a:rPr lang="en-US" altLang="zh-CN" sz="2200" i="1"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p</a:t>
            </a:r>
            <a:r>
              <a:rPr lang="en-US" altLang="zh-CN" sz="2200"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a:t>
            </a:r>
            <a:r>
              <a:rPr lang="en-US" altLang="zh-CN" sz="2200" i="1"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-p</a:t>
            </a:r>
            <a:r>
              <a:rPr lang="en-US" altLang="zh-CN" sz="2200"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a:t>
            </a:r>
            <a:r>
              <a:rPr lang="en-US" altLang="zh-CN" sz="2200" kern="0" baseline="-50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200" kern="0" dirty="0">
                <a:solidFill>
                  <a:schemeClr val="tx1"/>
                </a:solidFill>
                <a:latin typeface="宋体" panose="02010600030101010101" pitchFamily="2" charset="-122"/>
                <a:ea typeface="宋体" panose="02010600030101010101" pitchFamily="2" charset="-122"/>
              </a:rPr>
              <a:t> — </a:t>
            </a:r>
            <a:r>
              <a:rPr lang="zh-CN" altLang="en-US" sz="2200" kern="0" dirty="0">
                <a:solidFill>
                  <a:schemeClr val="tx1"/>
                </a:solidFill>
                <a:latin typeface="黑体" panose="02010609060101010101" pitchFamily="49" charset="-122"/>
                <a:ea typeface="黑体" panose="02010609060101010101" pitchFamily="49" charset="-122"/>
              </a:rPr>
              <a:t>在气相一侧存在一个气膜的浓度梯度。</a:t>
            </a:r>
            <a:endParaRPr lang="en-US" altLang="zh-CN" sz="2200" kern="0" dirty="0">
              <a:solidFill>
                <a:schemeClr val="tx1"/>
              </a:solidFill>
              <a:latin typeface="黑体" panose="02010609060101010101" pitchFamily="49" charset="-122"/>
              <a:ea typeface="黑体" panose="02010609060101010101" pitchFamily="49" charset="-122"/>
            </a:endParaRPr>
          </a:p>
        </p:txBody>
      </p:sp>
      <p:pic>
        <p:nvPicPr>
          <p:cNvPr id="11" name="图片 10"/>
          <p:cNvPicPr>
            <a:picLocks noChangeAspect="1"/>
          </p:cNvPicPr>
          <p:nvPr/>
        </p:nvPicPr>
        <p:blipFill>
          <a:blip r:embed="rId1">
            <a:clrChange>
              <a:clrFrom>
                <a:srgbClr val="F9F9F9"/>
              </a:clrFrom>
              <a:clrTo>
                <a:srgbClr val="F9F9F9">
                  <a:alpha val="0"/>
                </a:srgbClr>
              </a:clrTo>
            </a:clrChange>
          </a:blip>
          <a:stretch>
            <a:fillRect/>
          </a:stretch>
        </p:blipFill>
        <p:spPr>
          <a:xfrm>
            <a:off x="4727451" y="2348865"/>
            <a:ext cx="1309866" cy="439613"/>
          </a:xfrm>
          <a:prstGeom prst="rect">
            <a:avLst/>
          </a:prstGeom>
        </p:spPr>
      </p:pic>
      <p:pic>
        <p:nvPicPr>
          <p:cNvPr id="13" name="图片 12"/>
          <p:cNvPicPr>
            <a:picLocks noChangeAspect="1"/>
          </p:cNvPicPr>
          <p:nvPr/>
        </p:nvPicPr>
        <p:blipFill>
          <a:blip r:embed="rId2">
            <a:clrChange>
              <a:clrFrom>
                <a:srgbClr val="F9F9F9"/>
              </a:clrFrom>
              <a:clrTo>
                <a:srgbClr val="F9F9F9">
                  <a:alpha val="0"/>
                </a:srgbClr>
              </a:clrTo>
            </a:clrChange>
          </a:blip>
          <a:stretch>
            <a:fillRect/>
          </a:stretch>
        </p:blipFill>
        <p:spPr>
          <a:xfrm>
            <a:off x="4040938" y="3212858"/>
            <a:ext cx="4110670" cy="839077"/>
          </a:xfrm>
          <a:prstGeom prst="rect">
            <a:avLst/>
          </a:prstGeom>
        </p:spPr>
      </p:pic>
      <p:sp>
        <p:nvSpPr>
          <p:cNvPr id="2" name="Text Box 4"/>
          <p:cNvSpPr txBox="1">
            <a:spLocks noChangeArrowheads="1"/>
          </p:cNvSpPr>
          <p:nvPr/>
        </p:nvSpPr>
        <p:spPr bwMode="auto">
          <a:xfrm>
            <a:off x="191135" y="332740"/>
            <a:ext cx="11081385"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挥发作用的双膜理论</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Double-Layer Theory of Evaporation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839416" y="2060342"/>
            <a:ext cx="11089232" cy="419100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720090">
              <a:lnSpc>
                <a:spcPct val="130000"/>
              </a:lnSpc>
              <a:spcBef>
                <a:spcPts val="0"/>
              </a:spcBef>
              <a:buClrTx/>
              <a:buSzPct val="100000"/>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若以液相为主时，气相的浓度为零，将 </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2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i</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代入后得：</a:t>
            </a:r>
            <a:endPar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2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2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2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2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zh-CN" altLang="en-US" sz="22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由于所分析的污染物是在水相，因而方程可写为：</a:t>
            </a:r>
            <a:endParaRPr lang="en-US" altLang="zh-CN" sz="22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2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2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1100"/>
              </a:spcBef>
              <a:spcAft>
                <a:spcPts val="0"/>
              </a:spcAft>
              <a:buClrTx/>
              <a:buSzPct val="100000"/>
              <a:buNone/>
            </a:pPr>
            <a:r>
              <a:rPr lang="zh-CN" altLang="en-US" sz="22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由此可知，挥发速率常数依赖于 </a:t>
            </a:r>
            <a:r>
              <a:rPr lang="en-US" altLang="zh-CN" sz="2200" i="1"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kern="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L</a:t>
            </a:r>
            <a:r>
              <a:rPr lang="zh-CN" altLang="en-US" sz="22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i="1"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kern="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 </a:t>
            </a:r>
            <a:r>
              <a:rPr lang="zh-CN" altLang="en-US" sz="22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和 </a:t>
            </a:r>
            <a:r>
              <a:rPr lang="en-US" altLang="zh-CN" sz="2200" i="1"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kern="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g</a:t>
            </a:r>
            <a:r>
              <a:rPr lang="zh-CN" altLang="en-US" sz="22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4295558" y="1196508"/>
            <a:ext cx="2969694" cy="944183"/>
          </a:xfrm>
          <a:prstGeom prst="rect">
            <a:avLst/>
          </a:prstGeom>
        </p:spPr>
      </p:pic>
      <p:pic>
        <p:nvPicPr>
          <p:cNvPr id="11" name="图片 10"/>
          <p:cNvPicPr>
            <a:picLocks noChangeAspect="1"/>
          </p:cNvPicPr>
          <p:nvPr/>
        </p:nvPicPr>
        <p:blipFill>
          <a:blip r:embed="rId2">
            <a:clrChange>
              <a:clrFrom>
                <a:srgbClr val="F9F9F9"/>
              </a:clrFrom>
              <a:clrTo>
                <a:srgbClr val="F9F9F9">
                  <a:alpha val="0"/>
                </a:srgbClr>
              </a:clrTo>
            </a:clrChange>
          </a:blip>
          <a:stretch>
            <a:fillRect/>
          </a:stretch>
        </p:blipFill>
        <p:spPr>
          <a:xfrm>
            <a:off x="3935730" y="2575560"/>
            <a:ext cx="4350385" cy="1610360"/>
          </a:xfrm>
          <a:prstGeom prst="rect">
            <a:avLst/>
          </a:prstGeom>
        </p:spPr>
      </p:pic>
      <p:pic>
        <p:nvPicPr>
          <p:cNvPr id="13" name="图片 12"/>
          <p:cNvPicPr>
            <a:picLocks noChangeAspect="1"/>
          </p:cNvPicPr>
          <p:nvPr/>
        </p:nvPicPr>
        <p:blipFill>
          <a:blip r:embed="rId3">
            <a:clrChange>
              <a:clrFrom>
                <a:srgbClr val="F9F9F9"/>
              </a:clrFrom>
              <a:clrTo>
                <a:srgbClr val="F9F9F9">
                  <a:alpha val="0"/>
                </a:srgbClr>
              </a:clrTo>
            </a:clrChange>
          </a:blip>
          <a:stretch>
            <a:fillRect/>
          </a:stretch>
        </p:blipFill>
        <p:spPr>
          <a:xfrm>
            <a:off x="2516505" y="4797425"/>
            <a:ext cx="2244090" cy="760730"/>
          </a:xfrm>
          <a:prstGeom prst="rect">
            <a:avLst/>
          </a:prstGeom>
        </p:spPr>
      </p:pic>
      <p:pic>
        <p:nvPicPr>
          <p:cNvPr id="15" name="图片 14"/>
          <p:cNvPicPr>
            <a:picLocks noChangeAspect="1"/>
          </p:cNvPicPr>
          <p:nvPr/>
        </p:nvPicPr>
        <p:blipFill>
          <a:blip r:embed="rId4">
            <a:clrChange>
              <a:clrFrom>
                <a:srgbClr val="F9F9F9"/>
              </a:clrFrom>
              <a:clrTo>
                <a:srgbClr val="F9F9F9">
                  <a:alpha val="0"/>
                </a:srgbClr>
              </a:clrTo>
            </a:clrChange>
          </a:blip>
          <a:stretch>
            <a:fillRect/>
          </a:stretch>
        </p:blipFill>
        <p:spPr>
          <a:xfrm>
            <a:off x="6096000" y="4797425"/>
            <a:ext cx="2396490" cy="812165"/>
          </a:xfrm>
          <a:prstGeom prst="rect">
            <a:avLst/>
          </a:prstGeom>
        </p:spPr>
      </p:pic>
      <p:sp>
        <p:nvSpPr>
          <p:cNvPr id="2" name="Text Box 4"/>
          <p:cNvSpPr txBox="1">
            <a:spLocks noChangeArrowheads="1"/>
          </p:cNvSpPr>
          <p:nvPr/>
        </p:nvSpPr>
        <p:spPr bwMode="auto">
          <a:xfrm>
            <a:off x="191135" y="332740"/>
            <a:ext cx="11081385" cy="82994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挥发作用的双膜理论</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Double-Layer Theory of Evaporation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grpSp>
        <p:nvGrpSpPr>
          <p:cNvPr id="16" name="组合 15"/>
          <p:cNvGrpSpPr/>
          <p:nvPr/>
        </p:nvGrpSpPr>
        <p:grpSpPr>
          <a:xfrm>
            <a:off x="1343472" y="1700302"/>
            <a:ext cx="9026864" cy="4868338"/>
            <a:chOff x="99175" y="1933366"/>
            <a:chExt cx="11993649" cy="6906633"/>
          </a:xfrm>
        </p:grpSpPr>
        <p:pic>
          <p:nvPicPr>
            <p:cNvPr id="13" name="图片 12"/>
            <p:cNvPicPr>
              <a:picLocks noChangeAspect="1"/>
            </p:cNvPicPr>
            <p:nvPr/>
          </p:nvPicPr>
          <p:blipFill>
            <a:blip r:embed="rId1">
              <a:clrChange>
                <a:clrFrom>
                  <a:srgbClr val="F9F9F9"/>
                </a:clrFrom>
                <a:clrTo>
                  <a:srgbClr val="F9F9F9">
                    <a:alpha val="0"/>
                  </a:srgbClr>
                </a:clrTo>
              </a:clrChange>
            </a:blip>
            <a:stretch>
              <a:fillRect/>
            </a:stretch>
          </p:blipFill>
          <p:spPr>
            <a:xfrm>
              <a:off x="99175" y="1933366"/>
              <a:ext cx="11993649" cy="2991267"/>
            </a:xfrm>
            <a:prstGeom prst="rect">
              <a:avLst/>
            </a:prstGeom>
          </p:spPr>
        </p:pic>
        <p:pic>
          <p:nvPicPr>
            <p:cNvPr id="15" name="图片 14"/>
            <p:cNvPicPr>
              <a:picLocks noChangeAspect="1"/>
            </p:cNvPicPr>
            <p:nvPr/>
          </p:nvPicPr>
          <p:blipFill>
            <a:blip r:embed="rId2">
              <a:clrChange>
                <a:clrFrom>
                  <a:srgbClr val="F9F9F9"/>
                </a:clrFrom>
                <a:clrTo>
                  <a:srgbClr val="F9F9F9">
                    <a:alpha val="0"/>
                  </a:srgbClr>
                </a:clrTo>
              </a:clrChange>
            </a:blip>
            <a:stretch>
              <a:fillRect/>
            </a:stretch>
          </p:blipFill>
          <p:spPr>
            <a:xfrm>
              <a:off x="99175" y="5000887"/>
              <a:ext cx="11993649" cy="3839112"/>
            </a:xfrm>
            <a:prstGeom prst="rect">
              <a:avLst/>
            </a:prstGeom>
          </p:spPr>
        </p:pic>
      </p:grpSp>
      <p:sp>
        <p:nvSpPr>
          <p:cNvPr id="18" name="文本框 17"/>
          <p:cNvSpPr txBox="1"/>
          <p:nvPr/>
        </p:nvSpPr>
        <p:spPr>
          <a:xfrm>
            <a:off x="3647728" y="1268642"/>
            <a:ext cx="5032981" cy="398780"/>
          </a:xfrm>
          <a:prstGeom prst="rect">
            <a:avLst/>
          </a:prstGeom>
          <a:noFill/>
        </p:spPr>
        <p:txBody>
          <a:bodyPr wrap="square">
            <a:spAutoFit/>
          </a:bodyPr>
          <a:lstStyle/>
          <a:p>
            <a:r>
              <a:rPr lang="zh-CN" altLang="en-US" sz="2000" b="1"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地表水中污染物挥发速率的典型值</a:t>
            </a:r>
            <a:endParaRPr lang="zh-CN" altLang="en-US" sz="2000" b="1"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Text Box 4"/>
          <p:cNvSpPr txBox="1">
            <a:spLocks noChangeArrowheads="1"/>
          </p:cNvSpPr>
          <p:nvPr/>
        </p:nvSpPr>
        <p:spPr bwMode="auto">
          <a:xfrm>
            <a:off x="191135" y="332740"/>
            <a:ext cx="11081385"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挥发作用的双膜理论</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Double-Layer Theory of Evaporation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9" name="Text Box 5"/>
          <p:cNvSpPr txBox="1"/>
          <p:nvPr/>
        </p:nvSpPr>
        <p:spPr>
          <a:xfrm>
            <a:off x="842010" y="1136015"/>
            <a:ext cx="9928860" cy="5809615"/>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indent="720090" eaLnBrk="1" hangingPunct="1">
              <a:lnSpc>
                <a:spcPct val="130000"/>
              </a:lnSpc>
              <a:spcBef>
                <a:spcPts val="0"/>
              </a:spcBef>
              <a:buClr>
                <a:schemeClr val="accent1"/>
              </a:buClr>
              <a:buFont typeface="Wingdings" panose="05000000000000000000" pitchFamily="2" charset="2"/>
            </a:pPr>
            <a:r>
              <a:rPr lang="zh-CN" altLang="en-US" sz="2200" b="0" dirty="0">
                <a:latin typeface="黑体" panose="02010609060101010101" pitchFamily="49" charset="-122"/>
                <a:ea typeface="黑体" panose="02010609060101010101" pitchFamily="49" charset="-122"/>
              </a:rPr>
              <a:t>根据双膜理论有两种方法可以用来估算挥发速率：使用“典型”的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L</a:t>
            </a:r>
            <a:r>
              <a:rPr lang="en-US" altLang="zh-CN" sz="2200" b="0" dirty="0">
                <a:latin typeface="黑体" panose="02010609060101010101" pitchFamily="49" charset="-122"/>
                <a:ea typeface="黑体" panose="02010609060101010101" pitchFamily="49" charset="-122"/>
              </a:rPr>
              <a:t> </a:t>
            </a:r>
            <a:r>
              <a:rPr lang="zh-CN" altLang="en-US" sz="2200" b="0" dirty="0">
                <a:latin typeface="黑体" panose="02010609060101010101" pitchFamily="49" charset="-122"/>
                <a:ea typeface="黑体" panose="02010609060101010101" pitchFamily="49" charset="-122"/>
              </a:rPr>
              <a:t>和</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g</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b="0" dirty="0">
                <a:latin typeface="黑体" panose="02010609060101010101" pitchFamily="49" charset="-122"/>
                <a:ea typeface="黑体" panose="02010609060101010101" pitchFamily="49" charset="-122"/>
              </a:rPr>
              <a:t>值，仅</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b="0" dirty="0">
                <a:latin typeface="黑体" panose="02010609060101010101" pitchFamily="49" charset="-122"/>
                <a:ea typeface="黑体" panose="02010609060101010101" pitchFamily="49" charset="-122"/>
              </a:rPr>
              <a:t>值是独立变量，可至少有七个数量级的变化；分别求出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L</a:t>
            </a:r>
            <a:r>
              <a:rPr lang="en-US" altLang="zh-CN" sz="2200" b="0" dirty="0">
                <a:latin typeface="黑体" panose="02010609060101010101" pitchFamily="49" charset="-122"/>
                <a:ea typeface="黑体" panose="02010609060101010101" pitchFamily="49" charset="-122"/>
              </a:rPr>
              <a:t> </a:t>
            </a:r>
            <a:r>
              <a:rPr lang="zh-CN" altLang="en-US" sz="2200" b="0" dirty="0">
                <a:latin typeface="黑体" panose="02010609060101010101" pitchFamily="49" charset="-122"/>
                <a:ea typeface="黑体" panose="02010609060101010101" pitchFamily="49" charset="-122"/>
              </a:rPr>
              <a:t>和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g</a:t>
            </a:r>
            <a:r>
              <a:rPr lang="zh-CN" altLang="en-US" sz="2200" b="0" dirty="0">
                <a:latin typeface="黑体" panose="02010609060101010101" pitchFamily="49" charset="-122"/>
                <a:ea typeface="黑体" panose="02010609060101010101" pitchFamily="49" charset="-122"/>
              </a:rPr>
              <a:t>，而不是用假定的典型值。</a:t>
            </a:r>
            <a:endParaRPr lang="en-US" altLang="zh-CN" sz="2200" b="0" dirty="0">
              <a:latin typeface="黑体" panose="02010609060101010101" pitchFamily="49" charset="-122"/>
              <a:ea typeface="黑体" panose="02010609060101010101" pitchFamily="49" charset="-122"/>
            </a:endParaRPr>
          </a:p>
          <a:p>
            <a:pPr indent="720090" eaLnBrk="1" hangingPunct="1">
              <a:lnSpc>
                <a:spcPct val="130000"/>
              </a:lnSpc>
              <a:spcBef>
                <a:spcPts val="0"/>
              </a:spcBef>
              <a:buClr>
                <a:schemeClr val="accent1"/>
              </a:buClr>
              <a:buFont typeface="Wingdings" panose="05000000000000000000" pitchFamily="2" charset="2"/>
            </a:pPr>
            <a:r>
              <a:rPr lang="zh-CN" altLang="en-US" sz="2200" b="0" dirty="0">
                <a:solidFill>
                  <a:srgbClr val="0070C0"/>
                </a:solidFill>
                <a:latin typeface="黑体" panose="02010609060101010101" pitchFamily="49" charset="-122"/>
                <a:ea typeface="黑体" panose="02010609060101010101" pitchFamily="49" charset="-122"/>
              </a:rPr>
              <a:t>气相迁移速率：</a:t>
            </a:r>
            <a:endParaRPr lang="en-US" altLang="zh-CN" sz="2200" b="0" dirty="0">
              <a:solidFill>
                <a:srgbClr val="0070C0"/>
              </a:solidFill>
              <a:latin typeface="黑体" panose="02010609060101010101" pitchFamily="49" charset="-122"/>
              <a:ea typeface="黑体" panose="02010609060101010101" pitchFamily="49" charset="-122"/>
            </a:endParaRPr>
          </a:p>
          <a:p>
            <a:pPr indent="720090" eaLnBrk="1" hangingPunct="1">
              <a:lnSpc>
                <a:spcPct val="130000"/>
              </a:lnSpc>
              <a:spcBef>
                <a:spcPts val="0"/>
              </a:spcBef>
              <a:buClr>
                <a:schemeClr val="accent1"/>
              </a:buClr>
              <a:buFont typeface="Wingdings" panose="05000000000000000000" pitchFamily="2" charset="2"/>
            </a:pP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Mills</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Liss</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g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与</a:t>
            </a:r>
            <a:r>
              <a:rPr lang="zh-CN" altLang="en-US" sz="2200" b="0" i="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g</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的相关性：</a:t>
            </a: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g</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的最终表达式</a:t>
            </a: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这个表达式对于江、湖和河口都是适用的。</a:t>
            </a: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1" name="图片 10"/>
          <p:cNvPicPr>
            <a:picLocks noChangeAspect="1"/>
          </p:cNvPicPr>
          <p:nvPr/>
        </p:nvPicPr>
        <p:blipFill>
          <a:blip r:embed="rId1">
            <a:clrChange>
              <a:clrFrom>
                <a:srgbClr val="F9F9F9"/>
              </a:clrFrom>
              <a:clrTo>
                <a:srgbClr val="F9F9F9">
                  <a:alpha val="0"/>
                </a:srgbClr>
              </a:clrTo>
            </a:clrChange>
          </a:blip>
          <a:stretch>
            <a:fillRect/>
          </a:stretch>
        </p:blipFill>
        <p:spPr>
          <a:xfrm>
            <a:off x="2783389" y="3030083"/>
            <a:ext cx="1418932" cy="396963"/>
          </a:xfrm>
          <a:prstGeom prst="rect">
            <a:avLst/>
          </a:prstGeom>
        </p:spPr>
      </p:pic>
      <p:pic>
        <p:nvPicPr>
          <p:cNvPr id="13" name="图片 12"/>
          <p:cNvPicPr>
            <a:picLocks noChangeAspect="1"/>
          </p:cNvPicPr>
          <p:nvPr/>
        </p:nvPicPr>
        <p:blipFill>
          <a:blip r:embed="rId2">
            <a:clrChange>
              <a:clrFrom>
                <a:srgbClr val="F9F9F9"/>
              </a:clrFrom>
              <a:clrTo>
                <a:srgbClr val="F9F9F9">
                  <a:alpha val="0"/>
                </a:srgbClr>
              </a:clrTo>
            </a:clrChange>
          </a:blip>
          <a:stretch>
            <a:fillRect/>
          </a:stretch>
        </p:blipFill>
        <p:spPr>
          <a:xfrm>
            <a:off x="2675933" y="3372157"/>
            <a:ext cx="1728192" cy="471326"/>
          </a:xfrm>
          <a:prstGeom prst="rect">
            <a:avLst/>
          </a:prstGeom>
        </p:spPr>
      </p:pic>
      <p:pic>
        <p:nvPicPr>
          <p:cNvPr id="15" name="图片 14"/>
          <p:cNvPicPr>
            <a:picLocks noChangeAspect="1"/>
          </p:cNvPicPr>
          <p:nvPr/>
        </p:nvPicPr>
        <p:blipFill>
          <a:blip r:embed="rId3">
            <a:clrChange>
              <a:clrFrom>
                <a:srgbClr val="F9F9F9"/>
              </a:clrFrom>
              <a:clrTo>
                <a:srgbClr val="F9F9F9">
                  <a:alpha val="0"/>
                </a:srgbClr>
              </a:clrTo>
            </a:clrChange>
          </a:blip>
          <a:stretch>
            <a:fillRect/>
          </a:stretch>
        </p:blipFill>
        <p:spPr>
          <a:xfrm>
            <a:off x="5232070" y="3598333"/>
            <a:ext cx="2324765" cy="1239875"/>
          </a:xfrm>
          <a:prstGeom prst="rect">
            <a:avLst/>
          </a:prstGeom>
        </p:spPr>
      </p:pic>
      <p:pic>
        <p:nvPicPr>
          <p:cNvPr id="17" name="图片 16"/>
          <p:cNvPicPr>
            <a:picLocks noChangeAspect="1"/>
          </p:cNvPicPr>
          <p:nvPr/>
        </p:nvPicPr>
        <p:blipFill>
          <a:blip r:embed="rId4">
            <a:clrChange>
              <a:clrFrom>
                <a:srgbClr val="F9F9F9"/>
              </a:clrFrom>
              <a:clrTo>
                <a:srgbClr val="F9F9F9">
                  <a:alpha val="0"/>
                </a:srgbClr>
              </a:clrTo>
            </a:clrChange>
          </a:blip>
          <a:stretch>
            <a:fillRect/>
          </a:stretch>
        </p:blipFill>
        <p:spPr>
          <a:xfrm>
            <a:off x="8256012" y="3644997"/>
            <a:ext cx="2016224" cy="1241471"/>
          </a:xfrm>
          <a:prstGeom prst="rect">
            <a:avLst/>
          </a:prstGeom>
        </p:spPr>
      </p:pic>
      <p:pic>
        <p:nvPicPr>
          <p:cNvPr id="19" name="图片 18"/>
          <p:cNvPicPr>
            <a:picLocks noChangeAspect="1"/>
          </p:cNvPicPr>
          <p:nvPr/>
        </p:nvPicPr>
        <p:blipFill>
          <a:blip r:embed="rId5">
            <a:clrChange>
              <a:clrFrom>
                <a:srgbClr val="F9F9F9"/>
              </a:clrFrom>
              <a:clrTo>
                <a:srgbClr val="F9F9F9">
                  <a:alpha val="0"/>
                </a:srgbClr>
              </a:clrTo>
            </a:clrChange>
          </a:blip>
          <a:stretch>
            <a:fillRect/>
          </a:stretch>
        </p:blipFill>
        <p:spPr>
          <a:xfrm>
            <a:off x="4691380" y="4796790"/>
            <a:ext cx="2400300" cy="1130300"/>
          </a:xfrm>
          <a:prstGeom prst="rect">
            <a:avLst/>
          </a:prstGeom>
        </p:spPr>
      </p:pic>
      <p:sp>
        <p:nvSpPr>
          <p:cNvPr id="2" name="Text Box 4"/>
          <p:cNvSpPr txBox="1">
            <a:spLocks noChangeArrowheads="1"/>
          </p:cNvSpPr>
          <p:nvPr/>
        </p:nvSpPr>
        <p:spPr bwMode="auto">
          <a:xfrm>
            <a:off x="191135" y="332740"/>
            <a:ext cx="11081385" cy="82994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挥发作用的双膜理论</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Double-Layer Theory of Evaporation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9001526" cy="742511"/>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挥发作用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Evaporation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5"/>
          <p:cNvSpPr txBox="1"/>
          <p:nvPr/>
        </p:nvSpPr>
        <p:spPr>
          <a:xfrm>
            <a:off x="380207" y="1136250"/>
            <a:ext cx="11305256" cy="4449680"/>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indent="720090" eaLnBrk="1" hangingPunct="1">
              <a:lnSpc>
                <a:spcPct val="130000"/>
              </a:lnSpc>
              <a:spcBef>
                <a:spcPts val="0"/>
              </a:spcBef>
              <a:buClr>
                <a:schemeClr val="accent1"/>
              </a:buClr>
              <a:buFont typeface="Wingdings" panose="05000000000000000000" pitchFamily="2" charset="2"/>
            </a:pPr>
            <a:r>
              <a:rPr lang="zh-CN" altLang="en-US" sz="2200" b="0" dirty="0">
                <a:solidFill>
                  <a:srgbClr val="0070C0"/>
                </a:solidFill>
                <a:latin typeface="黑体" panose="02010609060101010101" pitchFamily="49" charset="-122"/>
                <a:ea typeface="黑体" panose="02010609060101010101" pitchFamily="49" charset="-122"/>
              </a:rPr>
              <a:t>液相传质系数（</a:t>
            </a:r>
            <a:r>
              <a:rPr lang="en-US" altLang="zh-CN" sz="2200" b="0" i="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L</a:t>
            </a:r>
            <a:r>
              <a:rPr lang="zh-CN" altLang="en-US" sz="2200" b="0" dirty="0">
                <a:solidFill>
                  <a:srgbClr val="0070C0"/>
                </a:solidFill>
                <a:latin typeface="黑体" panose="02010609060101010101" pitchFamily="49" charset="-122"/>
                <a:ea typeface="黑体" panose="02010609060101010101" pitchFamily="49" charset="-122"/>
              </a:rPr>
              <a:t>）</a:t>
            </a:r>
            <a:r>
              <a:rPr lang="zh-CN" altLang="en-US" sz="2200" b="0" dirty="0">
                <a:latin typeface="黑体" panose="02010609060101010101" pitchFamily="49" charset="-122"/>
                <a:ea typeface="黑体" panose="02010609060101010101" pitchFamily="49" charset="-122"/>
              </a:rPr>
              <a:t>可以根据该体系的复氧速率（</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a</a:t>
            </a:r>
            <a:r>
              <a:rPr lang="zh-CN" altLang="en-US" sz="2200" b="0" dirty="0">
                <a:latin typeface="黑体" panose="02010609060101010101" pitchFamily="49" charset="-122"/>
                <a:ea typeface="黑体" panose="02010609060101010101" pitchFamily="49" charset="-122"/>
              </a:rPr>
              <a:t>）来预测。</a:t>
            </a:r>
            <a:endParaRPr lang="en-US" altLang="zh-CN" sz="2200" b="0" dirty="0">
              <a:latin typeface="黑体" panose="02010609060101010101" pitchFamily="49" charset="-122"/>
              <a:ea typeface="黑体" panose="02010609060101010101" pitchFamily="49" charset="-122"/>
            </a:endParaRPr>
          </a:p>
          <a:p>
            <a:pPr indent="720090" eaLnBrk="1" hangingPunct="1">
              <a:lnSpc>
                <a:spcPct val="130000"/>
              </a:lnSpc>
              <a:spcBef>
                <a:spcPts val="0"/>
              </a:spcBef>
              <a:buClr>
                <a:schemeClr val="accent1"/>
              </a:buClr>
              <a:buFont typeface="Wingdings" panose="05000000000000000000" pitchFamily="2" charset="2"/>
            </a:pPr>
            <a:endParaRPr lang="en-US" altLang="zh-CN" sz="2200" b="0" dirty="0">
              <a:latin typeface="黑体" panose="02010609060101010101" pitchFamily="49" charset="-122"/>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endParaRPr lang="en-US" altLang="zh-CN" sz="2200" b="0" dirty="0">
              <a:latin typeface="黑体" panose="02010609060101010101" pitchFamily="49" charset="-122"/>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endParaRPr lang="en-US" altLang="zh-CN" sz="2200" b="0" dirty="0">
              <a:latin typeface="黑体" panose="02010609060101010101" pitchFamily="49" charset="-122"/>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r>
              <a:rPr lang="zh-CN" altLang="en-US" sz="2200" b="0" dirty="0">
                <a:latin typeface="黑体" panose="02010609060101010101" pitchFamily="49" charset="-122"/>
                <a:ea typeface="黑体" panose="02010609060101010101" pitchFamily="49" charset="-122"/>
                <a:cs typeface="Times New Roman" panose="02020603050405020304" pitchFamily="18" charset="0"/>
              </a:rPr>
              <a:t>由于天然水体中水的流动一般是扰动，可以选择</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n = 0.5</a:t>
            </a:r>
            <a:r>
              <a:rPr lang="zh-CN" altLang="en-US" sz="2200" b="0" dirty="0">
                <a:latin typeface="黑体" panose="02010609060101010101" pitchFamily="49" charset="-122"/>
                <a:ea typeface="黑体" panose="02010609060101010101" pitchFamily="49" charset="-122"/>
                <a:cs typeface="Times New Roman" panose="02020603050405020304" pitchFamily="18" charset="0"/>
              </a:rPr>
              <a:t>。同样，根据近似的扩散系数比值，可以给出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L</a:t>
            </a:r>
            <a:r>
              <a:rPr lang="en-US" altLang="zh-CN" sz="2200" b="0" dirty="0">
                <a:latin typeface="黑体" panose="02010609060101010101" pitchFamily="49" charset="-122"/>
                <a:ea typeface="黑体" panose="02010609060101010101" pitchFamily="49" charset="-122"/>
                <a:cs typeface="Times New Roman" panose="02020603050405020304" pitchFamily="18" charset="0"/>
              </a:rPr>
              <a:t> </a:t>
            </a:r>
            <a:r>
              <a:rPr lang="zh-CN" altLang="en-US" sz="2200" b="0" dirty="0">
                <a:latin typeface="黑体" panose="02010609060101010101" pitchFamily="49" charset="-122"/>
                <a:ea typeface="黑体" panose="02010609060101010101" pitchFamily="49" charset="-122"/>
                <a:cs typeface="Times New Roman" panose="02020603050405020304" pitchFamily="18" charset="0"/>
              </a:rPr>
              <a:t>的近似表达式为</a:t>
            </a:r>
            <a:endParaRPr lang="en-US" altLang="zh-CN" sz="2200" b="0" dirty="0">
              <a:latin typeface="黑体" panose="02010609060101010101" pitchFamily="49" charset="-122"/>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endParaRPr lang="en-US" altLang="zh-CN" sz="2200" b="0" dirty="0">
              <a:latin typeface="黑体" panose="02010609060101010101" pitchFamily="49" charset="-122"/>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endParaRPr lang="en-US" altLang="zh-CN" sz="2200" b="0" dirty="0">
              <a:latin typeface="黑体" panose="02010609060101010101" pitchFamily="49" charset="-122"/>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endParaRPr lang="en-US" altLang="zh-CN" sz="2200" b="0" dirty="0">
              <a:latin typeface="黑体" panose="02010609060101010101" pitchFamily="49" charset="-122"/>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由上述可知，只要能求出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g</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或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L</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，那么就可以算出挥发速率常数。</a:t>
            </a: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2586262" y="1656358"/>
            <a:ext cx="4210638" cy="1247949"/>
          </a:xfrm>
          <a:prstGeom prst="rect">
            <a:avLst/>
          </a:prstGeom>
        </p:spPr>
      </p:pic>
      <p:pic>
        <p:nvPicPr>
          <p:cNvPr id="11" name="图片 10"/>
          <p:cNvPicPr>
            <a:picLocks noChangeAspect="1"/>
          </p:cNvPicPr>
          <p:nvPr/>
        </p:nvPicPr>
        <p:blipFill>
          <a:blip r:embed="rId2">
            <a:clrChange>
              <a:clrFrom>
                <a:srgbClr val="F9F9F9"/>
              </a:clrFrom>
              <a:clrTo>
                <a:srgbClr val="F9F9F9">
                  <a:alpha val="0"/>
                </a:srgbClr>
              </a:clrTo>
            </a:clrChange>
          </a:blip>
          <a:stretch>
            <a:fillRect/>
          </a:stretch>
        </p:blipFill>
        <p:spPr>
          <a:xfrm>
            <a:off x="7320136" y="2027884"/>
            <a:ext cx="1657581" cy="504895"/>
          </a:xfrm>
          <a:prstGeom prst="rect">
            <a:avLst/>
          </a:prstGeom>
        </p:spPr>
      </p:pic>
      <p:pic>
        <p:nvPicPr>
          <p:cNvPr id="13" name="图片 12"/>
          <p:cNvPicPr>
            <a:picLocks noChangeAspect="1"/>
          </p:cNvPicPr>
          <p:nvPr/>
        </p:nvPicPr>
        <p:blipFill>
          <a:blip r:embed="rId3">
            <a:clrChange>
              <a:clrFrom>
                <a:srgbClr val="F9F9F9"/>
              </a:clrFrom>
              <a:clrTo>
                <a:srgbClr val="F9F9F9">
                  <a:alpha val="0"/>
                </a:srgbClr>
              </a:clrTo>
            </a:clrChange>
          </a:blip>
          <a:stretch>
            <a:fillRect/>
          </a:stretch>
        </p:blipFill>
        <p:spPr>
          <a:xfrm>
            <a:off x="4697730" y="3822065"/>
            <a:ext cx="2168525" cy="1088390"/>
          </a:xfrm>
          <a:prstGeom prst="rect">
            <a:avLst/>
          </a:prstGeom>
        </p:spPr>
      </p:pic>
    </p:spTree>
  </p:cSld>
  <p:clrMapOvr>
    <a:masterClrMapping/>
  </p:clrMapOvr>
  <p:transition spd="slow">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5" name="Text Box 8"/>
          <p:cNvSpPr txBox="1"/>
          <p:nvPr/>
        </p:nvSpPr>
        <p:spPr>
          <a:xfrm>
            <a:off x="407368" y="1339756"/>
            <a:ext cx="11665296" cy="51695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spcBef>
                <a:spcPts val="480"/>
              </a:spcBef>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气体溶解度随温度升高而下降：</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720090">
              <a:lnSpc>
                <a:spcPct val="150000"/>
              </a:lnSpc>
              <a:spcBef>
                <a:spcPts val="0"/>
              </a:spcBef>
              <a:buClrTx/>
              <a:buSzPct val="100000"/>
              <a:buNone/>
            </a:pP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Clausius-Clapeyron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方程（这一方程适用于其它气体以及</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VOC</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720090">
              <a:lnSpc>
                <a:spcPct val="150000"/>
              </a:lnSpc>
              <a:spcBef>
                <a:spcPts val="0"/>
              </a:spcBef>
              <a:buClrTx/>
              <a:buSzPct val="100000"/>
              <a:buNone/>
            </a:pP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720090">
              <a:lnSpc>
                <a:spcPct val="150000"/>
              </a:lnSpc>
              <a:spcBef>
                <a:spcPts val="0"/>
              </a:spcBef>
              <a:buClrTx/>
              <a:buSzPct val="100000"/>
              <a:buNone/>
            </a:pP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720090">
              <a:lnSpc>
                <a:spcPct val="150000"/>
              </a:lnSpc>
              <a:spcBef>
                <a:spcPts val="0"/>
              </a:spcBef>
              <a:buClrTx/>
              <a:buSzPct val="100000"/>
              <a:buNone/>
            </a:pP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720090">
              <a:lnSpc>
                <a:spcPct val="150000"/>
              </a:lnSpc>
              <a:spcBef>
                <a:spcPts val="0"/>
              </a:spcBef>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式中：</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热力学温度</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T</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和</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T</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时气体在水中的浓度；</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720090">
              <a:lnSpc>
                <a:spcPct val="150000"/>
              </a:lnSpc>
              <a:spcBef>
                <a:spcPts val="0"/>
              </a:spcBef>
              <a:buClrTx/>
              <a:buSzPct val="100000"/>
              <a:buNone/>
            </a:pP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zh-CN" altLang="en-US" sz="2200"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200" dirty="0">
                <a:latin typeface="Times New Roman" panose="02020603050405020304" pitchFamily="18" charset="0"/>
                <a:cs typeface="Times New Roman" panose="02020603050405020304" pitchFamily="18" charset="0"/>
                <a:sym typeface="Symbol" panose="05050102010706020507" pitchFamily="18" charset="2"/>
              </a:rPr>
              <a:t>H—</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溶解热，</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J/mol</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720090">
              <a:lnSpc>
                <a:spcPct val="150000"/>
              </a:lnSpc>
              <a:spcBef>
                <a:spcPts val="0"/>
              </a:spcBef>
              <a:buClrTx/>
              <a:buSzPct val="100000"/>
              <a:buNone/>
            </a:pP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R—</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摩尔气体常数，</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8.314 J/(mol</a:t>
            </a:r>
            <a:r>
              <a:rPr lang="en-US" altLang="zh-CN" sz="22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K)</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720090">
              <a:lnSpc>
                <a:spcPct val="150000"/>
              </a:lnSpc>
              <a:spcBef>
                <a:spcPts val="0"/>
              </a:spcBef>
              <a:buClrTx/>
              <a:buSzPct val="100000"/>
              <a:buNone/>
            </a:pP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720090">
              <a:lnSpc>
                <a:spcPct val="150000"/>
              </a:lnSpc>
              <a:spcBef>
                <a:spcPts val="0"/>
              </a:spcBef>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当温度从</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0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℃升到</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35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℃时，氧在水中的溶解度将从</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14.74 mg/L</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降低到</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7.03 mg/L</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pic>
        <p:nvPicPr>
          <p:cNvPr id="3" name="图片 2"/>
          <p:cNvPicPr>
            <a:picLocks noChangeAspect="1"/>
          </p:cNvPicPr>
          <p:nvPr/>
        </p:nvPicPr>
        <p:blipFill>
          <a:blip r:embed="rId1">
            <a:clrChange>
              <a:clrFrom>
                <a:srgbClr val="F9F9F9"/>
              </a:clrFrom>
              <a:clrTo>
                <a:srgbClr val="F9F9F9">
                  <a:alpha val="0"/>
                </a:srgbClr>
              </a:clrTo>
            </a:clrChange>
          </a:blip>
          <a:stretch>
            <a:fillRect/>
          </a:stretch>
        </p:blipFill>
        <p:spPr>
          <a:xfrm>
            <a:off x="3935760" y="2513518"/>
            <a:ext cx="3602110" cy="1123955"/>
          </a:xfrm>
          <a:prstGeom prst="rect">
            <a:avLst/>
          </a:prstGeom>
        </p:spPr>
      </p:pic>
      <p:sp>
        <p:nvSpPr>
          <p:cNvPr id="2"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4" name="Text Box 4"/>
          <p:cNvSpPr txBox="1">
            <a:spLocks noChangeArrowheads="1"/>
          </p:cNvSpPr>
          <p:nvPr/>
        </p:nvSpPr>
        <p:spPr bwMode="auto">
          <a:xfrm>
            <a:off x="334963" y="332423"/>
            <a:ext cx="9001526" cy="1018540"/>
          </a:xfrm>
          <a:prstGeom prst="rect">
            <a:avLst/>
          </a:prstGeom>
          <a:noFill/>
          <a:ln w="9525">
            <a:noFill/>
            <a:miter lim="800000"/>
          </a:ln>
          <a:effectLst/>
        </p:spPr>
        <p:txBody>
          <a:bodyPr wrap="square">
            <a:spAutoFit/>
          </a:bodyPr>
          <a:p>
            <a:pPr marL="457200" indent="-457200" eaLnBrk="1" hangingPunct="1">
              <a:lnSpc>
                <a:spcPct val="10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气体在水中的溶解性</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30"/>
              </a:spcBef>
              <a:spcAft>
                <a:spcPts val="0"/>
              </a:spcAft>
              <a:defRPr/>
            </a:pPr>
            <a:r>
              <a:rPr lang="en-US" altLang="zh-CN" sz="3000" b="1" dirty="0">
                <a:solidFill>
                  <a:srgbClr val="000000"/>
                </a:solidFill>
                <a:latin typeface="Times New Roman" panose="02020603050405020304" pitchFamily="18" charset="0"/>
                <a:cs typeface="Times New Roman" panose="02020603050405020304" pitchFamily="18" charset="0"/>
              </a:rPr>
              <a:t>     Solubility of Gases in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5"/>
          <p:cNvSpPr txBox="1"/>
          <p:nvPr/>
        </p:nvSpPr>
        <p:spPr>
          <a:xfrm>
            <a:off x="380207" y="1208005"/>
            <a:ext cx="11305256" cy="5057775"/>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indent="720090" eaLnBrk="1" hangingPunct="1">
              <a:lnSpc>
                <a:spcPct val="130000"/>
              </a:lnSpc>
              <a:spcBef>
                <a:spcPts val="0"/>
              </a:spcBef>
              <a:buClr>
                <a:schemeClr val="accent1"/>
              </a:buClr>
              <a:buFont typeface="Wingdings" panose="05000000000000000000" pitchFamily="2" charset="2"/>
            </a:pPr>
            <a:r>
              <a:rPr lang="zh-CN" altLang="en-US" sz="2200" b="0" dirty="0">
                <a:latin typeface="黑体" panose="02010609060101010101" pitchFamily="49" charset="-122"/>
                <a:ea typeface="黑体" panose="02010609060101010101" pitchFamily="49" charset="-122"/>
              </a:rPr>
              <a:t>挥发作用的半衰期是指污染物浓度减少到一半所需的时间，通常用下式计算：</a:t>
            </a:r>
            <a:endParaRPr lang="en-US" altLang="zh-CN" sz="2200" b="0" dirty="0">
              <a:latin typeface="黑体" panose="02010609060101010101" pitchFamily="49" charset="-122"/>
              <a:ea typeface="黑体" panose="02010609060101010101" pitchFamily="49" charset="-122"/>
            </a:endParaRPr>
          </a:p>
          <a:p>
            <a:pPr indent="720090" eaLnBrk="1" hangingPunct="1">
              <a:lnSpc>
                <a:spcPct val="130000"/>
              </a:lnSpc>
              <a:spcBef>
                <a:spcPts val="0"/>
              </a:spcBef>
              <a:buClr>
                <a:schemeClr val="accent1"/>
              </a:buClr>
              <a:buFont typeface="Wingdings" panose="05000000000000000000" pitchFamily="2" charset="2"/>
            </a:pPr>
            <a:endParaRPr lang="en-US" altLang="zh-CN" sz="2200" b="0" dirty="0">
              <a:latin typeface="黑体" panose="02010609060101010101" pitchFamily="49" charset="-122"/>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endParaRPr lang="en-US" altLang="zh-CN" sz="2200" b="0" dirty="0">
              <a:latin typeface="黑体" panose="02010609060101010101" pitchFamily="49" charset="-122"/>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endParaRPr lang="en-US" altLang="zh-CN" sz="2200" b="0" dirty="0">
              <a:latin typeface="黑体" panose="02010609060101010101" pitchFamily="49" charset="-122"/>
              <a:ea typeface="黑体" panose="02010609060101010101" pitchFamily="49" charset="-122"/>
              <a:cs typeface="Times New Roman" panose="02020603050405020304" pitchFamily="18" charset="0"/>
            </a:endParaRPr>
          </a:p>
          <a:p>
            <a:pPr indent="720090" eaLnBrk="1" hangingPunct="1">
              <a:lnSpc>
                <a:spcPct val="130000"/>
              </a:lnSpc>
              <a:spcBef>
                <a:spcPts val="0"/>
              </a:spcBef>
              <a:buClr>
                <a:schemeClr val="accent1"/>
              </a:buClr>
              <a:buFont typeface="Wingdings" panose="05000000000000000000" pitchFamily="2" charset="2"/>
            </a:pPr>
            <a:r>
              <a:rPr lang="zh-CN" altLang="en-US" sz="2200" b="0" dirty="0">
                <a:latin typeface="黑体" panose="02010609060101010101" pitchFamily="49" charset="-122"/>
                <a:ea typeface="黑体" panose="02010609060101010101" pitchFamily="49" charset="-122"/>
              </a:rPr>
              <a:t>如果体系中有悬浮固体存在时，则上式可改写为</a:t>
            </a:r>
            <a:endParaRPr lang="en-US" altLang="zh-CN" sz="2200" b="0" dirty="0">
              <a:latin typeface="黑体" panose="02010609060101010101" pitchFamily="49" charset="-122"/>
              <a:ea typeface="黑体" panose="02010609060101010101" pitchFamily="49" charset="-122"/>
            </a:endParaRPr>
          </a:p>
          <a:p>
            <a:pPr indent="720090" eaLnBrk="1" hangingPunct="1">
              <a:lnSpc>
                <a:spcPct val="130000"/>
              </a:lnSpc>
              <a:spcBef>
                <a:spcPts val="0"/>
              </a:spcBef>
              <a:buClr>
                <a:schemeClr val="accent1"/>
              </a:buClr>
              <a:buFont typeface="Wingdings" panose="05000000000000000000" pitchFamily="2" charset="2"/>
            </a:pPr>
            <a:endParaRPr lang="en-US" altLang="zh-CN" sz="2200" b="0" dirty="0">
              <a:latin typeface="黑体" panose="02010609060101010101" pitchFamily="49" charset="-122"/>
              <a:ea typeface="黑体" panose="02010609060101010101" pitchFamily="49" charset="-122"/>
            </a:endParaRPr>
          </a:p>
          <a:p>
            <a:pPr indent="720090" eaLnBrk="1" hangingPunct="1">
              <a:lnSpc>
                <a:spcPct val="130000"/>
              </a:lnSpc>
              <a:spcBef>
                <a:spcPts val="0"/>
              </a:spcBef>
              <a:buClr>
                <a:schemeClr val="accent1"/>
              </a:buClr>
              <a:buFont typeface="Wingdings" panose="05000000000000000000" pitchFamily="2" charset="2"/>
            </a:pPr>
            <a:endParaRPr lang="en-US" altLang="zh-CN" sz="2200" b="0" dirty="0">
              <a:latin typeface="黑体" panose="02010609060101010101" pitchFamily="49" charset="-122"/>
              <a:ea typeface="黑体" panose="02010609060101010101" pitchFamily="49" charset="-122"/>
            </a:endParaRPr>
          </a:p>
          <a:p>
            <a:pPr indent="720090" eaLnBrk="1" hangingPunct="1">
              <a:lnSpc>
                <a:spcPct val="130000"/>
              </a:lnSpc>
              <a:spcBef>
                <a:spcPts val="0"/>
              </a:spcBef>
              <a:buClr>
                <a:schemeClr val="accent1"/>
              </a:buClr>
              <a:buFont typeface="Wingdings" panose="05000000000000000000" pitchFamily="2" charset="2"/>
            </a:pPr>
            <a:r>
              <a:rPr lang="zh-CN" altLang="en-US" sz="2200" b="0" dirty="0">
                <a:latin typeface="黑体" panose="02010609060101010101" pitchFamily="49" charset="-122"/>
                <a:ea typeface="黑体" panose="02010609060101010101" pitchFamily="49" charset="-122"/>
              </a:rPr>
              <a:t>式中：</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d</a:t>
            </a:r>
            <a:r>
              <a:rPr lang="en-US" altLang="zh-CN" sz="2200" b="0" dirty="0">
                <a:latin typeface="黑体" panose="02010609060101010101" pitchFamily="49" charset="-122"/>
                <a:ea typeface="黑体" panose="02010609060101010101" pitchFamily="49" charset="-122"/>
              </a:rPr>
              <a:t>—— </a:t>
            </a:r>
            <a:r>
              <a:rPr lang="zh-CN" altLang="en-US" sz="2200" b="0" dirty="0">
                <a:latin typeface="黑体" panose="02010609060101010101" pitchFamily="49" charset="-122"/>
                <a:ea typeface="黑体" panose="02010609060101010101" pitchFamily="49" charset="-122"/>
              </a:rPr>
              <a:t>分配系数；</a:t>
            </a:r>
            <a:endParaRPr lang="zh-CN" altLang="en-US" sz="2200" b="0" dirty="0">
              <a:latin typeface="黑体" panose="02010609060101010101" pitchFamily="49" charset="-122"/>
              <a:ea typeface="黑体" panose="02010609060101010101" pitchFamily="49" charset="-122"/>
            </a:endParaRPr>
          </a:p>
          <a:p>
            <a:pPr indent="720090" eaLnBrk="1" hangingPunct="1">
              <a:lnSpc>
                <a:spcPct val="130000"/>
              </a:lnSpc>
              <a:spcBef>
                <a:spcPts val="0"/>
              </a:spcBef>
              <a:buClr>
                <a:schemeClr val="accent1"/>
              </a:buClr>
              <a:buFont typeface="Wingdings" panose="05000000000000000000" pitchFamily="2" charset="2"/>
            </a:pP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c</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p</a:t>
            </a:r>
            <a:r>
              <a:rPr lang="en-US" altLang="zh-CN" sz="2200" b="0" dirty="0">
                <a:latin typeface="黑体" panose="02010609060101010101" pitchFamily="49" charset="-122"/>
                <a:ea typeface="黑体" panose="02010609060101010101" pitchFamily="49" charset="-122"/>
              </a:rPr>
              <a:t>—— </a:t>
            </a:r>
            <a:r>
              <a:rPr lang="zh-CN" altLang="en-US" sz="2200" b="0" dirty="0">
                <a:latin typeface="黑体" panose="02010609060101010101" pitchFamily="49" charset="-122"/>
                <a:ea typeface="黑体" panose="02010609060101010101" pitchFamily="49" charset="-122"/>
              </a:rPr>
              <a:t>悬浮物的浓度。</a:t>
            </a:r>
            <a:endParaRPr lang="en-US" altLang="zh-CN" sz="2200" b="0" dirty="0">
              <a:latin typeface="黑体" panose="02010609060101010101" pitchFamily="49" charset="-122"/>
              <a:ea typeface="黑体" panose="02010609060101010101" pitchFamily="49" charset="-122"/>
            </a:endParaRPr>
          </a:p>
          <a:p>
            <a:pPr indent="720090" eaLnBrk="1" hangingPunct="1">
              <a:lnSpc>
                <a:spcPct val="130000"/>
              </a:lnSpc>
              <a:spcBef>
                <a:spcPts val="1000"/>
              </a:spcBef>
              <a:spcAft>
                <a:spcPts val="0"/>
              </a:spcAft>
              <a:buClr>
                <a:schemeClr val="accent1"/>
              </a:buClr>
              <a:buFont typeface="Wingdings" panose="05000000000000000000" pitchFamily="2" charset="2"/>
            </a:pPr>
            <a:r>
              <a:rPr lang="zh-CN" altLang="en-US" sz="2200" b="0" dirty="0">
                <a:latin typeface="黑体" panose="02010609060101010101" pitchFamily="49" charset="-122"/>
                <a:ea typeface="黑体" panose="02010609060101010101" pitchFamily="49" charset="-122"/>
              </a:rPr>
              <a:t>由于吸附至沉积物的有毒物质对挥发作用没有直接的可利用性，因此挥发的总通量减少甚微。</a:t>
            </a:r>
            <a:endParaRPr lang="en-US" altLang="zh-CN" sz="2200" b="0" dirty="0">
              <a:latin typeface="黑体" panose="02010609060101010101" pitchFamily="49" charset="-122"/>
              <a:ea typeface="黑体" panose="02010609060101010101" pitchFamily="49" charset="-122"/>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4295775" y="2060575"/>
            <a:ext cx="2457450" cy="565150"/>
          </a:xfrm>
          <a:prstGeom prst="rect">
            <a:avLst/>
          </a:prstGeom>
        </p:spPr>
      </p:pic>
      <p:pic>
        <p:nvPicPr>
          <p:cNvPr id="11" name="图片 10"/>
          <p:cNvPicPr>
            <a:picLocks noChangeAspect="1"/>
          </p:cNvPicPr>
          <p:nvPr/>
        </p:nvPicPr>
        <p:blipFill>
          <a:blip r:embed="rId2">
            <a:clrChange>
              <a:clrFrom>
                <a:srgbClr val="F9F9F9"/>
              </a:clrFrom>
              <a:clrTo>
                <a:srgbClr val="F9F9F9">
                  <a:alpha val="0"/>
                </a:srgbClr>
              </a:clrTo>
            </a:clrChange>
          </a:blip>
          <a:stretch>
            <a:fillRect/>
          </a:stretch>
        </p:blipFill>
        <p:spPr>
          <a:xfrm>
            <a:off x="4367530" y="3429000"/>
            <a:ext cx="3872865" cy="596265"/>
          </a:xfrm>
          <a:prstGeom prst="rect">
            <a:avLst/>
          </a:prstGeom>
        </p:spPr>
      </p:pic>
      <p:sp>
        <p:nvSpPr>
          <p:cNvPr id="2" name="Text Box 4"/>
          <p:cNvSpPr txBox="1">
            <a:spLocks noChangeArrowheads="1"/>
          </p:cNvSpPr>
          <p:nvPr/>
        </p:nvSpPr>
        <p:spPr bwMode="auto">
          <a:xfrm>
            <a:off x="191135" y="332740"/>
            <a:ext cx="11081385" cy="82994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挥发作用的双膜理论</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Double-Layer Theory of Evaporation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sz="quarter"/>
          </p:nvPr>
        </p:nvSpPr>
        <p:spPr>
          <a:xfrm>
            <a:off x="138343" y="404664"/>
            <a:ext cx="11915313" cy="2523512"/>
          </a:xfrm>
        </p:spPr>
        <p:txBody>
          <a:bodyPr vert="horz" wrap="square" lIns="91440" tIns="45720" rIns="91440" bIns="45720" numCol="1" anchor="ctr" anchorCtr="0" compatLnSpc="1"/>
          <a:lstStyle/>
          <a:p>
            <a:pPr lvl="0" eaLnBrk="1" hangingPunct="1">
              <a:lnSpc>
                <a:spcPct val="110000"/>
              </a:lnSpc>
              <a:spcBef>
                <a:spcPct val="20000"/>
              </a:spcBef>
              <a:defRPr/>
            </a:pP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第三节  水中有机污染物的迁移转化</a:t>
            </a:r>
            <a:br>
              <a:rPr lang="en-US" altLang="zh-CN" sz="4800" b="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Section 3 Transfer and Transformation of Organic  Pollutants in Aquatic Environment</a:t>
            </a:r>
            <a:endPar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4"/>
          <p:cNvSpPr txBox="1">
            <a:spLocks noChangeArrowheads="1"/>
          </p:cNvSpPr>
          <p:nvPr/>
        </p:nvSpPr>
        <p:spPr bwMode="auto">
          <a:xfrm>
            <a:off x="1827811" y="2657339"/>
            <a:ext cx="4536504" cy="402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吸附</a:t>
            </a:r>
            <a:r>
              <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解吸</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Adsorption and Desorption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二、挥发作用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Evaporation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三、水解作用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Hydrolysis</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Line 9"/>
          <p:cNvSpPr>
            <a:spLocks noChangeShapeType="1"/>
          </p:cNvSpPr>
          <p:nvPr/>
        </p:nvSpPr>
        <p:spPr bwMode="auto">
          <a:xfrm>
            <a:off x="1827811" y="5998175"/>
            <a:ext cx="2467989"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9" name="Text Box 4"/>
          <p:cNvSpPr txBox="1">
            <a:spLocks noChangeArrowheads="1"/>
          </p:cNvSpPr>
          <p:nvPr/>
        </p:nvSpPr>
        <p:spPr bwMode="auto">
          <a:xfrm>
            <a:off x="6888088" y="3155089"/>
            <a:ext cx="4536504" cy="265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四、光解作用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Photodegradation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五、生物降解作用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Biodegradation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 calcmode="lin" valueType="num">
                                      <p:cBhvr additive="base">
                                        <p:cTn id="3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 calcmode="lin" valueType="num">
                                      <p:cBhvr additive="base">
                                        <p:cTn id="4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9">
                                            <p:txEl>
                                              <p:pRg st="1" end="1"/>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9">
                                            <p:txEl>
                                              <p:pRg st="2" end="2"/>
                                            </p:txEl>
                                          </p:spTgt>
                                        </p:tgtEl>
                                        <p:attrNameLst>
                                          <p:attrName>style.visibility</p:attrName>
                                        </p:attrNameLst>
                                      </p:cBhvr>
                                      <p:to>
                                        <p:strVal val="visible"/>
                                      </p:to>
                                    </p:set>
                                    <p:anim calcmode="lin" valueType="num">
                                      <p:cBhvr additive="base">
                                        <p:cTn id="4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9">
                                            <p:txEl>
                                              <p:pRg st="2" end="2"/>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9">
                                            <p:txEl>
                                              <p:pRg st="3" end="3"/>
                                            </p:txEl>
                                          </p:spTgt>
                                        </p:tgtEl>
                                        <p:attrNameLst>
                                          <p:attrName>style.visibility</p:attrName>
                                        </p:attrNameLst>
                                      </p:cBhvr>
                                      <p:to>
                                        <p:strVal val="visible"/>
                                      </p:to>
                                    </p:set>
                                    <p:anim calcmode="lin" valueType="num">
                                      <p:cBhvr additive="base">
                                        <p:cTn id="48"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水解的本质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The Nature of Hydrolysis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10" name="图片 9"/>
          <p:cNvPicPr>
            <a:picLocks noChangeAspect="1"/>
          </p:cNvPicPr>
          <p:nvPr/>
        </p:nvPicPr>
        <p:blipFill>
          <a:blip r:embed="rId1">
            <a:clrChange>
              <a:clrFrom>
                <a:srgbClr val="F9F9F9"/>
              </a:clrFrom>
              <a:clrTo>
                <a:srgbClr val="F9F9F9">
                  <a:alpha val="0"/>
                </a:srgbClr>
              </a:clrTo>
            </a:clrChange>
          </a:blip>
          <a:stretch>
            <a:fillRect/>
          </a:stretch>
        </p:blipFill>
        <p:spPr>
          <a:xfrm>
            <a:off x="2927350" y="1412875"/>
            <a:ext cx="6028055" cy="668020"/>
          </a:xfrm>
          <a:prstGeom prst="rect">
            <a:avLst/>
          </a:prstGeom>
        </p:spPr>
      </p:pic>
      <p:pic>
        <p:nvPicPr>
          <p:cNvPr id="44" name="图片 43"/>
          <p:cNvPicPr>
            <a:picLocks noChangeAspect="1"/>
          </p:cNvPicPr>
          <p:nvPr/>
        </p:nvPicPr>
        <p:blipFill>
          <a:blip r:embed="rId2"/>
          <a:stretch>
            <a:fillRect/>
          </a:stretch>
        </p:blipFill>
        <p:spPr>
          <a:xfrm>
            <a:off x="3215640" y="2564765"/>
            <a:ext cx="6752590" cy="3376295"/>
          </a:xfrm>
          <a:prstGeom prst="rect">
            <a:avLst/>
          </a:prstGeom>
        </p:spPr>
      </p:pic>
    </p:spTree>
  </p:cSld>
  <p:clrMapOvr>
    <a:masterClrMapping/>
  </p:clrMapOvr>
  <p:transition spd="slow">
    <p:zoom/>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29" name="图片 28"/>
          <p:cNvPicPr>
            <a:picLocks noChangeAspect="1"/>
          </p:cNvPicPr>
          <p:nvPr/>
        </p:nvPicPr>
        <p:blipFill>
          <a:blip r:embed="rId1"/>
          <a:stretch>
            <a:fillRect/>
          </a:stretch>
        </p:blipFill>
        <p:spPr>
          <a:xfrm>
            <a:off x="3155315" y="837565"/>
            <a:ext cx="5389880" cy="5826760"/>
          </a:xfrm>
          <a:prstGeom prst="rect">
            <a:avLst/>
          </a:prstGeom>
        </p:spPr>
      </p:pic>
      <p:sp>
        <p:nvSpPr>
          <p:cNvPr id="2"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水解的本质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The Nature of Hydrolysis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Text Box 2"/>
          <p:cNvSpPr txBox="1"/>
          <p:nvPr/>
        </p:nvSpPr>
        <p:spPr>
          <a:xfrm>
            <a:off x="1293396" y="1262625"/>
            <a:ext cx="9001526" cy="1198880"/>
          </a:xfrm>
          <a:prstGeom prst="rect">
            <a:avLst/>
          </a:prstGeom>
          <a:no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87630" indent="-87630" algn="ctr" eaLnBrk="1" hangingPunct="1">
              <a:lnSpc>
                <a:spcPct val="150000"/>
              </a:lnSpc>
              <a:spcBef>
                <a:spcPct val="40000"/>
              </a:spcBef>
              <a:buClr>
                <a:schemeClr val="accent1"/>
              </a:buClr>
              <a:buFont typeface="Wingdings" panose="05000000000000000000" pitchFamily="2" charset="2"/>
            </a:pPr>
            <a:r>
              <a:rPr lang="zh-CN" altLang="en-US" sz="2400" b="0" dirty="0">
                <a:latin typeface="黑体" panose="02010609060101010101" pitchFamily="49" charset="-122"/>
                <a:ea typeface="黑体" panose="02010609060101010101" pitchFamily="49" charset="-122"/>
              </a:rPr>
              <a:t>水解作用可以改变反应分子的结构，但并不能总是生成低毒产物。例如 </a:t>
            </a:r>
            <a:r>
              <a:rPr lang="en-US" altLang="zh-CN" sz="2400" b="0" dirty="0">
                <a:latin typeface="Times New Roman" panose="02020603050405020304" pitchFamily="18" charset="0"/>
                <a:ea typeface="黑体" panose="02010609060101010101" pitchFamily="49" charset="-122"/>
                <a:cs typeface="Times New Roman" panose="02020603050405020304" pitchFamily="18" charset="0"/>
              </a:rPr>
              <a:t>2,4-D </a:t>
            </a:r>
            <a:r>
              <a:rPr lang="zh-CN" altLang="en-US" sz="2400" b="0" dirty="0">
                <a:latin typeface="黑体" panose="02010609060101010101" pitchFamily="49" charset="-122"/>
                <a:ea typeface="黑体" panose="02010609060101010101" pitchFamily="49" charset="-122"/>
              </a:rPr>
              <a:t>酯类的水解就生成毒性更大的 </a:t>
            </a:r>
            <a:r>
              <a:rPr lang="en-US" altLang="zh-CN" sz="2400" b="0" dirty="0">
                <a:latin typeface="Times New Roman" panose="02020603050405020304" pitchFamily="18" charset="0"/>
                <a:ea typeface="黑体" panose="02010609060101010101" pitchFamily="49" charset="-122"/>
                <a:cs typeface="Times New Roman" panose="02020603050405020304" pitchFamily="18" charset="0"/>
              </a:rPr>
              <a:t>2,4-D </a:t>
            </a:r>
            <a:r>
              <a:rPr lang="zh-CN" altLang="en-US" sz="2400" b="0" dirty="0">
                <a:latin typeface="黑体" panose="02010609060101010101" pitchFamily="49" charset="-122"/>
                <a:ea typeface="黑体" panose="02010609060101010101" pitchFamily="49" charset="-122"/>
              </a:rPr>
              <a:t>酸。</a:t>
            </a:r>
            <a:endParaRPr lang="zh-CN" altLang="en-US" sz="2400" b="0" dirty="0">
              <a:latin typeface="黑体" panose="02010609060101010101" pitchFamily="49" charset="-122"/>
              <a:ea typeface="黑体" panose="02010609060101010101" pitchFamily="49" charset="-122"/>
            </a:endParaRPr>
          </a:p>
        </p:txBody>
      </p:sp>
      <p:pic>
        <p:nvPicPr>
          <p:cNvPr id="10" name="图片 9"/>
          <p:cNvPicPr>
            <a:picLocks noChangeAspect="1"/>
          </p:cNvPicPr>
          <p:nvPr/>
        </p:nvPicPr>
        <p:blipFill>
          <a:blip r:embed="rId1">
            <a:duotone>
              <a:prstClr val="black"/>
              <a:schemeClr val="tx2">
                <a:tint val="45000"/>
                <a:satMod val="400000"/>
              </a:schemeClr>
            </a:duotone>
            <a:extLst>
              <a:ext uri="{BEBA8EAE-BF5A-486C-A8C5-ECC9F3942E4B}">
                <a14:imgProps xmlns:a14="http://schemas.microsoft.com/office/drawing/2010/main">
                  <a14:imgLayer r:embed="rId2">
                    <a14:imgEffect>
                      <a14:brightnessContrast bright="-100000"/>
                    </a14:imgEffect>
                  </a14:imgLayer>
                </a14:imgProps>
              </a:ext>
            </a:extLst>
          </a:blip>
          <a:stretch>
            <a:fillRect/>
          </a:stretch>
        </p:blipFill>
        <p:spPr>
          <a:xfrm>
            <a:off x="1175294" y="3284984"/>
            <a:ext cx="9841412" cy="2209675"/>
          </a:xfrm>
          <a:prstGeom prst="rect">
            <a:avLst/>
          </a:prstGeom>
        </p:spPr>
      </p:pic>
      <p:sp>
        <p:nvSpPr>
          <p:cNvPr id="2"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水解的本质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The Nature of Hydrolysis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水解反应动力学</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Dynamics of Hydrolysis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95960" y="1196340"/>
            <a:ext cx="11303000" cy="184721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287655">
              <a:lnSpc>
                <a:spcPct val="130000"/>
              </a:lnSpc>
              <a:spcBef>
                <a:spcPts val="0"/>
              </a:spcBef>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通常测定水中有机物的水解是一级反应，</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RX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的消失速率正比于［</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RX</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］，即</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600"/>
              </a:spcBef>
              <a:spcAft>
                <a:spcPts val="0"/>
              </a:spcAft>
              <a:buClrTx/>
              <a:buSzPct val="100000"/>
              <a:buNone/>
            </a:pPr>
            <a:r>
              <a:rPr lang="zh-CN" altLang="en-US" sz="1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式中 </a:t>
            </a:r>
            <a:r>
              <a:rPr lang="en-US" altLang="zh-CN" sz="18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18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1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 </a:t>
            </a:r>
            <a:r>
              <a:rPr lang="zh-CN" altLang="en-US" sz="1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水解速率常数</a:t>
            </a:r>
            <a:endParaRPr lang="en-US" altLang="zh-CN" sz="1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321310">
              <a:lnSpc>
                <a:spcPct val="130000"/>
              </a:lnSpc>
              <a:spcBef>
                <a:spcPts val="0"/>
              </a:spcBef>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这意味着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RX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水解半衰期与其浓度无关，只要温度、</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等条件不变，</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RX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的半衰期为：</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3935730" y="1731645"/>
            <a:ext cx="2999105" cy="504825"/>
          </a:xfrm>
          <a:prstGeom prst="rect">
            <a:avLst/>
          </a:prstGeom>
        </p:spPr>
      </p:pic>
      <p:pic>
        <p:nvPicPr>
          <p:cNvPr id="11" name="图片 10"/>
          <p:cNvPicPr>
            <a:picLocks noChangeAspect="1"/>
          </p:cNvPicPr>
          <p:nvPr/>
        </p:nvPicPr>
        <p:blipFill>
          <a:blip r:embed="rId2">
            <a:clrChange>
              <a:clrFrom>
                <a:srgbClr val="F9F9F9"/>
              </a:clrFrom>
              <a:clrTo>
                <a:srgbClr val="F9F9F9">
                  <a:alpha val="0"/>
                </a:srgbClr>
              </a:clrTo>
            </a:clrChange>
          </a:blip>
          <a:stretch>
            <a:fillRect/>
          </a:stretch>
        </p:blipFill>
        <p:spPr>
          <a:xfrm>
            <a:off x="4367530" y="2924810"/>
            <a:ext cx="1931035" cy="572135"/>
          </a:xfrm>
          <a:prstGeom prst="rect">
            <a:avLst/>
          </a:prstGeom>
        </p:spPr>
      </p:pic>
      <p:sp>
        <p:nvSpPr>
          <p:cNvPr id="8" name="Text Box 8"/>
          <p:cNvSpPr txBox="1"/>
          <p:nvPr/>
        </p:nvSpPr>
        <p:spPr>
          <a:xfrm>
            <a:off x="1054681" y="3421921"/>
            <a:ext cx="11089232" cy="312293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30000"/>
              </a:lnSpc>
              <a:spcBef>
                <a:spcPts val="0"/>
              </a:spcBef>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实验表明，水解速率与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有关，水解速率可表示为：</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30000"/>
              </a:lnSpc>
              <a:spcBef>
                <a:spcPts val="800"/>
              </a:spcBef>
              <a:spcAft>
                <a:spcPts val="0"/>
              </a:spcAft>
              <a:buClrTx/>
              <a:buSzPct val="100000"/>
              <a:buNone/>
            </a:pPr>
            <a:r>
              <a:rPr lang="en-US" altLang="zh-CN" sz="1800" i="1"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k</a:t>
            </a:r>
            <a:r>
              <a:rPr lang="en-US" altLang="zh-CN" sz="1800"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a:t>
            </a:r>
            <a:r>
              <a:rPr lang="zh-CN" altLang="en-US" sz="1800" kern="0" dirty="0">
                <a:solidFill>
                  <a:schemeClr val="tx1"/>
                </a:solidFill>
                <a:latin typeface="黑体" panose="02010609060101010101" pitchFamily="49" charset="-122"/>
                <a:ea typeface="黑体" panose="02010609060101010101" pitchFamily="49" charset="-122"/>
                <a:cs typeface="Times New Roman" panose="02020603050405020304" pitchFamily="18" charset="0"/>
              </a:rPr>
              <a:t>，</a:t>
            </a:r>
            <a:r>
              <a:rPr lang="en-US" altLang="zh-CN" sz="1800" i="1"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k</a:t>
            </a:r>
            <a:r>
              <a:rPr lang="en-US" altLang="zh-CN" sz="1800"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a:t>
            </a:r>
            <a:r>
              <a:rPr lang="zh-CN" altLang="en-US" sz="1800" kern="0" dirty="0">
                <a:solidFill>
                  <a:schemeClr val="tx1"/>
                </a:solidFill>
                <a:latin typeface="黑体" panose="02010609060101010101" pitchFamily="49" charset="-122"/>
                <a:ea typeface="黑体" panose="02010609060101010101" pitchFamily="49" charset="-122"/>
                <a:cs typeface="Times New Roman" panose="02020603050405020304" pitchFamily="18" charset="0"/>
              </a:rPr>
              <a:t>，</a:t>
            </a:r>
            <a:r>
              <a:rPr lang="en-US" altLang="zh-CN" sz="1800" i="1"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k</a:t>
            </a:r>
            <a:r>
              <a:rPr lang="en-US" altLang="zh-CN" sz="1800"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1800" kern="0" dirty="0">
                <a:solidFill>
                  <a:schemeClr val="tx1"/>
                </a:solidFill>
                <a:ea typeface="宋体" panose="02010600030101010101" pitchFamily="2" charset="-122"/>
              </a:rPr>
              <a:t>——</a:t>
            </a:r>
            <a:r>
              <a:rPr lang="zh-CN" altLang="en-US" sz="1800" kern="0" dirty="0">
                <a:solidFill>
                  <a:schemeClr val="tx1"/>
                </a:solidFill>
                <a:latin typeface="黑体" panose="02010609060101010101" pitchFamily="49" charset="-122"/>
                <a:ea typeface="黑体" panose="02010609060101010101" pitchFamily="49" charset="-122"/>
              </a:rPr>
              <a:t>分别为酸性催化、中性过程和碱性催化的二级反应水解速率常数</a:t>
            </a:r>
            <a:r>
              <a:rPr lang="zh-CN" altLang="en-US" sz="1800" kern="0" dirty="0">
                <a:solidFill>
                  <a:schemeClr val="tx1"/>
                </a:solidFill>
                <a:ea typeface="宋体" panose="02010600030101010101" pitchFamily="2" charset="-122"/>
              </a:rPr>
              <a:t>；</a:t>
            </a:r>
            <a:endParaRPr lang="en-US" altLang="zh-CN" sz="1800" kern="0" dirty="0">
              <a:solidFill>
                <a:schemeClr val="tx1"/>
              </a:solidFill>
              <a:ea typeface="宋体" panose="02010600030101010101" pitchFamily="2" charset="-122"/>
            </a:endParaRPr>
          </a:p>
          <a:p>
            <a:pPr marL="0" lvl="0" indent="0" eaLnBrk="1" hangingPunct="1">
              <a:lnSpc>
                <a:spcPct val="130000"/>
              </a:lnSpc>
              <a:spcBef>
                <a:spcPts val="0"/>
              </a:spcBef>
              <a:buNone/>
              <a:defRPr/>
            </a:pPr>
            <a:r>
              <a:rPr lang="zh-CN" altLang="en-US" sz="1800" i="1" kern="0" dirty="0">
                <a:solidFill>
                  <a:schemeClr val="tx1"/>
                </a:solidFill>
                <a:ea typeface="宋体" panose="02010600030101010101" pitchFamily="2" charset="-122"/>
              </a:rPr>
              <a:t> </a:t>
            </a:r>
            <a:r>
              <a:rPr lang="en-US" altLang="zh-CN" sz="1800" i="1" kern="0" dirty="0">
                <a:solidFill>
                  <a:schemeClr val="tx1"/>
                </a:solidFill>
                <a:ea typeface="宋体" panose="02010600030101010101" pitchFamily="2" charset="-122"/>
              </a:rPr>
              <a:t>k</a:t>
            </a:r>
            <a:r>
              <a:rPr lang="en-US" altLang="zh-CN" sz="1800"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1800" kern="0" dirty="0">
                <a:solidFill>
                  <a:schemeClr val="tx1"/>
                </a:solidFill>
                <a:ea typeface="宋体" panose="02010600030101010101" pitchFamily="2" charset="-122"/>
              </a:rPr>
              <a:t> ——</a:t>
            </a:r>
            <a:r>
              <a:rPr lang="zh-CN" altLang="en-US" sz="1800" kern="0" dirty="0">
                <a:solidFill>
                  <a:schemeClr val="tx1"/>
                </a:solidFill>
                <a:latin typeface="黑体" panose="02010609060101010101" pitchFamily="49" charset="-122"/>
                <a:ea typeface="黑体" panose="02010609060101010101" pitchFamily="49" charset="-122"/>
              </a:rPr>
              <a:t>在某一 </a:t>
            </a:r>
            <a:r>
              <a:rPr lang="en-US" altLang="zh-CN" sz="18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pH </a:t>
            </a:r>
            <a:r>
              <a:rPr lang="zh-CN" altLang="en-US" sz="1800" kern="0" dirty="0">
                <a:solidFill>
                  <a:schemeClr val="tx1"/>
                </a:solidFill>
                <a:latin typeface="黑体" panose="02010609060101010101" pitchFamily="49" charset="-122"/>
                <a:ea typeface="黑体" panose="02010609060101010101" pitchFamily="49" charset="-122"/>
              </a:rPr>
              <a:t>下准一级反应水解速率常数。</a:t>
            </a:r>
            <a:endParaRPr lang="en-US" altLang="zh-CN" sz="1800" kern="0" dirty="0">
              <a:solidFill>
                <a:schemeClr val="tx1"/>
              </a:solidFill>
              <a:latin typeface="黑体" panose="02010609060101010101" pitchFamily="49" charset="-122"/>
              <a:ea typeface="黑体" panose="02010609060101010101" pitchFamily="49" charset="-122"/>
            </a:endParaRPr>
          </a:p>
          <a:p>
            <a:pPr lvl="0" eaLnBrk="1" hangingPunct="1">
              <a:lnSpc>
                <a:spcPct val="90000"/>
              </a:lnSpc>
              <a:spcBef>
                <a:spcPct val="55000"/>
              </a:spcBef>
              <a:buNone/>
              <a:defRPr/>
            </a:pPr>
            <a:r>
              <a:rPr lang="zh-CN" altLang="en-US" sz="2200" kern="0" dirty="0">
                <a:solidFill>
                  <a:schemeClr val="tx1"/>
                </a:solidFill>
                <a:latin typeface="黑体" panose="02010609060101010101" pitchFamily="49" charset="-122"/>
                <a:ea typeface="黑体" panose="02010609060101010101" pitchFamily="49" charset="-122"/>
              </a:rPr>
              <a:t>如果考虑到吸附作用的影响，则水解速率常数表达为：</a:t>
            </a:r>
            <a:endParaRPr lang="en-US" altLang="zh-CN" sz="2200" kern="0" dirty="0">
              <a:solidFill>
                <a:schemeClr val="tx1"/>
              </a:solidFill>
              <a:latin typeface="黑体" panose="02010609060101010101" pitchFamily="49" charset="-122"/>
              <a:ea typeface="黑体" panose="02010609060101010101" pitchFamily="49" charset="-122"/>
            </a:endParaRPr>
          </a:p>
          <a:p>
            <a:pPr marL="0" indent="0" algn="ctr" eaLnBrk="1" hangingPunct="1">
              <a:lnSpc>
                <a:spcPct val="130000"/>
              </a:lnSpc>
              <a:spcBef>
                <a:spcPts val="0"/>
              </a:spcBef>
              <a:buNone/>
              <a:defRPr/>
            </a:pPr>
            <a:r>
              <a:rPr lang="en-US" altLang="zh-CN" sz="2400" i="1"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K</a:t>
            </a:r>
            <a:r>
              <a:rPr lang="en-US" altLang="zh-CN" sz="2400"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4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400" i="1"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K</a:t>
            </a:r>
            <a:r>
              <a:rPr lang="en-US" altLang="zh-CN" sz="2400"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 </a:t>
            </a:r>
            <a:r>
              <a:rPr lang="en-US" altLang="zh-CN" sz="24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K</a:t>
            </a:r>
            <a:r>
              <a:rPr lang="en-US" altLang="zh-CN" sz="2400"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400" kern="0" baseline="30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400" i="1"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K</a:t>
            </a:r>
            <a:r>
              <a:rPr lang="en-US" altLang="zh-CN" sz="2400"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4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[OH</a:t>
            </a:r>
            <a:r>
              <a:rPr lang="en-US" altLang="zh-CN" sz="2400" kern="0" baseline="30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 )</a:t>
            </a:r>
            <a:endParaRPr lang="en-US" altLang="zh-CN" sz="24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0" eaLnBrk="1" hangingPunct="1">
              <a:lnSpc>
                <a:spcPct val="130000"/>
              </a:lnSpc>
              <a:spcBef>
                <a:spcPts val="0"/>
              </a:spcBef>
              <a:buNone/>
              <a:defRPr/>
            </a:pPr>
            <a:r>
              <a:rPr lang="en-US" altLang="zh-CN" sz="1800" i="1"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1800" i="1" kern="0" baseline="-25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w</a:t>
            </a:r>
            <a:r>
              <a:rPr lang="en-US" altLang="zh-CN" sz="1800" kern="0" dirty="0">
                <a:solidFill>
                  <a:schemeClr val="tx1"/>
                </a:solidFill>
                <a:ea typeface="宋体" panose="02010600030101010101" pitchFamily="2" charset="-122"/>
              </a:rPr>
              <a:t> ——</a:t>
            </a:r>
            <a:r>
              <a:rPr lang="zh-CN" altLang="en-US" sz="1800" kern="0" dirty="0">
                <a:solidFill>
                  <a:schemeClr val="tx1"/>
                </a:solidFill>
                <a:latin typeface="黑体" panose="02010609060101010101" pitchFamily="49" charset="-122"/>
                <a:ea typeface="黑体" panose="02010609060101010101" pitchFamily="49" charset="-122"/>
              </a:rPr>
              <a:t>有机化合物溶解态的分数</a:t>
            </a:r>
            <a:endParaRPr lang="zh-CN" altLang="en-US" sz="1800" kern="0" dirty="0">
              <a:solidFill>
                <a:schemeClr val="tx1"/>
              </a:solidFill>
              <a:latin typeface="黑体" panose="02010609060101010101" pitchFamily="49" charset="-122"/>
              <a:ea typeface="黑体" panose="02010609060101010101" pitchFamily="49" charset="-122"/>
            </a:endParaRPr>
          </a:p>
        </p:txBody>
      </p:sp>
      <p:pic>
        <p:nvPicPr>
          <p:cNvPr id="10" name="图片 9"/>
          <p:cNvPicPr>
            <a:picLocks noChangeAspect="1"/>
          </p:cNvPicPr>
          <p:nvPr/>
        </p:nvPicPr>
        <p:blipFill>
          <a:blip r:embed="rId3">
            <a:clrChange>
              <a:clrFrom>
                <a:srgbClr val="F9F9F9"/>
              </a:clrFrom>
              <a:clrTo>
                <a:srgbClr val="F9F9F9">
                  <a:alpha val="0"/>
                </a:srgbClr>
              </a:clrTo>
            </a:clrChange>
          </a:blip>
          <a:stretch>
            <a:fillRect/>
          </a:stretch>
        </p:blipFill>
        <p:spPr>
          <a:xfrm>
            <a:off x="3300095" y="3974465"/>
            <a:ext cx="5013325" cy="527685"/>
          </a:xfrm>
          <a:prstGeom prst="rect">
            <a:avLst/>
          </a:prstGeom>
        </p:spPr>
      </p:pic>
    </p:spTree>
  </p:cSld>
  <p:clrMapOvr>
    <a:masterClrMapping/>
  </p:clrMapOvr>
  <p:transition spd="slow">
    <p:zoom/>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8" name="图片 7"/>
          <p:cNvPicPr>
            <a:picLocks noChangeAspect="1"/>
          </p:cNvPicPr>
          <p:nvPr/>
        </p:nvPicPr>
        <p:blipFill>
          <a:blip r:embed="rId1"/>
          <a:srcRect l="1251" t="3776" r="1668" b="10961"/>
          <a:stretch>
            <a:fillRect/>
          </a:stretch>
        </p:blipFill>
        <p:spPr>
          <a:xfrm>
            <a:off x="479425" y="2203450"/>
            <a:ext cx="5273675" cy="3042285"/>
          </a:xfrm>
          <a:prstGeom prst="rect">
            <a:avLst/>
          </a:prstGeom>
        </p:spPr>
      </p:pic>
      <p:sp>
        <p:nvSpPr>
          <p:cNvPr id="2"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水解反应动力学</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Dynamics of Hydrolysis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graphicFrame>
        <p:nvGraphicFramePr>
          <p:cNvPr id="3" name="表格 2"/>
          <p:cNvGraphicFramePr/>
          <p:nvPr>
            <p:custDataLst>
              <p:tags r:id="rId2"/>
            </p:custDataLst>
          </p:nvPr>
        </p:nvGraphicFramePr>
        <p:xfrm>
          <a:off x="6503035" y="2177415"/>
          <a:ext cx="5140960" cy="3114040"/>
        </p:xfrm>
        <a:graphic>
          <a:graphicData uri="http://schemas.openxmlformats.org/drawingml/2006/table">
            <a:tbl>
              <a:tblPr/>
              <a:tblGrid>
                <a:gridCol w="1687195"/>
                <a:gridCol w="1687830"/>
                <a:gridCol w="1765935"/>
              </a:tblGrid>
              <a:tr h="389255">
                <a:tc>
                  <a:txBody>
                    <a:bodyPr/>
                    <a:p>
                      <a:pPr indent="0" algn="ctr" fontAlgn="auto">
                        <a:lnSpc>
                          <a:spcPts val="3050"/>
                        </a:lnSpc>
                        <a:spcBef>
                          <a:spcPct val="0"/>
                        </a:spcBef>
                        <a:spcAft>
                          <a:spcPct val="0"/>
                        </a:spcAft>
                      </a:pPr>
                      <a:r>
                        <a:rPr lang="zh-CN" sz="1600">
                          <a:solidFill>
                            <a:srgbClr val="000000"/>
                          </a:solidFill>
                          <a:latin typeface="Times New Roman" panose="02020603050405020304" pitchFamily="18" charset="0"/>
                          <a:ea typeface="方正书宋_GBK"/>
                        </a:rPr>
                        <a:t>种类</a:t>
                      </a:r>
                      <a:endParaRPr lang="zh-CN" sz="1600">
                        <a:solidFill>
                          <a:srgbClr val="000000"/>
                        </a:solidFill>
                        <a:latin typeface="Times New Roman" panose="02020603050405020304" pitchFamily="18" charset="0"/>
                        <a:ea typeface="方正书宋_GBK"/>
                      </a:endParaRPr>
                    </a:p>
                  </a:txBody>
                  <a:tcPr marL="0" marR="0" marT="0" marB="0" anchor="ctr" anchorCtr="0">
                    <a:lnL>
                      <a:noFill/>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A9D2E6"/>
                    </a:solidFill>
                  </a:tcPr>
                </a:tc>
                <a:tc>
                  <a:txBody>
                    <a:bodyPr/>
                    <a:p>
                      <a:pPr indent="0" algn="ctr" fontAlgn="auto">
                        <a:lnSpc>
                          <a:spcPts val="3050"/>
                        </a:lnSpc>
                        <a:spcBef>
                          <a:spcPct val="0"/>
                        </a:spcBef>
                        <a:spcAft>
                          <a:spcPct val="0"/>
                        </a:spcAft>
                      </a:pPr>
                      <a:r>
                        <a:rPr lang="zh-CN" sz="1600">
                          <a:solidFill>
                            <a:srgbClr val="000000"/>
                          </a:solidFill>
                          <a:latin typeface="Times New Roman" panose="02020603050405020304" pitchFamily="18" charset="0"/>
                          <a:ea typeface="方正书宋_GBK"/>
                        </a:rPr>
                        <a:t>酸催化</a:t>
                      </a:r>
                      <a:endParaRPr lang="zh-CN" sz="1600">
                        <a:solidFill>
                          <a:srgbClr val="000000"/>
                        </a:solidFill>
                        <a:latin typeface="Times New Roman" panose="02020603050405020304" pitchFamily="18" charset="0"/>
                        <a:ea typeface="方正书宋_GBK"/>
                      </a:endParaRPr>
                    </a:p>
                  </a:txBody>
                  <a:tcPr marL="0" marR="0" marT="0" marB="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A9D2E6"/>
                    </a:solidFill>
                  </a:tcPr>
                </a:tc>
                <a:tc>
                  <a:txBody>
                    <a:bodyPr/>
                    <a:p>
                      <a:pPr indent="0" algn="ctr" fontAlgn="auto">
                        <a:lnSpc>
                          <a:spcPts val="3050"/>
                        </a:lnSpc>
                        <a:spcBef>
                          <a:spcPct val="0"/>
                        </a:spcBef>
                        <a:spcAft>
                          <a:spcPct val="0"/>
                        </a:spcAft>
                      </a:pPr>
                      <a:r>
                        <a:rPr lang="zh-CN" sz="1600">
                          <a:solidFill>
                            <a:srgbClr val="000000"/>
                          </a:solidFill>
                          <a:latin typeface="Times New Roman" panose="02020603050405020304" pitchFamily="18" charset="0"/>
                          <a:ea typeface="方正书宋_GBK"/>
                        </a:rPr>
                        <a:t>碱催化</a:t>
                      </a:r>
                      <a:endParaRPr lang="zh-CN" sz="1600">
                        <a:solidFill>
                          <a:srgbClr val="000000"/>
                        </a:solidFill>
                        <a:latin typeface="Times New Roman" panose="02020603050405020304" pitchFamily="18" charset="0"/>
                        <a:ea typeface="方正书宋_GBK"/>
                      </a:endParaRPr>
                    </a:p>
                  </a:txBody>
                  <a:tcPr marL="0" marR="0" marT="0" marB="0" anchor="ctr" anchorCtr="0">
                    <a:lnL w="9525" cap="flat" cmpd="sng">
                      <a:solidFill>
                        <a:srgbClr val="000000"/>
                      </a:solidFill>
                      <a:prstDash val="solid"/>
                      <a:headEnd type="none" w="med" len="med"/>
                      <a:tailEnd type="none" w="med" len="med"/>
                    </a:lnL>
                    <a:lnR>
                      <a:noFill/>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A9D2E6"/>
                    </a:solidFill>
                  </a:tcPr>
                </a:tc>
              </a:tr>
              <a:tr h="389255">
                <a:tc>
                  <a:txBody>
                    <a:bodyPr/>
                    <a:p>
                      <a:pPr indent="0" algn="ctr" fontAlgn="auto">
                        <a:lnSpc>
                          <a:spcPts val="3050"/>
                        </a:lnSpc>
                        <a:spcBef>
                          <a:spcPct val="0"/>
                        </a:spcBef>
                        <a:spcAft>
                          <a:spcPct val="0"/>
                        </a:spcAft>
                      </a:pPr>
                      <a:r>
                        <a:rPr lang="zh-CN" sz="1600">
                          <a:solidFill>
                            <a:srgbClr val="000000"/>
                          </a:solidFill>
                          <a:latin typeface="Times New Roman" panose="02020603050405020304" pitchFamily="18" charset="0"/>
                          <a:ea typeface="方正书宋_GBK"/>
                        </a:rPr>
                        <a:t>有机卤化物</a:t>
                      </a:r>
                      <a:endParaRPr lang="zh-CN" sz="1600">
                        <a:solidFill>
                          <a:srgbClr val="000000"/>
                        </a:solidFill>
                        <a:latin typeface="Times New Roman" panose="02020603050405020304" pitchFamily="18" charset="0"/>
                        <a:ea typeface="方正书宋_GBK"/>
                      </a:endParaRPr>
                    </a:p>
                  </a:txBody>
                  <a:tcPr marL="0" marR="0" marT="0" marB="0" anchor="ctr" anchorCtr="0">
                    <a:lnL>
                      <a:noFill/>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a:noFill/>
                    </a:lnB>
                    <a:noFill/>
                  </a:tcPr>
                </a:tc>
                <a:tc>
                  <a:txBody>
                    <a:bodyPr/>
                    <a:p>
                      <a:pPr indent="0" algn="ctr" fontAlgn="auto">
                        <a:lnSpc>
                          <a:spcPts val="3050"/>
                        </a:lnSpc>
                        <a:spcBef>
                          <a:spcPct val="0"/>
                        </a:spcBef>
                        <a:spcAft>
                          <a:spcPct val="0"/>
                        </a:spcAft>
                      </a:pPr>
                      <a:r>
                        <a:rPr lang="zh-CN" sz="1600">
                          <a:solidFill>
                            <a:srgbClr val="000000"/>
                          </a:solidFill>
                          <a:latin typeface="Times New Roman" panose="02020603050405020304" pitchFamily="18" charset="0"/>
                          <a:ea typeface="方正书宋_GBK"/>
                        </a:rPr>
                        <a:t>无</a:t>
                      </a:r>
                      <a:endParaRPr lang="zh-CN" sz="1600">
                        <a:solidFill>
                          <a:srgbClr val="000000"/>
                        </a:solidFill>
                        <a:latin typeface="Times New Roman" panose="02020603050405020304" pitchFamily="18" charset="0"/>
                        <a:ea typeface="方正书宋_GBK"/>
                      </a:endParaRPr>
                    </a:p>
                  </a:txBody>
                  <a:tcPr marL="0" marR="0" marT="0" marB="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a:noFill/>
                    </a:lnB>
                    <a:noFill/>
                  </a:tcPr>
                </a:tc>
                <a:tc>
                  <a:txBody>
                    <a:bodyPr/>
                    <a:p>
                      <a:pPr indent="0" algn="ctr" fontAlgn="auto">
                        <a:lnSpc>
                          <a:spcPts val="3050"/>
                        </a:lnSpc>
                        <a:spcBef>
                          <a:spcPct val="0"/>
                        </a:spcBef>
                        <a:spcAft>
                          <a:spcPct val="0"/>
                        </a:spcAft>
                      </a:pPr>
                      <a:r>
                        <a:rPr lang="en-US" altLang="zh-CN" sz="1600">
                          <a:solidFill>
                            <a:srgbClr val="000000"/>
                          </a:solidFill>
                          <a:latin typeface="Times New Roman" panose="02020603050405020304" pitchFamily="18" charset="0"/>
                          <a:ea typeface="方正书宋_GBK"/>
                          <a:cs typeface="Times New Roman" panose="02020603050405020304" pitchFamily="18" charset="0"/>
                        </a:rPr>
                        <a:t>&gt;11</a:t>
                      </a:r>
                      <a:endParaRPr lang="en-US" altLang="zh-CN" sz="1600">
                        <a:solidFill>
                          <a:srgbClr val="000000"/>
                        </a:solidFill>
                        <a:latin typeface="Times New Roman" panose="02020603050405020304" pitchFamily="18" charset="0"/>
                        <a:ea typeface="方正书宋_GBK"/>
                        <a:cs typeface="Times New Roman" panose="02020603050405020304" pitchFamily="18" charset="0"/>
                      </a:endParaRPr>
                    </a:p>
                  </a:txBody>
                  <a:tcPr marL="0" marR="0" marT="0" marB="0" anchor="ctr" anchorCtr="0">
                    <a:lnL w="9525" cap="flat" cmpd="sng">
                      <a:solidFill>
                        <a:srgbClr val="000000"/>
                      </a:solidFill>
                      <a:prstDash val="solid"/>
                      <a:headEnd type="none" w="med" len="med"/>
                      <a:tailEnd type="none" w="med" len="med"/>
                    </a:lnL>
                    <a:lnR>
                      <a:noFill/>
                    </a:lnR>
                    <a:lnT w="9525" cap="flat" cmpd="sng">
                      <a:solidFill>
                        <a:srgbClr val="000000"/>
                      </a:solidFill>
                      <a:prstDash val="solid"/>
                      <a:headEnd type="none" w="med" len="med"/>
                      <a:tailEnd type="none" w="med" len="med"/>
                    </a:lnT>
                    <a:lnB>
                      <a:noFill/>
                    </a:lnB>
                    <a:noFill/>
                  </a:tcPr>
                </a:tc>
              </a:tr>
              <a:tr h="389255">
                <a:tc>
                  <a:txBody>
                    <a:bodyPr/>
                    <a:p>
                      <a:pPr indent="0" algn="ctr" fontAlgn="auto">
                        <a:lnSpc>
                          <a:spcPts val="3050"/>
                        </a:lnSpc>
                        <a:spcBef>
                          <a:spcPct val="0"/>
                        </a:spcBef>
                        <a:spcAft>
                          <a:spcPct val="0"/>
                        </a:spcAft>
                      </a:pPr>
                      <a:r>
                        <a:rPr lang="zh-CN" sz="1600">
                          <a:solidFill>
                            <a:srgbClr val="000000"/>
                          </a:solidFill>
                          <a:latin typeface="Times New Roman" panose="02020603050405020304" pitchFamily="18" charset="0"/>
                          <a:ea typeface="方正书宋_GBK"/>
                        </a:rPr>
                        <a:t>环氧化物</a:t>
                      </a:r>
                      <a:endParaRPr lang="zh-CN" sz="1600">
                        <a:solidFill>
                          <a:srgbClr val="000000"/>
                        </a:solidFill>
                        <a:latin typeface="Times New Roman" panose="02020603050405020304" pitchFamily="18" charset="0"/>
                        <a:ea typeface="方正书宋_GBK"/>
                      </a:endParaRPr>
                    </a:p>
                  </a:txBody>
                  <a:tcPr marL="0" marR="0" marT="0" marB="0" anchor="ctr" anchorCtr="0">
                    <a:lnL>
                      <a:noFill/>
                    </a:lnL>
                    <a:lnR w="9525" cap="flat" cmpd="sng">
                      <a:solidFill>
                        <a:srgbClr val="000000"/>
                      </a:solidFill>
                      <a:prstDash val="solid"/>
                      <a:headEnd type="none" w="med" len="med"/>
                      <a:tailEnd type="none" w="med" len="med"/>
                    </a:lnR>
                    <a:lnT>
                      <a:noFill/>
                    </a:lnT>
                    <a:lnB>
                      <a:noFill/>
                    </a:lnB>
                    <a:noFill/>
                  </a:tcPr>
                </a:tc>
                <a:tc>
                  <a:txBody>
                    <a:bodyPr/>
                    <a:p>
                      <a:pPr indent="0" algn="ctr" fontAlgn="auto">
                        <a:lnSpc>
                          <a:spcPts val="3050"/>
                        </a:lnSpc>
                        <a:spcBef>
                          <a:spcPct val="0"/>
                        </a:spcBef>
                        <a:spcAft>
                          <a:spcPct val="0"/>
                        </a:spcAft>
                      </a:pPr>
                      <a:r>
                        <a:rPr lang="en-US" altLang="zh-CN" sz="1600">
                          <a:solidFill>
                            <a:srgbClr val="000000"/>
                          </a:solidFill>
                          <a:latin typeface="Times New Roman" panose="02020603050405020304" pitchFamily="18" charset="0"/>
                          <a:ea typeface="方正书宋_GBK"/>
                          <a:cs typeface="Times New Roman" panose="02020603050405020304" pitchFamily="18" charset="0"/>
                        </a:rPr>
                        <a:t>3.8</a:t>
                      </a:r>
                      <a:r>
                        <a:rPr lang="en-US" altLang="zh-CN" sz="1600" baseline="30000">
                          <a:solidFill>
                            <a:srgbClr val="000000"/>
                          </a:solidFill>
                          <a:latin typeface="Times New Roman" panose="02020603050405020304" pitchFamily="18" charset="0"/>
                          <a:ea typeface="方正书宋_GBK"/>
                          <a:cs typeface="Times New Roman" panose="02020603050405020304" pitchFamily="18" charset="0"/>
                        </a:rPr>
                        <a:t>①</a:t>
                      </a:r>
                      <a:endParaRPr lang="en-US" altLang="zh-CN" sz="1600" baseline="30000">
                        <a:solidFill>
                          <a:srgbClr val="000000"/>
                        </a:solidFill>
                        <a:latin typeface="Times New Roman" panose="02020603050405020304" pitchFamily="18" charset="0"/>
                        <a:ea typeface="方正书宋_GBK"/>
                        <a:cs typeface="Times New Roman" panose="02020603050405020304" pitchFamily="18" charset="0"/>
                      </a:endParaRPr>
                    </a:p>
                  </a:txBody>
                  <a:tcPr marL="0" marR="0" marT="0" marB="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a:noFill/>
                    </a:lnB>
                    <a:noFill/>
                  </a:tcPr>
                </a:tc>
                <a:tc>
                  <a:txBody>
                    <a:bodyPr/>
                    <a:p>
                      <a:pPr indent="0" algn="ctr" fontAlgn="auto">
                        <a:lnSpc>
                          <a:spcPts val="3050"/>
                        </a:lnSpc>
                        <a:spcBef>
                          <a:spcPct val="0"/>
                        </a:spcBef>
                        <a:spcAft>
                          <a:spcPct val="0"/>
                        </a:spcAft>
                      </a:pPr>
                      <a:r>
                        <a:rPr lang="en-US" altLang="zh-CN" sz="1600">
                          <a:solidFill>
                            <a:srgbClr val="000000"/>
                          </a:solidFill>
                          <a:latin typeface="Times New Roman" panose="02020603050405020304" pitchFamily="18" charset="0"/>
                          <a:ea typeface="方正书宋_GBK"/>
                          <a:cs typeface="Times New Roman" panose="02020603050405020304" pitchFamily="18" charset="0"/>
                        </a:rPr>
                        <a:t>&gt;10</a:t>
                      </a:r>
                      <a:endParaRPr lang="en-US" altLang="zh-CN" sz="1600">
                        <a:solidFill>
                          <a:srgbClr val="000000"/>
                        </a:solidFill>
                        <a:latin typeface="Times New Roman" panose="02020603050405020304" pitchFamily="18" charset="0"/>
                        <a:ea typeface="方正书宋_GBK"/>
                        <a:cs typeface="Times New Roman" panose="02020603050405020304" pitchFamily="18" charset="0"/>
                      </a:endParaRPr>
                    </a:p>
                  </a:txBody>
                  <a:tcPr marL="0" marR="0" marT="0" marB="0" anchor="ctr" anchorCtr="0">
                    <a:lnL w="9525" cap="flat" cmpd="sng">
                      <a:solidFill>
                        <a:srgbClr val="000000"/>
                      </a:solidFill>
                      <a:prstDash val="solid"/>
                      <a:headEnd type="none" w="med" len="med"/>
                      <a:tailEnd type="none" w="med" len="med"/>
                    </a:lnL>
                    <a:lnR>
                      <a:noFill/>
                    </a:lnR>
                    <a:lnT>
                      <a:noFill/>
                    </a:lnT>
                    <a:lnB>
                      <a:noFill/>
                    </a:lnB>
                    <a:noFill/>
                  </a:tcPr>
                </a:tc>
              </a:tr>
              <a:tr h="389255">
                <a:tc>
                  <a:txBody>
                    <a:bodyPr/>
                    <a:p>
                      <a:pPr indent="0" algn="ctr" fontAlgn="auto">
                        <a:lnSpc>
                          <a:spcPts val="3050"/>
                        </a:lnSpc>
                        <a:spcBef>
                          <a:spcPct val="0"/>
                        </a:spcBef>
                        <a:spcAft>
                          <a:spcPct val="0"/>
                        </a:spcAft>
                      </a:pPr>
                      <a:r>
                        <a:rPr lang="zh-CN" sz="1600">
                          <a:solidFill>
                            <a:srgbClr val="000000"/>
                          </a:solidFill>
                          <a:latin typeface="Times New Roman" panose="02020603050405020304" pitchFamily="18" charset="0"/>
                          <a:ea typeface="方正书宋_GBK"/>
                        </a:rPr>
                        <a:t>脂肪酸酯</a:t>
                      </a:r>
                      <a:endParaRPr lang="zh-CN" sz="1600">
                        <a:solidFill>
                          <a:srgbClr val="000000"/>
                        </a:solidFill>
                        <a:latin typeface="Times New Roman" panose="02020603050405020304" pitchFamily="18" charset="0"/>
                        <a:ea typeface="方正书宋_GBK"/>
                      </a:endParaRPr>
                    </a:p>
                  </a:txBody>
                  <a:tcPr marL="0" marR="0" marT="0" marB="0" anchor="ctr" anchorCtr="0">
                    <a:lnL>
                      <a:noFill/>
                    </a:lnL>
                    <a:lnR w="9525" cap="flat" cmpd="sng">
                      <a:solidFill>
                        <a:srgbClr val="000000"/>
                      </a:solidFill>
                      <a:prstDash val="solid"/>
                      <a:headEnd type="none" w="med" len="med"/>
                      <a:tailEnd type="none" w="med" len="med"/>
                    </a:lnR>
                    <a:lnT>
                      <a:noFill/>
                    </a:lnT>
                    <a:lnB>
                      <a:noFill/>
                    </a:lnB>
                    <a:noFill/>
                  </a:tcPr>
                </a:tc>
                <a:tc>
                  <a:txBody>
                    <a:bodyPr/>
                    <a:p>
                      <a:pPr indent="0" algn="ctr" fontAlgn="auto">
                        <a:lnSpc>
                          <a:spcPts val="3050"/>
                        </a:lnSpc>
                        <a:spcBef>
                          <a:spcPct val="0"/>
                        </a:spcBef>
                        <a:spcAft>
                          <a:spcPct val="0"/>
                        </a:spcAft>
                      </a:pPr>
                      <a:r>
                        <a:rPr lang="en-US" altLang="zh-CN" sz="1600">
                          <a:solidFill>
                            <a:srgbClr val="000000"/>
                          </a:solidFill>
                          <a:latin typeface="Times New Roman" panose="02020603050405020304" pitchFamily="18" charset="0"/>
                          <a:ea typeface="方正书宋_GBK"/>
                          <a:cs typeface="Times New Roman" panose="02020603050405020304" pitchFamily="18" charset="0"/>
                        </a:rPr>
                        <a:t>1.2~3.1</a:t>
                      </a:r>
                      <a:endParaRPr lang="en-US" altLang="zh-CN" sz="1600">
                        <a:solidFill>
                          <a:srgbClr val="000000"/>
                        </a:solidFill>
                        <a:latin typeface="Times New Roman" panose="02020603050405020304" pitchFamily="18" charset="0"/>
                        <a:ea typeface="方正书宋_GBK"/>
                        <a:cs typeface="Times New Roman" panose="02020603050405020304" pitchFamily="18" charset="0"/>
                      </a:endParaRPr>
                    </a:p>
                  </a:txBody>
                  <a:tcPr marL="0" marR="0" marT="0" marB="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a:noFill/>
                    </a:lnB>
                    <a:noFill/>
                  </a:tcPr>
                </a:tc>
                <a:tc>
                  <a:txBody>
                    <a:bodyPr/>
                    <a:p>
                      <a:pPr indent="0" algn="ctr" fontAlgn="auto">
                        <a:lnSpc>
                          <a:spcPts val="3050"/>
                        </a:lnSpc>
                        <a:spcBef>
                          <a:spcPct val="0"/>
                        </a:spcBef>
                        <a:spcAft>
                          <a:spcPct val="0"/>
                        </a:spcAft>
                      </a:pPr>
                      <a:r>
                        <a:rPr lang="en-US" altLang="zh-CN" sz="1600">
                          <a:solidFill>
                            <a:srgbClr val="000000"/>
                          </a:solidFill>
                          <a:latin typeface="Times New Roman" panose="02020603050405020304" pitchFamily="18" charset="0"/>
                          <a:ea typeface="方正书宋_GBK"/>
                          <a:cs typeface="Times New Roman" panose="02020603050405020304" pitchFamily="18" charset="0"/>
                        </a:rPr>
                        <a:t>5.2~7.1</a:t>
                      </a:r>
                      <a:r>
                        <a:rPr lang="en-US" altLang="zh-CN" sz="1600" baseline="30000">
                          <a:solidFill>
                            <a:srgbClr val="000000"/>
                          </a:solidFill>
                          <a:latin typeface="Times New Roman" panose="02020603050405020304" pitchFamily="18" charset="0"/>
                          <a:ea typeface="方正书宋_GBK"/>
                          <a:cs typeface="Times New Roman" panose="02020603050405020304" pitchFamily="18" charset="0"/>
                        </a:rPr>
                        <a:t>①</a:t>
                      </a:r>
                      <a:endParaRPr lang="en-US" altLang="zh-CN" sz="1600" baseline="30000">
                        <a:solidFill>
                          <a:srgbClr val="000000"/>
                        </a:solidFill>
                        <a:latin typeface="Times New Roman" panose="02020603050405020304" pitchFamily="18" charset="0"/>
                        <a:ea typeface="方正书宋_GBK"/>
                        <a:cs typeface="Times New Roman" panose="02020603050405020304" pitchFamily="18" charset="0"/>
                      </a:endParaRPr>
                    </a:p>
                  </a:txBody>
                  <a:tcPr marL="0" marR="0" marT="0" marB="0" anchor="ctr" anchorCtr="0">
                    <a:lnL w="9525" cap="flat" cmpd="sng">
                      <a:solidFill>
                        <a:srgbClr val="000000"/>
                      </a:solidFill>
                      <a:prstDash val="solid"/>
                      <a:headEnd type="none" w="med" len="med"/>
                      <a:tailEnd type="none" w="med" len="med"/>
                    </a:lnL>
                    <a:lnR>
                      <a:noFill/>
                    </a:lnR>
                    <a:lnT>
                      <a:noFill/>
                    </a:lnT>
                    <a:lnB>
                      <a:noFill/>
                    </a:lnB>
                    <a:noFill/>
                  </a:tcPr>
                </a:tc>
              </a:tr>
              <a:tr h="389255">
                <a:tc>
                  <a:txBody>
                    <a:bodyPr/>
                    <a:p>
                      <a:pPr indent="0" algn="ctr" fontAlgn="auto">
                        <a:lnSpc>
                          <a:spcPts val="3050"/>
                        </a:lnSpc>
                        <a:spcBef>
                          <a:spcPct val="0"/>
                        </a:spcBef>
                        <a:spcAft>
                          <a:spcPct val="0"/>
                        </a:spcAft>
                      </a:pPr>
                      <a:r>
                        <a:rPr lang="zh-CN" sz="1600">
                          <a:solidFill>
                            <a:srgbClr val="000000"/>
                          </a:solidFill>
                          <a:latin typeface="Times New Roman" panose="02020603050405020304" pitchFamily="18" charset="0"/>
                          <a:ea typeface="方正书宋_GBK"/>
                        </a:rPr>
                        <a:t>芳香酸酯</a:t>
                      </a:r>
                      <a:endParaRPr lang="zh-CN" sz="1600">
                        <a:solidFill>
                          <a:srgbClr val="000000"/>
                        </a:solidFill>
                        <a:latin typeface="Times New Roman" panose="02020603050405020304" pitchFamily="18" charset="0"/>
                        <a:ea typeface="方正书宋_GBK"/>
                      </a:endParaRPr>
                    </a:p>
                  </a:txBody>
                  <a:tcPr marL="0" marR="0" marT="0" marB="0" anchor="ctr" anchorCtr="0">
                    <a:lnL>
                      <a:noFill/>
                    </a:lnL>
                    <a:lnR w="9525" cap="flat" cmpd="sng">
                      <a:solidFill>
                        <a:srgbClr val="000000"/>
                      </a:solidFill>
                      <a:prstDash val="solid"/>
                      <a:headEnd type="none" w="med" len="med"/>
                      <a:tailEnd type="none" w="med" len="med"/>
                    </a:lnR>
                    <a:lnT>
                      <a:noFill/>
                    </a:lnT>
                    <a:lnB>
                      <a:noFill/>
                    </a:lnB>
                    <a:noFill/>
                  </a:tcPr>
                </a:tc>
                <a:tc>
                  <a:txBody>
                    <a:bodyPr/>
                    <a:p>
                      <a:pPr indent="0" algn="ctr" fontAlgn="auto">
                        <a:lnSpc>
                          <a:spcPts val="3050"/>
                        </a:lnSpc>
                        <a:spcBef>
                          <a:spcPct val="0"/>
                        </a:spcBef>
                        <a:spcAft>
                          <a:spcPct val="0"/>
                        </a:spcAft>
                      </a:pPr>
                      <a:r>
                        <a:rPr lang="en-US" altLang="zh-CN" sz="1600">
                          <a:solidFill>
                            <a:srgbClr val="000000"/>
                          </a:solidFill>
                          <a:latin typeface="Times New Roman" panose="02020603050405020304" pitchFamily="18" charset="0"/>
                          <a:ea typeface="方正书宋_GBK"/>
                          <a:cs typeface="Times New Roman" panose="02020603050405020304" pitchFamily="18" charset="0"/>
                        </a:rPr>
                        <a:t>3.9~5.2</a:t>
                      </a:r>
                      <a:r>
                        <a:rPr lang="en-US" altLang="zh-CN" sz="1600" baseline="30000">
                          <a:solidFill>
                            <a:srgbClr val="000000"/>
                          </a:solidFill>
                          <a:latin typeface="Times New Roman" panose="02020603050405020304" pitchFamily="18" charset="0"/>
                          <a:ea typeface="方正书宋_GBK"/>
                          <a:cs typeface="Times New Roman" panose="02020603050405020304" pitchFamily="18" charset="0"/>
                        </a:rPr>
                        <a:t>①</a:t>
                      </a:r>
                      <a:endParaRPr lang="en-US" altLang="zh-CN" sz="1600" baseline="30000">
                        <a:solidFill>
                          <a:srgbClr val="000000"/>
                        </a:solidFill>
                        <a:latin typeface="Times New Roman" panose="02020603050405020304" pitchFamily="18" charset="0"/>
                        <a:ea typeface="方正书宋_GBK"/>
                        <a:cs typeface="Times New Roman" panose="02020603050405020304" pitchFamily="18" charset="0"/>
                      </a:endParaRPr>
                    </a:p>
                  </a:txBody>
                  <a:tcPr marL="0" marR="0" marT="0" marB="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a:noFill/>
                    </a:lnB>
                    <a:noFill/>
                  </a:tcPr>
                </a:tc>
                <a:tc>
                  <a:txBody>
                    <a:bodyPr/>
                    <a:p>
                      <a:pPr indent="0" algn="ctr" fontAlgn="auto">
                        <a:lnSpc>
                          <a:spcPts val="3050"/>
                        </a:lnSpc>
                        <a:spcBef>
                          <a:spcPct val="0"/>
                        </a:spcBef>
                        <a:spcAft>
                          <a:spcPct val="0"/>
                        </a:spcAft>
                      </a:pPr>
                      <a:r>
                        <a:rPr lang="en-US" altLang="zh-CN" sz="1600">
                          <a:solidFill>
                            <a:srgbClr val="000000"/>
                          </a:solidFill>
                          <a:latin typeface="Times New Roman" panose="02020603050405020304" pitchFamily="18" charset="0"/>
                          <a:ea typeface="方正书宋_GBK"/>
                          <a:cs typeface="Times New Roman" panose="02020603050405020304" pitchFamily="18" charset="0"/>
                        </a:rPr>
                        <a:t>3.9~5.0</a:t>
                      </a:r>
                      <a:r>
                        <a:rPr lang="en-US" altLang="zh-CN" sz="1600" baseline="30000">
                          <a:solidFill>
                            <a:srgbClr val="000000"/>
                          </a:solidFill>
                          <a:latin typeface="Times New Roman" panose="02020603050405020304" pitchFamily="18" charset="0"/>
                          <a:ea typeface="方正书宋_GBK"/>
                          <a:cs typeface="Times New Roman" panose="02020603050405020304" pitchFamily="18" charset="0"/>
                        </a:rPr>
                        <a:t>②</a:t>
                      </a:r>
                      <a:endParaRPr lang="en-US" altLang="zh-CN" sz="1600" baseline="30000">
                        <a:solidFill>
                          <a:srgbClr val="000000"/>
                        </a:solidFill>
                        <a:latin typeface="Times New Roman" panose="02020603050405020304" pitchFamily="18" charset="0"/>
                        <a:ea typeface="方正书宋_GBK"/>
                        <a:cs typeface="Times New Roman" panose="02020603050405020304" pitchFamily="18" charset="0"/>
                      </a:endParaRPr>
                    </a:p>
                  </a:txBody>
                  <a:tcPr marL="0" marR="0" marT="0" marB="0" anchor="ctr" anchorCtr="0">
                    <a:lnL w="9525" cap="flat" cmpd="sng">
                      <a:solidFill>
                        <a:srgbClr val="000000"/>
                      </a:solidFill>
                      <a:prstDash val="solid"/>
                      <a:headEnd type="none" w="med" len="med"/>
                      <a:tailEnd type="none" w="med" len="med"/>
                    </a:lnL>
                    <a:lnR>
                      <a:noFill/>
                    </a:lnR>
                    <a:lnT>
                      <a:noFill/>
                    </a:lnT>
                    <a:lnB>
                      <a:noFill/>
                    </a:lnB>
                    <a:noFill/>
                  </a:tcPr>
                </a:tc>
              </a:tr>
              <a:tr h="389255">
                <a:tc>
                  <a:txBody>
                    <a:bodyPr/>
                    <a:p>
                      <a:pPr indent="0" algn="ctr" fontAlgn="auto">
                        <a:lnSpc>
                          <a:spcPts val="3050"/>
                        </a:lnSpc>
                        <a:spcBef>
                          <a:spcPct val="0"/>
                        </a:spcBef>
                        <a:spcAft>
                          <a:spcPct val="0"/>
                        </a:spcAft>
                      </a:pPr>
                      <a:r>
                        <a:rPr lang="zh-CN" sz="1600">
                          <a:solidFill>
                            <a:srgbClr val="000000"/>
                          </a:solidFill>
                          <a:latin typeface="Times New Roman" panose="02020603050405020304" pitchFamily="18" charset="0"/>
                          <a:ea typeface="方正书宋_GBK"/>
                        </a:rPr>
                        <a:t>酰胺</a:t>
                      </a:r>
                      <a:endParaRPr lang="zh-CN" sz="1600">
                        <a:solidFill>
                          <a:srgbClr val="000000"/>
                        </a:solidFill>
                        <a:latin typeface="Times New Roman" panose="02020603050405020304" pitchFamily="18" charset="0"/>
                        <a:ea typeface="方正书宋_GBK"/>
                      </a:endParaRPr>
                    </a:p>
                  </a:txBody>
                  <a:tcPr marL="0" marR="0" marT="0" marB="0" anchor="ctr" anchorCtr="0">
                    <a:lnL>
                      <a:noFill/>
                    </a:lnL>
                    <a:lnR w="9525" cap="flat" cmpd="sng">
                      <a:solidFill>
                        <a:srgbClr val="000000"/>
                      </a:solidFill>
                      <a:prstDash val="solid"/>
                      <a:headEnd type="none" w="med" len="med"/>
                      <a:tailEnd type="none" w="med" len="med"/>
                    </a:lnR>
                    <a:lnT>
                      <a:noFill/>
                    </a:lnT>
                    <a:lnB>
                      <a:noFill/>
                    </a:lnB>
                    <a:noFill/>
                  </a:tcPr>
                </a:tc>
                <a:tc>
                  <a:txBody>
                    <a:bodyPr/>
                    <a:p>
                      <a:pPr indent="0" algn="ctr" fontAlgn="auto">
                        <a:lnSpc>
                          <a:spcPts val="3050"/>
                        </a:lnSpc>
                        <a:spcBef>
                          <a:spcPct val="0"/>
                        </a:spcBef>
                        <a:spcAft>
                          <a:spcPct val="0"/>
                        </a:spcAft>
                      </a:pPr>
                      <a:r>
                        <a:rPr lang="en-US" altLang="zh-CN" sz="1600">
                          <a:solidFill>
                            <a:srgbClr val="000000"/>
                          </a:solidFill>
                          <a:latin typeface="Times New Roman" panose="02020603050405020304" pitchFamily="18" charset="0"/>
                          <a:ea typeface="方正书宋_GBK"/>
                          <a:cs typeface="Times New Roman" panose="02020603050405020304" pitchFamily="18" charset="0"/>
                        </a:rPr>
                        <a:t>4.9~7</a:t>
                      </a:r>
                      <a:r>
                        <a:rPr lang="en-US" altLang="zh-CN" sz="1600" baseline="30000">
                          <a:solidFill>
                            <a:srgbClr val="000000"/>
                          </a:solidFill>
                          <a:latin typeface="Times New Roman" panose="02020603050405020304" pitchFamily="18" charset="0"/>
                          <a:ea typeface="方正书宋_GBK"/>
                          <a:cs typeface="Times New Roman" panose="02020603050405020304" pitchFamily="18" charset="0"/>
                        </a:rPr>
                        <a:t>①</a:t>
                      </a:r>
                      <a:endParaRPr lang="en-US" altLang="zh-CN" sz="1600" baseline="30000">
                        <a:solidFill>
                          <a:srgbClr val="000000"/>
                        </a:solidFill>
                        <a:latin typeface="Times New Roman" panose="02020603050405020304" pitchFamily="18" charset="0"/>
                        <a:ea typeface="方正书宋_GBK"/>
                        <a:cs typeface="Times New Roman" panose="02020603050405020304" pitchFamily="18" charset="0"/>
                      </a:endParaRPr>
                    </a:p>
                  </a:txBody>
                  <a:tcPr marL="0" marR="0" marT="0" marB="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a:noFill/>
                    </a:lnB>
                    <a:noFill/>
                  </a:tcPr>
                </a:tc>
                <a:tc>
                  <a:txBody>
                    <a:bodyPr/>
                    <a:p>
                      <a:pPr indent="0" algn="ctr" fontAlgn="auto">
                        <a:lnSpc>
                          <a:spcPts val="3050"/>
                        </a:lnSpc>
                        <a:spcBef>
                          <a:spcPct val="0"/>
                        </a:spcBef>
                        <a:spcAft>
                          <a:spcPct val="0"/>
                        </a:spcAft>
                      </a:pPr>
                      <a:r>
                        <a:rPr lang="en-US" altLang="zh-CN" sz="1600">
                          <a:solidFill>
                            <a:srgbClr val="000000"/>
                          </a:solidFill>
                          <a:latin typeface="Times New Roman" panose="02020603050405020304" pitchFamily="18" charset="0"/>
                          <a:ea typeface="方正书宋_GBK"/>
                          <a:cs typeface="Times New Roman" panose="02020603050405020304" pitchFamily="18" charset="0"/>
                        </a:rPr>
                        <a:t>4.9~7</a:t>
                      </a:r>
                      <a:r>
                        <a:rPr lang="en-US" altLang="zh-CN" sz="1600" baseline="30000">
                          <a:solidFill>
                            <a:srgbClr val="000000"/>
                          </a:solidFill>
                          <a:latin typeface="Times New Roman" panose="02020603050405020304" pitchFamily="18" charset="0"/>
                          <a:ea typeface="方正书宋_GBK"/>
                          <a:cs typeface="Times New Roman" panose="02020603050405020304" pitchFamily="18" charset="0"/>
                        </a:rPr>
                        <a:t>②</a:t>
                      </a:r>
                      <a:endParaRPr lang="en-US" altLang="zh-CN" sz="1600" baseline="30000">
                        <a:solidFill>
                          <a:srgbClr val="000000"/>
                        </a:solidFill>
                        <a:latin typeface="Times New Roman" panose="02020603050405020304" pitchFamily="18" charset="0"/>
                        <a:ea typeface="方正书宋_GBK"/>
                        <a:cs typeface="Times New Roman" panose="02020603050405020304" pitchFamily="18" charset="0"/>
                      </a:endParaRPr>
                    </a:p>
                  </a:txBody>
                  <a:tcPr marL="0" marR="0" marT="0" marB="0" anchor="ctr" anchorCtr="0">
                    <a:lnL w="9525" cap="flat" cmpd="sng">
                      <a:solidFill>
                        <a:srgbClr val="000000"/>
                      </a:solidFill>
                      <a:prstDash val="solid"/>
                      <a:headEnd type="none" w="med" len="med"/>
                      <a:tailEnd type="none" w="med" len="med"/>
                    </a:lnL>
                    <a:lnR>
                      <a:noFill/>
                    </a:lnR>
                    <a:lnT>
                      <a:noFill/>
                    </a:lnT>
                    <a:lnB>
                      <a:noFill/>
                    </a:lnB>
                    <a:noFill/>
                  </a:tcPr>
                </a:tc>
              </a:tr>
              <a:tr h="389255">
                <a:tc>
                  <a:txBody>
                    <a:bodyPr/>
                    <a:p>
                      <a:pPr indent="0" algn="ctr" fontAlgn="auto">
                        <a:lnSpc>
                          <a:spcPts val="3050"/>
                        </a:lnSpc>
                        <a:spcBef>
                          <a:spcPct val="0"/>
                        </a:spcBef>
                        <a:spcAft>
                          <a:spcPct val="0"/>
                        </a:spcAft>
                      </a:pPr>
                      <a:r>
                        <a:rPr lang="zh-CN" sz="1600">
                          <a:solidFill>
                            <a:srgbClr val="000000"/>
                          </a:solidFill>
                          <a:latin typeface="Times New Roman" panose="02020603050405020304" pitchFamily="18" charset="0"/>
                          <a:ea typeface="方正书宋_GBK"/>
                        </a:rPr>
                        <a:t>氨基甲酸酯</a:t>
                      </a:r>
                      <a:endParaRPr lang="zh-CN" sz="1600">
                        <a:solidFill>
                          <a:srgbClr val="000000"/>
                        </a:solidFill>
                        <a:latin typeface="Times New Roman" panose="02020603050405020304" pitchFamily="18" charset="0"/>
                        <a:ea typeface="方正书宋_GBK"/>
                      </a:endParaRPr>
                    </a:p>
                  </a:txBody>
                  <a:tcPr marL="0" marR="0" marT="0" marB="0" anchor="ctr" anchorCtr="0">
                    <a:lnL>
                      <a:noFill/>
                    </a:lnL>
                    <a:lnR w="9525" cap="flat" cmpd="sng">
                      <a:solidFill>
                        <a:srgbClr val="000000"/>
                      </a:solidFill>
                      <a:prstDash val="solid"/>
                      <a:headEnd type="none" w="med" len="med"/>
                      <a:tailEnd type="none" w="med" len="med"/>
                    </a:lnR>
                    <a:lnT>
                      <a:noFill/>
                    </a:lnT>
                    <a:lnB>
                      <a:noFill/>
                    </a:lnB>
                    <a:noFill/>
                  </a:tcPr>
                </a:tc>
                <a:tc>
                  <a:txBody>
                    <a:bodyPr/>
                    <a:p>
                      <a:pPr indent="0" algn="ctr" fontAlgn="auto">
                        <a:lnSpc>
                          <a:spcPts val="3050"/>
                        </a:lnSpc>
                        <a:spcBef>
                          <a:spcPct val="0"/>
                        </a:spcBef>
                        <a:spcAft>
                          <a:spcPct val="0"/>
                        </a:spcAft>
                      </a:pPr>
                      <a:r>
                        <a:rPr lang="en-US" altLang="zh-CN" sz="1600">
                          <a:solidFill>
                            <a:srgbClr val="000000"/>
                          </a:solidFill>
                          <a:latin typeface="Times New Roman" panose="02020603050405020304" pitchFamily="18" charset="0"/>
                          <a:ea typeface="方正书宋_GBK"/>
                          <a:cs typeface="Times New Roman" panose="02020603050405020304" pitchFamily="18" charset="0"/>
                        </a:rPr>
                        <a:t>&lt;2</a:t>
                      </a:r>
                      <a:endParaRPr lang="en-US" altLang="zh-CN" sz="1600">
                        <a:solidFill>
                          <a:srgbClr val="000000"/>
                        </a:solidFill>
                        <a:latin typeface="Times New Roman" panose="02020603050405020304" pitchFamily="18" charset="0"/>
                        <a:ea typeface="方正书宋_GBK"/>
                        <a:cs typeface="Times New Roman" panose="02020603050405020304" pitchFamily="18" charset="0"/>
                      </a:endParaRPr>
                    </a:p>
                  </a:txBody>
                  <a:tcPr marL="0" marR="0" marT="0" marB="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a:noFill/>
                    </a:lnB>
                    <a:noFill/>
                  </a:tcPr>
                </a:tc>
                <a:tc>
                  <a:txBody>
                    <a:bodyPr/>
                    <a:p>
                      <a:pPr indent="0" algn="ctr" fontAlgn="auto">
                        <a:lnSpc>
                          <a:spcPts val="3050"/>
                        </a:lnSpc>
                        <a:spcBef>
                          <a:spcPct val="0"/>
                        </a:spcBef>
                        <a:spcAft>
                          <a:spcPct val="0"/>
                        </a:spcAft>
                      </a:pPr>
                      <a:r>
                        <a:rPr lang="en-US" altLang="zh-CN" sz="1600">
                          <a:solidFill>
                            <a:srgbClr val="000000"/>
                          </a:solidFill>
                          <a:latin typeface="Times New Roman" panose="02020603050405020304" pitchFamily="18" charset="0"/>
                          <a:ea typeface="方正书宋_GBK"/>
                          <a:cs typeface="Times New Roman" panose="02020603050405020304" pitchFamily="18" charset="0"/>
                        </a:rPr>
                        <a:t>6.2~9</a:t>
                      </a:r>
                      <a:r>
                        <a:rPr lang="en-US" altLang="zh-CN" sz="1600" baseline="30000">
                          <a:solidFill>
                            <a:srgbClr val="000000"/>
                          </a:solidFill>
                          <a:latin typeface="Times New Roman" panose="02020603050405020304" pitchFamily="18" charset="0"/>
                          <a:ea typeface="方正书宋_GBK"/>
                          <a:cs typeface="Times New Roman" panose="02020603050405020304" pitchFamily="18" charset="0"/>
                        </a:rPr>
                        <a:t>②</a:t>
                      </a:r>
                      <a:endParaRPr lang="en-US" altLang="zh-CN" sz="1600" baseline="30000">
                        <a:solidFill>
                          <a:srgbClr val="000000"/>
                        </a:solidFill>
                        <a:latin typeface="Times New Roman" panose="02020603050405020304" pitchFamily="18" charset="0"/>
                        <a:ea typeface="方正书宋_GBK"/>
                        <a:cs typeface="Times New Roman" panose="02020603050405020304" pitchFamily="18" charset="0"/>
                      </a:endParaRPr>
                    </a:p>
                  </a:txBody>
                  <a:tcPr marL="0" marR="0" marT="0" marB="0" anchor="ctr" anchorCtr="0">
                    <a:lnL w="9525" cap="flat" cmpd="sng">
                      <a:solidFill>
                        <a:srgbClr val="000000"/>
                      </a:solidFill>
                      <a:prstDash val="solid"/>
                      <a:headEnd type="none" w="med" len="med"/>
                      <a:tailEnd type="none" w="med" len="med"/>
                    </a:lnL>
                    <a:lnR>
                      <a:noFill/>
                    </a:lnR>
                    <a:lnT>
                      <a:noFill/>
                    </a:lnT>
                    <a:lnB>
                      <a:noFill/>
                    </a:lnB>
                    <a:noFill/>
                  </a:tcPr>
                </a:tc>
              </a:tr>
              <a:tr h="389255">
                <a:tc>
                  <a:txBody>
                    <a:bodyPr/>
                    <a:p>
                      <a:pPr indent="0" algn="ctr" fontAlgn="auto">
                        <a:lnSpc>
                          <a:spcPts val="3050"/>
                        </a:lnSpc>
                        <a:spcBef>
                          <a:spcPct val="0"/>
                        </a:spcBef>
                        <a:spcAft>
                          <a:spcPct val="0"/>
                        </a:spcAft>
                      </a:pPr>
                      <a:r>
                        <a:rPr lang="zh-CN" sz="1600">
                          <a:solidFill>
                            <a:srgbClr val="000000"/>
                          </a:solidFill>
                          <a:latin typeface="Times New Roman" panose="02020603050405020304" pitchFamily="18" charset="0"/>
                          <a:ea typeface="方正书宋_GBK"/>
                        </a:rPr>
                        <a:t>磷酸酯</a:t>
                      </a:r>
                      <a:endParaRPr lang="zh-CN" sz="1600">
                        <a:solidFill>
                          <a:srgbClr val="000000"/>
                        </a:solidFill>
                        <a:latin typeface="Times New Roman" panose="02020603050405020304" pitchFamily="18" charset="0"/>
                        <a:ea typeface="方正书宋_GBK"/>
                      </a:endParaRPr>
                    </a:p>
                  </a:txBody>
                  <a:tcPr marL="0" marR="0" marT="0" marB="0" anchor="ctr" anchorCtr="0">
                    <a:lnL>
                      <a:noFill/>
                    </a:lnL>
                    <a:lnR w="9525" cap="flat" cmpd="sng">
                      <a:solidFill>
                        <a:srgbClr val="000000"/>
                      </a:solidFill>
                      <a:prstDash val="solid"/>
                      <a:headEnd type="none" w="med" len="med"/>
                      <a:tailEnd type="none" w="med" len="med"/>
                    </a:lnR>
                    <a:lnT>
                      <a:noFill/>
                    </a:lnT>
                    <a:lnB w="9525" cap="flat" cmpd="sng">
                      <a:solidFill>
                        <a:srgbClr val="000000"/>
                      </a:solidFill>
                      <a:prstDash val="solid"/>
                      <a:headEnd type="none" w="med" len="med"/>
                      <a:tailEnd type="none" w="med" len="med"/>
                    </a:lnB>
                    <a:noFill/>
                  </a:tcPr>
                </a:tc>
                <a:tc>
                  <a:txBody>
                    <a:bodyPr/>
                    <a:p>
                      <a:pPr indent="0" algn="ctr" fontAlgn="auto">
                        <a:lnSpc>
                          <a:spcPts val="3050"/>
                        </a:lnSpc>
                        <a:spcBef>
                          <a:spcPct val="0"/>
                        </a:spcBef>
                        <a:spcAft>
                          <a:spcPct val="0"/>
                        </a:spcAft>
                      </a:pPr>
                      <a:r>
                        <a:rPr lang="en-US" altLang="zh-CN" sz="1600">
                          <a:solidFill>
                            <a:srgbClr val="000000"/>
                          </a:solidFill>
                          <a:latin typeface="Times New Roman" panose="02020603050405020304" pitchFamily="18" charset="0"/>
                          <a:ea typeface="方正书宋_GBK"/>
                          <a:cs typeface="Times New Roman" panose="02020603050405020304" pitchFamily="18" charset="0"/>
                        </a:rPr>
                        <a:t>2.8~3.6</a:t>
                      </a:r>
                      <a:endParaRPr lang="en-US" altLang="zh-CN" sz="1600">
                        <a:solidFill>
                          <a:srgbClr val="000000"/>
                        </a:solidFill>
                        <a:latin typeface="Times New Roman" panose="02020603050405020304" pitchFamily="18" charset="0"/>
                        <a:ea typeface="方正书宋_GBK"/>
                        <a:cs typeface="Times New Roman" panose="02020603050405020304" pitchFamily="18" charset="0"/>
                      </a:endParaRPr>
                    </a:p>
                  </a:txBody>
                  <a:tcPr marL="0" marR="0" marT="0" marB="0"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w="9525" cap="flat" cmpd="sng">
                      <a:solidFill>
                        <a:srgbClr val="000000"/>
                      </a:solidFill>
                      <a:prstDash val="solid"/>
                      <a:headEnd type="none" w="med" len="med"/>
                      <a:tailEnd type="none" w="med" len="med"/>
                    </a:lnB>
                    <a:noFill/>
                  </a:tcPr>
                </a:tc>
                <a:tc>
                  <a:txBody>
                    <a:bodyPr/>
                    <a:p>
                      <a:pPr indent="0" algn="ctr" fontAlgn="auto">
                        <a:lnSpc>
                          <a:spcPts val="3050"/>
                        </a:lnSpc>
                        <a:spcBef>
                          <a:spcPct val="0"/>
                        </a:spcBef>
                        <a:spcAft>
                          <a:spcPct val="0"/>
                        </a:spcAft>
                      </a:pPr>
                      <a:r>
                        <a:rPr lang="en-US" altLang="zh-CN" sz="1600">
                          <a:solidFill>
                            <a:srgbClr val="000000"/>
                          </a:solidFill>
                          <a:latin typeface="Times New Roman" panose="02020603050405020304" pitchFamily="18" charset="0"/>
                          <a:ea typeface="方正书宋_GBK"/>
                          <a:cs typeface="Times New Roman" panose="02020603050405020304" pitchFamily="18" charset="0"/>
                        </a:rPr>
                        <a:t>2.5~3.6</a:t>
                      </a:r>
                      <a:endParaRPr lang="en-US" altLang="zh-CN" sz="1600">
                        <a:solidFill>
                          <a:srgbClr val="000000"/>
                        </a:solidFill>
                        <a:latin typeface="Times New Roman" panose="02020603050405020304" pitchFamily="18" charset="0"/>
                        <a:ea typeface="方正书宋_GBK"/>
                        <a:cs typeface="Times New Roman" panose="02020603050405020304" pitchFamily="18" charset="0"/>
                      </a:endParaRPr>
                    </a:p>
                  </a:txBody>
                  <a:tcPr marL="0" marR="0" marT="0" marB="0" anchor="ctr" anchorCtr="0">
                    <a:lnL w="9525" cap="flat" cmpd="sng">
                      <a:solidFill>
                        <a:srgbClr val="000000"/>
                      </a:solidFill>
                      <a:prstDash val="solid"/>
                      <a:headEnd type="none" w="med" len="med"/>
                      <a:tailEnd type="none" w="med" len="med"/>
                    </a:lnL>
                    <a:lnR>
                      <a:noFill/>
                    </a:lnR>
                    <a:lnT>
                      <a:noFill/>
                    </a:lnT>
                    <a:lnB w="9525" cap="flat" cmpd="sng">
                      <a:solidFill>
                        <a:srgbClr val="000000"/>
                      </a:solidFill>
                      <a:prstDash val="solid"/>
                      <a:headEnd type="none" w="med" len="med"/>
                      <a:tailEnd type="none" w="med" len="med"/>
                    </a:lnB>
                    <a:noFill/>
                  </a:tcPr>
                </a:tc>
              </a:tr>
            </a:tbl>
          </a:graphicData>
        </a:graphic>
      </p:graphicFrame>
      <p:sp>
        <p:nvSpPr>
          <p:cNvPr id="7" name="矩形 6"/>
          <p:cNvSpPr/>
          <p:nvPr/>
        </p:nvSpPr>
        <p:spPr>
          <a:xfrm>
            <a:off x="492760" y="2059940"/>
            <a:ext cx="5382260" cy="3329940"/>
          </a:xfrm>
          <a:prstGeom prst="rect">
            <a:avLst/>
          </a:prstGeom>
          <a:noFill/>
          <a:ln w="19050" cap="flat" cmpd="sng" algn="ctr">
            <a:solidFill>
              <a:srgbClr val="95C7E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9" name="矩形 8"/>
          <p:cNvSpPr/>
          <p:nvPr/>
        </p:nvSpPr>
        <p:spPr>
          <a:xfrm>
            <a:off x="6285865" y="2059940"/>
            <a:ext cx="5591175" cy="3329940"/>
          </a:xfrm>
          <a:prstGeom prst="rect">
            <a:avLst/>
          </a:prstGeom>
          <a:noFill/>
          <a:ln w="19050" cap="flat" cmpd="sng" algn="ctr">
            <a:solidFill>
              <a:srgbClr val="95C7E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10" name="文本框 9"/>
          <p:cNvSpPr txBox="1"/>
          <p:nvPr/>
        </p:nvSpPr>
        <p:spPr>
          <a:xfrm>
            <a:off x="628015" y="1588135"/>
            <a:ext cx="5108575" cy="398780"/>
          </a:xfrm>
          <a:prstGeom prst="rect">
            <a:avLst/>
          </a:prstGeom>
          <a:noFill/>
        </p:spPr>
        <p:txBody>
          <a:bodyPr wrap="square" rtlCol="0">
            <a:spAutoFit/>
          </a:bodyPr>
          <a:p>
            <a:pPr algn="ctr"/>
            <a:r>
              <a:rPr lang="zh-CN" altLang="en-US" sz="2000">
                <a:latin typeface="Times New Roman" panose="02020603050405020304" pitchFamily="18" charset="0"/>
                <a:ea typeface="黑体" panose="02010609060101010101" pitchFamily="49" charset="-122"/>
                <a:cs typeface="Times New Roman" panose="02020603050405020304" pitchFamily="18" charset="0"/>
              </a:rPr>
              <a:t>水解速率常数与</a:t>
            </a:r>
            <a:r>
              <a:rPr lang="en-US" altLang="zh-CN" sz="2000">
                <a:latin typeface="Times New Roman" panose="02020603050405020304" pitchFamily="18" charset="0"/>
                <a:ea typeface="黑体" panose="02010609060101010101" pitchFamily="49" charset="-122"/>
                <a:cs typeface="Times New Roman" panose="02020603050405020304" pitchFamily="18" charset="0"/>
              </a:rPr>
              <a:t>pH</a:t>
            </a:r>
            <a:r>
              <a:rPr lang="zh-CN" altLang="en-US" sz="2000">
                <a:latin typeface="Times New Roman" panose="02020603050405020304" pitchFamily="18" charset="0"/>
                <a:ea typeface="黑体" panose="02010609060101010101" pitchFamily="49" charset="-122"/>
                <a:cs typeface="Times New Roman" panose="02020603050405020304" pitchFamily="18" charset="0"/>
              </a:rPr>
              <a:t>关系</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文本框 10"/>
          <p:cNvSpPr txBox="1"/>
          <p:nvPr/>
        </p:nvSpPr>
        <p:spPr>
          <a:xfrm>
            <a:off x="6285865" y="1628775"/>
            <a:ext cx="5638800" cy="398780"/>
          </a:xfrm>
          <a:prstGeom prst="rect">
            <a:avLst/>
          </a:prstGeom>
          <a:noFill/>
        </p:spPr>
        <p:txBody>
          <a:bodyPr wrap="square" rtlCol="0">
            <a:spAutoFit/>
          </a:bodyPr>
          <a:p>
            <a:pPr algn="ctr"/>
            <a:r>
              <a:rPr lang="zh-CN" altLang="en-US" sz="2000">
                <a:latin typeface="Times New Roman" panose="02020603050405020304" pitchFamily="18" charset="0"/>
                <a:ea typeface="黑体" panose="02010609060101010101" pitchFamily="49" charset="-122"/>
                <a:cs typeface="Times New Roman" panose="02020603050405020304" pitchFamily="18" charset="0"/>
              </a:rPr>
              <a:t>有机官能团发生酸</a:t>
            </a:r>
            <a:r>
              <a:rPr lang="en-US" altLang="zh-CN" sz="200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latin typeface="Times New Roman" panose="02020603050405020304" pitchFamily="18" charset="0"/>
                <a:ea typeface="黑体" panose="02010609060101010101" pitchFamily="49" charset="-122"/>
                <a:cs typeface="Times New Roman" panose="02020603050405020304" pitchFamily="18" charset="0"/>
              </a:rPr>
              <a:t>碱催化的</a:t>
            </a:r>
            <a:r>
              <a:rPr lang="en-US" altLang="zh-CN" sz="2000">
                <a:latin typeface="Times New Roman" panose="02020603050405020304" pitchFamily="18" charset="0"/>
                <a:ea typeface="黑体" panose="02010609060101010101" pitchFamily="49" charset="-122"/>
                <a:cs typeface="Times New Roman" panose="02020603050405020304" pitchFamily="18" charset="0"/>
              </a:rPr>
              <a:t>pH</a:t>
            </a:r>
            <a:r>
              <a:rPr lang="zh-CN" altLang="en-US" sz="2000">
                <a:latin typeface="Times New Roman" panose="02020603050405020304" pitchFamily="18" charset="0"/>
                <a:ea typeface="黑体" panose="02010609060101010101" pitchFamily="49" charset="-122"/>
                <a:cs typeface="Times New Roman" panose="02020603050405020304" pitchFamily="18" charset="0"/>
              </a:rPr>
              <a:t>范围</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sz="quarter"/>
          </p:nvPr>
        </p:nvSpPr>
        <p:spPr>
          <a:xfrm>
            <a:off x="138343" y="404664"/>
            <a:ext cx="11915313" cy="2523512"/>
          </a:xfrm>
        </p:spPr>
        <p:txBody>
          <a:bodyPr vert="horz" wrap="square" lIns="91440" tIns="45720" rIns="91440" bIns="45720" numCol="1" anchor="ctr" anchorCtr="0" compatLnSpc="1"/>
          <a:lstStyle/>
          <a:p>
            <a:pPr lvl="0" eaLnBrk="1" hangingPunct="1">
              <a:lnSpc>
                <a:spcPct val="110000"/>
              </a:lnSpc>
              <a:spcBef>
                <a:spcPct val="20000"/>
              </a:spcBef>
              <a:defRPr/>
            </a:pP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第三节  水中有机污染物的迁移转化</a:t>
            </a:r>
            <a:br>
              <a:rPr lang="en-US" altLang="zh-CN" sz="4800" b="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Section 3 Transfer and Transformation of Organic  Pollutants in Aquatic Environment</a:t>
            </a:r>
            <a:endPar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4"/>
          <p:cNvSpPr txBox="1">
            <a:spLocks noChangeArrowheads="1"/>
          </p:cNvSpPr>
          <p:nvPr/>
        </p:nvSpPr>
        <p:spPr bwMode="auto">
          <a:xfrm>
            <a:off x="1827811" y="2657339"/>
            <a:ext cx="4536504" cy="402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吸附</a:t>
            </a:r>
            <a:r>
              <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解吸</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Adsorption and Desorption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二、挥发作用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Evaporation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三、水解作用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Hydrolysis</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Line 9"/>
          <p:cNvSpPr>
            <a:spLocks noChangeShapeType="1"/>
          </p:cNvSpPr>
          <p:nvPr/>
        </p:nvSpPr>
        <p:spPr bwMode="auto">
          <a:xfrm>
            <a:off x="6888088" y="3932803"/>
            <a:ext cx="2448272"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9" name="Text Box 4"/>
          <p:cNvSpPr txBox="1">
            <a:spLocks noChangeArrowheads="1"/>
          </p:cNvSpPr>
          <p:nvPr/>
        </p:nvSpPr>
        <p:spPr bwMode="auto">
          <a:xfrm>
            <a:off x="6816333" y="3155089"/>
            <a:ext cx="4536504" cy="265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四、光解作用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Photodegradation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五、生物降解作用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Biodegradation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 calcmode="lin" valueType="num">
                                      <p:cBhvr additive="base">
                                        <p:cTn id="3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 calcmode="lin" valueType="num">
                                      <p:cBhvr additive="base">
                                        <p:cTn id="4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9">
                                            <p:txEl>
                                              <p:pRg st="1" end="1"/>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9">
                                            <p:txEl>
                                              <p:pRg st="2" end="2"/>
                                            </p:txEl>
                                          </p:spTgt>
                                        </p:tgtEl>
                                        <p:attrNameLst>
                                          <p:attrName>style.visibility</p:attrName>
                                        </p:attrNameLst>
                                      </p:cBhvr>
                                      <p:to>
                                        <p:strVal val="visible"/>
                                      </p:to>
                                    </p:set>
                                    <p:anim calcmode="lin" valueType="num">
                                      <p:cBhvr additive="base">
                                        <p:cTn id="4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9">
                                            <p:txEl>
                                              <p:pRg st="2" end="2"/>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9">
                                            <p:txEl>
                                              <p:pRg st="3" end="3"/>
                                            </p:txEl>
                                          </p:spTgt>
                                        </p:tgtEl>
                                        <p:attrNameLst>
                                          <p:attrName>style.visibility</p:attrName>
                                        </p:attrNameLst>
                                      </p:cBhvr>
                                      <p:to>
                                        <p:strVal val="visible"/>
                                      </p:to>
                                    </p:set>
                                    <p:anim calcmode="lin" valueType="num">
                                      <p:cBhvr additive="base">
                                        <p:cTn id="48"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4.1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直接光解</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Direct Photodegradation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911424" y="975605"/>
            <a:ext cx="10801200" cy="32562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544195">
              <a:lnSpc>
                <a:spcPct val="15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化合物本身直接吸收了光能而进行分解反应。</a:t>
            </a:r>
            <a:endParaRPr lang="en-US" altLang="zh-CN" sz="2200" dirty="0">
              <a:solidFill>
                <a:srgbClr val="06071F"/>
              </a:solidFill>
              <a:latin typeface="黑体" panose="02010609060101010101" pitchFamily="49" charset="-122"/>
              <a:ea typeface="黑体" panose="02010609060101010101" pitchFamily="49" charset="-122"/>
            </a:endParaRPr>
          </a:p>
          <a:p>
            <a:pPr marL="0" indent="720090">
              <a:lnSpc>
                <a:spcPct val="150000"/>
              </a:lnSpc>
              <a:spcBef>
                <a:spcPts val="0"/>
              </a:spcBef>
              <a:buClrTx/>
              <a:buSzPct val="100000"/>
              <a:buNone/>
            </a:pP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b="1" dirty="0">
                <a:solidFill>
                  <a:srgbClr val="06071F"/>
                </a:solidFill>
                <a:latin typeface="黑体" panose="02010609060101010101" pitchFamily="49" charset="-122"/>
                <a:ea typeface="黑体" panose="02010609060101010101" pitchFamily="49" charset="-122"/>
              </a:rPr>
              <a:t>水环境中光的吸收作用</a:t>
            </a:r>
            <a:endParaRPr lang="en-US" altLang="zh-CN" sz="2400" b="1" dirty="0">
              <a:solidFill>
                <a:srgbClr val="06071F"/>
              </a:solidFill>
              <a:latin typeface="黑体" panose="02010609060101010101" pitchFamily="49" charset="-122"/>
              <a:ea typeface="黑体" panose="02010609060101010101" pitchFamily="49" charset="-122"/>
            </a:endParaRPr>
          </a:p>
          <a:p>
            <a:pPr marL="0" marR="0" lvl="0" indent="401955" algn="l" defTabSz="914400" rtl="0" eaLnBrk="1" fontAlgn="base" latinLnBrk="0" hangingPunct="1">
              <a:lnSpc>
                <a:spcPct val="1350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太阳辐射到水体表面的光强随波长而变化，特别是近紫外</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(290</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320 nm)</a:t>
            </a: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区光强变化很大，而这部分紫外光往往使许多有机物发生光解作用。其次，光强随太阳射角高度的降低而降低。此外，由于太阳光通过大气时，有一部分被散射，因而使地面接收的光线除一部分是直射光</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a:t>
            </a:r>
            <a:r>
              <a:rPr kumimoji="0" lang="en-US" altLang="zh-CN" sz="20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d</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外，还有一部分是从天空来的散射光</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a:t>
            </a:r>
            <a:r>
              <a:rPr kumimoji="0" lang="en-US" altLang="zh-CN" sz="20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，在近紫外区，散射光要占到</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50 </a:t>
            </a:r>
            <a:r>
              <a:rPr lang="en-US" altLang="zh-CN"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以上。 </a:t>
            </a:r>
            <a:endPar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indent="720090">
              <a:lnSpc>
                <a:spcPct val="130000"/>
              </a:lnSpc>
              <a:spcBef>
                <a:spcPts val="0"/>
              </a:spcBef>
              <a:buClrTx/>
              <a:buSzPct val="100000"/>
              <a:buNone/>
            </a:pPr>
            <a:endParaRPr lang="zh-CN" altLang="en-US" sz="2000" dirty="0">
              <a:solidFill>
                <a:srgbClr val="06071F"/>
              </a:solidFill>
              <a:latin typeface="黑体" panose="02010609060101010101" pitchFamily="49" charset="-122"/>
              <a:ea typeface="黑体" panose="02010609060101010101" pitchFamily="49" charset="-122"/>
            </a:endParaRPr>
          </a:p>
        </p:txBody>
      </p:sp>
      <p:sp>
        <p:nvSpPr>
          <p:cNvPr id="2" name="Text Box 8"/>
          <p:cNvSpPr txBox="1"/>
          <p:nvPr/>
        </p:nvSpPr>
        <p:spPr>
          <a:xfrm>
            <a:off x="911225" y="3714750"/>
            <a:ext cx="7959725" cy="299974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492125" algn="l" defTabSz="914400" rtl="0" eaLnBrk="1" fontAlgn="base" latinLnBrk="0" hangingPunct="1">
              <a:lnSpc>
                <a:spcPct val="135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当太阳光束射到水体表面，有一部分以与入射角 </a:t>
            </a:r>
            <a:r>
              <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z </a:t>
            </a: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相等的角度反射回大气，从而减少光在水柱中的可利用性，一般情况下，这部分光的比例小于</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10 %</a:t>
            </a: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，另一部分光由于被水体中颗粒物、可溶性物质和水本身散射，因而进入水体后发生折射从而改变方向。入射角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z </a:t>
            </a:r>
            <a:r>
              <a:rPr kumimoji="0" lang="en-US" altLang="zh-CN"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a:t>
            </a: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又称天顶角</a:t>
            </a:r>
            <a:r>
              <a:rPr kumimoji="0" lang="en-US" altLang="zh-CN"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a:t>
            </a: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与折射角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θ </a:t>
            </a: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的关系为：</a:t>
            </a:r>
            <a:endParaRPr kumimoji="0" lang="en-US" altLang="zh-CN"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720090" algn="l" defTabSz="914400" rtl="0" eaLnBrk="1" fontAlgn="base" latinLnBrk="0" hangingPunct="1">
              <a:lnSpc>
                <a:spcPct val="15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16510" algn="l" defTabSz="914400" rtl="0" eaLnBrk="1" fontAlgn="base" latinLnBrk="0" hangingPunct="1">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式中：</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n </a:t>
            </a:r>
            <a:r>
              <a:rPr kumimoji="0" lang="en-US" altLang="zh-CN" sz="1800" b="0" i="1"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a:t>
            </a: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折射率，对于大气与水，</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n = 1.34</a:t>
            </a: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000" dirty="0">
              <a:solidFill>
                <a:srgbClr val="06071F"/>
              </a:solidFill>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1"/>
          <a:stretch>
            <a:fillRect/>
          </a:stretch>
        </p:blipFill>
        <p:spPr>
          <a:xfrm>
            <a:off x="4295775" y="5796280"/>
            <a:ext cx="2085340" cy="423545"/>
          </a:xfrm>
          <a:prstGeom prst="rect">
            <a:avLst/>
          </a:prstGeom>
        </p:spPr>
      </p:pic>
      <p:pic>
        <p:nvPicPr>
          <p:cNvPr id="9" name="图片 8"/>
          <p:cNvPicPr>
            <a:picLocks noChangeAspect="1"/>
          </p:cNvPicPr>
          <p:nvPr/>
        </p:nvPicPr>
        <p:blipFill>
          <a:blip r:embed="rId2"/>
          <a:stretch>
            <a:fillRect/>
          </a:stretch>
        </p:blipFill>
        <p:spPr>
          <a:xfrm>
            <a:off x="8975725" y="3860800"/>
            <a:ext cx="2941955" cy="2522855"/>
          </a:xfrm>
          <a:prstGeom prst="rect">
            <a:avLst/>
          </a:prstGeom>
        </p:spPr>
      </p:pic>
    </p:spTree>
  </p:cSld>
  <p:clrMapOvr>
    <a:masterClrMapping/>
  </p:clrMapOvr>
  <p:transition spd="slow">
    <p:zoom/>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mc:AlternateContent xmlns:mc="http://schemas.openxmlformats.org/markup-compatibility/2006">
        <mc:Choice xmlns:a14="http://schemas.microsoft.com/office/drawing/2010/main" Requires="a14">
          <p:sp>
            <p:nvSpPr>
              <p:cNvPr id="7" name="Text Box 8"/>
              <p:cNvSpPr txBox="1"/>
              <p:nvPr/>
            </p:nvSpPr>
            <p:spPr>
              <a:xfrm>
                <a:off x="695401" y="1124744"/>
                <a:ext cx="10945216" cy="475091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720090" algn="l" defTabSz="914400" rtl="0" eaLnBrk="1" fontAlgn="base" latinLnBrk="0" hangingPunct="1">
                  <a:lnSpc>
                    <a:spcPct val="130000"/>
                  </a:lnSpc>
                  <a:spcBef>
                    <a:spcPts val="0"/>
                  </a:spcBef>
                  <a:spcAft>
                    <a:spcPct val="0"/>
                  </a:spcAft>
                  <a:buClrTx/>
                  <a:buSzTx/>
                  <a:buFontTx/>
                  <a:buNone/>
                  <a:defRPr/>
                </a:pPr>
                <a:r>
                  <a:rPr kumimoji="0" lang="zh-CN" altLang="en-US"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在一个充分混合的水体中，根据朗伯定律，其</a:t>
                </a:r>
                <a:r>
                  <a:rPr kumimoji="0" lang="zh-CN" altLang="en-US" sz="220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黑体" panose="02010609060101010101" pitchFamily="49" charset="-122"/>
                  </a:rPr>
                  <a:t>单位时间吸收的光量</a:t>
                </a:r>
                <a:r>
                  <a:rPr kumimoji="0" lang="zh-CN" altLang="en-US"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为：</a:t>
                </a:r>
                <a:endParaRPr kumimoji="0" lang="en-US" altLang="zh-CN"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720090" algn="l" defTabSz="914400" rtl="0" eaLnBrk="1" fontAlgn="base" latinLnBrk="0" hangingPunct="1">
                  <a:lnSpc>
                    <a:spcPct val="130000"/>
                  </a:lnSpc>
                  <a:spcBef>
                    <a:spcPts val="0"/>
                  </a:spcBef>
                  <a:spcAft>
                    <a:spcPct val="0"/>
                  </a:spcAft>
                  <a:buClrTx/>
                  <a:buSzTx/>
                  <a:buFontTx/>
                  <a:buNone/>
                  <a:defRPr/>
                </a:pPr>
                <a:endParaRPr lang="en-US" altLang="zh-CN" sz="2200" dirty="0">
                  <a:solidFill>
                    <a:srgbClr val="000000"/>
                  </a:solidFill>
                  <a:latin typeface="黑体" panose="02010609060101010101" pitchFamily="49" charset="-122"/>
                  <a:ea typeface="黑体" panose="02010609060101010101" pitchFamily="49" charset="-122"/>
                  <a:cs typeface="黑体" panose="02010609060101010101" pitchFamily="49" charset="-122"/>
                </a:endParaRPr>
              </a:p>
              <a:p>
                <a:pPr marL="0" marR="0" lvl="0" indent="720090" algn="l" defTabSz="914400" rtl="0" eaLnBrk="1" fontAlgn="base" latinLnBrk="0" hangingPunct="1">
                  <a:lnSpc>
                    <a:spcPct val="130000"/>
                  </a:lnSpc>
                  <a:spcBef>
                    <a:spcPts val="0"/>
                  </a:spcBef>
                  <a:spcAft>
                    <a:spcPct val="0"/>
                  </a:spcAft>
                  <a:buClrTx/>
                  <a:buSzTx/>
                  <a:buFontTx/>
                  <a:buNone/>
                  <a:defRPr/>
                </a:pPr>
                <a:endParaRPr kumimoji="0" lang="en-US" altLang="zh-CN"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0" algn="l" defTabSz="914400" rtl="0" eaLnBrk="1" fontAlgn="base" latinLnBrk="0" hangingPunct="1">
                  <a:lnSpc>
                    <a:spcPct val="130000"/>
                  </a:lnSpc>
                  <a:spcBef>
                    <a:spcPct val="0"/>
                  </a:spcBef>
                  <a:spcAft>
                    <a:spcPct val="0"/>
                  </a:spcAft>
                  <a:buClrTx/>
                  <a:buSzTx/>
                  <a:buFontTx/>
                  <a:buNone/>
                  <a:defRPr/>
                </a:pPr>
                <a:r>
                  <a:rPr kumimoji="0" lang="zh-CN" altLang="en-US"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式中：</a:t>
                </a:r>
                <a14:m>
                  <m:oMath xmlns:m="http://schemas.openxmlformats.org/officeDocument/2006/math">
                    <m:sSub>
                      <m:sSubPr>
                        <m:ctrlPr>
                          <a:rPr kumimoji="0" lang="en-US" altLang="zh-CN" sz="2200" u="none" strike="noStrike" kern="1200" cap="none" spc="0" normalizeH="0" baseline="0" noProof="0" dirty="0">
                            <a:ln>
                              <a:noFill/>
                            </a:ln>
                            <a:solidFill>
                              <a:srgbClr val="000000"/>
                            </a:solidFill>
                            <a:effectLst/>
                            <a:uLnTx/>
                            <a:uFillTx/>
                            <a:latin typeface="Cambria Math" panose="02040503050406030204" pitchFamily="18" charset="0"/>
                            <a:ea typeface="黑体" panose="02010609060101010101" pitchFamily="49" charset="-122"/>
                            <a:cs typeface="Cambria Math" panose="02040503050406030204" pitchFamily="18" charset="0"/>
                          </a:rPr>
                        </m:ctrlPr>
                      </m:sSubPr>
                      <m:e>
                        <m:r>
                          <m:rPr>
                            <m:sty m:val="p"/>
                          </m:rPr>
                          <a:rPr kumimoji="0" lang="en-US" altLang="zh-CN" sz="2200" b="0" i="0" u="none" strike="noStrike" kern="1200" cap="none" spc="0" normalizeH="0" baseline="0" noProof="0" smtClean="0">
                            <a:ln>
                              <a:noFill/>
                            </a:ln>
                            <a:solidFill>
                              <a:srgbClr val="000000"/>
                            </a:solidFill>
                            <a:effectLst/>
                            <a:uLnTx/>
                            <a:uFillTx/>
                            <a:latin typeface="Cambria Math" panose="02040503050406030204" pitchFamily="18" charset="0"/>
                            <a:ea typeface="黑体" panose="02010609060101010101" pitchFamily="49" charset="-122"/>
                            <a:cs typeface="Cambria Math" panose="02040503050406030204" pitchFamily="18" charset="0"/>
                          </a:rPr>
                          <m:t>I</m:t>
                        </m:r>
                      </m:e>
                      <m:sub>
                        <m:r>
                          <a:rPr kumimoji="0" lang="en-US" altLang="zh-CN" sz="2200" b="0" i="0" u="none" strike="noStrike" kern="1200" cap="none" spc="0" normalizeH="0" baseline="0" noProof="0" dirty="0" smtClean="0">
                            <a:ln>
                              <a:noFill/>
                            </a:ln>
                            <a:solidFill>
                              <a:srgbClr val="000000"/>
                            </a:solidFill>
                            <a:effectLst/>
                            <a:uLnTx/>
                            <a:uFillTx/>
                            <a:latin typeface="Cambria Math" panose="02040503050406030204" pitchFamily="18" charset="0"/>
                            <a:ea typeface="黑体" panose="02010609060101010101" pitchFamily="49" charset="-122"/>
                            <a:cs typeface="Cambria Math" panose="02040503050406030204" pitchFamily="18" charset="0"/>
                          </a:rPr>
                          <m:t>0</m:t>
                        </m:r>
                        <m:r>
                          <m:rPr>
                            <m:sty m:val="p"/>
                          </m:rPr>
                          <a:rPr kumimoji="0" lang="en-US" altLang="zh-CN" sz="2200" b="0" i="0" u="none" strike="noStrike" kern="1200" cap="none" spc="0" normalizeH="0" baseline="-25000" noProof="0" dirty="0" smtClean="0">
                            <a:ln>
                              <a:noFill/>
                            </a:ln>
                            <a:solidFill>
                              <a:srgbClr val="000000"/>
                            </a:solidFill>
                            <a:effectLst/>
                            <a:uLnTx/>
                            <a:uFillTx/>
                            <a:latin typeface="Cambria Math" panose="02040503050406030204" pitchFamily="18" charset="0"/>
                            <a:ea typeface="黑体" panose="02010609060101010101" pitchFamily="49" charset="-122"/>
                            <a:cs typeface="Times New Roman" panose="02020603050405020304" pitchFamily="18" charset="0"/>
                            <a:sym typeface="+mn-ea"/>
                          </a:rPr>
                          <m:t>λ</m:t>
                        </m:r>
                      </m:sub>
                    </m:sSub>
                  </m:oMath>
                </a14:m>
                <a:r>
                  <a:rPr kumimoji="0" lang="zh-CN" altLang="en-US" sz="220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lang="zh-CN" altLang="en-US"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波长为 </a:t>
                </a:r>
                <a:r>
                  <a:rPr kumimoji="0" lang="en-US" altLang="zh-CN"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Times New Roman" panose="02020603050405020304" pitchFamily="18" charset="0"/>
                    <a:sym typeface="Symbol" panose="05050102010706020507" pitchFamily="18" charset="2"/>
                  </a:rPr>
                  <a:t> </a:t>
                </a:r>
                <a:r>
                  <a:rPr kumimoji="0" lang="zh-CN" altLang="en-US"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的入射光强；    </a:t>
                </a:r>
                <a:endParaRPr kumimoji="0" lang="zh-CN" altLang="en-US"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0" algn="l" defTabSz="914400" rtl="0" eaLnBrk="1" fontAlgn="base" latinLnBrk="0" hangingPunct="1">
                  <a:lnSpc>
                    <a:spcPct val="130000"/>
                  </a:lnSpc>
                  <a:spcBef>
                    <a:spcPct val="0"/>
                  </a:spcBef>
                  <a:spcAft>
                    <a:spcPct val="0"/>
                  </a:spcAft>
                  <a:buClrTx/>
                  <a:buSzTx/>
                  <a:buFontTx/>
                  <a:buNone/>
                  <a:defRPr/>
                </a:pPr>
                <a:r>
                  <a:rPr kumimoji="0" lang="en-US" altLang="zh-CN"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lang="en-US" altLang="zh-CN" sz="220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L</a:t>
                </a:r>
                <a:r>
                  <a:rPr kumimoji="0" lang="zh-CN" altLang="en-US"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a:t>
                </a:r>
                <a:r>
                  <a:rPr kumimoji="0" lang="en-US" altLang="zh-CN"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a:t>
                </a:r>
                <a:r>
                  <a:rPr kumimoji="0" lang="zh-CN" altLang="en-US"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光程，即光在水中走的距离； </a:t>
                </a:r>
                <a:endParaRPr kumimoji="0" lang="zh-CN" altLang="en-US"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0" algn="l" defTabSz="914400" rtl="0" eaLnBrk="1" fontAlgn="base" latinLnBrk="0" hangingPunct="1">
                  <a:lnSpc>
                    <a:spcPct val="130000"/>
                  </a:lnSpc>
                  <a:spcBef>
                    <a:spcPct val="0"/>
                  </a:spcBef>
                  <a:spcAft>
                    <a:spcPct val="0"/>
                  </a:spcAft>
                  <a:buClrTx/>
                  <a:buSzTx/>
                  <a:buFontTx/>
                  <a:buNone/>
                  <a:defRPr/>
                </a:pPr>
                <a:r>
                  <a:rPr kumimoji="0" lang="en-US" altLang="zh-CN"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lang="en-US" altLang="zh-CN" sz="220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α</a:t>
                </a:r>
                <a:r>
                  <a:rPr kumimoji="0" lang="en-US" altLang="zh-CN" sz="220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λ</a:t>
                </a:r>
                <a:r>
                  <a:rPr kumimoji="0" lang="zh-CN" altLang="en-US"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a:t>
                </a:r>
                <a:r>
                  <a:rPr kumimoji="0" lang="en-US" altLang="zh-CN"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a:t>
                </a:r>
                <a:r>
                  <a:rPr kumimoji="0" lang="zh-CN" altLang="en-US"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吸收系数。</a:t>
                </a:r>
                <a:endParaRPr kumimoji="0" lang="en-US" altLang="zh-CN"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720090" algn="l" defTabSz="914400" rtl="0" eaLnBrk="1" fontAlgn="base" latinLnBrk="0" hangingPunct="1">
                  <a:lnSpc>
                    <a:spcPct val="130000"/>
                  </a:lnSpc>
                  <a:spcBef>
                    <a:spcPts val="0"/>
                  </a:spcBef>
                  <a:spcAft>
                    <a:spcPct val="0"/>
                  </a:spcAft>
                  <a:buClrTx/>
                  <a:buSzTx/>
                  <a:buFontTx/>
                  <a:buNone/>
                  <a:defRPr/>
                </a:pPr>
                <a:r>
                  <a:rPr kumimoji="0" lang="zh-CN" altLang="en-US" sz="220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黑体" panose="02010609060101010101" pitchFamily="49" charset="-122"/>
                  </a:rPr>
                  <a:t>单位体积光的平均吸收率</a:t>
                </a:r>
                <a:r>
                  <a:rPr kumimoji="0" lang="en-US" altLang="zh-CN" sz="220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黑体" panose="02010609060101010101" pitchFamily="49" charset="-122"/>
                  </a:rPr>
                  <a:t>(</a:t>
                </a:r>
                <a14:m>
                  <m:oMath xmlns:m="http://schemas.openxmlformats.org/officeDocument/2006/math">
                    <m:sSub>
                      <m:sSubPr>
                        <m:ctrlPr>
                          <a:rPr kumimoji="0" lang="en-US" altLang="zh-CN" sz="2200" u="none" strike="noStrike" kern="1200" cap="none" spc="0" normalizeH="0" baseline="0" noProof="0" dirty="0">
                            <a:ln>
                              <a:noFill/>
                            </a:ln>
                            <a:solidFill>
                              <a:srgbClr val="0070C0"/>
                            </a:solidFill>
                            <a:effectLst/>
                            <a:uLnTx/>
                            <a:uFillTx/>
                            <a:latin typeface="Cambria Math" panose="02040503050406030204" pitchFamily="18" charset="0"/>
                            <a:ea typeface="黑体" panose="02010609060101010101" pitchFamily="49" charset="-122"/>
                            <a:cs typeface="Cambria Math" panose="02040503050406030204" pitchFamily="18" charset="0"/>
                          </a:rPr>
                        </m:ctrlPr>
                      </m:sSubPr>
                      <m:e>
                        <m:r>
                          <m:rPr>
                            <m:sty m:val="p"/>
                          </m:rPr>
                          <a:rPr kumimoji="0" lang="en-US" altLang="zh-CN" sz="2200" b="0" i="0" u="none" strike="noStrike" kern="1200" cap="none" spc="0" normalizeH="0" baseline="0" noProof="0" dirty="0" smtClean="0">
                            <a:ln>
                              <a:noFill/>
                            </a:ln>
                            <a:solidFill>
                              <a:srgbClr val="0070C0"/>
                            </a:solidFill>
                            <a:effectLst/>
                            <a:uLnTx/>
                            <a:uFillTx/>
                            <a:latin typeface="Cambria Math" panose="02040503050406030204" pitchFamily="18" charset="0"/>
                            <a:ea typeface="黑体" panose="02010609060101010101" pitchFamily="49" charset="-122"/>
                            <a:cs typeface="Cambria Math" panose="02040503050406030204" pitchFamily="18" charset="0"/>
                          </a:rPr>
                          <m:t>I</m:t>
                        </m:r>
                      </m:e>
                      <m:sub>
                        <m:r>
                          <m:rPr>
                            <m:sty m:val="p"/>
                          </m:rPr>
                          <a:rPr kumimoji="0" lang="en-US" altLang="zh-CN" sz="2200" b="0" i="0" u="none" strike="noStrike" kern="1200" cap="none" spc="0" normalizeH="0" baseline="0" noProof="0" dirty="0" smtClean="0">
                            <a:ln>
                              <a:noFill/>
                            </a:ln>
                            <a:solidFill>
                              <a:srgbClr val="0070C0"/>
                            </a:solidFill>
                            <a:effectLst/>
                            <a:uLnTx/>
                            <a:uFillTx/>
                            <a:latin typeface="Cambria Math" panose="02040503050406030204" pitchFamily="18" charset="0"/>
                            <a:ea typeface="黑体" panose="02010609060101010101" pitchFamily="49" charset="-122"/>
                            <a:cs typeface="黑体" panose="02010609060101010101" pitchFamily="49" charset="-122"/>
                            <a:sym typeface="+mn-ea"/>
                          </a:rPr>
                          <m:t>α</m:t>
                        </m:r>
                        <m:r>
                          <m:rPr>
                            <m:sty m:val="p"/>
                          </m:rPr>
                          <a:rPr kumimoji="0" lang="en-US" altLang="zh-CN" sz="2200" b="0" i="0" u="none" strike="noStrike" kern="1200" cap="none" spc="0" normalizeH="0" baseline="-25000" noProof="0" dirty="0" smtClean="0">
                            <a:ln>
                              <a:noFill/>
                            </a:ln>
                            <a:solidFill>
                              <a:srgbClr val="0070C0"/>
                            </a:solidFill>
                            <a:effectLst/>
                            <a:uLnTx/>
                            <a:uFillTx/>
                            <a:latin typeface="Cambria Math" panose="02040503050406030204" pitchFamily="18" charset="0"/>
                            <a:ea typeface="黑体" panose="02010609060101010101" pitchFamily="49" charset="-122"/>
                            <a:cs typeface="Times New Roman" panose="02020603050405020304" pitchFamily="18" charset="0"/>
                            <a:sym typeface="+mn-ea"/>
                          </a:rPr>
                          <m:t>λ</m:t>
                        </m:r>
                      </m:sub>
                    </m:sSub>
                  </m:oMath>
                </a14:m>
                <a:r>
                  <a:rPr kumimoji="0" lang="en-US" altLang="zh-CN" sz="220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黑体" panose="02010609060101010101" pitchFamily="49" charset="-122"/>
                  </a:rPr>
                  <a:t>)</a:t>
                </a:r>
                <a:r>
                  <a:rPr kumimoji="0" lang="zh-CN" altLang="en-US"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a:t>
                </a:r>
                <a:endParaRPr kumimoji="0" lang="en-US" altLang="zh-CN" sz="220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720090" algn="l" defTabSz="914400" rtl="0" eaLnBrk="1" fontAlgn="base" latinLnBrk="0" hangingPunct="1">
                  <a:lnSpc>
                    <a:spcPct val="130000"/>
                  </a:lnSpc>
                  <a:spcBef>
                    <a:spcPct val="45000"/>
                  </a:spcBef>
                  <a:spcAft>
                    <a:spcPct val="0"/>
                  </a:spcAft>
                  <a:buClrTx/>
                  <a:buSzTx/>
                  <a:buFontTx/>
                  <a:buNone/>
                  <a:defRPr/>
                </a:pPr>
                <a:endParaRPr lang="en-US" altLang="zh-CN" sz="2200" dirty="0">
                  <a:solidFill>
                    <a:srgbClr val="000000"/>
                  </a:solidFill>
                  <a:latin typeface="黑体" panose="02010609060101010101" pitchFamily="49" charset="-122"/>
                  <a:ea typeface="黑体" panose="02010609060101010101" pitchFamily="49" charset="-122"/>
                  <a:cs typeface="黑体" panose="02010609060101010101" pitchFamily="49" charset="-122"/>
                </a:endParaRPr>
              </a:p>
              <a:p>
                <a:pPr marL="0" marR="0" lvl="0" indent="0" algn="l" defTabSz="914400" rtl="0" eaLnBrk="1" fontAlgn="base" latinLnBrk="0" hangingPunct="1">
                  <a:lnSpc>
                    <a:spcPct val="130000"/>
                  </a:lnSpc>
                  <a:spcBef>
                    <a:spcPct val="45000"/>
                  </a:spcBef>
                  <a:spcAft>
                    <a:spcPct val="0"/>
                  </a:spcAft>
                  <a:buClrTx/>
                  <a:buSzTx/>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式中：</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D</a:t>
                </a:r>
                <a:r>
                  <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 - </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水体深度；  </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L</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d</a:t>
                </a:r>
                <a:r>
                  <a:rPr kumimoji="0" lang="en-US" altLang="zh-CN" sz="2200" b="0" i="1" u="none" strike="noStrike" kern="1200" cap="none" spc="0" normalizeH="0" baseline="-2500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直射光程，</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L</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d</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 D · secθ</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0" algn="l" defTabSz="914400" rtl="0" eaLnBrk="1" fontAlgn="base" latinLnBrk="0" hangingPunct="1">
                  <a:lnSpc>
                    <a:spcPct val="13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L</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a:t>
                </a:r>
                <a:r>
                  <a:rPr kumimoji="0" lang="en-US" altLang="zh-CN" sz="2200" b="0" i="1"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散射光程，</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L</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=2D·n·[n-(n</a:t>
                </a:r>
                <a:r>
                  <a:rPr kumimoji="0" lang="en-US" altLang="zh-CN" sz="2200" b="0" i="0" u="none" strike="noStrike" kern="1200" cap="none" spc="0" normalizeH="0" baseline="30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a:t>
                </a:r>
                <a:r>
                  <a:rPr kumimoji="0" lang="en-US" altLang="zh-CN" sz="2200" b="0" i="0" u="none" strike="noStrike" kern="1200" cap="none" spc="0" normalizeH="0" baseline="30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1/2</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mc:Choice>
        <mc:Fallback>
          <p:sp>
            <p:nvSpPr>
              <p:cNvPr id="7" name="Text Box 8"/>
              <p:cNvSpPr txBox="1">
                <a:spLocks noRot="1" noChangeAspect="1" noMove="1" noResize="1" noEditPoints="1" noAdjustHandles="1" noChangeArrowheads="1" noChangeShapeType="1" noTextEdit="1"/>
              </p:cNvSpPr>
              <p:nvPr/>
            </p:nvSpPr>
            <p:spPr>
              <a:xfrm>
                <a:off x="695401" y="1124744"/>
                <a:ext cx="10945216" cy="4750916"/>
              </a:xfrm>
              <a:prstGeom prst="rect">
                <a:avLst/>
              </a:prstGeom>
              <a:blipFill rotWithShape="1">
                <a:blip r:embed="rId1"/>
                <a:stretch>
                  <a:fillRect l="-1" t="-3" r="4" b="-160"/>
                </a:stretch>
              </a:blipFill>
              <a:ln w="9525">
                <a:noFill/>
              </a:ln>
            </p:spPr>
            <p:txBody>
              <a:bodyPr/>
              <a:lstStyle/>
              <a:p>
                <a:r>
                  <a:rPr lang="zh-CN" altLang="en-US">
                    <a:noFill/>
                  </a:rPr>
                  <a:t> </a:t>
                </a:r>
              </a:p>
            </p:txBody>
          </p:sp>
        </mc:Fallback>
      </mc:AlternateContent>
      <p:pic>
        <p:nvPicPr>
          <p:cNvPr id="8" name="图片 7"/>
          <p:cNvPicPr>
            <a:picLocks noChangeAspect="1"/>
          </p:cNvPicPr>
          <p:nvPr/>
        </p:nvPicPr>
        <p:blipFill>
          <a:blip r:embed="rId2"/>
          <a:stretch>
            <a:fillRect/>
          </a:stretch>
        </p:blipFill>
        <p:spPr>
          <a:xfrm>
            <a:off x="4678680" y="1746785"/>
            <a:ext cx="2834640" cy="650875"/>
          </a:xfrm>
          <a:prstGeom prst="rect">
            <a:avLst/>
          </a:prstGeom>
        </p:spPr>
      </p:pic>
      <p:pic>
        <p:nvPicPr>
          <p:cNvPr id="9" name="图片 8"/>
          <p:cNvPicPr>
            <a:picLocks noChangeAspect="1"/>
          </p:cNvPicPr>
          <p:nvPr/>
        </p:nvPicPr>
        <p:blipFill>
          <a:blip r:embed="rId3"/>
          <a:stretch>
            <a:fillRect/>
          </a:stretch>
        </p:blipFill>
        <p:spPr>
          <a:xfrm>
            <a:off x="3319363" y="4310529"/>
            <a:ext cx="6135370" cy="535940"/>
          </a:xfrm>
          <a:prstGeom prst="rect">
            <a:avLst/>
          </a:prstGeom>
        </p:spPr>
      </p:pic>
      <p:sp>
        <p:nvSpPr>
          <p:cNvPr id="2"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4.1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直接光解</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Direct Photodegradation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Text Box 8"/>
          <p:cNvSpPr txBox="1"/>
          <p:nvPr/>
        </p:nvSpPr>
        <p:spPr>
          <a:xfrm>
            <a:off x="550545" y="1033145"/>
            <a:ext cx="10978515" cy="54622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spcBef>
                <a:spcPts val="480"/>
              </a:spcBef>
              <a:buClrTx/>
              <a:buSzPct val="100000"/>
              <a:buNone/>
            </a:pP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CO</a:t>
            </a:r>
            <a:r>
              <a:rPr lang="en-US" altLang="zh-CN" sz="2400" b="1"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 </a:t>
            </a: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在水中的溶解度：</a:t>
            </a:r>
            <a:endPar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565150">
              <a:lnSpc>
                <a:spcPct val="140000"/>
              </a:lnSpc>
              <a:spcBef>
                <a:spcPts val="600"/>
              </a:spcBef>
              <a:spcAft>
                <a:spcPts val="0"/>
              </a:spcAft>
              <a:buClrTx/>
              <a:buSzPct val="100000"/>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水在</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25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时的蒸气压为</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0.03167×10</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5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Pa</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，干空气中</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的含量为</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0.041%</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的</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Henry</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定律常数是</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3.34×10</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-7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mol/(L·Pa)</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。故</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在水中的溶解度为：</a:t>
            </a:r>
            <a:r>
              <a:rPr lang="en-US" altLang="zh-CN" sz="20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0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gn="ctr">
              <a:lnSpc>
                <a:spcPct val="140000"/>
              </a:lnSpc>
              <a:spcBef>
                <a:spcPct val="0"/>
              </a:spcBef>
              <a:buClrTx/>
              <a:buSzPct val="100000"/>
              <a:buNone/>
            </a:pPr>
            <a:r>
              <a:rPr lang="en-US" altLang="zh-CN" sz="20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a:t>
            </a:r>
            <a:r>
              <a:rPr lang="en-US" altLang="zh-CN" sz="2000" i="1"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baseline="-5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(1.0130-0.03167)×10</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5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Pa×4.1×10</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=40.2 Pa</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gn="ctr">
              <a:lnSpc>
                <a:spcPct val="140000"/>
              </a:lnSpc>
              <a:spcBef>
                <a:spcPct val="0"/>
              </a:spcBef>
              <a:buClrTx/>
              <a:buSzPct val="100000"/>
              <a:buNone/>
            </a:pP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p</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5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(3.34×10</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-7</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×40.2) mol/L=1.34×10</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-5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mol/L</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487045">
              <a:lnSpc>
                <a:spcPct val="140000"/>
              </a:lnSpc>
              <a:spcBef>
                <a:spcPct val="0"/>
              </a:spcBef>
              <a:buClrTx/>
              <a:buSzPct val="100000"/>
              <a:buNone/>
            </a:pP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在中性水中部分解离可产生等浓度的</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H</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及</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的浓度可从</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的一级酸解离常数（</a:t>
            </a:r>
            <a:r>
              <a:rPr lang="en-US" altLang="zh-CN" sz="20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=4.45×10</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-7</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）计算出：</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gn="ctr">
              <a:lnSpc>
                <a:spcPct val="140000"/>
              </a:lnSpc>
              <a:spcBef>
                <a:spcPct val="0"/>
              </a:spcBef>
              <a:buClrTx/>
              <a:buSzPct val="100000"/>
              <a:buNone/>
            </a:pP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gn="ctr">
              <a:lnSpc>
                <a:spcPct val="140000"/>
              </a:lnSpc>
              <a:spcBef>
                <a:spcPct val="0"/>
              </a:spcBef>
              <a:buClrTx/>
              <a:buSzPct val="100000"/>
              <a:buNone/>
            </a:pP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]²/[CO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=4.45×10</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-7</a:t>
            </a:r>
            <a:endPar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gn="ctr">
              <a:lnSpc>
                <a:spcPct val="140000"/>
              </a:lnSpc>
              <a:spcBef>
                <a:spcPct val="0"/>
              </a:spcBef>
              <a:buClrTx/>
              <a:buSzPct val="100000"/>
              <a:buNone/>
            </a:pP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]=(1.34×10</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-5</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×4.45×10</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-7</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1/2</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=2.44×10</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-6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mol/L</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gn="ctr">
              <a:lnSpc>
                <a:spcPct val="140000"/>
              </a:lnSpc>
              <a:spcBef>
                <a:spcPct val="0"/>
              </a:spcBef>
              <a:buClrTx/>
              <a:buSzPct val="100000"/>
              <a:buNone/>
            </a:pP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pH=5.61</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40000"/>
              </a:lnSpc>
              <a:spcBef>
                <a:spcPct val="0"/>
              </a:spcBef>
              <a:buClrTx/>
              <a:buSzPct val="100000"/>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故</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在水中的溶解度应为</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]=1.58×10</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-5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mol/L</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4365278" y="1124744"/>
            <a:ext cx="5047538" cy="523220"/>
          </a:xfrm>
          <a:prstGeom prst="rect">
            <a:avLst/>
          </a:prstGeom>
        </p:spPr>
      </p:pic>
      <p:sp>
        <p:nvSpPr>
          <p:cNvPr id="3"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4" name="Text Box 4"/>
          <p:cNvSpPr txBox="1">
            <a:spLocks noChangeArrowheads="1"/>
          </p:cNvSpPr>
          <p:nvPr/>
        </p:nvSpPr>
        <p:spPr bwMode="auto">
          <a:xfrm>
            <a:off x="334963" y="404178"/>
            <a:ext cx="9001526" cy="553085"/>
          </a:xfrm>
          <a:prstGeom prst="rect">
            <a:avLst/>
          </a:prstGeom>
          <a:noFill/>
          <a:ln w="9525">
            <a:noFill/>
            <a:miter lim="800000"/>
          </a:ln>
          <a:effectLst/>
        </p:spPr>
        <p:txBody>
          <a:bodyPr wrap="square">
            <a:spAutoFit/>
          </a:bodyPr>
          <a:p>
            <a:pPr marL="457200" indent="-457200" eaLnBrk="1" hangingPunct="1">
              <a:lnSpc>
                <a:spcPct val="10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气体在水中的溶解性</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Solubility of Gases in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1029970" y="1124585"/>
            <a:ext cx="10241280" cy="54578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720090" algn="l" defTabSz="914400" rtl="0" eaLnBrk="1" fontAlgn="base" latinLnBrk="0" hangingPunct="1">
              <a:lnSpc>
                <a:spcPct val="130000"/>
              </a:lnSpc>
              <a:spcBef>
                <a:spcPct val="0"/>
              </a:spcBef>
              <a:spcAft>
                <a:spcPct val="0"/>
              </a:spcAft>
              <a:buClrTx/>
              <a:buSzTx/>
              <a:buFontTx/>
              <a:buNone/>
              <a:defRPr/>
            </a:pPr>
            <a:r>
              <a:rPr lang="zh-CN" altLang="en-US" sz="2200" dirty="0">
                <a:solidFill>
                  <a:srgbClr val="000000"/>
                </a:solidFill>
                <a:latin typeface="黑体" panose="02010609060101010101" pitchFamily="49" charset="-122"/>
                <a:ea typeface="黑体" panose="02010609060101010101" pitchFamily="49" charset="-122"/>
                <a:cs typeface="黑体" panose="02010609060101010101" pitchFamily="49" charset="-122"/>
              </a:rPr>
              <a:t>当</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水体加入污染物后，吸收系数由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α</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λ </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变为</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α</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λ </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λ</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，其中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λ </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为污染物的摩尔消光系数，</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为污染物的浓度。光被污染物吸收的部分为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λ</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a:t>
            </a:r>
            <a:r>
              <a:rPr kumimoji="0" lang="zh-CN"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(α</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λ </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λ</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。由于污染物在水中的浓度很低，</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λ</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&lt;&lt;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α</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λ</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，所以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αλ</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λ</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α</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λ</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，因此，光被污染物吸收的平均速率</a:t>
            </a:r>
            <a:r>
              <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为：</a:t>
            </a:r>
            <a:endPar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720090" algn="l" defTabSz="914400" rtl="0" eaLnBrk="1" fontAlgn="base" latinLnBrk="0" hangingPunct="1">
              <a:lnSpc>
                <a:spcPct val="130000"/>
              </a:lnSpc>
              <a:spcBef>
                <a:spcPct val="0"/>
              </a:spcBef>
              <a:spcAft>
                <a:spcPct val="0"/>
              </a:spcAft>
              <a:buClrTx/>
              <a:buSzTx/>
              <a:buFontTx/>
              <a:buNone/>
              <a:defRPr/>
            </a:pPr>
            <a:endParaRPr lang="en-US" altLang="zh-CN" sz="2200" dirty="0">
              <a:solidFill>
                <a:srgbClr val="000000"/>
              </a:solidFill>
              <a:latin typeface="黑体" panose="02010609060101010101" pitchFamily="49" charset="-122"/>
              <a:ea typeface="黑体" panose="02010609060101010101" pitchFamily="49" charset="-122"/>
              <a:cs typeface="黑体" panose="02010609060101010101" pitchFamily="49" charset="-122"/>
            </a:endParaRPr>
          </a:p>
          <a:p>
            <a:pPr marL="0" marR="0" lvl="0" indent="720090" algn="l" defTabSz="914400" rtl="0" eaLnBrk="1" fontAlgn="base" latinLnBrk="0" hangingPunct="1">
              <a:lnSpc>
                <a:spcPct val="130000"/>
              </a:lnSpc>
              <a:spcBef>
                <a:spcPct val="0"/>
              </a:spcBef>
              <a:spcAft>
                <a:spcPct val="0"/>
              </a:spcAft>
              <a:buClrTx/>
              <a:buSzTx/>
              <a:buFontTx/>
              <a:buNone/>
              <a:defRPr/>
            </a:pPr>
            <a:endPar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720090" algn="l" defTabSz="914400" rtl="0" eaLnBrk="1" fontAlgn="base" latinLnBrk="0" hangingPunct="1">
              <a:lnSpc>
                <a:spcPct val="130000"/>
              </a:lnSpc>
              <a:spcBef>
                <a:spcPct val="0"/>
              </a:spcBef>
              <a:spcAft>
                <a:spcPct val="0"/>
              </a:spcAft>
              <a:buClrTx/>
              <a:buSzTx/>
              <a:buFontTx/>
              <a:buNone/>
              <a:defRPr/>
            </a:pPr>
            <a:endParaRPr lang="en-US" altLang="zh-CN" sz="2200" dirty="0">
              <a:solidFill>
                <a:srgbClr val="000000"/>
              </a:solidFill>
              <a:latin typeface="黑体" panose="02010609060101010101" pitchFamily="49" charset="-122"/>
              <a:ea typeface="黑体" panose="02010609060101010101" pitchFamily="49" charset="-122"/>
              <a:cs typeface="黑体" panose="02010609060101010101" pitchFamily="49" charset="-122"/>
            </a:endParaRPr>
          </a:p>
          <a:p>
            <a:pPr marL="0" marR="0" lvl="0" indent="720090" algn="l" defTabSz="914400" rtl="0" eaLnBrk="1" fontAlgn="base" latinLnBrk="0" hangingPunct="1">
              <a:lnSpc>
                <a:spcPct val="130000"/>
              </a:lnSpc>
              <a:spcBef>
                <a:spcPct val="0"/>
              </a:spcBef>
              <a:spcAft>
                <a:spcPct val="0"/>
              </a:spcAft>
              <a:buClrTx/>
              <a:buSzTx/>
              <a:buFontTx/>
              <a:buNone/>
              <a:defRPr/>
            </a:pPr>
            <a:endPar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720090" algn="l" defTabSz="914400" rtl="0" eaLnBrk="1" fontAlgn="base" latinLnBrk="0" hangingPunct="1">
              <a:lnSpc>
                <a:spcPct val="130000"/>
              </a:lnSpc>
              <a:spcBef>
                <a:spcPct val="0"/>
              </a:spcBef>
              <a:spcAft>
                <a:spcPct val="0"/>
              </a:spcAft>
              <a:buClrTx/>
              <a:buSzTx/>
              <a:buFontTx/>
              <a:buNone/>
              <a:defRPr/>
            </a:pPr>
            <a:endParaRPr lang="en-US" altLang="zh-CN" sz="2200" dirty="0">
              <a:solidFill>
                <a:srgbClr val="000000"/>
              </a:solidFill>
              <a:latin typeface="黑体" panose="02010609060101010101" pitchFamily="49" charset="-122"/>
              <a:ea typeface="黑体" panose="02010609060101010101" pitchFamily="49" charset="-122"/>
              <a:cs typeface="黑体" panose="02010609060101010101" pitchFamily="49" charset="-122"/>
            </a:endParaRPr>
          </a:p>
          <a:p>
            <a:pPr marL="0" marR="0" lvl="0" indent="0" algn="l" defTabSz="914400" rtl="0" eaLnBrk="1" fontAlgn="base" latinLnBrk="0" hangingPunct="1">
              <a:lnSpc>
                <a:spcPct val="130000"/>
              </a:lnSpc>
              <a:spcBef>
                <a:spcPts val="100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式中：</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j - </a:t>
            </a: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光强单位转化为与 </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 </a:t>
            </a: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单位相适应的常数</a:t>
            </a:r>
            <a:endParaRPr kumimoji="0" lang="en-US" altLang="zh-CN"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0" algn="l" defTabSz="914400" rtl="0" eaLnBrk="1" fontAlgn="base" latinLnBrk="0" hangingPunct="1">
              <a:lnSpc>
                <a:spcPct val="130000"/>
              </a:lnSpc>
              <a:spcBef>
                <a:spcPct val="0"/>
              </a:spcBef>
              <a:spcAft>
                <a:spcPct val="0"/>
              </a:spcAft>
              <a:buClrTx/>
              <a:buSzTx/>
              <a:buFontTx/>
              <a:buNone/>
              <a:defRPr/>
            </a:pP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以 </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mol/L </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Times New Roman" panose="02020603050405020304" pitchFamily="18" charset="0"/>
              </a:rPr>
              <a:t>且</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光强以光子</a:t>
            </a:r>
            <a:r>
              <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(cm</a:t>
            </a:r>
            <a:r>
              <a:rPr kumimoji="0" lang="en-US" altLang="zh-CN" sz="2200" b="0" i="0" u="none" strike="noStrike" kern="1200" cap="none" spc="0" normalizeH="0" baseline="30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为单位时，</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j</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等于</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6.02×10</a:t>
            </a:r>
            <a:r>
              <a:rPr kumimoji="0" lang="en-US" altLang="zh-CN" sz="2200" b="0" i="0" u="none" strike="noStrike" kern="1200" cap="none" spc="0" normalizeH="0" baseline="30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20</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720090" algn="l" defTabSz="914400" rtl="0" eaLnBrk="1" fontAlgn="base" latinLnBrk="0" hangingPunct="1">
              <a:lnSpc>
                <a:spcPct val="130000"/>
              </a:lnSpc>
              <a:spcBef>
                <a:spcPts val="0"/>
              </a:spcBef>
              <a:spcAft>
                <a:spcPct val="0"/>
              </a:spcAft>
              <a:buClrTx/>
              <a:buSzTx/>
              <a:buFontTx/>
              <a:buNone/>
              <a:defRPr/>
            </a:pPr>
            <a:endPar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p:pic>
        <p:nvPicPr>
          <p:cNvPr id="8" name="图片 7"/>
          <p:cNvPicPr>
            <a:picLocks noChangeAspect="1"/>
          </p:cNvPicPr>
          <p:nvPr/>
        </p:nvPicPr>
        <p:blipFill>
          <a:blip r:embed="rId1"/>
          <a:stretch>
            <a:fillRect/>
          </a:stretch>
        </p:blipFill>
        <p:spPr>
          <a:xfrm>
            <a:off x="2711514" y="2493283"/>
            <a:ext cx="370438" cy="432048"/>
          </a:xfrm>
          <a:prstGeom prst="rect">
            <a:avLst/>
          </a:prstGeom>
        </p:spPr>
      </p:pic>
      <p:pic>
        <p:nvPicPr>
          <p:cNvPr id="9" name="图片 8"/>
          <p:cNvPicPr>
            <a:picLocks noChangeAspect="1"/>
          </p:cNvPicPr>
          <p:nvPr/>
        </p:nvPicPr>
        <p:blipFill>
          <a:blip r:embed="rId2"/>
          <a:stretch>
            <a:fillRect/>
          </a:stretch>
        </p:blipFill>
        <p:spPr>
          <a:xfrm>
            <a:off x="3647440" y="2743200"/>
            <a:ext cx="2456815" cy="2427605"/>
          </a:xfrm>
          <a:prstGeom prst="rect">
            <a:avLst/>
          </a:prstGeom>
        </p:spPr>
      </p:pic>
      <p:sp>
        <p:nvSpPr>
          <p:cNvPr id="2"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4.1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直接光解</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Direct Photodegradation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Rectangle 3"/>
          <p:cNvSpPr txBox="1"/>
          <p:nvPr/>
        </p:nvSpPr>
        <p:spPr bwMode="auto">
          <a:xfrm>
            <a:off x="551180" y="1196340"/>
            <a:ext cx="11146790" cy="2471420"/>
          </a:xfrm>
          <a:prstGeom prst="rect">
            <a:avLst/>
          </a:prstGeom>
          <a:noFill/>
          <a:ln w="9525">
            <a:noFill/>
            <a:miter lim="800000"/>
          </a:ln>
          <a:effectLst/>
        </p:spPr>
        <p:txBody>
          <a:bodyPr vert="horz" wrap="square" lIns="91440" tIns="45720" rIns="91440" bIns="45720" numCol="1" anchor="t" anchorCtr="0" compatLnSpc="1"/>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indent="0" algn="l">
              <a:lnSpc>
                <a:spcPct val="130000"/>
              </a:lnSpc>
              <a:spcBef>
                <a:spcPts val="0"/>
              </a:spcBef>
            </a:pPr>
            <a:r>
              <a:rPr lang="zh-CN" altLang="en-US" sz="2200" kern="0"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在下面两种情况下，方程可以简化：</a:t>
            </a:r>
            <a:endParaRPr lang="zh-CN" altLang="en-US" sz="2200" kern="0" dirty="0">
              <a:solidFill>
                <a:schemeClr val="tx1"/>
              </a:solidFill>
              <a:effectLst/>
              <a:latin typeface="黑体" panose="02010609060101010101" pitchFamily="49" charset="-122"/>
              <a:ea typeface="黑体" panose="02010609060101010101" pitchFamily="49" charset="-122"/>
              <a:cs typeface="黑体" panose="02010609060101010101" pitchFamily="49" charset="-122"/>
            </a:endParaRPr>
          </a:p>
          <a:p>
            <a:pPr indent="720090" algn="l">
              <a:lnSpc>
                <a:spcPct val="130000"/>
              </a:lnSpc>
              <a:spcBef>
                <a:spcPts val="0"/>
              </a:spcBef>
            </a:pPr>
            <a:r>
              <a:rPr lang="zh-CN" altLang="en-US" sz="22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①</a:t>
            </a:r>
            <a:r>
              <a:rPr lang="en-US" altLang="zh-CN" sz="2200" kern="0"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 </a:t>
            </a:r>
            <a:r>
              <a:rPr lang="zh-CN" altLang="en-US" sz="2200" kern="0" dirty="0">
                <a:solidFill>
                  <a:srgbClr val="0070C0"/>
                </a:solidFill>
                <a:effectLst/>
                <a:latin typeface="黑体" panose="02010609060101010101" pitchFamily="49" charset="-122"/>
                <a:ea typeface="黑体" panose="02010609060101010101" pitchFamily="49" charset="-122"/>
                <a:cs typeface="黑体" panose="02010609060101010101" pitchFamily="49" charset="-122"/>
              </a:rPr>
              <a:t>如果 </a:t>
            </a:r>
            <a:r>
              <a:rPr lang="en-US" altLang="zh-CN" sz="2200" kern="0" dirty="0">
                <a:solidFill>
                  <a:srgbClr val="0070C0"/>
                </a:solidFill>
                <a:effectLst/>
                <a:latin typeface="Times New Roman" panose="02020603050405020304" pitchFamily="18" charset="0"/>
                <a:ea typeface="黑体" panose="02010609060101010101" pitchFamily="49" charset="-122"/>
                <a:cs typeface="Times New Roman" panose="02020603050405020304" pitchFamily="18" charset="0"/>
              </a:rPr>
              <a:t>α</a:t>
            </a:r>
            <a:r>
              <a:rPr lang="en-US" altLang="zh-CN" sz="2200" kern="0" baseline="-25000" dirty="0">
                <a:solidFill>
                  <a:srgbClr val="0070C0"/>
                </a:solidFill>
                <a:effectLst/>
                <a:latin typeface="Times New Roman" panose="02020603050405020304" pitchFamily="18" charset="0"/>
                <a:ea typeface="黑体" panose="02010609060101010101" pitchFamily="49" charset="-122"/>
                <a:cs typeface="Times New Roman" panose="02020603050405020304" pitchFamily="18" charset="0"/>
              </a:rPr>
              <a:t>λ</a:t>
            </a:r>
            <a:r>
              <a:rPr lang="en-US" altLang="zh-CN" sz="2200" kern="0" dirty="0">
                <a:solidFill>
                  <a:srgbClr val="0070C0"/>
                </a:solidFill>
                <a:effectLst/>
                <a:latin typeface="Times New Roman" panose="02020603050405020304" pitchFamily="18" charset="0"/>
                <a:ea typeface="黑体" panose="02010609060101010101" pitchFamily="49" charset="-122"/>
                <a:cs typeface="Times New Roman" panose="02020603050405020304" pitchFamily="18" charset="0"/>
              </a:rPr>
              <a:t>L</a:t>
            </a:r>
            <a:r>
              <a:rPr lang="en-US" altLang="zh-CN" sz="2200" kern="0" baseline="-25000" dirty="0">
                <a:solidFill>
                  <a:srgbClr val="0070C0"/>
                </a:solidFill>
                <a:effectLst/>
                <a:latin typeface="Times New Roman" panose="02020603050405020304" pitchFamily="18" charset="0"/>
                <a:ea typeface="黑体" panose="02010609060101010101" pitchFamily="49" charset="-122"/>
                <a:cs typeface="Times New Roman" panose="02020603050405020304" pitchFamily="18" charset="0"/>
              </a:rPr>
              <a:t>d </a:t>
            </a:r>
            <a:r>
              <a:rPr lang="zh-CN" altLang="en-US" sz="2200" kern="0" dirty="0">
                <a:solidFill>
                  <a:srgbClr val="0070C0"/>
                </a:solidFill>
                <a:effectLst/>
                <a:latin typeface="黑体" panose="02010609060101010101" pitchFamily="49" charset="-122"/>
                <a:ea typeface="黑体" panose="02010609060101010101" pitchFamily="49" charset="-122"/>
                <a:cs typeface="黑体" panose="02010609060101010101" pitchFamily="49" charset="-122"/>
              </a:rPr>
              <a:t>和 </a:t>
            </a:r>
            <a:r>
              <a:rPr lang="en-US" altLang="zh-CN" sz="2200" kern="0" dirty="0">
                <a:solidFill>
                  <a:srgbClr val="0070C0"/>
                </a:solidFill>
                <a:effectLst/>
                <a:latin typeface="Times New Roman" panose="02020603050405020304" pitchFamily="18" charset="0"/>
                <a:ea typeface="黑体" panose="02010609060101010101" pitchFamily="49" charset="-122"/>
                <a:cs typeface="Times New Roman" panose="02020603050405020304" pitchFamily="18" charset="0"/>
              </a:rPr>
              <a:t>α</a:t>
            </a:r>
            <a:r>
              <a:rPr lang="en-US" altLang="zh-CN" sz="2200" kern="0" baseline="-25000" dirty="0">
                <a:solidFill>
                  <a:srgbClr val="0070C0"/>
                </a:solidFill>
                <a:effectLst/>
                <a:latin typeface="Times New Roman" panose="02020603050405020304" pitchFamily="18" charset="0"/>
                <a:ea typeface="黑体" panose="02010609060101010101" pitchFamily="49" charset="-122"/>
                <a:cs typeface="Times New Roman" panose="02020603050405020304" pitchFamily="18" charset="0"/>
              </a:rPr>
              <a:t>λ</a:t>
            </a:r>
            <a:r>
              <a:rPr lang="en-US" altLang="zh-CN" sz="2200" kern="0" dirty="0">
                <a:solidFill>
                  <a:srgbClr val="0070C0"/>
                </a:solidFill>
                <a:effectLst/>
                <a:latin typeface="Times New Roman" panose="02020603050405020304" pitchFamily="18" charset="0"/>
                <a:ea typeface="黑体" panose="02010609060101010101" pitchFamily="49" charset="-122"/>
                <a:cs typeface="Times New Roman" panose="02020603050405020304" pitchFamily="18" charset="0"/>
              </a:rPr>
              <a:t>L</a:t>
            </a:r>
            <a:r>
              <a:rPr lang="en-US" altLang="zh-CN" sz="2200" kern="0" baseline="-25000" dirty="0">
                <a:solidFill>
                  <a:srgbClr val="0070C0"/>
                </a:solidFill>
                <a:effectLst/>
                <a:latin typeface="Times New Roman" panose="02020603050405020304" pitchFamily="18" charset="0"/>
                <a:ea typeface="黑体" panose="02010609060101010101" pitchFamily="49" charset="-122"/>
                <a:cs typeface="Times New Roman" panose="02020603050405020304" pitchFamily="18" charset="0"/>
              </a:rPr>
              <a:t>s </a:t>
            </a:r>
            <a:r>
              <a:rPr lang="zh-CN" altLang="en-US" sz="2200" kern="0" dirty="0">
                <a:solidFill>
                  <a:srgbClr val="0070C0"/>
                </a:solidFill>
                <a:effectLst/>
                <a:latin typeface="黑体" panose="02010609060101010101" pitchFamily="49" charset="-122"/>
                <a:ea typeface="黑体" panose="02010609060101010101" pitchFamily="49" charset="-122"/>
                <a:cs typeface="黑体" panose="02010609060101010101" pitchFamily="49" charset="-122"/>
              </a:rPr>
              <a:t>都大于 </a:t>
            </a:r>
            <a:r>
              <a:rPr lang="en-US" altLang="zh-CN" sz="2200" kern="0" dirty="0">
                <a:solidFill>
                  <a:srgbClr val="0070C0"/>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200" kern="0"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，即意味着几乎所有担负光解的阳光都被体系吸收：</a:t>
            </a:r>
            <a:endParaRPr lang="zh-CN" altLang="en-US" sz="2200" kern="0" dirty="0">
              <a:solidFill>
                <a:schemeClr val="tx1"/>
              </a:solidFill>
              <a:effectLst/>
              <a:latin typeface="黑体" panose="02010609060101010101" pitchFamily="49" charset="-122"/>
              <a:ea typeface="黑体" panose="02010609060101010101" pitchFamily="49" charset="-122"/>
              <a:cs typeface="黑体" panose="02010609060101010101" pitchFamily="49" charset="-122"/>
            </a:endParaRPr>
          </a:p>
          <a:p>
            <a:pPr>
              <a:lnSpc>
                <a:spcPct val="125000"/>
              </a:lnSpc>
            </a:pPr>
            <a:endParaRPr lang="zh-CN" altLang="en-US" sz="2200" kern="0" dirty="0">
              <a:solidFill>
                <a:schemeClr val="tx1"/>
              </a:solidFill>
              <a:effectLst/>
              <a:latin typeface="黑体" panose="02010609060101010101" pitchFamily="49" charset="-122"/>
              <a:ea typeface="黑体" panose="02010609060101010101" pitchFamily="49" charset="-122"/>
              <a:cs typeface="黑体" panose="02010609060101010101" pitchFamily="49" charset="-122"/>
            </a:endParaRPr>
          </a:p>
          <a:p>
            <a:pPr>
              <a:lnSpc>
                <a:spcPct val="125000"/>
              </a:lnSpc>
            </a:pPr>
            <a:endParaRPr lang="zh-CN" altLang="en-US" sz="2200" kern="0" dirty="0">
              <a:solidFill>
                <a:schemeClr val="tx1"/>
              </a:solidFill>
              <a:effectLst/>
              <a:latin typeface="黑体" panose="02010609060101010101" pitchFamily="49" charset="-122"/>
              <a:ea typeface="黑体" panose="02010609060101010101" pitchFamily="49" charset="-122"/>
              <a:cs typeface="黑体" panose="02010609060101010101" pitchFamily="49" charset="-122"/>
            </a:endParaRPr>
          </a:p>
          <a:p>
            <a:pPr algn="l">
              <a:lnSpc>
                <a:spcPct val="100000"/>
              </a:lnSpc>
              <a:spcBef>
                <a:spcPts val="0"/>
              </a:spcBef>
              <a:spcAft>
                <a:spcPts val="0"/>
              </a:spcAft>
            </a:pPr>
            <a:r>
              <a:rPr lang="zh-CN" altLang="en-US" sz="2200" kern="0"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此式适用于水体深度</a:t>
            </a:r>
            <a:r>
              <a:rPr lang="en-US" altLang="zh-CN" sz="22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(D)</a:t>
            </a:r>
            <a:r>
              <a:rPr lang="zh-CN" altLang="en-US" sz="2200" kern="0"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大于透光层的情况，平均光解速率反比于深度</a:t>
            </a:r>
            <a:r>
              <a:rPr lang="en-US" altLang="zh-CN" sz="22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(D)</a:t>
            </a:r>
            <a:r>
              <a:rPr lang="zh-CN" altLang="en-US" sz="2200" kern="0"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a:t>
            </a:r>
            <a:endParaRPr lang="en-US" altLang="zh-CN" sz="2400" i="1" kern="0" dirty="0">
              <a:solidFill>
                <a:schemeClr val="bg2"/>
              </a:solidFill>
              <a:effectLst/>
              <a:latin typeface="黑体" panose="02010609060101010101" pitchFamily="49" charset="-122"/>
              <a:ea typeface="黑体" panose="02010609060101010101" pitchFamily="49" charset="-122"/>
              <a:cs typeface="黑体" panose="02010609060101010101" pitchFamily="49" charset="-122"/>
            </a:endParaRPr>
          </a:p>
        </p:txBody>
      </p:sp>
      <p:pic>
        <p:nvPicPr>
          <p:cNvPr id="10" name="图片 9"/>
          <p:cNvPicPr>
            <a:picLocks noChangeAspect="1"/>
          </p:cNvPicPr>
          <p:nvPr/>
        </p:nvPicPr>
        <p:blipFill>
          <a:blip r:embed="rId1"/>
          <a:stretch>
            <a:fillRect/>
          </a:stretch>
        </p:blipFill>
        <p:spPr>
          <a:xfrm>
            <a:off x="4182745" y="2204720"/>
            <a:ext cx="2548255" cy="923925"/>
          </a:xfrm>
          <a:prstGeom prst="rect">
            <a:avLst/>
          </a:prstGeom>
        </p:spPr>
      </p:pic>
      <p:sp>
        <p:nvSpPr>
          <p:cNvPr id="2"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4.1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直接光解</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Direct Photodegradation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5778500" y="1124585"/>
            <a:ext cx="5372735" cy="469265"/>
          </a:xfrm>
          <a:prstGeom prst="rect">
            <a:avLst/>
          </a:prstGeom>
        </p:spPr>
      </p:pic>
      <p:sp>
        <p:nvSpPr>
          <p:cNvPr id="11" name="Rectangle 15"/>
          <p:cNvSpPr txBox="1">
            <a:spLocks noGrp="1"/>
          </p:cNvSpPr>
          <p:nvPr/>
        </p:nvSpPr>
        <p:spPr>
          <a:xfrm>
            <a:off x="10326688" y="701230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mc:AlternateContent xmlns:mc="http://schemas.openxmlformats.org/markup-compatibility/2006">
        <mc:Choice xmlns:a14="http://schemas.microsoft.com/office/drawing/2010/main" Requires="a14">
          <p:sp>
            <p:nvSpPr>
              <p:cNvPr id="12" name="Rectangle 3"/>
              <p:cNvSpPr txBox="1"/>
              <p:nvPr/>
            </p:nvSpPr>
            <p:spPr bwMode="auto">
              <a:xfrm>
                <a:off x="672465" y="3434080"/>
                <a:ext cx="11183620" cy="3872230"/>
              </a:xfrm>
              <a:prstGeom prst="rect">
                <a:avLst/>
              </a:prstGeom>
              <a:noFill/>
              <a:ln w="9525">
                <a:noFill/>
                <a:miter lim="800000"/>
              </a:ln>
              <a:effectLst/>
            </p:spPr>
            <p:txBody>
              <a:bodyPr vert="horz" wrap="square" lIns="91440" tIns="45720" rIns="91440" bIns="45720" numCol="1" anchor="t" anchorCtr="0" compatLnSpc="1"/>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0" marR="0" lvl="0" indent="720090" algn="l" defTabSz="914400" rtl="0" eaLnBrk="0" fontAlgn="base" latinLnBrk="0" hangingPunct="0">
                  <a:lnSpc>
                    <a:spcPct val="130000"/>
                  </a:lnSpc>
                  <a:spcBef>
                    <a:spcPct val="0"/>
                  </a:spcBef>
                  <a:spcAft>
                    <a:spcPct val="0"/>
                  </a:spcAft>
                  <a:buClr>
                    <a:srgbClr val="6600FF"/>
                  </a:buClr>
                  <a:buSzPct val="70000"/>
                  <a:buFont typeface="Wingdings" panose="05000000000000000000" pitchFamily="2" charset="2"/>
                  <a:buNone/>
                  <a:defRPr/>
                </a:pPr>
                <a:r>
                  <a:rPr kumimoji="0" lang="zh-CN" altLang="en-US" sz="22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sym typeface="+mn-ea"/>
                  </a:rPr>
                  <a:t>②</a:t>
                </a:r>
                <a:r>
                  <a:rPr kumimoji="0" lang="zh-CN" altLang="en-US" sz="2200"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如果 </a:t>
                </a:r>
                <a:r>
                  <a:rPr kumimoji="0" lang="en-US" altLang="zh-CN" sz="220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α</a:t>
                </a:r>
                <a:r>
                  <a:rPr kumimoji="0" lang="en-US" altLang="zh-CN" sz="2200" i="0" u="none" strike="noStrike" kern="1200" cap="none" spc="0" normalizeH="0" baseline="-2500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λ</a:t>
                </a:r>
                <a:r>
                  <a:rPr kumimoji="0" lang="en-US" altLang="zh-CN" sz="220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L</a:t>
                </a:r>
                <a:r>
                  <a:rPr kumimoji="0" lang="en-US" altLang="zh-CN" sz="2200" i="0" u="none" strike="noStrike" kern="1200" cap="none" spc="0" normalizeH="0" baseline="-2500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d</a:t>
                </a:r>
                <a:r>
                  <a:rPr kumimoji="0" lang="en-US" altLang="zh-CN" sz="2200" i="0" u="none" strike="noStrike" kern="1200" cap="none" spc="0" normalizeH="0" baseline="-25000" noProof="0" dirty="0">
                    <a:ln>
                      <a:noFill/>
                    </a:ln>
                    <a:solidFill>
                      <a:srgbClr val="0070C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a:t>
                </a:r>
                <a:r>
                  <a:rPr kumimoji="0" lang="zh-CN" altLang="en-US" sz="2200"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和 </a:t>
                </a:r>
                <a:r>
                  <a:rPr kumimoji="0" lang="en-US" altLang="zh-CN" sz="220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α</a:t>
                </a:r>
                <a:r>
                  <a:rPr kumimoji="0" lang="en-US" altLang="zh-CN" sz="2200" i="0" u="none" strike="noStrike" kern="1200" cap="none" spc="0" normalizeH="0" baseline="-2500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λ</a:t>
                </a:r>
                <a:r>
                  <a:rPr kumimoji="0" lang="en-US" altLang="zh-CN" sz="220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L</a:t>
                </a:r>
                <a:r>
                  <a:rPr kumimoji="0" lang="en-US" altLang="zh-CN" sz="2200" i="0" u="none" strike="noStrike" kern="1200" cap="none" spc="0" normalizeH="0" baseline="-2500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s </a:t>
                </a:r>
                <a:r>
                  <a:rPr kumimoji="0" lang="zh-CN" altLang="en-US" sz="2200"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小于</a:t>
                </a:r>
                <a:r>
                  <a:rPr kumimoji="0" lang="en-US" altLang="zh-CN" sz="220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0.02</a:t>
                </a:r>
                <a:r>
                  <a:rPr kumimoji="0" lang="zh-CN" altLang="en-US" sz="22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，那么</a:t>
                </a:r>
                <a14:m>
                  <m:oMath xmlns:m="http://schemas.openxmlformats.org/officeDocument/2006/math">
                    <m:r>
                      <a:rPr kumimoji="0" lang="en-US" altLang="zh-CN" sz="2200" b="0" i="0" u="none" strike="noStrike" kern="1200" cap="none" spc="0" normalizeH="0" baseline="0" noProof="0" dirty="0" smtClean="0">
                        <a:ln>
                          <a:noFill/>
                        </a:ln>
                        <a:solidFill>
                          <a:srgbClr val="000000"/>
                        </a:solidFill>
                        <a:effectLst/>
                        <a:uLnTx/>
                        <a:uFillTx/>
                        <a:latin typeface="Cambria Math" panose="02040503050406030204" pitchFamily="18" charset="0"/>
                        <a:ea typeface="黑体" panose="02010609060101010101" pitchFamily="49" charset="-122"/>
                        <a:cs typeface="Cambria Math" panose="02040503050406030204" pitchFamily="18" charset="0"/>
                        <a:sym typeface="+mn-ea"/>
                      </a:rPr>
                      <m:t> </m:t>
                    </m:r>
                    <m:sSub>
                      <m:sSubPr>
                        <m:ctrlPr>
                          <a:rPr kumimoji="0" lang="en-US" altLang="zh-CN" sz="2200" i="1" u="none" strike="noStrike" kern="1200" cap="none" spc="0" normalizeH="0" baseline="0" noProof="0" dirty="0">
                            <a:ln>
                              <a:noFill/>
                            </a:ln>
                            <a:solidFill>
                              <a:srgbClr val="000000"/>
                            </a:solidFill>
                            <a:effectLst/>
                            <a:uLnTx/>
                            <a:uFillTx/>
                            <a:latin typeface="Cambria Math" panose="02040503050406030204" pitchFamily="18" charset="0"/>
                            <a:ea typeface="黑体" panose="02010609060101010101" pitchFamily="49" charset="-122"/>
                            <a:cs typeface="Cambria Math" panose="02040503050406030204" pitchFamily="18" charset="0"/>
                            <a:sym typeface="+mn-ea"/>
                          </a:rPr>
                        </m:ctrlPr>
                      </m:sSubPr>
                      <m:e>
                        <m:r>
                          <a:rPr kumimoji="0" lang="en-US" altLang="zh-CN" sz="2200" b="0" i="1" u="none" strike="noStrike" kern="1200" cap="none" spc="0" normalizeH="0" baseline="0" noProof="0" dirty="0">
                            <a:ln>
                              <a:noFill/>
                            </a:ln>
                            <a:solidFill>
                              <a:srgbClr val="000000"/>
                            </a:solidFill>
                            <a:effectLst/>
                            <a:uLnTx/>
                            <a:uFillTx/>
                            <a:latin typeface="Cambria Math" panose="02040503050406030204" pitchFamily="18" charset="0"/>
                            <a:ea typeface="黑体" panose="02010609060101010101" pitchFamily="49" charset="-122"/>
                            <a:cs typeface="Cambria Math" panose="02040503050406030204" pitchFamily="18" charset="0"/>
                            <a:sym typeface="+mn-ea"/>
                          </a:rPr>
                          <m:t>𝐾</m:t>
                        </m:r>
                      </m:e>
                      <m:sub>
                        <m:r>
                          <m:rPr>
                            <m:sty m:val="p"/>
                          </m:rPr>
                          <a:rPr kumimoji="0" lang="en-US" altLang="zh-CN" sz="2200" b="0" i="0" u="none" strike="noStrike" kern="1200" cap="none" spc="0" normalizeH="0" baseline="0" noProof="0" dirty="0">
                            <a:ln>
                              <a:noFill/>
                            </a:ln>
                            <a:solidFill>
                              <a:srgbClr val="000000"/>
                            </a:solidFill>
                            <a:effectLst/>
                            <a:uLnTx/>
                            <a:uFillTx/>
                            <a:latin typeface="Cambria Math" panose="02040503050406030204" pitchFamily="18" charset="0"/>
                            <a:ea typeface="黑体" panose="02010609060101010101" pitchFamily="49" charset="-122"/>
                            <a:cs typeface="Times New Roman" panose="02020603050405020304" pitchFamily="18" charset="0"/>
                            <a:sym typeface="+mn-ea"/>
                          </a:rPr>
                          <m:t>α</m:t>
                        </m:r>
                        <m:r>
                          <m:rPr>
                            <m:sty m:val="p"/>
                          </m:rPr>
                          <a:rPr kumimoji="0" lang="en-US" altLang="zh-CN" sz="2200" b="0" i="0" u="none" strike="noStrike" kern="1200" cap="none" spc="0" normalizeH="0" baseline="-25000" noProof="0" dirty="0">
                            <a:ln>
                              <a:noFill/>
                            </a:ln>
                            <a:solidFill>
                              <a:srgbClr val="000000"/>
                            </a:solidFill>
                            <a:effectLst/>
                            <a:uLnTx/>
                            <a:uFillTx/>
                            <a:latin typeface="Cambria Math" panose="02040503050406030204" pitchFamily="18" charset="0"/>
                            <a:ea typeface="黑体" panose="02010609060101010101" pitchFamily="49" charset="-122"/>
                            <a:cs typeface="Times New Roman" panose="02020603050405020304" pitchFamily="18" charset="0"/>
                            <a:sym typeface="+mn-ea"/>
                          </a:rPr>
                          <m:t>λ</m:t>
                        </m:r>
                        <m:r>
                          <a:rPr kumimoji="0" lang="en-US" altLang="zh-CN" sz="2200" b="0" i="0" u="none" strike="noStrike" kern="1200" cap="none" spc="0" normalizeH="0" baseline="-25000" noProof="0" dirty="0" smtClean="0">
                            <a:ln>
                              <a:noFill/>
                            </a:ln>
                            <a:solidFill>
                              <a:srgbClr val="000000"/>
                            </a:solidFill>
                            <a:effectLst/>
                            <a:uLnTx/>
                            <a:uFillTx/>
                            <a:latin typeface="Cambria Math" panose="02040503050406030204" pitchFamily="18" charset="0"/>
                            <a:ea typeface="黑体" panose="02010609060101010101" pitchFamily="49" charset="-122"/>
                            <a:cs typeface="Times New Roman" panose="02020603050405020304" pitchFamily="18" charset="0"/>
                            <a:sym typeface="+mn-ea"/>
                          </a:rPr>
                          <m:t> </m:t>
                        </m:r>
                      </m:sub>
                    </m:sSub>
                  </m:oMath>
                </a14:m>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变得与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α</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λ </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无关，表示式应变为：</a:t>
                </a:r>
                <a:endPar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720090" algn="l" defTabSz="914400" rtl="0" eaLnBrk="0" fontAlgn="base" latinLnBrk="0" hangingPunct="0">
                  <a:lnSpc>
                    <a:spcPct val="130000"/>
                  </a:lnSpc>
                  <a:spcBef>
                    <a:spcPct val="0"/>
                  </a:spcBef>
                  <a:spcAft>
                    <a:spcPct val="0"/>
                  </a:spcAft>
                  <a:buClr>
                    <a:srgbClr val="6600FF"/>
                  </a:buClr>
                  <a:buSzPct val="70000"/>
                  <a:buFont typeface="Wingdings" panose="05000000000000000000" pitchFamily="2" charset="2"/>
                  <a:buNone/>
                  <a:defRPr/>
                </a:pPr>
                <a:endParaRPr lang="en-US" altLang="zh-CN" sz="2200" dirty="0">
                  <a:solidFill>
                    <a:srgbClr val="000000"/>
                  </a:solidFill>
                  <a:effectLst/>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720090" algn="l" defTabSz="914400" rtl="0" eaLnBrk="0" fontAlgn="base" latinLnBrk="0" hangingPunct="0">
                  <a:lnSpc>
                    <a:spcPct val="130000"/>
                  </a:lnSpc>
                  <a:spcBef>
                    <a:spcPct val="0"/>
                  </a:spcBef>
                  <a:spcAft>
                    <a:spcPct val="0"/>
                  </a:spcAft>
                  <a:buClr>
                    <a:srgbClr val="6600FF"/>
                  </a:buClr>
                  <a:buSzPct val="70000"/>
                  <a:buFont typeface="Wingdings" panose="05000000000000000000" pitchFamily="2" charset="2"/>
                  <a:buNone/>
                  <a:defRPr/>
                </a:pPr>
                <a:endParaRPr lang="en-US" altLang="zh-CN" sz="2200" dirty="0">
                  <a:solidFill>
                    <a:srgbClr val="000000"/>
                  </a:solidFill>
                  <a:effectLst/>
                  <a:latin typeface="黑体" panose="02010609060101010101" pitchFamily="49" charset="-122"/>
                  <a:ea typeface="黑体" panose="02010609060101010101" pitchFamily="49" charset="-122"/>
                  <a:cs typeface="黑体" panose="02010609060101010101" pitchFamily="49" charset="-122"/>
                  <a:sym typeface="+mn-ea"/>
                </a:endParaRPr>
              </a:p>
              <a:p>
                <a:pPr marR="0" lvl="0" indent="166370" algn="l" defTabSz="914400" rtl="0">
                  <a:lnSpc>
                    <a:spcPct val="120000"/>
                  </a:lnSpc>
                  <a:spcBef>
                    <a:spcPts val="0"/>
                  </a:spcBef>
                  <a:spcAft>
                    <a:spcPts val="0"/>
                  </a:spcAft>
                  <a:buClr>
                    <a:srgbClr val="6600FF"/>
                  </a:buClr>
                  <a:buSzPct val="70000"/>
                  <a:buFont typeface="Wingdings" panose="05000000000000000000" pitchFamily="2" charset="2"/>
                  <a:buNone/>
                  <a:defRPr/>
                </a:pPr>
                <a:r>
                  <a:rPr lang="en-US" altLang="zh-CN" sz="2200" dirty="0">
                    <a:solidFill>
                      <a:srgbClr val="000000"/>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200" dirty="0">
                    <a:solidFill>
                      <a:srgbClr val="000000"/>
                    </a:solidFill>
                    <a:effectLst/>
                    <a:latin typeface="黑体" panose="02010609060101010101" pitchFamily="49" charset="-122"/>
                    <a:ea typeface="黑体" panose="02010609060101010101" pitchFamily="49" charset="-122"/>
                    <a:cs typeface="黑体" panose="02010609060101010101" pitchFamily="49" charset="-122"/>
                    <a:sym typeface="+mn-ea"/>
                  </a:rPr>
                  <a:t>上式</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甚至适用于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E</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λ</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c</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超过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α</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λ </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的情况，只要</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α</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λ </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E</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λ</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c)</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小于</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0.02</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，即只有</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5 </a:t>
                </a:r>
                <a:r>
                  <a:rPr lang="en-US" altLang="zh-CN" sz="2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mn-ea"/>
                  </a:rPr>
                  <a:t>%</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的光被吸收的体系就可用此式。当用光程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L</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d </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D</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·secθ</a:t>
                </a:r>
                <a:r>
                  <a:rPr lang="zh-CN" altLang="en-US" sz="2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sym typeface="+mn-ea"/>
                  </a:rPr>
                  <a:t>，</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L</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s </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1.20 D </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代入上式，则</a:t>
                </a:r>
                <a14:m>
                  <m:oMath xmlns:m="http://schemas.openxmlformats.org/officeDocument/2006/math">
                    <m:sSub>
                      <m:sSubPr>
                        <m:ctrlPr>
                          <a:rPr kumimoji="0" lang="en-US" altLang="zh-CN" sz="2200" b="0" i="1" u="none" strike="noStrike" kern="1200" cap="none" spc="0" normalizeH="0" baseline="0" noProof="0" dirty="0">
                            <a:ln>
                              <a:noFill/>
                            </a:ln>
                            <a:solidFill>
                              <a:srgbClr val="000000"/>
                            </a:solidFill>
                            <a:effectLst/>
                            <a:uLnTx/>
                            <a:uFillTx/>
                            <a:latin typeface="Cambria Math" panose="02040503050406030204" pitchFamily="18" charset="0"/>
                            <a:ea typeface="黑体" panose="02010609060101010101" pitchFamily="49" charset="-122"/>
                            <a:cs typeface="Cambria Math" panose="02040503050406030204" pitchFamily="18" charset="0"/>
                            <a:sym typeface="+mn-ea"/>
                          </a:rPr>
                        </m:ctrlPr>
                      </m:sSubPr>
                      <m:e>
                        <m:r>
                          <a:rPr kumimoji="0" lang="en-US" altLang="zh-CN" sz="2200" b="0" i="1" u="none" strike="noStrike" kern="1200" cap="none" spc="0" normalizeH="0" baseline="0" noProof="0" dirty="0" smtClean="0">
                            <a:ln>
                              <a:noFill/>
                            </a:ln>
                            <a:solidFill>
                              <a:srgbClr val="000000"/>
                            </a:solidFill>
                            <a:effectLst/>
                            <a:uLnTx/>
                            <a:uFillTx/>
                            <a:latin typeface="Cambria Math" panose="02040503050406030204" pitchFamily="18" charset="0"/>
                            <a:ea typeface="黑体" panose="02010609060101010101" pitchFamily="49" charset="-122"/>
                            <a:cs typeface="Cambria Math" panose="02040503050406030204" pitchFamily="18" charset="0"/>
                            <a:sym typeface="+mn-ea"/>
                          </a:rPr>
                          <m:t> </m:t>
                        </m:r>
                        <m:r>
                          <m:rPr>
                            <m:sty m:val="p"/>
                          </m:rPr>
                          <a:rPr kumimoji="0" lang="en-US" altLang="zh-CN" sz="2200" b="0" i="0" u="none" strike="noStrike" kern="1200" cap="none" spc="0" normalizeH="0" baseline="0" noProof="0" dirty="0">
                            <a:ln>
                              <a:noFill/>
                            </a:ln>
                            <a:solidFill>
                              <a:srgbClr val="000000"/>
                            </a:solidFill>
                            <a:effectLst/>
                            <a:uLnTx/>
                            <a:uFillTx/>
                            <a:latin typeface="Cambria Math" panose="02040503050406030204" pitchFamily="18" charset="0"/>
                            <a:ea typeface="黑体" panose="02010609060101010101" pitchFamily="49" charset="-122"/>
                            <a:cs typeface="Cambria Math" panose="02040503050406030204" pitchFamily="18" charset="0"/>
                            <a:sym typeface="+mn-ea"/>
                          </a:rPr>
                          <m:t>K</m:t>
                        </m:r>
                      </m:e>
                      <m:sub>
                        <m:r>
                          <a:rPr kumimoji="0" lang="en-US" altLang="zh-CN" sz="2200" b="0" i="0" u="none" strike="noStrike" kern="1200" cap="none" spc="0" normalizeH="0" baseline="0" noProof="0" dirty="0">
                            <a:ln>
                              <a:noFill/>
                            </a:ln>
                            <a:solidFill>
                              <a:srgbClr val="000000"/>
                            </a:solidFill>
                            <a:effectLst/>
                            <a:uLnTx/>
                            <a:uFillTx/>
                            <a:latin typeface="Cambria Math" panose="02040503050406030204" pitchFamily="18" charset="0"/>
                            <a:ea typeface="黑体" panose="02010609060101010101" pitchFamily="49" charset="-122"/>
                            <a:cs typeface="Times New Roman" panose="02020603050405020304" pitchFamily="18" charset="0"/>
                            <a:sym typeface="+mn-ea"/>
                          </a:rPr>
                          <m:t>𝛼</m:t>
                        </m:r>
                        <m:r>
                          <a:rPr kumimoji="0" lang="en-US" altLang="zh-CN" sz="2200" b="0" i="0" u="none" strike="noStrike" kern="1200" cap="none" spc="0" normalizeH="0" baseline="-25000" noProof="0" dirty="0">
                            <a:ln>
                              <a:noFill/>
                            </a:ln>
                            <a:solidFill>
                              <a:srgbClr val="000000"/>
                            </a:solidFill>
                            <a:effectLst/>
                            <a:uLnTx/>
                            <a:uFillTx/>
                            <a:latin typeface="Cambria Math" panose="02040503050406030204" pitchFamily="18" charset="0"/>
                            <a:ea typeface="黑体" panose="02010609060101010101" pitchFamily="49" charset="-122"/>
                            <a:cs typeface="Times New Roman" panose="02020603050405020304" pitchFamily="18" charset="0"/>
                            <a:sym typeface="+mn-ea"/>
                          </a:rPr>
                          <m:t>𝜆</m:t>
                        </m:r>
                        <m:r>
                          <a:rPr kumimoji="0" lang="en-US" altLang="zh-CN" sz="2200" b="0" i="0" u="none" strike="noStrike" kern="1200" cap="none" spc="0" normalizeH="0" baseline="-25000" noProof="0" dirty="0" smtClean="0">
                            <a:ln>
                              <a:noFill/>
                            </a:ln>
                            <a:solidFill>
                              <a:srgbClr val="000000"/>
                            </a:solidFill>
                            <a:effectLst/>
                            <a:uLnTx/>
                            <a:uFillTx/>
                            <a:latin typeface="Cambria Math" panose="02040503050406030204" pitchFamily="18" charset="0"/>
                            <a:ea typeface="黑体" panose="02010609060101010101" pitchFamily="49" charset="-122"/>
                            <a:cs typeface="Times New Roman" panose="02020603050405020304" pitchFamily="18" charset="0"/>
                            <a:sym typeface="+mn-ea"/>
                          </a:rPr>
                          <m:t> </m:t>
                        </m:r>
                      </m:sub>
                    </m:sSub>
                  </m:oMath>
                </a14:m>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可变成下列形式。</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indent="720090" algn="l">
                  <a:lnSpc>
                    <a:spcPct val="130000"/>
                  </a:lnSpc>
                  <a:spcBef>
                    <a:spcPts val="0"/>
                  </a:spcBef>
                </a:pPr>
                <a:endParaRPr lang="en-US" altLang="zh-CN" sz="2400" i="1" kern="0" dirty="0">
                  <a:solidFill>
                    <a:schemeClr val="bg2"/>
                  </a:solidFill>
                  <a:effectLst/>
                  <a:latin typeface="黑体" panose="02010609060101010101" pitchFamily="49" charset="-122"/>
                  <a:ea typeface="黑体" panose="02010609060101010101" pitchFamily="49" charset="-122"/>
                  <a:cs typeface="黑体" panose="02010609060101010101" pitchFamily="49" charset="-122"/>
                </a:endParaRPr>
              </a:p>
            </p:txBody>
          </p:sp>
        </mc:Choice>
        <mc:Fallback>
          <p:sp>
            <p:nvSpPr>
              <p:cNvPr id="12" name="Rectangle 3"/>
              <p:cNvSpPr txBox="1">
                <a:spLocks noRot="1" noChangeAspect="1" noMove="1" noResize="1" noEditPoints="1" noAdjustHandles="1" noChangeArrowheads="1" noChangeShapeType="1" noTextEdit="1"/>
              </p:cNvSpPr>
              <p:nvPr/>
            </p:nvSpPr>
            <p:spPr bwMode="auto">
              <a:xfrm>
                <a:off x="672465" y="3434080"/>
                <a:ext cx="11183620" cy="3872230"/>
              </a:xfrm>
              <a:prstGeom prst="rect">
                <a:avLst/>
              </a:prstGeom>
              <a:blipFill rotWithShape="1">
                <a:blip r:embed="rId3"/>
                <a:stretch>
                  <a:fillRect/>
                </a:stretch>
              </a:blipFill>
              <a:ln w="9525">
                <a:noFill/>
                <a:miter lim="800000"/>
              </a:ln>
              <a:effectLst/>
            </p:spPr>
            <p:txBody>
              <a:bodyPr/>
              <a:lstStyle/>
              <a:p>
                <a:r>
                  <a:rPr lang="zh-CN" altLang="en-US">
                    <a:noFill/>
                  </a:rPr>
                  <a:t> </a:t>
                </a:r>
              </a:p>
            </p:txBody>
          </p:sp>
        </mc:Fallback>
      </mc:AlternateContent>
      <p:pic>
        <p:nvPicPr>
          <p:cNvPr id="13" name="图片 12"/>
          <p:cNvPicPr>
            <a:picLocks noChangeAspect="1"/>
          </p:cNvPicPr>
          <p:nvPr/>
        </p:nvPicPr>
        <p:blipFill>
          <a:blip r:embed="rId4"/>
          <a:stretch>
            <a:fillRect/>
          </a:stretch>
        </p:blipFill>
        <p:spPr>
          <a:xfrm>
            <a:off x="4265930" y="4004945"/>
            <a:ext cx="3237865" cy="734695"/>
          </a:xfrm>
          <a:prstGeom prst="rect">
            <a:avLst/>
          </a:prstGeom>
        </p:spPr>
      </p:pic>
      <p:pic>
        <p:nvPicPr>
          <p:cNvPr id="14" name="图片 13"/>
          <p:cNvPicPr>
            <a:picLocks noChangeAspect="1"/>
          </p:cNvPicPr>
          <p:nvPr/>
        </p:nvPicPr>
        <p:blipFill>
          <a:blip r:embed="rId5"/>
          <a:stretch>
            <a:fillRect/>
          </a:stretch>
        </p:blipFill>
        <p:spPr>
          <a:xfrm>
            <a:off x="4331335" y="5708650"/>
            <a:ext cx="3172460" cy="1007745"/>
          </a:xfrm>
          <a:prstGeom prst="rect">
            <a:avLst/>
          </a:prstGeom>
        </p:spPr>
      </p:pic>
    </p:spTree>
  </p:cSld>
  <p:clrMapOvr>
    <a:masterClrMapping/>
  </p:clrMapOvr>
  <p:transition spd="slow">
    <p:zoom/>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95400" y="1052736"/>
            <a:ext cx="11339249" cy="470789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241300">
              <a:lnSpc>
                <a:spcPct val="150000"/>
              </a:lnSpc>
              <a:spcBef>
                <a:spcPts val="0"/>
              </a:spcBef>
              <a:buClrTx/>
              <a:buSzPct val="100000"/>
              <a:buNone/>
            </a:pP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b="1" dirty="0">
                <a:solidFill>
                  <a:srgbClr val="06071F"/>
                </a:solidFill>
                <a:latin typeface="黑体" panose="02010609060101010101" pitchFamily="49" charset="-122"/>
                <a:ea typeface="黑体" panose="02010609060101010101" pitchFamily="49" charset="-122"/>
              </a:rPr>
              <a:t>化学结构与光的吸收</a:t>
            </a:r>
            <a:endParaRPr lang="en-US" altLang="zh-CN" sz="2400" b="1" dirty="0">
              <a:solidFill>
                <a:srgbClr val="06071F"/>
              </a:solidFill>
              <a:latin typeface="黑体" panose="02010609060101010101" pitchFamily="49" charset="-122"/>
              <a:ea typeface="黑体" panose="02010609060101010101" pitchFamily="49" charset="-122"/>
            </a:endParaRPr>
          </a:p>
          <a:p>
            <a:pPr marL="0" marR="0" lvl="0" indent="720090" algn="l" defTabSz="914400" rtl="0" eaLnBrk="1" fontAlgn="base" latinLnBrk="0" hangingPunct="1">
              <a:lnSpc>
                <a:spcPct val="150000"/>
              </a:lnSpc>
              <a:spcBef>
                <a:spcPts val="0"/>
              </a:spcBef>
              <a:spcAft>
                <a:spcPct val="0"/>
              </a:spcAft>
              <a:buClrTx/>
              <a:buSzTx/>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平动能级、转动能级、振动能级、电子能级</a:t>
            </a:r>
            <a:endPar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720090" algn="l" defTabSz="914400" rtl="0" eaLnBrk="1" fontAlgn="base" latinLnBrk="0" hangingPunct="1">
              <a:lnSpc>
                <a:spcPct val="150000"/>
              </a:lnSpc>
              <a:spcBef>
                <a:spcPts val="0"/>
              </a:spcBef>
              <a:spcAft>
                <a:spcPct val="0"/>
              </a:spcAft>
              <a:buClrTx/>
              <a:buSzTx/>
              <a:buFontTx/>
              <a:buNone/>
              <a:defRPr/>
            </a:pPr>
            <a:endParaRPr lang="en-US" altLang="zh-CN" sz="2200" dirty="0">
              <a:solidFill>
                <a:srgbClr val="000000"/>
              </a:solidFill>
              <a:latin typeface="黑体" panose="02010609060101010101" pitchFamily="49" charset="-122"/>
              <a:ea typeface="黑体" panose="02010609060101010101" pitchFamily="49" charset="-122"/>
            </a:endParaRPr>
          </a:p>
          <a:p>
            <a:pPr marL="0" marR="0" lvl="0" indent="720090" algn="l" defTabSz="914400" rtl="0" eaLnBrk="1" fontAlgn="base" latinLnBrk="0" hangingPunct="1">
              <a:lnSpc>
                <a:spcPct val="150000"/>
              </a:lnSpc>
              <a:spcBef>
                <a:spcPts val="0"/>
              </a:spcBef>
              <a:spcAft>
                <a:spcPct val="0"/>
              </a:spcAft>
              <a:buClrTx/>
              <a:buSzTx/>
              <a:buFontTx/>
              <a:buNone/>
              <a:defRPr/>
            </a:pPr>
            <a:endParaRPr lang="en-US" altLang="zh-CN" sz="2200" dirty="0">
              <a:solidFill>
                <a:srgbClr val="000000"/>
              </a:solidFill>
              <a:latin typeface="黑体" panose="02010609060101010101" pitchFamily="49" charset="-122"/>
              <a:ea typeface="黑体" panose="02010609060101010101" pitchFamily="49" charset="-122"/>
            </a:endParaRPr>
          </a:p>
          <a:p>
            <a:pPr marL="0" marR="0" lvl="0" indent="720090" algn="l" defTabSz="914400" rtl="0" eaLnBrk="1" fontAlgn="base" latinLnBrk="0" hangingPunct="1">
              <a:lnSpc>
                <a:spcPct val="150000"/>
              </a:lnSpc>
              <a:spcBef>
                <a:spcPts val="0"/>
              </a:spcBef>
              <a:spcAft>
                <a:spcPct val="0"/>
              </a:spcAft>
              <a:buClrTx/>
              <a:buSzTx/>
              <a:buFontTx/>
              <a:buNone/>
              <a:defRPr/>
            </a:pPr>
            <a:endParaRPr lang="en-US" altLang="zh-CN" sz="2200" dirty="0">
              <a:solidFill>
                <a:srgbClr val="000000"/>
              </a:solidFill>
              <a:latin typeface="黑体" panose="02010609060101010101" pitchFamily="49" charset="-122"/>
              <a:ea typeface="黑体" panose="02010609060101010101" pitchFamily="49" charset="-122"/>
            </a:endParaRPr>
          </a:p>
          <a:p>
            <a:pPr marL="0" marR="0" lvl="0" indent="720090" algn="l" defTabSz="914400" rtl="0" eaLnBrk="1" fontAlgn="base" latinLnBrk="0" hangingPunct="1">
              <a:lnSpc>
                <a:spcPct val="150000"/>
              </a:lnSpc>
              <a:spcBef>
                <a:spcPts val="0"/>
              </a:spcBef>
              <a:spcAft>
                <a:spcPct val="0"/>
              </a:spcAft>
              <a:buClrTx/>
              <a:buSzTx/>
              <a:buFontTx/>
              <a:buNone/>
              <a:defRPr/>
            </a:pPr>
            <a:endParaRPr lang="en-US" altLang="zh-CN" sz="2200" dirty="0">
              <a:solidFill>
                <a:srgbClr val="000000"/>
              </a:solidFill>
              <a:latin typeface="黑体" panose="02010609060101010101" pitchFamily="49" charset="-122"/>
              <a:ea typeface="黑体" panose="02010609060101010101" pitchFamily="49" charset="-122"/>
            </a:endParaRPr>
          </a:p>
          <a:p>
            <a:pPr marL="0" marR="0" lvl="0" indent="720090" algn="l" defTabSz="914400" rtl="0" eaLnBrk="1" fontAlgn="base" latinLnBrk="0" hangingPunct="1">
              <a:lnSpc>
                <a:spcPct val="150000"/>
              </a:lnSpc>
              <a:spcBef>
                <a:spcPts val="0"/>
              </a:spcBef>
              <a:spcAft>
                <a:spcPct val="0"/>
              </a:spcAft>
              <a:buClrTx/>
              <a:buSzTx/>
              <a:buFontTx/>
              <a:buNone/>
              <a:defRPr/>
            </a:pPr>
            <a:endParaRPr lang="en-US" altLang="zh-CN" sz="2200" dirty="0">
              <a:solidFill>
                <a:srgbClr val="000000"/>
              </a:solidFill>
              <a:latin typeface="黑体" panose="02010609060101010101" pitchFamily="49" charset="-122"/>
              <a:ea typeface="黑体" panose="02010609060101010101" pitchFamily="49" charset="-122"/>
            </a:endParaRPr>
          </a:p>
          <a:p>
            <a:pPr marL="0" marR="0" lvl="0" indent="720090" algn="l" defTabSz="914400" rtl="0" eaLnBrk="1" fontAlgn="base" latinLnBrk="0" hangingPunct="1">
              <a:lnSpc>
                <a:spcPct val="150000"/>
              </a:lnSpc>
              <a:spcBef>
                <a:spcPts val="0"/>
              </a:spcBef>
              <a:spcAft>
                <a:spcPct val="0"/>
              </a:spcAft>
              <a:buClrTx/>
              <a:buSzTx/>
              <a:buFontTx/>
              <a:buNone/>
              <a:defRPr/>
            </a:pPr>
            <a:r>
              <a:rPr lang="zh-CN" altLang="en-US" sz="2200" dirty="0">
                <a:solidFill>
                  <a:srgbClr val="000000"/>
                </a:solidFill>
                <a:latin typeface="黑体" panose="02010609060101010101" pitchFamily="49" charset="-122"/>
                <a:ea typeface="黑体" panose="02010609060101010101" pitchFamily="49" charset="-122"/>
              </a:rPr>
              <a:t>本质是在光辐射的作用下，物质分子的能态发生改变，即分子的转动、振动或电子能级发生变化，由低能态被激发至高能态。</a:t>
            </a:r>
            <a:endParaRPr lang="zh-CN" altLang="en-US" sz="2200" dirty="0">
              <a:solidFill>
                <a:srgbClr val="000000"/>
              </a:solidFill>
              <a:latin typeface="黑体" panose="02010609060101010101" pitchFamily="49" charset="-122"/>
              <a:ea typeface="黑体" panose="02010609060101010101" pitchFamily="49" charset="-122"/>
            </a:endParaRPr>
          </a:p>
        </p:txBody>
      </p:sp>
      <p:pic>
        <p:nvPicPr>
          <p:cNvPr id="16" name="图片 15"/>
          <p:cNvPicPr>
            <a:picLocks noChangeAspect="1"/>
          </p:cNvPicPr>
          <p:nvPr/>
        </p:nvPicPr>
        <p:blipFill>
          <a:blip r:embed="rId1"/>
          <a:stretch>
            <a:fillRect/>
          </a:stretch>
        </p:blipFill>
        <p:spPr>
          <a:xfrm>
            <a:off x="4183380" y="2233930"/>
            <a:ext cx="4125595" cy="2395220"/>
          </a:xfrm>
          <a:prstGeom prst="rect">
            <a:avLst/>
          </a:prstGeom>
        </p:spPr>
      </p:pic>
      <p:sp>
        <p:nvSpPr>
          <p:cNvPr id="2"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4.1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直接光解</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Direct Photodegradation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graphicFrame>
        <p:nvGraphicFramePr>
          <p:cNvPr id="7" name="表格 6"/>
          <p:cNvGraphicFramePr>
            <a:graphicFrameLocks noGrp="1"/>
          </p:cNvGraphicFramePr>
          <p:nvPr/>
        </p:nvGraphicFramePr>
        <p:xfrm>
          <a:off x="1775520" y="1628800"/>
          <a:ext cx="8229600" cy="4242766"/>
        </p:xfrm>
        <a:graphic>
          <a:graphicData uri="http://schemas.openxmlformats.org/drawingml/2006/table">
            <a:tbl>
              <a:tblPr/>
              <a:tblGrid>
                <a:gridCol w="2768600"/>
                <a:gridCol w="1538287"/>
                <a:gridCol w="2154238"/>
                <a:gridCol w="1768475"/>
              </a:tblGrid>
              <a:tr h="472960">
                <a:tc gridSpan="4">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rPr>
                        <a:t>部分生色团及对应吸收波长</a:t>
                      </a:r>
                      <a:endParaRPr kumimoji="0" lang="zh-CN" altLang="en-US"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hMerge="1">
                  <a:tcPr/>
                </a:tc>
              </a:tr>
              <a:tr h="615800">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rPr>
                        <a:t>生色团</a:t>
                      </a:r>
                      <a:endPar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0" i="1"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l-GR" altLang="zh-CN" sz="2400" b="0" i="1"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λ</a:t>
                      </a:r>
                      <a:r>
                        <a:rPr kumimoji="0" lang="en-US" altLang="zh-CN"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max/nm</a:t>
                      </a:r>
                      <a:endPar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rPr>
                        <a:t>生色团</a:t>
                      </a:r>
                      <a:endParaRPr kumimoji="0" lang="zh-CN" altLang="en-US"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400" b="0" i="1"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l-GR" altLang="zh-CN" sz="2400" b="0" i="1"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λ</a:t>
                      </a:r>
                      <a:r>
                        <a:rPr kumimoji="0" lang="en-US" altLang="zh-CN"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max/nm</a:t>
                      </a:r>
                      <a:r>
                        <a:rPr kumimoji="0" lang="en-US" altLang="zh-CN" sz="2800" b="0" i="0" u="none" strike="noStrike" cap="none" normalizeH="0" baseline="0" dirty="0">
                          <a:ln>
                            <a:noFill/>
                          </a:ln>
                          <a:solidFill>
                            <a:srgbClr val="000000"/>
                          </a:solidFill>
                          <a:effectLst>
                            <a:outerShdw blurRad="38100" dist="38100" dir="2700000" algn="tl">
                              <a:srgbClr val="FFFFFF"/>
                            </a:outerShdw>
                          </a:effectLst>
                          <a:latin typeface="宋体" panose="02010600030101010101" pitchFamily="2" charset="-122"/>
                          <a:ea typeface="宋体" panose="02010600030101010101" pitchFamily="2" charset="-122"/>
                          <a:cs typeface="Times New Roman" panose="02020603050405020304" pitchFamily="18" charset="0"/>
                        </a:rPr>
                        <a:t> </a:t>
                      </a:r>
                      <a:endParaRPr kumimoji="0" lang="zh-CN" altLang="en-US" sz="2800" b="0" i="0" u="none" strike="noStrike" cap="none" normalizeH="0" baseline="0" dirty="0">
                        <a:ln>
                          <a:noFill/>
                        </a:ln>
                        <a:solidFill>
                          <a:srgbClr val="000000"/>
                        </a:solidFill>
                        <a:effectLst>
                          <a:outerShdw blurRad="38100" dist="38100" dir="2700000" algn="tl">
                            <a:srgbClr val="FFFFFF"/>
                          </a:outerShdw>
                        </a:effectLst>
                        <a:latin typeface="宋体" panose="02010600030101010101" pitchFamily="2" charset="-122"/>
                        <a:ea typeface="宋体" panose="02010600030101010101" pitchFamily="2" charset="-122"/>
                        <a:cs typeface="Times New Roman" panose="02020603050405020304" pitchFamily="18"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809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rPr>
                        <a:t>C-C</a:t>
                      </a:r>
                      <a:endParaRPr kumimoji="0" lang="en-US" altLang="zh-CN"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&lt;180</a:t>
                      </a:r>
                      <a:endPar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800" b="0" i="0" u="none" strike="noStrike" cap="none" normalizeH="0" baseline="0">
                          <a:ln>
                            <a:noFill/>
                          </a:ln>
                          <a:solidFill>
                            <a:srgbClr val="000000"/>
                          </a:solidFill>
                          <a:effectLst/>
                          <a:latin typeface="黑体" panose="02010609060101010101" pitchFamily="49" charset="-122"/>
                          <a:ea typeface="黑体" panose="02010609060101010101" pitchFamily="49" charset="-122"/>
                        </a:rPr>
                        <a:t>蒽</a:t>
                      </a:r>
                      <a:endParaRPr kumimoji="0" lang="zh-CN" altLang="en-US" sz="2800" b="0" i="0" u="none" strike="noStrike" cap="none" normalizeH="0" baseline="0">
                        <a:ln>
                          <a:noFill/>
                        </a:ln>
                        <a:solidFill>
                          <a:srgbClr val="000000"/>
                        </a:solidFill>
                        <a:effectLst/>
                        <a:latin typeface="黑体" panose="02010609060101010101" pitchFamily="49" charset="-122"/>
                        <a:ea typeface="黑体" panose="02010609060101010101" pitchFamily="49" charset="-122"/>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380</a:t>
                      </a:r>
                      <a:endPar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809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rPr>
                        <a:t>C-H</a:t>
                      </a:r>
                      <a:endParaRPr kumimoji="0" lang="en-US" altLang="zh-CN"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&lt;180</a:t>
                      </a:r>
                      <a:endPar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C=O</a:t>
                      </a:r>
                      <a:endPar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280</a:t>
                      </a:r>
                      <a:endPar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809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rPr>
                        <a:t>C=C</a:t>
                      </a:r>
                      <a:endParaRPr kumimoji="0" lang="en-US" altLang="zh-CN"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180</a:t>
                      </a:r>
                      <a:endPar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N=N</a:t>
                      </a:r>
                      <a:endPar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350</a:t>
                      </a:r>
                      <a:endPar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809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rPr>
                        <a:t>C=C-C=C</a:t>
                      </a:r>
                      <a:endParaRPr kumimoji="0" lang="en-US" altLang="zh-CN"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220</a:t>
                      </a:r>
                      <a:endPar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N=O</a:t>
                      </a:r>
                      <a:endPar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660</a:t>
                      </a:r>
                      <a:endPar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809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rPr>
                        <a:t>苯</a:t>
                      </a:r>
                      <a:endParaRPr kumimoji="0" lang="zh-CN" altLang="en-US"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260</a:t>
                      </a:r>
                      <a:endPar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C=C-C=O</a:t>
                      </a:r>
                      <a:endPar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350</a:t>
                      </a:r>
                      <a:endPar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809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rPr>
                        <a:t>萘</a:t>
                      </a:r>
                      <a:endParaRPr kumimoji="0" lang="zh-CN" altLang="en-US" sz="28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310</a:t>
                      </a:r>
                      <a:endPar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zh-CN" altLang="zh-CN" sz="2800" b="1" i="0" u="none" strike="noStrike" cap="none" normalizeH="0" baseline="0">
                        <a:ln>
                          <a:noFill/>
                        </a:ln>
                        <a:solidFill>
                          <a:srgbClr val="000000"/>
                        </a:solidFill>
                        <a:effectLst>
                          <a:outerShdw blurRad="38100" dist="38100" dir="2700000" algn="tl">
                            <a:srgbClr val="FFFFFF"/>
                          </a:outerShdw>
                        </a:effectLst>
                        <a:latin typeface="宋体" panose="02010600030101010101" pitchFamily="2" charset="-122"/>
                        <a:ea typeface="宋体" panose="02010600030101010101" pitchFamily="2" charset="-122"/>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zh-CN" altLang="zh-CN" sz="2800" b="1" i="0" u="none" strike="noStrike" cap="none" normalizeH="0" baseline="0" dirty="0">
                        <a:ln>
                          <a:noFill/>
                        </a:ln>
                        <a:solidFill>
                          <a:srgbClr val="000000"/>
                        </a:solidFill>
                        <a:effectLst>
                          <a:outerShdw blurRad="38100" dist="38100" dir="2700000" algn="tl">
                            <a:srgbClr val="FFFFFF"/>
                          </a:outerShdw>
                        </a:effectLst>
                        <a:latin typeface="宋体" panose="02010600030101010101" pitchFamily="2" charset="-122"/>
                        <a:ea typeface="宋体" panose="02010600030101010101" pitchFamily="2" charset="-122"/>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4.1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直接光解</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Direct Photodegradation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93905" y="1052736"/>
            <a:ext cx="11339249"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720090">
              <a:lnSpc>
                <a:spcPct val="150000"/>
              </a:lnSpc>
              <a:spcBef>
                <a:spcPts val="0"/>
              </a:spcBef>
              <a:buClrTx/>
              <a:buSzPct val="100000"/>
              <a:buNone/>
            </a:pP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b="1" dirty="0">
                <a:solidFill>
                  <a:srgbClr val="06071F"/>
                </a:solidFill>
                <a:latin typeface="黑体" panose="02010609060101010101" pitchFamily="49" charset="-122"/>
                <a:ea typeface="黑体" panose="02010609060101010101" pitchFamily="49" charset="-122"/>
              </a:rPr>
              <a:t>光量子产率  </a:t>
            </a: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Quantum Yield</a:t>
            </a: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1" name="图片 40"/>
          <p:cNvPicPr>
            <a:picLocks noChangeAspect="1"/>
          </p:cNvPicPr>
          <p:nvPr/>
        </p:nvPicPr>
        <p:blipFill>
          <a:blip r:embed="rId1"/>
          <a:stretch>
            <a:fillRect/>
          </a:stretch>
        </p:blipFill>
        <p:spPr>
          <a:xfrm>
            <a:off x="1631315" y="1844675"/>
            <a:ext cx="8779510" cy="3409315"/>
          </a:xfrm>
          <a:prstGeom prst="rect">
            <a:avLst/>
          </a:prstGeom>
        </p:spPr>
      </p:pic>
      <p:pic>
        <p:nvPicPr>
          <p:cNvPr id="43" name="图片 42"/>
          <p:cNvPicPr>
            <a:picLocks noChangeAspect="1"/>
          </p:cNvPicPr>
          <p:nvPr/>
        </p:nvPicPr>
        <p:blipFill>
          <a:blip r:embed="rId2"/>
          <a:stretch>
            <a:fillRect/>
          </a:stretch>
        </p:blipFill>
        <p:spPr>
          <a:xfrm>
            <a:off x="2630900" y="5353404"/>
            <a:ext cx="7468247" cy="1204064"/>
          </a:xfrm>
          <a:prstGeom prst="rect">
            <a:avLst/>
          </a:prstGeom>
        </p:spPr>
      </p:pic>
      <p:sp>
        <p:nvSpPr>
          <p:cNvPr id="2"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4.1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直接光解</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Direct Photodegradation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16" name="图片 15"/>
          <p:cNvPicPr>
            <a:picLocks noChangeAspect="1"/>
          </p:cNvPicPr>
          <p:nvPr/>
        </p:nvPicPr>
        <p:blipFill>
          <a:blip r:embed="rId1"/>
          <a:stretch>
            <a:fillRect/>
          </a:stretch>
        </p:blipFill>
        <p:spPr>
          <a:xfrm>
            <a:off x="1830592" y="1262625"/>
            <a:ext cx="8530815" cy="5118490"/>
          </a:xfrm>
          <a:prstGeom prst="rect">
            <a:avLst/>
          </a:prstGeom>
        </p:spPr>
      </p:pic>
      <p:sp>
        <p:nvSpPr>
          <p:cNvPr id="2"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4.1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直接光解</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Direct Photodegradation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95325" y="1262380"/>
            <a:ext cx="10714990" cy="41541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720090">
              <a:lnSpc>
                <a:spcPct val="15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光量子产率（</a:t>
            </a:r>
            <a:r>
              <a:rPr kumimoji="0" lang="en-US" altLang="zh-CN" sz="2200" b="0" i="0" u="none" strike="noStrike" kern="1200" cap="none" spc="0" normalizeH="0" baseline="0" noProof="0" dirty="0">
                <a:ln>
                  <a:noFill/>
                </a:ln>
                <a:solidFill>
                  <a:srgbClr val="06071F"/>
                </a:solidFill>
                <a:effectLst/>
                <a:uLnTx/>
                <a:uFillTx/>
                <a:latin typeface="Times New Roman" panose="02020603050405020304" pitchFamily="18" charset="0"/>
                <a:ea typeface="黑体" panose="02010609060101010101" pitchFamily="49" charset="-122"/>
                <a:cs typeface="Times New Roman" panose="02020603050405020304" pitchFamily="18" charset="0"/>
              </a:rPr>
              <a:t>Φ</a:t>
            </a:r>
            <a:r>
              <a:rPr lang="zh-CN" altLang="en-US" sz="2200" dirty="0">
                <a:solidFill>
                  <a:srgbClr val="06071F"/>
                </a:solidFill>
                <a:latin typeface="黑体" panose="02010609060101010101" pitchFamily="49" charset="-122"/>
                <a:ea typeface="黑体" panose="02010609060101010101" pitchFamily="49" charset="-122"/>
              </a:rPr>
              <a:t>）：进行光化学反应的光子与吸收总光子数之比。</a:t>
            </a:r>
            <a:endParaRPr lang="en-US" altLang="zh-CN" sz="2200" dirty="0">
              <a:solidFill>
                <a:srgbClr val="06071F"/>
              </a:solidFill>
              <a:latin typeface="黑体" panose="02010609060101010101" pitchFamily="49" charset="-122"/>
              <a:ea typeface="黑体" panose="02010609060101010101" pitchFamily="49" charset="-122"/>
            </a:endParaRPr>
          </a:p>
          <a:p>
            <a:pPr marL="0" indent="720090">
              <a:lnSpc>
                <a:spcPct val="150000"/>
              </a:lnSpc>
              <a:spcBef>
                <a:spcPts val="0"/>
              </a:spcBef>
              <a:buClrTx/>
              <a:buSzPct val="100000"/>
              <a:buNone/>
            </a:pPr>
            <a:endParaRPr lang="en-US" altLang="zh-CN" sz="2200" dirty="0">
              <a:solidFill>
                <a:srgbClr val="06071F"/>
              </a:solidFill>
              <a:latin typeface="黑体" panose="02010609060101010101" pitchFamily="49" charset="-122"/>
              <a:ea typeface="黑体" panose="02010609060101010101" pitchFamily="49" charset="-122"/>
              <a:cs typeface="Times New Roman" panose="02020603050405020304" pitchFamily="18" charset="0"/>
            </a:endParaRPr>
          </a:p>
          <a:p>
            <a:pPr marL="0" indent="720090">
              <a:lnSpc>
                <a:spcPct val="150000"/>
              </a:lnSpc>
              <a:spcBef>
                <a:spcPts val="0"/>
              </a:spcBef>
              <a:buClrTx/>
              <a:buSzPct val="100000"/>
              <a:buNone/>
            </a:pPr>
            <a:endParaRPr lang="en-US" altLang="zh-CN" sz="2200" dirty="0">
              <a:solidFill>
                <a:srgbClr val="06071F"/>
              </a:solidFill>
              <a:latin typeface="黑体" panose="02010609060101010101" pitchFamily="49" charset="-122"/>
              <a:ea typeface="黑体" panose="02010609060101010101" pitchFamily="49" charset="-122"/>
              <a:cs typeface="Times New Roman" panose="02020603050405020304" pitchFamily="18" charset="0"/>
            </a:endParaRPr>
          </a:p>
          <a:p>
            <a:pPr marL="0" indent="720090">
              <a:lnSpc>
                <a:spcPct val="150000"/>
              </a:lnSpc>
              <a:spcBef>
                <a:spcPts val="0"/>
              </a:spcBef>
              <a:buClrTx/>
              <a:buSzPct val="100000"/>
              <a:buNone/>
            </a:pPr>
            <a:endParaRPr lang="en-US" altLang="zh-CN" sz="2200" dirty="0">
              <a:solidFill>
                <a:srgbClr val="06071F"/>
              </a:solidFill>
              <a:latin typeface="黑体" panose="02010609060101010101" pitchFamily="49" charset="-122"/>
              <a:ea typeface="黑体" panose="02010609060101010101" pitchFamily="49" charset="-122"/>
              <a:cs typeface="Times New Roman" panose="02020603050405020304" pitchFamily="18" charset="0"/>
            </a:endParaRPr>
          </a:p>
          <a:p>
            <a:pPr marL="0" indent="720090">
              <a:lnSpc>
                <a:spcPct val="150000"/>
              </a:lnSpc>
              <a:spcBef>
                <a:spcPts val="0"/>
              </a:spcBef>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环境条件影响光解的量子产率，分子氧在一些光化学反应中的作用像是猝灭剂，减少光量子产率，但在另外一些情况下，它不影响光量子产率，甚至可能参加反应。</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50000"/>
              </a:lnSpc>
              <a:spcBef>
                <a:spcPts val="0"/>
              </a:spcBef>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悬浮沉积物也影响光解速率，它不仅可以增加光的衰减作用，而且还改变吸附在它们上面化合物的活性。</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3154184" y="2060848"/>
            <a:ext cx="5883632" cy="1036463"/>
          </a:xfrm>
          <a:prstGeom prst="rect">
            <a:avLst/>
          </a:prstGeom>
        </p:spPr>
      </p:pic>
      <p:sp>
        <p:nvSpPr>
          <p:cNvPr id="2"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4.1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直接光解</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Direct Photodegradation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62890" y="404495"/>
            <a:ext cx="11396980" cy="1045210"/>
          </a:xfrm>
          <a:prstGeom prst="rect">
            <a:avLst/>
          </a:prstGeom>
          <a:noFill/>
          <a:ln w="9525">
            <a:noFill/>
            <a:miter lim="800000"/>
          </a:ln>
          <a:effectLst/>
        </p:spPr>
        <p:txBody>
          <a:bodyPr wrap="square">
            <a:spAutoFit/>
          </a:bodyPr>
          <a:lstStyle/>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sym typeface="+mn-ea"/>
              </a:rPr>
              <a:t>敏化光解（间接光解）</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sym typeface="+mn-ea"/>
            </a:endParaRPr>
          </a:p>
          <a:p>
            <a:pPr marL="457200" indent="-457200" eaLnBrk="1" hangingPunct="1">
              <a:lnSpc>
                <a:spcPct val="100000"/>
              </a:lnSpc>
              <a:spcBef>
                <a:spcPts val="0"/>
              </a:spcBef>
              <a:spcAft>
                <a:spcPts val="0"/>
              </a:spcAft>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    Sensitized Photodegradation and Indirect</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Photodegradation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551180" y="1700530"/>
            <a:ext cx="6149975" cy="39897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35000"/>
              </a:lnSpc>
              <a:spcBef>
                <a:spcPts val="600"/>
              </a:spcBef>
              <a:spcAft>
                <a:spcPts val="0"/>
              </a:spcAft>
              <a:buClrTx/>
              <a:buSzPct val="100000"/>
              <a:buFont typeface="Arial" panose="020B0604020202020204" pitchFamily="34" charset="0"/>
              <a:buChar char="•"/>
            </a:pPr>
            <a:r>
              <a:rPr lang="en-US" altLang="zh-CN" sz="2000" dirty="0">
                <a:solidFill>
                  <a:srgbClr val="06071F"/>
                </a:solidFill>
                <a:latin typeface="黑体" panose="02010609060101010101" pitchFamily="49" charset="-122"/>
                <a:ea typeface="黑体" panose="02010609060101010101" pitchFamily="49" charset="-122"/>
              </a:rPr>
              <a:t> </a:t>
            </a:r>
            <a:r>
              <a:rPr lang="zh-CN" altLang="en-US" sz="2000" dirty="0">
                <a:solidFill>
                  <a:srgbClr val="06071F"/>
                </a:solidFill>
                <a:latin typeface="黑体" panose="02010609060101010101" pitchFamily="49" charset="-122"/>
                <a:ea typeface="黑体" panose="02010609060101010101" pitchFamily="49" charset="-122"/>
              </a:rPr>
              <a:t>水体中存在的天然物质被阳光激发后，又将其激发态的能量转移给化合物而导致的分解反应。</a:t>
            </a:r>
            <a:endParaRPr lang="zh-CN" altLang="en-US" sz="2000" dirty="0">
              <a:solidFill>
                <a:srgbClr val="06071F"/>
              </a:solidFill>
              <a:latin typeface="黑体" panose="02010609060101010101" pitchFamily="49" charset="-122"/>
              <a:ea typeface="黑体" panose="02010609060101010101" pitchFamily="49" charset="-122"/>
            </a:endParaRPr>
          </a:p>
          <a:p>
            <a:pPr marL="0" indent="0">
              <a:lnSpc>
                <a:spcPct val="135000"/>
              </a:lnSpc>
              <a:spcBef>
                <a:spcPts val="600"/>
              </a:spcBef>
              <a:spcAft>
                <a:spcPts val="0"/>
              </a:spcAft>
              <a:buClrTx/>
              <a:buSzPct val="100000"/>
              <a:buFont typeface="Arial" panose="020B0604020202020204" pitchFamily="34" charset="0"/>
              <a:buChar char="•"/>
            </a:pPr>
            <a:r>
              <a:rPr lang="en-US" altLang="zh-CN" sz="2000" dirty="0">
                <a:solidFill>
                  <a:srgbClr val="06071F"/>
                </a:solidFill>
                <a:latin typeface="黑体" panose="02010609060101010101" pitchFamily="49" charset="-122"/>
                <a:ea typeface="黑体" panose="02010609060101010101" pitchFamily="49" charset="-122"/>
              </a:rPr>
              <a:t> </a:t>
            </a:r>
            <a:r>
              <a:rPr lang="zh-CN" altLang="en-US" sz="2000" dirty="0">
                <a:solidFill>
                  <a:srgbClr val="06071F"/>
                </a:solidFill>
                <a:latin typeface="黑体" panose="02010609060101010101" pitchFamily="49" charset="-122"/>
                <a:ea typeface="黑体" panose="02010609060101010101" pitchFamily="49" charset="-122"/>
              </a:rPr>
              <a:t>腐殖酸和富里酸被证明对氯酚、甲基酚、菲、硝基苯、苯并咪唑，以及多种农药的光解存在不同影响。</a:t>
            </a:r>
            <a:endParaRPr lang="zh-CN" altLang="en-US" sz="2000" dirty="0">
              <a:solidFill>
                <a:srgbClr val="06071F"/>
              </a:solidFill>
              <a:latin typeface="黑体" panose="02010609060101010101" pitchFamily="49" charset="-122"/>
              <a:ea typeface="黑体" panose="02010609060101010101" pitchFamily="49" charset="-122"/>
            </a:endParaRPr>
          </a:p>
          <a:p>
            <a:pPr marL="0" indent="129540">
              <a:lnSpc>
                <a:spcPct val="135000"/>
              </a:lnSpc>
              <a:spcBef>
                <a:spcPts val="600"/>
              </a:spcBef>
              <a:spcAft>
                <a:spcPts val="0"/>
              </a:spcAft>
              <a:buClrTx/>
              <a:buSzPct val="100000"/>
              <a:buFont typeface="Arial" panose="020B0604020202020204" pitchFamily="34" charset="0"/>
              <a:buChar char="•"/>
            </a:pPr>
            <a:r>
              <a:rPr lang="en-US" altLang="zh-CN" sz="2000" dirty="0">
                <a:solidFill>
                  <a:srgbClr val="06071F"/>
                </a:solidFill>
                <a:latin typeface="黑体" panose="02010609060101010101" pitchFamily="49" charset="-122"/>
                <a:ea typeface="黑体" panose="02010609060101010101" pitchFamily="49" charset="-122"/>
              </a:rPr>
              <a:t> </a:t>
            </a:r>
            <a:r>
              <a:rPr lang="zh-CN" altLang="en-US" sz="2000" dirty="0">
                <a:solidFill>
                  <a:srgbClr val="06071F"/>
                </a:solidFill>
                <a:latin typeface="黑体" panose="02010609060101010101" pitchFamily="49" charset="-122"/>
                <a:ea typeface="黑体" panose="02010609060101010101" pitchFamily="49" charset="-122"/>
              </a:rPr>
              <a:t>腐殖质的光敏化主要通过两种途径促进有机物转化</a:t>
            </a:r>
            <a:endParaRPr lang="zh-CN" altLang="en-US" sz="2000" dirty="0">
              <a:solidFill>
                <a:srgbClr val="06071F"/>
              </a:solidFill>
              <a:latin typeface="黑体" panose="02010609060101010101" pitchFamily="49" charset="-122"/>
              <a:ea typeface="黑体" panose="02010609060101010101" pitchFamily="49" charset="-122"/>
            </a:endParaRPr>
          </a:p>
          <a:p>
            <a:pPr marL="0" indent="0">
              <a:lnSpc>
                <a:spcPct val="135000"/>
              </a:lnSpc>
              <a:spcBef>
                <a:spcPts val="20"/>
              </a:spcBef>
              <a:spcAft>
                <a:spcPts val="0"/>
              </a:spcAft>
              <a:buClrTx/>
              <a:buSzPct val="100000"/>
              <a:buNone/>
            </a:pPr>
            <a:r>
              <a:rPr lang="en-US" altLang="zh-CN" sz="2000" dirty="0">
                <a:solidFill>
                  <a:srgbClr val="06071F"/>
                </a:solidFill>
                <a:latin typeface="黑体" panose="02010609060101010101" pitchFamily="49" charset="-122"/>
                <a:ea typeface="黑体" panose="02010609060101010101" pitchFamily="49" charset="-122"/>
              </a:rPr>
              <a:t>   a.</a:t>
            </a:r>
            <a:r>
              <a:rPr lang="zh-CN" altLang="en-US" sz="2000" dirty="0">
                <a:solidFill>
                  <a:srgbClr val="06071F"/>
                </a:solidFill>
                <a:latin typeface="黑体" panose="02010609060101010101" pitchFamily="49" charset="-122"/>
                <a:ea typeface="黑体" panose="02010609060101010101" pitchFamily="49" charset="-122"/>
              </a:rPr>
              <a:t>激发态腐殖质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HM</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黑体" panose="02010609060101010101" pitchFamily="49" charset="-122"/>
                <a:ea typeface="黑体" panose="02010609060101010101" pitchFamily="49" charset="-122"/>
              </a:rPr>
              <a:t>将能量传递给污染物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a:t>
            </a:r>
            <a:r>
              <a:rPr lang="zh-CN" altLang="en-US" sz="2000" dirty="0">
                <a:solidFill>
                  <a:srgbClr val="06071F"/>
                </a:solidFill>
                <a:latin typeface="黑体" panose="02010609060101010101" pitchFamily="49" charset="-122"/>
                <a:ea typeface="黑体" panose="02010609060101010101" pitchFamily="49" charset="-122"/>
              </a:rPr>
              <a:t>，产生激发态的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黑体" panose="02010609060101010101" pitchFamily="49" charset="-122"/>
                <a:ea typeface="黑体" panose="02010609060101010101" pitchFamily="49" charset="-122"/>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黑体" panose="02010609060101010101" pitchFamily="49" charset="-122"/>
                <a:ea typeface="黑体" panose="02010609060101010101" pitchFamily="49" charset="-122"/>
              </a:rPr>
              <a:t>进一步反应降解；</a:t>
            </a:r>
            <a:endParaRPr lang="zh-CN" altLang="en-US" sz="2000" dirty="0">
              <a:solidFill>
                <a:srgbClr val="06071F"/>
              </a:solidFill>
              <a:latin typeface="黑体" panose="02010609060101010101" pitchFamily="49" charset="-122"/>
              <a:ea typeface="黑体" panose="02010609060101010101" pitchFamily="49" charset="-122"/>
            </a:endParaRPr>
          </a:p>
          <a:p>
            <a:pPr marL="0" indent="437515">
              <a:lnSpc>
                <a:spcPct val="135000"/>
              </a:lnSpc>
              <a:spcBef>
                <a:spcPts val="20"/>
              </a:spcBef>
              <a:spcAft>
                <a:spcPts val="0"/>
              </a:spcAft>
              <a:buClrTx/>
              <a:buSzPct val="100000"/>
              <a:buFont typeface="Arial" panose="020B0604020202020204" pitchFamily="34" charset="0"/>
              <a:buNone/>
            </a:pPr>
            <a:r>
              <a:rPr lang="en-US" altLang="zh-CN" sz="2000" dirty="0">
                <a:solidFill>
                  <a:srgbClr val="06071F"/>
                </a:solidFill>
                <a:latin typeface="黑体" panose="02010609060101010101" pitchFamily="49" charset="-122"/>
                <a:ea typeface="黑体" panose="02010609060101010101" pitchFamily="49" charset="-122"/>
              </a:rPr>
              <a:t>b.</a:t>
            </a:r>
            <a:r>
              <a:rPr lang="zh-CN" altLang="en-US" sz="2000" dirty="0">
                <a:solidFill>
                  <a:srgbClr val="06071F"/>
                </a:solidFill>
                <a:latin typeface="黑体" panose="02010609060101010101" pitchFamily="49" charset="-122"/>
                <a:ea typeface="黑体" panose="02010609060101010101" pitchFamily="49" charset="-122"/>
              </a:rPr>
              <a:t>吸收光辐射达到激发的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HM</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黑体" panose="02010609060101010101" pitchFamily="49" charset="-122"/>
                <a:ea typeface="黑体" panose="02010609060101010101" pitchFamily="49" charset="-122"/>
              </a:rPr>
              <a:t>通过将能量转移给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6071F"/>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000" dirty="0">
                <a:solidFill>
                  <a:srgbClr val="06071F"/>
                </a:solidFill>
                <a:latin typeface="黑体" panose="02010609060101010101" pitchFamily="49" charset="-122"/>
                <a:ea typeface="黑体" panose="02010609060101010101" pitchFamily="49" charset="-122"/>
              </a:rPr>
              <a:t>促进溶液中活性氧物质的产生。</a:t>
            </a:r>
            <a:endParaRPr lang="zh-CN" altLang="en-US" sz="2000" dirty="0">
              <a:solidFill>
                <a:srgbClr val="06071F"/>
              </a:solidFill>
              <a:latin typeface="黑体" panose="02010609060101010101" pitchFamily="49" charset="-122"/>
              <a:ea typeface="黑体" panose="02010609060101010101" pitchFamily="49" charset="-122"/>
            </a:endParaRPr>
          </a:p>
        </p:txBody>
      </p:sp>
      <p:pic>
        <p:nvPicPr>
          <p:cNvPr id="11" name="图片 10"/>
          <p:cNvPicPr>
            <a:picLocks noChangeAspect="1"/>
          </p:cNvPicPr>
          <p:nvPr/>
        </p:nvPicPr>
        <p:blipFill>
          <a:blip r:embed="rId1">
            <a:clrChange>
              <a:clrFrom>
                <a:srgbClr val="F9F9F9"/>
              </a:clrFrom>
              <a:clrTo>
                <a:srgbClr val="F9F9F9">
                  <a:alpha val="0"/>
                </a:srgbClr>
              </a:clrTo>
            </a:clrChange>
          </a:blip>
          <a:stretch>
            <a:fillRect/>
          </a:stretch>
        </p:blipFill>
        <p:spPr>
          <a:xfrm>
            <a:off x="7464425" y="1413510"/>
            <a:ext cx="4117975" cy="3907790"/>
          </a:xfrm>
          <a:prstGeom prst="rect">
            <a:avLst/>
          </a:prstGeom>
        </p:spPr>
      </p:pic>
      <p:sp>
        <p:nvSpPr>
          <p:cNvPr id="13" name="文本框 12"/>
          <p:cNvSpPr txBox="1"/>
          <p:nvPr/>
        </p:nvSpPr>
        <p:spPr>
          <a:xfrm>
            <a:off x="7069455" y="5156835"/>
            <a:ext cx="5116830" cy="1337945"/>
          </a:xfrm>
          <a:prstGeom prst="rect">
            <a:avLst/>
          </a:prstGeom>
          <a:noFill/>
        </p:spPr>
        <p:txBody>
          <a:bodyPr wrap="square">
            <a:spAutoFit/>
          </a:bodyPr>
          <a:lstStyle/>
          <a:p>
            <a:pPr>
              <a:lnSpc>
                <a:spcPct val="150000"/>
              </a:lnSpc>
            </a:pPr>
            <a:r>
              <a:rPr lang="zh-CN" altLang="en-US" sz="1800" dirty="0">
                <a:solidFill>
                  <a:srgbClr val="06071F"/>
                </a:solidFill>
                <a:latin typeface="黑体" panose="02010609060101010101" pitchFamily="49" charset="-122"/>
                <a:ea typeface="黑体" panose="02010609060101010101" pitchFamily="49" charset="-122"/>
              </a:rPr>
              <a:t>溶解性有机质（</a:t>
            </a:r>
            <a:r>
              <a:rPr lang="en-US" altLang="zh-CN" sz="1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UC</a:t>
            </a:r>
            <a:r>
              <a:rPr lang="zh-CN" altLang="en-US" sz="1800" dirty="0">
                <a:solidFill>
                  <a:srgbClr val="06071F"/>
                </a:solidFill>
                <a:latin typeface="黑体" panose="02010609060101010101" pitchFamily="49" charset="-122"/>
                <a:ea typeface="黑体" panose="02010609060101010101" pitchFamily="49" charset="-122"/>
              </a:rPr>
              <a:t>）引发有机污染物光解的途径</a:t>
            </a:r>
            <a:endParaRPr lang="en-US" altLang="zh-CN" sz="1800" dirty="0">
              <a:solidFill>
                <a:srgbClr val="06071F"/>
              </a:solidFill>
              <a:latin typeface="黑体" panose="02010609060101010101" pitchFamily="49" charset="-122"/>
              <a:ea typeface="黑体" panose="02010609060101010101" pitchFamily="49" charset="-122"/>
            </a:endParaRPr>
          </a:p>
          <a:p>
            <a:pPr algn="ctr">
              <a:lnSpc>
                <a:spcPct val="150000"/>
              </a:lnSpc>
            </a:pPr>
            <a:r>
              <a:rPr lang="zh-CN" altLang="en-US" sz="18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UC</a:t>
            </a:r>
            <a:r>
              <a:rPr lang="en-US" altLang="zh-CN" sz="1800" baseline="300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 </a:t>
            </a:r>
            <a:r>
              <a:rPr lang="zh-CN" altLang="en-US" sz="1800" dirty="0">
                <a:latin typeface="黑体" panose="02010609060101010101" pitchFamily="49" charset="-122"/>
                <a:ea typeface="黑体" panose="02010609060101010101" pitchFamily="49" charset="-122"/>
              </a:rPr>
              <a:t>单线态激发态；</a:t>
            </a:r>
            <a:r>
              <a:rPr lang="en-US" altLang="zh-CN" sz="1800" dirty="0">
                <a:latin typeface="Times New Roman" panose="02020603050405020304" pitchFamily="18" charset="0"/>
                <a:cs typeface="Times New Roman" panose="02020603050405020304" pitchFamily="18" charset="0"/>
              </a:rPr>
              <a:t>3 UC</a:t>
            </a:r>
            <a:r>
              <a:rPr lang="en-US" altLang="zh-CN" sz="1800" baseline="300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 </a:t>
            </a:r>
            <a:r>
              <a:rPr lang="zh-CN" altLang="en-US" sz="1800" dirty="0">
                <a:latin typeface="黑体" panose="02010609060101010101" pitchFamily="49" charset="-122"/>
                <a:ea typeface="黑体" panose="02010609060101010101" pitchFamily="49" charset="-122"/>
              </a:rPr>
              <a:t>三线态激发态 ；</a:t>
            </a:r>
            <a:endParaRPr lang="en-US" altLang="zh-CN" sz="1800" dirty="0">
              <a:latin typeface="黑体" panose="02010609060101010101" pitchFamily="49" charset="-122"/>
              <a:ea typeface="黑体" panose="02010609060101010101" pitchFamily="49" charset="-122"/>
            </a:endParaRPr>
          </a:p>
          <a:p>
            <a:pPr algn="ctr">
              <a:lnSpc>
                <a:spcPct val="150000"/>
              </a:lnSpc>
            </a:pPr>
            <a:r>
              <a:rPr lang="en-US" altLang="zh-CN" sz="1800" dirty="0">
                <a:latin typeface="Times New Roman" panose="02020603050405020304" pitchFamily="18" charset="0"/>
                <a:cs typeface="Times New Roman" panose="02020603050405020304" pitchFamily="18" charset="0"/>
              </a:rPr>
              <a:t>other products </a:t>
            </a:r>
            <a:r>
              <a:rPr lang="zh-CN" altLang="en-US" sz="1800" dirty="0">
                <a:latin typeface="黑体" panose="02010609060101010101" pitchFamily="49" charset="-122"/>
                <a:ea typeface="黑体" panose="02010609060101010101" pitchFamily="49" charset="-122"/>
              </a:rPr>
              <a:t>其他产物）</a:t>
            </a:r>
            <a:endParaRPr lang="zh-CN" altLang="en-US" sz="1800" dirty="0">
              <a:solidFill>
                <a:srgbClr val="06071F"/>
              </a:solidFill>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9" name="Text Box 8"/>
          <p:cNvSpPr txBox="1"/>
          <p:nvPr/>
        </p:nvSpPr>
        <p:spPr>
          <a:xfrm>
            <a:off x="479376" y="1411764"/>
            <a:ext cx="11233248" cy="16148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720090">
              <a:lnSpc>
                <a:spcPct val="15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除了参与光敏化反应以外，结构复杂的腐殖质（</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HM</a:t>
            </a:r>
            <a:r>
              <a:rPr lang="zh-CN" altLang="en-US" sz="2200" dirty="0">
                <a:solidFill>
                  <a:srgbClr val="06071F"/>
                </a:solidFill>
                <a:latin typeface="黑体" panose="02010609060101010101" pitchFamily="49" charset="-122"/>
                <a:ea typeface="黑体" panose="02010609060101010101" pitchFamily="49" charset="-122"/>
              </a:rPr>
              <a:t>）也是天然水体中活性氧物质重要的“汇”，即充当光能的猝灭剂；</a:t>
            </a:r>
            <a:endParaRPr lang="zh-CN" altLang="en-US" sz="2200" dirty="0">
              <a:solidFill>
                <a:srgbClr val="06071F"/>
              </a:solidFill>
              <a:latin typeface="黑体" panose="02010609060101010101" pitchFamily="49" charset="-122"/>
              <a:ea typeface="黑体" panose="02010609060101010101" pitchFamily="49" charset="-122"/>
            </a:endParaRPr>
          </a:p>
          <a:p>
            <a:pPr marL="0" indent="720090">
              <a:lnSpc>
                <a:spcPct val="15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因此，一些研究也报道出，过高浓度的</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HM </a:t>
            </a:r>
            <a:r>
              <a:rPr lang="zh-CN" altLang="en-US" sz="2200" dirty="0">
                <a:solidFill>
                  <a:srgbClr val="06071F"/>
                </a:solidFill>
                <a:latin typeface="黑体" panose="02010609060101010101" pitchFamily="49" charset="-122"/>
                <a:ea typeface="黑体" panose="02010609060101010101" pitchFamily="49" charset="-122"/>
              </a:rPr>
              <a:t>对一些污染物光解的阻碍作用。</a:t>
            </a:r>
            <a:endParaRPr lang="zh-CN" altLang="en-US" sz="2200" dirty="0">
              <a:solidFill>
                <a:srgbClr val="06071F"/>
              </a:solidFill>
              <a:latin typeface="黑体" panose="02010609060101010101" pitchFamily="49" charset="-122"/>
              <a:ea typeface="黑体" panose="02010609060101010101" pitchFamily="49" charset="-122"/>
            </a:endParaRPr>
          </a:p>
        </p:txBody>
      </p:sp>
      <p:pic>
        <p:nvPicPr>
          <p:cNvPr id="16" name="图片 15"/>
          <p:cNvPicPr>
            <a:picLocks noChangeAspect="1"/>
          </p:cNvPicPr>
          <p:nvPr/>
        </p:nvPicPr>
        <p:blipFill>
          <a:blip r:embed="rId1"/>
          <a:stretch>
            <a:fillRect/>
          </a:stretch>
        </p:blipFill>
        <p:spPr>
          <a:xfrm>
            <a:off x="4316576" y="3443119"/>
            <a:ext cx="3558848" cy="2956816"/>
          </a:xfrm>
          <a:prstGeom prst="rect">
            <a:avLst/>
          </a:prstGeom>
        </p:spPr>
      </p:pic>
      <p:sp>
        <p:nvSpPr>
          <p:cNvPr id="2" name="Text Box 4"/>
          <p:cNvSpPr txBox="1">
            <a:spLocks noChangeArrowheads="1"/>
          </p:cNvSpPr>
          <p:nvPr/>
        </p:nvSpPr>
        <p:spPr bwMode="auto">
          <a:xfrm>
            <a:off x="262890" y="404495"/>
            <a:ext cx="11396980" cy="1045210"/>
          </a:xfrm>
          <a:prstGeom prst="rect">
            <a:avLst/>
          </a:prstGeom>
          <a:noFill/>
          <a:ln w="9525">
            <a:noFill/>
            <a:miter lim="800000"/>
          </a:ln>
          <a:effectLst/>
        </p:spPr>
        <p:txBody>
          <a:bodyPr wrap="square">
            <a:spAutoFit/>
          </a:bodyPr>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sym typeface="+mn-ea"/>
              </a:rPr>
              <a:t>敏化光解（间接光解）</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sym typeface="+mn-ea"/>
            </a:endParaRPr>
          </a:p>
          <a:p>
            <a:pPr marL="457200" indent="-457200" eaLnBrk="1" hangingPunct="1">
              <a:lnSpc>
                <a:spcPct val="100000"/>
              </a:lnSpc>
              <a:spcBef>
                <a:spcPts val="0"/>
              </a:spcBef>
              <a:spcAft>
                <a:spcPts val="0"/>
              </a:spcAft>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    Sensitized Photodegradation and Indirect</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Photodegradation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190818" y="1447673"/>
            <a:ext cx="11665296" cy="48712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720090">
              <a:lnSpc>
                <a:spcPct val="13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光敏化反应的光量子产率（</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Φ</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a:t>
            </a:r>
            <a:r>
              <a:rPr lang="zh-CN" altLang="en-US" sz="2200" dirty="0">
                <a:solidFill>
                  <a:srgbClr val="06071F"/>
                </a:solidFill>
                <a:latin typeface="黑体" panose="02010609060101010101" pitchFamily="49" charset="-122"/>
                <a:ea typeface="黑体" panose="02010609060101010101" pitchFamily="49" charset="-122"/>
              </a:rPr>
              <a:t>）的定义类似于直接光解的光量子产率：</a:t>
            </a:r>
            <a:endParaRPr lang="en-US" altLang="zh-CN" sz="2200" dirty="0">
              <a:solidFill>
                <a:srgbClr val="06071F"/>
              </a:solidFill>
              <a:latin typeface="黑体" panose="02010609060101010101" pitchFamily="49" charset="-122"/>
              <a:ea typeface="黑体" panose="02010609060101010101" pitchFamily="49" charset="-122"/>
            </a:endParaRPr>
          </a:p>
          <a:p>
            <a:pPr marL="0" indent="720090">
              <a:lnSpc>
                <a:spcPct val="130000"/>
              </a:lnSpc>
              <a:spcBef>
                <a:spcPts val="0"/>
              </a:spcBef>
              <a:buClrTx/>
              <a:buSzPct val="100000"/>
              <a:buNone/>
            </a:pPr>
            <a:endParaRPr lang="en-US" altLang="zh-CN" sz="2200" dirty="0">
              <a:solidFill>
                <a:srgbClr val="06071F"/>
              </a:solidFill>
              <a:latin typeface="黑体" panose="02010609060101010101" pitchFamily="49" charset="-122"/>
              <a:ea typeface="黑体" panose="02010609060101010101" pitchFamily="49" charset="-122"/>
            </a:endParaRPr>
          </a:p>
          <a:p>
            <a:pPr marL="0" indent="720090">
              <a:lnSpc>
                <a:spcPct val="130000"/>
              </a:lnSpc>
              <a:spcBef>
                <a:spcPts val="0"/>
              </a:spcBef>
              <a:buClrTx/>
              <a:buSzPct val="100000"/>
              <a:buNone/>
            </a:pPr>
            <a:endParaRPr lang="en-US" altLang="zh-CN" sz="2200" dirty="0">
              <a:solidFill>
                <a:srgbClr val="06071F"/>
              </a:solidFill>
              <a:latin typeface="黑体" panose="02010609060101010101" pitchFamily="49" charset="-122"/>
              <a:ea typeface="黑体" panose="02010609060101010101" pitchFamily="49" charset="-122"/>
            </a:endParaRPr>
          </a:p>
          <a:p>
            <a:pPr marL="0" indent="720090">
              <a:lnSpc>
                <a:spcPct val="130000"/>
              </a:lnSpc>
              <a:spcBef>
                <a:spcPts val="0"/>
              </a:spcBef>
              <a:buClrTx/>
              <a:buSzPct val="100000"/>
              <a:buNone/>
            </a:pPr>
            <a:endParaRPr lang="en-US" altLang="zh-CN" sz="2200" dirty="0">
              <a:solidFill>
                <a:srgbClr val="06071F"/>
              </a:solidFill>
              <a:latin typeface="黑体" panose="02010609060101010101" pitchFamily="49" charset="-122"/>
              <a:ea typeface="黑体" panose="02010609060101010101" pitchFamily="49" charset="-122"/>
            </a:endParaRPr>
          </a:p>
          <a:p>
            <a:pPr marL="0" indent="720090">
              <a:lnSpc>
                <a:spcPct val="13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式中：</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solidFill>
                  <a:srgbClr val="06071F"/>
                </a:solidFill>
                <a:latin typeface="黑体" panose="02010609060101010101" pitchFamily="49" charset="-122"/>
                <a:ea typeface="黑体" panose="02010609060101010101" pitchFamily="49" charset="-122"/>
              </a:rPr>
              <a:t>— </a:t>
            </a:r>
            <a:r>
              <a:rPr lang="zh-CN" altLang="en-US" sz="2200" dirty="0">
                <a:solidFill>
                  <a:srgbClr val="06071F"/>
                </a:solidFill>
                <a:latin typeface="黑体" panose="02010609060101010101" pitchFamily="49" charset="-122"/>
                <a:ea typeface="黑体" panose="02010609060101010101" pitchFamily="49" charset="-122"/>
              </a:rPr>
              <a:t>污染物浓度；</a:t>
            </a:r>
            <a:endParaRPr lang="en-US" altLang="zh-CN" sz="2200" dirty="0">
              <a:solidFill>
                <a:srgbClr val="06071F"/>
              </a:solidFill>
              <a:latin typeface="黑体" panose="02010609060101010101" pitchFamily="49" charset="-122"/>
              <a:ea typeface="黑体" panose="02010609060101010101" pitchFamily="49" charset="-122"/>
            </a:endParaRPr>
          </a:p>
          <a:p>
            <a:pPr marL="0" indent="720090">
              <a:lnSpc>
                <a:spcPct val="130000"/>
              </a:lnSpc>
              <a:spcBef>
                <a:spcPts val="0"/>
              </a:spcBef>
              <a:buClrTx/>
              <a:buSzPct val="100000"/>
              <a:buNone/>
            </a:pPr>
            <a:r>
              <a:rPr lang="en-US" altLang="zh-CN" sz="2200" dirty="0">
                <a:solidFill>
                  <a:srgbClr val="06071F"/>
                </a:solidFill>
                <a:latin typeface="黑体" panose="02010609060101010101" pitchFamily="49" charset="-122"/>
                <a:ea typeface="黑体" panose="02010609060101010101" pitchFamily="49" charset="-122"/>
              </a:rPr>
              <a:t>      </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I</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a:t>
            </a:r>
            <a:r>
              <a:rPr lang="en-US" altLang="zh-CN" sz="2200" baseline="-5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λ</a:t>
            </a:r>
            <a:r>
              <a:rPr lang="en-US" altLang="zh-CN" sz="2200" dirty="0">
                <a:solidFill>
                  <a:srgbClr val="06071F"/>
                </a:solidFill>
                <a:latin typeface="黑体" panose="02010609060101010101" pitchFamily="49" charset="-122"/>
                <a:ea typeface="黑体" panose="02010609060101010101" pitchFamily="49" charset="-122"/>
              </a:rPr>
              <a:t> — </a:t>
            </a:r>
            <a:r>
              <a:rPr lang="zh-CN" altLang="en-US" sz="2200" dirty="0">
                <a:solidFill>
                  <a:srgbClr val="06071F"/>
                </a:solidFill>
                <a:latin typeface="黑体" panose="02010609060101010101" pitchFamily="49" charset="-122"/>
                <a:ea typeface="黑体" panose="02010609060101010101" pitchFamily="49" charset="-122"/>
              </a:rPr>
              <a:t>敏化分子吸收光的速率</a:t>
            </a:r>
            <a:endParaRPr lang="en-US" altLang="zh-CN" sz="2200" dirty="0">
              <a:solidFill>
                <a:srgbClr val="06071F"/>
              </a:solidFill>
              <a:latin typeface="黑体" panose="02010609060101010101" pitchFamily="49" charset="-122"/>
              <a:ea typeface="黑体" panose="02010609060101010101" pitchFamily="49" charset="-122"/>
            </a:endParaRPr>
          </a:p>
          <a:p>
            <a:pPr marL="0" indent="720090">
              <a:lnSpc>
                <a:spcPct val="130000"/>
              </a:lnSpc>
              <a:spcBef>
                <a:spcPts val="0"/>
              </a:spcBef>
              <a:buClrTx/>
              <a:buSzPct val="100000"/>
              <a:buNone/>
            </a:pPr>
            <a:endParaRPr lang="en-US" altLang="zh-CN" sz="2200" dirty="0">
              <a:solidFill>
                <a:srgbClr val="06071F"/>
              </a:solidFill>
              <a:latin typeface="黑体" panose="02010609060101010101" pitchFamily="49" charset="-122"/>
              <a:ea typeface="黑体" panose="02010609060101010101" pitchFamily="49" charset="-122"/>
            </a:endParaRPr>
          </a:p>
          <a:p>
            <a:pPr marL="0" indent="720090">
              <a:lnSpc>
                <a:spcPct val="13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然而，敏化光解的光量子产率不是常数，它与污染物的浓度有关。即：</a:t>
            </a:r>
            <a:endParaRPr lang="en-US" altLang="zh-CN" sz="2200" dirty="0">
              <a:solidFill>
                <a:srgbClr val="06071F"/>
              </a:solidFill>
              <a:latin typeface="黑体" panose="02010609060101010101" pitchFamily="49" charset="-122"/>
              <a:ea typeface="黑体" panose="02010609060101010101" pitchFamily="49" charset="-122"/>
            </a:endParaRPr>
          </a:p>
          <a:p>
            <a:pPr marL="0" indent="720090">
              <a:lnSpc>
                <a:spcPct val="130000"/>
              </a:lnSpc>
              <a:spcBef>
                <a:spcPts val="0"/>
              </a:spcBef>
              <a:buClrTx/>
              <a:buSzPct val="100000"/>
              <a:buNone/>
            </a:pPr>
            <a:endParaRPr lang="en-US" altLang="zh-CN" sz="2200" dirty="0">
              <a:solidFill>
                <a:srgbClr val="06071F"/>
              </a:solidFill>
              <a:latin typeface="黑体" panose="02010609060101010101" pitchFamily="49" charset="-122"/>
              <a:ea typeface="黑体" panose="02010609060101010101" pitchFamily="49" charset="-122"/>
            </a:endParaRPr>
          </a:p>
          <a:p>
            <a:pPr marL="0" indent="720090">
              <a:lnSpc>
                <a:spcPct val="13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式中：</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Q</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solidFill>
                  <a:srgbClr val="06071F"/>
                </a:solidFill>
                <a:latin typeface="黑体" panose="02010609060101010101" pitchFamily="49" charset="-122"/>
                <a:ea typeface="黑体" panose="02010609060101010101" pitchFamily="49" charset="-122"/>
              </a:rPr>
              <a:t>— </a:t>
            </a:r>
            <a:r>
              <a:rPr lang="zh-CN" altLang="en-US" sz="2200" dirty="0">
                <a:solidFill>
                  <a:srgbClr val="06071F"/>
                </a:solidFill>
                <a:latin typeface="黑体" panose="02010609060101010101" pitchFamily="49" charset="-122"/>
                <a:ea typeface="黑体" panose="02010609060101010101" pitchFamily="49" charset="-122"/>
              </a:rPr>
              <a:t>常数</a:t>
            </a:r>
            <a:endParaRPr lang="en-US" altLang="zh-CN" sz="2200" dirty="0">
              <a:solidFill>
                <a:srgbClr val="06071F"/>
              </a:solidFill>
              <a:latin typeface="黑体" panose="02010609060101010101" pitchFamily="49" charset="-122"/>
              <a:ea typeface="黑体" panose="02010609060101010101" pitchFamily="49" charset="-122"/>
            </a:endParaRPr>
          </a:p>
          <a:p>
            <a:pPr marL="0" indent="720090">
              <a:lnSpc>
                <a:spcPct val="13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这可能是由于敏化分子贡献它的能量至一个污染物分子时与污染物分子的浓度成正比。</a:t>
            </a:r>
            <a:endParaRPr lang="en-US" altLang="zh-CN" sz="2200" dirty="0">
              <a:solidFill>
                <a:srgbClr val="06071F"/>
              </a:solidFill>
              <a:latin typeface="黑体" panose="02010609060101010101" pitchFamily="49" charset="-122"/>
              <a:ea typeface="黑体" panose="02010609060101010101" pitchFamily="49" charset="-122"/>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5135333" y="1791428"/>
            <a:ext cx="1629406" cy="1545308"/>
          </a:xfrm>
          <a:prstGeom prst="rect">
            <a:avLst/>
          </a:prstGeom>
        </p:spPr>
      </p:pic>
      <p:pic>
        <p:nvPicPr>
          <p:cNvPr id="11" name="图片 10"/>
          <p:cNvPicPr>
            <a:picLocks noChangeAspect="1"/>
          </p:cNvPicPr>
          <p:nvPr/>
        </p:nvPicPr>
        <p:blipFill>
          <a:blip r:embed="rId2">
            <a:clrChange>
              <a:clrFrom>
                <a:srgbClr val="F9F9F9"/>
              </a:clrFrom>
              <a:clrTo>
                <a:srgbClr val="F9F9F9">
                  <a:alpha val="0"/>
                </a:srgbClr>
              </a:clrTo>
            </a:clrChange>
          </a:blip>
          <a:stretch>
            <a:fillRect/>
          </a:stretch>
        </p:blipFill>
        <p:spPr>
          <a:xfrm>
            <a:off x="5403850" y="5085080"/>
            <a:ext cx="1724660" cy="438150"/>
          </a:xfrm>
          <a:prstGeom prst="rect">
            <a:avLst/>
          </a:prstGeom>
        </p:spPr>
      </p:pic>
      <p:sp>
        <p:nvSpPr>
          <p:cNvPr id="2" name="Text Box 4"/>
          <p:cNvSpPr txBox="1">
            <a:spLocks noChangeArrowheads="1"/>
          </p:cNvSpPr>
          <p:nvPr/>
        </p:nvSpPr>
        <p:spPr bwMode="auto">
          <a:xfrm>
            <a:off x="262890" y="404495"/>
            <a:ext cx="11396980" cy="1045210"/>
          </a:xfrm>
          <a:prstGeom prst="rect">
            <a:avLst/>
          </a:prstGeom>
          <a:noFill/>
          <a:ln w="9525">
            <a:noFill/>
            <a:miter lim="800000"/>
          </a:ln>
          <a:effectLst/>
        </p:spPr>
        <p:txBody>
          <a:bodyPr wrap="square">
            <a:spAutoFit/>
          </a:bodyPr>
          <a:lstStyle/>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sym typeface="+mn-ea"/>
              </a:rPr>
              <a:t>敏化光解（间接光解）</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sym typeface="+mn-ea"/>
            </a:endParaRPr>
          </a:p>
          <a:p>
            <a:pPr marL="457200" indent="-457200" eaLnBrk="1" hangingPunct="1">
              <a:lnSpc>
                <a:spcPct val="100000"/>
              </a:lnSpc>
              <a:spcBef>
                <a:spcPts val="0"/>
              </a:spcBef>
              <a:spcAft>
                <a:spcPts val="0"/>
              </a:spcAft>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    Sensitized Photodegradation and Indirect</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Photodegradation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3" name="Text Box 8"/>
          <p:cNvSpPr txBox="1"/>
          <p:nvPr/>
        </p:nvSpPr>
        <p:spPr>
          <a:xfrm>
            <a:off x="479425" y="1555115"/>
            <a:ext cx="11371580" cy="34766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562610">
              <a:lnSpc>
                <a:spcPct val="130000"/>
              </a:lnSpc>
              <a:spcBef>
                <a:spcPts val="0"/>
              </a:spcBef>
              <a:buClrTx/>
              <a:buSzPct val="100000"/>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水中的</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N</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O</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和微量元素如</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Fe</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Mn</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Zn</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等是湖泊等水体中生物的必需营养元素。</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557530">
              <a:lnSpc>
                <a:spcPct val="130000"/>
              </a:lnSpc>
              <a:spcBef>
                <a:spcPts val="0"/>
              </a:spcBef>
              <a:buClrTx/>
              <a:buSzPct val="100000"/>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水生生物可影响许多物质（包括污染物）的浓度，其作用有摄取、转化（代谢）、存储和释放及食物链传递等。</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720090">
              <a:lnSpc>
                <a:spcPct val="15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720090">
              <a:lnSpc>
                <a:spcPct val="15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720090">
              <a:lnSpc>
                <a:spcPct val="15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indent="474345">
              <a:lnSpc>
                <a:spcPct val="130000"/>
              </a:lnSpc>
              <a:spcBef>
                <a:spcPts val="0"/>
              </a:spcBef>
              <a:buClrTx/>
              <a:buSzPct val="100000"/>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藻类通过光合作用（</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 photosynthesis</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）和呼吸作用（</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R, respiration</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）进行合成和分解，可用简单的化学计量关系来表征：</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sp>
        <p:nvSpPr>
          <p:cNvPr id="4" name="文本框 3"/>
          <p:cNvSpPr txBox="1"/>
          <p:nvPr/>
        </p:nvSpPr>
        <p:spPr>
          <a:xfrm>
            <a:off x="1089420" y="2756205"/>
            <a:ext cx="11161240" cy="1291590"/>
          </a:xfrm>
          <a:prstGeom prst="rect">
            <a:avLst/>
          </a:prstGeom>
          <a:noFill/>
        </p:spPr>
        <p:txBody>
          <a:bodyPr wrap="square" rtlCol="0">
            <a:spAutoFit/>
          </a:bodyPr>
          <a:lstStyle/>
          <a:p>
            <a:pPr marL="342900" indent="-342900">
              <a:lnSpc>
                <a:spcPct val="130000"/>
              </a:lnSpc>
              <a:spcBef>
                <a:spcPts val="0"/>
              </a:spcBef>
              <a:buSzPct val="100000"/>
              <a:buFont typeface="Wingdings" panose="05000000000000000000" pitchFamily="2" charset="2"/>
              <a:buChar char="Ø"/>
            </a:pP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自养生物（</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autotroph</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利用太阳能或化学能量，把简单、无生命的无机物元素引进转化为</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30000"/>
              </a:lnSpc>
              <a:spcBef>
                <a:spcPts val="0"/>
              </a:spcBef>
              <a:buSzPct val="100000"/>
              <a:buFont typeface="Wingdings" panose="05000000000000000000" pitchFamily="2" charset="2"/>
            </a:pP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复杂的生物大分子，即组成生命体。</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nSpc>
                <a:spcPct val="130000"/>
              </a:lnSpc>
              <a:spcBef>
                <a:spcPts val="0"/>
              </a:spcBef>
              <a:buSzPct val="100000"/>
              <a:buFont typeface="Wingdings" panose="05000000000000000000" pitchFamily="2" charset="2"/>
              <a:buChar char="Ø"/>
            </a:pP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异养生物（</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heterotroph</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利用自养生物产生的有机物作为能源及合成它自身生命的原始物质。</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0" name="图片 9"/>
          <p:cNvPicPr>
            <a:picLocks noChangeAspect="1"/>
          </p:cNvPicPr>
          <p:nvPr/>
        </p:nvPicPr>
        <p:blipFill>
          <a:blip r:embed="rId1">
            <a:clrChange>
              <a:clrFrom>
                <a:srgbClr val="F9F9F9"/>
              </a:clrFrom>
              <a:clrTo>
                <a:srgbClr val="F9F9F9">
                  <a:alpha val="0"/>
                </a:srgbClr>
              </a:clrTo>
            </a:clrChange>
          </a:blip>
          <a:stretch>
            <a:fillRect/>
          </a:stretch>
        </p:blipFill>
        <p:spPr>
          <a:xfrm>
            <a:off x="2639616" y="4974637"/>
            <a:ext cx="6912768" cy="1478699"/>
          </a:xfrm>
          <a:prstGeom prst="rect">
            <a:avLst/>
          </a:prstGeom>
        </p:spPr>
      </p:pic>
      <p:sp>
        <p:nvSpPr>
          <p:cNvPr id="2"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5" name="Text Box 4"/>
          <p:cNvSpPr txBox="1">
            <a:spLocks noChangeArrowheads="1"/>
          </p:cNvSpPr>
          <p:nvPr/>
        </p:nvSpPr>
        <p:spPr bwMode="auto">
          <a:xfrm>
            <a:off x="335280" y="404495"/>
            <a:ext cx="11047730" cy="1015365"/>
          </a:xfrm>
          <a:prstGeom prst="rect">
            <a:avLst/>
          </a:prstGeom>
          <a:noFill/>
          <a:ln w="9525">
            <a:noFill/>
            <a:miter lim="800000"/>
          </a:ln>
          <a:effectLst/>
        </p:spPr>
        <p:txBody>
          <a:bodyPr wrap="square">
            <a:spAutoFit/>
          </a:bodyPr>
          <a:p>
            <a:pPr marL="457200" indent="-457200" eaLnBrk="1" hangingPunct="1">
              <a:lnSpc>
                <a:spcPct val="10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水中营养元素和水生生物</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5"/>
              </a:spcBef>
              <a:spcAft>
                <a:spcPts val="0"/>
              </a:spcAft>
              <a:defRPr/>
            </a:pP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Nutrient Elements and Aquatic Organisms in Water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7"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Text Box 8"/>
          <p:cNvSpPr txBox="1"/>
          <p:nvPr/>
        </p:nvSpPr>
        <p:spPr>
          <a:xfrm>
            <a:off x="480135" y="1411511"/>
            <a:ext cx="11339249" cy="26301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有机毒物在水环境中所常遇见的氧化剂有：</a:t>
            </a:r>
            <a:endParaRPr lang="en-US" altLang="zh-CN" sz="2200" dirty="0">
              <a:solidFill>
                <a:srgbClr val="06071F"/>
              </a:solidFill>
              <a:latin typeface="黑体" panose="02010609060101010101" pitchFamily="49" charset="-122"/>
              <a:ea typeface="黑体" panose="02010609060101010101" pitchFamily="49" charset="-122"/>
            </a:endParaRPr>
          </a:p>
          <a:p>
            <a:pPr marL="0" indent="0">
              <a:lnSpc>
                <a:spcPct val="150000"/>
              </a:lnSpc>
              <a:spcBef>
                <a:spcPts val="0"/>
              </a:spcBef>
              <a:buClrTx/>
              <a:buSzPct val="100000"/>
              <a:buNone/>
            </a:pPr>
            <a:r>
              <a:rPr lang="zh-CN" altLang="en-US" sz="2200" b="1" dirty="0">
                <a:solidFill>
                  <a:srgbClr val="0070C0"/>
                </a:solidFill>
                <a:latin typeface="黑体" panose="02010609060101010101" pitchFamily="49" charset="-122"/>
                <a:ea typeface="黑体" panose="02010609060101010101" pitchFamily="49" charset="-122"/>
              </a:rPr>
              <a:t>羟基自由基（</a:t>
            </a:r>
            <a:r>
              <a:rPr lang="en-US" altLang="zh-CN"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·OH</a:t>
            </a:r>
            <a:r>
              <a:rPr lang="zh-CN" altLang="en-US" sz="2200" b="1" dirty="0">
                <a:solidFill>
                  <a:srgbClr val="0070C0"/>
                </a:solidFill>
                <a:latin typeface="黑体" panose="02010609060101010101" pitchFamily="49" charset="-122"/>
                <a:ea typeface="黑体" panose="02010609060101010101" pitchFamily="49" charset="-122"/>
              </a:rPr>
              <a:t>）</a:t>
            </a:r>
            <a:r>
              <a:rPr lang="en-US" altLang="zh-CN" sz="2200" dirty="0">
                <a:solidFill>
                  <a:srgbClr val="06071F"/>
                </a:solidFill>
                <a:latin typeface="黑体" panose="02010609060101010101" pitchFamily="49" charset="-122"/>
                <a:ea typeface="黑体" panose="02010609060101010101" pitchFamily="49" charset="-122"/>
              </a:rPr>
              <a:t>——</a:t>
            </a:r>
            <a:r>
              <a:rPr lang="zh-CN" altLang="en-US" sz="2200" dirty="0">
                <a:solidFill>
                  <a:srgbClr val="06071F"/>
                </a:solidFill>
                <a:latin typeface="黑体" panose="02010609060101010101" pitchFamily="49" charset="-122"/>
                <a:ea typeface="黑体" panose="02010609060101010101" pitchFamily="49" charset="-122"/>
              </a:rPr>
              <a:t>氧化还原电位为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2.87</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50000"/>
              </a:lnSpc>
              <a:spcBef>
                <a:spcPts val="0"/>
              </a:spcBef>
              <a:buClrTx/>
              <a:buSzPct val="100000"/>
              <a:buNone/>
            </a:pP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烷氧自由基（</a:t>
            </a:r>
            <a:r>
              <a:rPr lang="en-US" altLang="zh-CN"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RO·</a:t>
            </a: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50000"/>
              </a:lnSpc>
              <a:spcBef>
                <a:spcPts val="0"/>
              </a:spcBef>
              <a:buClrTx/>
              <a:buSzPct val="100000"/>
              <a:buNone/>
            </a:pP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单重态氧（</a:t>
            </a:r>
            <a:r>
              <a:rPr lang="en-US" altLang="zh-CN" sz="2200" b="1"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1</a:t>
            </a:r>
            <a:r>
              <a:rPr lang="en-US" altLang="zh-CN"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zh-CN" sz="22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50000"/>
              </a:lnSpc>
              <a:spcBef>
                <a:spcPts val="0"/>
              </a:spcBef>
              <a:buClrTx/>
              <a:buSzPct val="100000"/>
              <a:buNone/>
            </a:pP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Text Box 4"/>
          <p:cNvSpPr txBox="1">
            <a:spLocks noChangeArrowheads="1"/>
          </p:cNvSpPr>
          <p:nvPr/>
        </p:nvSpPr>
        <p:spPr bwMode="auto">
          <a:xfrm>
            <a:off x="262890" y="404495"/>
            <a:ext cx="11396980" cy="1045210"/>
          </a:xfrm>
          <a:prstGeom prst="rect">
            <a:avLst/>
          </a:prstGeom>
          <a:noFill/>
          <a:ln w="9525">
            <a:noFill/>
            <a:miter lim="800000"/>
          </a:ln>
          <a:effectLst/>
        </p:spPr>
        <p:txBody>
          <a:bodyPr wrap="square">
            <a:spAutoFit/>
          </a:bodyPr>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sym typeface="+mn-ea"/>
              </a:rPr>
              <a:t>敏化光解（间接光解）</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sym typeface="+mn-ea"/>
            </a:endParaRPr>
          </a:p>
          <a:p>
            <a:pPr marL="457200" indent="-457200" eaLnBrk="1" hangingPunct="1">
              <a:lnSpc>
                <a:spcPct val="100000"/>
              </a:lnSpc>
              <a:spcBef>
                <a:spcPts val="0"/>
              </a:spcBef>
              <a:spcAft>
                <a:spcPts val="0"/>
              </a:spcAft>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    Sensitized Photodegradation and Indirect</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Photodegradation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pic>
        <p:nvPicPr>
          <p:cNvPr id="48" name="图片 47"/>
          <p:cNvPicPr>
            <a:picLocks noChangeAspect="1"/>
          </p:cNvPicPr>
          <p:nvPr/>
        </p:nvPicPr>
        <p:blipFill>
          <a:blip r:embed="rId1"/>
          <a:stretch>
            <a:fillRect/>
          </a:stretch>
        </p:blipFill>
        <p:spPr>
          <a:xfrm>
            <a:off x="3543935" y="1826260"/>
            <a:ext cx="7507605" cy="4488180"/>
          </a:xfrm>
          <a:prstGeom prst="rect">
            <a:avLst/>
          </a:prstGeom>
        </p:spPr>
      </p:pic>
    </p:spTree>
  </p:cSld>
  <p:clrMapOvr>
    <a:masterClrMapping/>
  </p:clrMapOvr>
  <p:transition spd="slow">
    <p:zoom/>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10920412" y="2637336"/>
            <a:ext cx="609600" cy="2677656"/>
          </a:xfrm>
          <a:prstGeom prst="rect">
            <a:avLst/>
          </a:prstGeom>
          <a:noFill/>
          <a:ln w="50800" algn="ctr">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R="0" defTabSz="914400" eaLnBrk="1" hangingPunct="1">
              <a:spcBef>
                <a:spcPct val="50000"/>
              </a:spcBef>
              <a:buClrTx/>
              <a:buSzTx/>
              <a:buFontTx/>
              <a:buNone/>
              <a:defRPr/>
            </a:pPr>
            <a:r>
              <a:rPr kumimoji="0" lang="zh-CN" altLang="en-US" sz="2400" kern="1200" cap="none" spc="0" normalizeH="0" baseline="0" noProof="0" dirty="0">
                <a:latin typeface="黑体" panose="02010609060101010101" pitchFamily="49" charset="-122"/>
                <a:ea typeface="黑体" panose="02010609060101010101" pitchFamily="49" charset="-122"/>
              </a:rPr>
              <a:t>氧化反应的类型</a:t>
            </a:r>
            <a:endParaRPr kumimoji="0" lang="zh-CN" altLang="en-US" sz="2400" kern="1200" cap="none" spc="0" normalizeH="0" baseline="0" noProof="0" dirty="0">
              <a:latin typeface="黑体" panose="02010609060101010101" pitchFamily="49" charset="-122"/>
              <a:ea typeface="黑体" panose="02010609060101010101" pitchFamily="49" charset="-122"/>
            </a:endParaRPr>
          </a:p>
        </p:txBody>
      </p:sp>
      <p:sp>
        <p:nvSpPr>
          <p:cNvPr id="6"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7"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2" name="图片 1"/>
          <p:cNvPicPr>
            <a:picLocks noChangeAspect="1"/>
          </p:cNvPicPr>
          <p:nvPr/>
        </p:nvPicPr>
        <p:blipFill>
          <a:blip r:embed="rId1"/>
          <a:srcRect l="47960" t="21817" r="34510" b="64176"/>
          <a:stretch>
            <a:fillRect/>
          </a:stretch>
        </p:blipFill>
        <p:spPr>
          <a:xfrm>
            <a:off x="761365" y="2591435"/>
            <a:ext cx="4773295" cy="2240915"/>
          </a:xfrm>
          <a:prstGeom prst="rect">
            <a:avLst/>
          </a:prstGeom>
        </p:spPr>
      </p:pic>
      <p:pic>
        <p:nvPicPr>
          <p:cNvPr id="3" name="图片 2"/>
          <p:cNvPicPr>
            <a:picLocks noChangeAspect="1"/>
          </p:cNvPicPr>
          <p:nvPr/>
        </p:nvPicPr>
        <p:blipFill>
          <a:blip r:embed="rId1"/>
          <a:srcRect l="47047" t="41950" r="34645" b="29894"/>
          <a:stretch>
            <a:fillRect/>
          </a:stretch>
        </p:blipFill>
        <p:spPr>
          <a:xfrm>
            <a:off x="6009005" y="2181225"/>
            <a:ext cx="4465320" cy="4034790"/>
          </a:xfrm>
          <a:prstGeom prst="rect">
            <a:avLst/>
          </a:prstGeom>
        </p:spPr>
      </p:pic>
      <p:sp>
        <p:nvSpPr>
          <p:cNvPr id="8" name="Text Box 8"/>
          <p:cNvSpPr txBox="1"/>
          <p:nvPr/>
        </p:nvSpPr>
        <p:spPr>
          <a:xfrm>
            <a:off x="480060" y="1411605"/>
            <a:ext cx="10956925" cy="5988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被日照的天然水体的表层水中含有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RO</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约</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1×10</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-9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mol/L</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的浓度约</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1×10</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-12</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mol/L</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Text Box 4"/>
          <p:cNvSpPr txBox="1">
            <a:spLocks noChangeArrowheads="1"/>
          </p:cNvSpPr>
          <p:nvPr/>
        </p:nvSpPr>
        <p:spPr bwMode="auto">
          <a:xfrm>
            <a:off x="262890" y="404495"/>
            <a:ext cx="11396980" cy="1045210"/>
          </a:xfrm>
          <a:prstGeom prst="rect">
            <a:avLst/>
          </a:prstGeom>
          <a:noFill/>
          <a:ln w="9525">
            <a:noFill/>
            <a:miter lim="800000"/>
          </a:ln>
          <a:effectLst/>
        </p:spPr>
        <p:txBody>
          <a:bodyPr wrap="square">
            <a:spAutoFit/>
          </a:bodyPr>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sym typeface="+mn-ea"/>
              </a:rPr>
              <a:t>敏化光解（间接光解）</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sym typeface="+mn-ea"/>
            </a:endParaRPr>
          </a:p>
          <a:p>
            <a:pPr marL="457200" indent="-457200" eaLnBrk="1" hangingPunct="1">
              <a:lnSpc>
                <a:spcPct val="100000"/>
              </a:lnSpc>
              <a:spcBef>
                <a:spcPts val="0"/>
              </a:spcBef>
              <a:spcAft>
                <a:spcPts val="0"/>
              </a:spcAft>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    Sensitized Photodegradation and Indirect</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Photodegradation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2"/>
          <a:srcRect l="32875" t="62066" r="28146" b="30895"/>
          <a:stretch>
            <a:fillRect/>
          </a:stretch>
        </p:blipFill>
        <p:spPr>
          <a:xfrm>
            <a:off x="1198880" y="5804535"/>
            <a:ext cx="7906385" cy="838835"/>
          </a:xfrm>
          <a:prstGeom prst="rect">
            <a:avLst/>
          </a:prstGeom>
        </p:spPr>
      </p:pic>
    </p:spTree>
  </p:cSld>
  <p:clrMapOvr>
    <a:masterClrMapping/>
  </p:clrMapOvr>
  <p:transition spd="slow">
    <p:zoom/>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sz="quarter"/>
          </p:nvPr>
        </p:nvSpPr>
        <p:spPr>
          <a:xfrm>
            <a:off x="138343" y="404664"/>
            <a:ext cx="11915313" cy="2523512"/>
          </a:xfrm>
        </p:spPr>
        <p:txBody>
          <a:bodyPr vert="horz" wrap="square" lIns="91440" tIns="45720" rIns="91440" bIns="45720" numCol="1" anchor="ctr" anchorCtr="0" compatLnSpc="1"/>
          <a:lstStyle/>
          <a:p>
            <a:pPr lvl="0" eaLnBrk="1" hangingPunct="1">
              <a:lnSpc>
                <a:spcPct val="110000"/>
              </a:lnSpc>
              <a:spcBef>
                <a:spcPct val="20000"/>
              </a:spcBef>
              <a:defRPr/>
            </a:pP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第三节  水中有机污染物的迁移转化</a:t>
            </a:r>
            <a:br>
              <a:rPr lang="en-US" altLang="zh-CN" sz="4800" b="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Section 3 Transfer and Transformation of Organic  Pollutants in Aquatic Environment</a:t>
            </a:r>
            <a:endPar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4"/>
          <p:cNvSpPr txBox="1">
            <a:spLocks noChangeArrowheads="1"/>
          </p:cNvSpPr>
          <p:nvPr/>
        </p:nvSpPr>
        <p:spPr bwMode="auto">
          <a:xfrm>
            <a:off x="1827811" y="2657339"/>
            <a:ext cx="4536504" cy="402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吸附</a:t>
            </a:r>
            <a:r>
              <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解吸</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Adsorption and Desorption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二、挥发作用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Evaporation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三、水解作用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Hydrolysis</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9" name="Text Box 4"/>
          <p:cNvSpPr txBox="1">
            <a:spLocks noChangeArrowheads="1"/>
          </p:cNvSpPr>
          <p:nvPr/>
        </p:nvSpPr>
        <p:spPr bwMode="auto">
          <a:xfrm>
            <a:off x="6730801" y="3212976"/>
            <a:ext cx="4536504" cy="265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四、光解作用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Photodegradation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五、生物降解作用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Biodegradation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Line 9"/>
          <p:cNvSpPr>
            <a:spLocks noChangeShapeType="1"/>
          </p:cNvSpPr>
          <p:nvPr/>
        </p:nvSpPr>
        <p:spPr bwMode="auto">
          <a:xfrm>
            <a:off x="6730800" y="5300955"/>
            <a:ext cx="3253631"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 calcmode="lin" valueType="num">
                                      <p:cBhvr additive="base">
                                        <p:cTn id="3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 calcmode="lin" valueType="num">
                                      <p:cBhvr additive="base">
                                        <p:cTn id="4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 presetClass="entr" presetSubtype="8" fill="hold" nodeType="after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0-#ppt_w/2"/>
                                          </p:val>
                                        </p:tav>
                                        <p:tav tm="100000">
                                          <p:val>
                                            <p:strVal val="#ppt_x"/>
                                          </p:val>
                                        </p:tav>
                                      </p:tavLst>
                                    </p:anim>
                                    <p:anim calcmode="lin" valueType="num">
                                      <p:cBhvr additive="base">
                                        <p:cTn id="4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34328" y="260668"/>
            <a:ext cx="9001526"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5.1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生长代谢</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Growth Metabolism</a:t>
            </a:r>
            <a:endParaRPr lang="en-US" altLang="zh-CN" sz="3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95325" y="1052830"/>
            <a:ext cx="10758170" cy="47834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buClrTx/>
              <a:buSzPct val="100000"/>
              <a:buNone/>
            </a:pPr>
            <a:r>
              <a:rPr lang="en-US" altLang="zh-CN" sz="2200" b="1" dirty="0">
                <a:solidFill>
                  <a:srgbClr val="0070C0"/>
                </a:solidFill>
                <a:latin typeface="黑体" panose="02010609060101010101" pitchFamily="49" charset="-122"/>
                <a:ea typeface="黑体" panose="02010609060101010101" pitchFamily="49" charset="-122"/>
              </a:rPr>
              <a:t>    </a:t>
            </a:r>
            <a:r>
              <a:rPr lang="zh-CN" altLang="en-US" sz="2200" b="1" dirty="0">
                <a:solidFill>
                  <a:srgbClr val="0070C0"/>
                </a:solidFill>
                <a:latin typeface="黑体" panose="02010609060101010101" pitchFamily="49" charset="-122"/>
                <a:ea typeface="黑体" panose="02010609060101010101" pitchFamily="49" charset="-122"/>
              </a:rPr>
              <a:t>有毒物质可作为微生物生长的唯一碳源</a:t>
            </a:r>
            <a:r>
              <a:rPr lang="zh-CN" altLang="en-US" sz="2200" dirty="0">
                <a:solidFill>
                  <a:srgbClr val="06071F"/>
                </a:solidFill>
                <a:latin typeface="黑体" panose="02010609060101010101" pitchFamily="49" charset="-122"/>
                <a:ea typeface="黑体" panose="02010609060101010101" pitchFamily="49" charset="-122"/>
              </a:rPr>
              <a:t>，称为生长代谢。在这种代谢过程中</a:t>
            </a:r>
            <a:r>
              <a:rPr lang="en-US" altLang="zh-CN" sz="2200" dirty="0">
                <a:solidFill>
                  <a:srgbClr val="06071F"/>
                </a:solidFill>
                <a:latin typeface="黑体" panose="02010609060101010101" pitchFamily="49" charset="-122"/>
                <a:ea typeface="黑体" panose="02010609060101010101" pitchFamily="49" charset="-122"/>
              </a:rPr>
              <a:t>,</a:t>
            </a:r>
            <a:r>
              <a:rPr lang="zh-CN" altLang="en-US" sz="2200" dirty="0">
                <a:solidFill>
                  <a:srgbClr val="06071F"/>
                </a:solidFill>
                <a:latin typeface="黑体" panose="02010609060101010101" pitchFamily="49" charset="-122"/>
                <a:ea typeface="黑体" panose="02010609060101010101" pitchFamily="49" charset="-122"/>
              </a:rPr>
              <a:t>微生物可以进行较彻底的降解或矿化，因而是解毒生长基质。</a:t>
            </a:r>
            <a:endParaRPr lang="en-US" altLang="zh-CN" sz="2200" dirty="0">
              <a:solidFill>
                <a:srgbClr val="06071F"/>
              </a:solidFill>
              <a:latin typeface="黑体" panose="02010609060101010101" pitchFamily="49" charset="-122"/>
              <a:ea typeface="黑体" panose="02010609060101010101" pitchFamily="49" charset="-122"/>
            </a:endParaRPr>
          </a:p>
          <a:p>
            <a:pPr marL="0" indent="720090">
              <a:lnSpc>
                <a:spcPct val="15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动力学表达式为</a:t>
            </a:r>
            <a:r>
              <a:rPr lang="en-US" altLang="zh-CN" sz="2200" dirty="0">
                <a:solidFill>
                  <a:srgbClr val="06071F"/>
                </a:solidFill>
                <a:latin typeface="黑体" panose="02010609060101010101" pitchFamily="49" charset="-122"/>
                <a:ea typeface="黑体" panose="02010609060101010101" pitchFamily="49" charset="-122"/>
              </a:rPr>
              <a:t>(</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Monod</a:t>
            </a:r>
            <a:r>
              <a:rPr lang="zh-CN" altLang="en-US" sz="2200" dirty="0">
                <a:solidFill>
                  <a:srgbClr val="06071F"/>
                </a:solidFill>
                <a:latin typeface="黑体" panose="02010609060101010101" pitchFamily="49" charset="-122"/>
                <a:ea typeface="黑体" panose="02010609060101010101" pitchFamily="49" charset="-122"/>
              </a:rPr>
              <a:t>方程</a:t>
            </a:r>
            <a:r>
              <a:rPr lang="en-US" altLang="zh-CN" sz="2200" dirty="0">
                <a:solidFill>
                  <a:srgbClr val="06071F"/>
                </a:solidFill>
                <a:latin typeface="黑体" panose="02010609060101010101" pitchFamily="49" charset="-122"/>
                <a:ea typeface="黑体" panose="02010609060101010101" pitchFamily="49" charset="-122"/>
              </a:rPr>
              <a:t>)</a:t>
            </a:r>
            <a:r>
              <a:rPr lang="zh-CN" altLang="en-US" sz="2200" dirty="0">
                <a:solidFill>
                  <a:srgbClr val="06071F"/>
                </a:solidFill>
                <a:latin typeface="黑体" panose="02010609060101010101" pitchFamily="49" charset="-122"/>
                <a:ea typeface="黑体" panose="02010609060101010101" pitchFamily="49" charset="-122"/>
              </a:rPr>
              <a:t>：</a:t>
            </a:r>
            <a:endParaRPr lang="en-US" altLang="zh-CN" sz="2200" dirty="0">
              <a:solidFill>
                <a:srgbClr val="06071F"/>
              </a:solidFill>
              <a:latin typeface="黑体" panose="02010609060101010101" pitchFamily="49" charset="-122"/>
              <a:ea typeface="黑体" panose="02010609060101010101" pitchFamily="49" charset="-122"/>
            </a:endParaRPr>
          </a:p>
          <a:p>
            <a:pPr marL="0" indent="720090">
              <a:lnSpc>
                <a:spcPct val="150000"/>
              </a:lnSpc>
              <a:spcBef>
                <a:spcPts val="0"/>
              </a:spcBef>
              <a:buClrTx/>
              <a:buSzPct val="100000"/>
              <a:buNone/>
            </a:pPr>
            <a:endParaRPr lang="en-US" altLang="zh-CN" sz="2200" dirty="0">
              <a:solidFill>
                <a:srgbClr val="06071F"/>
              </a:solidFill>
              <a:latin typeface="黑体" panose="02010609060101010101" pitchFamily="49" charset="-122"/>
              <a:ea typeface="黑体" panose="02010609060101010101" pitchFamily="49" charset="-122"/>
            </a:endParaRPr>
          </a:p>
          <a:p>
            <a:pPr marL="342900" marR="0" lvl="0" indent="-342900" algn="l" defTabSz="914400" rtl="0" eaLnBrk="1" fontAlgn="base" latinLnBrk="0" hangingPunct="1">
              <a:lnSpc>
                <a:spcPct val="130000"/>
              </a:lnSpc>
              <a:spcBef>
                <a:spcPts val="0"/>
              </a:spcBef>
              <a:spcAft>
                <a:spcPct val="0"/>
              </a:spcAft>
              <a:buClr>
                <a:srgbClr val="6600FF"/>
              </a:buClr>
              <a:buSzPct val="70000"/>
              <a:buFont typeface="Wingdings" panose="05000000000000000000" pitchFamily="2" charset="2"/>
              <a:buNone/>
              <a:defRPr/>
            </a:pPr>
            <a:r>
              <a:rPr kumimoji="0" lang="en-US" altLang="zh-CN" sz="2200" b="1" i="0" u="none" strike="noStrike" kern="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sym typeface="+mn-ea"/>
              </a:rPr>
              <a:t> </a:t>
            </a:r>
            <a:r>
              <a:rPr kumimoji="0" lang="zh-CN" altLang="en-US"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式中： </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c</a:t>
            </a:r>
            <a:r>
              <a:rPr kumimoji="0" lang="en-US" altLang="zh-CN" sz="2200" b="0" i="1"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 </a:t>
            </a:r>
            <a:r>
              <a:rPr kumimoji="0" lang="zh-CN" altLang="en-US"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污染物浓度；</a:t>
            </a:r>
            <a:endParaRPr kumimoji="0" lang="en-US" altLang="zh-CN"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endParaRPr>
          </a:p>
          <a:p>
            <a:pPr marL="342900" marR="0" lvl="0" indent="-342900" algn="l" defTabSz="914400" rtl="0" eaLnBrk="1" fontAlgn="base" latinLnBrk="0" hangingPunct="1">
              <a:lnSpc>
                <a:spcPct val="130000"/>
              </a:lnSpc>
              <a:spcBef>
                <a:spcPts val="0"/>
              </a:spcBef>
              <a:spcAft>
                <a:spcPct val="0"/>
              </a:spcAft>
              <a:buClr>
                <a:srgbClr val="6600FF"/>
              </a:buClr>
              <a:buSzPct val="70000"/>
              <a:buFont typeface="Wingdings" panose="05000000000000000000" pitchFamily="2" charset="2"/>
              <a:buNone/>
              <a:defRPr/>
            </a:pPr>
            <a:r>
              <a:rPr kumimoji="0" lang="en-US" altLang="zh-CN"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Times New Roman" panose="02020603050405020304" pitchFamily="18" charset="0"/>
                <a:sym typeface="+mn-ea"/>
              </a:rPr>
              <a:t>       </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B</a:t>
            </a:r>
            <a:r>
              <a:rPr kumimoji="0" lang="en-US" altLang="zh-CN"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 </a:t>
            </a:r>
            <a:r>
              <a:rPr kumimoji="0" lang="zh-CN" altLang="en-US"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细菌浓度；</a:t>
            </a:r>
            <a:endParaRPr kumimoji="0" lang="zh-CN" altLang="en-US"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342900" marR="0" lvl="0" indent="-342900" algn="l" defTabSz="914400" rtl="0" eaLnBrk="1" fontAlgn="base" latinLnBrk="0" hangingPunct="1">
              <a:lnSpc>
                <a:spcPct val="130000"/>
              </a:lnSpc>
              <a:spcBef>
                <a:spcPts val="0"/>
              </a:spcBef>
              <a:spcAft>
                <a:spcPct val="0"/>
              </a:spcAft>
              <a:buClr>
                <a:srgbClr val="6600FF"/>
              </a:buClr>
              <a:buSzPct val="70000"/>
              <a:buFont typeface="Wingdings" panose="05000000000000000000" pitchFamily="2" charset="2"/>
              <a:buNone/>
              <a:defRPr/>
            </a:pPr>
            <a:r>
              <a:rPr kumimoji="0" lang="zh-CN" altLang="en-US"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Y  </a:t>
            </a:r>
            <a:r>
              <a:rPr kumimoji="0" lang="en-US" altLang="zh-CN"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a:t>
            </a:r>
            <a:r>
              <a:rPr kumimoji="0" lang="zh-CN" altLang="en-US"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消耗一个单位碳所产生的生物量；</a:t>
            </a:r>
            <a:endParaRPr kumimoji="0" lang="zh-CN" altLang="en-US"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342900" marR="0" lvl="0" indent="-342900" algn="l" defTabSz="914400" rtl="0" eaLnBrk="1" fontAlgn="base" latinLnBrk="0" hangingPunct="1">
              <a:lnSpc>
                <a:spcPct val="130000"/>
              </a:lnSpc>
              <a:spcBef>
                <a:spcPts val="0"/>
              </a:spcBef>
              <a:spcAft>
                <a:spcPct val="0"/>
              </a:spcAft>
              <a:buClr>
                <a:srgbClr val="6600FF"/>
              </a:buClr>
              <a:buSzPct val="70000"/>
              <a:buFont typeface="Wingdings" panose="05000000000000000000" pitchFamily="2" charset="2"/>
              <a:buNone/>
              <a:defRPr/>
            </a:pPr>
            <a:r>
              <a:rPr kumimoji="0" lang="zh-CN" altLang="en-US"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μ</a:t>
            </a:r>
            <a:r>
              <a:rPr kumimoji="0" lang="en-US" altLang="zh-CN" sz="2200" b="0" i="0" u="none" strike="noStrike" kern="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max</a:t>
            </a:r>
            <a:r>
              <a:rPr kumimoji="0" lang="en-US" altLang="zh-CN"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 </a:t>
            </a:r>
            <a:r>
              <a:rPr kumimoji="0" lang="zh-CN" altLang="en-US"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最大的比生长速率</a:t>
            </a:r>
            <a:r>
              <a:rPr kumimoji="0" lang="en-US" altLang="zh-CN"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a:t>
            </a:r>
            <a:endParaRPr kumimoji="0" lang="en-US" altLang="zh-CN"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342900" marR="0" lvl="0" indent="-342900" algn="l" defTabSz="914400" rtl="0" eaLnBrk="1" fontAlgn="base" latinLnBrk="0" hangingPunct="1">
              <a:lnSpc>
                <a:spcPct val="130000"/>
              </a:lnSpc>
              <a:spcBef>
                <a:spcPts val="0"/>
              </a:spcBef>
              <a:spcAft>
                <a:spcPct val="0"/>
              </a:spcAft>
              <a:buClr>
                <a:srgbClr val="6600FF"/>
              </a:buClr>
              <a:buSzPct val="70000"/>
              <a:buFont typeface="Wingdings" panose="05000000000000000000" pitchFamily="2" charset="2"/>
              <a:buNone/>
              <a:defRPr/>
            </a:pPr>
            <a:r>
              <a:rPr kumimoji="0" lang="en-US" altLang="zh-CN"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K</a:t>
            </a:r>
            <a:r>
              <a:rPr kumimoji="0" lang="en-US" altLang="zh-CN" sz="2200" b="0" i="0" u="none" strike="noStrike" kern="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s</a:t>
            </a:r>
            <a:r>
              <a:rPr kumimoji="0" lang="en-US" altLang="zh-CN"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 </a:t>
            </a:r>
            <a:r>
              <a:rPr kumimoji="0" lang="zh-CN" altLang="en-US"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半饱和常数，即在 </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μ</a:t>
            </a:r>
            <a:r>
              <a:rPr kumimoji="0" lang="en-US" altLang="zh-CN" sz="2200" b="0" i="0" u="none" strike="noStrike" kern="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max </a:t>
            </a:r>
            <a:r>
              <a:rPr kumimoji="0" lang="zh-CN" altLang="en-US"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一半时的基质浓度。</a:t>
            </a:r>
            <a:endParaRPr lang="zh-CN" altLang="en-US" sz="2200" dirty="0">
              <a:solidFill>
                <a:srgbClr val="06071F"/>
              </a:solidFill>
              <a:latin typeface="黑体" panose="02010609060101010101" pitchFamily="49" charset="-122"/>
              <a:ea typeface="黑体" panose="02010609060101010101" pitchFamily="49" charset="-122"/>
            </a:endParaRPr>
          </a:p>
          <a:p>
            <a:pPr marL="0" indent="720090">
              <a:lnSpc>
                <a:spcPct val="150000"/>
              </a:lnSpc>
              <a:spcBef>
                <a:spcPts val="0"/>
              </a:spcBef>
              <a:buClrTx/>
              <a:buSzPct val="100000"/>
              <a:buNone/>
            </a:pPr>
            <a:endParaRPr lang="zh-CN" altLang="en-US" sz="2000" dirty="0">
              <a:solidFill>
                <a:srgbClr val="06071F"/>
              </a:solidFill>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1"/>
          <a:stretch>
            <a:fillRect/>
          </a:stretch>
        </p:blipFill>
        <p:spPr>
          <a:xfrm>
            <a:off x="6023610" y="2493010"/>
            <a:ext cx="4654550" cy="1031875"/>
          </a:xfrm>
          <a:prstGeom prst="rect">
            <a:avLst/>
          </a:prstGeom>
        </p:spPr>
      </p:pic>
    </p:spTree>
  </p:cSld>
  <p:clrMapOvr>
    <a:masterClrMapping/>
  </p:clrMapOvr>
  <p:transition spd="slow">
    <p:zoom/>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8"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9" name="Rectangle 2"/>
          <p:cNvSpPr>
            <a:spLocks noGrp="1" noChangeArrowheads="1"/>
          </p:cNvSpPr>
          <p:nvPr>
            <p:ph type="subTitle" sz="quarter" idx="1"/>
          </p:nvPr>
        </p:nvSpPr>
        <p:spPr>
          <a:xfrm>
            <a:off x="379095" y="1274444"/>
            <a:ext cx="5783580" cy="5394915"/>
          </a:xfrm>
        </p:spPr>
        <p:txBody>
          <a:bodyPr vert="horz" wrap="square" lIns="91440" tIns="45720" rIns="91440" bIns="45720" numCol="1" anchor="t" anchorCtr="0" compatLnSpc="1"/>
          <a:lstStyle/>
          <a:p>
            <a:pPr marL="0" marR="0" lvl="0" indent="0" algn="l" defTabSz="914400" rtl="0" eaLnBrk="1" fontAlgn="base" latinLnBrk="0" hangingPunct="1">
              <a:lnSpc>
                <a:spcPct val="135000"/>
              </a:lnSpc>
              <a:spcBef>
                <a:spcPct val="20000"/>
              </a:spcBef>
              <a:spcAft>
                <a:spcPct val="0"/>
              </a:spcAft>
              <a:buClr>
                <a:schemeClr val="hlink"/>
              </a:buClr>
              <a:buSzPct val="70000"/>
              <a:buFont typeface="Wingdings" panose="05000000000000000000" pitchFamily="2" charset="2"/>
              <a:buNone/>
              <a:defRPr/>
            </a:pPr>
            <a:r>
              <a:rPr kumimoji="0" lang="zh-CN" altLang="en-US"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在污染物浓度很低时，即</a:t>
            </a:r>
            <a:r>
              <a:rPr kumimoji="0" lang="en-US" altLang="zh-CN" sz="2200" i="1"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K</a:t>
            </a:r>
            <a:r>
              <a:rPr kumimoji="0" lang="en-US" altLang="zh-CN" sz="2200" i="0" u="none" strike="noStrike" kern="0" cap="none" spc="0" normalizeH="0" baseline="-2500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s</a:t>
            </a:r>
            <a:r>
              <a:rPr lang="en-US" altLang="zh-CN" sz="220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&gt;&gt; </a:t>
            </a:r>
            <a:r>
              <a:rPr kumimoji="0" lang="en-US" altLang="zh-CN" sz="2200" i="1"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c</a:t>
            </a:r>
            <a:r>
              <a:rPr kumimoji="0" lang="zh-CN" altLang="en-US"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，则上式可简化为：</a:t>
            </a:r>
            <a:endParaRPr kumimoji="0" lang="zh-CN" altLang="en-US"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0" algn="l" defTabSz="914400" rtl="0" eaLnBrk="1" fontAlgn="base" latinLnBrk="0" hangingPunct="1">
              <a:lnSpc>
                <a:spcPct val="135000"/>
              </a:lnSpc>
              <a:spcBef>
                <a:spcPct val="20000"/>
              </a:spcBef>
              <a:spcAft>
                <a:spcPct val="0"/>
              </a:spcAft>
              <a:buClr>
                <a:schemeClr val="hlink"/>
              </a:buClr>
              <a:buSzPct val="70000"/>
              <a:buFont typeface="Wingdings" panose="05000000000000000000" pitchFamily="2" charset="2"/>
              <a:buNone/>
              <a:defRPr/>
            </a:pPr>
            <a:endParaRPr kumimoji="0" lang="zh-CN" altLang="en-US" sz="2200" b="1"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0" algn="l" defTabSz="914400" rtl="0" eaLnBrk="1" fontAlgn="base" latinLnBrk="0" hangingPunct="1">
              <a:lnSpc>
                <a:spcPct val="135000"/>
              </a:lnSpc>
              <a:spcBef>
                <a:spcPct val="100000"/>
              </a:spcBef>
              <a:spcAft>
                <a:spcPct val="0"/>
              </a:spcAft>
              <a:buClr>
                <a:schemeClr val="hlink"/>
              </a:buClr>
              <a:buSzPct val="70000"/>
              <a:buFont typeface="Wingdings" panose="05000000000000000000" pitchFamily="2" charset="2"/>
              <a:buNone/>
              <a:defRPr/>
            </a:pPr>
            <a:r>
              <a:rPr kumimoji="0" lang="en-US" altLang="zh-CN"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K</a:t>
            </a:r>
            <a:r>
              <a:rPr kumimoji="0" lang="en-US" altLang="zh-CN" sz="2200" i="0" baseline="-2500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b</a:t>
            </a:r>
            <a:r>
              <a:rPr kumimoji="0" lang="en-US" altLang="zh-CN" sz="2200" i="0" baseline="-5100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200" b="1"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lang="zh-CN" altLang="en-US"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二级生物降解速率常数</a:t>
            </a:r>
            <a:endParaRPr kumimoji="0" lang="zh-CN" altLang="en-US" sz="2200" b="1"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0" algn="l" defTabSz="914400" rtl="0" eaLnBrk="1" fontAlgn="base" latinLnBrk="0" hangingPunct="1">
              <a:lnSpc>
                <a:spcPct val="135000"/>
              </a:lnSpc>
              <a:spcBef>
                <a:spcPct val="20000"/>
              </a:spcBef>
              <a:spcAft>
                <a:spcPct val="0"/>
              </a:spcAft>
              <a:buClr>
                <a:schemeClr val="hlink"/>
              </a:buClr>
              <a:buSzPct val="70000"/>
              <a:buFont typeface="Wingdings" panose="05000000000000000000" pitchFamily="2" charset="2"/>
              <a:buNone/>
              <a:defRPr/>
            </a:pPr>
            <a:endParaRPr kumimoji="0" lang="zh-CN" altLang="en-US" sz="2200" b="1"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0" algn="l" defTabSz="914400" rtl="0" eaLnBrk="1" fontAlgn="base" latinLnBrk="0" hangingPunct="1">
              <a:lnSpc>
                <a:spcPct val="135000"/>
              </a:lnSpc>
              <a:spcBef>
                <a:spcPct val="20000"/>
              </a:spcBef>
              <a:spcAft>
                <a:spcPct val="0"/>
              </a:spcAft>
              <a:buClr>
                <a:schemeClr val="hlink"/>
              </a:buClr>
              <a:buSzPct val="70000"/>
              <a:buFont typeface="Wingdings" panose="05000000000000000000" pitchFamily="2" charset="2"/>
              <a:buNone/>
              <a:defRPr/>
            </a:pPr>
            <a:endParaRPr kumimoji="0" lang="en-US" altLang="zh-CN" sz="2200" b="1"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0" algn="l" defTabSz="914400" rtl="0" eaLnBrk="1" fontAlgn="base" latinLnBrk="0" hangingPunct="1">
              <a:lnSpc>
                <a:spcPct val="135000"/>
              </a:lnSpc>
              <a:spcBef>
                <a:spcPct val="20000"/>
              </a:spcBef>
              <a:spcAft>
                <a:spcPct val="0"/>
              </a:spcAft>
              <a:buClr>
                <a:schemeClr val="hlink"/>
              </a:buClr>
              <a:buSzPct val="70000"/>
              <a:buFont typeface="Wingdings" panose="05000000000000000000" pitchFamily="2" charset="2"/>
              <a:buNone/>
              <a:defRPr/>
            </a:pPr>
            <a:r>
              <a:rPr kumimoji="0" lang="zh-CN" altLang="en-US"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实际环境中，多种代谢基质微生物数量保持常量，则： </a:t>
            </a:r>
            <a:r>
              <a:rPr kumimoji="0" lang="zh-CN" altLang="en-US" sz="2200" b="1"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                                      </a:t>
            </a:r>
            <a:endParaRPr kumimoji="0" lang="zh-CN" altLang="en-US" sz="2200" b="1"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0" algn="l" defTabSz="914400" rtl="0" eaLnBrk="1" fontAlgn="base" latinLnBrk="0" hangingPunct="1">
              <a:lnSpc>
                <a:spcPct val="135000"/>
              </a:lnSpc>
              <a:spcBef>
                <a:spcPct val="20000"/>
              </a:spcBef>
              <a:spcAft>
                <a:spcPct val="0"/>
              </a:spcAft>
              <a:buClr>
                <a:schemeClr val="hlink"/>
              </a:buClr>
              <a:buSzPct val="70000"/>
              <a:buFont typeface="Wingdings" panose="05000000000000000000" pitchFamily="2" charset="2"/>
              <a:buNone/>
              <a:defRPr/>
            </a:pPr>
            <a:r>
              <a:rPr kumimoji="0" lang="zh-CN" altLang="en-US" sz="2200" b="1"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 </a:t>
            </a:r>
            <a:endParaRPr kumimoji="0" lang="zh-CN" altLang="en-US" sz="2200" b="1"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anose="05000000000000000000" pitchFamily="2" charset="2"/>
              <a:buNone/>
              <a:defRPr/>
            </a:pP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 </a:t>
            </a:r>
            <a:endPar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a:p>
            <a:pPr marL="0" marR="0" lvl="0" indent="0" algn="l" defTabSz="914400" rtl="0" eaLnBrk="1" fontAlgn="base" latinLnBrk="0" hangingPunct="1">
              <a:lnSpc>
                <a:spcPct val="80000"/>
              </a:lnSpc>
              <a:spcBef>
                <a:spcPct val="20000"/>
              </a:spcBef>
              <a:spcAft>
                <a:spcPct val="0"/>
              </a:spcAft>
              <a:buClr>
                <a:schemeClr val="hlink"/>
              </a:buClr>
              <a:buSzPct val="70000"/>
              <a:buFont typeface="Wingdings" panose="05000000000000000000" pitchFamily="2" charset="2"/>
              <a:buNone/>
              <a:defRPr/>
            </a:pPr>
            <a:endParaRPr kumimoji="0" lang="en-US" altLang="zh-CN"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graphicFrame>
        <p:nvGraphicFramePr>
          <p:cNvPr id="10" name="对象 9"/>
          <p:cNvGraphicFramePr/>
          <p:nvPr/>
        </p:nvGraphicFramePr>
        <p:xfrm>
          <a:off x="2063552" y="2204864"/>
          <a:ext cx="2338070" cy="852170"/>
        </p:xfrm>
        <a:graphic>
          <a:graphicData uri="http://schemas.openxmlformats.org/presentationml/2006/ole">
            <mc:AlternateContent xmlns:mc="http://schemas.openxmlformats.org/markup-compatibility/2006">
              <mc:Choice xmlns:v="urn:schemas-microsoft-com:vml" Requires="v">
                <p:oleObj spid="_x0000_s2" name="" r:id="rId1" imgW="1737360" imgH="922020" progId="Equation.KSEE3">
                  <p:embed/>
                </p:oleObj>
              </mc:Choice>
              <mc:Fallback>
                <p:oleObj name="" r:id="rId1" imgW="1737360" imgH="922020" progId="Equation.KSEE3">
                  <p:embed/>
                  <p:pic>
                    <p:nvPicPr>
                      <p:cNvPr id="0" name="对象 26"/>
                      <p:cNvPicPr/>
                      <p:nvPr/>
                    </p:nvPicPr>
                    <p:blipFill>
                      <a:blip r:embed="rId2"/>
                      <a:stretch>
                        <a:fillRect/>
                      </a:stretch>
                    </p:blipFill>
                    <p:spPr>
                      <a:xfrm>
                        <a:off x="2063552" y="2204864"/>
                        <a:ext cx="2338070" cy="852170"/>
                      </a:xfrm>
                      <a:prstGeom prst="rect">
                        <a:avLst/>
                      </a:prstGeom>
                    </p:spPr>
                  </p:pic>
                </p:oleObj>
              </mc:Fallback>
            </mc:AlternateContent>
          </a:graphicData>
        </a:graphic>
      </p:graphicFrame>
      <p:pic>
        <p:nvPicPr>
          <p:cNvPr id="11" name="图片 10"/>
          <p:cNvPicPr>
            <a:picLocks noChangeAspect="1"/>
          </p:cNvPicPr>
          <p:nvPr/>
        </p:nvPicPr>
        <p:blipFill>
          <a:blip r:embed="rId3"/>
          <a:stretch>
            <a:fillRect/>
          </a:stretch>
        </p:blipFill>
        <p:spPr>
          <a:xfrm>
            <a:off x="2279650" y="3717290"/>
            <a:ext cx="1772920" cy="908685"/>
          </a:xfrm>
          <a:prstGeom prst="rect">
            <a:avLst/>
          </a:prstGeom>
        </p:spPr>
      </p:pic>
      <p:pic>
        <p:nvPicPr>
          <p:cNvPr id="12" name="图片 11"/>
          <p:cNvPicPr>
            <a:picLocks noChangeAspect="1"/>
          </p:cNvPicPr>
          <p:nvPr/>
        </p:nvPicPr>
        <p:blipFill>
          <a:blip r:embed="rId4"/>
          <a:stretch>
            <a:fillRect/>
          </a:stretch>
        </p:blipFill>
        <p:spPr>
          <a:xfrm>
            <a:off x="2196465" y="5583555"/>
            <a:ext cx="1852930" cy="868680"/>
          </a:xfrm>
          <a:prstGeom prst="rect">
            <a:avLst/>
          </a:prstGeom>
        </p:spPr>
      </p:pic>
      <p:pic>
        <p:nvPicPr>
          <p:cNvPr id="13" name="图片 12"/>
          <p:cNvPicPr>
            <a:picLocks noChangeAspect="1"/>
          </p:cNvPicPr>
          <p:nvPr/>
        </p:nvPicPr>
        <p:blipFill>
          <a:blip r:embed="rId5"/>
          <a:stretch>
            <a:fillRect/>
          </a:stretch>
        </p:blipFill>
        <p:spPr>
          <a:xfrm>
            <a:off x="6530510" y="1340768"/>
            <a:ext cx="5250635" cy="3756986"/>
          </a:xfrm>
          <a:prstGeom prst="rect">
            <a:avLst/>
          </a:prstGeom>
        </p:spPr>
      </p:pic>
      <p:sp>
        <p:nvSpPr>
          <p:cNvPr id="14" name="Text Box 22"/>
          <p:cNvSpPr txBox="1"/>
          <p:nvPr/>
        </p:nvSpPr>
        <p:spPr>
          <a:xfrm>
            <a:off x="6600056" y="5148126"/>
            <a:ext cx="5362575" cy="773802"/>
          </a:xfrm>
          <a:prstGeom prst="rect">
            <a:avLst/>
          </a:prstGeom>
          <a:noFill/>
          <a:ln w="50800">
            <a:noFill/>
          </a:ln>
        </p:spPr>
        <p:txBody>
          <a:bodyPr wrap="square">
            <a:spAutoFit/>
          </a:bodyPr>
          <a:lstStyle/>
          <a:p>
            <a:pPr marL="342900" indent="-342900" algn="ctr" eaLnBrk="1" hangingPunct="1">
              <a:lnSpc>
                <a:spcPct val="130000"/>
              </a:lnSpc>
              <a:buClr>
                <a:schemeClr val="accent1"/>
              </a:buClr>
              <a:buFont typeface="Wingdings" panose="05000000000000000000" pitchFamily="2" charset="2"/>
              <a:buNone/>
            </a:pPr>
            <a:r>
              <a:rPr lang="zh-CN" altLang="en-US" b="1" dirty="0">
                <a:solidFill>
                  <a:schemeClr val="tx1"/>
                </a:solidFill>
                <a:latin typeface="黑体" panose="02010609060101010101" pitchFamily="49" charset="-122"/>
                <a:ea typeface="黑体" panose="02010609060101010101" pitchFamily="49" charset="-122"/>
                <a:cs typeface="黑体" panose="02010609060101010101" pitchFamily="49" charset="-122"/>
              </a:rPr>
              <a:t>细菌生长与马拉硫磷浓度的降低</a:t>
            </a:r>
            <a:endParaRPr lang="zh-CN" altLang="en-US" b="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marL="342900" indent="-342900" algn="ctr" eaLnBrk="1" hangingPunct="1">
              <a:lnSpc>
                <a:spcPct val="130000"/>
              </a:lnSpc>
              <a:buClr>
                <a:schemeClr val="accent1"/>
              </a:buClr>
              <a:buFont typeface="Wingdings" panose="05000000000000000000" pitchFamily="2" charset="2"/>
              <a:buNone/>
            </a:pPr>
            <a:r>
              <a:rPr lang="en-US" altLang="zh-CN"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c</a:t>
            </a:r>
            <a:r>
              <a:rPr lang="zh-CN" altLang="en-US" b="1" baseline="-25000" dirty="0">
                <a:solidFill>
                  <a:schemeClr val="tx1"/>
                </a:solidFill>
                <a:latin typeface="黑体" panose="02010609060101010101" pitchFamily="49" charset="-122"/>
                <a:ea typeface="黑体" panose="02010609060101010101" pitchFamily="49" charset="-122"/>
                <a:cs typeface="黑体" panose="02010609060101010101" pitchFamily="49" charset="-122"/>
              </a:rPr>
              <a:t>马拉硫磷</a:t>
            </a:r>
            <a:r>
              <a:rPr lang="zh-CN" altLang="en-US" b="1" dirty="0">
                <a:solidFill>
                  <a:schemeClr val="tx1"/>
                </a:solidFill>
                <a:latin typeface="黑体" panose="02010609060101010101" pitchFamily="49" charset="-122"/>
                <a:ea typeface="黑体" panose="02010609060101010101" pitchFamily="49" charset="-122"/>
                <a:cs typeface="黑体" panose="02010609060101010101" pitchFamily="49" charset="-122"/>
              </a:rPr>
              <a:t>的单位是 </a:t>
            </a:r>
            <a:r>
              <a:rPr lang="el-GR" altLang="zh-CN"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μ</a:t>
            </a:r>
            <a:r>
              <a:rPr lang="en-US" altLang="zh-CN"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mol/L </a:t>
            </a:r>
            <a:r>
              <a:rPr lang="zh-CN" altLang="en-US" b="1" dirty="0">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en-US" altLang="zh-CN"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B</a:t>
            </a:r>
            <a:r>
              <a:rPr lang="zh-CN" altLang="en-US" b="1" baseline="-25000" dirty="0">
                <a:solidFill>
                  <a:schemeClr val="tx1"/>
                </a:solidFill>
                <a:latin typeface="黑体" panose="02010609060101010101" pitchFamily="49" charset="-122"/>
                <a:ea typeface="黑体" panose="02010609060101010101" pitchFamily="49" charset="-122"/>
                <a:cs typeface="黑体" panose="02010609060101010101" pitchFamily="49" charset="-122"/>
              </a:rPr>
              <a:t>细菌 </a:t>
            </a:r>
            <a:r>
              <a:rPr lang="zh-CN" altLang="en-US" b="1" dirty="0">
                <a:solidFill>
                  <a:schemeClr val="tx1"/>
                </a:solidFill>
                <a:latin typeface="黑体" panose="02010609060101010101" pitchFamily="49" charset="-122"/>
                <a:ea typeface="黑体" panose="02010609060101010101" pitchFamily="49" charset="-122"/>
                <a:cs typeface="黑体" panose="02010609060101010101" pitchFamily="49" charset="-122"/>
              </a:rPr>
              <a:t>的单位是 个</a:t>
            </a:r>
            <a:r>
              <a:rPr lang="en-US" altLang="zh-CN"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/mg</a:t>
            </a:r>
            <a:endParaRPr lang="en-US" altLang="zh-CN"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Text Box 4"/>
          <p:cNvSpPr txBox="1">
            <a:spLocks noChangeArrowheads="1"/>
          </p:cNvSpPr>
          <p:nvPr/>
        </p:nvSpPr>
        <p:spPr bwMode="auto">
          <a:xfrm>
            <a:off x="334328" y="260668"/>
            <a:ext cx="9001526"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5.1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生长代谢</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Growth Metabolism</a:t>
            </a:r>
            <a:endParaRPr lang="en-US" altLang="zh-CN" sz="3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spd="slow">
    <p:zoom/>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95325" y="1052830"/>
            <a:ext cx="10733405" cy="36461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buClrTx/>
              <a:buSzPct val="100000"/>
              <a:buNone/>
            </a:pPr>
            <a:r>
              <a:rPr lang="en-US" altLang="zh-CN" sz="2200" dirty="0">
                <a:solidFill>
                  <a:schemeClr val="tx1"/>
                </a:solidFill>
                <a:latin typeface="黑体" panose="02010609060101010101" pitchFamily="49" charset="-122"/>
                <a:ea typeface="黑体" panose="02010609060101010101" pitchFamily="49" charset="-122"/>
              </a:rPr>
              <a:t>   </a:t>
            </a:r>
            <a:r>
              <a:rPr lang="zh-CN" altLang="en-US" sz="2200" dirty="0">
                <a:solidFill>
                  <a:schemeClr val="tx1"/>
                </a:solidFill>
                <a:latin typeface="黑体" panose="02010609060101010101" pitchFamily="49" charset="-122"/>
                <a:ea typeface="黑体" panose="02010609060101010101" pitchFamily="49" charset="-122"/>
              </a:rPr>
              <a:t>某些有机污染物不能作为微生物的唯一碳源与能源，必须有另外的化合物存在提供微生物碳源或能源时，有机物才能被降解，这种现象称为共代谢。</a:t>
            </a:r>
            <a:endParaRPr lang="en-US" altLang="zh-CN" sz="2200" dirty="0">
              <a:solidFill>
                <a:schemeClr val="tx1"/>
              </a:solidFill>
              <a:latin typeface="黑体" panose="02010609060101010101" pitchFamily="49" charset="-122"/>
              <a:ea typeface="黑体" panose="02010609060101010101" pitchFamily="49" charset="-122"/>
            </a:endParaRPr>
          </a:p>
          <a:p>
            <a:pPr marL="0" indent="720090">
              <a:lnSpc>
                <a:spcPct val="150000"/>
              </a:lnSpc>
              <a:spcBef>
                <a:spcPts val="0"/>
              </a:spcBef>
              <a:buClrTx/>
              <a:buSzPct val="100000"/>
              <a:buNone/>
            </a:pPr>
            <a:r>
              <a:rPr lang="zh-CN" altLang="en-US" sz="2200" dirty="0">
                <a:solidFill>
                  <a:schemeClr val="tx1"/>
                </a:solidFill>
                <a:latin typeface="黑体" panose="02010609060101010101" pitchFamily="49" charset="-122"/>
                <a:ea typeface="黑体" panose="02010609060101010101" pitchFamily="49" charset="-122"/>
              </a:rPr>
              <a:t>动力学表达式为：</a:t>
            </a:r>
            <a:endParaRPr lang="en-US" altLang="zh-CN" sz="2200" dirty="0">
              <a:solidFill>
                <a:schemeClr val="tx1"/>
              </a:solidFill>
              <a:latin typeface="黑体" panose="02010609060101010101" pitchFamily="49" charset="-122"/>
              <a:ea typeface="黑体" panose="02010609060101010101" pitchFamily="49" charset="-122"/>
            </a:endParaRPr>
          </a:p>
          <a:p>
            <a:pPr marL="0" indent="720090">
              <a:lnSpc>
                <a:spcPct val="150000"/>
              </a:lnSpc>
              <a:spcBef>
                <a:spcPts val="0"/>
              </a:spcBef>
              <a:buClrTx/>
              <a:buSzPct val="100000"/>
              <a:buNone/>
            </a:pPr>
            <a:endParaRPr lang="en-US" altLang="zh-CN" sz="2200" dirty="0">
              <a:solidFill>
                <a:schemeClr val="tx1"/>
              </a:solidFill>
              <a:latin typeface="黑体" panose="02010609060101010101" pitchFamily="49" charset="-122"/>
              <a:ea typeface="黑体" panose="02010609060101010101" pitchFamily="49" charset="-122"/>
            </a:endParaRPr>
          </a:p>
          <a:p>
            <a:pPr marL="0" indent="720090">
              <a:lnSpc>
                <a:spcPct val="150000"/>
              </a:lnSpc>
              <a:spcBef>
                <a:spcPts val="0"/>
              </a:spcBef>
              <a:buClrTx/>
              <a:buSzPct val="100000"/>
              <a:buNone/>
            </a:pPr>
            <a:r>
              <a:rPr lang="zh-CN" altLang="en-US" sz="2200" dirty="0">
                <a:solidFill>
                  <a:schemeClr val="tx1"/>
                </a:solidFill>
                <a:latin typeface="黑体" panose="02010609060101010101" pitchFamily="49" charset="-122"/>
                <a:ea typeface="黑体" panose="02010609060101010101" pitchFamily="49" charset="-122"/>
              </a:rPr>
              <a:t>溶解氧是微生物氧化有机物的电子受体，微生物降解有机污染物将消耗水中的溶解氧。</a:t>
            </a:r>
            <a:endParaRPr lang="zh-CN" altLang="en-US" sz="2200" dirty="0">
              <a:solidFill>
                <a:schemeClr val="tx1"/>
              </a:solidFill>
              <a:latin typeface="黑体" panose="02010609060101010101" pitchFamily="49" charset="-122"/>
              <a:ea typeface="黑体" panose="02010609060101010101" pitchFamily="49" charset="-122"/>
            </a:endParaRPr>
          </a:p>
          <a:p>
            <a:pPr marL="0" indent="720090">
              <a:lnSpc>
                <a:spcPct val="150000"/>
              </a:lnSpc>
              <a:spcBef>
                <a:spcPts val="0"/>
              </a:spcBef>
              <a:buClrTx/>
              <a:buSzPct val="100000"/>
              <a:buNone/>
            </a:pPr>
            <a:r>
              <a:rPr lang="zh-CN" altLang="en-US" sz="2200" dirty="0">
                <a:solidFill>
                  <a:schemeClr val="tx1"/>
                </a:solidFill>
                <a:latin typeface="黑体" panose="02010609060101010101" pitchFamily="49" charset="-122"/>
                <a:ea typeface="黑体" panose="02010609060101010101" pitchFamily="49" charset="-122"/>
              </a:rPr>
              <a:t>其反应式可表示为：</a:t>
            </a:r>
            <a:endParaRPr lang="zh-CN" altLang="en-US" sz="2200" dirty="0">
              <a:solidFill>
                <a:schemeClr val="tx1"/>
              </a:solidFill>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1"/>
          <a:stretch>
            <a:fillRect/>
          </a:stretch>
        </p:blipFill>
        <p:spPr>
          <a:xfrm>
            <a:off x="4295847" y="2277085"/>
            <a:ext cx="2590561" cy="894179"/>
          </a:xfrm>
          <a:prstGeom prst="rect">
            <a:avLst/>
          </a:prstGeom>
        </p:spPr>
      </p:pic>
      <p:pic>
        <p:nvPicPr>
          <p:cNvPr id="10" name="图片 9"/>
          <p:cNvPicPr>
            <a:picLocks noChangeAspect="1"/>
          </p:cNvPicPr>
          <p:nvPr/>
        </p:nvPicPr>
        <p:blipFill>
          <a:blip r:embed="rId2">
            <a:clrChange>
              <a:clrFrom>
                <a:srgbClr val="F9F9F9"/>
              </a:clrFrom>
              <a:clrTo>
                <a:srgbClr val="F9F9F9">
                  <a:alpha val="0"/>
                </a:srgbClr>
              </a:clrTo>
            </a:clrChange>
          </a:blip>
          <a:stretch>
            <a:fillRect/>
          </a:stretch>
        </p:blipFill>
        <p:spPr>
          <a:xfrm>
            <a:off x="3863340" y="4580890"/>
            <a:ext cx="4658360" cy="807085"/>
          </a:xfrm>
          <a:prstGeom prst="rect">
            <a:avLst/>
          </a:prstGeom>
        </p:spPr>
      </p:pic>
      <p:sp>
        <p:nvSpPr>
          <p:cNvPr id="2" name="Text Box 4"/>
          <p:cNvSpPr txBox="1">
            <a:spLocks noChangeArrowheads="1"/>
          </p:cNvSpPr>
          <p:nvPr/>
        </p:nvSpPr>
        <p:spPr bwMode="auto">
          <a:xfrm>
            <a:off x="334328" y="260668"/>
            <a:ext cx="9001526"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5.2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共</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代谢</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Cometabolism</a:t>
            </a:r>
            <a:endParaRPr lang="en-US" altLang="zh-CN" sz="3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spd="slow">
    <p:zoom/>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95400" y="1052736"/>
            <a:ext cx="11339249" cy="15754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720090">
              <a:lnSpc>
                <a:spcPct val="150000"/>
              </a:lnSpc>
              <a:spcBef>
                <a:spcPts val="0"/>
              </a:spcBef>
              <a:buClrTx/>
              <a:buSzPct val="100000"/>
              <a:buNone/>
            </a:pPr>
            <a:r>
              <a:rPr lang="zh-CN" altLang="en-US" sz="2200" dirty="0">
                <a:solidFill>
                  <a:schemeClr val="tx1"/>
                </a:solidFill>
                <a:latin typeface="黑体" panose="02010609060101010101" pitchFamily="49" charset="-122"/>
                <a:ea typeface="黑体" panose="02010609060101010101" pitchFamily="49" charset="-122"/>
              </a:rPr>
              <a:t>一般向天然水体中加入有机物后，将引起水体溶解氧发生变化，可得到氧下垂曲线，把河流分成相应的几个区段。</a:t>
            </a:r>
            <a:endParaRPr lang="zh-CN" altLang="en-US" sz="2200" dirty="0">
              <a:solidFill>
                <a:schemeClr val="tx1"/>
              </a:solidFill>
              <a:latin typeface="黑体" panose="02010609060101010101" pitchFamily="49" charset="-122"/>
              <a:ea typeface="黑体" panose="02010609060101010101" pitchFamily="49" charset="-122"/>
            </a:endParaRPr>
          </a:p>
          <a:p>
            <a:pPr marL="0" indent="720090">
              <a:lnSpc>
                <a:spcPct val="150000"/>
              </a:lnSpc>
              <a:spcBef>
                <a:spcPts val="0"/>
              </a:spcBef>
              <a:buClrTx/>
              <a:buSzPct val="100000"/>
              <a:buNone/>
            </a:pPr>
            <a:endParaRPr lang="zh-CN" altLang="en-US" sz="2400" dirty="0">
              <a:solidFill>
                <a:schemeClr val="tx1"/>
              </a:solidFill>
              <a:latin typeface="黑体" panose="02010609060101010101" pitchFamily="49" charset="-122"/>
              <a:ea typeface="黑体" panose="02010609060101010101" pitchFamily="49" charset="-122"/>
            </a:endParaRPr>
          </a:p>
        </p:txBody>
      </p:sp>
      <p:pic>
        <p:nvPicPr>
          <p:cNvPr id="9" name="图片 8"/>
          <p:cNvPicPr>
            <a:picLocks noChangeAspect="1"/>
          </p:cNvPicPr>
          <p:nvPr/>
        </p:nvPicPr>
        <p:blipFill>
          <a:blip r:embed="rId1"/>
          <a:stretch>
            <a:fillRect/>
          </a:stretch>
        </p:blipFill>
        <p:spPr>
          <a:xfrm>
            <a:off x="4439816" y="6142990"/>
            <a:ext cx="4934172" cy="476250"/>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8508" y="2251553"/>
            <a:ext cx="6978689" cy="3891437"/>
          </a:xfrm>
          <a:prstGeom prst="rect">
            <a:avLst/>
          </a:prstGeom>
        </p:spPr>
      </p:pic>
      <p:sp>
        <p:nvSpPr>
          <p:cNvPr id="2" name="Text Box 4"/>
          <p:cNvSpPr txBox="1">
            <a:spLocks noChangeArrowheads="1"/>
          </p:cNvSpPr>
          <p:nvPr/>
        </p:nvSpPr>
        <p:spPr bwMode="auto">
          <a:xfrm>
            <a:off x="334328" y="260668"/>
            <a:ext cx="9001526"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5.2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共</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代谢</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Cometabolism</a:t>
            </a:r>
            <a:endParaRPr lang="en-US" altLang="zh-CN" sz="3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spd="slow">
    <p:zoom/>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sz="quarter"/>
          </p:nvPr>
        </p:nvSpPr>
        <p:spPr>
          <a:xfrm>
            <a:off x="1424384" y="620353"/>
            <a:ext cx="9343232" cy="2523512"/>
          </a:xfrm>
        </p:spPr>
        <p:txBody>
          <a:bodyPr vert="horz" wrap="square" lIns="91440" tIns="45720" rIns="91440" bIns="45720" numCol="1" anchor="ctr" anchorCtr="0" compatLnSpc="1"/>
          <a:lstStyle/>
          <a:p>
            <a:pPr lvl="0" eaLnBrk="1" hangingPunct="1">
              <a:lnSpc>
                <a:spcPct val="110000"/>
              </a:lnSpc>
              <a:spcBef>
                <a:spcPct val="20000"/>
              </a:spcBef>
              <a:defRPr/>
            </a:pP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第四节 水质模型</a:t>
            </a:r>
            <a:br>
              <a:rPr lang="en-US" altLang="zh-CN" sz="4800" b="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Section 4 Models for Water Quality</a:t>
            </a:r>
            <a:endPar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3732" name="Text Box 4"/>
          <p:cNvSpPr txBox="1">
            <a:spLocks noChangeArrowheads="1"/>
          </p:cNvSpPr>
          <p:nvPr/>
        </p:nvSpPr>
        <p:spPr bwMode="auto">
          <a:xfrm>
            <a:off x="1424384" y="2861531"/>
            <a:ext cx="10801200" cy="273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一、无机污染物的热力学化学平衡模型</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Thermodynamic Chemical Equilibrium Model for Inorganic Pollutants</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有毒有机污染物的归趋模型</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Fate Model of Toxic Organic Pollutants</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537" name="Line 9"/>
          <p:cNvSpPr>
            <a:spLocks noChangeShapeType="1"/>
          </p:cNvSpPr>
          <p:nvPr/>
        </p:nvSpPr>
        <p:spPr bwMode="auto">
          <a:xfrm>
            <a:off x="1496392" y="3608146"/>
            <a:ext cx="6624736"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4"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22537"/>
                                        </p:tgtEl>
                                        <p:attrNameLst>
                                          <p:attrName>style.visibility</p:attrName>
                                        </p:attrNameLst>
                                      </p:cBhvr>
                                      <p:to>
                                        <p:strVal val="visible"/>
                                      </p:to>
                                    </p:set>
                                    <p:anim calcmode="lin" valueType="num">
                                      <p:cBhvr additive="base">
                                        <p:cTn id="24" dur="500" fill="hold"/>
                                        <p:tgtEl>
                                          <p:spTgt spid="22537"/>
                                        </p:tgtEl>
                                        <p:attrNameLst>
                                          <p:attrName>ppt_x</p:attrName>
                                        </p:attrNameLst>
                                      </p:cBhvr>
                                      <p:tavLst>
                                        <p:tav tm="0">
                                          <p:val>
                                            <p:strVal val="0-#ppt_w/2"/>
                                          </p:val>
                                        </p:tav>
                                        <p:tav tm="100000">
                                          <p:val>
                                            <p:strVal val="#ppt_x"/>
                                          </p:val>
                                        </p:tav>
                                      </p:tavLst>
                                    </p:anim>
                                    <p:anim calcmode="lin" valueType="num">
                                      <p:cBhvr additive="base">
                                        <p:cTn id="25"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1231389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无机污染物的热力学化学平衡模型</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23392" y="1562838"/>
            <a:ext cx="11057289" cy="244996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化学热力学平衡模型</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即稳态和化学平衡条件下，水中各溶质的形态受水中化学质量作用方程和质量平衡方程的控制，因此通过一定的计算，可以获得各形态浓度的方法。</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20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世纪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50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年代末与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60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年代初，</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化学平衡模型的计算机化得到了较大发展</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，其中代表性的为美国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EPA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阿森斯实验室开发了一系列地球化学热力学平衡模型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MINTEQA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程序，以及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Westall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等人开发的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MICROQL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等。后期的程序大多基于此发展而来，目前常见的基于计算机计算的化学模型软件众多（下表）。</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文本框 2"/>
          <p:cNvSpPr txBox="1"/>
          <p:nvPr/>
        </p:nvSpPr>
        <p:spPr>
          <a:xfrm>
            <a:off x="263352" y="970114"/>
            <a:ext cx="12025336" cy="553998"/>
          </a:xfrm>
          <a:prstGeom prst="rect">
            <a:avLst/>
          </a:prstGeom>
          <a:noFill/>
        </p:spPr>
        <p:txBody>
          <a:bodyPr wrap="square">
            <a:spAutoFit/>
          </a:bodyPr>
          <a:lstStyle/>
          <a:p>
            <a:r>
              <a:rPr lang="en-US" altLang="zh-CN" sz="3000" b="1" dirty="0">
                <a:latin typeface="Times New Roman" panose="02020603050405020304" pitchFamily="18" charset="0"/>
                <a:cs typeface="Times New Roman" panose="02020603050405020304" pitchFamily="18" charset="0"/>
              </a:rPr>
              <a:t>Thermodynamic Chemical Equilibrium Model for Inorganic Pollutants</a:t>
            </a:r>
            <a:endParaRPr lang="en-US" altLang="zh-CN" sz="3000" b="1" dirty="0">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1">
            <a:clrChange>
              <a:clrFrom>
                <a:srgbClr val="FFFFFF"/>
              </a:clrFrom>
              <a:clrTo>
                <a:srgbClr val="FFFFFF">
                  <a:alpha val="0"/>
                </a:srgbClr>
              </a:clrTo>
            </a:clrChange>
          </a:blip>
          <a:stretch>
            <a:fillRect/>
          </a:stretch>
        </p:blipFill>
        <p:spPr>
          <a:xfrm>
            <a:off x="2626265" y="4147367"/>
            <a:ext cx="7645813" cy="2449965"/>
          </a:xfrm>
          <a:prstGeom prst="rect">
            <a:avLst/>
          </a:prstGeom>
        </p:spPr>
      </p:pic>
    </p:spTree>
  </p:cSld>
  <p:clrMapOvr>
    <a:masterClrMapping/>
  </p:clrMapOvr>
  <p:transition spd="slow">
    <p:zoom/>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1231389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无机污染物的热力学化学平衡模型</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3" name="文本框 2"/>
          <p:cNvSpPr txBox="1"/>
          <p:nvPr/>
        </p:nvSpPr>
        <p:spPr>
          <a:xfrm>
            <a:off x="263352" y="970114"/>
            <a:ext cx="12025336" cy="553998"/>
          </a:xfrm>
          <a:prstGeom prst="rect">
            <a:avLst/>
          </a:prstGeom>
          <a:noFill/>
        </p:spPr>
        <p:txBody>
          <a:bodyPr wrap="square">
            <a:spAutoFit/>
          </a:bodyPr>
          <a:lstStyle/>
          <a:p>
            <a:r>
              <a:rPr lang="en-US" altLang="zh-CN" sz="3000" b="1" dirty="0">
                <a:latin typeface="Times New Roman" panose="02020603050405020304" pitchFamily="18" charset="0"/>
                <a:cs typeface="Times New Roman" panose="02020603050405020304" pitchFamily="18" charset="0"/>
              </a:rPr>
              <a:t>Thermodynamic Chemical Equilibrium Model for Inorganic Pollutants</a:t>
            </a:r>
            <a:endParaRPr lang="en-US" altLang="zh-CN" sz="3000" b="1"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549910" y="1704975"/>
            <a:ext cx="10520680" cy="1850390"/>
          </a:xfrm>
          <a:prstGeom prst="rect">
            <a:avLst/>
          </a:prstGeom>
          <a:noFill/>
        </p:spPr>
        <p:txBody>
          <a:bodyPr wrap="square">
            <a:spAutoFit/>
          </a:bodyPr>
          <a:lstStyle/>
          <a:p>
            <a:pPr indent="720090">
              <a:lnSpc>
                <a:spcPct val="130000"/>
              </a:lnSpc>
              <a:spcBef>
                <a:spcPts val="0"/>
              </a:spcBef>
              <a:buNone/>
            </a:pPr>
            <a:r>
              <a:rPr lang="zh-CN" altLang="en-US" sz="2200" dirty="0">
                <a:solidFill>
                  <a:srgbClr val="231F20"/>
                </a:solidFill>
                <a:effectLst/>
                <a:latin typeface="黑体" panose="02010609060101010101" pitchFamily="49" charset="-122"/>
                <a:ea typeface="黑体" panose="02010609060101010101" pitchFamily="49" charset="-122"/>
              </a:rPr>
              <a:t>化学平衡计算软件中涉及两个主要的概念，即</a:t>
            </a:r>
            <a:r>
              <a:rPr lang="zh-CN" altLang="en-US" sz="2200" dirty="0">
                <a:solidFill>
                  <a:srgbClr val="0070C0"/>
                </a:solidFill>
                <a:latin typeface="Times New Roman" panose="02020603050405020304" pitchFamily="18" charset="0"/>
                <a:ea typeface="黑体" panose="02010609060101010101" pitchFamily="49" charset="-122"/>
              </a:rPr>
              <a:t>“组分”</a:t>
            </a:r>
            <a:r>
              <a:rPr lang="zh-CN" altLang="en-US" sz="2200" dirty="0">
                <a:solidFill>
                  <a:srgbClr val="231F20"/>
                </a:solidFill>
                <a:effectLst/>
                <a:latin typeface="黑体" panose="02010609060101010101" pitchFamily="49" charset="-122"/>
                <a:ea typeface="黑体" panose="02010609060101010101" pitchFamily="49" charset="-122"/>
              </a:rPr>
              <a:t>和</a:t>
            </a:r>
            <a:r>
              <a:rPr lang="zh-CN" altLang="en-US" sz="2200" dirty="0">
                <a:solidFill>
                  <a:srgbClr val="0070C0"/>
                </a:solidFill>
                <a:effectLst/>
                <a:latin typeface="黑体" panose="02010609060101010101" pitchFamily="49" charset="-122"/>
                <a:ea typeface="黑体" panose="02010609060101010101" pitchFamily="49" charset="-122"/>
              </a:rPr>
              <a:t>“形态”</a:t>
            </a:r>
            <a:r>
              <a:rPr lang="zh-CN" altLang="en-US" sz="2200" dirty="0">
                <a:solidFill>
                  <a:srgbClr val="231F20"/>
                </a:solidFill>
                <a:effectLst/>
                <a:latin typeface="黑体" panose="02010609060101010101" pitchFamily="49" charset="-122"/>
                <a:ea typeface="黑体" panose="02010609060101010101" pitchFamily="49" charset="-122"/>
              </a:rPr>
              <a:t>。</a:t>
            </a:r>
            <a:endParaRPr lang="en-US" altLang="zh-CN" sz="2200" dirty="0">
              <a:solidFill>
                <a:srgbClr val="231F20"/>
              </a:solidFill>
              <a:effectLst/>
              <a:latin typeface="黑体" panose="02010609060101010101" pitchFamily="49" charset="-122"/>
              <a:ea typeface="黑体" panose="02010609060101010101" pitchFamily="49" charset="-122"/>
            </a:endParaRPr>
          </a:p>
          <a:p>
            <a:pPr indent="720090">
              <a:lnSpc>
                <a:spcPct val="130000"/>
              </a:lnSpc>
              <a:spcBef>
                <a:spcPts val="0"/>
              </a:spcBef>
              <a:buNone/>
            </a:pPr>
            <a:r>
              <a:rPr lang="zh-CN" altLang="en-US" sz="2200" b="1" dirty="0">
                <a:effectLst/>
                <a:latin typeface="黑体" panose="02010609060101010101" pitchFamily="49" charset="-122"/>
                <a:ea typeface="黑体" panose="02010609060101010101" pitchFamily="49" charset="-122"/>
              </a:rPr>
              <a:t>形态</a:t>
            </a:r>
            <a:r>
              <a:rPr lang="zh-CN" altLang="en-US" sz="2200" dirty="0">
                <a:solidFill>
                  <a:srgbClr val="231F20"/>
                </a:solidFill>
                <a:effectLst/>
                <a:latin typeface="黑体" panose="02010609060101010101" pitchFamily="49" charset="-122"/>
                <a:ea typeface="黑体" panose="02010609060101010101" pitchFamily="49" charset="-122"/>
              </a:rPr>
              <a:t>为体系中物质的所有化学形态。</a:t>
            </a:r>
            <a:endParaRPr lang="en-US" altLang="zh-CN" sz="2200" dirty="0">
              <a:solidFill>
                <a:srgbClr val="231F20"/>
              </a:solidFill>
              <a:effectLst/>
              <a:latin typeface="黑体" panose="02010609060101010101" pitchFamily="49" charset="-122"/>
              <a:ea typeface="黑体" panose="02010609060101010101" pitchFamily="49" charset="-122"/>
            </a:endParaRPr>
          </a:p>
          <a:p>
            <a:pPr indent="720090">
              <a:lnSpc>
                <a:spcPct val="130000"/>
              </a:lnSpc>
              <a:spcBef>
                <a:spcPts val="0"/>
              </a:spcBef>
              <a:buNone/>
            </a:pPr>
            <a:r>
              <a:rPr lang="zh-CN" altLang="en-US" sz="2200" b="1" dirty="0">
                <a:solidFill>
                  <a:srgbClr val="231F20"/>
                </a:solidFill>
                <a:effectLst/>
                <a:latin typeface="黑体" panose="02010609060101010101" pitchFamily="49" charset="-122"/>
                <a:ea typeface="黑体" panose="02010609060101010101" pitchFamily="49" charset="-122"/>
              </a:rPr>
              <a:t>组分</a:t>
            </a:r>
            <a:r>
              <a:rPr lang="zh-CN" altLang="en-US" sz="2200" dirty="0">
                <a:solidFill>
                  <a:srgbClr val="231F20"/>
                </a:solidFill>
                <a:effectLst/>
                <a:latin typeface="黑体" panose="02010609060101010101" pitchFamily="49" charset="-122"/>
                <a:ea typeface="黑体" panose="02010609060101010101" pitchFamily="49" charset="-122"/>
              </a:rPr>
              <a:t>为能够描述溶液体系中所有形态的最少形态，即组分通过一定的化学反应式可以生成体系中的所有形态，前者为反应物，后者为产物。</a:t>
            </a:r>
            <a:endParaRPr lang="zh-CN" altLang="en-US" sz="2200" dirty="0">
              <a:latin typeface="黑体" panose="02010609060101010101" pitchFamily="49" charset="-122"/>
              <a:ea typeface="黑体" panose="02010609060101010101" pitchFamily="49" charset="-122"/>
            </a:endParaRPr>
          </a:p>
        </p:txBody>
      </p:sp>
      <p:sp>
        <p:nvSpPr>
          <p:cNvPr id="11" name="文本框 10"/>
          <p:cNvSpPr txBox="1"/>
          <p:nvPr/>
        </p:nvSpPr>
        <p:spPr>
          <a:xfrm>
            <a:off x="549910" y="3648710"/>
            <a:ext cx="10690860" cy="2171065"/>
          </a:xfrm>
          <a:prstGeom prst="rect">
            <a:avLst/>
          </a:prstGeom>
          <a:noFill/>
        </p:spPr>
        <p:txBody>
          <a:bodyPr wrap="square">
            <a:spAutoFit/>
          </a:bodyPr>
          <a:lstStyle/>
          <a:p>
            <a:pPr indent="720090">
              <a:lnSpc>
                <a:spcPct val="130000"/>
              </a:lnSpc>
            </a:pPr>
            <a:r>
              <a:rPr lang="zh-CN" altLang="en-US" sz="2200" dirty="0">
                <a:latin typeface="黑体" panose="02010609060101010101" pitchFamily="49" charset="-122"/>
                <a:ea typeface="黑体" panose="02010609060101010101" pitchFamily="49" charset="-122"/>
              </a:rPr>
              <a:t>举例来说，如在一个含有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NiCl</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200" dirty="0">
                <a:latin typeface="黑体" panose="02010609060101010101" pitchFamily="49" charset="-122"/>
                <a:ea typeface="黑体" panose="02010609060101010101" pitchFamily="49" charset="-122"/>
              </a:rPr>
              <a:t>的开放溶液体系中，</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Ni</a:t>
            </a: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200" dirty="0">
                <a:latin typeface="黑体" panose="02010609060101010101" pitchFamily="49" charset="-122"/>
                <a:ea typeface="黑体" panose="02010609060101010101" pitchFamily="49" charset="-122"/>
              </a:rPr>
              <a:t>会发生水解反应以及与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Cl</a:t>
            </a: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CO</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200" dirty="0">
                <a:latin typeface="黑体" panose="02010609060101010101" pitchFamily="49" charset="-122"/>
                <a:ea typeface="黑体" panose="02010609060101010101" pitchFamily="49" charset="-122"/>
              </a:rPr>
              <a:t>的络合反应，因此有： </a:t>
            </a:r>
            <a:endParaRPr lang="zh-CN" altLang="en-US" sz="2200" dirty="0">
              <a:latin typeface="黑体" panose="02010609060101010101" pitchFamily="49" charset="-122"/>
              <a:ea typeface="黑体" panose="02010609060101010101" pitchFamily="49" charset="-122"/>
            </a:endParaRPr>
          </a:p>
          <a:p>
            <a:pPr indent="720090">
              <a:lnSpc>
                <a:spcPct val="130000"/>
              </a:lnSpc>
            </a:pPr>
            <a:r>
              <a:rPr lang="zh-CN" altLang="en-US" sz="2000" dirty="0">
                <a:solidFill>
                  <a:srgbClr val="0070C0"/>
                </a:solidFill>
                <a:latin typeface="黑体" panose="02010609060101010101" pitchFamily="49" charset="-122"/>
                <a:ea typeface="黑体" panose="02010609060101010101" pitchFamily="49" charset="-122"/>
              </a:rPr>
              <a:t>组分：</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Ni</a:t>
            </a:r>
            <a:r>
              <a:rPr lang="en-US" altLang="zh-CN" sz="20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Cl</a:t>
            </a:r>
            <a:r>
              <a:rPr lang="en-US" altLang="zh-CN" sz="20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(g)</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a:p>
            <a:pPr marL="1564640" indent="-844550">
              <a:lnSpc>
                <a:spcPct val="130000"/>
              </a:lnSpc>
            </a:pPr>
            <a:r>
              <a:rPr lang="zh-CN" altLang="en-US" sz="2000" dirty="0">
                <a:solidFill>
                  <a:srgbClr val="0070C0"/>
                </a:solidFill>
                <a:latin typeface="黑体" panose="02010609060101010101" pitchFamily="49" charset="-122"/>
                <a:ea typeface="黑体" panose="02010609060101010101" pitchFamily="49" charset="-122"/>
              </a:rPr>
              <a:t>形态：</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Ni</a:t>
            </a:r>
            <a:r>
              <a:rPr lang="en-US" altLang="zh-CN" sz="20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Ni(OH)</a:t>
            </a:r>
            <a:r>
              <a:rPr lang="en-US" altLang="zh-CN" sz="20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Ni (OH)</a:t>
            </a:r>
            <a:r>
              <a:rPr lang="en-US" altLang="zh-CN" sz="2000"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Ni(OH)</a:t>
            </a:r>
            <a:r>
              <a:rPr lang="en-US" altLang="zh-CN" sz="2000"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NiCO</a:t>
            </a:r>
            <a:r>
              <a:rPr lang="en-US" altLang="zh-CN" sz="2000"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NiCl</a:t>
            </a:r>
            <a:r>
              <a:rPr lang="en-US" altLang="zh-CN" sz="20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NiCl</a:t>
            </a:r>
            <a:r>
              <a:rPr lang="en-US" altLang="zh-CN" sz="2000"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 </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HCO</a:t>
            </a:r>
            <a:r>
              <a:rPr lang="en-US" altLang="zh-CN" sz="2000"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Cl</a:t>
            </a:r>
            <a:r>
              <a:rPr lang="en-US" altLang="zh-CN" sz="20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OH</a:t>
            </a:r>
            <a:r>
              <a:rPr lang="en-US" altLang="zh-CN" sz="20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文本框 1"/>
          <p:cNvSpPr txBox="1"/>
          <p:nvPr/>
        </p:nvSpPr>
        <p:spPr>
          <a:xfrm>
            <a:off x="840740" y="1484630"/>
            <a:ext cx="10329545" cy="415417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初级生产者（</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primary producer</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）：利用太阳能从无机矿物合成有机物的生物体。</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初级生产力（</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primary productivity</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）：水体通过光合作用将太阳能转化为有机物质的能力。</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富营养化：</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Eutrophication</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贫营养化：</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Oligotrophication</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溶解氧（</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DO</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Dissolved oxygen</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生化需氧量（</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BOD,</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biochemical</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oxygen</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demand</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）：在一定体积的水中有机物降解所需耗用的氧的量。</a:t>
            </a:r>
            <a:endPar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5" name="Text Box 4"/>
          <p:cNvSpPr txBox="1">
            <a:spLocks noChangeArrowheads="1"/>
          </p:cNvSpPr>
          <p:nvPr/>
        </p:nvSpPr>
        <p:spPr bwMode="auto">
          <a:xfrm>
            <a:off x="335280" y="404495"/>
            <a:ext cx="11047730" cy="1015365"/>
          </a:xfrm>
          <a:prstGeom prst="rect">
            <a:avLst/>
          </a:prstGeom>
          <a:noFill/>
          <a:ln w="9525">
            <a:noFill/>
            <a:miter lim="800000"/>
          </a:ln>
          <a:effectLst/>
        </p:spPr>
        <p:txBody>
          <a:bodyPr wrap="square">
            <a:spAutoFit/>
          </a:bodyPr>
          <a:p>
            <a:pPr marL="457200" indent="-457200" eaLnBrk="1" hangingPunct="1">
              <a:lnSpc>
                <a:spcPct val="10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水中营养元素和水生生物</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5"/>
              </a:spcBef>
              <a:spcAft>
                <a:spcPts val="0"/>
              </a:spcAft>
              <a:defRPr/>
            </a:pP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Nutrient Elements and Aquatic organisms in Water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1231389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无机污染物的热力学化学平衡模型</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3" name="文本框 2"/>
          <p:cNvSpPr txBox="1"/>
          <p:nvPr/>
        </p:nvSpPr>
        <p:spPr>
          <a:xfrm>
            <a:off x="263352" y="970114"/>
            <a:ext cx="12025336" cy="553998"/>
          </a:xfrm>
          <a:prstGeom prst="rect">
            <a:avLst/>
          </a:prstGeom>
          <a:noFill/>
        </p:spPr>
        <p:txBody>
          <a:bodyPr wrap="square">
            <a:spAutoFit/>
          </a:bodyPr>
          <a:lstStyle/>
          <a:p>
            <a:r>
              <a:rPr lang="en-US" altLang="zh-CN" sz="3000" b="1" dirty="0">
                <a:latin typeface="Times New Roman" panose="02020603050405020304" pitchFamily="18" charset="0"/>
                <a:cs typeface="Times New Roman" panose="02020603050405020304" pitchFamily="18" charset="0"/>
              </a:rPr>
              <a:t>Thermodynamic Chemical Equilibrium Model for Inorganic Pollutants</a:t>
            </a:r>
            <a:endParaRPr lang="en-US" altLang="zh-CN" sz="3000" b="1" dirty="0">
              <a:latin typeface="Times New Roman" panose="02020603050405020304" pitchFamily="18" charset="0"/>
              <a:cs typeface="Times New Roman" panose="02020603050405020304" pitchFamily="18" charset="0"/>
            </a:endParaRPr>
          </a:p>
        </p:txBody>
      </p:sp>
      <p:grpSp>
        <p:nvGrpSpPr>
          <p:cNvPr id="2" name="组合 1"/>
          <p:cNvGrpSpPr/>
          <p:nvPr/>
        </p:nvGrpSpPr>
        <p:grpSpPr>
          <a:xfrm>
            <a:off x="403860" y="1969770"/>
            <a:ext cx="6744970" cy="4441825"/>
            <a:chOff x="551384" y="2548880"/>
            <a:chExt cx="5409549" cy="3194899"/>
          </a:xfrm>
        </p:grpSpPr>
        <p:pic>
          <p:nvPicPr>
            <p:cNvPr id="7" name="图片 6"/>
            <p:cNvPicPr>
              <a:picLocks noChangeAspect="1"/>
            </p:cNvPicPr>
            <p:nvPr/>
          </p:nvPicPr>
          <p:blipFill>
            <a:blip r:embed="rId1"/>
            <a:stretch>
              <a:fillRect/>
            </a:stretch>
          </p:blipFill>
          <p:spPr>
            <a:xfrm>
              <a:off x="551384" y="2548880"/>
              <a:ext cx="5409549" cy="2462277"/>
            </a:xfrm>
            <a:prstGeom prst="rect">
              <a:avLst/>
            </a:prstGeom>
          </p:spPr>
        </p:pic>
        <p:pic>
          <p:nvPicPr>
            <p:cNvPr id="10" name="图片 9"/>
            <p:cNvPicPr>
              <a:picLocks noChangeAspect="1"/>
            </p:cNvPicPr>
            <p:nvPr/>
          </p:nvPicPr>
          <p:blipFill>
            <a:blip r:embed="rId2"/>
            <a:srcRect/>
            <a:stretch>
              <a:fillRect/>
            </a:stretch>
          </p:blipFill>
          <p:spPr>
            <a:xfrm>
              <a:off x="569379" y="4919958"/>
              <a:ext cx="5373557" cy="823821"/>
            </a:xfrm>
            <a:prstGeom prst="rect">
              <a:avLst/>
            </a:prstGeom>
          </p:spPr>
        </p:pic>
      </p:grpSp>
      <p:sp>
        <p:nvSpPr>
          <p:cNvPr id="13" name="文本框 12"/>
          <p:cNvSpPr txBox="1"/>
          <p:nvPr/>
        </p:nvSpPr>
        <p:spPr>
          <a:xfrm>
            <a:off x="2571576" y="1517228"/>
            <a:ext cx="2071537" cy="400110"/>
          </a:xfrm>
          <a:prstGeom prst="rect">
            <a:avLst/>
          </a:prstGeom>
          <a:noFill/>
        </p:spPr>
        <p:txBody>
          <a:bodyPr wrap="square">
            <a:spAutoFit/>
          </a:bodyPr>
          <a:lstStyle/>
          <a:p>
            <a:r>
              <a:rPr lang="zh-CN" altLang="en-US" sz="2000" b="1" dirty="0">
                <a:solidFill>
                  <a:srgbClr val="231F20"/>
                </a:solidFill>
                <a:effectLst/>
                <a:latin typeface="黑体" panose="02010609060101010101" pitchFamily="49" charset="-122"/>
                <a:ea typeface="黑体" panose="02010609060101010101" pitchFamily="49" charset="-122"/>
              </a:rPr>
              <a:t>化学计量关系表</a:t>
            </a:r>
            <a:endParaRPr lang="zh-CN" altLang="en-US" sz="2000" b="1" dirty="0">
              <a:latin typeface="黑体" panose="02010609060101010101" pitchFamily="49" charset="-122"/>
              <a:ea typeface="黑体" panose="02010609060101010101" pitchFamily="49" charset="-122"/>
            </a:endParaRPr>
          </a:p>
        </p:txBody>
      </p:sp>
      <p:sp>
        <p:nvSpPr>
          <p:cNvPr id="15" name="文本框 14"/>
          <p:cNvSpPr txBox="1"/>
          <p:nvPr/>
        </p:nvSpPr>
        <p:spPr>
          <a:xfrm>
            <a:off x="7226300" y="2060575"/>
            <a:ext cx="4909185" cy="1691640"/>
          </a:xfrm>
          <a:prstGeom prst="rect">
            <a:avLst/>
          </a:prstGeom>
          <a:noFill/>
        </p:spPr>
        <p:txBody>
          <a:bodyPr wrap="square">
            <a:spAutoFit/>
          </a:bodyPr>
          <a:lstStyle/>
          <a:p>
            <a:pPr indent="37465">
              <a:lnSpc>
                <a:spcPct val="130000"/>
              </a:lnSpc>
            </a:pPr>
            <a:r>
              <a:rPr lang="zh-CN" altLang="en-US" sz="2000" dirty="0">
                <a:latin typeface="黑体" panose="02010609060101010101" pitchFamily="49" charset="-122"/>
                <a:ea typeface="黑体" panose="02010609060101010101" pitchFamily="49" charset="-122"/>
              </a:rPr>
              <a:t>通过表中的各形态的化学计算关系，每一种形态均可采用组份加上平衡常数的方程加以表达，例如对于表中第三个形态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Ni(OH)</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latin typeface="黑体" panose="02010609060101010101" pitchFamily="49" charset="-122"/>
                <a:ea typeface="黑体" panose="02010609060101010101" pitchFamily="49" charset="-122"/>
              </a:rPr>
              <a:t>而言，代表如下的反应方程：</a:t>
            </a:r>
            <a:endParaRPr lang="zh-CN" altLang="en-US" sz="2000" dirty="0">
              <a:latin typeface="黑体" panose="02010609060101010101" pitchFamily="49" charset="-122"/>
              <a:ea typeface="黑体" panose="02010609060101010101" pitchFamily="49" charset="-122"/>
            </a:endParaRPr>
          </a:p>
        </p:txBody>
      </p:sp>
      <p:pic>
        <p:nvPicPr>
          <p:cNvPr id="19" name="图片 18"/>
          <p:cNvPicPr>
            <a:picLocks noChangeAspect="1"/>
          </p:cNvPicPr>
          <p:nvPr/>
        </p:nvPicPr>
        <p:blipFill>
          <a:blip r:embed="rId3">
            <a:clrChange>
              <a:clrFrom>
                <a:srgbClr val="FFFFFF"/>
              </a:clrFrom>
              <a:clrTo>
                <a:srgbClr val="FFFFFF">
                  <a:alpha val="0"/>
                </a:srgbClr>
              </a:clrTo>
            </a:clrChange>
          </a:blip>
          <a:stretch>
            <a:fillRect/>
          </a:stretch>
        </p:blipFill>
        <p:spPr>
          <a:xfrm>
            <a:off x="7391132" y="3820287"/>
            <a:ext cx="4248472" cy="465796"/>
          </a:xfrm>
          <a:prstGeom prst="rect">
            <a:avLst/>
          </a:prstGeom>
        </p:spPr>
      </p:pic>
      <p:sp>
        <p:nvSpPr>
          <p:cNvPr id="21" name="文本框 20"/>
          <p:cNvSpPr txBox="1"/>
          <p:nvPr/>
        </p:nvSpPr>
        <p:spPr>
          <a:xfrm>
            <a:off x="7245598" y="4481252"/>
            <a:ext cx="6252028" cy="449418"/>
          </a:xfrm>
          <a:prstGeom prst="rect">
            <a:avLst/>
          </a:prstGeom>
          <a:noFill/>
        </p:spPr>
        <p:txBody>
          <a:bodyPr wrap="square">
            <a:spAutoFit/>
          </a:bodyPr>
          <a:lstStyle/>
          <a:p>
            <a:pPr>
              <a:lnSpc>
                <a:spcPct val="130000"/>
              </a:lnSpc>
            </a:pPr>
            <a:r>
              <a:rPr lang="zh-CN" altLang="en-US" sz="2000" dirty="0">
                <a:latin typeface="黑体" panose="02010609060101010101" pitchFamily="49" charset="-122"/>
                <a:ea typeface="黑体" panose="02010609060101010101" pitchFamily="49" charset="-122"/>
              </a:rPr>
              <a:t>其中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Ni(OH)</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000" dirty="0">
                <a:latin typeface="黑体" panose="02010609060101010101" pitchFamily="49" charset="-122"/>
                <a:ea typeface="黑体" panose="02010609060101010101" pitchFamily="49" charset="-122"/>
              </a:rPr>
              <a:t>的浓度可以表达为：</a:t>
            </a:r>
            <a:endParaRPr lang="zh-CN" altLang="en-US" sz="2000" dirty="0">
              <a:latin typeface="黑体" panose="02010609060101010101" pitchFamily="49" charset="-122"/>
              <a:ea typeface="黑体" panose="02010609060101010101" pitchFamily="49" charset="-122"/>
            </a:endParaRPr>
          </a:p>
        </p:txBody>
      </p:sp>
      <p:pic>
        <p:nvPicPr>
          <p:cNvPr id="23" name="图片 22"/>
          <p:cNvPicPr>
            <a:picLocks noChangeAspect="1"/>
          </p:cNvPicPr>
          <p:nvPr/>
        </p:nvPicPr>
        <p:blipFill>
          <a:blip r:embed="rId4"/>
          <a:stretch>
            <a:fillRect/>
          </a:stretch>
        </p:blipFill>
        <p:spPr>
          <a:xfrm>
            <a:off x="7823180" y="4994617"/>
            <a:ext cx="3127439" cy="990446"/>
          </a:xfrm>
          <a:prstGeom prst="rect">
            <a:avLst/>
          </a:prstGeom>
        </p:spPr>
      </p:pic>
    </p:spTree>
  </p:cSld>
  <p:clrMapOvr>
    <a:masterClrMapping/>
  </p:clrMapOvr>
  <p:transition spd="slow">
    <p:zoom/>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1231389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无机污染物的热力学化学平衡模型</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3" name="文本框 2"/>
          <p:cNvSpPr txBox="1"/>
          <p:nvPr/>
        </p:nvSpPr>
        <p:spPr>
          <a:xfrm>
            <a:off x="263352" y="970114"/>
            <a:ext cx="12025336" cy="553998"/>
          </a:xfrm>
          <a:prstGeom prst="rect">
            <a:avLst/>
          </a:prstGeom>
          <a:noFill/>
        </p:spPr>
        <p:txBody>
          <a:bodyPr wrap="square">
            <a:spAutoFit/>
          </a:bodyPr>
          <a:lstStyle/>
          <a:p>
            <a:r>
              <a:rPr lang="en-US" altLang="zh-CN" sz="3000" b="1" dirty="0">
                <a:latin typeface="Times New Roman" panose="02020603050405020304" pitchFamily="18" charset="0"/>
                <a:cs typeface="Times New Roman" panose="02020603050405020304" pitchFamily="18" charset="0"/>
              </a:rPr>
              <a:t>Thermodynamic Chemical Equilibrium Model for Inorganic Pollutants</a:t>
            </a:r>
            <a:endParaRPr lang="en-US" altLang="zh-CN" sz="3000" b="1"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667796" y="1599663"/>
            <a:ext cx="10856405" cy="1410970"/>
          </a:xfrm>
          <a:prstGeom prst="rect">
            <a:avLst/>
          </a:prstGeom>
          <a:noFill/>
        </p:spPr>
        <p:txBody>
          <a:bodyPr wrap="square">
            <a:spAutoFit/>
          </a:bodyPr>
          <a:lstStyle/>
          <a:p>
            <a:pPr indent="720090">
              <a:lnSpc>
                <a:spcPct val="130000"/>
              </a:lnSpc>
            </a:pPr>
            <a:r>
              <a:rPr lang="zh-CN" altLang="en-US" sz="2200" dirty="0">
                <a:latin typeface="黑体" panose="02010609060101010101" pitchFamily="49" charset="-122"/>
                <a:ea typeface="黑体" panose="02010609060101010101" pitchFamily="49" charset="-122"/>
              </a:rPr>
              <a:t>除此上述所说的</a:t>
            </a:r>
            <a:r>
              <a:rPr lang="zh-CN" altLang="en-US" sz="2200" dirty="0">
                <a:solidFill>
                  <a:srgbClr val="0070C0"/>
                </a:solidFill>
                <a:latin typeface="黑体" panose="02010609060101010101" pitchFamily="49" charset="-122"/>
                <a:ea typeface="黑体" panose="02010609060101010101" pitchFamily="49" charset="-122"/>
              </a:rPr>
              <a:t>化学反应平衡方程</a:t>
            </a:r>
            <a:r>
              <a:rPr lang="zh-CN" altLang="en-US" sz="2200" dirty="0">
                <a:latin typeface="黑体" panose="02010609060101010101" pitchFamily="49" charset="-122"/>
                <a:ea typeface="黑体" panose="02010609060101010101" pitchFamily="49" charset="-122"/>
              </a:rPr>
              <a:t>之外，软件中的其他控制方程包括</a:t>
            </a:r>
            <a:r>
              <a:rPr lang="zh-CN" altLang="en-US" sz="2200" dirty="0">
                <a:solidFill>
                  <a:srgbClr val="0070C0"/>
                </a:solidFill>
                <a:latin typeface="黑体" panose="02010609060101010101" pitchFamily="49" charset="-122"/>
                <a:ea typeface="黑体" panose="02010609060101010101" pitchFamily="49" charset="-122"/>
              </a:rPr>
              <a:t>质量平衡方程</a:t>
            </a:r>
            <a:r>
              <a:rPr lang="zh-CN" altLang="en-US" sz="2200" dirty="0">
                <a:latin typeface="黑体" panose="02010609060101010101" pitchFamily="49" charset="-122"/>
                <a:ea typeface="黑体" panose="02010609060101010101" pitchFamily="49" charset="-122"/>
              </a:rPr>
              <a:t>、</a:t>
            </a:r>
            <a:r>
              <a:rPr lang="zh-CN" altLang="en-US" sz="2200" dirty="0">
                <a:solidFill>
                  <a:srgbClr val="0070C0"/>
                </a:solidFill>
                <a:latin typeface="黑体" panose="02010609060101010101" pitchFamily="49" charset="-122"/>
                <a:ea typeface="黑体" panose="02010609060101010101" pitchFamily="49" charset="-122"/>
              </a:rPr>
              <a:t>电荷平衡方程</a:t>
            </a:r>
            <a:r>
              <a:rPr lang="zh-CN" altLang="en-US" sz="2200" dirty="0">
                <a:latin typeface="黑体" panose="02010609060101010101" pitchFamily="49" charset="-122"/>
                <a:ea typeface="黑体" panose="02010609060101010101" pitchFamily="49" charset="-122"/>
              </a:rPr>
              <a:t>、</a:t>
            </a:r>
            <a:r>
              <a:rPr lang="zh-CN" altLang="en-US" sz="2200" dirty="0">
                <a:solidFill>
                  <a:srgbClr val="0070C0"/>
                </a:solidFill>
                <a:latin typeface="黑体" panose="02010609060101010101" pitchFamily="49" charset="-122"/>
                <a:ea typeface="黑体" panose="02010609060101010101" pitchFamily="49" charset="-122"/>
              </a:rPr>
              <a:t>温度校正方程</a:t>
            </a:r>
            <a:r>
              <a:rPr lang="zh-CN" altLang="en-US" sz="2200" dirty="0">
                <a:latin typeface="黑体" panose="02010609060101010101" pitchFamily="49" charset="-122"/>
                <a:ea typeface="黑体" panose="02010609060101010101" pitchFamily="49" charset="-122"/>
              </a:rPr>
              <a:t>和</a:t>
            </a:r>
            <a:r>
              <a:rPr lang="zh-CN" altLang="en-US" sz="2200" dirty="0">
                <a:solidFill>
                  <a:srgbClr val="0070C0"/>
                </a:solidFill>
                <a:latin typeface="黑体" panose="02010609060101010101" pitchFamily="49" charset="-122"/>
                <a:ea typeface="黑体" panose="02010609060101010101" pitchFamily="49" charset="-122"/>
              </a:rPr>
              <a:t>活度系数校正方程</a:t>
            </a:r>
            <a:r>
              <a:rPr lang="zh-CN" altLang="en-US" sz="2200" dirty="0">
                <a:latin typeface="黑体" panose="02010609060101010101" pitchFamily="49" charset="-122"/>
                <a:ea typeface="黑体" panose="02010609060101010101" pitchFamily="49" charset="-122"/>
              </a:rPr>
              <a:t>等。尽管不同软件采用的温度校正方程和活度系数校正方程等各不相同，但它们的基本原理均相同。</a:t>
            </a:r>
            <a:endParaRPr lang="zh-CN" altLang="en-US" sz="2200" dirty="0">
              <a:latin typeface="黑体" panose="02010609060101010101" pitchFamily="49" charset="-122"/>
              <a:ea typeface="黑体" panose="02010609060101010101" pitchFamily="49" charset="-122"/>
            </a:endParaRPr>
          </a:p>
        </p:txBody>
      </p:sp>
      <p:sp>
        <p:nvSpPr>
          <p:cNvPr id="11" name="文本框 10"/>
          <p:cNvSpPr txBox="1"/>
          <p:nvPr/>
        </p:nvSpPr>
        <p:spPr>
          <a:xfrm>
            <a:off x="730885" y="3069590"/>
            <a:ext cx="11089005" cy="2886710"/>
          </a:xfrm>
          <a:prstGeom prst="rect">
            <a:avLst/>
          </a:prstGeom>
          <a:noFill/>
        </p:spPr>
        <p:txBody>
          <a:bodyPr wrap="square">
            <a:spAutoFit/>
          </a:bodyPr>
          <a:lstStyle/>
          <a:p>
            <a:pPr marL="342900" indent="-342900">
              <a:lnSpc>
                <a:spcPct val="150000"/>
              </a:lnSpc>
              <a:spcBef>
                <a:spcPts val="50"/>
              </a:spcBef>
              <a:spcAft>
                <a:spcPts val="0"/>
              </a:spcAft>
              <a:buFont typeface="Wingdings" panose="05000000000000000000" charset="0"/>
              <a:buChar char="l"/>
            </a:pPr>
            <a:r>
              <a:rPr lang="zh-CN" altLang="en-US" sz="2000" dirty="0">
                <a:solidFill>
                  <a:srgbClr val="231F20"/>
                </a:solidFill>
                <a:effectLst/>
                <a:latin typeface="黑体" panose="02010609060101010101" pitchFamily="49" charset="-122"/>
                <a:ea typeface="黑体" panose="02010609060101010101" pitchFamily="49" charset="-122"/>
              </a:rPr>
              <a:t>软件通常由</a:t>
            </a:r>
            <a:r>
              <a:rPr lang="zh-CN" altLang="en-US" sz="2000" dirty="0">
                <a:solidFill>
                  <a:srgbClr val="0070C0"/>
                </a:solidFill>
                <a:effectLst/>
                <a:latin typeface="黑体" panose="02010609060101010101" pitchFamily="49" charset="-122"/>
                <a:ea typeface="黑体" panose="02010609060101010101" pitchFamily="49" charset="-122"/>
              </a:rPr>
              <a:t>输入、输出、迭代算法</a:t>
            </a:r>
            <a:r>
              <a:rPr lang="zh-CN" altLang="en-US" sz="2000" dirty="0">
                <a:solidFill>
                  <a:srgbClr val="231F20"/>
                </a:solidFill>
                <a:effectLst/>
                <a:latin typeface="黑体" panose="02010609060101010101" pitchFamily="49" charset="-122"/>
                <a:ea typeface="黑体" panose="02010609060101010101" pitchFamily="49" charset="-122"/>
              </a:rPr>
              <a:t>及</a:t>
            </a:r>
            <a:r>
              <a:rPr lang="zh-CN" altLang="en-US" sz="2000" dirty="0">
                <a:solidFill>
                  <a:srgbClr val="0070C0"/>
                </a:solidFill>
                <a:effectLst/>
                <a:latin typeface="黑体" panose="02010609060101010101" pitchFamily="49" charset="-122"/>
                <a:ea typeface="黑体" panose="02010609060101010101" pitchFamily="49" charset="-122"/>
              </a:rPr>
              <a:t>化学热力学数据库</a:t>
            </a:r>
            <a:r>
              <a:rPr lang="zh-CN" altLang="en-US" sz="2000" dirty="0">
                <a:solidFill>
                  <a:srgbClr val="231F20"/>
                </a:solidFill>
                <a:effectLst/>
                <a:latin typeface="黑体" panose="02010609060101010101" pitchFamily="49" charset="-122"/>
                <a:ea typeface="黑体" panose="02010609060101010101" pitchFamily="49" charset="-122"/>
              </a:rPr>
              <a:t>等几个模块组成。</a:t>
            </a:r>
            <a:endParaRPr lang="en-US" altLang="zh-CN" sz="2000" dirty="0">
              <a:solidFill>
                <a:srgbClr val="231F20"/>
              </a:solidFill>
              <a:effectLst/>
              <a:latin typeface="黑体" panose="02010609060101010101" pitchFamily="49" charset="-122"/>
              <a:ea typeface="黑体" panose="02010609060101010101" pitchFamily="49" charset="-122"/>
            </a:endParaRPr>
          </a:p>
          <a:p>
            <a:pPr marL="342900" indent="-342900">
              <a:lnSpc>
                <a:spcPct val="150000"/>
              </a:lnSpc>
              <a:spcBef>
                <a:spcPts val="50"/>
              </a:spcBef>
              <a:spcAft>
                <a:spcPts val="0"/>
              </a:spcAft>
              <a:buFont typeface="Wingdings" panose="05000000000000000000" charset="0"/>
              <a:buChar char="l"/>
            </a:pPr>
            <a:r>
              <a:rPr lang="zh-CN" altLang="en-US" sz="2000" b="1" dirty="0">
                <a:solidFill>
                  <a:srgbClr val="231F20"/>
                </a:solidFill>
                <a:effectLst/>
                <a:latin typeface="黑体" panose="02010609060101010101" pitchFamily="49" charset="-122"/>
                <a:ea typeface="黑体" panose="02010609060101010101" pitchFamily="49" charset="-122"/>
              </a:rPr>
              <a:t>输入模块</a:t>
            </a:r>
            <a:r>
              <a:rPr lang="zh-CN" altLang="en-US" sz="2000" dirty="0">
                <a:solidFill>
                  <a:srgbClr val="231F20"/>
                </a:solidFill>
                <a:effectLst/>
                <a:latin typeface="黑体" panose="02010609060101010101" pitchFamily="49" charset="-122"/>
                <a:ea typeface="黑体" panose="02010609060101010101" pitchFamily="49" charset="-122"/>
              </a:rPr>
              <a:t>一般有初始溶液的组分总浓度和参加反应的固相、气相等；</a:t>
            </a:r>
            <a:endParaRPr lang="en-US" altLang="zh-CN" sz="2000" dirty="0">
              <a:solidFill>
                <a:srgbClr val="231F20"/>
              </a:solidFill>
              <a:effectLst/>
              <a:latin typeface="黑体" panose="02010609060101010101" pitchFamily="49" charset="-122"/>
              <a:ea typeface="黑体" panose="02010609060101010101" pitchFamily="49" charset="-122"/>
            </a:endParaRPr>
          </a:p>
          <a:p>
            <a:pPr marL="342900" indent="-342900">
              <a:lnSpc>
                <a:spcPct val="150000"/>
              </a:lnSpc>
              <a:spcBef>
                <a:spcPts val="50"/>
              </a:spcBef>
              <a:spcAft>
                <a:spcPts val="0"/>
              </a:spcAft>
              <a:buFont typeface="Wingdings" panose="05000000000000000000" charset="0"/>
              <a:buChar char="l"/>
            </a:pPr>
            <a:r>
              <a:rPr lang="zh-CN" altLang="en-US" sz="2000" b="1" dirty="0">
                <a:solidFill>
                  <a:srgbClr val="231F20"/>
                </a:solidFill>
                <a:effectLst/>
                <a:latin typeface="黑体" panose="02010609060101010101" pitchFamily="49" charset="-122"/>
                <a:ea typeface="黑体" panose="02010609060101010101" pitchFamily="49" charset="-122"/>
              </a:rPr>
              <a:t>输出模块</a:t>
            </a:r>
            <a:r>
              <a:rPr lang="zh-CN" altLang="en-US" sz="2000" dirty="0">
                <a:solidFill>
                  <a:srgbClr val="231F20"/>
                </a:solidFill>
                <a:effectLst/>
                <a:latin typeface="黑体" panose="02010609060101010101" pitchFamily="49" charset="-122"/>
                <a:ea typeface="黑体" panose="02010609060101010101" pitchFamily="49" charset="-122"/>
              </a:rPr>
              <a:t>则主要有各平衡组分</a:t>
            </a:r>
            <a:r>
              <a:rPr lang="zh-CN" altLang="en-US" sz="2000" dirty="0">
                <a:solidFill>
                  <a:srgbClr val="231F20"/>
                </a:solidFill>
                <a:latin typeface="黑体" panose="02010609060101010101" pitchFamily="49" charset="-122"/>
                <a:ea typeface="黑体" panose="02010609060101010101" pitchFamily="49" charset="-122"/>
              </a:rPr>
              <a:t>、</a:t>
            </a:r>
            <a:r>
              <a:rPr lang="zh-CN" altLang="en-US" sz="2000" dirty="0">
                <a:solidFill>
                  <a:srgbClr val="231F20"/>
                </a:solidFill>
                <a:effectLst/>
                <a:latin typeface="黑体" panose="02010609060101010101" pitchFamily="49" charset="-122"/>
                <a:ea typeface="黑体" panose="02010609060101010101" pitchFamily="49" charset="-122"/>
              </a:rPr>
              <a:t>形态的浓度、溶液与固相和气相间的物质交换量等；</a:t>
            </a:r>
            <a:endParaRPr lang="en-US" altLang="zh-CN" sz="2000" dirty="0">
              <a:solidFill>
                <a:srgbClr val="231F20"/>
              </a:solidFill>
              <a:effectLst/>
              <a:latin typeface="黑体" panose="02010609060101010101" pitchFamily="49" charset="-122"/>
              <a:ea typeface="黑体" panose="02010609060101010101" pitchFamily="49" charset="-122"/>
            </a:endParaRPr>
          </a:p>
          <a:p>
            <a:pPr marL="342900" indent="-342900">
              <a:lnSpc>
                <a:spcPct val="150000"/>
              </a:lnSpc>
              <a:spcBef>
                <a:spcPts val="50"/>
              </a:spcBef>
              <a:spcAft>
                <a:spcPts val="0"/>
              </a:spcAft>
              <a:buFont typeface="Wingdings" panose="05000000000000000000" charset="0"/>
              <a:buChar char="l"/>
            </a:pPr>
            <a:r>
              <a:rPr lang="zh-CN" altLang="en-US" sz="2000" b="1" dirty="0">
                <a:solidFill>
                  <a:srgbClr val="231F20"/>
                </a:solidFill>
                <a:effectLst/>
                <a:latin typeface="黑体" panose="02010609060101010101" pitchFamily="49" charset="-122"/>
                <a:ea typeface="黑体" panose="02010609060101010101" pitchFamily="49" charset="-122"/>
              </a:rPr>
              <a:t>迭代算法模块</a:t>
            </a:r>
            <a:r>
              <a:rPr lang="zh-CN" altLang="en-US" sz="2000" dirty="0">
                <a:solidFill>
                  <a:srgbClr val="231F20"/>
                </a:solidFill>
                <a:effectLst/>
                <a:latin typeface="黑体" panose="02010609060101010101" pitchFamily="49" charset="-122"/>
                <a:ea typeface="黑体" panose="02010609060101010101" pitchFamily="49" charset="-122"/>
              </a:rPr>
              <a:t>用于非线性方程组的求解，基本上都是采用改进的 </a:t>
            </a:r>
            <a:r>
              <a:rPr lang="en-US" altLang="zh-CN" sz="2000" dirty="0">
                <a:solidFill>
                  <a:srgbClr val="231F20"/>
                </a:solidFill>
                <a:effectLst/>
                <a:latin typeface="Times New Roman" panose="02020603050405020304" pitchFamily="18" charset="0"/>
                <a:ea typeface="黑体" panose="02010609060101010101" pitchFamily="49" charset="-122"/>
                <a:cs typeface="Times New Roman" panose="02020603050405020304" pitchFamily="18" charset="0"/>
              </a:rPr>
              <a:t>Newton – Raphson </a:t>
            </a:r>
            <a:r>
              <a:rPr lang="zh-CN" altLang="en-US" sz="2000" dirty="0">
                <a:solidFill>
                  <a:srgbClr val="231F20"/>
                </a:solidFill>
                <a:effectLst/>
                <a:latin typeface="黑体" panose="02010609060101010101" pitchFamily="49" charset="-122"/>
                <a:ea typeface="黑体" panose="02010609060101010101" pitchFamily="49" charset="-122"/>
              </a:rPr>
              <a:t>迭代法；</a:t>
            </a:r>
            <a:endParaRPr lang="en-US" altLang="zh-CN" sz="2000" dirty="0">
              <a:solidFill>
                <a:srgbClr val="231F20"/>
              </a:solidFill>
              <a:effectLst/>
              <a:latin typeface="黑体" panose="02010609060101010101" pitchFamily="49" charset="-122"/>
              <a:ea typeface="黑体" panose="02010609060101010101" pitchFamily="49" charset="-122"/>
            </a:endParaRPr>
          </a:p>
          <a:p>
            <a:pPr marL="342900" indent="-342900">
              <a:lnSpc>
                <a:spcPct val="150000"/>
              </a:lnSpc>
              <a:spcBef>
                <a:spcPts val="50"/>
              </a:spcBef>
              <a:spcAft>
                <a:spcPts val="0"/>
              </a:spcAft>
              <a:buFont typeface="Wingdings" panose="05000000000000000000" charset="0"/>
              <a:buChar char="l"/>
            </a:pPr>
            <a:r>
              <a:rPr lang="zh-CN" altLang="en-US" sz="2000" b="1" dirty="0">
                <a:solidFill>
                  <a:srgbClr val="231F20"/>
                </a:solidFill>
                <a:effectLst/>
                <a:latin typeface="黑体" panose="02010609060101010101" pitchFamily="49" charset="-122"/>
                <a:ea typeface="黑体" panose="02010609060101010101" pitchFamily="49" charset="-122"/>
              </a:rPr>
              <a:t>化学热力学数据库模块</a:t>
            </a:r>
            <a:r>
              <a:rPr lang="zh-CN" altLang="en-US" sz="2000" dirty="0">
                <a:solidFill>
                  <a:srgbClr val="231F20"/>
                </a:solidFill>
                <a:effectLst/>
                <a:latin typeface="黑体" panose="02010609060101010101" pitchFamily="49" charset="-122"/>
                <a:ea typeface="黑体" panose="02010609060101010101" pitchFamily="49" charset="-122"/>
              </a:rPr>
              <a:t>包括标准状态</a:t>
            </a:r>
            <a:r>
              <a:rPr lang="zh-CN" altLang="en-US" sz="2000" dirty="0">
                <a:solidFill>
                  <a:srgbClr val="231F20"/>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231F20"/>
                </a:solidFill>
                <a:effectLst/>
                <a:latin typeface="Times New Roman" panose="02020603050405020304" pitchFamily="18" charset="0"/>
                <a:ea typeface="黑体" panose="02010609060101010101" pitchFamily="49" charset="-122"/>
                <a:cs typeface="Times New Roman" panose="02020603050405020304" pitchFamily="18" charset="0"/>
              </a:rPr>
              <a:t>25 </a:t>
            </a:r>
            <a:r>
              <a:rPr lang="zh-CN" altLang="en-US" sz="2000" dirty="0">
                <a:solidFill>
                  <a:srgbClr val="231F20"/>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231F20"/>
                </a:solidFill>
                <a:effectLst/>
                <a:latin typeface="Times New Roman" panose="02020603050405020304" pitchFamily="18" charset="0"/>
                <a:ea typeface="黑体" panose="02010609060101010101" pitchFamily="49" charset="-122"/>
                <a:cs typeface="Times New Roman" panose="02020603050405020304" pitchFamily="18" charset="0"/>
              </a:rPr>
              <a:t>1.013×10</a:t>
            </a:r>
            <a:r>
              <a:rPr lang="en-US" altLang="zh-CN" sz="2000" baseline="30000" dirty="0">
                <a:solidFill>
                  <a:srgbClr val="231F20"/>
                </a:solidFill>
                <a:effectLst/>
                <a:latin typeface="Times New Roman" panose="02020603050405020304" pitchFamily="18" charset="0"/>
                <a:ea typeface="黑体" panose="02010609060101010101" pitchFamily="49" charset="-122"/>
                <a:cs typeface="Times New Roman" panose="02020603050405020304" pitchFamily="18" charset="0"/>
              </a:rPr>
              <a:t>5</a:t>
            </a:r>
            <a:r>
              <a:rPr lang="en-US" altLang="zh-CN" sz="2000" dirty="0">
                <a:solidFill>
                  <a:srgbClr val="231F20"/>
                </a:solidFill>
                <a:effectLst/>
                <a:latin typeface="Times New Roman" panose="02020603050405020304" pitchFamily="18" charset="0"/>
                <a:ea typeface="黑体" panose="02010609060101010101" pitchFamily="49" charset="-122"/>
                <a:cs typeface="Times New Roman" panose="02020603050405020304" pitchFamily="18" charset="0"/>
              </a:rPr>
              <a:t> Pa</a:t>
            </a:r>
            <a:r>
              <a:rPr lang="zh-CN" altLang="en-US" sz="2000" dirty="0">
                <a:solidFill>
                  <a:srgbClr val="231F20"/>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231F20"/>
                </a:solidFill>
                <a:effectLst/>
                <a:latin typeface="黑体" panose="02010609060101010101" pitchFamily="49" charset="-122"/>
                <a:ea typeface="黑体" panose="02010609060101010101" pitchFamily="49" charset="-122"/>
              </a:rPr>
              <a:t>下的热力学平衡常数、平衡常数的温度系数或不同温度下的值、活度系数计算所需的参数、水溶液中各形态的化学计量因子等</a:t>
            </a:r>
            <a:endParaRPr lang="zh-CN" altLang="en-US" sz="2000" dirty="0">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1231389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无机污染物的热力学化学平衡模型</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3" name="文本框 2"/>
          <p:cNvSpPr txBox="1"/>
          <p:nvPr/>
        </p:nvSpPr>
        <p:spPr>
          <a:xfrm>
            <a:off x="263352" y="970114"/>
            <a:ext cx="12025336" cy="553998"/>
          </a:xfrm>
          <a:prstGeom prst="rect">
            <a:avLst/>
          </a:prstGeom>
          <a:noFill/>
        </p:spPr>
        <p:txBody>
          <a:bodyPr wrap="square">
            <a:spAutoFit/>
          </a:bodyPr>
          <a:lstStyle/>
          <a:p>
            <a:r>
              <a:rPr lang="en-US" altLang="zh-CN" sz="3000" b="1" dirty="0">
                <a:latin typeface="Times New Roman" panose="02020603050405020304" pitchFamily="18" charset="0"/>
                <a:cs typeface="Times New Roman" panose="02020603050405020304" pitchFamily="18" charset="0"/>
              </a:rPr>
              <a:t>Thermodynamic Chemical Equilibrium Model for Inorganic Pollutants</a:t>
            </a:r>
            <a:endParaRPr lang="en-US" altLang="zh-CN" sz="3000" b="1"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587375" y="1530350"/>
            <a:ext cx="5895340" cy="4892675"/>
          </a:xfrm>
          <a:prstGeom prst="rect">
            <a:avLst/>
          </a:prstGeom>
          <a:noFill/>
        </p:spPr>
        <p:txBody>
          <a:bodyPr wrap="square">
            <a:spAutoFit/>
          </a:bodyPr>
          <a:lstStyle/>
          <a:p>
            <a:pPr indent="411480">
              <a:lnSpc>
                <a:spcPct val="130000"/>
              </a:lnSpc>
            </a:pPr>
            <a:r>
              <a:rPr lang="zh-CN" altLang="en-US" sz="2000" dirty="0">
                <a:latin typeface="黑体" panose="02010609060101010101" pitchFamily="49" charset="-122"/>
                <a:ea typeface="黑体" panose="02010609060101010101" pitchFamily="49" charset="-122"/>
              </a:rPr>
              <a:t>由瑞典皇家理工学院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J. P. Gustafsson</a:t>
            </a:r>
            <a:r>
              <a:rPr lang="zh-CN" altLang="en-US" sz="2000" dirty="0">
                <a:latin typeface="黑体" panose="02010609060101010101" pitchFamily="49" charset="-122"/>
                <a:ea typeface="黑体" panose="02010609060101010101" pitchFamily="49" charset="-122"/>
              </a:rPr>
              <a:t>教授改进的</a:t>
            </a:r>
            <a:r>
              <a:rPr lang="zh-CN" altLang="en-US" sz="2000" dirty="0">
                <a:solidFill>
                  <a:srgbClr val="0070C0"/>
                </a:solidFill>
                <a:latin typeface="黑体" panose="02010609060101010101" pitchFamily="49" charset="-122"/>
                <a:ea typeface="黑体" panose="02010609060101010101" pitchFamily="49" charset="-122"/>
              </a:rPr>
              <a:t>视窗版本的 </a:t>
            </a:r>
            <a:r>
              <a:rPr lang="en-US" altLang="zh-CN"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visual MINTEQ </a:t>
            </a:r>
            <a:r>
              <a:rPr lang="zh-CN" altLang="en-US" sz="2000" dirty="0">
                <a:solidFill>
                  <a:srgbClr val="0070C0"/>
                </a:solidFill>
                <a:latin typeface="黑体" panose="02010609060101010101" pitchFamily="49" charset="-122"/>
                <a:ea typeface="黑体" panose="02010609060101010101" pitchFamily="49" charset="-122"/>
              </a:rPr>
              <a:t>软件</a:t>
            </a:r>
            <a:r>
              <a:rPr lang="zh-CN" altLang="en-US" sz="2000" dirty="0">
                <a:latin typeface="黑体" panose="02010609060101010101" pitchFamily="49" charset="-122"/>
                <a:ea typeface="黑体" panose="02010609060101010101" pitchFamily="49" charset="-122"/>
              </a:rPr>
              <a:t>是目前应用较为广泛的免费化学平衡软件。软件含有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3000 </a:t>
            </a:r>
            <a:r>
              <a:rPr lang="zh-CN" altLang="en-US" sz="2000" dirty="0">
                <a:latin typeface="黑体" panose="02010609060101010101" pitchFamily="49" charset="-122"/>
                <a:ea typeface="黑体" panose="02010609060101010101" pitchFamily="49" charset="-122"/>
              </a:rPr>
              <a:t>余种离子形态以及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600 </a:t>
            </a:r>
            <a:r>
              <a:rPr lang="zh-CN" altLang="en-US" sz="2000" dirty="0">
                <a:latin typeface="黑体" panose="02010609060101010101" pitchFamily="49" charset="-122"/>
                <a:ea typeface="黑体" panose="02010609060101010101" pitchFamily="49" charset="-122"/>
              </a:rPr>
              <a:t>余种沉淀；可以计算气体溶解、沉淀</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溶解、氧化</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还原等过程；包含两种腐殖质的离子络合模型：</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NIAC – Donnan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和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SHM</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Stockholm Humic Model</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latin typeface="黑体" panose="02010609060101010101" pitchFamily="49" charset="-122"/>
                <a:ea typeface="黑体" panose="02010609060101010101" pitchFamily="49" charset="-122"/>
              </a:rPr>
              <a:t>；并含有</a:t>
            </a:r>
            <a:r>
              <a:rPr lang="en-US" altLang="zh-CN" sz="2000" dirty="0">
                <a:latin typeface="黑体" panose="02010609060101010101" pitchFamily="49" charset="-122"/>
                <a:ea typeface="黑体" panose="02010609060101010101" pitchFamily="49" charset="-122"/>
              </a:rPr>
              <a:t>5</a:t>
            </a:r>
            <a:r>
              <a:rPr lang="zh-CN" altLang="en-US" sz="2000" dirty="0">
                <a:latin typeface="黑体" panose="02010609060101010101" pitchFamily="49" charset="-122"/>
                <a:ea typeface="黑体" panose="02010609060101010101" pitchFamily="49" charset="-122"/>
              </a:rPr>
              <a:t>种表面络合模型</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(DLM, TLM, BSM, CCM, CD – MUSIC)</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latin typeface="黑体" panose="02010609060101010101" pitchFamily="49" charset="-122"/>
                <a:ea typeface="黑体" panose="02010609060101010101" pitchFamily="49" charset="-122"/>
              </a:rPr>
              <a:t>可以满足常见的离子平衡条件下的形态计算要求。如采用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visual MINTEQ </a:t>
            </a:r>
            <a:r>
              <a:rPr lang="zh-CN" altLang="en-US" sz="2000" dirty="0">
                <a:latin typeface="黑体" panose="02010609060101010101" pitchFamily="49" charset="-122"/>
                <a:ea typeface="黑体" panose="02010609060101010101" pitchFamily="49" charset="-122"/>
              </a:rPr>
              <a:t>计算不同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dirty="0">
                <a:latin typeface="黑体" panose="02010609060101010101" pitchFamily="49" charset="-122"/>
                <a:ea typeface="黑体" panose="02010609060101010101" pitchFamily="49" charset="-122"/>
              </a:rPr>
              <a:t>条件下上述例子中各个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Ni</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000" dirty="0">
                <a:latin typeface="黑体" panose="02010609060101010101" pitchFamily="49" charset="-122"/>
                <a:ea typeface="黑体" panose="02010609060101010101" pitchFamily="49" charset="-122"/>
              </a:rPr>
              <a:t>形态，离子强度设置为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0.001</a:t>
            </a:r>
            <a:r>
              <a:rPr lang="en-US" altLang="zh-CN" sz="2000" dirty="0">
                <a:latin typeface="黑体" panose="02010609060101010101" pitchFamily="49" charset="-122"/>
                <a:ea typeface="黑体" panose="02010609060101010101" pitchFamily="49" charset="-122"/>
              </a:rPr>
              <a:t>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mol/L</a:t>
            </a:r>
            <a:r>
              <a:rPr lang="zh-CN" altLang="en-US" sz="2000" dirty="0">
                <a:latin typeface="黑体" panose="02010609060101010101" pitchFamily="49" charset="-122"/>
                <a:ea typeface="黑体" panose="02010609060101010101" pitchFamily="49" charset="-122"/>
              </a:rPr>
              <a:t>，所获结果如下图所示。</a:t>
            </a:r>
            <a:endParaRPr lang="zh-CN" altLang="en-US" sz="2000" dirty="0">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1" cstate="print">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6653530" y="1983105"/>
            <a:ext cx="4958080" cy="3865880"/>
          </a:xfrm>
          <a:prstGeom prst="rect">
            <a:avLst/>
          </a:prstGeom>
        </p:spPr>
      </p:pic>
      <p:sp>
        <p:nvSpPr>
          <p:cNvPr id="2" name="文本框 1"/>
          <p:cNvSpPr txBox="1"/>
          <p:nvPr/>
        </p:nvSpPr>
        <p:spPr>
          <a:xfrm>
            <a:off x="6838950" y="5915660"/>
            <a:ext cx="5089525" cy="645160"/>
          </a:xfrm>
          <a:prstGeom prst="rect">
            <a:avLst/>
          </a:prstGeom>
          <a:noFill/>
        </p:spPr>
        <p:txBody>
          <a:bodyPr wrap="square" rtlCol="0">
            <a:spAutoFit/>
          </a:bodyPr>
          <a:p>
            <a:r>
              <a:rPr lang="zh-CN" altLang="en-US">
                <a:latin typeface="Times New Roman" panose="02020603050405020304" pitchFamily="18" charset="0"/>
                <a:ea typeface="黑体" panose="02010609060101010101" pitchFamily="49" charset="-122"/>
                <a:cs typeface="Times New Roman" panose="02020603050405020304" pitchFamily="18" charset="0"/>
              </a:rPr>
              <a:t>采用</a:t>
            </a:r>
            <a:r>
              <a:rPr lang="en-US" altLang="zh-CN">
                <a:latin typeface="Times New Roman" panose="02020603050405020304" pitchFamily="18" charset="0"/>
                <a:ea typeface="黑体" panose="02010609060101010101" pitchFamily="49" charset="-122"/>
                <a:cs typeface="Times New Roman" panose="02020603050405020304" pitchFamily="18" charset="0"/>
              </a:rPr>
              <a:t> visual MINTEQ </a:t>
            </a:r>
            <a:r>
              <a:rPr lang="zh-CN" altLang="en-US">
                <a:latin typeface="Times New Roman" panose="02020603050405020304" pitchFamily="18" charset="0"/>
                <a:ea typeface="黑体" panose="02010609060101010101" pitchFamily="49" charset="-122"/>
                <a:cs typeface="Times New Roman" panose="02020603050405020304" pitchFamily="18" charset="0"/>
              </a:rPr>
              <a:t>计算绘制的开放体系中</a:t>
            </a: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a:p>
            <a:r>
              <a:rPr lang="en-US" altLang="zh-CN">
                <a:latin typeface="Times New Roman" panose="02020603050405020304" pitchFamily="18" charset="0"/>
                <a:ea typeface="黑体" panose="02010609060101010101" pitchFamily="49" charset="-122"/>
                <a:cs typeface="Times New Roman" panose="02020603050405020304" pitchFamily="18" charset="0"/>
              </a:rPr>
              <a:t>Ni2+</a:t>
            </a:r>
            <a:r>
              <a:rPr lang="zh-CN" altLang="en-US">
                <a:latin typeface="Times New Roman" panose="02020603050405020304" pitchFamily="18" charset="0"/>
                <a:ea typeface="黑体" panose="02010609060101010101" pitchFamily="49" charset="-122"/>
                <a:cs typeface="Times New Roman" panose="02020603050405020304" pitchFamily="18" charset="0"/>
              </a:rPr>
              <a:t>的形态分布图（王晓蓉和顾雪元，</a:t>
            </a:r>
            <a:r>
              <a:rPr lang="en-US" altLang="zh-CN">
                <a:latin typeface="Times New Roman" panose="02020603050405020304" pitchFamily="18" charset="0"/>
                <a:ea typeface="黑体" panose="02010609060101010101" pitchFamily="49" charset="-122"/>
                <a:cs typeface="Times New Roman" panose="02020603050405020304" pitchFamily="18" charset="0"/>
              </a:rPr>
              <a:t>2018</a:t>
            </a:r>
            <a:r>
              <a:rPr lang="zh-CN" altLang="en-US">
                <a:latin typeface="Times New Roman" panose="02020603050405020304" pitchFamily="18" charset="0"/>
                <a:ea typeface="黑体" panose="02010609060101010101" pitchFamily="49" charset="-122"/>
                <a:cs typeface="Times New Roman" panose="02020603050405020304" pitchFamily="18" charset="0"/>
              </a:rPr>
              <a:t>）</a:t>
            </a: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1231389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无机污染物的热力学化学平衡模型</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3" name="文本框 2"/>
          <p:cNvSpPr txBox="1"/>
          <p:nvPr/>
        </p:nvSpPr>
        <p:spPr>
          <a:xfrm>
            <a:off x="263352" y="970114"/>
            <a:ext cx="12025336" cy="553998"/>
          </a:xfrm>
          <a:prstGeom prst="rect">
            <a:avLst/>
          </a:prstGeom>
          <a:noFill/>
        </p:spPr>
        <p:txBody>
          <a:bodyPr wrap="square">
            <a:spAutoFit/>
          </a:bodyPr>
          <a:lstStyle/>
          <a:p>
            <a:r>
              <a:rPr lang="en-US" altLang="zh-CN" sz="3000" b="1" dirty="0">
                <a:latin typeface="Times New Roman" panose="02020603050405020304" pitchFamily="18" charset="0"/>
                <a:cs typeface="Times New Roman" panose="02020603050405020304" pitchFamily="18" charset="0"/>
              </a:rPr>
              <a:t>Thermodynamic Chemical Equilibrium Model for Inorganic Pollutants</a:t>
            </a:r>
            <a:endParaRPr lang="en-US" altLang="zh-CN" sz="3000" b="1"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839416" y="1451910"/>
            <a:ext cx="10657184" cy="2049857"/>
          </a:xfrm>
          <a:prstGeom prst="rect">
            <a:avLst/>
          </a:prstGeom>
          <a:noFill/>
        </p:spPr>
        <p:txBody>
          <a:bodyPr wrap="square">
            <a:spAutoFit/>
          </a:bodyPr>
          <a:lstStyle/>
          <a:p>
            <a:pPr marL="0" marR="0" lvl="0" indent="720090" algn="l" defTabSz="914400" rtl="0" eaLnBrk="0" fontAlgn="base" latinLnBrk="0" hangingPunct="0">
              <a:lnSpc>
                <a:spcPct val="13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在</a:t>
            </a:r>
            <a:r>
              <a:rPr lang="zh-CN" altLang="en-US" sz="2000" dirty="0">
                <a:solidFill>
                  <a:srgbClr val="000000"/>
                </a:solidFill>
                <a:latin typeface="黑体" panose="02010609060101010101" pitchFamily="49" charset="-122"/>
                <a:ea typeface="黑体" panose="02010609060101010101" pitchFamily="49" charset="-122"/>
              </a:rPr>
              <a:t>此</a:t>
            </a: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基础上，也可以预测含有带有沉淀相的沉淀</a:t>
            </a:r>
            <a:r>
              <a:rPr kumimoji="0" lang="en-US" altLang="zh-CN"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a:t>
            </a: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溶解，以及天然有机物存在条件下重金属形态分布。如图</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a:t>
            </a: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中显示了溶液中含有总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Cd </a:t>
            </a: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浓度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TOT</a:t>
            </a:r>
            <a:r>
              <a:rPr kumimoji="0" lang="en-US" altLang="zh-CN" sz="2000" b="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Cd = 10</a:t>
            </a:r>
            <a:r>
              <a:rPr kumimoji="0" lang="en-US" altLang="zh-CN" sz="2000" b="0" u="none" strike="noStrike" kern="1200" cap="none" spc="0" normalizeH="0" baseline="30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0" u="none" strike="noStrike" kern="1200" cap="none" spc="0" normalizeH="0" baseline="30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u="none" strike="noStrike" kern="1200" cap="none" spc="0" normalizeH="0" baseline="30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4</a:t>
            </a:r>
            <a:r>
              <a:rPr kumimoji="0" lang="zh-CN" altLang="en-US" sz="2000" b="0" u="none" strike="noStrike" kern="1200" cap="none" spc="0" normalizeH="0" baseline="30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mol/L </a:t>
            </a:r>
            <a:r>
              <a:rPr kumimoji="0" lang="zh-CN" altLang="en-US" sz="2000" b="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条件下的水解沉淀图，图</a:t>
            </a:r>
            <a:r>
              <a:rPr kumimoji="0" lang="en-US" altLang="zh-CN" sz="2000" b="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(b)</a:t>
            </a:r>
            <a:r>
              <a:rPr kumimoji="0" lang="zh-CN" altLang="en-US" sz="2000" b="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显示了当溶液中添加了少量溶解性有机碳</a:t>
            </a:r>
            <a:r>
              <a:rPr kumimoji="0" lang="zh-CN" altLang="en-US" sz="2000" b="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DOC</a:t>
            </a:r>
            <a:r>
              <a:rPr kumimoji="0" lang="zh-CN" altLang="en-US" sz="2000" b="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后 </a:t>
            </a:r>
            <a:r>
              <a:rPr kumimoji="0" lang="en-US" altLang="zh-CN" sz="2000" b="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Cd </a:t>
            </a:r>
            <a:r>
              <a:rPr kumimoji="0" lang="zh-CN" altLang="en-US" sz="2000" b="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的形态变化，其中</a:t>
            </a:r>
            <a:r>
              <a:rPr kumimoji="0" lang="en-US" altLang="zh-CN" sz="2000" b="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DOC</a:t>
            </a:r>
            <a:r>
              <a:rPr kumimoji="0" lang="zh-CN" altLang="en-US" sz="2000" b="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与金属离子之间的络合作用采用默认的 </a:t>
            </a:r>
            <a:r>
              <a:rPr kumimoji="0" lang="en-US" altLang="zh-CN" sz="2000" b="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Nica - Donnon </a:t>
            </a:r>
            <a:r>
              <a:rPr kumimoji="0" lang="zh-CN" altLang="en-US" sz="2000" b="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模型计算，可以看到由于天然配体的配合作用，使得 </a:t>
            </a:r>
            <a:r>
              <a:rPr kumimoji="0" lang="en-US" altLang="zh-CN" sz="2000" b="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Cd(OH)</a:t>
            </a:r>
            <a:r>
              <a:rPr kumimoji="0" lang="en-US" altLang="zh-CN" sz="2000" b="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000" b="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2000" b="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沉淀区间范围大幅度减少。</a:t>
            </a:r>
            <a:endParaRPr kumimoji="0" lang="zh-CN" altLang="en-US" sz="2000" b="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pic>
        <p:nvPicPr>
          <p:cNvPr id="7" name="图片 6"/>
          <p:cNvPicPr>
            <a:picLocks noChangeAspect="1"/>
          </p:cNvPicPr>
          <p:nvPr/>
        </p:nvPicPr>
        <p:blipFill>
          <a:blip r:embed="rId1">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2279650" y="2930525"/>
            <a:ext cx="7624445" cy="3815715"/>
          </a:xfrm>
          <a:prstGeom prst="rect">
            <a:avLst/>
          </a:prstGeom>
        </p:spPr>
      </p:pic>
    </p:spTree>
  </p:cSld>
  <p:clrMapOvr>
    <a:masterClrMapping/>
  </p:clrMapOvr>
  <p:transition spd="slow">
    <p:zoom/>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sz="quarter"/>
          </p:nvPr>
        </p:nvSpPr>
        <p:spPr>
          <a:xfrm>
            <a:off x="1424384" y="620353"/>
            <a:ext cx="9343232" cy="2523512"/>
          </a:xfrm>
        </p:spPr>
        <p:txBody>
          <a:bodyPr vert="horz" wrap="square" lIns="91440" tIns="45720" rIns="91440" bIns="45720" numCol="1" anchor="ctr" anchorCtr="0" compatLnSpc="1"/>
          <a:lstStyle/>
          <a:p>
            <a:pPr lvl="0" eaLnBrk="1" hangingPunct="1">
              <a:lnSpc>
                <a:spcPct val="110000"/>
              </a:lnSpc>
              <a:spcBef>
                <a:spcPct val="20000"/>
              </a:spcBef>
              <a:defRPr/>
            </a:pP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第四节 水质模型</a:t>
            </a:r>
            <a:br>
              <a:rPr lang="en-US" altLang="zh-CN" sz="4800" b="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Section 4 Models for Water Quality</a:t>
            </a:r>
            <a:endPar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3732" name="Text Box 4"/>
          <p:cNvSpPr txBox="1">
            <a:spLocks noChangeArrowheads="1"/>
          </p:cNvSpPr>
          <p:nvPr/>
        </p:nvSpPr>
        <p:spPr bwMode="auto">
          <a:xfrm>
            <a:off x="1424384" y="2861531"/>
            <a:ext cx="10801200" cy="273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一、无机污染物的热力学化学平衡模型</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Thermodynamic Chemical Equilibrium Model for Inorganic Pollutants</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有毒有机污染物的归趋模型</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Fate Model of Toxic Organic Pollutants</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537" name="Line 9"/>
          <p:cNvSpPr>
            <a:spLocks noChangeShapeType="1"/>
          </p:cNvSpPr>
          <p:nvPr/>
        </p:nvSpPr>
        <p:spPr bwMode="auto">
          <a:xfrm>
            <a:off x="1496392" y="4868654"/>
            <a:ext cx="5463704"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4"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22537"/>
                                        </p:tgtEl>
                                        <p:attrNameLst>
                                          <p:attrName>style.visibility</p:attrName>
                                        </p:attrNameLst>
                                      </p:cBhvr>
                                      <p:to>
                                        <p:strVal val="visible"/>
                                      </p:to>
                                    </p:set>
                                    <p:anim calcmode="lin" valueType="num">
                                      <p:cBhvr additive="base">
                                        <p:cTn id="24" dur="500" fill="hold"/>
                                        <p:tgtEl>
                                          <p:spTgt spid="22537"/>
                                        </p:tgtEl>
                                        <p:attrNameLst>
                                          <p:attrName>ppt_x</p:attrName>
                                        </p:attrNameLst>
                                      </p:cBhvr>
                                      <p:tavLst>
                                        <p:tav tm="0">
                                          <p:val>
                                            <p:strVal val="0-#ppt_w/2"/>
                                          </p:val>
                                        </p:tav>
                                        <p:tav tm="100000">
                                          <p:val>
                                            <p:strVal val="#ppt_x"/>
                                          </p:val>
                                        </p:tav>
                                      </p:tavLst>
                                    </p:anim>
                                    <p:anim calcmode="lin" valueType="num">
                                      <p:cBhvr additive="base">
                                        <p:cTn id="25"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343472" y="1771804"/>
            <a:ext cx="9693480" cy="4074035"/>
          </a:xfrm>
          <a:prstGeom prst="rect">
            <a:avLst/>
          </a:prstGeom>
        </p:spPr>
      </p:pic>
      <p:sp>
        <p:nvSpPr>
          <p:cNvPr id="4" name="Text Box 4"/>
          <p:cNvSpPr txBox="1">
            <a:spLocks noChangeArrowheads="1"/>
          </p:cNvSpPr>
          <p:nvPr/>
        </p:nvSpPr>
        <p:spPr bwMode="auto">
          <a:xfrm>
            <a:off x="190818" y="260668"/>
            <a:ext cx="1231389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有毒有机污染物的归趋模型</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Rectangle 3"/>
          <p:cNvSpPr>
            <a:spLocks noGrp="1"/>
          </p:cNvSpPr>
          <p:nvPr/>
        </p:nvSpPr>
        <p:spPr>
          <a:xfrm>
            <a:off x="1919536" y="2070417"/>
            <a:ext cx="8496944" cy="4525963"/>
          </a:xfrm>
          <a:prstGeom prst="rect">
            <a:avLst/>
          </a:prstGeom>
          <a:noFill/>
          <a:ln w="9525">
            <a:noFill/>
            <a:miter lim="800000"/>
          </a:ln>
          <a:effectLst/>
        </p:spPr>
        <p:txBody>
          <a:bodyPr vert="horz" wrap="square" lIns="91440" tIns="45720" rIns="91440" bIns="45720" numCol="1" anchor="t" anchorCtr="0" compatLnSpc="1"/>
          <a:lstStyle/>
          <a:p>
            <a:pPr marL="342900" marR="0" lvl="0" indent="-342900" algn="l" defTabSz="914400" rtl="0" eaLnBrk="0" fontAlgn="base" latinLnBrk="0" hangingPunct="0">
              <a:lnSpc>
                <a:spcPct val="130000"/>
              </a:lnSpc>
              <a:spcBef>
                <a:spcPct val="20000"/>
              </a:spcBef>
              <a:spcAft>
                <a:spcPct val="0"/>
              </a:spcAft>
              <a:buClr>
                <a:srgbClr val="990033"/>
              </a:buClr>
              <a:buSzPct val="70000"/>
              <a:buFont typeface="Wingdings" panose="05000000000000000000" pitchFamily="2" charset="2"/>
              <a:buChar char="n"/>
              <a:defRPr/>
            </a:pPr>
            <a:r>
              <a:rPr kumimoji="0" lang="zh-CN" altLang="en-US" sz="2200" b="1"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cs"/>
              </a:rPr>
              <a:t>对于一种有机物，仅仅看它的毒性是不够的，还必须考察它进入环境分解为无害物的速度快慢如何。研究水、土环境中各种有机毒物的预测模型十分重要。它可以预测污染物在环境中浓度的时空分布及通过各种迁移转化过程后的归趋。</a:t>
            </a:r>
            <a:endParaRPr kumimoji="0" lang="zh-CN" altLang="en-US" sz="2200" b="1"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cs"/>
            </a:endParaRPr>
          </a:p>
          <a:p>
            <a:pPr marL="342900" marR="0" lvl="0" indent="-342900" algn="l" defTabSz="914400" rtl="0" eaLnBrk="0" fontAlgn="base" latinLnBrk="0" hangingPunct="0">
              <a:lnSpc>
                <a:spcPct val="130000"/>
              </a:lnSpc>
              <a:spcBef>
                <a:spcPct val="20000"/>
              </a:spcBef>
              <a:spcAft>
                <a:spcPct val="0"/>
              </a:spcAft>
              <a:buClr>
                <a:srgbClr val="990033"/>
              </a:buClr>
              <a:buSzPct val="70000"/>
              <a:buFont typeface="Wingdings" panose="05000000000000000000" pitchFamily="2" charset="2"/>
              <a:buChar char="n"/>
              <a:defRPr/>
            </a:pPr>
            <a:r>
              <a:rPr kumimoji="0" lang="zh-CN" altLang="en-US" sz="2200" b="1"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cs"/>
              </a:rPr>
              <a:t>要建立适用于广泛的化合物和不同类型的环境的模型只有充分研究化合物的各种迁移转化过程的机理，并且要特别着重动力学的研究。</a:t>
            </a:r>
            <a:endParaRPr kumimoji="0" lang="zh-CN" altLang="en-US" sz="2200" b="1"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cs"/>
            </a:endParaRPr>
          </a:p>
        </p:txBody>
      </p:sp>
      <p:sp>
        <p:nvSpPr>
          <p:cNvPr id="8" name="文本框 7"/>
          <p:cNvSpPr txBox="1"/>
          <p:nvPr/>
        </p:nvSpPr>
        <p:spPr>
          <a:xfrm>
            <a:off x="767080" y="1029970"/>
            <a:ext cx="8968740" cy="553085"/>
          </a:xfrm>
          <a:prstGeom prst="rect">
            <a:avLst/>
          </a:prstGeom>
          <a:noFill/>
        </p:spPr>
        <p:txBody>
          <a:bodyPr wrap="square">
            <a:spAutoFit/>
          </a:bodyPr>
          <a:p>
            <a:r>
              <a:rPr lang="en-US" altLang="zh-CN" sz="3000" b="1" dirty="0">
                <a:latin typeface="Times New Roman" panose="02020603050405020304" pitchFamily="18" charset="0"/>
                <a:cs typeface="Times New Roman" panose="02020603050405020304" pitchFamily="18" charset="0"/>
              </a:rPr>
              <a:t> Model of the </a:t>
            </a:r>
            <a:r>
              <a:rPr lang="en-US" altLang="zh-CN" sz="3000" b="1" dirty="0">
                <a:latin typeface="Times New Roman" panose="02020603050405020304" pitchFamily="18" charset="0"/>
                <a:cs typeface="Times New Roman" panose="02020603050405020304" pitchFamily="18" charset="0"/>
                <a:sym typeface="+mn-ea"/>
              </a:rPr>
              <a:t>Fate of </a:t>
            </a:r>
            <a:r>
              <a:rPr lang="en-US" altLang="zh-CN" sz="3000" b="1" dirty="0">
                <a:latin typeface="Times New Roman" panose="02020603050405020304" pitchFamily="18" charset="0"/>
                <a:cs typeface="Times New Roman" panose="02020603050405020304" pitchFamily="18" charset="0"/>
              </a:rPr>
              <a:t>Toxic Organic Pollutants</a:t>
            </a:r>
            <a:endParaRPr lang="en-US" altLang="zh-CN" sz="3000" b="1" dirty="0">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1231389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有毒有机污染物的归趋模型</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10" name="文本框 9"/>
          <p:cNvSpPr txBox="1"/>
          <p:nvPr/>
        </p:nvSpPr>
        <p:spPr>
          <a:xfrm>
            <a:off x="2887126" y="5602434"/>
            <a:ext cx="6252028" cy="1092607"/>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2000" b="1"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有机污染物在水环境中的迁移转化过程</a:t>
            </a:r>
            <a:endParaRPr kumimoji="0" lang="zh-CN" altLang="en-US" sz="2000" b="1" i="0" u="none" strike="noStrike" kern="1200" cap="none" spc="0" normalizeH="0" baseline="0" noProof="0" dirty="0">
              <a:ln>
                <a:noFill/>
              </a:ln>
              <a:effectLst/>
              <a:uLnTx/>
              <a:uFillTx/>
              <a:latin typeface="黑体" panose="02010609060101010101" pitchFamily="49" charset="-122"/>
              <a:ea typeface="黑体" panose="02010609060101010101" pitchFamily="49" charset="-122"/>
            </a:endParaRPr>
          </a:p>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18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mn-cs"/>
              </a:rPr>
              <a:t>Transfer</a:t>
            </a:r>
            <a:r>
              <a:rPr kumimoji="0" lang="zh-CN" altLang="en-US" sz="18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mn-cs"/>
              </a:rPr>
              <a:t> </a:t>
            </a:r>
            <a:r>
              <a:rPr kumimoji="0" lang="en-US" altLang="zh-CN" sz="18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mn-cs"/>
              </a:rPr>
              <a:t>and Transformation Processes of Organic Pollutants in Aquatic Environment</a:t>
            </a:r>
            <a:endParaRPr kumimoji="0" lang="en-US" altLang="zh-CN" sz="18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mn-cs"/>
            </a:endParaRPr>
          </a:p>
        </p:txBody>
      </p:sp>
      <p:pic>
        <p:nvPicPr>
          <p:cNvPr id="21" name="图片 20"/>
          <p:cNvPicPr>
            <a:picLocks noChangeAspect="1"/>
          </p:cNvPicPr>
          <p:nvPr/>
        </p:nvPicPr>
        <p:blipFill>
          <a:blip r:embed="rId1"/>
          <a:stretch>
            <a:fillRect/>
          </a:stretch>
        </p:blipFill>
        <p:spPr>
          <a:xfrm>
            <a:off x="2495600" y="1394045"/>
            <a:ext cx="6858594" cy="3993226"/>
          </a:xfrm>
          <a:prstGeom prst="rect">
            <a:avLst/>
          </a:prstGeom>
        </p:spPr>
      </p:pic>
      <p:sp>
        <p:nvSpPr>
          <p:cNvPr id="3" name="文本框 2"/>
          <p:cNvSpPr txBox="1"/>
          <p:nvPr/>
        </p:nvSpPr>
        <p:spPr>
          <a:xfrm>
            <a:off x="767080" y="1029970"/>
            <a:ext cx="8968740" cy="553085"/>
          </a:xfrm>
          <a:prstGeom prst="rect">
            <a:avLst/>
          </a:prstGeom>
          <a:noFill/>
        </p:spPr>
        <p:txBody>
          <a:bodyPr wrap="square">
            <a:spAutoFit/>
          </a:bodyPr>
          <a:lstStyle/>
          <a:p>
            <a:r>
              <a:rPr lang="en-US" altLang="zh-CN" sz="3000" b="1" dirty="0">
                <a:latin typeface="Times New Roman" panose="02020603050405020304" pitchFamily="18" charset="0"/>
                <a:cs typeface="Times New Roman" panose="02020603050405020304" pitchFamily="18" charset="0"/>
              </a:rPr>
              <a:t> Model of the </a:t>
            </a:r>
            <a:r>
              <a:rPr lang="en-US" altLang="zh-CN" sz="3000" b="1" dirty="0">
                <a:latin typeface="Times New Roman" panose="02020603050405020304" pitchFamily="18" charset="0"/>
                <a:cs typeface="Times New Roman" panose="02020603050405020304" pitchFamily="18" charset="0"/>
                <a:sym typeface="+mn-ea"/>
              </a:rPr>
              <a:t>Fate of </a:t>
            </a:r>
            <a:r>
              <a:rPr lang="en-US" altLang="zh-CN" sz="3000" b="1" dirty="0">
                <a:latin typeface="Times New Roman" panose="02020603050405020304" pitchFamily="18" charset="0"/>
                <a:cs typeface="Times New Roman" panose="02020603050405020304" pitchFamily="18" charset="0"/>
              </a:rPr>
              <a:t>Toxic Organic Pollutants</a:t>
            </a:r>
            <a:endParaRPr lang="en-US" altLang="zh-CN" sz="3000" b="1" dirty="0">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1231389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有毒有机污染物的归趋模型</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文本框 6"/>
          <p:cNvSpPr txBox="1"/>
          <p:nvPr/>
        </p:nvSpPr>
        <p:spPr>
          <a:xfrm>
            <a:off x="-265910" y="1413282"/>
            <a:ext cx="12457910" cy="5262245"/>
          </a:xfrm>
          <a:prstGeom prst="rect">
            <a:avLst/>
          </a:prstGeom>
          <a:noFill/>
        </p:spPr>
        <p:txBody>
          <a:bodyPr wrap="square">
            <a:spAutoFit/>
          </a:bodyPr>
          <a:lstStyle/>
          <a:p>
            <a:pPr indent="720090">
              <a:lnSpc>
                <a:spcPct val="140000"/>
              </a:lnSpc>
              <a:spcAft>
                <a:spcPts val="0"/>
              </a:spcAft>
            </a:pPr>
            <a:r>
              <a:rPr lang="zh-CN" altLang="en-US" sz="2000" dirty="0">
                <a:latin typeface="黑体" panose="02010609060101010101" pitchFamily="49" charset="-122"/>
                <a:ea typeface="黑体" panose="02010609060101010101" pitchFamily="49" charset="-122"/>
              </a:rPr>
              <a:t>可以把上图中这些迁移、转化过程归纳为如下几个重要过程：</a:t>
            </a:r>
            <a:endParaRPr lang="en-US" altLang="zh-CN" sz="2000" dirty="0">
              <a:latin typeface="黑体" panose="02010609060101010101" pitchFamily="49" charset="-122"/>
              <a:ea typeface="黑体" panose="02010609060101010101" pitchFamily="49" charset="-122"/>
            </a:endParaRPr>
          </a:p>
          <a:p>
            <a:pPr indent="720090">
              <a:lnSpc>
                <a:spcPct val="140000"/>
              </a:lnSpc>
            </a:pPr>
            <a:r>
              <a:rPr lang="zh-CN" altLang="en-US"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dirty="0">
                <a:solidFill>
                  <a:srgbClr val="0070C0"/>
                </a:solidFill>
                <a:latin typeface="黑体" panose="02010609060101010101" pitchFamily="49" charset="-122"/>
                <a:ea typeface="黑体" panose="02010609060101010101" pitchFamily="49" charset="-122"/>
              </a:rPr>
              <a:t>负载过程（输入过程）</a:t>
            </a:r>
            <a:endParaRPr lang="zh-CN" altLang="en-US" sz="2000" b="1" dirty="0">
              <a:solidFill>
                <a:srgbClr val="0070C0"/>
              </a:solidFill>
              <a:latin typeface="黑体" panose="02010609060101010101" pitchFamily="49" charset="-122"/>
              <a:ea typeface="黑体" panose="02010609060101010101" pitchFamily="49" charset="-122"/>
            </a:endParaRPr>
          </a:p>
          <a:p>
            <a:pPr indent="720090">
              <a:lnSpc>
                <a:spcPct val="140000"/>
              </a:lnSpc>
            </a:pPr>
            <a:r>
              <a:rPr lang="zh-CN" altLang="en-US" sz="2000" dirty="0">
                <a:latin typeface="黑体" panose="02010609060101010101" pitchFamily="49" charset="-122"/>
                <a:ea typeface="黑体" panose="02010609060101010101" pitchFamily="49" charset="-122"/>
              </a:rPr>
              <a:t>污水排放速率、大气沉降以及地表径流引入有机毒物至天然水体均将直接影响污染物在水中的浓度。</a:t>
            </a:r>
            <a:endParaRPr lang="zh-CN" altLang="en-US" sz="2000" dirty="0">
              <a:latin typeface="黑体" panose="02010609060101010101" pitchFamily="49" charset="-122"/>
              <a:ea typeface="黑体" panose="02010609060101010101" pitchFamily="49" charset="-122"/>
            </a:endParaRPr>
          </a:p>
          <a:p>
            <a:pPr indent="720090">
              <a:lnSpc>
                <a:spcPct val="140000"/>
              </a:lnSpc>
            </a:pPr>
            <a:r>
              <a:rPr lang="zh-CN" altLang="en-US"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dirty="0">
                <a:solidFill>
                  <a:srgbClr val="0070C0"/>
                </a:solidFill>
                <a:latin typeface="黑体" panose="02010609060101010101" pitchFamily="49" charset="-122"/>
                <a:ea typeface="黑体" panose="02010609060101010101" pitchFamily="49" charset="-122"/>
              </a:rPr>
              <a:t>形态过程</a:t>
            </a:r>
            <a:endParaRPr lang="zh-CN" altLang="en-US" sz="2000" b="1" dirty="0">
              <a:solidFill>
                <a:srgbClr val="0070C0"/>
              </a:solidFill>
              <a:latin typeface="黑体" panose="02010609060101010101" pitchFamily="49" charset="-122"/>
              <a:ea typeface="黑体" panose="02010609060101010101" pitchFamily="49" charset="-122"/>
            </a:endParaRPr>
          </a:p>
          <a:p>
            <a:pPr indent="720090">
              <a:lnSpc>
                <a:spcPct val="140000"/>
              </a:lnSpc>
            </a:pPr>
            <a:r>
              <a:rPr lang="zh-CN" altLang="en-US" sz="2000" b="1" dirty="0">
                <a:latin typeface="黑体" panose="02010609060101010101" pitchFamily="49" charset="-122"/>
                <a:ea typeface="黑体" panose="02010609060101010101" pitchFamily="49" charset="-122"/>
              </a:rPr>
              <a:t>酸碱平衡：</a:t>
            </a:r>
            <a:r>
              <a:rPr lang="zh-CN" altLang="en-US" sz="2000" dirty="0">
                <a:latin typeface="黑体" panose="02010609060101010101" pitchFamily="49" charset="-122"/>
                <a:ea typeface="黑体" panose="02010609060101010101" pitchFamily="49" charset="-122"/>
              </a:rPr>
              <a:t>天然水中</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pH</a:t>
            </a:r>
            <a:r>
              <a:rPr lang="zh-CN" altLang="en-US" sz="2000" dirty="0">
                <a:latin typeface="黑体" panose="02010609060101010101" pitchFamily="49" charset="-122"/>
                <a:ea typeface="黑体" panose="02010609060101010101" pitchFamily="49" charset="-122"/>
              </a:rPr>
              <a:t>决定着有机酸或碱以中性态或离子态存在的分数，因而影响挥发及其他过程。</a:t>
            </a:r>
            <a:endParaRPr lang="zh-CN" altLang="en-US" sz="2000" dirty="0">
              <a:latin typeface="黑体" panose="02010609060101010101" pitchFamily="49" charset="-122"/>
              <a:ea typeface="黑体" panose="02010609060101010101" pitchFamily="49" charset="-122"/>
            </a:endParaRPr>
          </a:p>
          <a:p>
            <a:pPr indent="720090">
              <a:lnSpc>
                <a:spcPct val="140000"/>
              </a:lnSpc>
            </a:pPr>
            <a:r>
              <a:rPr lang="zh-CN" altLang="en-US" sz="2000" b="1" dirty="0">
                <a:latin typeface="黑体" panose="02010609060101010101" pitchFamily="49" charset="-122"/>
                <a:ea typeface="黑体" panose="02010609060101010101" pitchFamily="49" charset="-122"/>
              </a:rPr>
              <a:t>吸附作用：</a:t>
            </a:r>
            <a:r>
              <a:rPr lang="zh-CN" altLang="en-US" sz="2000" dirty="0">
                <a:latin typeface="黑体" panose="02010609060101010101" pitchFamily="49" charset="-122"/>
                <a:ea typeface="黑体" panose="02010609060101010101" pitchFamily="49" charset="-122"/>
              </a:rPr>
              <a:t>疏水有机物吸附至悬浮物上，由于悬浮物质的迁移而影响它们以后的归趋。</a:t>
            </a:r>
            <a:endParaRPr lang="zh-CN" altLang="en-US" sz="2000" dirty="0">
              <a:latin typeface="黑体" panose="02010609060101010101" pitchFamily="49" charset="-122"/>
              <a:ea typeface="黑体" panose="02010609060101010101" pitchFamily="49" charset="-122"/>
            </a:endParaRPr>
          </a:p>
          <a:p>
            <a:pPr indent="720090">
              <a:lnSpc>
                <a:spcPct val="140000"/>
              </a:lnSpc>
            </a:pPr>
            <a:r>
              <a:rPr lang="zh-CN" altLang="en-US"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dirty="0">
                <a:solidFill>
                  <a:srgbClr val="0070C0"/>
                </a:solidFill>
                <a:latin typeface="黑体" panose="02010609060101010101" pitchFamily="49" charset="-122"/>
                <a:ea typeface="黑体" panose="02010609060101010101" pitchFamily="49" charset="-122"/>
              </a:rPr>
              <a:t>迁移过程</a:t>
            </a:r>
            <a:endParaRPr lang="zh-CN" altLang="en-US" sz="2000" b="1" dirty="0">
              <a:solidFill>
                <a:srgbClr val="0070C0"/>
              </a:solidFill>
              <a:latin typeface="黑体" panose="02010609060101010101" pitchFamily="49" charset="-122"/>
              <a:ea typeface="黑体" panose="02010609060101010101" pitchFamily="49" charset="-122"/>
            </a:endParaRPr>
          </a:p>
          <a:p>
            <a:pPr marL="2762885" indent="-2042795">
              <a:lnSpc>
                <a:spcPct val="140000"/>
              </a:lnSpc>
            </a:pPr>
            <a:r>
              <a:rPr lang="zh-CN" altLang="en-US" sz="2000" b="1" dirty="0">
                <a:latin typeface="黑体" panose="02010609060101010101" pitchFamily="49" charset="-122"/>
                <a:ea typeface="黑体" panose="02010609060101010101" pitchFamily="49" charset="-122"/>
              </a:rPr>
              <a:t>沉淀</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溶解作用：</a:t>
            </a:r>
            <a:r>
              <a:rPr lang="zh-CN" altLang="en-US" sz="2000" dirty="0">
                <a:latin typeface="黑体" panose="02010609060101010101" pitchFamily="49" charset="-122"/>
                <a:ea typeface="黑体" panose="02010609060101010101" pitchFamily="49" charset="-122"/>
              </a:rPr>
              <a:t>污染物的溶解度范围可限制污染物在迁移、转化过程中的可利用性或者实质上改变其</a:t>
            </a:r>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迁移速率。</a:t>
            </a:r>
            <a:endParaRPr lang="zh-CN" altLang="en-US" sz="2000" dirty="0">
              <a:latin typeface="黑体" panose="02010609060101010101" pitchFamily="49" charset="-122"/>
              <a:ea typeface="黑体" panose="02010609060101010101" pitchFamily="49" charset="-122"/>
            </a:endParaRPr>
          </a:p>
          <a:p>
            <a:pPr indent="720090">
              <a:lnSpc>
                <a:spcPct val="140000"/>
              </a:lnSpc>
            </a:pPr>
            <a:r>
              <a:rPr lang="zh-CN" altLang="en-US" sz="2000" b="1" dirty="0">
                <a:latin typeface="黑体" panose="02010609060101010101" pitchFamily="49" charset="-122"/>
                <a:ea typeface="黑体" panose="02010609060101010101" pitchFamily="49" charset="-122"/>
              </a:rPr>
              <a:t>对流作用：</a:t>
            </a:r>
            <a:r>
              <a:rPr lang="zh-CN" altLang="en-US" sz="2000" dirty="0">
                <a:latin typeface="黑体" panose="02010609060101010101" pitchFamily="49" charset="-122"/>
                <a:ea typeface="黑体" panose="02010609060101010101" pitchFamily="49" charset="-122"/>
              </a:rPr>
              <a:t>水力流动可迁移溶解的或者被悬浮物吸附的污染物进入或排出特定的水生生态系统。</a:t>
            </a:r>
            <a:endParaRPr lang="zh-CN" altLang="en-US" sz="2000" dirty="0">
              <a:latin typeface="黑体" panose="02010609060101010101" pitchFamily="49" charset="-122"/>
              <a:ea typeface="黑体" panose="02010609060101010101" pitchFamily="49" charset="-122"/>
            </a:endParaRPr>
          </a:p>
          <a:p>
            <a:pPr indent="720090">
              <a:lnSpc>
                <a:spcPct val="140000"/>
              </a:lnSpc>
            </a:pPr>
            <a:r>
              <a:rPr lang="zh-CN" altLang="en-US" sz="2000" b="1" dirty="0">
                <a:latin typeface="黑体" panose="02010609060101010101" pitchFamily="49" charset="-122"/>
                <a:ea typeface="黑体" panose="02010609060101010101" pitchFamily="49" charset="-122"/>
              </a:rPr>
              <a:t>挥发作用：</a:t>
            </a:r>
            <a:r>
              <a:rPr lang="zh-CN" altLang="en-US" sz="2000" dirty="0">
                <a:latin typeface="黑体" panose="02010609060101010101" pitchFamily="49" charset="-122"/>
                <a:ea typeface="黑体" panose="02010609060101010101" pitchFamily="49" charset="-122"/>
              </a:rPr>
              <a:t>有机污染物可能从水体进入大气，因而减少其在水中的浓度。</a:t>
            </a:r>
            <a:endParaRPr lang="zh-CN" altLang="en-US" sz="2000" dirty="0">
              <a:latin typeface="黑体" panose="02010609060101010101" pitchFamily="49" charset="-122"/>
              <a:ea typeface="黑体" panose="02010609060101010101" pitchFamily="49" charset="-122"/>
            </a:endParaRPr>
          </a:p>
          <a:p>
            <a:pPr indent="720090">
              <a:lnSpc>
                <a:spcPct val="140000"/>
              </a:lnSpc>
            </a:pPr>
            <a:r>
              <a:rPr lang="zh-CN" altLang="en-US" sz="2000" b="1" dirty="0">
                <a:latin typeface="黑体" panose="02010609060101010101" pitchFamily="49" charset="-122"/>
                <a:ea typeface="黑体" panose="02010609060101010101" pitchFamily="49" charset="-122"/>
              </a:rPr>
              <a:t>沉积作用：</a:t>
            </a:r>
            <a:r>
              <a:rPr lang="zh-CN" altLang="en-US" sz="2000" dirty="0">
                <a:latin typeface="黑体" panose="02010609060101010101" pitchFamily="49" charset="-122"/>
                <a:ea typeface="黑体" panose="02010609060101010101" pitchFamily="49" charset="-122"/>
              </a:rPr>
              <a:t>污染物被吸附沉积于水体底部或从底部沉积物中解吸，均可改变污染物的浓度。</a:t>
            </a:r>
            <a:endParaRPr lang="zh-CN" altLang="en-US" sz="2000" dirty="0">
              <a:latin typeface="黑体" panose="02010609060101010101" pitchFamily="49" charset="-122"/>
              <a:ea typeface="黑体" panose="02010609060101010101" pitchFamily="49" charset="-122"/>
            </a:endParaRPr>
          </a:p>
        </p:txBody>
      </p:sp>
      <p:sp>
        <p:nvSpPr>
          <p:cNvPr id="2" name="文本框 1"/>
          <p:cNvSpPr txBox="1"/>
          <p:nvPr/>
        </p:nvSpPr>
        <p:spPr>
          <a:xfrm>
            <a:off x="767080" y="886460"/>
            <a:ext cx="8968740" cy="553085"/>
          </a:xfrm>
          <a:prstGeom prst="rect">
            <a:avLst/>
          </a:prstGeom>
          <a:noFill/>
        </p:spPr>
        <p:txBody>
          <a:bodyPr wrap="square">
            <a:spAutoFit/>
          </a:bodyPr>
          <a:lstStyle/>
          <a:p>
            <a:r>
              <a:rPr lang="en-US" altLang="zh-CN" sz="3000" b="1" dirty="0">
                <a:latin typeface="Times New Roman" panose="02020603050405020304" pitchFamily="18" charset="0"/>
                <a:cs typeface="Times New Roman" panose="02020603050405020304" pitchFamily="18" charset="0"/>
              </a:rPr>
              <a:t> Model of the </a:t>
            </a:r>
            <a:r>
              <a:rPr lang="en-US" altLang="zh-CN" sz="3000" b="1" dirty="0">
                <a:latin typeface="Times New Roman" panose="02020603050405020304" pitchFamily="18" charset="0"/>
                <a:cs typeface="Times New Roman" panose="02020603050405020304" pitchFamily="18" charset="0"/>
                <a:sym typeface="+mn-ea"/>
              </a:rPr>
              <a:t>Fate of </a:t>
            </a:r>
            <a:r>
              <a:rPr lang="en-US" altLang="zh-CN" sz="3000" b="1" dirty="0">
                <a:latin typeface="Times New Roman" panose="02020603050405020304" pitchFamily="18" charset="0"/>
                <a:cs typeface="Times New Roman" panose="02020603050405020304" pitchFamily="18" charset="0"/>
              </a:rPr>
              <a:t>Toxic Organic Pollutants</a:t>
            </a:r>
            <a:endParaRPr lang="en-US" altLang="zh-CN" sz="3000" b="1" dirty="0">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1231389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有毒有机污染物的归趋模型</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文本框 7"/>
          <p:cNvSpPr txBox="1"/>
          <p:nvPr/>
        </p:nvSpPr>
        <p:spPr>
          <a:xfrm>
            <a:off x="695400" y="1377026"/>
            <a:ext cx="11017224" cy="4590680"/>
          </a:xfrm>
          <a:prstGeom prst="rect">
            <a:avLst/>
          </a:prstGeom>
          <a:noFill/>
        </p:spPr>
        <p:txBody>
          <a:bodyPr wrap="square">
            <a:spAutoFit/>
          </a:bodyPr>
          <a:lstStyle/>
          <a:p>
            <a:pPr>
              <a:lnSpc>
                <a:spcPct val="130000"/>
              </a:lnSpc>
            </a:pPr>
            <a:r>
              <a:rPr lang="zh-CN" altLang="en-US"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4</a:t>
            </a:r>
            <a:r>
              <a:rPr lang="zh-CN" altLang="en-US"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dirty="0">
                <a:solidFill>
                  <a:srgbClr val="0070C0"/>
                </a:solidFill>
                <a:latin typeface="黑体" panose="02010609060101010101" pitchFamily="49" charset="-122"/>
                <a:ea typeface="黑体" panose="02010609060101010101" pitchFamily="49" charset="-122"/>
              </a:rPr>
              <a:t>转化过程</a:t>
            </a:r>
            <a:endParaRPr lang="zh-CN" altLang="en-US" sz="2000" b="1" dirty="0">
              <a:solidFill>
                <a:srgbClr val="0070C0"/>
              </a:solidFill>
              <a:latin typeface="黑体" panose="02010609060101010101" pitchFamily="49" charset="-122"/>
              <a:ea typeface="黑体" panose="02010609060101010101" pitchFamily="49" charset="-122"/>
            </a:endParaRPr>
          </a:p>
          <a:p>
            <a:pPr>
              <a:lnSpc>
                <a:spcPct val="130000"/>
              </a:lnSpc>
            </a:pPr>
            <a:r>
              <a:rPr lang="zh-CN" altLang="en-US" sz="2000" b="1" dirty="0">
                <a:latin typeface="黑体" panose="02010609060101010101" pitchFamily="49" charset="-122"/>
                <a:ea typeface="黑体" panose="02010609060101010101" pitchFamily="49" charset="-122"/>
              </a:rPr>
              <a:t>生物降解作用：</a:t>
            </a:r>
            <a:r>
              <a:rPr lang="zh-CN" altLang="en-US" sz="2000" dirty="0">
                <a:latin typeface="黑体" panose="02010609060101010101" pitchFamily="49" charset="-122"/>
                <a:ea typeface="黑体" panose="02010609060101010101" pitchFamily="49" charset="-122"/>
              </a:rPr>
              <a:t>微生物代谢污染物并在代谢过程中改变它们的结构。</a:t>
            </a:r>
            <a:endParaRPr lang="zh-CN" altLang="en-US" sz="2000" dirty="0">
              <a:latin typeface="黑体" panose="02010609060101010101" pitchFamily="49" charset="-122"/>
              <a:ea typeface="黑体" panose="02010609060101010101" pitchFamily="49" charset="-122"/>
            </a:endParaRPr>
          </a:p>
          <a:p>
            <a:pPr>
              <a:lnSpc>
                <a:spcPct val="130000"/>
              </a:lnSpc>
            </a:pPr>
            <a:r>
              <a:rPr lang="zh-CN" altLang="en-US" sz="2000" b="1" dirty="0">
                <a:latin typeface="黑体" panose="02010609060101010101" pitchFamily="49" charset="-122"/>
                <a:ea typeface="黑体" panose="02010609060101010101" pitchFamily="49" charset="-122"/>
              </a:rPr>
              <a:t>光解作用：</a:t>
            </a:r>
            <a:r>
              <a:rPr lang="zh-CN" altLang="en-US" sz="2000" dirty="0">
                <a:latin typeface="黑体" panose="02010609060101010101" pitchFamily="49" charset="-122"/>
                <a:ea typeface="黑体" panose="02010609060101010101" pitchFamily="49" charset="-122"/>
              </a:rPr>
              <a:t>污染物对光的吸收有可能导致影响它们结构的化学反应的发生。</a:t>
            </a:r>
            <a:endParaRPr lang="zh-CN" altLang="en-US" sz="2000" dirty="0">
              <a:latin typeface="黑体" panose="02010609060101010101" pitchFamily="49" charset="-122"/>
              <a:ea typeface="黑体" panose="02010609060101010101" pitchFamily="49" charset="-122"/>
            </a:endParaRPr>
          </a:p>
          <a:p>
            <a:pPr>
              <a:lnSpc>
                <a:spcPct val="130000"/>
              </a:lnSpc>
            </a:pPr>
            <a:r>
              <a:rPr lang="zh-CN" altLang="en-US" sz="2000" b="1" dirty="0">
                <a:latin typeface="黑体" panose="02010609060101010101" pitchFamily="49" charset="-122"/>
                <a:ea typeface="黑体" panose="02010609060101010101" pitchFamily="49" charset="-122"/>
              </a:rPr>
              <a:t>水解作用：</a:t>
            </a:r>
            <a:r>
              <a:rPr lang="zh-CN" altLang="en-US" sz="2000" dirty="0">
                <a:latin typeface="黑体" panose="02010609060101010101" pitchFamily="49" charset="-122"/>
                <a:ea typeface="黑体" panose="02010609060101010101" pitchFamily="49" charset="-122"/>
              </a:rPr>
              <a:t>一个化合物与水作用通常产生较小的、简单的有机产物。</a:t>
            </a:r>
            <a:endParaRPr lang="zh-CN" altLang="en-US" sz="2000" dirty="0">
              <a:latin typeface="黑体" panose="02010609060101010101" pitchFamily="49" charset="-122"/>
              <a:ea typeface="黑体" panose="02010609060101010101" pitchFamily="49" charset="-122"/>
            </a:endParaRPr>
          </a:p>
          <a:p>
            <a:pPr>
              <a:lnSpc>
                <a:spcPct val="130000"/>
              </a:lnSpc>
            </a:pPr>
            <a:r>
              <a:rPr lang="zh-CN" altLang="en-US" sz="2000" b="1" dirty="0">
                <a:latin typeface="黑体" panose="02010609060101010101" pitchFamily="49" charset="-122"/>
                <a:ea typeface="黑体" panose="02010609060101010101" pitchFamily="49" charset="-122"/>
              </a:rPr>
              <a:t>氧化还原作用：</a:t>
            </a:r>
            <a:r>
              <a:rPr lang="zh-CN" altLang="en-US" sz="2000" dirty="0">
                <a:latin typeface="黑体" panose="02010609060101010101" pitchFamily="49" charset="-122"/>
                <a:ea typeface="黑体" panose="02010609060101010101" pitchFamily="49" charset="-122"/>
              </a:rPr>
              <a:t>涉及减少或增加电子在内的有机污染物以及金属的反应都强烈地影响环境参数。对于有机污染物中几乎所有重要的氧化还原反应都是由微生物催化的。</a:t>
            </a:r>
            <a:endParaRPr lang="zh-CN" altLang="en-US" sz="2000" dirty="0">
              <a:latin typeface="黑体" panose="02010609060101010101" pitchFamily="49" charset="-122"/>
              <a:ea typeface="黑体" panose="02010609060101010101" pitchFamily="49" charset="-122"/>
            </a:endParaRPr>
          </a:p>
          <a:p>
            <a:pPr>
              <a:lnSpc>
                <a:spcPct val="130000"/>
              </a:lnSpc>
              <a:spcBef>
                <a:spcPts val="1200"/>
              </a:spcBef>
              <a:spcAft>
                <a:spcPts val="0"/>
              </a:spcAft>
            </a:pPr>
            <a:r>
              <a:rPr lang="zh-CN" altLang="en-US"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5</a:t>
            </a:r>
            <a:r>
              <a:rPr lang="zh-CN" altLang="en-US"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dirty="0">
                <a:solidFill>
                  <a:srgbClr val="0070C0"/>
                </a:solidFill>
                <a:latin typeface="黑体" panose="02010609060101010101" pitchFamily="49" charset="-122"/>
                <a:ea typeface="黑体" panose="02010609060101010101" pitchFamily="49" charset="-122"/>
              </a:rPr>
              <a:t>生物累积过程</a:t>
            </a:r>
            <a:endParaRPr lang="zh-CN" altLang="en-US" sz="2000" b="1" dirty="0">
              <a:solidFill>
                <a:srgbClr val="0070C0"/>
              </a:solidFill>
              <a:latin typeface="黑体" panose="02010609060101010101" pitchFamily="49" charset="-122"/>
              <a:ea typeface="黑体" panose="02010609060101010101" pitchFamily="49" charset="-122"/>
            </a:endParaRPr>
          </a:p>
          <a:p>
            <a:pPr>
              <a:lnSpc>
                <a:spcPct val="130000"/>
              </a:lnSpc>
            </a:pPr>
            <a:r>
              <a:rPr lang="zh-CN" altLang="en-US" sz="2000" b="1" dirty="0">
                <a:latin typeface="黑体" panose="02010609060101010101" pitchFamily="49" charset="-122"/>
                <a:ea typeface="黑体" panose="02010609060101010101" pitchFamily="49" charset="-122"/>
              </a:rPr>
              <a:t>生物浓缩作用：</a:t>
            </a:r>
            <a:r>
              <a:rPr lang="zh-CN" altLang="en-US" sz="2000" dirty="0">
                <a:latin typeface="黑体" panose="02010609060101010101" pitchFamily="49" charset="-122"/>
                <a:ea typeface="黑体" panose="02010609060101010101" pitchFamily="49" charset="-122"/>
              </a:rPr>
              <a:t>通过可能的手段如鱼鳃的吸附作用，将环境中的有机污染物摄取至生物体并产生蓄积作用。</a:t>
            </a:r>
            <a:endParaRPr lang="zh-CN" altLang="en-US" sz="2000" dirty="0">
              <a:latin typeface="黑体" panose="02010609060101010101" pitchFamily="49" charset="-122"/>
              <a:ea typeface="黑体" panose="02010609060101010101" pitchFamily="49" charset="-122"/>
            </a:endParaRPr>
          </a:p>
          <a:p>
            <a:pPr>
              <a:lnSpc>
                <a:spcPct val="130000"/>
              </a:lnSpc>
            </a:pPr>
            <a:r>
              <a:rPr lang="zh-CN" altLang="en-US" sz="2000" b="1" dirty="0">
                <a:latin typeface="黑体" panose="02010609060101010101" pitchFamily="49" charset="-122"/>
                <a:ea typeface="黑体" panose="02010609060101010101" pitchFamily="49" charset="-122"/>
              </a:rPr>
              <a:t>生物放大作用：</a:t>
            </a:r>
            <a:r>
              <a:rPr lang="zh-CN" altLang="en-US" sz="2000" dirty="0">
                <a:latin typeface="黑体" panose="02010609060101010101" pitchFamily="49" charset="-122"/>
                <a:ea typeface="黑体" panose="02010609060101010101" pitchFamily="49" charset="-122"/>
              </a:rPr>
              <a:t>高营养级生物以消耗摄取有机毒物进入生物体的低营养级生物为食物，使生物体中有机毒物的浓度随营养级的提高而逐步增大。</a:t>
            </a:r>
            <a:endParaRPr lang="zh-CN" altLang="en-US" sz="2000" dirty="0">
              <a:latin typeface="黑体" panose="02010609060101010101" pitchFamily="49" charset="-122"/>
              <a:ea typeface="黑体" panose="02010609060101010101" pitchFamily="49" charset="-122"/>
            </a:endParaRPr>
          </a:p>
        </p:txBody>
      </p:sp>
      <p:sp>
        <p:nvSpPr>
          <p:cNvPr id="2" name="文本框 1"/>
          <p:cNvSpPr txBox="1"/>
          <p:nvPr/>
        </p:nvSpPr>
        <p:spPr>
          <a:xfrm>
            <a:off x="767080" y="886460"/>
            <a:ext cx="8968740" cy="553085"/>
          </a:xfrm>
          <a:prstGeom prst="rect">
            <a:avLst/>
          </a:prstGeom>
          <a:noFill/>
        </p:spPr>
        <p:txBody>
          <a:bodyPr wrap="square">
            <a:spAutoFit/>
          </a:bodyPr>
          <a:lstStyle/>
          <a:p>
            <a:r>
              <a:rPr lang="en-US" altLang="zh-CN" sz="3000" b="1" dirty="0">
                <a:latin typeface="Times New Roman" panose="02020603050405020304" pitchFamily="18" charset="0"/>
                <a:cs typeface="Times New Roman" panose="02020603050405020304" pitchFamily="18" charset="0"/>
              </a:rPr>
              <a:t> Model of the </a:t>
            </a:r>
            <a:r>
              <a:rPr lang="en-US" altLang="zh-CN" sz="3000" b="1" dirty="0">
                <a:latin typeface="Times New Roman" panose="02020603050405020304" pitchFamily="18" charset="0"/>
                <a:cs typeface="Times New Roman" panose="02020603050405020304" pitchFamily="18" charset="0"/>
                <a:sym typeface="+mn-ea"/>
              </a:rPr>
              <a:t>Fate of </a:t>
            </a:r>
            <a:r>
              <a:rPr lang="en-US" altLang="zh-CN" sz="3000" b="1" dirty="0">
                <a:latin typeface="Times New Roman" panose="02020603050405020304" pitchFamily="18" charset="0"/>
                <a:cs typeface="Times New Roman" panose="02020603050405020304" pitchFamily="18" charset="0"/>
              </a:rPr>
              <a:t>Toxic Organic Pollutants</a:t>
            </a:r>
            <a:endParaRPr lang="en-US" altLang="zh-CN" sz="3000" b="1" dirty="0">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188913"/>
            <a:ext cx="1231389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有毒有机污染物的归趋模型</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文本框 6"/>
          <p:cNvSpPr txBox="1"/>
          <p:nvPr/>
        </p:nvSpPr>
        <p:spPr>
          <a:xfrm>
            <a:off x="623392" y="1399588"/>
            <a:ext cx="11197244" cy="5237011"/>
          </a:xfrm>
          <a:prstGeom prst="rect">
            <a:avLst/>
          </a:prstGeom>
          <a:noFill/>
        </p:spPr>
        <p:txBody>
          <a:bodyPr wrap="square">
            <a:spAutoFit/>
          </a:bodyPr>
          <a:lstStyle/>
          <a:p>
            <a:pPr indent="720090">
              <a:lnSpc>
                <a:spcPct val="130000"/>
              </a:lnSpc>
            </a:pPr>
            <a:r>
              <a:rPr lang="zh-CN" altLang="en-US" sz="2000" dirty="0">
                <a:solidFill>
                  <a:srgbClr val="0070C0"/>
                </a:solidFill>
                <a:latin typeface="黑体" panose="02010609060101010101" pitchFamily="49" charset="-122"/>
                <a:ea typeface="黑体" panose="02010609060101010101" pitchFamily="49" charset="-122"/>
              </a:rPr>
              <a:t>有机毒物的归趋模型的基本思路中的一些假定：</a:t>
            </a:r>
            <a:endParaRPr lang="zh-CN" altLang="en-US" sz="2000" dirty="0">
              <a:latin typeface="黑体" panose="02010609060101010101" pitchFamily="49" charset="-122"/>
              <a:ea typeface="黑体" panose="02010609060101010101" pitchFamily="49" charset="-122"/>
            </a:endParaRPr>
          </a:p>
          <a:p>
            <a:pPr indent="720090">
              <a:lnSpc>
                <a:spcPct val="130000"/>
              </a:lnSpc>
            </a:pPr>
            <a:r>
              <a:rPr lang="zh-CN" altLang="en-US" sz="2000" dirty="0">
                <a:solidFill>
                  <a:srgbClr val="0070C0"/>
                </a:solidFill>
                <a:latin typeface="黑体" panose="02010609060101010101" pitchFamily="49" charset="-122"/>
                <a:ea typeface="黑体" panose="02010609060101010101" pitchFamily="49" charset="-122"/>
              </a:rPr>
              <a:t>一、从研究单个的主要迁移转化过程着手，单个过程的模型是整个模型的基础。</a:t>
            </a:r>
            <a:r>
              <a:rPr lang="zh-CN" altLang="en-US" sz="2000" dirty="0">
                <a:latin typeface="黑体" panose="02010609060101010101" pitchFamily="49" charset="-122"/>
                <a:ea typeface="黑体" panose="02010609060101010101" pitchFamily="49" charset="-122"/>
              </a:rPr>
              <a:t>并认为各单个过程使某种化合物从水环境中消失速率之和是该化合物在水环境中消失的总速率。再假定每种过程速率都是一级反应过程，因而总速率也是一级反应。这基本上与在天然水环境中距离污染源较远、污染物浓度很低地方的实际情况是吻合的。</a:t>
            </a:r>
            <a:endParaRPr lang="zh-CN" altLang="en-US" sz="2000" dirty="0">
              <a:latin typeface="黑体" panose="02010609060101010101" pitchFamily="49" charset="-122"/>
              <a:ea typeface="黑体" panose="02010609060101010101" pitchFamily="49" charset="-122"/>
            </a:endParaRPr>
          </a:p>
          <a:p>
            <a:pPr indent="720090">
              <a:lnSpc>
                <a:spcPct val="130000"/>
              </a:lnSpc>
            </a:pPr>
            <a:r>
              <a:rPr lang="zh-CN" altLang="en-US" sz="2000" dirty="0">
                <a:solidFill>
                  <a:srgbClr val="0070C0"/>
                </a:solidFill>
                <a:latin typeface="黑体" panose="02010609060101010101" pitchFamily="49" charset="-122"/>
                <a:ea typeface="黑体" panose="02010609060101010101" pitchFamily="49" charset="-122"/>
              </a:rPr>
              <a:t>二、模型中既要有化合物固有性质的参数，又要有表征环境特征的参数，这样似乎应为二级反应式。</a:t>
            </a:r>
            <a:r>
              <a:rPr lang="zh-CN" altLang="en-US" sz="2000" dirty="0">
                <a:latin typeface="黑体" panose="02010609060101010101" pitchFamily="49" charset="-122"/>
                <a:ea typeface="黑体" panose="02010609060101010101" pitchFamily="49" charset="-122"/>
              </a:rPr>
              <a:t>但如果一旦环境定下来了，则速率方程就又变成准一级反应式了。为此，假定有机物的存在并不改变环境参数，例如不会改变水体的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pH</a:t>
            </a:r>
            <a:r>
              <a:rPr lang="zh-CN" altLang="en-US" sz="2000" dirty="0">
                <a:latin typeface="黑体" panose="02010609060101010101" pitchFamily="49" charset="-122"/>
                <a:ea typeface="黑体" panose="02010609060101010101" pitchFamily="49" charset="-122"/>
              </a:rPr>
              <a:t>、对光的吸收系数和细菌总数等。由于污染物在水环境中的浓度很低，这个假定也是合乎实际情况的。</a:t>
            </a:r>
            <a:endParaRPr lang="zh-CN" altLang="en-US" sz="2000" dirty="0">
              <a:latin typeface="黑体" panose="02010609060101010101" pitchFamily="49" charset="-122"/>
              <a:ea typeface="黑体" panose="02010609060101010101" pitchFamily="49" charset="-122"/>
            </a:endParaRPr>
          </a:p>
          <a:p>
            <a:pPr indent="720090">
              <a:lnSpc>
                <a:spcPct val="130000"/>
              </a:lnSpc>
            </a:pPr>
            <a:r>
              <a:rPr lang="zh-CN" altLang="en-US" sz="2000" dirty="0">
                <a:solidFill>
                  <a:srgbClr val="0070C0"/>
                </a:solidFill>
                <a:latin typeface="黑体" panose="02010609060101010101" pitchFamily="49" charset="-122"/>
                <a:ea typeface="黑体" panose="02010609060101010101" pitchFamily="49" charset="-122"/>
              </a:rPr>
              <a:t>三、假定吸附速率远大于挥发和各种转化的速率。</a:t>
            </a:r>
            <a:r>
              <a:rPr lang="zh-CN" altLang="en-US" sz="2000" dirty="0">
                <a:latin typeface="黑体" panose="02010609060101010101" pitchFamily="49" charset="-122"/>
                <a:ea typeface="黑体" panose="02010609060101010101" pitchFamily="49" charset="-122"/>
              </a:rPr>
              <a:t>但实际上吸附过程并不是瞬时完成的，虽然一般讲，它的过程比各转化过程快。因此这种模型不能适用于污染源附近的浓度分布，它只反映长时间的大范围的环境的情况。</a:t>
            </a:r>
            <a:endParaRPr lang="en-US" altLang="zh-CN" sz="2000" dirty="0">
              <a:latin typeface="黑体" panose="02010609060101010101" pitchFamily="49" charset="-122"/>
              <a:ea typeface="黑体" panose="02010609060101010101" pitchFamily="49" charset="-122"/>
            </a:endParaRPr>
          </a:p>
          <a:p>
            <a:pPr indent="720090">
              <a:lnSpc>
                <a:spcPct val="130000"/>
              </a:lnSpc>
            </a:pPr>
            <a:r>
              <a:rPr lang="zh-CN" altLang="en-US" sz="2000" dirty="0">
                <a:solidFill>
                  <a:srgbClr val="FF0000"/>
                </a:solidFill>
                <a:latin typeface="黑体" panose="02010609060101010101" pitchFamily="49" charset="-122"/>
                <a:ea typeface="黑体" panose="02010609060101010101" pitchFamily="49" charset="-122"/>
              </a:rPr>
              <a:t>因此，这种模型只采用一维的和稳态的处理方法。</a:t>
            </a:r>
            <a:endParaRPr lang="zh-CN" altLang="en-US" sz="2000" dirty="0">
              <a:solidFill>
                <a:srgbClr val="FF0000"/>
              </a:solidFill>
              <a:latin typeface="黑体" panose="02010609060101010101" pitchFamily="49" charset="-122"/>
              <a:ea typeface="黑体" panose="02010609060101010101" pitchFamily="49" charset="-122"/>
            </a:endParaRPr>
          </a:p>
        </p:txBody>
      </p:sp>
      <p:sp>
        <p:nvSpPr>
          <p:cNvPr id="2" name="文本框 1"/>
          <p:cNvSpPr txBox="1"/>
          <p:nvPr/>
        </p:nvSpPr>
        <p:spPr>
          <a:xfrm>
            <a:off x="767080" y="886460"/>
            <a:ext cx="8968740" cy="553085"/>
          </a:xfrm>
          <a:prstGeom prst="rect">
            <a:avLst/>
          </a:prstGeom>
          <a:noFill/>
        </p:spPr>
        <p:txBody>
          <a:bodyPr wrap="square">
            <a:spAutoFit/>
          </a:bodyPr>
          <a:lstStyle/>
          <a:p>
            <a:r>
              <a:rPr lang="en-US" altLang="zh-CN" sz="3000" b="1" dirty="0">
                <a:latin typeface="Times New Roman" panose="02020603050405020304" pitchFamily="18" charset="0"/>
                <a:cs typeface="Times New Roman" panose="02020603050405020304" pitchFamily="18" charset="0"/>
              </a:rPr>
              <a:t> Model of the </a:t>
            </a:r>
            <a:r>
              <a:rPr lang="en-US" altLang="zh-CN" sz="3000" b="1" dirty="0">
                <a:latin typeface="Times New Roman" panose="02020603050405020304" pitchFamily="18" charset="0"/>
                <a:cs typeface="Times New Roman" panose="02020603050405020304" pitchFamily="18" charset="0"/>
                <a:sym typeface="+mn-ea"/>
              </a:rPr>
              <a:t>Fate of </a:t>
            </a:r>
            <a:r>
              <a:rPr lang="en-US" altLang="zh-CN" sz="3000" b="1" dirty="0">
                <a:latin typeface="Times New Roman" panose="02020603050405020304" pitchFamily="18" charset="0"/>
                <a:cs typeface="Times New Roman" panose="02020603050405020304" pitchFamily="18" charset="0"/>
              </a:rPr>
              <a:t>Toxic Organic Pollutants</a:t>
            </a:r>
            <a:endParaRPr lang="en-US" altLang="zh-CN" sz="3000" b="1" dirty="0">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sz="quarter"/>
          </p:nvPr>
        </p:nvSpPr>
        <p:spPr>
          <a:xfrm>
            <a:off x="1424384" y="332909"/>
            <a:ext cx="9343232" cy="2523512"/>
          </a:xfrm>
        </p:spPr>
        <p:txBody>
          <a:bodyPr vert="horz" wrap="square" lIns="91440" tIns="45720" rIns="91440" bIns="45720" numCol="1" anchor="ctr" anchorCtr="0" compatLnSpc="1"/>
          <a:lstStyle/>
          <a:p>
            <a:pPr lvl="0" eaLnBrk="1" hangingPunct="1">
              <a:lnSpc>
                <a:spcPct val="150000"/>
              </a:lnSpc>
              <a:spcBef>
                <a:spcPct val="20000"/>
              </a:spcBef>
              <a:defRPr/>
            </a:pP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第一节 天然水的基本特征</a:t>
            </a:r>
            <a:br>
              <a:rPr lang="en-US" altLang="zh-CN" sz="4800" b="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Section 1 Primary Characteristics of Natural Water</a:t>
            </a:r>
            <a:endPar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3732" name="Text Box 4"/>
          <p:cNvSpPr txBox="1">
            <a:spLocks noChangeArrowheads="1"/>
          </p:cNvSpPr>
          <p:nvPr/>
        </p:nvSpPr>
        <p:spPr bwMode="auto">
          <a:xfrm>
            <a:off x="3935760" y="2595424"/>
            <a:ext cx="5544616" cy="39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 水分子的性质</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Properties</a:t>
            </a:r>
            <a:r>
              <a:rPr kumimoji="0" lang="en-US" altLang="zh-CN" sz="2400" b="1" i="0" u="none" strike="noStrike" kern="120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of H</a:t>
            </a:r>
            <a:r>
              <a:rPr kumimoji="0" lang="en-US" altLang="zh-CN" sz="2400" b="1"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400" b="1" i="0" u="none" strike="noStrike" kern="120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O</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 天然水的组成</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Com</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position of Natural Water</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 天然水的性质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Properties of Natural Water</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537" name="Line 9"/>
          <p:cNvSpPr>
            <a:spLocks noChangeShapeType="1"/>
          </p:cNvSpPr>
          <p:nvPr/>
        </p:nvSpPr>
        <p:spPr bwMode="auto">
          <a:xfrm>
            <a:off x="3935760" y="5949444"/>
            <a:ext cx="3384376"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4"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732">
                                            <p:txEl>
                                              <p:pRg st="4" end="4"/>
                                            </p:txEl>
                                          </p:spTgt>
                                        </p:tgtEl>
                                        <p:attrNameLst>
                                          <p:attrName>style.visibility</p:attrName>
                                        </p:attrNameLst>
                                      </p:cBhvr>
                                      <p:to>
                                        <p:strVal val="visible"/>
                                      </p:to>
                                    </p:set>
                                    <p:anim calcmode="lin" valueType="num">
                                      <p:cBhvr additive="base">
                                        <p:cTn id="23" dur="500" fill="hold"/>
                                        <p:tgtEl>
                                          <p:spTgt spid="7373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3732">
                                            <p:txEl>
                                              <p:pRg st="5" end="5"/>
                                            </p:txEl>
                                          </p:spTgt>
                                        </p:tgtEl>
                                        <p:attrNameLst>
                                          <p:attrName>style.visibility</p:attrName>
                                        </p:attrNameLst>
                                      </p:cBhvr>
                                      <p:to>
                                        <p:strVal val="visible"/>
                                      </p:to>
                                    </p:set>
                                    <p:anim calcmode="lin" valueType="num">
                                      <p:cBhvr additive="base">
                                        <p:cTn id="27" dur="500" fill="hold"/>
                                        <p:tgtEl>
                                          <p:spTgt spid="7373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3732">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22537"/>
                                        </p:tgtEl>
                                        <p:attrNameLst>
                                          <p:attrName>style.visibility</p:attrName>
                                        </p:attrNameLst>
                                      </p:cBhvr>
                                      <p:to>
                                        <p:strVal val="visible"/>
                                      </p:to>
                                    </p:set>
                                    <p:anim calcmode="lin" valueType="num">
                                      <p:cBhvr additive="base">
                                        <p:cTn id="32" dur="500" fill="hold"/>
                                        <p:tgtEl>
                                          <p:spTgt spid="22537"/>
                                        </p:tgtEl>
                                        <p:attrNameLst>
                                          <p:attrName>ppt_x</p:attrName>
                                        </p:attrNameLst>
                                      </p:cBhvr>
                                      <p:tavLst>
                                        <p:tav tm="0">
                                          <p:val>
                                            <p:strVal val="0-#ppt_w/2"/>
                                          </p:val>
                                        </p:tav>
                                        <p:tav tm="100000">
                                          <p:val>
                                            <p:strVal val="#ppt_x"/>
                                          </p:val>
                                        </p:tav>
                                      </p:tavLst>
                                    </p:anim>
                                    <p:anim calcmode="lin" valueType="num">
                                      <p:cBhvr additive="base">
                                        <p:cTn id="33"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1231389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有毒有机污染物的归趋模型</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文本框 7"/>
          <p:cNvSpPr txBox="1"/>
          <p:nvPr/>
        </p:nvSpPr>
        <p:spPr>
          <a:xfrm>
            <a:off x="551384" y="1361838"/>
            <a:ext cx="11305256" cy="2036135"/>
          </a:xfrm>
          <a:prstGeom prst="rect">
            <a:avLst/>
          </a:prstGeom>
          <a:noFill/>
        </p:spPr>
        <p:txBody>
          <a:bodyPr wrap="square">
            <a:spAutoFit/>
          </a:bodyPr>
          <a:lstStyle/>
          <a:p>
            <a:pPr indent="720090">
              <a:lnSpc>
                <a:spcPct val="130000"/>
              </a:lnSpc>
            </a:pPr>
            <a:r>
              <a:rPr lang="zh-CN" altLang="en-US" sz="2000" dirty="0">
                <a:latin typeface="黑体" panose="02010609060101010101" pitchFamily="49" charset="-122"/>
                <a:ea typeface="黑体" panose="02010609060101010101" pitchFamily="49" charset="-122"/>
              </a:rPr>
              <a:t>归趋模型，大体可分以下三个步骤</a:t>
            </a:r>
            <a:r>
              <a:rPr lang="en-US" altLang="zh-CN"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pPr indent="720090">
              <a:lnSpc>
                <a:spcPct val="130000"/>
              </a:lnSpc>
            </a:pPr>
            <a:r>
              <a:rPr lang="en-US" altLang="zh-CN" sz="2000" dirty="0">
                <a:latin typeface="黑体" panose="02010609060101010101" pitchFamily="49" charset="-122"/>
                <a:ea typeface="黑体" panose="02010609060101010101" pitchFamily="49" charset="-122"/>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i</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计算有机物因挥发和转化过程而从水环境中消失的速率；</a:t>
            </a:r>
            <a:endParaRPr lang="en-US" altLang="zh-CN" sz="2000" dirty="0">
              <a:latin typeface="黑体" panose="02010609060101010101" pitchFamily="49" charset="-122"/>
              <a:ea typeface="黑体" panose="02010609060101010101" pitchFamily="49" charset="-122"/>
            </a:endParaRPr>
          </a:p>
          <a:p>
            <a:pPr indent="720090">
              <a:lnSpc>
                <a:spcPct val="130000"/>
              </a:lnSpc>
            </a:pPr>
            <a:r>
              <a:rPr lang="en-US" altLang="zh-CN" sz="2000" dirty="0">
                <a:latin typeface="黑体" panose="02010609060101010101" pitchFamily="49" charset="-122"/>
                <a:ea typeface="黑体" panose="02010609060101010101" pitchFamily="49" charset="-122"/>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ii</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吸附过程对有机物消失过程的影响；</a:t>
            </a:r>
            <a:endParaRPr lang="en-US" altLang="zh-CN" sz="2000" dirty="0">
              <a:latin typeface="黑体" panose="02010609060101010101" pitchFamily="49" charset="-122"/>
              <a:ea typeface="黑体" panose="02010609060101010101" pitchFamily="49" charset="-122"/>
            </a:endParaRPr>
          </a:p>
          <a:p>
            <a:pPr indent="720090">
              <a:lnSpc>
                <a:spcPct val="130000"/>
              </a:lnSpc>
            </a:pPr>
            <a:r>
              <a:rPr lang="en-US" altLang="zh-CN" sz="2000" dirty="0">
                <a:latin typeface="黑体" panose="02010609060101010101" pitchFamily="49" charset="-122"/>
                <a:ea typeface="黑体" panose="02010609060101010101" pitchFamily="49" charset="-122"/>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iii</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对于一个被研究的水生态系统，考虑有机物的输入、稀释及最终从系统中输出的速率，从而计算在系统内的浓度和半衰期。有机物从大气返回到水体包括在输入项内。</a:t>
            </a:r>
            <a:endParaRPr lang="zh-CN" altLang="en-US" sz="2000" dirty="0">
              <a:latin typeface="黑体" panose="02010609060101010101" pitchFamily="49" charset="-122"/>
              <a:ea typeface="黑体" panose="02010609060101010101" pitchFamily="49" charset="-122"/>
            </a:endParaRPr>
          </a:p>
        </p:txBody>
      </p:sp>
      <p:sp>
        <p:nvSpPr>
          <p:cNvPr id="12" name="文本框 11"/>
          <p:cNvSpPr txBox="1"/>
          <p:nvPr/>
        </p:nvSpPr>
        <p:spPr>
          <a:xfrm>
            <a:off x="551384" y="3403768"/>
            <a:ext cx="10369152" cy="911083"/>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Pct val="100000"/>
              <a:buFontTx/>
              <a:buNone/>
              <a:defRPr/>
            </a:pPr>
            <a:r>
              <a:rPr kumimoji="0" lang="zh-CN" altLang="en-US" sz="2000" b="1"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a:t>
            </a:r>
            <a:r>
              <a:rPr kumimoji="0" lang="en-US" altLang="zh-CN" sz="2000" b="1"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1</a:t>
            </a:r>
            <a:r>
              <a:rPr kumimoji="0" lang="zh-CN" altLang="en-US" sz="2000" b="1"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a:t>
            </a:r>
            <a:r>
              <a:rPr lang="zh-CN" altLang="en-US" sz="2000" b="1" dirty="0">
                <a:solidFill>
                  <a:srgbClr val="06071F"/>
                </a:solidFill>
                <a:latin typeface="黑体" panose="02010609060101010101" pitchFamily="49" charset="-122"/>
                <a:ea typeface="黑体" panose="02010609060101010101" pitchFamily="49" charset="-122"/>
              </a:rPr>
              <a:t>有机物的消失速率</a:t>
            </a:r>
            <a:endParaRPr lang="zh-CN" altLang="en-US" sz="2000" b="1" dirty="0">
              <a:solidFill>
                <a:srgbClr val="06071F"/>
              </a:solidFill>
              <a:latin typeface="黑体" panose="02010609060101010101" pitchFamily="49" charset="-122"/>
              <a:ea typeface="黑体" panose="02010609060101010101" pitchFamily="49" charset="-122"/>
            </a:endParaRPr>
          </a:p>
          <a:p>
            <a:pPr marL="0" marR="0" lvl="0" indent="720090" algn="l" defTabSz="914400" rtl="0" eaLnBrk="0" fontAlgn="base" latinLnBrk="0" hangingPunct="0">
              <a:lnSpc>
                <a:spcPct val="130000"/>
              </a:lnSpc>
              <a:spcBef>
                <a:spcPct val="0"/>
              </a:spcBef>
              <a:spcAft>
                <a:spcPct val="0"/>
              </a:spcAft>
              <a:buClrTx/>
              <a:buSzPct val="100000"/>
              <a:buFontTx/>
              <a:buNone/>
              <a:defRPr/>
            </a:pPr>
            <a:r>
              <a:rPr kumimoji="0" lang="zh-CN" altLang="en-US" sz="2000" b="0"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有机物由于各种转化过程和挥发过程消失的总速率</a:t>
            </a:r>
            <a:r>
              <a:rPr kumimoji="0" lang="en-US" altLang="zh-CN" sz="2000" b="0"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a:t>
            </a:r>
            <a:r>
              <a:rPr kumimoji="0" lang="en-US" altLang="zh-CN" sz="2000" b="0" i="0" u="none" strike="noStrike" kern="1200" cap="none" spc="0" normalizeH="0" baseline="0" noProof="0" dirty="0">
                <a:ln>
                  <a:noFill/>
                </a:ln>
                <a:solidFill>
                  <a:srgbClr val="06071F"/>
                </a:solidFill>
                <a:effectLst/>
                <a:uLnTx/>
                <a:uFillTx/>
                <a:latin typeface="Times New Roman" panose="02020603050405020304" pitchFamily="18" charset="0"/>
                <a:ea typeface="黑体" panose="02010609060101010101" pitchFamily="49" charset="-122"/>
                <a:cs typeface="Times New Roman" panose="02020603050405020304" pitchFamily="18" charset="0"/>
              </a:rPr>
              <a:t>R</a:t>
            </a:r>
            <a:r>
              <a:rPr kumimoji="0" lang="en-US" altLang="zh-CN" sz="2000" b="0" i="0" u="none" strike="noStrike" kern="1200" cap="none" spc="0" normalizeH="0" baseline="-25000" noProof="0" dirty="0">
                <a:ln>
                  <a:noFill/>
                </a:ln>
                <a:solidFill>
                  <a:srgbClr val="06071F"/>
                </a:solidFill>
                <a:effectLst/>
                <a:uLnTx/>
                <a:uFillTx/>
                <a:latin typeface="Times New Roman" panose="02020603050405020304" pitchFamily="18" charset="0"/>
                <a:ea typeface="黑体" panose="02010609060101010101" pitchFamily="49" charset="-122"/>
                <a:cs typeface="Times New Roman" panose="02020603050405020304" pitchFamily="18" charset="0"/>
              </a:rPr>
              <a:t>T</a:t>
            </a:r>
            <a:r>
              <a:rPr kumimoji="0" lang="en-US" altLang="zh-CN" sz="2000" b="0"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a:t>
            </a:r>
            <a:r>
              <a:rPr kumimoji="0" lang="zh-CN" altLang="en-US" sz="2000" b="0"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是各消失速率</a:t>
            </a:r>
            <a:r>
              <a:rPr kumimoji="0" lang="en-US" altLang="zh-CN" sz="2000" b="0"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a:t>
            </a:r>
            <a:r>
              <a:rPr kumimoji="0" lang="en-US" altLang="zh-CN" sz="2000" b="0" i="0" u="none" strike="noStrike" kern="1200" cap="none" spc="0" normalizeH="0" baseline="0" noProof="0" dirty="0">
                <a:ln>
                  <a:noFill/>
                </a:ln>
                <a:solidFill>
                  <a:srgbClr val="06071F"/>
                </a:solidFill>
                <a:effectLst/>
                <a:uLnTx/>
                <a:uFillTx/>
                <a:latin typeface="Times New Roman" panose="02020603050405020304" pitchFamily="18" charset="0"/>
                <a:ea typeface="黑体" panose="02010609060101010101" pitchFamily="49" charset="-122"/>
                <a:cs typeface="Times New Roman" panose="02020603050405020304" pitchFamily="18" charset="0"/>
              </a:rPr>
              <a:t>R</a:t>
            </a:r>
            <a:r>
              <a:rPr kumimoji="0" lang="en-US" altLang="zh-CN" sz="2000" b="0" i="0" u="none" strike="noStrike" kern="1200" cap="none" spc="0" normalizeH="0" baseline="-25000" noProof="0" dirty="0">
                <a:ln>
                  <a:noFill/>
                </a:ln>
                <a:solidFill>
                  <a:srgbClr val="06071F"/>
                </a:solidFill>
                <a:effectLst/>
                <a:uLnTx/>
                <a:uFillTx/>
                <a:latin typeface="Times New Roman" panose="02020603050405020304" pitchFamily="18" charset="0"/>
                <a:ea typeface="黑体" panose="02010609060101010101" pitchFamily="49" charset="-122"/>
                <a:cs typeface="Times New Roman" panose="02020603050405020304" pitchFamily="18" charset="0"/>
              </a:rPr>
              <a:t>i</a:t>
            </a:r>
            <a:r>
              <a:rPr kumimoji="0" lang="en-US" altLang="zh-CN" sz="2000" b="0"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a:t>
            </a:r>
            <a:r>
              <a:rPr kumimoji="0" lang="zh-CN" altLang="en-US" sz="2000" b="0"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的总和。</a:t>
            </a:r>
            <a:endParaRPr kumimoji="0" lang="zh-CN" altLang="en-US" sz="2000" b="0"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endParaRPr>
          </a:p>
        </p:txBody>
      </p:sp>
      <p:pic>
        <p:nvPicPr>
          <p:cNvPr id="16" name="图片 15"/>
          <p:cNvPicPr>
            <a:picLocks noChangeAspect="1"/>
          </p:cNvPicPr>
          <p:nvPr/>
        </p:nvPicPr>
        <p:blipFill>
          <a:blip r:embed="rId1"/>
          <a:stretch>
            <a:fillRect/>
          </a:stretch>
        </p:blipFill>
        <p:spPr>
          <a:xfrm>
            <a:off x="4062343" y="4490766"/>
            <a:ext cx="3347233" cy="449896"/>
          </a:xfrm>
          <a:prstGeom prst="rect">
            <a:avLst/>
          </a:prstGeom>
        </p:spPr>
      </p:pic>
      <p:pic>
        <p:nvPicPr>
          <p:cNvPr id="18" name="图片 17"/>
          <p:cNvPicPr>
            <a:picLocks noChangeAspect="1"/>
          </p:cNvPicPr>
          <p:nvPr/>
        </p:nvPicPr>
        <p:blipFill>
          <a:blip r:embed="rId2"/>
          <a:stretch>
            <a:fillRect/>
          </a:stretch>
        </p:blipFill>
        <p:spPr>
          <a:xfrm>
            <a:off x="1343472" y="5108008"/>
            <a:ext cx="10245964" cy="1063328"/>
          </a:xfrm>
          <a:prstGeom prst="rect">
            <a:avLst/>
          </a:prstGeom>
        </p:spPr>
      </p:pic>
      <p:sp>
        <p:nvSpPr>
          <p:cNvPr id="2" name="文本框 1"/>
          <p:cNvSpPr txBox="1"/>
          <p:nvPr/>
        </p:nvSpPr>
        <p:spPr>
          <a:xfrm>
            <a:off x="767080" y="886460"/>
            <a:ext cx="8968740" cy="553085"/>
          </a:xfrm>
          <a:prstGeom prst="rect">
            <a:avLst/>
          </a:prstGeom>
          <a:noFill/>
        </p:spPr>
        <p:txBody>
          <a:bodyPr wrap="square">
            <a:spAutoFit/>
          </a:bodyPr>
          <a:lstStyle/>
          <a:p>
            <a:r>
              <a:rPr lang="en-US" altLang="zh-CN" sz="3000" b="1" dirty="0">
                <a:latin typeface="Times New Roman" panose="02020603050405020304" pitchFamily="18" charset="0"/>
                <a:cs typeface="Times New Roman" panose="02020603050405020304" pitchFamily="18" charset="0"/>
              </a:rPr>
              <a:t> Model of the </a:t>
            </a:r>
            <a:r>
              <a:rPr lang="en-US" altLang="zh-CN" sz="3000" b="1" dirty="0">
                <a:latin typeface="Times New Roman" panose="02020603050405020304" pitchFamily="18" charset="0"/>
                <a:cs typeface="Times New Roman" panose="02020603050405020304" pitchFamily="18" charset="0"/>
                <a:sym typeface="+mn-ea"/>
              </a:rPr>
              <a:t>Fate of </a:t>
            </a:r>
            <a:r>
              <a:rPr lang="en-US" altLang="zh-CN" sz="3000" b="1" dirty="0">
                <a:latin typeface="Times New Roman" panose="02020603050405020304" pitchFamily="18" charset="0"/>
                <a:cs typeface="Times New Roman" panose="02020603050405020304" pitchFamily="18" charset="0"/>
              </a:rPr>
              <a:t>Toxic Organic Pollutants</a:t>
            </a:r>
            <a:endParaRPr lang="en-US" altLang="zh-CN" sz="3000" b="1" dirty="0">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1231389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有毒有机污染物的归趋模型</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文本框 6"/>
          <p:cNvSpPr txBox="1"/>
          <p:nvPr/>
        </p:nvSpPr>
        <p:spPr>
          <a:xfrm>
            <a:off x="911424" y="1432807"/>
            <a:ext cx="10854976" cy="2036135"/>
          </a:xfrm>
          <a:prstGeom prst="rect">
            <a:avLst/>
          </a:prstGeom>
          <a:noFill/>
        </p:spPr>
        <p:txBody>
          <a:bodyPr wrap="square">
            <a:spAutoFit/>
          </a:bodyPr>
          <a:lstStyle/>
          <a:p>
            <a:pPr indent="720090">
              <a:lnSpc>
                <a:spcPct val="130000"/>
              </a:lnSpc>
            </a:pPr>
            <a:r>
              <a:rPr lang="zh-CN" altLang="en-US" sz="2000" dirty="0">
                <a:latin typeface="黑体" panose="02010609060101010101" pitchFamily="49" charset="-122"/>
                <a:ea typeface="黑体" panose="02010609060101010101" pitchFamily="49" charset="-122"/>
              </a:rPr>
              <a:t>有机物消失速率</a:t>
            </a:r>
            <a:r>
              <a:rPr lang="en-US" altLang="zh-CN" sz="2000" dirty="0">
                <a:latin typeface="黑体" panose="02010609060101010101" pitchFamily="49" charset="-122"/>
                <a:ea typeface="黑体" panose="02010609060101010101" pitchFamily="49" charset="-122"/>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R</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T</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的表示式是按有机物浓度的一级反应来描述的，这对于在环境浓度高度稀释的情况下，应该说是符合事实的。上式同时还要求环境参数也是一级的。这样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R</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i </a:t>
            </a:r>
            <a:r>
              <a:rPr lang="zh-CN" altLang="en-US" sz="2000" dirty="0">
                <a:latin typeface="黑体" panose="02010609060101010101" pitchFamily="49" charset="-122"/>
                <a:ea typeface="黑体" panose="02010609060101010101" pitchFamily="49" charset="-122"/>
              </a:rPr>
              <a:t>可当作是按二级反应动力学行为来处理，如果假定环境中有机物浓度很低，不对环境产生影响（即不改变环境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pH</a:t>
            </a:r>
            <a:r>
              <a:rPr lang="zh-CN" altLang="en-US" sz="2000" dirty="0">
                <a:latin typeface="黑体" panose="02010609060101010101" pitchFamily="49" charset="-122"/>
                <a:ea typeface="黑体" panose="02010609060101010101" pitchFamily="49" charset="-122"/>
              </a:rPr>
              <a:t>、生物量、溶解氧等），那么环境参数在一定的环境地区和时间内就保持不变，这样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i </a:t>
            </a:r>
            <a:r>
              <a:rPr lang="en-US" altLang="zh-CN" sz="2000" dirty="0">
                <a:latin typeface="黑体" panose="02010609060101010101" pitchFamily="49" charset="-122"/>
                <a:ea typeface="黑体" panose="02010609060101010101" pitchFamily="49" charset="-122"/>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E</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i</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就可以用准一级反应速率常数来表示，则</a:t>
            </a:r>
            <a:endParaRPr lang="zh-CN" altLang="en-US" sz="2000" dirty="0">
              <a:latin typeface="黑体" panose="02010609060101010101" pitchFamily="49" charset="-122"/>
              <a:ea typeface="黑体" panose="02010609060101010101" pitchFamily="49" charset="-122"/>
            </a:endParaRPr>
          </a:p>
        </p:txBody>
      </p:sp>
      <p:pic>
        <p:nvPicPr>
          <p:cNvPr id="10" name="图片 9"/>
          <p:cNvPicPr>
            <a:picLocks noChangeAspect="1"/>
          </p:cNvPicPr>
          <p:nvPr/>
        </p:nvPicPr>
        <p:blipFill>
          <a:blip r:embed="rId1"/>
          <a:stretch>
            <a:fillRect/>
          </a:stretch>
        </p:blipFill>
        <p:spPr>
          <a:xfrm>
            <a:off x="911424" y="3554559"/>
            <a:ext cx="8136904" cy="2842292"/>
          </a:xfrm>
          <a:prstGeom prst="rect">
            <a:avLst/>
          </a:prstGeom>
        </p:spPr>
      </p:pic>
      <p:sp>
        <p:nvSpPr>
          <p:cNvPr id="8" name="文本框 7"/>
          <p:cNvSpPr txBox="1"/>
          <p:nvPr/>
        </p:nvSpPr>
        <p:spPr>
          <a:xfrm>
            <a:off x="8832304" y="4149080"/>
            <a:ext cx="2934096" cy="761427"/>
          </a:xfrm>
          <a:prstGeom prst="rect">
            <a:avLst/>
          </a:prstGeom>
          <a:noFill/>
        </p:spPr>
        <p:txBody>
          <a:bodyPr wrap="square">
            <a:spAutoFit/>
          </a:bodyPr>
          <a:lstStyle/>
          <a:p>
            <a:pPr>
              <a:lnSpc>
                <a:spcPct val="130000"/>
              </a:lnSpc>
            </a:pPr>
            <a:r>
              <a:rPr lang="zh-CN" altLang="en-US" dirty="0">
                <a:latin typeface="黑体" panose="02010609060101010101" pitchFamily="49" charset="-122"/>
                <a:ea typeface="黑体" panose="02010609060101010101" pitchFamily="49" charset="-122"/>
              </a:rPr>
              <a:t>由上述过程所造成的污染物消失的半衰期为：</a:t>
            </a:r>
            <a:endParaRPr lang="zh-CN" altLang="en-US" dirty="0">
              <a:latin typeface="黑体" panose="02010609060101010101" pitchFamily="49" charset="-122"/>
              <a:ea typeface="黑体" panose="02010609060101010101" pitchFamily="49" charset="-122"/>
            </a:endParaRPr>
          </a:p>
        </p:txBody>
      </p:sp>
      <p:pic>
        <p:nvPicPr>
          <p:cNvPr id="11" name="图片 10"/>
          <p:cNvPicPr>
            <a:picLocks noChangeAspect="1"/>
          </p:cNvPicPr>
          <p:nvPr/>
        </p:nvPicPr>
        <p:blipFill>
          <a:blip r:embed="rId2"/>
          <a:stretch>
            <a:fillRect/>
          </a:stretch>
        </p:blipFill>
        <p:spPr>
          <a:xfrm>
            <a:off x="9480376" y="5068265"/>
            <a:ext cx="1376951" cy="663761"/>
          </a:xfrm>
          <a:prstGeom prst="rect">
            <a:avLst/>
          </a:prstGeom>
        </p:spPr>
      </p:pic>
      <p:pic>
        <p:nvPicPr>
          <p:cNvPr id="15" name="图片 14"/>
          <p:cNvPicPr>
            <a:picLocks noChangeAspect="1"/>
          </p:cNvPicPr>
          <p:nvPr/>
        </p:nvPicPr>
        <p:blipFill>
          <a:blip r:embed="rId3"/>
          <a:stretch>
            <a:fillRect/>
          </a:stretch>
        </p:blipFill>
        <p:spPr>
          <a:xfrm>
            <a:off x="8751866" y="3905805"/>
            <a:ext cx="3040424" cy="2036135"/>
          </a:xfrm>
          <a:prstGeom prst="rect">
            <a:avLst/>
          </a:prstGeom>
        </p:spPr>
      </p:pic>
      <p:sp>
        <p:nvSpPr>
          <p:cNvPr id="2" name="文本框 1"/>
          <p:cNvSpPr txBox="1"/>
          <p:nvPr/>
        </p:nvSpPr>
        <p:spPr>
          <a:xfrm>
            <a:off x="767080" y="1029970"/>
            <a:ext cx="8968740" cy="553085"/>
          </a:xfrm>
          <a:prstGeom prst="rect">
            <a:avLst/>
          </a:prstGeom>
          <a:noFill/>
        </p:spPr>
        <p:txBody>
          <a:bodyPr wrap="square">
            <a:spAutoFit/>
          </a:bodyPr>
          <a:lstStyle/>
          <a:p>
            <a:r>
              <a:rPr lang="en-US" altLang="zh-CN" sz="3000" b="1" dirty="0">
                <a:latin typeface="Times New Roman" panose="02020603050405020304" pitchFamily="18" charset="0"/>
                <a:cs typeface="Times New Roman" panose="02020603050405020304" pitchFamily="18" charset="0"/>
              </a:rPr>
              <a:t> Model of the </a:t>
            </a:r>
            <a:r>
              <a:rPr lang="en-US" altLang="zh-CN" sz="3000" b="1" dirty="0">
                <a:latin typeface="Times New Roman" panose="02020603050405020304" pitchFamily="18" charset="0"/>
                <a:cs typeface="Times New Roman" panose="02020603050405020304" pitchFamily="18" charset="0"/>
                <a:sym typeface="+mn-ea"/>
              </a:rPr>
              <a:t>Fate of </a:t>
            </a:r>
            <a:r>
              <a:rPr lang="en-US" altLang="zh-CN" sz="3000" b="1" dirty="0">
                <a:latin typeface="Times New Roman" panose="02020603050405020304" pitchFamily="18" charset="0"/>
                <a:cs typeface="Times New Roman" panose="02020603050405020304" pitchFamily="18" charset="0"/>
              </a:rPr>
              <a:t>Toxic Organic Pollutants</a:t>
            </a:r>
            <a:endParaRPr lang="en-US" altLang="zh-CN" sz="3000" b="1" dirty="0">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1231389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有毒有机污染物的归趋模型</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3" name="文本框 2"/>
          <p:cNvSpPr txBox="1"/>
          <p:nvPr/>
        </p:nvSpPr>
        <p:spPr>
          <a:xfrm>
            <a:off x="1271484" y="908729"/>
            <a:ext cx="6696744" cy="553998"/>
          </a:xfrm>
          <a:prstGeom prst="rect">
            <a:avLst/>
          </a:prstGeom>
          <a:noFill/>
        </p:spPr>
        <p:txBody>
          <a:bodyPr wrap="square">
            <a:spAutoFit/>
          </a:bodyPr>
          <a:lstStyle/>
          <a:p>
            <a:r>
              <a:rPr lang="en-US" altLang="zh-CN" sz="3000" b="1" dirty="0">
                <a:latin typeface="Times New Roman" panose="02020603050405020304" pitchFamily="18" charset="0"/>
                <a:cs typeface="Times New Roman" panose="02020603050405020304" pitchFamily="18" charset="0"/>
              </a:rPr>
              <a:t>Fate Model of Toxic Organic Pollutants</a:t>
            </a:r>
            <a:endParaRPr lang="en-US" altLang="zh-CN" sz="3000" b="1"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479376" y="1288521"/>
            <a:ext cx="4392488" cy="481863"/>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Pct val="100000"/>
              <a:buFontTx/>
              <a:buNone/>
              <a:defRPr/>
            </a:pPr>
            <a:r>
              <a:rPr kumimoji="0" lang="zh-CN" altLang="en-US" sz="2000" b="1"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a:t>
            </a:r>
            <a:r>
              <a:rPr kumimoji="0" lang="en-US" altLang="zh-CN" sz="2000" b="1"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2</a:t>
            </a:r>
            <a:r>
              <a:rPr kumimoji="0" lang="zh-CN" altLang="en-US" sz="2000" b="1"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a:t>
            </a:r>
            <a:r>
              <a:rPr lang="zh-CN" altLang="en-US" sz="2000" b="1" dirty="0">
                <a:solidFill>
                  <a:srgbClr val="06071F"/>
                </a:solidFill>
                <a:latin typeface="黑体" panose="02010609060101010101" pitchFamily="49" charset="-122"/>
                <a:ea typeface="黑体" panose="02010609060101010101" pitchFamily="49" charset="-122"/>
              </a:rPr>
              <a:t>吸附的影响</a:t>
            </a:r>
            <a:endParaRPr kumimoji="0" lang="zh-CN" altLang="en-US" sz="2000" b="0"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endParaRPr>
          </a:p>
        </p:txBody>
      </p:sp>
      <p:sp>
        <p:nvSpPr>
          <p:cNvPr id="15" name="文本框 14"/>
          <p:cNvSpPr txBox="1"/>
          <p:nvPr/>
        </p:nvSpPr>
        <p:spPr>
          <a:xfrm>
            <a:off x="623635" y="1770384"/>
            <a:ext cx="11161240" cy="849528"/>
          </a:xfrm>
          <a:prstGeom prst="rect">
            <a:avLst/>
          </a:prstGeom>
          <a:noFill/>
        </p:spPr>
        <p:txBody>
          <a:bodyPr wrap="square">
            <a:spAutoFit/>
          </a:bodyPr>
          <a:lstStyle/>
          <a:p>
            <a:pPr indent="720090">
              <a:lnSpc>
                <a:spcPct val="130000"/>
              </a:lnSpc>
            </a:pPr>
            <a:r>
              <a:rPr lang="zh-CN" altLang="en-US" sz="2000" dirty="0">
                <a:latin typeface="黑体" panose="02010609060101010101" pitchFamily="49" charset="-122"/>
                <a:ea typeface="黑体" panose="02010609060101010101" pitchFamily="49" charset="-122"/>
              </a:rPr>
              <a:t>当有机物浓度很低时，它在水与颗粒物（沉积物或生物群）之间的分配，往往可用分配系数</a:t>
            </a:r>
            <a:r>
              <a:rPr lang="en-US" altLang="zh-CN" sz="2000" dirty="0">
                <a:latin typeface="黑体" panose="02010609060101010101" pitchFamily="49" charset="-122"/>
                <a:ea typeface="黑体" panose="02010609060101010101" pitchFamily="49" charset="-122"/>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p</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来表示。因此，在一个水</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颗粒物体系中有机物在水中的浓度（</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c</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w</a:t>
            </a:r>
            <a:r>
              <a:rPr lang="zh-CN" altLang="en-US" sz="2000" dirty="0">
                <a:latin typeface="黑体" panose="02010609060101010101" pitchFamily="49" charset="-122"/>
                <a:ea typeface="黑体" panose="02010609060101010101" pitchFamily="49" charset="-122"/>
              </a:rPr>
              <a:t>）就可表达为</a:t>
            </a:r>
            <a:endParaRPr lang="zh-CN" altLang="en-US" sz="2000" dirty="0">
              <a:latin typeface="黑体" panose="02010609060101010101" pitchFamily="49" charset="-122"/>
              <a:ea typeface="黑体" panose="02010609060101010101" pitchFamily="49" charset="-122"/>
            </a:endParaRPr>
          </a:p>
        </p:txBody>
      </p:sp>
      <p:pic>
        <p:nvPicPr>
          <p:cNvPr id="21" name="图片 20"/>
          <p:cNvPicPr>
            <a:picLocks noChangeAspect="1"/>
          </p:cNvPicPr>
          <p:nvPr/>
        </p:nvPicPr>
        <p:blipFill>
          <a:blip r:embed="rId1"/>
          <a:stretch>
            <a:fillRect/>
          </a:stretch>
        </p:blipFill>
        <p:spPr>
          <a:xfrm>
            <a:off x="4686364" y="2708713"/>
            <a:ext cx="2532252" cy="545874"/>
          </a:xfrm>
          <a:prstGeom prst="rect">
            <a:avLst/>
          </a:prstGeom>
        </p:spPr>
      </p:pic>
      <p:pic>
        <p:nvPicPr>
          <p:cNvPr id="23" name="图片 22"/>
          <p:cNvPicPr>
            <a:picLocks noChangeAspect="1"/>
          </p:cNvPicPr>
          <p:nvPr/>
        </p:nvPicPr>
        <p:blipFill>
          <a:blip r:embed="rId2"/>
          <a:stretch>
            <a:fillRect/>
          </a:stretch>
        </p:blipFill>
        <p:spPr>
          <a:xfrm>
            <a:off x="4991561" y="3397359"/>
            <a:ext cx="1800200" cy="867369"/>
          </a:xfrm>
          <a:prstGeom prst="rect">
            <a:avLst/>
          </a:prstGeom>
        </p:spPr>
      </p:pic>
      <p:sp>
        <p:nvSpPr>
          <p:cNvPr id="24" name="文本框 23"/>
          <p:cNvSpPr txBox="1"/>
          <p:nvPr/>
        </p:nvSpPr>
        <p:spPr>
          <a:xfrm>
            <a:off x="767145" y="3048258"/>
            <a:ext cx="11161240" cy="449418"/>
          </a:xfrm>
          <a:prstGeom prst="rect">
            <a:avLst/>
          </a:prstGeom>
          <a:noFill/>
        </p:spPr>
        <p:txBody>
          <a:bodyPr wrap="square">
            <a:spAutoFit/>
          </a:bodyPr>
          <a:lstStyle/>
          <a:p>
            <a:pPr>
              <a:lnSpc>
                <a:spcPct val="130000"/>
              </a:lnSpc>
            </a:pPr>
            <a:r>
              <a:rPr lang="zh-CN" altLang="en-US" sz="2000" dirty="0">
                <a:latin typeface="黑体" panose="02010609060101010101" pitchFamily="49" charset="-122"/>
                <a:ea typeface="黑体" panose="02010609060101010101" pitchFamily="49" charset="-122"/>
              </a:rPr>
              <a:t>代入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R</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T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c ∑K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i </a:t>
            </a:r>
            <a:r>
              <a:rPr lang="zh-CN" altLang="en-US" sz="2000" dirty="0">
                <a:latin typeface="黑体" panose="02010609060101010101" pitchFamily="49" charset="-122"/>
                <a:ea typeface="黑体" panose="02010609060101010101" pitchFamily="49" charset="-122"/>
              </a:rPr>
              <a:t>得</a:t>
            </a:r>
            <a:endParaRPr lang="zh-CN" altLang="en-US" sz="2000" dirty="0">
              <a:latin typeface="黑体" panose="02010609060101010101" pitchFamily="49" charset="-122"/>
              <a:ea typeface="黑体" panose="02010609060101010101" pitchFamily="49" charset="-122"/>
            </a:endParaRPr>
          </a:p>
        </p:txBody>
      </p:sp>
      <p:sp>
        <p:nvSpPr>
          <p:cNvPr id="26" name="文本框 25"/>
          <p:cNvSpPr txBox="1"/>
          <p:nvPr/>
        </p:nvSpPr>
        <p:spPr>
          <a:xfrm>
            <a:off x="695400" y="4514632"/>
            <a:ext cx="11161240" cy="835806"/>
          </a:xfrm>
          <a:prstGeom prst="rect">
            <a:avLst/>
          </a:prstGeom>
          <a:noFill/>
        </p:spPr>
        <p:txBody>
          <a:bodyPr wrap="square">
            <a:spAutoFit/>
          </a:bodyPr>
          <a:lstStyle/>
          <a:p>
            <a:pPr indent="720090">
              <a:lnSpc>
                <a:spcPct val="130000"/>
              </a:lnSpc>
            </a:pPr>
            <a:r>
              <a:rPr lang="zh-CN" altLang="en-US" sz="2000" dirty="0">
                <a:latin typeface="黑体" panose="02010609060101010101" pitchFamily="49" charset="-122"/>
                <a:ea typeface="黑体" panose="02010609060101010101" pitchFamily="49" charset="-122"/>
              </a:rPr>
              <a:t>这一关系说明，除非在颗粒物上有机物转化过程的速率大于水中的转化速率，吸附的净效应 是降低有机毒物从水中消失的总速率，从上式还可以看到颗粒物的吸附将增加半衰期：</a:t>
            </a:r>
            <a:endParaRPr lang="zh-CN" altLang="en-US" sz="2000" dirty="0">
              <a:latin typeface="黑体" panose="02010609060101010101" pitchFamily="49" charset="-122"/>
              <a:ea typeface="黑体" panose="02010609060101010101" pitchFamily="49" charset="-122"/>
            </a:endParaRPr>
          </a:p>
        </p:txBody>
      </p:sp>
      <p:pic>
        <p:nvPicPr>
          <p:cNvPr id="28" name="图片 27"/>
          <p:cNvPicPr>
            <a:picLocks noChangeAspect="1"/>
          </p:cNvPicPr>
          <p:nvPr/>
        </p:nvPicPr>
        <p:blipFill>
          <a:blip r:embed="rId3"/>
          <a:stretch>
            <a:fillRect/>
          </a:stretch>
        </p:blipFill>
        <p:spPr>
          <a:xfrm>
            <a:off x="4583430" y="5589270"/>
            <a:ext cx="3074035" cy="836295"/>
          </a:xfrm>
          <a:prstGeom prst="rect">
            <a:avLst/>
          </a:prstGeom>
        </p:spPr>
      </p:pic>
    </p:spTree>
  </p:cSld>
  <p:clrMapOvr>
    <a:masterClrMapping/>
  </p:clrMapOvr>
  <p:transition spd="slow">
    <p:zoom/>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1231389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有毒有机污染物的归趋模型</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11" name="文本框 10"/>
          <p:cNvSpPr txBox="1"/>
          <p:nvPr/>
        </p:nvSpPr>
        <p:spPr>
          <a:xfrm>
            <a:off x="479376" y="1432031"/>
            <a:ext cx="4392488" cy="481863"/>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Pct val="100000"/>
              <a:buFontTx/>
              <a:buNone/>
              <a:defRPr/>
            </a:pPr>
            <a:r>
              <a:rPr kumimoji="0" lang="zh-CN" altLang="en-US" sz="2000" b="1"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a:t>
            </a:r>
            <a:r>
              <a:rPr kumimoji="0" lang="en-US" altLang="zh-CN" sz="2000" b="1"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3</a:t>
            </a:r>
            <a:r>
              <a:rPr kumimoji="0" lang="zh-CN" altLang="en-US" sz="2000" b="1"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rPr>
              <a:t>）</a:t>
            </a:r>
            <a:r>
              <a:rPr lang="zh-CN" altLang="en-US" sz="2000" b="1" dirty="0">
                <a:solidFill>
                  <a:srgbClr val="06071F"/>
                </a:solidFill>
                <a:latin typeface="黑体" panose="02010609060101010101" pitchFamily="49" charset="-122"/>
                <a:ea typeface="黑体" panose="02010609060101010101" pitchFamily="49" charset="-122"/>
              </a:rPr>
              <a:t>稳态时的浓度</a:t>
            </a:r>
            <a:endParaRPr kumimoji="0" lang="zh-CN" altLang="en-US" sz="2000" b="0" i="0" u="none" strike="noStrike" kern="1200" cap="none" spc="0" normalizeH="0" baseline="0" noProof="0" dirty="0">
              <a:ln>
                <a:noFill/>
              </a:ln>
              <a:solidFill>
                <a:srgbClr val="06071F"/>
              </a:solidFill>
              <a:effectLst/>
              <a:uLnTx/>
              <a:uFillTx/>
              <a:latin typeface="黑体" panose="02010609060101010101" pitchFamily="49" charset="-122"/>
              <a:ea typeface="黑体" panose="02010609060101010101" pitchFamily="49" charset="-122"/>
              <a:cs typeface="+mn-cs"/>
            </a:endParaRPr>
          </a:p>
        </p:txBody>
      </p:sp>
      <p:sp>
        <p:nvSpPr>
          <p:cNvPr id="7" name="文本框 6"/>
          <p:cNvSpPr txBox="1"/>
          <p:nvPr/>
        </p:nvSpPr>
        <p:spPr>
          <a:xfrm>
            <a:off x="407368" y="1997704"/>
            <a:ext cx="11458113" cy="2836354"/>
          </a:xfrm>
          <a:prstGeom prst="rect">
            <a:avLst/>
          </a:prstGeom>
          <a:noFill/>
        </p:spPr>
        <p:txBody>
          <a:bodyPr wrap="square">
            <a:spAutoFit/>
          </a:bodyPr>
          <a:lstStyle/>
          <a:p>
            <a:pPr indent="720090">
              <a:lnSpc>
                <a:spcPct val="130000"/>
              </a:lnSpc>
            </a:pPr>
            <a:r>
              <a:rPr lang="zh-CN" altLang="en-US" sz="2000" dirty="0">
                <a:latin typeface="黑体" panose="02010609060101010101" pitchFamily="49" charset="-122"/>
                <a:ea typeface="黑体" panose="02010609060101010101" pitchFamily="49" charset="-122"/>
              </a:rPr>
              <a:t>上述方程仅仅描述了水体没有输入和输出时有机毒物的归趋。实际上有机毒物总是以一定的速率</a:t>
            </a:r>
            <a:r>
              <a:rPr lang="en-US" altLang="zh-CN" sz="2000" dirty="0">
                <a:latin typeface="黑体" panose="02010609060101010101" pitchFamily="49" charset="-122"/>
                <a:ea typeface="黑体" panose="02010609060101010101" pitchFamily="49" charset="-122"/>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R</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I</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输入给水体的。这时，有机毒物在水环境中消失的总速率为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R</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L</a:t>
            </a:r>
            <a:r>
              <a:rPr lang="zh-CN" altLang="en-US" sz="2000" dirty="0">
                <a:latin typeface="黑体" panose="02010609060101010101" pitchFamily="49" charset="-122"/>
                <a:ea typeface="黑体" panose="02010609060101010101" pitchFamily="49" charset="-122"/>
              </a:rPr>
              <a:t>，它是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R</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T</a:t>
            </a:r>
            <a:r>
              <a:rPr lang="zh-CN" altLang="en-US" sz="2000" dirty="0">
                <a:latin typeface="黑体" panose="02010609060101010101" pitchFamily="49" charset="-122"/>
                <a:ea typeface="黑体" panose="02010609060101010101" pitchFamily="49" charset="-122"/>
              </a:rPr>
              <a:t>，稀释的速率</a:t>
            </a:r>
            <a:r>
              <a:rPr lang="en-US" altLang="zh-CN" sz="2000" dirty="0">
                <a:latin typeface="黑体" panose="02010609060101010101" pitchFamily="49" charset="-122"/>
                <a:ea typeface="黑体" panose="02010609060101010101" pitchFamily="49" charset="-122"/>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R</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D</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和输出的速率</a:t>
            </a:r>
            <a:r>
              <a:rPr lang="en-US" altLang="zh-CN" sz="2000" dirty="0">
                <a:latin typeface="黑体" panose="02010609060101010101" pitchFamily="49" charset="-122"/>
                <a:ea typeface="黑体" panose="02010609060101010101" pitchFamily="49" charset="-122"/>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R</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之和。在一定范围的水体内，当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R</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I </a:t>
            </a:r>
            <a:r>
              <a:rPr lang="zh-CN" altLang="en-US" sz="2000" dirty="0">
                <a:latin typeface="黑体" panose="02010609060101010101" pitchFamily="49" charset="-122"/>
                <a:ea typeface="黑体" panose="02010609060101010101" pitchFamily="49" charset="-122"/>
              </a:rPr>
              <a:t>等于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R</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L </a:t>
            </a:r>
            <a:r>
              <a:rPr lang="zh-CN" altLang="en-US" sz="2000" dirty="0">
                <a:latin typeface="黑体" panose="02010609060101010101" pitchFamily="49" charset="-122"/>
                <a:ea typeface="黑体" panose="02010609060101010101" pitchFamily="49" charset="-122"/>
              </a:rPr>
              <a:t>时，有机毒物就达到了稳态浓度。</a:t>
            </a:r>
            <a:endParaRPr lang="en-US" altLang="zh-CN" sz="2000" dirty="0">
              <a:latin typeface="黑体" panose="02010609060101010101" pitchFamily="49" charset="-122"/>
              <a:ea typeface="黑体" panose="02010609060101010101" pitchFamily="49" charset="-122"/>
            </a:endParaRPr>
          </a:p>
          <a:p>
            <a:pPr indent="720090">
              <a:lnSpc>
                <a:spcPct val="130000"/>
              </a:lnSpc>
            </a:pPr>
            <a:endParaRPr lang="en-US" altLang="zh-CN" sz="2000" dirty="0">
              <a:latin typeface="黑体" panose="02010609060101010101" pitchFamily="49" charset="-122"/>
              <a:ea typeface="黑体" panose="02010609060101010101" pitchFamily="49" charset="-122"/>
            </a:endParaRPr>
          </a:p>
          <a:p>
            <a:pPr indent="720090">
              <a:lnSpc>
                <a:spcPct val="130000"/>
              </a:lnSpc>
            </a:pPr>
            <a:endParaRPr lang="en-US" altLang="zh-CN" sz="2000" dirty="0">
              <a:latin typeface="黑体" panose="02010609060101010101" pitchFamily="49" charset="-122"/>
              <a:ea typeface="黑体" panose="02010609060101010101" pitchFamily="49" charset="-122"/>
            </a:endParaRPr>
          </a:p>
          <a:p>
            <a:pPr indent="720090">
              <a:lnSpc>
                <a:spcPct val="130000"/>
              </a:lnSpc>
            </a:pPr>
            <a:endParaRPr lang="en-US" altLang="zh-CN" sz="2000" dirty="0">
              <a:latin typeface="黑体" panose="02010609060101010101" pitchFamily="49" charset="-122"/>
              <a:ea typeface="黑体" panose="02010609060101010101" pitchFamily="49" charset="-122"/>
            </a:endParaRPr>
          </a:p>
          <a:p>
            <a:pPr marL="0" marR="0" lvl="0" indent="720090" algn="l" defTabSz="914400" rtl="0" eaLnBrk="0" fontAlgn="base" latinLnBrk="0" hangingPunct="0">
              <a:lnSpc>
                <a:spcPct val="13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那么有机物的稳态浓度即为</a:t>
            </a:r>
            <a:endPar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pic>
        <p:nvPicPr>
          <p:cNvPr id="9" name="图片 8"/>
          <p:cNvPicPr>
            <a:picLocks noChangeAspect="1"/>
          </p:cNvPicPr>
          <p:nvPr/>
        </p:nvPicPr>
        <p:blipFill>
          <a:blip r:embed="rId1"/>
          <a:stretch>
            <a:fillRect/>
          </a:stretch>
        </p:blipFill>
        <p:spPr>
          <a:xfrm>
            <a:off x="3791744" y="3341334"/>
            <a:ext cx="4032448" cy="913007"/>
          </a:xfrm>
          <a:prstGeom prst="rect">
            <a:avLst/>
          </a:prstGeom>
        </p:spPr>
      </p:pic>
      <p:pic>
        <p:nvPicPr>
          <p:cNvPr id="14" name="图片 13"/>
          <p:cNvPicPr>
            <a:picLocks noChangeAspect="1"/>
          </p:cNvPicPr>
          <p:nvPr/>
        </p:nvPicPr>
        <p:blipFill>
          <a:blip r:embed="rId2"/>
          <a:stretch>
            <a:fillRect/>
          </a:stretch>
        </p:blipFill>
        <p:spPr>
          <a:xfrm>
            <a:off x="3935760" y="5122387"/>
            <a:ext cx="4148494" cy="340389"/>
          </a:xfrm>
          <a:prstGeom prst="rect">
            <a:avLst/>
          </a:prstGeom>
        </p:spPr>
      </p:pic>
      <p:sp>
        <p:nvSpPr>
          <p:cNvPr id="16" name="文本框 15"/>
          <p:cNvSpPr txBox="1"/>
          <p:nvPr/>
        </p:nvSpPr>
        <p:spPr>
          <a:xfrm>
            <a:off x="479375" y="5597971"/>
            <a:ext cx="11386105" cy="835806"/>
          </a:xfrm>
          <a:prstGeom prst="rect">
            <a:avLst/>
          </a:prstGeom>
          <a:noFill/>
        </p:spPr>
        <p:txBody>
          <a:bodyPr wrap="square">
            <a:spAutoFit/>
          </a:bodyPr>
          <a:lstStyle/>
          <a:p>
            <a:pPr indent="720090">
              <a:lnSpc>
                <a:spcPct val="130000"/>
              </a:lnSpc>
            </a:pPr>
            <a:r>
              <a:rPr lang="zh-CN" altLang="en-US" sz="2000" dirty="0">
                <a:latin typeface="黑体" panose="02010609060101010101" pitchFamily="49" charset="-122"/>
                <a:ea typeface="黑体" panose="02010609060101010101" pitchFamily="49" charset="-122"/>
              </a:rPr>
              <a:t>从上式可见，除了速率常数</a:t>
            </a:r>
            <a:r>
              <a:rPr lang="en-US" altLang="zh-CN" sz="2000" dirty="0">
                <a:latin typeface="黑体" panose="02010609060101010101" pitchFamily="49" charset="-122"/>
                <a:ea typeface="黑体" panose="02010609060101010101" pitchFamily="49" charset="-122"/>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T</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外，起始浓度、吸附和稀释都决定水环境中有机毒物的最终浓度。化合物的持久性则往往以半衰期表示。对于一级过程来讲，此值与浓度无关。</a:t>
            </a:r>
            <a:endParaRPr lang="zh-CN" altLang="en-US" sz="2000" dirty="0">
              <a:latin typeface="黑体" panose="02010609060101010101" pitchFamily="49" charset="-122"/>
              <a:ea typeface="黑体" panose="02010609060101010101" pitchFamily="49" charset="-122"/>
            </a:endParaRPr>
          </a:p>
        </p:txBody>
      </p:sp>
      <p:sp>
        <p:nvSpPr>
          <p:cNvPr id="2" name="文本框 1"/>
          <p:cNvSpPr txBox="1"/>
          <p:nvPr/>
        </p:nvSpPr>
        <p:spPr>
          <a:xfrm>
            <a:off x="767080" y="1029970"/>
            <a:ext cx="8968740" cy="553085"/>
          </a:xfrm>
          <a:prstGeom prst="rect">
            <a:avLst/>
          </a:prstGeom>
          <a:noFill/>
        </p:spPr>
        <p:txBody>
          <a:bodyPr wrap="square">
            <a:spAutoFit/>
          </a:bodyPr>
          <a:lstStyle/>
          <a:p>
            <a:r>
              <a:rPr lang="en-US" altLang="zh-CN" sz="3000" b="1" dirty="0">
                <a:latin typeface="Times New Roman" panose="02020603050405020304" pitchFamily="18" charset="0"/>
                <a:cs typeface="Times New Roman" panose="02020603050405020304" pitchFamily="18" charset="0"/>
              </a:rPr>
              <a:t> Model of the </a:t>
            </a:r>
            <a:r>
              <a:rPr lang="en-US" altLang="zh-CN" sz="3000" b="1" dirty="0">
                <a:latin typeface="Times New Roman" panose="02020603050405020304" pitchFamily="18" charset="0"/>
                <a:cs typeface="Times New Roman" panose="02020603050405020304" pitchFamily="18" charset="0"/>
                <a:sym typeface="+mn-ea"/>
              </a:rPr>
              <a:t>Fate of </a:t>
            </a:r>
            <a:r>
              <a:rPr lang="en-US" altLang="zh-CN" sz="3000" b="1" dirty="0">
                <a:latin typeface="Times New Roman" panose="02020603050405020304" pitchFamily="18" charset="0"/>
                <a:cs typeface="Times New Roman" panose="02020603050405020304" pitchFamily="18" charset="0"/>
              </a:rPr>
              <a:t>Toxic Organic Pollutants</a:t>
            </a:r>
            <a:endParaRPr lang="en-US" altLang="zh-CN" sz="3000" b="1" dirty="0">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9" name="Text Box 8"/>
          <p:cNvSpPr txBox="1"/>
          <p:nvPr/>
        </p:nvSpPr>
        <p:spPr>
          <a:xfrm>
            <a:off x="695400" y="1220761"/>
            <a:ext cx="11057289" cy="5708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40005">
              <a:lnSpc>
                <a:spcPct val="130000"/>
              </a:lnSpc>
              <a:spcBef>
                <a:spcPts val="0"/>
              </a:spcBef>
              <a:buNone/>
            </a:pP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）封闭水溶液体系（溶解性</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4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与大气没有交换）</a:t>
            </a:r>
            <a:endPar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1" name="图片 10"/>
          <p:cNvPicPr>
            <a:picLocks noChangeAspect="1"/>
          </p:cNvPicPr>
          <p:nvPr/>
        </p:nvPicPr>
        <p:blipFill>
          <a:blip r:embed="rId1">
            <a:clrChange>
              <a:clrFrom>
                <a:srgbClr val="F9F9F9"/>
              </a:clrFrom>
              <a:clrTo>
                <a:srgbClr val="F9F9F9">
                  <a:alpha val="0"/>
                </a:srgbClr>
              </a:clrTo>
            </a:clrChange>
          </a:blip>
          <a:stretch>
            <a:fillRect/>
          </a:stretch>
        </p:blipFill>
        <p:spPr>
          <a:xfrm>
            <a:off x="1991544" y="1778436"/>
            <a:ext cx="4423861" cy="1651070"/>
          </a:xfrm>
          <a:prstGeom prst="rect">
            <a:avLst/>
          </a:prstGeom>
        </p:spPr>
      </p:pic>
      <p:sp>
        <p:nvSpPr>
          <p:cNvPr id="13" name="文本框 12"/>
          <p:cNvSpPr txBox="1"/>
          <p:nvPr/>
        </p:nvSpPr>
        <p:spPr>
          <a:xfrm>
            <a:off x="6888088" y="1737557"/>
            <a:ext cx="3897285" cy="1445260"/>
          </a:xfrm>
          <a:prstGeom prst="rect">
            <a:avLst/>
          </a:prstGeom>
          <a:noFill/>
        </p:spPr>
        <p:txBody>
          <a:bodyPr wrap="square">
            <a:spAutoFit/>
          </a:bodyPr>
          <a:lstStyle/>
          <a:p>
            <a:pPr>
              <a:lnSpc>
                <a:spcPct val="200000"/>
              </a:lnSpc>
            </a:pPr>
            <a:r>
              <a:rPr kumimoji="0" lang="en-US" altLang="zh-CN" sz="2200" i="1"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K</a:t>
            </a:r>
            <a:r>
              <a:rPr kumimoji="0" lang="en-US" altLang="zh-CN" sz="2200" i="0" u="none" strike="noStrike" kern="0" cap="none" spc="0" normalizeH="0" baseline="-25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1</a:t>
            </a:r>
            <a:r>
              <a:rPr kumimoji="0" lang="en-US" altLang="zh-CN" sz="22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=[HCO</a:t>
            </a:r>
            <a:r>
              <a:rPr kumimoji="0" lang="en-US" altLang="zh-CN" sz="2200"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en-US" altLang="zh-CN" sz="2200"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2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][H</a:t>
            </a:r>
            <a:r>
              <a:rPr kumimoji="0" lang="en-US" altLang="zh-CN" sz="2200"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2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200"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2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 [H</a:t>
            </a:r>
            <a:r>
              <a:rPr kumimoji="0" lang="en-US" altLang="zh-CN" sz="2200"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2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CO</a:t>
            </a:r>
            <a:r>
              <a:rPr kumimoji="0" lang="en-US" altLang="zh-CN" sz="2200"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en-US" altLang="zh-CN" sz="2200"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2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200" i="1"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K</a:t>
            </a:r>
            <a:r>
              <a:rPr kumimoji="0" lang="en-US" altLang="zh-CN" sz="2200" i="0" u="none" strike="noStrike" kern="0" cap="none" spc="0" normalizeH="0" baseline="-25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2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=[CO</a:t>
            </a:r>
            <a:r>
              <a:rPr kumimoji="0" lang="en-US" altLang="zh-CN" sz="2200"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en-US" altLang="zh-CN" sz="2200"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2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][H</a:t>
            </a:r>
            <a:r>
              <a:rPr kumimoji="0" lang="en-US" altLang="zh-CN" sz="2200"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2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200"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2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 [HCO</a:t>
            </a:r>
            <a:r>
              <a:rPr kumimoji="0" lang="en-US" altLang="zh-CN" sz="2200"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en-US" altLang="zh-CN" sz="2200"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2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200" dirty="0">
              <a:latin typeface="Times New Roman" panose="02020603050405020304" pitchFamily="18" charset="0"/>
              <a:cs typeface="Times New Roman" panose="02020603050405020304" pitchFamily="18" charset="0"/>
            </a:endParaRPr>
          </a:p>
        </p:txBody>
      </p:sp>
      <p:sp>
        <p:nvSpPr>
          <p:cNvPr id="14" name="Rectangle 8"/>
          <p:cNvSpPr/>
          <p:nvPr/>
        </p:nvSpPr>
        <p:spPr>
          <a:xfrm>
            <a:off x="1811524" y="1902466"/>
            <a:ext cx="9109012" cy="1670550"/>
          </a:xfrm>
          <a:prstGeom prst="rect">
            <a:avLst/>
          </a:prstGeom>
          <a:noFill/>
          <a:ln w="25400" cap="flat" cmpd="sng">
            <a:no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pic>
        <p:nvPicPr>
          <p:cNvPr id="15" name="Picture 24"/>
          <p:cNvPicPr>
            <a:picLocks noChangeAspect="1"/>
          </p:cNvPicPr>
          <p:nvPr/>
        </p:nvPicPr>
        <p:blipFill>
          <a:blip r:embed="rId2"/>
          <a:stretch>
            <a:fillRect/>
          </a:stretch>
        </p:blipFill>
        <p:spPr>
          <a:xfrm>
            <a:off x="3575720" y="3616929"/>
            <a:ext cx="5010052" cy="2836407"/>
          </a:xfrm>
          <a:prstGeom prst="rect">
            <a:avLst/>
          </a:prstGeom>
          <a:noFill/>
          <a:ln w="50800">
            <a:noFill/>
          </a:ln>
        </p:spPr>
      </p:pic>
      <p:sp>
        <p:nvSpPr>
          <p:cNvPr id="17" name="文本框 16"/>
          <p:cNvSpPr txBox="1"/>
          <p:nvPr/>
        </p:nvSpPr>
        <p:spPr>
          <a:xfrm>
            <a:off x="5321914" y="6444044"/>
            <a:ext cx="2088232" cy="369332"/>
          </a:xfrm>
          <a:prstGeom prst="rect">
            <a:avLst/>
          </a:prstGeom>
          <a:noFill/>
        </p:spPr>
        <p:txBody>
          <a:bodyPr wrap="square">
            <a:spAutoFit/>
          </a:bodyPr>
          <a:lstStyle/>
          <a:p>
            <a:r>
              <a:rPr lang="zh-CN" altLang="en-US" sz="1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碳酸化合态分布图</a:t>
            </a:r>
            <a:endParaRPr lang="zh-CN" altLang="en-US" dirty="0"/>
          </a:p>
        </p:txBody>
      </p:sp>
      <p:sp>
        <p:nvSpPr>
          <p:cNvPr id="2" name="Text Box 4"/>
          <p:cNvSpPr txBox="1">
            <a:spLocks noChangeArrowheads="1"/>
          </p:cNvSpPr>
          <p:nvPr/>
        </p:nvSpPr>
        <p:spPr bwMode="auto">
          <a:xfrm>
            <a:off x="191135" y="260985"/>
            <a:ext cx="11441430"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碳酸解离平衡</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Equilibrium of Dissociation of Carbonic Acid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Text Box 4"/>
          <p:cNvSpPr txBox="1">
            <a:spLocks noChangeArrowheads="1"/>
          </p:cNvSpPr>
          <p:nvPr/>
        </p:nvSpPr>
        <p:spPr bwMode="auto">
          <a:xfrm>
            <a:off x="191135" y="260985"/>
            <a:ext cx="1144143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碳酸解离平衡</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Equilibrium of Dissociation of Carbonic Acid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7" name="Text Box 8"/>
          <p:cNvSpPr txBox="1"/>
          <p:nvPr/>
        </p:nvSpPr>
        <p:spPr>
          <a:xfrm>
            <a:off x="695400" y="1035372"/>
            <a:ext cx="11057289" cy="44941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三种化合态在总量中所占比例</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2968280" y="1501325"/>
            <a:ext cx="6255439" cy="1925318"/>
          </a:xfrm>
          <a:prstGeom prst="rect">
            <a:avLst/>
          </a:prstGeom>
        </p:spPr>
      </p:pic>
      <p:sp>
        <p:nvSpPr>
          <p:cNvPr id="10" name="Text Box 8"/>
          <p:cNvSpPr txBox="1"/>
          <p:nvPr/>
        </p:nvSpPr>
        <p:spPr>
          <a:xfrm>
            <a:off x="695400" y="3410661"/>
            <a:ext cx="11057289" cy="44941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因为在封闭体系中，</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（各种碳酸化合态的总量）恒定：</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图片 11"/>
          <p:cNvPicPr>
            <a:picLocks noChangeAspect="1"/>
          </p:cNvPicPr>
          <p:nvPr/>
        </p:nvPicPr>
        <p:blipFill>
          <a:blip r:embed="rId2">
            <a:clrChange>
              <a:clrFrom>
                <a:srgbClr val="F9F9F9"/>
              </a:clrFrom>
              <a:clrTo>
                <a:srgbClr val="F9F9F9">
                  <a:alpha val="0"/>
                </a:srgbClr>
              </a:clrTo>
            </a:clrChange>
          </a:blip>
          <a:stretch>
            <a:fillRect/>
          </a:stretch>
        </p:blipFill>
        <p:spPr>
          <a:xfrm>
            <a:off x="4115779" y="3860079"/>
            <a:ext cx="3960440" cy="2768697"/>
          </a:xfrm>
          <a:prstGeom prst="rect">
            <a:avLst/>
          </a:prstGeom>
        </p:spPr>
      </p:pic>
    </p:spTree>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t>3</a:t>
            </a: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a:t>
            </a:r>
            <a:fld id="{9A0DB2DC-4C9A-4742-B13C-FB6460FD3503}" type="slidenum">
              <a:rPr kumimoji="0" lang="en-US" altLang="zh-CN" sz="1800" b="0" i="0" u="none" strike="noStrike" kern="1200" cap="none" spc="0" normalizeH="0" baseline="0" noProof="1" smtClean="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15363" name="Text Box 5"/>
          <p:cNvSpPr txBox="1">
            <a:spLocks noChangeArrowheads="1"/>
          </p:cNvSpPr>
          <p:nvPr/>
        </p:nvSpPr>
        <p:spPr bwMode="auto">
          <a:xfrm>
            <a:off x="3251684" y="404664"/>
            <a:ext cx="5688632"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50000"/>
              </a:lnSpc>
              <a:spcBef>
                <a:spcPct val="50000"/>
              </a:spcBef>
              <a:spcAft>
                <a:spcPct val="0"/>
              </a:spcAft>
              <a:buClrTx/>
              <a:buSzTx/>
              <a:buFontTx/>
              <a:buNone/>
              <a:defRPr/>
            </a:pPr>
            <a:r>
              <a:rPr kumimoji="0" lang="zh-CN" altLang="en-US"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mn-cs"/>
              </a:rPr>
              <a:t>第三章</a:t>
            </a:r>
            <a:r>
              <a:rPr kumimoji="0" lang="en-US" altLang="zh-CN"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mn-cs"/>
              </a:rPr>
              <a:t> </a:t>
            </a:r>
            <a:r>
              <a:rPr lang="zh-CN" altLang="en-US" sz="4000" b="1" dirty="0">
                <a:solidFill>
                  <a:srgbClr val="CCECFF">
                    <a:lumMod val="50000"/>
                  </a:srgbClr>
                </a:solidFill>
                <a:latin typeface="微软雅黑" panose="020B0503020204020204" charset="-122"/>
                <a:ea typeface="微软雅黑" panose="020B0503020204020204" charset="-122"/>
              </a:rPr>
              <a:t>水</a:t>
            </a:r>
            <a:r>
              <a:rPr kumimoji="0" lang="zh-CN" altLang="en-US"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mn-cs"/>
              </a:rPr>
              <a:t>环境化学</a:t>
            </a:r>
            <a:endParaRPr kumimoji="0" lang="zh-CN" altLang="en-US"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334601" y="1484026"/>
            <a:ext cx="6096000" cy="4741545"/>
          </a:xfrm>
          <a:prstGeom prst="rect">
            <a:avLst/>
          </a:prstGeom>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第一节 天然水的基本特征</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3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1.1 </a:t>
            </a: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水分子的性质</a:t>
            </a:r>
            <a:endPar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3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1.2 </a:t>
            </a: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天然水的组成</a:t>
            </a:r>
            <a:endPar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30000"/>
              </a:lnSpc>
              <a:spcBef>
                <a:spcPct val="0"/>
              </a:spcBef>
              <a:spcAft>
                <a:spcPct val="0"/>
              </a:spcAft>
              <a:buClrTx/>
              <a:buSzTx/>
              <a:buFontTx/>
              <a:buNone/>
              <a:defRPr/>
            </a:pPr>
            <a:r>
              <a:rPr lang="en-US" altLang="zh-CN" sz="2400" dirty="0">
                <a:solidFill>
                  <a:srgbClr val="000000"/>
                </a:solidFill>
                <a:latin typeface="微软雅黑" panose="020B0503020204020204" charset="-122"/>
                <a:ea typeface="微软雅黑" panose="020B0503020204020204" charset="-122"/>
              </a:rPr>
              <a:t>1.3 </a:t>
            </a:r>
            <a:r>
              <a:rPr lang="zh-CN" altLang="en-US" sz="2400" dirty="0">
                <a:solidFill>
                  <a:srgbClr val="000000"/>
                </a:solidFill>
                <a:latin typeface="微软雅黑" panose="020B0503020204020204" charset="-122"/>
                <a:ea typeface="微软雅黑" panose="020B0503020204020204" charset="-122"/>
              </a:rPr>
              <a:t>天然水的性质</a:t>
            </a:r>
            <a:endPar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第二节 水中无机污染物的迁移转化</a:t>
            </a:r>
            <a:endParaRPr kumimoji="0" lang="en-US" altLang="zh-CN" sz="3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3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2.1 </a:t>
            </a:r>
            <a:r>
              <a:rPr lang="zh-CN" altLang="en-US" sz="2400" dirty="0">
                <a:solidFill>
                  <a:srgbClr val="000000"/>
                </a:solidFill>
                <a:latin typeface="微软雅黑" panose="020B0503020204020204" charset="-122"/>
                <a:ea typeface="微软雅黑" panose="020B0503020204020204" charset="-122"/>
              </a:rPr>
              <a:t>吸</a:t>
            </a: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附</a:t>
            </a:r>
            <a:r>
              <a:rPr lang="en-US" altLang="zh-CN" sz="2400" dirty="0">
                <a:solidFill>
                  <a:srgbClr val="000000"/>
                </a:solidFill>
                <a:latin typeface="微软雅黑" panose="020B0503020204020204" charset="-122"/>
                <a:ea typeface="微软雅黑" panose="020B0503020204020204" charset="-122"/>
              </a:rPr>
              <a:t>—</a:t>
            </a:r>
            <a:r>
              <a:rPr lang="zh-CN" altLang="en-US" sz="2400" dirty="0">
                <a:solidFill>
                  <a:srgbClr val="000000"/>
                </a:solidFill>
                <a:latin typeface="微软雅黑" panose="020B0503020204020204" charset="-122"/>
                <a:ea typeface="微软雅黑" panose="020B0503020204020204" charset="-122"/>
              </a:rPr>
              <a:t>解吸</a:t>
            </a:r>
            <a:endPar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3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2.2 </a:t>
            </a: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溶解</a:t>
            </a:r>
            <a:r>
              <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a:t>
            </a: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沉淀</a:t>
            </a:r>
            <a:endPar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3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2.2 </a:t>
            </a: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氧化还原</a:t>
            </a:r>
            <a:endPar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30000"/>
              </a:lnSpc>
              <a:spcBef>
                <a:spcPct val="0"/>
              </a:spcBef>
              <a:spcAft>
                <a:spcPct val="0"/>
              </a:spcAft>
              <a:buClrTx/>
              <a:buSzTx/>
              <a:buFontTx/>
              <a:buNone/>
              <a:defRPr/>
            </a:pPr>
            <a:r>
              <a:rPr lang="en-US" altLang="zh-CN" sz="2400" dirty="0">
                <a:solidFill>
                  <a:srgbClr val="000000"/>
                </a:solidFill>
                <a:latin typeface="微软雅黑" panose="020B0503020204020204" charset="-122"/>
                <a:ea typeface="微软雅黑" panose="020B0503020204020204" charset="-122"/>
              </a:rPr>
              <a:t>2.3 </a:t>
            </a:r>
            <a:r>
              <a:rPr lang="zh-CN" altLang="en-US" sz="2400" dirty="0">
                <a:solidFill>
                  <a:srgbClr val="000000"/>
                </a:solidFill>
                <a:latin typeface="微软雅黑" panose="020B0503020204020204" charset="-122"/>
                <a:ea typeface="微软雅黑" panose="020B0503020204020204" charset="-122"/>
              </a:rPr>
              <a:t>配合作用</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2" name="矩形 1"/>
          <p:cNvSpPr/>
          <p:nvPr/>
        </p:nvSpPr>
        <p:spPr>
          <a:xfrm>
            <a:off x="6048672" y="1484025"/>
            <a:ext cx="6096000" cy="4741545"/>
          </a:xfrm>
          <a:prstGeom prst="rect">
            <a:avLst/>
          </a:prstGeom>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第三节 </a:t>
            </a:r>
            <a:r>
              <a:rPr lang="zh-CN" altLang="en-US" sz="2800" b="1" dirty="0">
                <a:solidFill>
                  <a:srgbClr val="000000"/>
                </a:solidFill>
                <a:latin typeface="微软雅黑" panose="020B0503020204020204" charset="-122"/>
                <a:ea typeface="微软雅黑" panose="020B0503020204020204" charset="-122"/>
              </a:rPr>
              <a:t>水中有机污染物的迁移转化</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3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3.1 </a:t>
            </a: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吸附</a:t>
            </a:r>
            <a:r>
              <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a:t>
            </a: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解吸</a:t>
            </a:r>
            <a:endPar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30000"/>
              </a:lnSpc>
              <a:spcBef>
                <a:spcPct val="0"/>
              </a:spcBef>
              <a:spcAft>
                <a:spcPct val="0"/>
              </a:spcAft>
              <a:buClrTx/>
              <a:buSzTx/>
              <a:buFontTx/>
              <a:buNone/>
              <a:defRPr/>
            </a:pPr>
            <a:r>
              <a:rPr lang="en-US" altLang="zh-CN" sz="2400" dirty="0">
                <a:solidFill>
                  <a:srgbClr val="000000"/>
                </a:solidFill>
                <a:latin typeface="微软雅黑" panose="020B0503020204020204" charset="-122"/>
                <a:ea typeface="微软雅黑" panose="020B0503020204020204" charset="-122"/>
              </a:rPr>
              <a:t>3</a:t>
            </a:r>
            <a:r>
              <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.2 </a:t>
            </a: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挥发作用</a:t>
            </a:r>
            <a:endPar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30000"/>
              </a:lnSpc>
              <a:spcBef>
                <a:spcPct val="0"/>
              </a:spcBef>
              <a:spcAft>
                <a:spcPct val="0"/>
              </a:spcAft>
              <a:buClrTx/>
              <a:buSzTx/>
              <a:buFontTx/>
              <a:buNone/>
              <a:defRPr/>
            </a:pPr>
            <a:r>
              <a:rPr lang="en-US" altLang="zh-CN" sz="2400" dirty="0">
                <a:solidFill>
                  <a:srgbClr val="000000"/>
                </a:solidFill>
                <a:latin typeface="微软雅黑" panose="020B0503020204020204" charset="-122"/>
                <a:ea typeface="微软雅黑" panose="020B0503020204020204" charset="-122"/>
              </a:rPr>
              <a:t>3.3 </a:t>
            </a:r>
            <a:r>
              <a:rPr lang="zh-CN" altLang="en-US" sz="2400" dirty="0">
                <a:solidFill>
                  <a:srgbClr val="000000"/>
                </a:solidFill>
                <a:latin typeface="微软雅黑" panose="020B0503020204020204" charset="-122"/>
                <a:ea typeface="微软雅黑" panose="020B0503020204020204" charset="-122"/>
              </a:rPr>
              <a:t>水解作用</a:t>
            </a:r>
            <a:endParaRPr lang="en-US" altLang="zh-CN" sz="2400" dirty="0">
              <a:solidFill>
                <a:srgbClr val="000000"/>
              </a:solidFill>
              <a:latin typeface="微软雅黑" panose="020B0503020204020204" charset="-122"/>
              <a:ea typeface="微软雅黑" panose="020B0503020204020204" charset="-122"/>
            </a:endParaRPr>
          </a:p>
          <a:p>
            <a:pPr marL="0" marR="0" lvl="0" indent="0" algn="l" defTabSz="914400" rtl="0" eaLnBrk="0" fontAlgn="base" latinLnBrk="0" hangingPunct="0">
              <a:lnSpc>
                <a:spcPct val="13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3.</a:t>
            </a:r>
            <a:r>
              <a:rPr lang="en-US" altLang="zh-CN" sz="2400" dirty="0">
                <a:solidFill>
                  <a:srgbClr val="000000"/>
                </a:solidFill>
                <a:latin typeface="微软雅黑" panose="020B0503020204020204" charset="-122"/>
                <a:ea typeface="微软雅黑" panose="020B0503020204020204" charset="-122"/>
              </a:rPr>
              <a:t>4 </a:t>
            </a:r>
            <a:r>
              <a:rPr lang="zh-CN" altLang="en-US" sz="2400" dirty="0">
                <a:solidFill>
                  <a:srgbClr val="000000"/>
                </a:solidFill>
                <a:latin typeface="微软雅黑" panose="020B0503020204020204" charset="-122"/>
                <a:ea typeface="微软雅黑" panose="020B0503020204020204" charset="-122"/>
              </a:rPr>
              <a:t>光解作用</a:t>
            </a:r>
            <a:endParaRPr lang="en-US" altLang="zh-CN" sz="2400" dirty="0">
              <a:solidFill>
                <a:srgbClr val="000000"/>
              </a:solidFill>
              <a:latin typeface="微软雅黑" panose="020B0503020204020204" charset="-122"/>
              <a:ea typeface="微软雅黑" panose="020B0503020204020204" charset="-122"/>
            </a:endParaRPr>
          </a:p>
          <a:p>
            <a:pPr marL="0" marR="0" lvl="0" indent="0" algn="l" defTabSz="914400" rtl="0" eaLnBrk="0" fontAlgn="base" latinLnBrk="0" hangingPunct="0">
              <a:lnSpc>
                <a:spcPct val="130000"/>
              </a:lnSpc>
              <a:spcBef>
                <a:spcPct val="0"/>
              </a:spcBef>
              <a:spcAft>
                <a:spcPct val="0"/>
              </a:spcAft>
              <a:buClrTx/>
              <a:buSzTx/>
              <a:buFontTx/>
              <a:buNone/>
              <a:defRPr/>
            </a:pPr>
            <a:r>
              <a:rPr lang="en-US" altLang="zh-CN" sz="2400" dirty="0">
                <a:solidFill>
                  <a:srgbClr val="000000"/>
                </a:solidFill>
                <a:latin typeface="微软雅黑" panose="020B0503020204020204" charset="-122"/>
                <a:ea typeface="微软雅黑" panose="020B0503020204020204" charset="-122"/>
              </a:rPr>
              <a:t>3.5 </a:t>
            </a:r>
            <a:r>
              <a:rPr lang="zh-CN" altLang="en-US" sz="2400" dirty="0">
                <a:solidFill>
                  <a:srgbClr val="000000"/>
                </a:solidFill>
                <a:latin typeface="微软雅黑" panose="020B0503020204020204" charset="-122"/>
                <a:ea typeface="微软雅黑" panose="020B0503020204020204" charset="-122"/>
              </a:rPr>
              <a:t>生物降解作用</a:t>
            </a:r>
            <a:endPar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第四节 水质模型</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3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4.1 </a:t>
            </a:r>
            <a:r>
              <a:rPr lang="zh-CN" altLang="en-US" sz="2400" dirty="0">
                <a:solidFill>
                  <a:srgbClr val="000000"/>
                </a:solidFill>
                <a:latin typeface="微软雅黑" panose="020B0503020204020204" charset="-122"/>
                <a:ea typeface="微软雅黑" panose="020B0503020204020204" charset="-122"/>
              </a:rPr>
              <a:t>无机污染物的热力学化学平衡模型</a:t>
            </a:r>
            <a:endPar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30000"/>
              </a:lnSpc>
              <a:spcBef>
                <a:spcPct val="0"/>
              </a:spcBef>
              <a:spcAft>
                <a:spcPct val="0"/>
              </a:spcAft>
              <a:buClrTx/>
              <a:buSzTx/>
              <a:buFontTx/>
              <a:buNone/>
              <a:defRPr/>
            </a:pPr>
            <a:r>
              <a:rPr lang="en-US" altLang="zh-CN" sz="2400" dirty="0">
                <a:solidFill>
                  <a:srgbClr val="000000"/>
                </a:solidFill>
                <a:latin typeface="微软雅黑" panose="020B0503020204020204" charset="-122"/>
                <a:ea typeface="微软雅黑" panose="020B0503020204020204" charset="-122"/>
              </a:rPr>
              <a:t>4</a:t>
            </a:r>
            <a:r>
              <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.2 </a:t>
            </a:r>
            <a:r>
              <a:rPr lang="zh-CN" altLang="en-US" sz="2400" dirty="0">
                <a:solidFill>
                  <a:srgbClr val="000000"/>
                </a:solidFill>
                <a:latin typeface="微软雅黑" panose="020B0503020204020204" charset="-122"/>
                <a:ea typeface="微软雅黑" panose="020B0503020204020204" charset="-122"/>
              </a:rPr>
              <a:t>有毒有机污染物的归趋模型</a:t>
            </a:r>
            <a:endPar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Tree>
  </p:cSld>
  <p:clrMapOvr>
    <a:masterClrMapping/>
  </p:clrMapOvr>
  <p:transition spd="slow">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grpSp>
        <p:nvGrpSpPr>
          <p:cNvPr id="7" name="Group 24"/>
          <p:cNvGrpSpPr/>
          <p:nvPr/>
        </p:nvGrpSpPr>
        <p:grpSpPr>
          <a:xfrm>
            <a:off x="1595437" y="1295400"/>
            <a:ext cx="9001125" cy="1917700"/>
            <a:chOff x="192" y="816"/>
            <a:chExt cx="5670" cy="1208"/>
          </a:xfrm>
        </p:grpSpPr>
        <p:sp>
          <p:nvSpPr>
            <p:cNvPr id="8" name="Rectangle 2"/>
            <p:cNvSpPr>
              <a:spLocks noChangeArrowheads="1"/>
            </p:cNvSpPr>
            <p:nvPr/>
          </p:nvSpPr>
          <p:spPr bwMode="auto">
            <a:xfrm>
              <a:off x="192" y="816"/>
              <a:ext cx="5670" cy="1208"/>
            </a:xfrm>
            <a:prstGeom prst="rect">
              <a:avLst/>
            </a:prstGeom>
            <a:noFill/>
            <a:ln w="9525">
              <a:noFill/>
              <a:miter lim="800000"/>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eaLnBrk="1" hangingPunct="1">
                <a:lnSpc>
                  <a:spcPct val="90000"/>
                </a:lnSpc>
                <a:spcBef>
                  <a:spcPct val="20000"/>
                </a:spcBef>
                <a:buClr>
                  <a:schemeClr val="hlink"/>
                </a:buClr>
                <a:buSzPct val="70000"/>
                <a:buFont typeface="Wingdings" panose="05000000000000000000" pitchFamily="2" charset="2"/>
                <a:buNone/>
              </a:pPr>
              <a:r>
                <a:rPr lang="zh-CN" altLang="en-US" sz="2600" dirty="0">
                  <a:latin typeface="黑体" panose="02010609060101010101" pitchFamily="49" charset="-122"/>
                  <a:ea typeface="黑体" panose="02010609060101010101" pitchFamily="49" charset="-122"/>
                </a:rPr>
                <a:t>磷酸的解离平衡              氢硫酸的解离平衡</a:t>
              </a:r>
              <a:endParaRPr lang="zh-CN" altLang="en-US" sz="2600" dirty="0">
                <a:latin typeface="黑体" panose="02010609060101010101" pitchFamily="49" charset="-122"/>
                <a:ea typeface="黑体" panose="02010609060101010101" pitchFamily="49" charset="-122"/>
              </a:endParaRPr>
            </a:p>
            <a:p>
              <a:pPr marL="342900" indent="-342900" eaLnBrk="1" hangingPunct="1">
                <a:lnSpc>
                  <a:spcPct val="90000"/>
                </a:lnSpc>
                <a:spcBef>
                  <a:spcPct val="55000"/>
                </a:spcBef>
                <a:buClr>
                  <a:schemeClr val="tx1"/>
                </a:buClr>
                <a:buSzPct val="70000"/>
              </a:pPr>
              <a:r>
                <a:rPr lang="en-US" altLang="zh-CN" sz="2400" dirty="0">
                  <a:solidFill>
                    <a:srgbClr val="FFFF00"/>
                  </a:solidFill>
                  <a:effectLst>
                    <a:outerShdw blurRad="38100" dist="38100" dir="2700000">
                      <a:srgbClr val="000000"/>
                    </a:outerShdw>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PO</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4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PO</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 H</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p</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1</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=2.1             H</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S</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HS</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H</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p</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1</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=7.1</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eaLnBrk="1" hangingPunct="1">
                <a:lnSpc>
                  <a:spcPct val="110000"/>
                </a:lnSpc>
                <a:spcBef>
                  <a:spcPct val="20000"/>
                </a:spcBef>
                <a:buClr>
                  <a:schemeClr val="hlink"/>
                </a:buClr>
                <a:buSzPct val="70000"/>
                <a:buFont typeface="Wingdings" panose="05000000000000000000" pitchFamily="2" charset="2"/>
                <a:buNone/>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H</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PO</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HPO</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H</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p</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=7.2</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eaLnBrk="1" hangingPunct="1">
                <a:lnSpc>
                  <a:spcPct val="110000"/>
                </a:lnSpc>
                <a:spcBef>
                  <a:spcPct val="20000"/>
                </a:spcBef>
                <a:buClr>
                  <a:schemeClr val="hlink"/>
                </a:buClr>
                <a:buSzPct val="70000"/>
                <a:buFont typeface="Wingdings" panose="05000000000000000000" pitchFamily="2" charset="2"/>
                <a:buNone/>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HPO</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PO</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3-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 H</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p</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=12.3            HS</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S</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H</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p</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=14.9</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eaLnBrk="1" hangingPunct="1">
                <a:lnSpc>
                  <a:spcPct val="110000"/>
                </a:lnSpc>
                <a:spcBef>
                  <a:spcPct val="20000"/>
                </a:spcBef>
                <a:buClr>
                  <a:schemeClr val="hlink"/>
                </a:buClr>
                <a:buSzPct val="70000"/>
                <a:buFont typeface="Wingdings" panose="05000000000000000000" pitchFamily="2" charset="2"/>
                <a:buNone/>
              </a:pPr>
              <a:endParaRPr lang="en-US" altLang="zh-CN" sz="2000" dirty="0">
                <a:solidFill>
                  <a:schemeClr val="bg2"/>
                </a:solidFill>
                <a:latin typeface="Garamond" panose="02020404030301010803" pitchFamily="18" charset="0"/>
                <a:ea typeface="黑体" panose="02010609060101010101" pitchFamily="49" charset="-122"/>
              </a:endParaRPr>
            </a:p>
            <a:p>
              <a:pPr marL="342900" indent="-342900" algn="ctr" eaLnBrk="1" hangingPunct="1">
                <a:lnSpc>
                  <a:spcPct val="110000"/>
                </a:lnSpc>
                <a:spcBef>
                  <a:spcPct val="20000"/>
                </a:spcBef>
                <a:buClr>
                  <a:schemeClr val="hlink"/>
                </a:buClr>
                <a:buSzPct val="70000"/>
                <a:buFont typeface="Wingdings" panose="05000000000000000000" pitchFamily="2" charset="2"/>
                <a:buNone/>
              </a:pPr>
              <a:r>
                <a:rPr lang="en-US" altLang="zh-CN" sz="2400" dirty="0">
                  <a:solidFill>
                    <a:srgbClr val="FFFF00"/>
                  </a:solidFill>
                  <a:latin typeface="Garamond" panose="02020404030301010803" pitchFamily="18" charset="0"/>
                  <a:ea typeface="黑体" panose="02010609060101010101" pitchFamily="49" charset="-122"/>
                </a:rPr>
                <a:t>  </a:t>
              </a:r>
              <a:endParaRPr lang="en-US" altLang="zh-CN" sz="2400" dirty="0">
                <a:solidFill>
                  <a:srgbClr val="FFFF00"/>
                </a:solidFill>
                <a:latin typeface="Garamond" panose="02020404030301010803" pitchFamily="18" charset="0"/>
                <a:ea typeface="黑体" panose="02010609060101010101" pitchFamily="49" charset="-122"/>
              </a:endParaRPr>
            </a:p>
          </p:txBody>
        </p:sp>
        <p:sp>
          <p:nvSpPr>
            <p:cNvPr id="9" name="Line 6"/>
            <p:cNvSpPr/>
            <p:nvPr/>
          </p:nvSpPr>
          <p:spPr>
            <a:xfrm>
              <a:off x="804" y="1296"/>
              <a:ext cx="288" cy="0"/>
            </a:xfrm>
            <a:prstGeom prst="line">
              <a:avLst/>
            </a:prstGeom>
            <a:ln w="28575" cap="flat" cmpd="sng">
              <a:solidFill>
                <a:schemeClr val="tx1"/>
              </a:solidFill>
              <a:prstDash val="solid"/>
              <a:headEnd type="none" w="med" len="med"/>
              <a:tailEnd type="triangle" w="med" len="med"/>
            </a:ln>
          </p:spPr>
        </p:sp>
        <p:sp>
          <p:nvSpPr>
            <p:cNvPr id="10" name="Line 7"/>
            <p:cNvSpPr/>
            <p:nvPr/>
          </p:nvSpPr>
          <p:spPr>
            <a:xfrm flipH="1">
              <a:off x="804" y="1344"/>
              <a:ext cx="288" cy="0"/>
            </a:xfrm>
            <a:prstGeom prst="line">
              <a:avLst/>
            </a:prstGeom>
            <a:ln w="28575" cap="flat" cmpd="sng">
              <a:solidFill>
                <a:schemeClr val="tx1"/>
              </a:solidFill>
              <a:prstDash val="solid"/>
              <a:headEnd type="none" w="med" len="med"/>
              <a:tailEnd type="triangle" w="med" len="med"/>
            </a:ln>
          </p:spPr>
        </p:sp>
        <p:sp>
          <p:nvSpPr>
            <p:cNvPr id="11" name="Line 13"/>
            <p:cNvSpPr/>
            <p:nvPr/>
          </p:nvSpPr>
          <p:spPr>
            <a:xfrm>
              <a:off x="816" y="1525"/>
              <a:ext cx="288" cy="0"/>
            </a:xfrm>
            <a:prstGeom prst="line">
              <a:avLst/>
            </a:prstGeom>
            <a:ln w="28575" cap="flat" cmpd="sng">
              <a:solidFill>
                <a:schemeClr val="tx1"/>
              </a:solidFill>
              <a:prstDash val="solid"/>
              <a:headEnd type="none" w="med" len="med"/>
              <a:tailEnd type="triangle" w="med" len="med"/>
            </a:ln>
          </p:spPr>
        </p:sp>
        <p:sp>
          <p:nvSpPr>
            <p:cNvPr id="12" name="Line 14"/>
            <p:cNvSpPr/>
            <p:nvPr/>
          </p:nvSpPr>
          <p:spPr>
            <a:xfrm flipH="1">
              <a:off x="816" y="1573"/>
              <a:ext cx="288" cy="0"/>
            </a:xfrm>
            <a:prstGeom prst="line">
              <a:avLst/>
            </a:prstGeom>
            <a:ln w="28575" cap="flat" cmpd="sng">
              <a:solidFill>
                <a:schemeClr val="tx1"/>
              </a:solidFill>
              <a:prstDash val="solid"/>
              <a:headEnd type="none" w="med" len="med"/>
              <a:tailEnd type="triangle" w="med" len="med"/>
            </a:ln>
          </p:spPr>
        </p:sp>
        <p:sp>
          <p:nvSpPr>
            <p:cNvPr id="13" name="Line 15"/>
            <p:cNvSpPr/>
            <p:nvPr/>
          </p:nvSpPr>
          <p:spPr>
            <a:xfrm>
              <a:off x="834" y="1794"/>
              <a:ext cx="288" cy="0"/>
            </a:xfrm>
            <a:prstGeom prst="line">
              <a:avLst/>
            </a:prstGeom>
            <a:ln w="28575" cap="flat" cmpd="sng">
              <a:solidFill>
                <a:schemeClr val="tx1"/>
              </a:solidFill>
              <a:prstDash val="solid"/>
              <a:headEnd type="none" w="med" len="med"/>
              <a:tailEnd type="triangle" w="med" len="med"/>
            </a:ln>
          </p:spPr>
        </p:sp>
        <p:sp>
          <p:nvSpPr>
            <p:cNvPr id="14" name="Line 16"/>
            <p:cNvSpPr/>
            <p:nvPr/>
          </p:nvSpPr>
          <p:spPr>
            <a:xfrm flipH="1">
              <a:off x="834" y="1842"/>
              <a:ext cx="288" cy="0"/>
            </a:xfrm>
            <a:prstGeom prst="line">
              <a:avLst/>
            </a:prstGeom>
            <a:ln w="28575" cap="flat" cmpd="sng">
              <a:solidFill>
                <a:schemeClr val="tx1"/>
              </a:solidFill>
              <a:prstDash val="solid"/>
              <a:headEnd type="none" w="med" len="med"/>
              <a:tailEnd type="triangle" w="med" len="med"/>
            </a:ln>
          </p:spPr>
        </p:sp>
        <p:sp>
          <p:nvSpPr>
            <p:cNvPr id="15" name="Line 17"/>
            <p:cNvSpPr/>
            <p:nvPr/>
          </p:nvSpPr>
          <p:spPr>
            <a:xfrm>
              <a:off x="3617" y="1296"/>
              <a:ext cx="288" cy="0"/>
            </a:xfrm>
            <a:prstGeom prst="line">
              <a:avLst/>
            </a:prstGeom>
            <a:ln w="28575" cap="flat" cmpd="sng">
              <a:solidFill>
                <a:schemeClr val="tx1"/>
              </a:solidFill>
              <a:prstDash val="solid"/>
              <a:headEnd type="none" w="med" len="med"/>
              <a:tailEnd type="triangle" w="med" len="med"/>
            </a:ln>
          </p:spPr>
        </p:sp>
        <p:sp>
          <p:nvSpPr>
            <p:cNvPr id="16" name="Line 18"/>
            <p:cNvSpPr/>
            <p:nvPr/>
          </p:nvSpPr>
          <p:spPr>
            <a:xfrm flipH="1">
              <a:off x="3617" y="1344"/>
              <a:ext cx="288" cy="0"/>
            </a:xfrm>
            <a:prstGeom prst="line">
              <a:avLst/>
            </a:prstGeom>
            <a:ln w="28575" cap="flat" cmpd="sng">
              <a:solidFill>
                <a:schemeClr val="tx1"/>
              </a:solidFill>
              <a:prstDash val="solid"/>
              <a:headEnd type="none" w="med" len="med"/>
              <a:tailEnd type="triangle" w="med" len="med"/>
            </a:ln>
          </p:spPr>
        </p:sp>
        <p:sp>
          <p:nvSpPr>
            <p:cNvPr id="17" name="Line 19"/>
            <p:cNvSpPr/>
            <p:nvPr/>
          </p:nvSpPr>
          <p:spPr>
            <a:xfrm>
              <a:off x="3617" y="1794"/>
              <a:ext cx="288" cy="0"/>
            </a:xfrm>
            <a:prstGeom prst="line">
              <a:avLst/>
            </a:prstGeom>
            <a:ln w="28575" cap="flat" cmpd="sng">
              <a:solidFill>
                <a:schemeClr val="tx1"/>
              </a:solidFill>
              <a:prstDash val="solid"/>
              <a:headEnd type="none" w="med" len="med"/>
              <a:tailEnd type="triangle" w="med" len="med"/>
            </a:ln>
          </p:spPr>
        </p:sp>
        <p:sp>
          <p:nvSpPr>
            <p:cNvPr id="18" name="Line 20"/>
            <p:cNvSpPr/>
            <p:nvPr/>
          </p:nvSpPr>
          <p:spPr>
            <a:xfrm flipH="1">
              <a:off x="3617" y="1842"/>
              <a:ext cx="288" cy="0"/>
            </a:xfrm>
            <a:prstGeom prst="line">
              <a:avLst/>
            </a:prstGeom>
            <a:ln w="28575" cap="flat" cmpd="sng">
              <a:solidFill>
                <a:schemeClr val="tx1"/>
              </a:solidFill>
              <a:prstDash val="solid"/>
              <a:headEnd type="none" w="med" len="med"/>
              <a:tailEnd type="triangle" w="med" len="med"/>
            </a:ln>
          </p:spPr>
        </p:sp>
      </p:grpSp>
      <p:pic>
        <p:nvPicPr>
          <p:cNvPr id="19" name="Picture 23"/>
          <p:cNvPicPr>
            <a:picLocks noChangeAspect="1"/>
          </p:cNvPicPr>
          <p:nvPr/>
        </p:nvPicPr>
        <p:blipFill>
          <a:blip r:embed="rId1">
            <a:alphaModFix amt="60000"/>
            <a:clrChange>
              <a:clrFrom>
                <a:srgbClr val="F0F0F0"/>
              </a:clrFrom>
              <a:clrTo>
                <a:srgbClr val="F0F0F0">
                  <a:alpha val="0"/>
                </a:srgbClr>
              </a:clrTo>
            </a:clrChange>
            <a:lum contrast="72000"/>
          </a:blip>
          <a:stretch>
            <a:fillRect/>
          </a:stretch>
        </p:blipFill>
        <p:spPr>
          <a:xfrm>
            <a:off x="425450" y="3386455"/>
            <a:ext cx="5753735" cy="2555240"/>
          </a:xfrm>
          <a:prstGeom prst="rect">
            <a:avLst/>
          </a:prstGeom>
          <a:noFill/>
          <a:ln w="50800">
            <a:noFill/>
          </a:ln>
        </p:spPr>
      </p:pic>
      <p:pic>
        <p:nvPicPr>
          <p:cNvPr id="20" name="Picture 25"/>
          <p:cNvPicPr>
            <a:picLocks noChangeAspect="1"/>
          </p:cNvPicPr>
          <p:nvPr/>
        </p:nvPicPr>
        <p:blipFill>
          <a:blip r:embed="rId2">
            <a:alphaModFix amt="80000"/>
            <a:clrChange>
              <a:clrFrom>
                <a:srgbClr val="F0F0F0"/>
              </a:clrFrom>
              <a:clrTo>
                <a:srgbClr val="F0F0F0">
                  <a:alpha val="0"/>
                </a:srgbClr>
              </a:clrTo>
            </a:clrChange>
            <a:lum bright="12000"/>
          </a:blip>
          <a:stretch>
            <a:fillRect/>
          </a:stretch>
        </p:blipFill>
        <p:spPr>
          <a:xfrm>
            <a:off x="6312529" y="3502843"/>
            <a:ext cx="5503609" cy="2401575"/>
          </a:xfrm>
          <a:prstGeom prst="rect">
            <a:avLst/>
          </a:prstGeom>
          <a:noFill/>
          <a:ln w="50800">
            <a:noFill/>
          </a:ln>
        </p:spPr>
      </p:pic>
      <p:sp>
        <p:nvSpPr>
          <p:cNvPr id="2" name="Text Box 4"/>
          <p:cNvSpPr txBox="1">
            <a:spLocks noChangeArrowheads="1"/>
          </p:cNvSpPr>
          <p:nvPr/>
        </p:nvSpPr>
        <p:spPr bwMode="auto">
          <a:xfrm>
            <a:off x="191135" y="260985"/>
            <a:ext cx="1144143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碳酸解离平衡</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Equilibrium of Dissociation of Carbonic Acid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3" name="Rectangle 8"/>
          <p:cNvSpPr/>
          <p:nvPr/>
        </p:nvSpPr>
        <p:spPr>
          <a:xfrm>
            <a:off x="495935" y="3515360"/>
            <a:ext cx="5457190" cy="2322830"/>
          </a:xfrm>
          <a:prstGeom prst="rect">
            <a:avLst/>
          </a:prstGeom>
          <a:noFill/>
          <a:ln w="25400" cap="flat" cmpd="sng">
            <a:solidFill>
              <a:schemeClr val="accent1"/>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1" name="Rectangle 8"/>
          <p:cNvSpPr/>
          <p:nvPr/>
        </p:nvSpPr>
        <p:spPr>
          <a:xfrm>
            <a:off x="6383655" y="3502660"/>
            <a:ext cx="5431790" cy="2322830"/>
          </a:xfrm>
          <a:prstGeom prst="rect">
            <a:avLst/>
          </a:prstGeom>
          <a:noFill/>
          <a:ln w="25400" cap="flat" cmpd="sng">
            <a:solidFill>
              <a:schemeClr val="accent1"/>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Tree>
  </p:cSld>
  <p:clrMapOvr>
    <a:masterClrMapping/>
  </p:clrMapOvr>
  <p:transition spd="slow">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700183" y="1089875"/>
            <a:ext cx="11300473" cy="10477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1120">
              <a:lnSpc>
                <a:spcPct val="130000"/>
              </a:lnSpc>
              <a:spcBef>
                <a:spcPts val="0"/>
              </a:spcBef>
              <a:buNone/>
            </a:pP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）开放体系（溶解性</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4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与大气发生交换）</a:t>
            </a:r>
            <a:endPar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600"/>
              </a:spcBef>
              <a:spcAft>
                <a:spcPts val="0"/>
              </a:spcAft>
              <a:buNone/>
            </a:pP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在气相和液相处于平衡状态，各种碳酸盐化合态的平衡浓度可表示为 </a:t>
            </a:r>
            <a:r>
              <a:rPr lang="en-US" altLang="zh-CN" sz="2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ρ</a:t>
            </a:r>
            <a:r>
              <a:rPr lang="en-US" altLang="zh-CN" sz="2000" b="1"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1" baseline="-5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和 </a:t>
            </a:r>
            <a:r>
              <a:rPr lang="en-US" altLang="zh-CN" sz="2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的函数。</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图片 2"/>
          <p:cNvPicPr>
            <a:picLocks noChangeAspect="1"/>
          </p:cNvPicPr>
          <p:nvPr/>
        </p:nvPicPr>
        <p:blipFill>
          <a:blip r:embed="rId1">
            <a:clrChange>
              <a:clrFrom>
                <a:srgbClr val="F9F9F9"/>
              </a:clrFrom>
              <a:clrTo>
                <a:srgbClr val="F9F9F9">
                  <a:alpha val="0"/>
                </a:srgbClr>
              </a:clrTo>
            </a:clrChange>
          </a:blip>
          <a:stretch>
            <a:fillRect/>
          </a:stretch>
        </p:blipFill>
        <p:spPr>
          <a:xfrm>
            <a:off x="4210685" y="2271395"/>
            <a:ext cx="3383280" cy="586105"/>
          </a:xfrm>
          <a:prstGeom prst="rect">
            <a:avLst/>
          </a:prstGeom>
        </p:spPr>
      </p:pic>
      <p:sp>
        <p:nvSpPr>
          <p:cNvPr id="9" name="文本框 8"/>
          <p:cNvSpPr txBox="1"/>
          <p:nvPr/>
        </p:nvSpPr>
        <p:spPr>
          <a:xfrm>
            <a:off x="695400" y="3059668"/>
            <a:ext cx="6696744" cy="400110"/>
          </a:xfrm>
          <a:prstGeom prst="rect">
            <a:avLst/>
          </a:prstGeom>
          <a:noFill/>
        </p:spPr>
        <p:txBody>
          <a:bodyPr wrap="square">
            <a:spAutoFit/>
          </a:bodyPr>
          <a:lstStyle/>
          <a:p>
            <a:pPr indent="720090"/>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因此，溶液中碳酸各化合态浓度可相应表达为：</a:t>
            </a:r>
            <a:endParaRPr lang="zh-CN" altLang="en-US" sz="2000" dirty="0"/>
          </a:p>
        </p:txBody>
      </p:sp>
      <p:pic>
        <p:nvPicPr>
          <p:cNvPr id="13" name="图片 12"/>
          <p:cNvPicPr>
            <a:picLocks noChangeAspect="1"/>
          </p:cNvPicPr>
          <p:nvPr/>
        </p:nvPicPr>
        <p:blipFill>
          <a:blip r:embed="rId2">
            <a:clrChange>
              <a:clrFrom>
                <a:srgbClr val="F9F9F9"/>
              </a:clrFrom>
              <a:clrTo>
                <a:srgbClr val="F9F9F9">
                  <a:alpha val="0"/>
                </a:srgbClr>
              </a:clrTo>
            </a:clrChange>
          </a:blip>
          <a:stretch>
            <a:fillRect/>
          </a:stretch>
        </p:blipFill>
        <p:spPr>
          <a:xfrm>
            <a:off x="3342191" y="3460720"/>
            <a:ext cx="5562585" cy="3136612"/>
          </a:xfrm>
          <a:prstGeom prst="rect">
            <a:avLst/>
          </a:prstGeom>
        </p:spPr>
      </p:pic>
      <p:sp>
        <p:nvSpPr>
          <p:cNvPr id="2" name="Text Box 4"/>
          <p:cNvSpPr txBox="1">
            <a:spLocks noChangeArrowheads="1"/>
          </p:cNvSpPr>
          <p:nvPr/>
        </p:nvSpPr>
        <p:spPr bwMode="auto">
          <a:xfrm>
            <a:off x="191135" y="260985"/>
            <a:ext cx="11441430"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碳酸解离平衡</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Equilibrium of Dissociation of Carbonic Acid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grpSp>
        <p:nvGrpSpPr>
          <p:cNvPr id="31" name="组合 30"/>
          <p:cNvGrpSpPr/>
          <p:nvPr/>
        </p:nvGrpSpPr>
        <p:grpSpPr>
          <a:xfrm>
            <a:off x="336153" y="908050"/>
            <a:ext cx="6839967" cy="5948728"/>
            <a:chOff x="1418" y="1430"/>
            <a:chExt cx="10885" cy="9370"/>
          </a:xfrm>
        </p:grpSpPr>
        <p:sp>
          <p:nvSpPr>
            <p:cNvPr id="32" name="Rectangle 31"/>
            <p:cNvSpPr/>
            <p:nvPr/>
          </p:nvSpPr>
          <p:spPr>
            <a:xfrm>
              <a:off x="1418" y="1430"/>
              <a:ext cx="792" cy="9370"/>
            </a:xfrm>
            <a:prstGeom prst="rect">
              <a:avLst/>
            </a:prstGeom>
            <a:solidFill>
              <a:srgbClr val="FFFFFF"/>
            </a:solidFill>
            <a:ln w="50800" cap="flat" cmpd="sng">
              <a:solidFill>
                <a:srgbClr val="FFFFFF"/>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Garamond" panose="02020404030301010803" pitchFamily="18" charset="0"/>
                <a:ea typeface="宋体" panose="02010600030101010101" pitchFamily="2" charset="-122"/>
                <a:cs typeface="+mn-cs"/>
              </a:endParaRPr>
            </a:p>
          </p:txBody>
        </p:sp>
        <p:sp>
          <p:nvSpPr>
            <p:cNvPr id="33" name="Rectangle 46"/>
            <p:cNvSpPr/>
            <p:nvPr/>
          </p:nvSpPr>
          <p:spPr>
            <a:xfrm>
              <a:off x="1920" y="1440"/>
              <a:ext cx="9960" cy="9360"/>
            </a:xfrm>
            <a:prstGeom prst="rect">
              <a:avLst/>
            </a:prstGeom>
            <a:solidFill>
              <a:srgbClr val="FFFFFF"/>
            </a:solidFill>
            <a:ln w="50800" cap="flat" cmpd="sng">
              <a:solidFill>
                <a:srgbClr val="FFFFFF"/>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Garamond" panose="02020404030301010803" pitchFamily="18" charset="0"/>
                <a:ea typeface="宋体" panose="02010600030101010101" pitchFamily="2" charset="-122"/>
                <a:cs typeface="+mn-cs"/>
              </a:endParaRPr>
            </a:p>
          </p:txBody>
        </p:sp>
        <p:pic>
          <p:nvPicPr>
            <p:cNvPr id="34" name="Picture 38" descr="图片3副本"/>
            <p:cNvPicPr/>
            <p:nvPr/>
          </p:nvPicPr>
          <p:blipFill>
            <a:blip r:embed="rId1">
              <a:clrChange>
                <a:clrFrom>
                  <a:srgbClr val="FFFFFF"/>
                </a:clrFrom>
                <a:clrTo>
                  <a:srgbClr val="FFFFFF">
                    <a:alpha val="0"/>
                  </a:srgbClr>
                </a:clrTo>
              </a:clrChange>
            </a:blip>
            <a:stretch>
              <a:fillRect/>
            </a:stretch>
          </p:blipFill>
          <p:spPr>
            <a:xfrm>
              <a:off x="2210" y="2225"/>
              <a:ext cx="8880" cy="8063"/>
            </a:xfrm>
            <a:prstGeom prst="rect">
              <a:avLst/>
            </a:prstGeom>
            <a:noFill/>
            <a:ln w="9525">
              <a:noFill/>
            </a:ln>
          </p:spPr>
        </p:pic>
        <p:sp>
          <p:nvSpPr>
            <p:cNvPr id="35" name="Text Box 5"/>
            <p:cNvSpPr txBox="1"/>
            <p:nvPr/>
          </p:nvSpPr>
          <p:spPr>
            <a:xfrm>
              <a:off x="10800" y="9063"/>
              <a:ext cx="1200" cy="777"/>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lvl="0" indent="-342900" algn="ctr" defTabSz="914400" rtl="0" eaLnBrk="1" fontAlgn="base" latinLnBrk="0" hangingPunct="1">
                <a:lnSpc>
                  <a:spcPct val="110000"/>
                </a:lnSpc>
                <a:spcBef>
                  <a:spcPct val="50000"/>
                </a:spcBef>
                <a:spcAft>
                  <a:spcPct val="0"/>
                </a:spcAft>
                <a:buClr>
                  <a:srgbClr val="0099CC"/>
                </a:buClr>
                <a:buSzTx/>
                <a:buFont typeface="Wingdings" panose="05000000000000000000" pitchFamily="2" charset="2"/>
                <a:buNone/>
                <a:defRPr/>
              </a:pPr>
              <a:r>
                <a:rPr kumimoji="0" lang="en-US" altLang="zh-CN" sz="2400" b="0" i="0" u="none" strike="noStrike" kern="120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mn-cs"/>
                </a:rPr>
                <a:t>pH</a:t>
              </a:r>
              <a:endParaRPr kumimoji="0" lang="en-US" altLang="zh-CN" sz="2400" b="0" i="0" u="none" strike="noStrike" kern="120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mn-cs"/>
              </a:endParaRPr>
            </a:p>
          </p:txBody>
        </p:sp>
        <p:sp>
          <p:nvSpPr>
            <p:cNvPr id="36" name="Text Box 6"/>
            <p:cNvSpPr txBox="1"/>
            <p:nvPr/>
          </p:nvSpPr>
          <p:spPr>
            <a:xfrm>
              <a:off x="9600" y="5160"/>
              <a:ext cx="1200" cy="778"/>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lvl="0" indent="-342900" algn="ctr" defTabSz="914400" rtl="0" eaLnBrk="1" fontAlgn="base" latinLnBrk="0" hangingPunct="1">
                <a:lnSpc>
                  <a:spcPct val="110000"/>
                </a:lnSpc>
                <a:spcBef>
                  <a:spcPct val="50000"/>
                </a:spcBef>
                <a:spcAft>
                  <a:spcPct val="0"/>
                </a:spcAft>
                <a:buClr>
                  <a:srgbClr val="0099CC"/>
                </a:buClr>
                <a:buSzTx/>
                <a:buFont typeface="Wingdings" panose="05000000000000000000" pitchFamily="2" charset="2"/>
                <a:buNone/>
                <a:defRPr/>
              </a:pPr>
              <a:r>
                <a:rPr kumimoji="0" lang="en-US" altLang="zh-CN" sz="2400" b="1" i="0" u="none" strike="noStrike" kern="1200" cap="none" spc="0" normalizeH="0" baseline="0" noProof="0" dirty="0">
                  <a:ln>
                    <a:noFill/>
                  </a:ln>
                  <a:solidFill>
                    <a:srgbClr val="66FF33"/>
                  </a:solidFill>
                  <a:effectLst/>
                  <a:uLnTx/>
                  <a:uFillTx/>
                  <a:latin typeface="Times New Roman" panose="02020603050405020304" pitchFamily="18" charset="0"/>
                  <a:ea typeface="黑体" panose="02010609060101010101" pitchFamily="49" charset="-122"/>
                  <a:cs typeface="+mn-cs"/>
                </a:rPr>
                <a:t>OH</a:t>
              </a:r>
              <a:r>
                <a:rPr kumimoji="0" lang="en-US" altLang="zh-CN" sz="2400" b="1" i="0" u="none" strike="noStrike" kern="1200" cap="none" spc="0" normalizeH="0" baseline="30000" noProof="0" dirty="0">
                  <a:ln>
                    <a:noFill/>
                  </a:ln>
                  <a:solidFill>
                    <a:srgbClr val="66FF33"/>
                  </a:solidFill>
                  <a:effectLst/>
                  <a:uLnTx/>
                  <a:uFillTx/>
                  <a:latin typeface="Times New Roman" panose="02020603050405020304" pitchFamily="18" charset="0"/>
                  <a:ea typeface="黑体" panose="02010609060101010101" pitchFamily="49" charset="-122"/>
                  <a:cs typeface="+mn-cs"/>
                </a:rPr>
                <a:t>-</a:t>
              </a:r>
              <a:endParaRPr kumimoji="0" lang="en-US" altLang="zh-CN" sz="2400" b="1" i="0" u="none" strike="noStrike" kern="1200" cap="none" spc="0" normalizeH="0" baseline="30000" noProof="0" dirty="0">
                <a:ln>
                  <a:noFill/>
                </a:ln>
                <a:solidFill>
                  <a:srgbClr val="66FF33"/>
                </a:solidFill>
                <a:effectLst/>
                <a:uLnTx/>
                <a:uFillTx/>
                <a:latin typeface="Times New Roman" panose="02020603050405020304" pitchFamily="18" charset="0"/>
                <a:ea typeface="黑体" panose="02010609060101010101" pitchFamily="49" charset="-122"/>
                <a:cs typeface="+mn-cs"/>
              </a:endParaRPr>
            </a:p>
          </p:txBody>
        </p:sp>
        <p:sp>
          <p:nvSpPr>
            <p:cNvPr id="37" name="Text Box 7"/>
            <p:cNvSpPr txBox="1"/>
            <p:nvPr/>
          </p:nvSpPr>
          <p:spPr>
            <a:xfrm>
              <a:off x="7920" y="8280"/>
              <a:ext cx="3240" cy="778"/>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lvl="0" indent="-342900" algn="ctr" defTabSz="914400" rtl="0" eaLnBrk="1" fontAlgn="base" latinLnBrk="0" hangingPunct="1">
                <a:lnSpc>
                  <a:spcPct val="110000"/>
                </a:lnSpc>
                <a:spcBef>
                  <a:spcPct val="50000"/>
                </a:spcBef>
                <a:spcAft>
                  <a:spcPct val="0"/>
                </a:spcAft>
                <a:buClr>
                  <a:srgbClr val="0099CC"/>
                </a:buClr>
                <a:buSzTx/>
                <a:buFont typeface="Wingdings" panose="05000000000000000000" pitchFamily="2" charset="2"/>
                <a:buNone/>
                <a:defRPr/>
              </a:pPr>
              <a:r>
                <a:rPr kumimoji="0" lang="zh-CN"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mn-cs"/>
                </a:rPr>
                <a:t>真实</a:t>
              </a:r>
              <a:r>
                <a:rPr kumimoji="0" lang="en-US" altLang="zh-CN" sz="2400" b="0" i="0" u="none" strike="noStrike" kern="120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mn-cs"/>
                </a:rPr>
                <a:t>H</a:t>
              </a:r>
              <a:r>
                <a:rPr kumimoji="0" lang="en-US" altLang="zh-CN" sz="2400" b="0" i="0" u="none" strike="noStrike" kern="1200" cap="none" spc="0" normalizeH="0" baseline="-25000" noProof="0" dirty="0">
                  <a:ln>
                    <a:noFill/>
                  </a:ln>
                  <a:solidFill>
                    <a:srgbClr val="FFFFFF"/>
                  </a:solidFill>
                  <a:effectLst/>
                  <a:uLnTx/>
                  <a:uFillTx/>
                  <a:latin typeface="Times New Roman" panose="02020603050405020304" pitchFamily="18" charset="0"/>
                  <a:ea typeface="黑体" panose="02010609060101010101" pitchFamily="49" charset="-122"/>
                  <a:cs typeface="+mn-cs"/>
                </a:rPr>
                <a:t>2</a:t>
              </a:r>
              <a:r>
                <a:rPr kumimoji="0" lang="en-US" altLang="zh-CN" sz="2400" b="0" i="0" u="none" strike="noStrike" kern="120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mn-cs"/>
                </a:rPr>
                <a:t>CO</a:t>
              </a:r>
              <a:r>
                <a:rPr kumimoji="0" lang="en-US" altLang="zh-CN" sz="2400" b="0" i="0" u="none" strike="noStrike" kern="1200" cap="none" spc="0" normalizeH="0" baseline="-25000" noProof="0" dirty="0">
                  <a:ln>
                    <a:noFill/>
                  </a:ln>
                  <a:solidFill>
                    <a:srgbClr val="FFFFFF"/>
                  </a:solidFill>
                  <a:effectLst/>
                  <a:uLnTx/>
                  <a:uFillTx/>
                  <a:latin typeface="Times New Roman" panose="02020603050405020304" pitchFamily="18" charset="0"/>
                  <a:ea typeface="黑体" panose="02010609060101010101" pitchFamily="49" charset="-122"/>
                  <a:cs typeface="+mn-cs"/>
                </a:rPr>
                <a:t>3</a:t>
              </a:r>
              <a:endParaRPr kumimoji="0" lang="en-US" altLang="zh-CN" sz="2400" b="0" i="0" u="none" strike="noStrike" kern="1200" cap="none" spc="0" normalizeH="0" baseline="-25000" noProof="0" dirty="0">
                <a:ln>
                  <a:noFill/>
                </a:ln>
                <a:solidFill>
                  <a:srgbClr val="FFFFFF"/>
                </a:solidFill>
                <a:effectLst/>
                <a:uLnTx/>
                <a:uFillTx/>
                <a:latin typeface="Times New Roman" panose="02020603050405020304" pitchFamily="18" charset="0"/>
                <a:ea typeface="黑体" panose="02010609060101010101" pitchFamily="49" charset="-122"/>
                <a:cs typeface="+mn-cs"/>
              </a:endParaRPr>
            </a:p>
          </p:txBody>
        </p:sp>
        <p:sp>
          <p:nvSpPr>
            <p:cNvPr id="38" name="Text Box 8"/>
            <p:cNvSpPr txBox="1"/>
            <p:nvPr/>
          </p:nvSpPr>
          <p:spPr>
            <a:xfrm>
              <a:off x="5295" y="7463"/>
              <a:ext cx="1200" cy="777"/>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lvl="0" indent="-342900" algn="ctr" defTabSz="914400" rtl="0" eaLnBrk="1" fontAlgn="base" latinLnBrk="0" hangingPunct="1">
                <a:lnSpc>
                  <a:spcPct val="110000"/>
                </a:lnSpc>
                <a:spcBef>
                  <a:spcPct val="50000"/>
                </a:spcBef>
                <a:spcAft>
                  <a:spcPct val="0"/>
                </a:spcAft>
                <a:buClr>
                  <a:srgbClr val="0099CC"/>
                </a:buClr>
                <a:buSzTx/>
                <a:buFont typeface="Wingdings" panose="05000000000000000000" pitchFamily="2" charset="2"/>
                <a:buNone/>
                <a:defRPr/>
              </a:pPr>
              <a:r>
                <a:rPr kumimoji="0" lang="en-US" altLang="zh-CN" sz="2400" b="0" i="0" u="none" strike="noStrike" kern="120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mn-cs"/>
                </a:rPr>
                <a:t>P</a:t>
              </a:r>
              <a:endParaRPr kumimoji="0" lang="en-US" altLang="zh-CN" sz="2400" b="0" i="0" u="none" strike="noStrike" kern="1200" cap="none" spc="0" normalizeH="0" baseline="30000" noProof="0" dirty="0">
                <a:ln>
                  <a:noFill/>
                </a:ln>
                <a:solidFill>
                  <a:srgbClr val="FFFFFF"/>
                </a:solidFill>
                <a:effectLst/>
                <a:uLnTx/>
                <a:uFillTx/>
                <a:latin typeface="Times New Roman" panose="02020603050405020304" pitchFamily="18" charset="0"/>
                <a:ea typeface="黑体" panose="02010609060101010101" pitchFamily="49" charset="-122"/>
                <a:cs typeface="+mn-cs"/>
              </a:endParaRPr>
            </a:p>
          </p:txBody>
        </p:sp>
        <p:sp>
          <p:nvSpPr>
            <p:cNvPr id="39" name="Rectangle 10"/>
            <p:cNvSpPr/>
            <p:nvPr/>
          </p:nvSpPr>
          <p:spPr>
            <a:xfrm>
              <a:off x="3360" y="6960"/>
              <a:ext cx="1650" cy="778"/>
            </a:xfrm>
            <a:prstGeom prst="rect">
              <a:avLst/>
            </a:prstGeom>
            <a:noFill/>
            <a:ln w="50800">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lvl="0" indent="-342900" algn="ctr" defTabSz="914400" rtl="0" eaLnBrk="1" fontAlgn="base" latinLnBrk="0" hangingPunct="1">
                <a:lnSpc>
                  <a:spcPct val="110000"/>
                </a:lnSpc>
                <a:spcBef>
                  <a:spcPct val="50000"/>
                </a:spcBef>
                <a:spcAft>
                  <a:spcPct val="0"/>
                </a:spcAft>
                <a:buClr>
                  <a:srgbClr val="0099CC"/>
                </a:buClr>
                <a:buSzTx/>
                <a:buFont typeface="Wingdings" panose="05000000000000000000" pitchFamily="2" charset="2"/>
                <a:buNone/>
                <a:defRPr/>
              </a:pPr>
              <a:r>
                <a:rPr kumimoji="0" lang="en-US" altLang="zh-CN" sz="2400" b="1" i="0" u="none" strike="noStrike" kern="1200" cap="none" spc="0" normalizeH="0" baseline="0" noProof="0" dirty="0">
                  <a:ln>
                    <a:noFill/>
                  </a:ln>
                  <a:solidFill>
                    <a:srgbClr val="FF6600"/>
                  </a:solidFill>
                  <a:effectLst/>
                  <a:uLnTx/>
                  <a:uFillTx/>
                  <a:latin typeface="Times New Roman" panose="02020603050405020304" pitchFamily="18" charset="0"/>
                  <a:ea typeface="黑体" panose="02010609060101010101" pitchFamily="49" charset="-122"/>
                  <a:cs typeface="+mn-cs"/>
                </a:rPr>
                <a:t>HCO</a:t>
              </a:r>
              <a:r>
                <a:rPr kumimoji="0" lang="en-US" altLang="zh-CN" sz="2400" b="1" i="0" u="none" strike="noStrike" kern="1200" cap="none" spc="0" normalizeH="0" baseline="-25000" noProof="0" dirty="0">
                  <a:ln>
                    <a:noFill/>
                  </a:ln>
                  <a:solidFill>
                    <a:srgbClr val="FF6600"/>
                  </a:solidFill>
                  <a:effectLst/>
                  <a:uLnTx/>
                  <a:uFillTx/>
                  <a:latin typeface="Times New Roman" panose="02020603050405020304" pitchFamily="18" charset="0"/>
                  <a:ea typeface="黑体" panose="02010609060101010101" pitchFamily="49" charset="-122"/>
                  <a:cs typeface="+mn-cs"/>
                </a:rPr>
                <a:t>3</a:t>
              </a:r>
              <a:r>
                <a:rPr kumimoji="0" lang="en-US" altLang="zh-CN" sz="2400" b="1" i="0" u="none" strike="noStrike" kern="1200" cap="none" spc="0" normalizeH="0" baseline="30000" noProof="0" dirty="0">
                  <a:ln>
                    <a:noFill/>
                  </a:ln>
                  <a:solidFill>
                    <a:srgbClr val="FF6600"/>
                  </a:solidFill>
                  <a:effectLst/>
                  <a:uLnTx/>
                  <a:uFillTx/>
                  <a:latin typeface="Times New Roman" panose="02020603050405020304" pitchFamily="18" charset="0"/>
                  <a:ea typeface="黑体" panose="02010609060101010101" pitchFamily="49" charset="-122"/>
                  <a:cs typeface="+mn-cs"/>
                </a:rPr>
                <a:t>-</a:t>
              </a:r>
              <a:endParaRPr kumimoji="0" lang="en-US" altLang="zh-CN" sz="2400" b="1" i="0" u="none" strike="noStrike" kern="1200" cap="none" spc="0" normalizeH="0" baseline="30000" noProof="0" dirty="0">
                <a:ln>
                  <a:noFill/>
                </a:ln>
                <a:solidFill>
                  <a:srgbClr val="FF6600"/>
                </a:solidFill>
                <a:effectLst/>
                <a:uLnTx/>
                <a:uFillTx/>
                <a:latin typeface="Times New Roman" panose="02020603050405020304" pitchFamily="18" charset="0"/>
                <a:ea typeface="黑体" panose="02010609060101010101" pitchFamily="49" charset="-122"/>
                <a:cs typeface="+mn-cs"/>
              </a:endParaRPr>
            </a:p>
          </p:txBody>
        </p:sp>
        <p:sp>
          <p:nvSpPr>
            <p:cNvPr id="40" name="Rectangle 12"/>
            <p:cNvSpPr/>
            <p:nvPr/>
          </p:nvSpPr>
          <p:spPr>
            <a:xfrm>
              <a:off x="4440" y="5880"/>
              <a:ext cx="2025" cy="778"/>
            </a:xfrm>
            <a:prstGeom prst="rect">
              <a:avLst/>
            </a:prstGeom>
            <a:noFill/>
            <a:ln w="50800">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lvl="0" indent="-342900" algn="ctr" defTabSz="914400" rtl="0" eaLnBrk="1" fontAlgn="base" latinLnBrk="0" hangingPunct="1">
                <a:lnSpc>
                  <a:spcPct val="110000"/>
                </a:lnSpc>
                <a:spcBef>
                  <a:spcPct val="50000"/>
                </a:spcBef>
                <a:spcAft>
                  <a:spcPct val="0"/>
                </a:spcAft>
                <a:buClr>
                  <a:srgbClr val="0099CC"/>
                </a:buClr>
                <a:buSzTx/>
                <a:buFont typeface="Wingdings" panose="05000000000000000000" pitchFamily="2" charset="2"/>
                <a:buNone/>
                <a:defRPr/>
              </a:pPr>
              <a:r>
                <a:rPr kumimoji="0" lang="en-US" altLang="zh-CN" sz="2400" b="1" i="0" u="none" strike="noStrike" kern="1200" cap="none" spc="0" normalizeH="0" baseline="0" noProof="0" dirty="0">
                  <a:ln>
                    <a:noFill/>
                  </a:ln>
                  <a:solidFill>
                    <a:srgbClr val="008000"/>
                  </a:solidFill>
                  <a:effectLst/>
                  <a:uLnTx/>
                  <a:uFillTx/>
                  <a:latin typeface="Times New Roman" panose="02020603050405020304" pitchFamily="18" charset="0"/>
                  <a:ea typeface="黑体" panose="02010609060101010101" pitchFamily="49" charset="-122"/>
                  <a:cs typeface="+mn-cs"/>
                </a:rPr>
                <a:t>H</a:t>
              </a:r>
              <a:r>
                <a:rPr kumimoji="0" lang="en-US" altLang="zh-CN" sz="2400" b="1" i="0" u="none" strike="noStrike" kern="1200" cap="none" spc="0" normalizeH="0" baseline="-25000" noProof="0" dirty="0">
                  <a:ln>
                    <a:noFill/>
                  </a:ln>
                  <a:solidFill>
                    <a:srgbClr val="008000"/>
                  </a:solidFill>
                  <a:effectLst/>
                  <a:uLnTx/>
                  <a:uFillTx/>
                  <a:latin typeface="Times New Roman" panose="02020603050405020304" pitchFamily="18" charset="0"/>
                  <a:ea typeface="黑体" panose="02010609060101010101" pitchFamily="49" charset="-122"/>
                  <a:cs typeface="+mn-cs"/>
                </a:rPr>
                <a:t>2</a:t>
              </a:r>
              <a:r>
                <a:rPr kumimoji="0" lang="en-US" altLang="zh-CN" sz="2400" b="1" i="0" u="none" strike="noStrike" kern="1200" cap="none" spc="0" normalizeH="0" baseline="0" noProof="0" dirty="0">
                  <a:ln>
                    <a:noFill/>
                  </a:ln>
                  <a:solidFill>
                    <a:srgbClr val="008000"/>
                  </a:solidFill>
                  <a:effectLst/>
                  <a:uLnTx/>
                  <a:uFillTx/>
                  <a:latin typeface="Times New Roman" panose="02020603050405020304" pitchFamily="18" charset="0"/>
                  <a:ea typeface="黑体" panose="02010609060101010101" pitchFamily="49" charset="-122"/>
                  <a:cs typeface="+mn-cs"/>
                </a:rPr>
                <a:t>CO</a:t>
              </a:r>
              <a:r>
                <a:rPr kumimoji="0" lang="en-US" altLang="zh-CN" sz="2400" b="1" i="0" u="none" strike="noStrike" kern="1200" cap="none" spc="0" normalizeH="0" baseline="-25000" noProof="0" dirty="0">
                  <a:ln>
                    <a:noFill/>
                  </a:ln>
                  <a:solidFill>
                    <a:srgbClr val="008000"/>
                  </a:solidFill>
                  <a:effectLst/>
                  <a:uLnTx/>
                  <a:uFillTx/>
                  <a:latin typeface="Times New Roman" panose="02020603050405020304" pitchFamily="18" charset="0"/>
                  <a:ea typeface="黑体" panose="02010609060101010101" pitchFamily="49" charset="-122"/>
                  <a:cs typeface="+mn-cs"/>
                </a:rPr>
                <a:t>3</a:t>
              </a:r>
              <a:r>
                <a:rPr kumimoji="0" lang="zh-CN" altLang="en-US" sz="2400" b="1" i="0" u="none" strike="noStrike" kern="1200" cap="none" spc="0" normalizeH="0" baseline="30000" noProof="0" dirty="0">
                  <a:ln>
                    <a:noFill/>
                  </a:ln>
                  <a:solidFill>
                    <a:srgbClr val="008000"/>
                  </a:solidFill>
                  <a:effectLst/>
                  <a:uLnTx/>
                  <a:uFillTx/>
                  <a:latin typeface="Times New Roman" panose="02020603050405020304" pitchFamily="18" charset="0"/>
                  <a:ea typeface="黑体" panose="02010609060101010101" pitchFamily="49" charset="-122"/>
                  <a:cs typeface="+mn-cs"/>
                </a:rPr>
                <a:t>＊</a:t>
              </a:r>
              <a:endParaRPr kumimoji="0" lang="zh-CN" altLang="en-US" sz="2400" b="1" i="0" u="none" strike="noStrike" kern="1200" cap="none" spc="0" normalizeH="0" baseline="30000" noProof="0" dirty="0">
                <a:ln>
                  <a:noFill/>
                </a:ln>
                <a:solidFill>
                  <a:srgbClr val="008000"/>
                </a:solidFill>
                <a:effectLst/>
                <a:uLnTx/>
                <a:uFillTx/>
                <a:latin typeface="Times New Roman" panose="02020603050405020304" pitchFamily="18" charset="0"/>
                <a:ea typeface="黑体" panose="02010609060101010101" pitchFamily="49" charset="-122"/>
                <a:cs typeface="+mn-cs"/>
              </a:endParaRPr>
            </a:p>
          </p:txBody>
        </p:sp>
        <p:sp>
          <p:nvSpPr>
            <p:cNvPr id="41" name="Rectangle 14"/>
            <p:cNvSpPr/>
            <p:nvPr/>
          </p:nvSpPr>
          <p:spPr>
            <a:xfrm>
              <a:off x="9360" y="3840"/>
              <a:ext cx="1438" cy="778"/>
            </a:xfrm>
            <a:prstGeom prst="rect">
              <a:avLst/>
            </a:prstGeom>
            <a:noFill/>
            <a:ln w="50800">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lvl="0" indent="-342900" algn="ctr" defTabSz="914400" rtl="0" eaLnBrk="1" fontAlgn="base" latinLnBrk="0" hangingPunct="1">
                <a:lnSpc>
                  <a:spcPct val="110000"/>
                </a:lnSpc>
                <a:spcBef>
                  <a:spcPct val="20000"/>
                </a:spcBef>
                <a:spcAft>
                  <a:spcPct val="0"/>
                </a:spcAft>
                <a:buClr>
                  <a:srgbClr val="0099CC"/>
                </a:buClr>
                <a:buSzTx/>
                <a:buFont typeface="Wingdings" panose="05000000000000000000" pitchFamily="2" charset="2"/>
                <a:buNone/>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CO</a:t>
              </a:r>
              <a:r>
                <a:rPr kumimoji="0" lang="en-US" altLang="zh-CN" sz="2400" b="1" i="0" u="none" strike="noStrike" kern="1200" cap="none" spc="0" normalizeH="0" baseline="-25000" noProof="0" dirty="0">
                  <a:ln>
                    <a:noFill/>
                  </a:ln>
                  <a:solidFill>
                    <a:srgbClr val="FF0000"/>
                  </a:solidFill>
                  <a:effectLst/>
                  <a:uLnTx/>
                  <a:uFillTx/>
                  <a:latin typeface="Times New Roman" panose="02020603050405020304" pitchFamily="18" charset="0"/>
                  <a:ea typeface="黑体" panose="02010609060101010101" pitchFamily="49" charset="-122"/>
                  <a:cs typeface="+mn-cs"/>
                </a:rPr>
                <a:t>3</a:t>
              </a:r>
              <a:r>
                <a:rPr kumimoji="0" lang="en-US" altLang="zh-CN" sz="2400" b="1" i="0" u="none" strike="noStrike" kern="1200" cap="none" spc="0" normalizeH="0" baseline="30000" noProof="0" dirty="0">
                  <a:ln>
                    <a:noFill/>
                  </a:ln>
                  <a:solidFill>
                    <a:srgbClr val="FF0000"/>
                  </a:solidFill>
                  <a:effectLst/>
                  <a:uLnTx/>
                  <a:uFillTx/>
                  <a:latin typeface="Times New Roman" panose="02020603050405020304" pitchFamily="18" charset="0"/>
                  <a:ea typeface="黑体" panose="02010609060101010101" pitchFamily="49" charset="-122"/>
                  <a:cs typeface="+mn-cs"/>
                </a:rPr>
                <a:t>2-</a:t>
              </a:r>
              <a:endParaRPr kumimoji="0" lang="en-US" altLang="zh-CN" sz="2400" b="1" i="0" u="none" strike="noStrike" kern="1200" cap="none" spc="0" normalizeH="0" baseline="30000" noProof="0" dirty="0">
                <a:ln>
                  <a:noFill/>
                </a:ln>
                <a:solidFill>
                  <a:srgbClr val="FF0000"/>
                </a:solidFill>
                <a:effectLst/>
                <a:uLnTx/>
                <a:uFillTx/>
                <a:latin typeface="Times New Roman" panose="02020603050405020304" pitchFamily="18" charset="0"/>
                <a:ea typeface="黑体" panose="02010609060101010101" pitchFamily="49" charset="-122"/>
                <a:cs typeface="+mn-cs"/>
              </a:endParaRPr>
            </a:p>
          </p:txBody>
        </p:sp>
        <p:sp>
          <p:nvSpPr>
            <p:cNvPr id="42" name="Rectangle 17"/>
            <p:cNvSpPr/>
            <p:nvPr/>
          </p:nvSpPr>
          <p:spPr>
            <a:xfrm>
              <a:off x="3723" y="4343"/>
              <a:ext cx="850" cy="740"/>
            </a:xfrm>
            <a:prstGeom prst="rect">
              <a:avLst/>
            </a:prstGeom>
            <a:noFill/>
            <a:ln w="50800">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lvl="0" indent="-342900" algn="ctr" defTabSz="914400" rtl="0" eaLnBrk="1" fontAlgn="base" latinLnBrk="0" hangingPunct="1">
                <a:lnSpc>
                  <a:spcPct val="110000"/>
                </a:lnSpc>
                <a:spcBef>
                  <a:spcPct val="20000"/>
                </a:spcBef>
                <a:spcAft>
                  <a:spcPct val="0"/>
                </a:spcAft>
                <a:buClr>
                  <a:srgbClr val="0099CC"/>
                </a:buClr>
                <a:buSzTx/>
                <a:buFont typeface="Wingdings" panose="05000000000000000000" pitchFamily="2" charset="2"/>
                <a:buNone/>
                <a:defRPr/>
              </a:pPr>
              <a:r>
                <a:rPr kumimoji="0" lang="en-US" altLang="zh-CN" sz="2400" b="1" i="0" u="none" strike="noStrike" kern="1200" cap="none" spc="0" normalizeH="0" baseline="0" noProof="0" dirty="0">
                  <a:ln>
                    <a:noFill/>
                  </a:ln>
                  <a:solidFill>
                    <a:srgbClr val="CC6600"/>
                  </a:solidFill>
                  <a:effectLst/>
                  <a:uLnTx/>
                  <a:uFillTx/>
                  <a:latin typeface="Times New Roman" panose="02020603050405020304" pitchFamily="18" charset="0"/>
                  <a:ea typeface="黑体" panose="02010609060101010101" pitchFamily="49" charset="-122"/>
                  <a:cs typeface="+mn-cs"/>
                </a:rPr>
                <a:t>H</a:t>
              </a:r>
              <a:r>
                <a:rPr kumimoji="0" lang="en-US" altLang="zh-CN" sz="2400" b="1" i="0" u="none" strike="noStrike" kern="1200" cap="none" spc="0" normalizeH="0" baseline="30000" noProof="0" dirty="0">
                  <a:ln>
                    <a:noFill/>
                  </a:ln>
                  <a:solidFill>
                    <a:srgbClr val="CC6600"/>
                  </a:solidFill>
                  <a:effectLst/>
                  <a:uLnTx/>
                  <a:uFillTx/>
                  <a:latin typeface="Times New Roman" panose="02020603050405020304" pitchFamily="18" charset="0"/>
                  <a:ea typeface="黑体" panose="02010609060101010101" pitchFamily="49" charset="-122"/>
                  <a:cs typeface="+mn-cs"/>
                </a:rPr>
                <a:t>+</a:t>
              </a:r>
              <a:endParaRPr kumimoji="0" lang="en-US" altLang="zh-CN" sz="2400" b="1" i="0" u="none" strike="noStrike" kern="1200" cap="none" spc="0" normalizeH="0" baseline="30000" noProof="0" dirty="0">
                <a:ln>
                  <a:noFill/>
                </a:ln>
                <a:solidFill>
                  <a:srgbClr val="CC6600"/>
                </a:solidFill>
                <a:effectLst/>
                <a:uLnTx/>
                <a:uFillTx/>
                <a:latin typeface="Times New Roman" panose="02020603050405020304" pitchFamily="18" charset="0"/>
                <a:ea typeface="黑体" panose="02010609060101010101" pitchFamily="49" charset="-122"/>
                <a:cs typeface="+mn-cs"/>
              </a:endParaRPr>
            </a:p>
          </p:txBody>
        </p:sp>
        <p:sp>
          <p:nvSpPr>
            <p:cNvPr id="43" name="Rectangle 19"/>
            <p:cNvSpPr/>
            <p:nvPr/>
          </p:nvSpPr>
          <p:spPr>
            <a:xfrm>
              <a:off x="3480" y="2760"/>
              <a:ext cx="1625" cy="778"/>
            </a:xfrm>
            <a:prstGeom prst="rect">
              <a:avLst/>
            </a:prstGeom>
            <a:noFill/>
            <a:ln w="50800">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lvl="0" indent="-342900" algn="ctr" defTabSz="914400" rtl="0" eaLnBrk="1" fontAlgn="base" latinLnBrk="0" hangingPunct="1">
                <a:lnSpc>
                  <a:spcPct val="110000"/>
                </a:lnSpc>
                <a:spcBef>
                  <a:spcPct val="20000"/>
                </a:spcBef>
                <a:spcAft>
                  <a:spcPct val="0"/>
                </a:spcAft>
                <a:buClr>
                  <a:srgbClr val="0099CC"/>
                </a:buClr>
                <a:buSzTx/>
                <a:buFont typeface="Wingdings" panose="05000000000000000000" pitchFamily="2" charset="2"/>
                <a:buNone/>
                <a:defRPr/>
              </a:pPr>
              <a:r>
                <a:rPr kumimoji="0" lang="en-US" altLang="zh-CN" sz="2400" b="0" i="0" u="none" strike="noStrike" kern="120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mn-cs"/>
                </a:rPr>
                <a:t>H</a:t>
              </a:r>
              <a:r>
                <a:rPr kumimoji="0" lang="en-US" altLang="zh-CN" sz="2400" b="0" i="0" u="none" strike="noStrike" kern="1200" cap="none" spc="0" normalizeH="0" baseline="-25000" noProof="0" dirty="0">
                  <a:ln>
                    <a:noFill/>
                  </a:ln>
                  <a:solidFill>
                    <a:srgbClr val="FFFFFF"/>
                  </a:solidFill>
                  <a:effectLst/>
                  <a:uLnTx/>
                  <a:uFillTx/>
                  <a:latin typeface="Times New Roman" panose="02020603050405020304" pitchFamily="18" charset="0"/>
                  <a:ea typeface="黑体" panose="02010609060101010101" pitchFamily="49" charset="-122"/>
                  <a:cs typeface="+mn-cs"/>
                </a:rPr>
                <a:t>2</a:t>
              </a:r>
              <a:r>
                <a:rPr kumimoji="0" lang="en-US" altLang="zh-CN" sz="2400" b="0" i="0" u="none" strike="noStrike" kern="120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mn-cs"/>
                </a:rPr>
                <a:t>CO</a:t>
              </a:r>
              <a:r>
                <a:rPr kumimoji="0" lang="en-US" altLang="zh-CN" sz="2400" b="0" i="0" u="none" strike="noStrike" kern="1200" cap="none" spc="0" normalizeH="0" baseline="-25000" noProof="0" dirty="0">
                  <a:ln>
                    <a:noFill/>
                  </a:ln>
                  <a:solidFill>
                    <a:srgbClr val="FFFFFF"/>
                  </a:solidFill>
                  <a:effectLst/>
                  <a:uLnTx/>
                  <a:uFillTx/>
                  <a:latin typeface="Times New Roman" panose="02020603050405020304" pitchFamily="18" charset="0"/>
                  <a:ea typeface="黑体" panose="02010609060101010101" pitchFamily="49" charset="-122"/>
                  <a:cs typeface="+mn-cs"/>
                </a:rPr>
                <a:t>3</a:t>
              </a:r>
              <a:endParaRPr kumimoji="0" lang="en-US" altLang="zh-CN" sz="2400" b="0" i="0" u="none" strike="noStrike" kern="1200" cap="none" spc="0" normalizeH="0" baseline="-25000" noProof="0" dirty="0">
                <a:ln>
                  <a:noFill/>
                </a:ln>
                <a:solidFill>
                  <a:srgbClr val="FFFFFF"/>
                </a:solidFill>
                <a:effectLst/>
                <a:uLnTx/>
                <a:uFillTx/>
                <a:latin typeface="Times New Roman" panose="02020603050405020304" pitchFamily="18" charset="0"/>
                <a:ea typeface="黑体" panose="02010609060101010101" pitchFamily="49" charset="-122"/>
                <a:cs typeface="+mn-cs"/>
              </a:endParaRPr>
            </a:p>
          </p:txBody>
        </p:sp>
        <p:sp>
          <p:nvSpPr>
            <p:cNvPr id="44" name="Rectangle 20"/>
            <p:cNvSpPr/>
            <p:nvPr/>
          </p:nvSpPr>
          <p:spPr>
            <a:xfrm>
              <a:off x="2982" y="1666"/>
              <a:ext cx="736" cy="623"/>
            </a:xfrm>
            <a:prstGeom prst="rect">
              <a:avLst/>
            </a:prstGeom>
            <a:noFill/>
            <a:ln w="50800">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lvl="0" indent="-342900" algn="ctr" defTabSz="914400" rtl="0" eaLnBrk="1" fontAlgn="base" latinLnBrk="0" hangingPunct="1">
                <a:lnSpc>
                  <a:spcPct val="110000"/>
                </a:lnSpc>
                <a:spcBef>
                  <a:spcPct val="20000"/>
                </a:spcBef>
                <a:spcAft>
                  <a:spcPct val="0"/>
                </a:spcAft>
                <a:buClr>
                  <a:srgbClr val="0099CC"/>
                </a:buClr>
                <a:buSzTx/>
                <a:buFont typeface="Wingdings" panose="05000000000000000000" pitchFamily="2" charset="2"/>
                <a:buNone/>
                <a:defRPr/>
              </a:pP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黑体" panose="02010609060101010101" pitchFamily="49" charset="-122"/>
                  <a:cs typeface="+mn-cs"/>
                </a:rPr>
                <a:t>p</a:t>
              </a:r>
              <a:r>
                <a:rPr kumimoji="0" lang="en-US" altLang="zh-CN" sz="1800" b="1" i="1" u="none" strike="noStrike" kern="1200" cap="none" spc="0" normalizeH="0" baseline="0" noProof="0" dirty="0">
                  <a:ln>
                    <a:noFill/>
                  </a:ln>
                  <a:solidFill>
                    <a:srgbClr val="000514"/>
                  </a:solidFill>
                  <a:effectLst/>
                  <a:uLnTx/>
                  <a:uFillTx/>
                  <a:latin typeface="Times New Roman" panose="02020603050405020304" pitchFamily="18" charset="0"/>
                  <a:ea typeface="黑体" panose="02010609060101010101" pitchFamily="49" charset="-122"/>
                  <a:cs typeface="+mn-cs"/>
                </a:rPr>
                <a:t>K</a:t>
              </a:r>
              <a:endParaRPr kumimoji="0" lang="en-US" altLang="zh-CN" sz="1800" b="1" i="1" u="none" strike="noStrike" kern="1200" cap="none" spc="0" normalizeH="0" baseline="-25000" noProof="0" dirty="0">
                <a:ln>
                  <a:noFill/>
                </a:ln>
                <a:solidFill>
                  <a:srgbClr val="000514"/>
                </a:solidFill>
                <a:effectLst/>
                <a:uLnTx/>
                <a:uFillTx/>
                <a:latin typeface="Times New Roman" panose="02020603050405020304" pitchFamily="18" charset="0"/>
                <a:ea typeface="黑体" panose="02010609060101010101" pitchFamily="49" charset="-122"/>
                <a:cs typeface="+mn-cs"/>
              </a:endParaRPr>
            </a:p>
          </p:txBody>
        </p:sp>
        <p:sp>
          <p:nvSpPr>
            <p:cNvPr id="45" name="Rectangle 22"/>
            <p:cNvSpPr/>
            <p:nvPr/>
          </p:nvSpPr>
          <p:spPr>
            <a:xfrm>
              <a:off x="6015" y="1666"/>
              <a:ext cx="854" cy="623"/>
            </a:xfrm>
            <a:prstGeom prst="rect">
              <a:avLst/>
            </a:prstGeom>
            <a:noFill/>
            <a:ln w="50800">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lvl="0" indent="-342900" algn="ctr" defTabSz="914400" rtl="0" eaLnBrk="1" fontAlgn="base" latinLnBrk="0" hangingPunct="1">
                <a:lnSpc>
                  <a:spcPct val="110000"/>
                </a:lnSpc>
                <a:spcBef>
                  <a:spcPct val="20000"/>
                </a:spcBef>
                <a:spcAft>
                  <a:spcPct val="0"/>
                </a:spcAft>
                <a:buClr>
                  <a:srgbClr val="0099CC"/>
                </a:buClr>
                <a:buSzTx/>
                <a:buFont typeface="Wingdings" panose="05000000000000000000" pitchFamily="2" charset="2"/>
                <a:buNone/>
                <a:defRPr/>
              </a:pP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黑体" panose="02010609060101010101" pitchFamily="49" charset="-122"/>
                  <a:cs typeface="+mn-cs"/>
                </a:rPr>
                <a:t>p</a:t>
              </a:r>
              <a:r>
                <a:rPr kumimoji="0" lang="en-US" altLang="zh-CN" sz="1800" b="1" i="1" u="none" strike="noStrike" kern="1200" cap="none" spc="0" normalizeH="0" baseline="0" noProof="0" dirty="0">
                  <a:ln>
                    <a:noFill/>
                  </a:ln>
                  <a:solidFill>
                    <a:srgbClr val="000514"/>
                  </a:solidFill>
                  <a:effectLst/>
                  <a:uLnTx/>
                  <a:uFillTx/>
                  <a:latin typeface="Times New Roman" panose="02020603050405020304" pitchFamily="18" charset="0"/>
                  <a:ea typeface="黑体" panose="02010609060101010101" pitchFamily="49" charset="-122"/>
                  <a:cs typeface="+mn-cs"/>
                </a:rPr>
                <a:t>K</a:t>
              </a:r>
              <a:r>
                <a:rPr kumimoji="0" lang="en-US" altLang="zh-CN" sz="1800" b="1" i="0" u="none" strike="noStrike" kern="1200" cap="none" spc="0" normalizeH="0" baseline="-25000" noProof="0" dirty="0">
                  <a:ln>
                    <a:noFill/>
                  </a:ln>
                  <a:solidFill>
                    <a:srgbClr val="000514"/>
                  </a:solidFill>
                  <a:effectLst/>
                  <a:uLnTx/>
                  <a:uFillTx/>
                  <a:latin typeface="Times New Roman" panose="02020603050405020304" pitchFamily="18" charset="0"/>
                  <a:ea typeface="黑体" panose="02010609060101010101" pitchFamily="49" charset="-122"/>
                  <a:cs typeface="+mn-cs"/>
                </a:rPr>
                <a:t>1</a:t>
              </a:r>
              <a:endParaRPr kumimoji="0" lang="en-US" altLang="zh-CN" sz="1800" b="1" i="0" u="none" strike="noStrike" kern="1200" cap="none" spc="0" normalizeH="0" baseline="-25000" noProof="0" dirty="0">
                <a:ln>
                  <a:noFill/>
                </a:ln>
                <a:solidFill>
                  <a:srgbClr val="000514"/>
                </a:solidFill>
                <a:effectLst/>
                <a:uLnTx/>
                <a:uFillTx/>
                <a:latin typeface="Times New Roman" panose="02020603050405020304" pitchFamily="18" charset="0"/>
                <a:ea typeface="黑体" panose="02010609060101010101" pitchFamily="49" charset="-122"/>
                <a:cs typeface="+mn-cs"/>
              </a:endParaRPr>
            </a:p>
          </p:txBody>
        </p:sp>
        <p:sp>
          <p:nvSpPr>
            <p:cNvPr id="46" name="Rectangle 23"/>
            <p:cNvSpPr/>
            <p:nvPr/>
          </p:nvSpPr>
          <p:spPr>
            <a:xfrm>
              <a:off x="9471" y="1673"/>
              <a:ext cx="854" cy="623"/>
            </a:xfrm>
            <a:prstGeom prst="rect">
              <a:avLst/>
            </a:prstGeom>
            <a:noFill/>
            <a:ln w="50800">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lvl="0" indent="-342900" algn="ctr" defTabSz="914400" rtl="0" eaLnBrk="1" fontAlgn="base" latinLnBrk="0" hangingPunct="1">
                <a:lnSpc>
                  <a:spcPct val="110000"/>
                </a:lnSpc>
                <a:spcBef>
                  <a:spcPct val="20000"/>
                </a:spcBef>
                <a:spcAft>
                  <a:spcPct val="0"/>
                </a:spcAft>
                <a:buClr>
                  <a:srgbClr val="0099CC"/>
                </a:buClr>
                <a:buSzTx/>
                <a:buFont typeface="Wingdings" panose="05000000000000000000" pitchFamily="2" charset="2"/>
                <a:buNone/>
                <a:defRPr/>
              </a:pPr>
              <a:r>
                <a:rPr kumimoji="0" lang="en-US" altLang="zh-CN" sz="1800" b="1" i="0" u="none" strike="noStrike" kern="1200" cap="none" spc="0" normalizeH="0" baseline="0" noProof="0" dirty="0">
                  <a:ln>
                    <a:noFill/>
                  </a:ln>
                  <a:solidFill>
                    <a:srgbClr val="000514"/>
                  </a:solidFill>
                  <a:effectLst/>
                  <a:uLnTx/>
                  <a:uFillTx/>
                  <a:latin typeface="Times New Roman" panose="02020603050405020304" pitchFamily="18" charset="0"/>
                  <a:ea typeface="黑体" panose="02010609060101010101" pitchFamily="49" charset="-122"/>
                  <a:cs typeface="+mn-cs"/>
                </a:rPr>
                <a:t>p</a:t>
              </a:r>
              <a:r>
                <a:rPr kumimoji="0" lang="en-US" altLang="zh-CN" sz="1800" b="1" i="1" u="none" strike="noStrike" kern="1200" cap="none" spc="0" normalizeH="0" baseline="0" noProof="0" dirty="0">
                  <a:ln>
                    <a:noFill/>
                  </a:ln>
                  <a:solidFill>
                    <a:srgbClr val="000514"/>
                  </a:solidFill>
                  <a:effectLst/>
                  <a:uLnTx/>
                  <a:uFillTx/>
                  <a:latin typeface="Times New Roman" panose="02020603050405020304" pitchFamily="18" charset="0"/>
                  <a:ea typeface="黑体" panose="02010609060101010101" pitchFamily="49" charset="-122"/>
                  <a:cs typeface="+mn-cs"/>
                </a:rPr>
                <a:t>K</a:t>
              </a:r>
              <a:r>
                <a:rPr kumimoji="0" lang="en-US" altLang="zh-CN" sz="1800" b="1" i="0" u="none" strike="noStrike" kern="1200" cap="none" spc="0" normalizeH="0" baseline="-25000" noProof="0" dirty="0">
                  <a:ln>
                    <a:noFill/>
                  </a:ln>
                  <a:solidFill>
                    <a:srgbClr val="000514"/>
                  </a:solidFill>
                  <a:effectLst/>
                  <a:uLnTx/>
                  <a:uFillTx/>
                  <a:latin typeface="Times New Roman" panose="02020603050405020304" pitchFamily="18" charset="0"/>
                  <a:ea typeface="黑体" panose="02010609060101010101" pitchFamily="49" charset="-122"/>
                  <a:cs typeface="+mn-cs"/>
                </a:rPr>
                <a:t>2</a:t>
              </a:r>
              <a:endParaRPr kumimoji="0" lang="en-US" altLang="zh-CN" sz="1800" b="1" i="0" u="none" strike="noStrike" kern="1200" cap="none" spc="0" normalizeH="0" baseline="-25000" noProof="0" dirty="0">
                <a:ln>
                  <a:noFill/>
                </a:ln>
                <a:solidFill>
                  <a:srgbClr val="000514"/>
                </a:solidFill>
                <a:effectLst/>
                <a:uLnTx/>
                <a:uFillTx/>
                <a:latin typeface="Times New Roman" panose="02020603050405020304" pitchFamily="18" charset="0"/>
                <a:ea typeface="黑体" panose="02010609060101010101" pitchFamily="49" charset="-122"/>
                <a:cs typeface="+mn-cs"/>
              </a:endParaRPr>
            </a:p>
          </p:txBody>
        </p:sp>
        <p:sp>
          <p:nvSpPr>
            <p:cNvPr id="47" name="Text Box 25"/>
            <p:cNvSpPr txBox="1"/>
            <p:nvPr/>
          </p:nvSpPr>
          <p:spPr>
            <a:xfrm>
              <a:off x="1983" y="10128"/>
              <a:ext cx="10320" cy="614"/>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lvl="0" indent="-342900" algn="ctr" defTabSz="914400" rtl="0" eaLnBrk="1" fontAlgn="base" latinLnBrk="0" hangingPunct="1">
                <a:lnSpc>
                  <a:spcPct val="110000"/>
                </a:lnSpc>
                <a:spcBef>
                  <a:spcPct val="50000"/>
                </a:spcBef>
                <a:spcAft>
                  <a:spcPct val="0"/>
                </a:spcAft>
                <a:buClr>
                  <a:srgbClr val="0099CC"/>
                </a:buClr>
                <a:buSzTx/>
                <a:buFont typeface="Wingdings" panose="05000000000000000000" pitchFamily="2" charset="2"/>
                <a:buNone/>
                <a:defRPr/>
              </a:pPr>
              <a:r>
                <a:rPr kumimoji="0" lang="zh-CN" altLang="en-US" sz="2000" b="1" i="0" u="none" strike="noStrike" kern="1200" cap="none" spc="0" normalizeH="0" baseline="0" noProof="0" dirty="0">
                  <a:ln>
                    <a:noFill/>
                  </a:ln>
                  <a:solidFill>
                    <a:srgbClr val="000514"/>
                  </a:solidFill>
                  <a:effectLst/>
                  <a:uLnTx/>
                  <a:uFillTx/>
                  <a:latin typeface="黑体" panose="02010609060101010101" pitchFamily="49" charset="-122"/>
                  <a:ea typeface="黑体" panose="02010609060101010101" pitchFamily="49" charset="-122"/>
                </a:rPr>
                <a:t>开放体系的碳酸平衡</a:t>
              </a:r>
              <a:endParaRPr kumimoji="0" lang="zh-CN" altLang="en-US" sz="2000" b="1" i="0" u="none" strike="noStrike" kern="1200" cap="none" spc="0" normalizeH="0" baseline="0" noProof="0" dirty="0">
                <a:ln>
                  <a:noFill/>
                </a:ln>
                <a:solidFill>
                  <a:srgbClr val="000514"/>
                </a:solidFill>
                <a:effectLst/>
                <a:uLnTx/>
                <a:uFillTx/>
                <a:latin typeface="黑体" panose="02010609060101010101" pitchFamily="49" charset="-122"/>
                <a:ea typeface="黑体" panose="02010609060101010101" pitchFamily="49" charset="-122"/>
              </a:endParaRPr>
            </a:p>
          </p:txBody>
        </p:sp>
        <p:sp>
          <p:nvSpPr>
            <p:cNvPr id="48" name="Line 28"/>
            <p:cNvSpPr/>
            <p:nvPr/>
          </p:nvSpPr>
          <p:spPr>
            <a:xfrm flipV="1">
              <a:off x="3118" y="6875"/>
              <a:ext cx="7680" cy="120"/>
            </a:xfrm>
            <a:prstGeom prst="line">
              <a:avLst/>
            </a:prstGeom>
            <a:ln w="50800" cap="flat" cmpd="sng">
              <a:solidFill>
                <a:srgbClr val="008000"/>
              </a:solidFill>
              <a:prstDash val="solid"/>
              <a:headEnd type="none" w="med" len="med"/>
              <a:tailEnd type="none" w="med" len="med"/>
            </a:ln>
          </p:spPr>
        </p:sp>
        <p:sp>
          <p:nvSpPr>
            <p:cNvPr id="49" name="Line 30"/>
            <p:cNvSpPr/>
            <p:nvPr/>
          </p:nvSpPr>
          <p:spPr>
            <a:xfrm>
              <a:off x="3120" y="5040"/>
              <a:ext cx="4560" cy="4560"/>
            </a:xfrm>
            <a:prstGeom prst="line">
              <a:avLst/>
            </a:prstGeom>
            <a:ln w="63500" cap="flat" cmpd="sng">
              <a:solidFill>
                <a:srgbClr val="996600"/>
              </a:solidFill>
              <a:prstDash val="solid"/>
              <a:headEnd type="none" w="med" len="med"/>
              <a:tailEnd type="none" w="med" len="med"/>
            </a:ln>
          </p:spPr>
        </p:sp>
        <p:sp>
          <p:nvSpPr>
            <p:cNvPr id="50" name="Freeform 32"/>
            <p:cNvSpPr/>
            <p:nvPr/>
          </p:nvSpPr>
          <p:spPr>
            <a:xfrm>
              <a:off x="5640" y="4320"/>
              <a:ext cx="5160" cy="5280"/>
            </a:xfrm>
            <a:custGeom>
              <a:avLst/>
              <a:gdLst>
                <a:gd name="txL" fmla="*/ 0 w 2361"/>
                <a:gd name="txT" fmla="*/ 0 h 2306"/>
                <a:gd name="txR" fmla="*/ 2361 w 2361"/>
                <a:gd name="txB" fmla="*/ 2306 h 2306"/>
              </a:gdLst>
              <a:ahLst/>
              <a:cxnLst>
                <a:cxn ang="0">
                  <a:pos x="2147483647" y="0"/>
                </a:cxn>
                <a:cxn ang="0">
                  <a:pos x="0" y="2147483647"/>
                </a:cxn>
              </a:cxnLst>
              <a:rect l="txL" t="txT" r="txR" b="txB"/>
              <a:pathLst>
                <a:path w="2361" h="2306">
                  <a:moveTo>
                    <a:pt x="2361" y="0"/>
                  </a:moveTo>
                  <a:lnTo>
                    <a:pt x="0" y="2306"/>
                  </a:lnTo>
                </a:path>
              </a:pathLst>
            </a:custGeom>
            <a:noFill/>
            <a:ln w="63500" cap="flat" cmpd="sng">
              <a:solidFill>
                <a:srgbClr val="66FF33"/>
              </a:solidFill>
              <a:prstDash val="solid"/>
              <a:round/>
              <a:headEnd type="none" w="med" len="med"/>
              <a:tailEnd type="none" w="med" len="med"/>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Garamond" panose="02020404030301010803" pitchFamily="18" charset="0"/>
                <a:ea typeface="宋体" panose="02010600030101010101" pitchFamily="2" charset="-122"/>
                <a:cs typeface="+mn-cs"/>
              </a:endParaRPr>
            </a:p>
          </p:txBody>
        </p:sp>
        <p:sp>
          <p:nvSpPr>
            <p:cNvPr id="51" name="Freeform 34"/>
            <p:cNvSpPr/>
            <p:nvPr/>
          </p:nvSpPr>
          <p:spPr>
            <a:xfrm>
              <a:off x="6293" y="2520"/>
              <a:ext cx="4027" cy="7103"/>
            </a:xfrm>
            <a:custGeom>
              <a:avLst/>
              <a:gdLst>
                <a:gd name="txL" fmla="*/ 0 w 1760"/>
                <a:gd name="txT" fmla="*/ 0 h 3321"/>
                <a:gd name="txR" fmla="*/ 1760 w 1760"/>
                <a:gd name="txB" fmla="*/ 3321 h 3321"/>
              </a:gdLst>
              <a:ahLst/>
              <a:cxnLst>
                <a:cxn ang="0">
                  <a:pos x="2147483647" y="0"/>
                </a:cxn>
                <a:cxn ang="0">
                  <a:pos x="0" y="2147483647"/>
                </a:cxn>
              </a:cxnLst>
              <a:rect l="txL" t="txT" r="txR" b="txB"/>
              <a:pathLst>
                <a:path w="1760" h="3321">
                  <a:moveTo>
                    <a:pt x="1760" y="0"/>
                  </a:moveTo>
                  <a:lnTo>
                    <a:pt x="0" y="3321"/>
                  </a:lnTo>
                </a:path>
              </a:pathLst>
            </a:custGeom>
            <a:noFill/>
            <a:ln w="63500" cap="flat" cmpd="sng">
              <a:solidFill>
                <a:srgbClr val="FF0000"/>
              </a:solidFill>
              <a:prstDash val="solid"/>
              <a:round/>
              <a:headEnd type="none" w="med" len="med"/>
              <a:tailEnd type="none" w="med" len="med"/>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Garamond" panose="02020404030301010803" pitchFamily="18" charset="0"/>
                <a:ea typeface="宋体" panose="02010600030101010101" pitchFamily="2" charset="-122"/>
                <a:cs typeface="+mn-cs"/>
              </a:endParaRPr>
            </a:p>
          </p:txBody>
        </p:sp>
        <p:sp>
          <p:nvSpPr>
            <p:cNvPr id="52" name="Freeform 36"/>
            <p:cNvSpPr/>
            <p:nvPr/>
          </p:nvSpPr>
          <p:spPr>
            <a:xfrm>
              <a:off x="3230" y="2565"/>
              <a:ext cx="7600" cy="6953"/>
            </a:xfrm>
            <a:custGeom>
              <a:avLst/>
              <a:gdLst>
                <a:gd name="txL" fmla="*/ 0 w 3495"/>
                <a:gd name="txT" fmla="*/ 0 h 3309"/>
                <a:gd name="txR" fmla="*/ 3495 w 3495"/>
                <a:gd name="txB" fmla="*/ 3309 h 3309"/>
              </a:gdLst>
              <a:ahLst/>
              <a:cxnLst>
                <a:cxn ang="0">
                  <a:pos x="0" y="2147483647"/>
                </a:cxn>
                <a:cxn ang="0">
                  <a:pos x="2147483647" y="0"/>
                </a:cxn>
              </a:cxnLst>
              <a:rect l="txL" t="txT" r="txR" b="txB"/>
              <a:pathLst>
                <a:path w="3495" h="3309">
                  <a:moveTo>
                    <a:pt x="0" y="3309"/>
                  </a:moveTo>
                  <a:lnTo>
                    <a:pt x="3495" y="0"/>
                  </a:lnTo>
                </a:path>
              </a:pathLst>
            </a:custGeom>
            <a:noFill/>
            <a:ln w="63500" cap="flat" cmpd="sng">
              <a:solidFill>
                <a:srgbClr val="FF6600"/>
              </a:solidFill>
              <a:prstDash val="solid"/>
              <a:round/>
              <a:headEnd type="none" w="med" len="med"/>
              <a:tailEnd type="none" w="med" len="med"/>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Garamond" panose="02020404030301010803" pitchFamily="18" charset="0"/>
                <a:ea typeface="宋体" panose="02010600030101010101" pitchFamily="2" charset="-122"/>
                <a:cs typeface="+mn-cs"/>
              </a:endParaRPr>
            </a:p>
          </p:txBody>
        </p:sp>
        <p:sp>
          <p:nvSpPr>
            <p:cNvPr id="53" name="TextBox 28"/>
            <p:cNvSpPr txBox="1"/>
            <p:nvPr/>
          </p:nvSpPr>
          <p:spPr>
            <a:xfrm>
              <a:off x="6973" y="4380"/>
              <a:ext cx="1200" cy="720"/>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1" u="none" strike="noStrike" kern="1200" cap="none" spc="0" normalizeH="0" baseline="0" noProof="0" dirty="0">
                  <a:ln>
                    <a:noFill/>
                  </a:ln>
                  <a:solidFill>
                    <a:srgbClr val="00248F"/>
                  </a:solidFill>
                  <a:effectLst/>
                  <a:uLnTx/>
                  <a:uFillTx/>
                  <a:latin typeface="Times New Roman" panose="02020603050405020304" pitchFamily="18" charset="0"/>
                  <a:ea typeface="宋体" panose="02010600030101010101" pitchFamily="2" charset="-122"/>
                  <a:cs typeface="+mn-cs"/>
                </a:rPr>
                <a:t>c</a:t>
              </a:r>
              <a:r>
                <a:rPr kumimoji="0" lang="en-US" altLang="zh-CN" sz="2400" b="1" i="0" u="none" strike="noStrike" kern="1200" cap="none" spc="0" normalizeH="0" baseline="-25000" noProof="0" dirty="0">
                  <a:ln>
                    <a:noFill/>
                  </a:ln>
                  <a:solidFill>
                    <a:srgbClr val="00248F"/>
                  </a:solidFill>
                  <a:effectLst/>
                  <a:uLnTx/>
                  <a:uFillTx/>
                  <a:latin typeface="Times New Roman" panose="02020603050405020304" pitchFamily="18" charset="0"/>
                  <a:ea typeface="宋体" panose="02010600030101010101" pitchFamily="2" charset="-122"/>
                  <a:cs typeface="+mn-cs"/>
                </a:rPr>
                <a:t>T</a:t>
              </a:r>
              <a:endParaRPr kumimoji="0" lang="zh-CN" altLang="en-US" sz="2400" b="1" i="0" u="none" strike="noStrike" kern="1200" cap="none" spc="0" normalizeH="0" baseline="-25000" noProof="0" dirty="0">
                <a:ln>
                  <a:noFill/>
                </a:ln>
                <a:solidFill>
                  <a:srgbClr val="00248F"/>
                </a:solidFill>
                <a:effectLst/>
                <a:uLnTx/>
                <a:uFillTx/>
                <a:latin typeface="Times New Roman" panose="02020603050405020304" pitchFamily="18" charset="0"/>
                <a:ea typeface="宋体" panose="02010600030101010101" pitchFamily="2" charset="-122"/>
                <a:cs typeface="+mn-cs"/>
              </a:endParaRPr>
            </a:p>
          </p:txBody>
        </p:sp>
        <p:sp>
          <p:nvSpPr>
            <p:cNvPr id="54" name="Text Box 30"/>
            <p:cNvSpPr txBox="1"/>
            <p:nvPr/>
          </p:nvSpPr>
          <p:spPr>
            <a:xfrm rot="-5400000">
              <a:off x="1435" y="6060"/>
              <a:ext cx="908" cy="720"/>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2400" b="1" i="0" u="none" strike="noStrike" kern="1200" cap="none" spc="0" normalizeH="0" baseline="0" noProof="0" dirty="0">
                  <a:ln>
                    <a:noFill/>
                  </a:ln>
                  <a:solidFill>
                    <a:srgbClr val="000514"/>
                  </a:solidFill>
                  <a:effectLst/>
                  <a:uLnTx/>
                  <a:uFillTx/>
                  <a:latin typeface="Garamond" panose="02020404030301010803" pitchFamily="18" charset="0"/>
                  <a:ea typeface="宋体" panose="02010600030101010101" pitchFamily="2" charset="-122"/>
                  <a:cs typeface="+mn-cs"/>
                </a:rPr>
                <a:t>lg</a:t>
              </a:r>
              <a:r>
                <a:rPr kumimoji="0" lang="en-US" altLang="zh-CN" sz="2400" b="1" i="1" u="none" strike="noStrike" kern="1200" cap="none" spc="0" normalizeH="0" baseline="0" noProof="0" dirty="0">
                  <a:ln>
                    <a:noFill/>
                  </a:ln>
                  <a:solidFill>
                    <a:srgbClr val="000514"/>
                  </a:solidFill>
                  <a:effectLst/>
                  <a:uLnTx/>
                  <a:uFillTx/>
                  <a:latin typeface="Garamond" panose="02020404030301010803" pitchFamily="18" charset="0"/>
                  <a:ea typeface="宋体" panose="02010600030101010101" pitchFamily="2" charset="-122"/>
                  <a:cs typeface="+mn-cs"/>
                </a:rPr>
                <a:t>c</a:t>
              </a:r>
              <a:endParaRPr kumimoji="0" lang="en-US" altLang="zh-CN" sz="2400" b="1" i="1" u="none" strike="noStrike" kern="1200" cap="none" spc="0" normalizeH="0" baseline="0" noProof="0" dirty="0">
                <a:ln>
                  <a:noFill/>
                </a:ln>
                <a:solidFill>
                  <a:srgbClr val="000514"/>
                </a:solidFill>
                <a:effectLst/>
                <a:uLnTx/>
                <a:uFillTx/>
                <a:latin typeface="Garamond" panose="02020404030301010803" pitchFamily="18" charset="0"/>
                <a:ea typeface="宋体" panose="02010600030101010101" pitchFamily="2" charset="-122"/>
                <a:cs typeface="+mn-cs"/>
              </a:endParaRPr>
            </a:p>
          </p:txBody>
        </p:sp>
        <p:sp>
          <p:nvSpPr>
            <p:cNvPr id="55" name="Freeform 37"/>
            <p:cNvSpPr/>
            <p:nvPr/>
          </p:nvSpPr>
          <p:spPr>
            <a:xfrm>
              <a:off x="3230" y="3835"/>
              <a:ext cx="6010" cy="3215"/>
            </a:xfrm>
            <a:custGeom>
              <a:avLst/>
              <a:gdLst>
                <a:gd name="txL" fmla="*/ 0 w 2404"/>
                <a:gd name="txT" fmla="*/ 0 h 1286"/>
                <a:gd name="txR" fmla="*/ 2404 w 2404"/>
                <a:gd name="txB" fmla="*/ 1286 h 1286"/>
              </a:gdLst>
              <a:ahLst/>
              <a:cxnLst>
                <a:cxn ang="0">
                  <a:pos x="0" y="2147483647"/>
                </a:cxn>
                <a:cxn ang="0">
                  <a:pos x="2147483647" y="2147483647"/>
                </a:cxn>
                <a:cxn ang="0">
                  <a:pos x="2147483647" y="2147483647"/>
                </a:cxn>
                <a:cxn ang="0">
                  <a:pos x="2147483647" y="0"/>
                </a:cxn>
              </a:cxnLst>
              <a:rect l="txL" t="txT" r="txR" b="txB"/>
              <a:pathLst>
                <a:path w="2404" h="1286">
                  <a:moveTo>
                    <a:pt x="0" y="1225"/>
                  </a:moveTo>
                  <a:cubicBezTo>
                    <a:pt x="261" y="1255"/>
                    <a:pt x="522" y="1286"/>
                    <a:pt x="772" y="1225"/>
                  </a:cubicBezTo>
                  <a:cubicBezTo>
                    <a:pt x="1022" y="1164"/>
                    <a:pt x="1225" y="1066"/>
                    <a:pt x="1497" y="862"/>
                  </a:cubicBezTo>
                  <a:cubicBezTo>
                    <a:pt x="1769" y="658"/>
                    <a:pt x="2253" y="144"/>
                    <a:pt x="2404" y="0"/>
                  </a:cubicBezTo>
                </a:path>
              </a:pathLst>
            </a:custGeom>
            <a:noFill/>
            <a:ln w="50800" cap="flat" cmpd="sng">
              <a:solidFill>
                <a:srgbClr val="003399"/>
              </a:solidFill>
              <a:prstDash val="solid"/>
              <a:round/>
              <a:headEnd type="none" w="med" len="med"/>
              <a:tailEnd type="none" w="med" len="med"/>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Garamond" panose="02020404030301010803" pitchFamily="18" charset="0"/>
                <a:ea typeface="宋体" panose="02010600030101010101" pitchFamily="2" charset="-122"/>
                <a:cs typeface="+mn-cs"/>
              </a:endParaRPr>
            </a:p>
          </p:txBody>
        </p:sp>
        <p:sp>
          <p:nvSpPr>
            <p:cNvPr id="56" name="Freeform 38"/>
            <p:cNvSpPr/>
            <p:nvPr/>
          </p:nvSpPr>
          <p:spPr>
            <a:xfrm>
              <a:off x="9240" y="2475"/>
              <a:ext cx="1135" cy="1360"/>
            </a:xfrm>
            <a:custGeom>
              <a:avLst/>
              <a:gdLst>
                <a:gd name="txL" fmla="*/ 0 w 409"/>
                <a:gd name="txT" fmla="*/ 0 h 544"/>
                <a:gd name="txR" fmla="*/ 409 w 409"/>
                <a:gd name="txB" fmla="*/ 544 h 544"/>
              </a:gdLst>
              <a:ahLst/>
              <a:cxnLst>
                <a:cxn ang="0">
                  <a:pos x="0" y="2147483647"/>
                </a:cxn>
                <a:cxn ang="0">
                  <a:pos x="2147483647" y="2147483647"/>
                </a:cxn>
                <a:cxn ang="0">
                  <a:pos x="2147483647" y="0"/>
                </a:cxn>
              </a:cxnLst>
              <a:rect l="txL" t="txT" r="txR" b="txB"/>
              <a:pathLst>
                <a:path w="409" h="544">
                  <a:moveTo>
                    <a:pt x="0" y="544"/>
                  </a:moveTo>
                  <a:cubicBezTo>
                    <a:pt x="79" y="476"/>
                    <a:pt x="159" y="408"/>
                    <a:pt x="227" y="317"/>
                  </a:cubicBezTo>
                  <a:cubicBezTo>
                    <a:pt x="295" y="226"/>
                    <a:pt x="379" y="53"/>
                    <a:pt x="409" y="0"/>
                  </a:cubicBezTo>
                </a:path>
              </a:pathLst>
            </a:custGeom>
            <a:noFill/>
            <a:ln w="57150" cap="flat" cmpd="sng">
              <a:solidFill>
                <a:srgbClr val="003399"/>
              </a:solidFill>
              <a:prstDash val="solid"/>
              <a:round/>
              <a:headEnd type="none" w="med" len="med"/>
              <a:tailEnd type="none" w="med" len="med"/>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Garamond" panose="02020404030301010803" pitchFamily="18" charset="0"/>
                <a:ea typeface="宋体" panose="02010600030101010101" pitchFamily="2" charset="-122"/>
                <a:cs typeface="+mn-cs"/>
              </a:endParaRPr>
            </a:p>
          </p:txBody>
        </p:sp>
      </p:grpSp>
      <p:sp>
        <p:nvSpPr>
          <p:cNvPr id="60" name="文本框 59"/>
          <p:cNvSpPr txBox="1"/>
          <p:nvPr/>
        </p:nvSpPr>
        <p:spPr>
          <a:xfrm>
            <a:off x="6467302" y="2540629"/>
            <a:ext cx="6150988" cy="2230755"/>
          </a:xfrm>
          <a:prstGeom prst="rect">
            <a:avLst/>
          </a:prstGeom>
          <a:noFill/>
        </p:spPr>
        <p:txBody>
          <a:bodyPr wrap="square">
            <a:spAutoFit/>
          </a:bodyPr>
          <a:lstStyle/>
          <a:p>
            <a:pPr marL="342900" marR="0" lvl="0" indent="-342900" algn="l" defTabSz="914400" rtl="0" eaLnBrk="1" fontAlgn="base" latinLnBrk="0" hangingPunct="1">
              <a:lnSpc>
                <a:spcPct val="130000"/>
              </a:lnSpc>
              <a:spcBef>
                <a:spcPct val="20000"/>
              </a:spcBef>
              <a:spcAft>
                <a:spcPct val="0"/>
              </a:spcAft>
              <a:buClr>
                <a:srgbClr val="FFFFFF"/>
              </a:buClr>
              <a:buSzPct val="70000"/>
              <a:buFont typeface="Wingdings" panose="05000000000000000000" pitchFamily="2" charset="2"/>
              <a:buNone/>
              <a:defRPr/>
            </a:pPr>
            <a:r>
              <a:rPr kumimoji="0" lang="zh-CN" altLang="en-US"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推导过程：</a:t>
            </a:r>
            <a:endPar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30000"/>
              </a:lnSpc>
              <a:spcBef>
                <a:spcPct val="20000"/>
              </a:spcBef>
              <a:spcAft>
                <a:spcPct val="0"/>
              </a:spcAft>
              <a:buClr>
                <a:srgbClr val="FFFFFF"/>
              </a:buClr>
              <a:buSzPct val="70000"/>
              <a:buFont typeface="Wingdings" panose="05000000000000000000" pitchFamily="2" charset="2"/>
              <a:buNone/>
              <a:defRPr/>
            </a:pPr>
            <a:r>
              <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lg [CO</a:t>
            </a:r>
            <a:r>
              <a:rPr kumimoji="0" lang="en-US" altLang="zh-CN" sz="2400" b="1" i="0" u="none" strike="noStrike" kern="0" cap="none" spc="0" normalizeH="0" baseline="-25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 lg(1. 028×10</a:t>
            </a:r>
            <a:r>
              <a:rPr kumimoji="0" lang="zh-CN" altLang="en-US" sz="2400" b="1"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400" b="1"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5</a:t>
            </a:r>
            <a:r>
              <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 = -4.988               </a:t>
            </a:r>
            <a:endPar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30000"/>
              </a:lnSpc>
              <a:spcBef>
                <a:spcPct val="20000"/>
              </a:spcBef>
              <a:spcAft>
                <a:spcPct val="0"/>
              </a:spcAft>
              <a:buClr>
                <a:srgbClr val="FFFFFF"/>
              </a:buClr>
              <a:buSzPct val="70000"/>
              <a:buFont typeface="Wingdings" panose="05000000000000000000" pitchFamily="2" charset="2"/>
              <a:buNone/>
              <a:defRPr/>
            </a:pPr>
            <a:r>
              <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lg [HCO</a:t>
            </a:r>
            <a:r>
              <a:rPr kumimoji="0" lang="en-US" altLang="zh-CN" sz="2400" b="1" i="0" u="none" strike="noStrike" kern="0" cap="none" spc="0" normalizeH="0" baseline="-25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en-US" altLang="zh-CN" sz="2400" b="1"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 -11.338 + pH                    </a:t>
            </a:r>
            <a:endPar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30000"/>
              </a:lnSpc>
              <a:spcBef>
                <a:spcPct val="20000"/>
              </a:spcBef>
              <a:spcAft>
                <a:spcPct val="0"/>
              </a:spcAft>
              <a:buClr>
                <a:srgbClr val="FFFFFF"/>
              </a:buClr>
              <a:buSzPct val="70000"/>
              <a:buFont typeface="Wingdings" panose="05000000000000000000" pitchFamily="2" charset="2"/>
              <a:buNone/>
              <a:defRPr/>
            </a:pPr>
            <a:r>
              <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lg [CO</a:t>
            </a:r>
            <a:r>
              <a:rPr kumimoji="0" lang="en-US" altLang="zh-CN" sz="2400" b="1"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en-US" altLang="zh-CN" sz="2400" b="1"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 ]= -21.668 + 2pH                   </a:t>
            </a:r>
            <a:endParaRPr lang="zh-CN" altLang="en-US" sz="2000" dirty="0">
              <a:solidFill>
                <a:srgbClr val="0070C0"/>
              </a:solidFill>
            </a:endParaRPr>
          </a:p>
        </p:txBody>
      </p:sp>
      <p:sp>
        <p:nvSpPr>
          <p:cNvPr id="2" name="Text Box 4"/>
          <p:cNvSpPr txBox="1">
            <a:spLocks noChangeArrowheads="1"/>
          </p:cNvSpPr>
          <p:nvPr/>
        </p:nvSpPr>
        <p:spPr bwMode="auto">
          <a:xfrm>
            <a:off x="191135" y="260985"/>
            <a:ext cx="1144143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碳酸解离平衡</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Equilibrium of Dissociation of Carbonic Acid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文本框 7"/>
          <p:cNvSpPr txBox="1"/>
          <p:nvPr/>
        </p:nvSpPr>
        <p:spPr>
          <a:xfrm>
            <a:off x="1712513" y="2060848"/>
            <a:ext cx="8766974" cy="3242170"/>
          </a:xfrm>
          <a:prstGeom prst="rect">
            <a:avLst/>
          </a:prstGeom>
          <a:noFill/>
        </p:spPr>
        <p:txBody>
          <a:bodyPr wrap="square">
            <a:spAutoFit/>
          </a:bodyPr>
          <a:lstStyle/>
          <a:p>
            <a:pPr indent="720090">
              <a:lnSpc>
                <a:spcPct val="150000"/>
              </a:lnSpc>
            </a:pP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比较封闭体系和开放体系就可发现，在</a:t>
            </a:r>
            <a:r>
              <a:rPr lang="zh-CN" altLang="en-US" sz="28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封闭体系</a:t>
            </a:r>
            <a:r>
              <a:rPr lang="zh-CN" altLang="en-US"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中，</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8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8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8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[HCO</a:t>
            </a:r>
            <a:r>
              <a:rPr lang="en-US" altLang="zh-CN" sz="28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8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和</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8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8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等可随 </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变化而变化，但</a:t>
            </a:r>
            <a:r>
              <a:rPr lang="zh-CN" altLang="en-US" sz="28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总碳酸量 </a:t>
            </a:r>
            <a:r>
              <a:rPr lang="en-US" altLang="zh-CN" sz="28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800"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T</a:t>
            </a:r>
            <a:r>
              <a:rPr lang="en-US" altLang="zh-CN" sz="28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8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始终不变</a:t>
            </a:r>
            <a:r>
              <a:rPr lang="zh-CN" altLang="en-US"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。而对于</a:t>
            </a:r>
            <a:r>
              <a:rPr lang="zh-CN" altLang="en-US" sz="28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开放体系</a:t>
            </a:r>
            <a:r>
              <a:rPr lang="zh-CN" altLang="en-US"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来说</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8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T</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[HCO</a:t>
            </a:r>
            <a:r>
              <a:rPr lang="en-US" altLang="zh-CN" sz="28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8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和</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[CO</a:t>
            </a:r>
            <a:r>
              <a:rPr lang="en-US" altLang="zh-CN" sz="28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8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均随</a:t>
            </a:r>
            <a:r>
              <a:rPr lang="en-US" altLang="zh-CN"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a:t>
            </a:r>
            <a:r>
              <a:rPr lang="zh-CN" altLang="en-US"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变化而变化，但</a:t>
            </a:r>
            <a:r>
              <a:rPr lang="en-US" altLang="zh-CN" sz="28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800"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800"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8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总保持与大气相平衡的固定数值。</a:t>
            </a:r>
            <a:endParaRPr lang="zh-CN" altLang="en-US" sz="28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Rectangle 8"/>
          <p:cNvSpPr/>
          <p:nvPr/>
        </p:nvSpPr>
        <p:spPr>
          <a:xfrm>
            <a:off x="1487488" y="1844824"/>
            <a:ext cx="9109012" cy="3672408"/>
          </a:xfrm>
          <a:prstGeom prst="rect">
            <a:avLst/>
          </a:prstGeom>
          <a:noFill/>
          <a:ln w="25400" cap="flat" cmpd="sng">
            <a:pattFill prst="wdUpDiag">
              <a:fgClr>
                <a:srgbClr val="FF0066"/>
              </a:fgClr>
              <a:bgClr>
                <a:srgbClr val="FFFF00"/>
              </a:bgClr>
            </a:patt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 name="Text Box 4"/>
          <p:cNvSpPr txBox="1">
            <a:spLocks noChangeArrowheads="1"/>
          </p:cNvSpPr>
          <p:nvPr/>
        </p:nvSpPr>
        <p:spPr bwMode="auto">
          <a:xfrm>
            <a:off x="191135" y="260985"/>
            <a:ext cx="1144143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碳酸解离平衡</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Equilibrium of Dissociation of Carbonic Acid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9" name="Text Box 8"/>
          <p:cNvSpPr txBox="1"/>
          <p:nvPr/>
        </p:nvSpPr>
        <p:spPr>
          <a:xfrm>
            <a:off x="695325" y="933450"/>
            <a:ext cx="10466705" cy="28047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buClrTx/>
              <a:buSzPct val="100000"/>
              <a:buNone/>
            </a:pP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碱度</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Alkalinity</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40000"/>
              </a:lnSpc>
              <a:spcBef>
                <a:spcPts val="20"/>
              </a:spcBef>
              <a:spcAft>
                <a:spcPts val="0"/>
              </a:spcAft>
              <a:buClrTx/>
              <a:buSzPct val="100000"/>
              <a:buNone/>
            </a:pP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水中能与强酸发生中和作用的全部物质，即能接受质子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的物质总量。组成水中碱度的物质可以归纳为三类：</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强碱</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NaOH</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Ca(OH)</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等）、</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弱碱</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NH</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6</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5</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NH</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等）、</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强碱弱酸盐</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（各种碳酸盐、重碳酸盐、硅酸盐、磷酸盐、硫化物和腐殖酸盐等）。</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40000"/>
              </a:lnSpc>
              <a:spcBef>
                <a:spcPts val="20"/>
              </a:spcBef>
              <a:spcAft>
                <a:spcPts val="0"/>
              </a:spcAft>
              <a:buClrTx/>
              <a:buSzPct val="100000"/>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总碱度（甲基橙碱度）</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：用一个强酸标准溶液滴定，用甲基橙为指示剂，当溶液由黄色变成橙红色</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pH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约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4.3 )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，停止滴定，此时所得的结果称为总碱度。</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9" name="图片 18"/>
          <p:cNvPicPr>
            <a:picLocks noChangeAspect="1"/>
          </p:cNvPicPr>
          <p:nvPr/>
        </p:nvPicPr>
        <p:blipFill>
          <a:blip r:embed="rId1">
            <a:clrChange>
              <a:clrFrom>
                <a:srgbClr val="F9F9F9"/>
              </a:clrFrom>
              <a:clrTo>
                <a:srgbClr val="F9F9F9">
                  <a:alpha val="0"/>
                </a:srgbClr>
              </a:clrTo>
            </a:clrChange>
          </a:blip>
          <a:stretch>
            <a:fillRect/>
          </a:stretch>
        </p:blipFill>
        <p:spPr>
          <a:xfrm>
            <a:off x="4295775" y="3717290"/>
            <a:ext cx="3333750" cy="1564640"/>
          </a:xfrm>
          <a:prstGeom prst="rect">
            <a:avLst/>
          </a:prstGeom>
        </p:spPr>
      </p:pic>
      <p:sp>
        <p:nvSpPr>
          <p:cNvPr id="22" name="Rectangle 8"/>
          <p:cNvSpPr/>
          <p:nvPr/>
        </p:nvSpPr>
        <p:spPr>
          <a:xfrm>
            <a:off x="1261133" y="5605127"/>
            <a:ext cx="9669735" cy="775988"/>
          </a:xfrm>
          <a:prstGeom prst="rect">
            <a:avLst/>
          </a:prstGeom>
          <a:noFill/>
          <a:ln w="25400" cap="flat" cmpd="sng">
            <a:solidFill>
              <a:schemeClr val="accent5">
                <a:lumMod val="90000"/>
              </a:schemeClr>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4" name="文本框 23"/>
          <p:cNvSpPr txBox="1"/>
          <p:nvPr/>
        </p:nvSpPr>
        <p:spPr>
          <a:xfrm>
            <a:off x="2063552" y="5698232"/>
            <a:ext cx="8064896" cy="565150"/>
          </a:xfrm>
          <a:prstGeom prst="rect">
            <a:avLst/>
          </a:prstGeom>
          <a:noFill/>
        </p:spPr>
        <p:txBody>
          <a:bodyPr wrap="square">
            <a:spAutoFit/>
          </a:bodyPr>
          <a:lstStyle/>
          <a:p>
            <a:pPr marL="342900" marR="0" lvl="0" indent="-342900" algn="ctr" defTabSz="914400" rtl="0" eaLnBrk="1" fontAlgn="base" latinLnBrk="0" hangingPunct="1">
              <a:lnSpc>
                <a:spcPct val="110000"/>
              </a:lnSpc>
              <a:spcBef>
                <a:spcPct val="20000"/>
              </a:spcBef>
              <a:spcAft>
                <a:spcPct val="0"/>
              </a:spcAft>
              <a:buClr>
                <a:srgbClr val="0099CC"/>
              </a:buClr>
              <a:buSzTx/>
              <a:buFont typeface="Wingdings" panose="05000000000000000000" pitchFamily="2" charset="2"/>
              <a:buNone/>
              <a:defRPr/>
            </a:pPr>
            <a:r>
              <a:rPr kumimoji="0" lang="zh-CN" altLang="en-US" sz="2800" b="1"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总碱度</a:t>
            </a:r>
            <a:r>
              <a:rPr kumimoji="0" lang="en-US" altLang="zh-CN" sz="2800" b="1"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[HCO</a:t>
            </a:r>
            <a:r>
              <a:rPr kumimoji="0" lang="en-US" altLang="zh-CN" sz="2800" b="1"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800" b="1"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800" b="1"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+ 2 [CO</a:t>
            </a:r>
            <a:r>
              <a:rPr kumimoji="0" lang="en-US" altLang="zh-CN" sz="2800" b="1"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800" b="1"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2-</a:t>
            </a:r>
            <a:r>
              <a:rPr kumimoji="0" lang="en-US" altLang="zh-CN" sz="2800" b="1"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[OH</a:t>
            </a:r>
            <a:r>
              <a:rPr kumimoji="0" lang="en-US" altLang="zh-CN" sz="2800" b="1"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800" b="1"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[H</a:t>
            </a:r>
            <a:r>
              <a:rPr kumimoji="0" lang="en-US" altLang="zh-CN" sz="2800" b="1"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800" b="1"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a:t>
            </a:r>
            <a:endParaRPr kumimoji="0" lang="en-US" altLang="zh-CN" sz="2800" b="1"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endParaRPr>
          </a:p>
        </p:txBody>
      </p:sp>
      <p:sp>
        <p:nvSpPr>
          <p:cNvPr id="2" name="Text Box 4"/>
          <p:cNvSpPr txBox="1">
            <a:spLocks noChangeArrowheads="1"/>
          </p:cNvSpPr>
          <p:nvPr/>
        </p:nvSpPr>
        <p:spPr bwMode="auto">
          <a:xfrm>
            <a:off x="191135" y="260985"/>
            <a:ext cx="1144143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天然水的</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碱度和酸度</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 Alkalinity and Acidity of Natural Water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95400" y="1052736"/>
            <a:ext cx="11057289" cy="84952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酚酞碱度：</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滴定以酚酞作指示剂，其变色点为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 = 8.3</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，在此时，</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OH</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被中和；</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全部转化为</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，即碳酸盐只中和了一半，因此酚酞碱度的表达式为：</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Text Box 8"/>
          <p:cNvSpPr txBox="1"/>
          <p:nvPr/>
        </p:nvSpPr>
        <p:spPr>
          <a:xfrm>
            <a:off x="695400" y="3190212"/>
            <a:ext cx="11057289" cy="44941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苛性碱度：</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达到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6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2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所需酸量时的碱度称为苛性碱度。</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Text Box 8"/>
          <p:cNvSpPr txBox="1"/>
          <p:nvPr/>
        </p:nvSpPr>
        <p:spPr>
          <a:xfrm>
            <a:off x="2495550" y="5213985"/>
            <a:ext cx="7002780" cy="6508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22860" algn="ctr">
              <a:lnSpc>
                <a:spcPct val="130000"/>
              </a:lnSpc>
              <a:spcBef>
                <a:spcPts val="0"/>
              </a:spcBef>
              <a:buNone/>
            </a:pPr>
            <a:r>
              <a:rPr lang="zh-CN" altLang="en-US" dirty="0">
                <a:solidFill>
                  <a:srgbClr val="06071F"/>
                </a:solidFill>
                <a:latin typeface="黑体" panose="02010609060101010101" pitchFamily="49" charset="-122"/>
                <a:ea typeface="黑体" panose="02010609060101010101" pitchFamily="49" charset="-122"/>
                <a:cs typeface="Times New Roman" panose="02020603050405020304" pitchFamily="18" charset="0"/>
              </a:rPr>
              <a:t>苛性碱度</a:t>
            </a:r>
            <a:r>
              <a:rPr lang="zh-CN" altLang="en-US"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2 </a:t>
            </a:r>
            <a:r>
              <a:rPr lang="zh-CN" altLang="en-US" dirty="0">
                <a:solidFill>
                  <a:srgbClr val="06071F"/>
                </a:solidFill>
                <a:latin typeface="黑体" panose="02010609060101010101" pitchFamily="49" charset="-122"/>
                <a:ea typeface="黑体" panose="02010609060101010101" pitchFamily="49" charset="-122"/>
                <a:cs typeface="Times New Roman" panose="02020603050405020304" pitchFamily="18" charset="0"/>
              </a:rPr>
              <a:t>酚酞碱度 </a:t>
            </a:r>
            <a:r>
              <a:rPr lang="en-US" altLang="zh-CN"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dirty="0">
                <a:solidFill>
                  <a:srgbClr val="06071F"/>
                </a:solidFill>
                <a:latin typeface="黑体" panose="02010609060101010101" pitchFamily="49" charset="-122"/>
                <a:ea typeface="黑体" panose="02010609060101010101" pitchFamily="49" charset="-122"/>
                <a:cs typeface="Times New Roman" panose="02020603050405020304" pitchFamily="18" charset="0"/>
              </a:rPr>
              <a:t>总碱度</a:t>
            </a:r>
            <a:endParaRPr lang="en-US" altLang="zh-CN" dirty="0">
              <a:solidFill>
                <a:srgbClr val="06071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16" name="Text Box 8"/>
          <p:cNvSpPr txBox="1"/>
          <p:nvPr/>
        </p:nvSpPr>
        <p:spPr>
          <a:xfrm>
            <a:off x="695400" y="4667486"/>
            <a:ext cx="11057289" cy="44941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三种碱度的关系：</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Rectangle 8"/>
          <p:cNvSpPr/>
          <p:nvPr/>
        </p:nvSpPr>
        <p:spPr>
          <a:xfrm>
            <a:off x="1261133" y="2086489"/>
            <a:ext cx="9669735" cy="775988"/>
          </a:xfrm>
          <a:prstGeom prst="rect">
            <a:avLst/>
          </a:prstGeom>
          <a:noFill/>
          <a:ln w="25400" cap="flat" cmpd="sng">
            <a:pattFill prst="wdUpDiag">
              <a:fgClr>
                <a:srgbClr val="FF0066"/>
              </a:fgClr>
              <a:bgClr>
                <a:srgbClr val="FFFF00"/>
              </a:bgClr>
            </a:patt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8" name="Rectangle 8"/>
          <p:cNvSpPr/>
          <p:nvPr/>
        </p:nvSpPr>
        <p:spPr>
          <a:xfrm>
            <a:off x="1225200" y="3742100"/>
            <a:ext cx="9741600" cy="775988"/>
          </a:xfrm>
          <a:prstGeom prst="rect">
            <a:avLst/>
          </a:prstGeom>
          <a:noFill/>
          <a:ln w="25400" cap="flat" cmpd="sng">
            <a:pattFill prst="wdUpDiag">
              <a:fgClr>
                <a:srgbClr val="FF0066"/>
              </a:fgClr>
              <a:bgClr>
                <a:srgbClr val="FFFF00"/>
              </a:bgClr>
            </a:patt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9" name="Rectangle 8"/>
          <p:cNvSpPr/>
          <p:nvPr/>
        </p:nvSpPr>
        <p:spPr>
          <a:xfrm>
            <a:off x="1353244" y="5180106"/>
            <a:ext cx="9741600" cy="775988"/>
          </a:xfrm>
          <a:prstGeom prst="rect">
            <a:avLst/>
          </a:prstGeom>
          <a:noFill/>
          <a:ln w="25400" cap="flat" cmpd="sng">
            <a:pattFill prst="wdUpDiag">
              <a:fgClr>
                <a:srgbClr val="FF0066"/>
              </a:fgClr>
              <a:bgClr>
                <a:srgbClr val="FFFF00"/>
              </a:bgClr>
            </a:patt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3" name="文本框 22"/>
          <p:cNvSpPr txBox="1"/>
          <p:nvPr/>
        </p:nvSpPr>
        <p:spPr>
          <a:xfrm>
            <a:off x="1778373" y="2169599"/>
            <a:ext cx="8747831" cy="607695"/>
          </a:xfrm>
          <a:prstGeom prst="rect">
            <a:avLst/>
          </a:prstGeom>
          <a:noFill/>
        </p:spPr>
        <p:txBody>
          <a:bodyPr wrap="square">
            <a:spAutoFit/>
          </a:bodyPr>
          <a:lstStyle/>
          <a:p>
            <a:pPr marL="457200" marR="0" lvl="1" indent="-409575" algn="ctr" defTabSz="914400" rtl="0" eaLnBrk="1" fontAlgn="base" latinLnBrk="0" hangingPunct="1">
              <a:lnSpc>
                <a:spcPct val="120000"/>
              </a:lnSpc>
              <a:spcBef>
                <a:spcPct val="20000"/>
              </a:spcBef>
              <a:spcAft>
                <a:spcPct val="0"/>
              </a:spcAft>
              <a:buClr>
                <a:srgbClr val="FFFFFF"/>
              </a:buClr>
              <a:buSzTx/>
              <a:buFont typeface="Wingdings" panose="05000000000000000000" pitchFamily="2" charset="2"/>
              <a:buNone/>
              <a:defRPr/>
            </a:pPr>
            <a:r>
              <a:rPr kumimoji="0" lang="zh-CN" altLang="en-US" sz="280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酚酞碱度</a:t>
            </a:r>
            <a:r>
              <a:rPr kumimoji="0" lang="en-US" altLang="zh-CN" sz="28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[CO</a:t>
            </a:r>
            <a:r>
              <a:rPr kumimoji="0" lang="en-US" altLang="zh-CN" sz="2800" i="0" u="none" strike="noStrike" kern="1200" cap="none" spc="0" normalizeH="0" baseline="-25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80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2-</a:t>
            </a:r>
            <a:r>
              <a:rPr kumimoji="0" lang="en-US" altLang="zh-CN" sz="28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[OH</a:t>
            </a:r>
            <a:r>
              <a:rPr kumimoji="0" lang="en-US" altLang="zh-CN" sz="280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8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[H</a:t>
            </a:r>
            <a:r>
              <a:rPr kumimoji="0" lang="en-US" altLang="zh-CN" sz="2800" i="0" u="none" strike="noStrike" kern="1200" cap="none" spc="0" normalizeH="0" baseline="-25000" noProof="0" dirty="0">
                <a:ln>
                  <a:noFill/>
                </a:ln>
                <a:effectLst/>
                <a:uLnTx/>
                <a:uFillTx/>
                <a:latin typeface="Times New Roman" panose="02020603050405020304" pitchFamily="18" charset="0"/>
                <a:ea typeface="黑体" panose="02010609060101010101" pitchFamily="49" charset="-122"/>
                <a:cs typeface="+mn-cs"/>
              </a:rPr>
              <a:t>2</a:t>
            </a:r>
            <a:r>
              <a:rPr kumimoji="0" lang="en-US" altLang="zh-CN" sz="28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CO</a:t>
            </a:r>
            <a:r>
              <a:rPr kumimoji="0" lang="en-US" altLang="zh-CN" sz="2800" i="0" u="none" strike="noStrike" kern="1200" cap="none" spc="0" normalizeH="0" baseline="-25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8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[H</a:t>
            </a:r>
            <a:r>
              <a:rPr kumimoji="0" lang="en-US" altLang="zh-CN" sz="280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8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a:t>
            </a:r>
            <a:endParaRPr kumimoji="0" lang="en-US" altLang="zh-CN" sz="28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endParaRPr>
          </a:p>
        </p:txBody>
      </p:sp>
      <p:sp>
        <p:nvSpPr>
          <p:cNvPr id="28" name="文本框 27"/>
          <p:cNvSpPr txBox="1"/>
          <p:nvPr/>
        </p:nvSpPr>
        <p:spPr>
          <a:xfrm>
            <a:off x="2155825" y="3830955"/>
            <a:ext cx="7883525" cy="565150"/>
          </a:xfrm>
          <a:prstGeom prst="rect">
            <a:avLst/>
          </a:prstGeom>
          <a:noFill/>
        </p:spPr>
        <p:txBody>
          <a:bodyPr wrap="square">
            <a:spAutoFit/>
          </a:bodyPr>
          <a:lstStyle/>
          <a:p>
            <a:pPr marL="342900" marR="0" lvl="0" indent="-342900" algn="ctr" defTabSz="914400" rtl="0" eaLnBrk="1" fontAlgn="base" latinLnBrk="0" hangingPunct="1">
              <a:lnSpc>
                <a:spcPct val="110000"/>
              </a:lnSpc>
              <a:spcBef>
                <a:spcPct val="20000"/>
              </a:spcBef>
              <a:spcAft>
                <a:spcPct val="0"/>
              </a:spcAft>
              <a:buClr>
                <a:srgbClr val="0099CC"/>
              </a:buClr>
              <a:buSzTx/>
              <a:buFont typeface="Wingdings" panose="05000000000000000000" pitchFamily="2" charset="2"/>
              <a:buNone/>
              <a:defRPr/>
            </a:pPr>
            <a:r>
              <a:rPr kumimoji="0" lang="zh-CN" altLang="en-US" sz="280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苛性碱度</a:t>
            </a:r>
            <a:r>
              <a:rPr kumimoji="0" lang="en-US" altLang="zh-CN" sz="28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[OH</a:t>
            </a:r>
            <a:r>
              <a:rPr kumimoji="0" lang="en-US" altLang="zh-CN" sz="280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8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[HCO</a:t>
            </a:r>
            <a:r>
              <a:rPr kumimoji="0" lang="en-US" altLang="zh-CN" sz="280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80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8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- 2 [H</a:t>
            </a:r>
            <a:r>
              <a:rPr kumimoji="0" lang="en-US" altLang="zh-CN" sz="280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2</a:t>
            </a:r>
            <a:r>
              <a:rPr kumimoji="0" lang="en-US" altLang="zh-CN" sz="28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CO</a:t>
            </a:r>
            <a:r>
              <a:rPr kumimoji="0" lang="en-US" altLang="zh-CN" sz="280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80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8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-[H</a:t>
            </a:r>
            <a:r>
              <a:rPr kumimoji="0" lang="en-US" altLang="zh-CN" sz="280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8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a:t>
            </a:r>
            <a:endParaRPr kumimoji="0" lang="en-US" altLang="zh-CN" sz="28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endParaRPr>
          </a:p>
        </p:txBody>
      </p:sp>
      <p:sp>
        <p:nvSpPr>
          <p:cNvPr id="2" name="Text Box 4"/>
          <p:cNvSpPr txBox="1">
            <a:spLocks noChangeArrowheads="1"/>
          </p:cNvSpPr>
          <p:nvPr/>
        </p:nvSpPr>
        <p:spPr bwMode="auto">
          <a:xfrm>
            <a:off x="191135" y="260985"/>
            <a:ext cx="11441430"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天然水的</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碱度和酸度</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 Alkalinity and Acidity of Natural Water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grpSp>
        <p:nvGrpSpPr>
          <p:cNvPr id="7" name="Group 17"/>
          <p:cNvGrpSpPr/>
          <p:nvPr/>
        </p:nvGrpSpPr>
        <p:grpSpPr>
          <a:xfrm>
            <a:off x="2566988" y="1081684"/>
            <a:ext cx="7162800" cy="511176"/>
            <a:chOff x="720" y="636"/>
            <a:chExt cx="4512" cy="322"/>
          </a:xfrm>
        </p:grpSpPr>
        <p:sp>
          <p:nvSpPr>
            <p:cNvPr id="24" name="Text Box 16"/>
            <p:cNvSpPr txBox="1"/>
            <p:nvPr/>
          </p:nvSpPr>
          <p:spPr>
            <a:xfrm>
              <a:off x="720" y="636"/>
              <a:ext cx="4512" cy="311"/>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eaLnBrk="1" hangingPunct="1">
                <a:lnSpc>
                  <a:spcPct val="110000"/>
                </a:lnSpc>
                <a:spcBef>
                  <a:spcPct val="50000"/>
                </a:spcBef>
                <a:buClr>
                  <a:schemeClr val="accent1"/>
                </a:buClr>
                <a:buFont typeface="Wingdings" panose="05000000000000000000" pitchFamily="2" charset="2"/>
              </a:pPr>
              <a:r>
                <a:rPr lang="en-US" altLang="zh-CN" sz="2400" dirty="0">
                  <a:latin typeface="Times New Roman" panose="02020603050405020304" pitchFamily="18" charset="0"/>
                  <a:ea typeface="黑体" panose="02010609060101010101" pitchFamily="49" charset="-122"/>
                </a:rPr>
                <a:t>0                                                                                    14</a:t>
              </a:r>
              <a:endParaRPr lang="en-US" altLang="zh-CN" sz="2400" dirty="0">
                <a:latin typeface="Times New Roman" panose="02020603050405020304" pitchFamily="18" charset="0"/>
                <a:ea typeface="黑体" panose="02010609060101010101" pitchFamily="49" charset="-122"/>
              </a:endParaRPr>
            </a:p>
          </p:txBody>
        </p:sp>
        <p:sp>
          <p:nvSpPr>
            <p:cNvPr id="25" name="Line 4"/>
            <p:cNvSpPr/>
            <p:nvPr/>
          </p:nvSpPr>
          <p:spPr>
            <a:xfrm flipH="1">
              <a:off x="720" y="958"/>
              <a:ext cx="4416" cy="0"/>
            </a:xfrm>
            <a:prstGeom prst="line">
              <a:avLst/>
            </a:prstGeom>
            <a:ln w="50800" cap="flat" cmpd="sng">
              <a:solidFill>
                <a:schemeClr val="tx1"/>
              </a:solidFill>
              <a:prstDash val="solid"/>
              <a:headEnd type="triangle" w="med" len="med"/>
              <a:tailEnd type="triangle" w="med" len="med"/>
            </a:ln>
          </p:spPr>
        </p:sp>
      </p:grpSp>
      <p:sp>
        <p:nvSpPr>
          <p:cNvPr id="8" name="WordArt 15"/>
          <p:cNvSpPr>
            <a:spLocks noTextEdit="1"/>
          </p:cNvSpPr>
          <p:nvPr/>
        </p:nvSpPr>
        <p:spPr>
          <a:xfrm>
            <a:off x="9826625" y="963617"/>
            <a:ext cx="609600" cy="1295400"/>
          </a:xfrm>
          <a:prstGeom prst="rect">
            <a:avLst/>
          </a:prstGeom>
        </p:spPr>
        <p:txBody>
          <a:bodyPr wrap="none" fromWordArt="1">
            <a:prstTxWarp prst="textSlantUp">
              <a:avLst>
                <a:gd name="adj" fmla="val 32056"/>
              </a:avLst>
            </a:prstTxWarp>
            <a:norm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a:r>
              <a:rPr lang="zh-CN" altLang="en-US" sz="3600" b="1" dirty="0">
                <a:ln w="9525" cap="flat" cmpd="sng">
                  <a:solidFill>
                    <a:srgbClr val="CC99FF"/>
                  </a:solidFill>
                  <a:prstDash val="solid"/>
                  <a:headEnd type="none" w="med" len="med"/>
                  <a:tailEnd type="none" w="med" len="med"/>
                </a:ln>
                <a:gradFill rotWithShape="1">
                  <a:gsLst>
                    <a:gs pos="0">
                      <a:srgbClr val="6600CC"/>
                    </a:gs>
                    <a:gs pos="100000">
                      <a:srgbClr val="CC00CC"/>
                    </a:gs>
                  </a:gsLst>
                  <a:lin ang="5400000" scaled="1"/>
                  <a:tileRect/>
                </a:gradFill>
                <a:effectLst>
                  <a:outerShdw dist="53882" dir="2699999" algn="ctr" rotWithShape="0">
                    <a:srgbClr val="9999FF">
                      <a:alpha val="79999"/>
                    </a:srgbClr>
                  </a:outerShdw>
                </a:effectLst>
                <a:latin typeface="宋体" panose="02010600030101010101" pitchFamily="2" charset="-122"/>
                <a:ea typeface="宋体" panose="02010600030101010101" pitchFamily="2" charset="-122"/>
              </a:rPr>
              <a:t>pH</a:t>
            </a:r>
            <a:endParaRPr lang="zh-CN" altLang="en-US" sz="3600" b="1" dirty="0">
              <a:ln w="9525" cap="flat" cmpd="sng">
                <a:solidFill>
                  <a:srgbClr val="CC99FF"/>
                </a:solidFill>
                <a:prstDash val="solid"/>
                <a:headEnd type="none" w="med" len="med"/>
                <a:tailEnd type="none" w="med" len="med"/>
              </a:ln>
              <a:gradFill rotWithShape="1">
                <a:gsLst>
                  <a:gs pos="0">
                    <a:srgbClr val="6600CC"/>
                  </a:gs>
                  <a:gs pos="100000">
                    <a:srgbClr val="CC00CC"/>
                  </a:gs>
                </a:gsLst>
                <a:lin ang="5400000" scaled="1"/>
                <a:tileRect/>
              </a:gradFill>
              <a:effectLst>
                <a:outerShdw dist="53882" dir="2699999" algn="ctr" rotWithShape="0">
                  <a:srgbClr val="9999FF">
                    <a:alpha val="79999"/>
                  </a:srgbClr>
                </a:outerShdw>
              </a:effectLst>
              <a:latin typeface="宋体" panose="02010600030101010101" pitchFamily="2" charset="-122"/>
              <a:ea typeface="宋体" panose="02010600030101010101" pitchFamily="2" charset="-122"/>
            </a:endParaRPr>
          </a:p>
        </p:txBody>
      </p:sp>
      <p:sp>
        <p:nvSpPr>
          <p:cNvPr id="9" name="Freeform 8"/>
          <p:cNvSpPr/>
          <p:nvPr/>
        </p:nvSpPr>
        <p:spPr>
          <a:xfrm>
            <a:off x="3648075" y="1153120"/>
            <a:ext cx="276225" cy="809625"/>
          </a:xfrm>
          <a:custGeom>
            <a:avLst/>
            <a:gdLst>
              <a:gd name="txL" fmla="*/ 0 w 174"/>
              <a:gd name="txT" fmla="*/ 0 h 510"/>
              <a:gd name="txR" fmla="*/ 174 w 174"/>
              <a:gd name="txB" fmla="*/ 510 h 510"/>
            </a:gdLst>
            <a:ahLst/>
            <a:cxnLst>
              <a:cxn ang="0">
                <a:pos x="2147483647" y="2147483647"/>
              </a:cxn>
              <a:cxn ang="0">
                <a:pos x="0" y="0"/>
              </a:cxn>
              <a:cxn ang="0">
                <a:pos x="2147483647" y="0"/>
              </a:cxn>
              <a:cxn ang="0">
                <a:pos x="2147483647" y="2147483647"/>
              </a:cxn>
              <a:cxn ang="0">
                <a:pos x="2147483647" y="2147483647"/>
              </a:cxn>
              <a:cxn ang="0">
                <a:pos x="2147483647" y="2147483647"/>
              </a:cxn>
              <a:cxn ang="0">
                <a:pos x="0" y="2147483647"/>
              </a:cxn>
              <a:cxn ang="0">
                <a:pos x="2147483647" y="2147483647"/>
              </a:cxn>
              <a:cxn ang="0">
                <a:pos x="2147483647" y="2147483647"/>
              </a:cxn>
            </a:cxnLst>
            <a:rect l="txL" t="txT" r="txR" b="txB"/>
            <a:pathLst>
              <a:path w="174" h="510">
                <a:moveTo>
                  <a:pt x="75" y="102"/>
                </a:moveTo>
                <a:lnTo>
                  <a:pt x="0" y="0"/>
                </a:lnTo>
                <a:lnTo>
                  <a:pt x="174" y="0"/>
                </a:lnTo>
                <a:lnTo>
                  <a:pt x="78" y="102"/>
                </a:lnTo>
                <a:lnTo>
                  <a:pt x="90" y="402"/>
                </a:lnTo>
                <a:lnTo>
                  <a:pt x="174" y="510"/>
                </a:lnTo>
                <a:lnTo>
                  <a:pt x="0" y="510"/>
                </a:lnTo>
                <a:lnTo>
                  <a:pt x="90" y="396"/>
                </a:lnTo>
                <a:lnTo>
                  <a:pt x="75" y="102"/>
                </a:lnTo>
                <a:close/>
              </a:path>
            </a:pathLst>
          </a:custGeom>
          <a:solidFill>
            <a:srgbClr val="C00000"/>
          </a:solidFill>
          <a:ln w="12700" cap="flat" cmpd="sng">
            <a:solidFill>
              <a:srgbClr val="C00000"/>
            </a:solidFill>
            <a:prstDash val="solid"/>
            <a:round/>
            <a:headEnd type="none" w="med" len="med"/>
            <a:tailEnd type="none" w="med" len="med"/>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solidFill>
                <a:srgbClr val="C00000"/>
              </a:solidFill>
              <a:latin typeface="Garamond" panose="02020404030301010803" pitchFamily="18" charset="0"/>
            </a:endParaRPr>
          </a:p>
        </p:txBody>
      </p:sp>
      <p:sp>
        <p:nvSpPr>
          <p:cNvPr id="10" name="Freeform 22"/>
          <p:cNvSpPr/>
          <p:nvPr/>
        </p:nvSpPr>
        <p:spPr>
          <a:xfrm>
            <a:off x="6167438" y="1153120"/>
            <a:ext cx="276225" cy="809625"/>
          </a:xfrm>
          <a:custGeom>
            <a:avLst/>
            <a:gdLst>
              <a:gd name="txL" fmla="*/ 0 w 174"/>
              <a:gd name="txT" fmla="*/ 0 h 510"/>
              <a:gd name="txR" fmla="*/ 174 w 174"/>
              <a:gd name="txB" fmla="*/ 510 h 510"/>
            </a:gdLst>
            <a:ahLst/>
            <a:cxnLst>
              <a:cxn ang="0">
                <a:pos x="2147483647" y="2147483647"/>
              </a:cxn>
              <a:cxn ang="0">
                <a:pos x="0" y="0"/>
              </a:cxn>
              <a:cxn ang="0">
                <a:pos x="2147483647" y="0"/>
              </a:cxn>
              <a:cxn ang="0">
                <a:pos x="2147483647" y="2147483647"/>
              </a:cxn>
              <a:cxn ang="0">
                <a:pos x="2147483647" y="2147483647"/>
              </a:cxn>
              <a:cxn ang="0">
                <a:pos x="2147483647" y="2147483647"/>
              </a:cxn>
              <a:cxn ang="0">
                <a:pos x="0" y="2147483647"/>
              </a:cxn>
              <a:cxn ang="0">
                <a:pos x="2147483647" y="2147483647"/>
              </a:cxn>
              <a:cxn ang="0">
                <a:pos x="2147483647" y="2147483647"/>
              </a:cxn>
            </a:cxnLst>
            <a:rect l="txL" t="txT" r="txR" b="txB"/>
            <a:pathLst>
              <a:path w="174" h="510">
                <a:moveTo>
                  <a:pt x="75" y="102"/>
                </a:moveTo>
                <a:lnTo>
                  <a:pt x="0" y="0"/>
                </a:lnTo>
                <a:lnTo>
                  <a:pt x="174" y="0"/>
                </a:lnTo>
                <a:lnTo>
                  <a:pt x="78" y="102"/>
                </a:lnTo>
                <a:lnTo>
                  <a:pt x="90" y="402"/>
                </a:lnTo>
                <a:lnTo>
                  <a:pt x="174" y="510"/>
                </a:lnTo>
                <a:lnTo>
                  <a:pt x="0" y="510"/>
                </a:lnTo>
                <a:lnTo>
                  <a:pt x="90" y="396"/>
                </a:lnTo>
                <a:lnTo>
                  <a:pt x="75" y="102"/>
                </a:lnTo>
                <a:close/>
              </a:path>
            </a:pathLst>
          </a:custGeom>
          <a:solidFill>
            <a:srgbClr val="0070C0"/>
          </a:solidFill>
          <a:ln w="12700" cap="flat" cmpd="sng">
            <a:solidFill>
              <a:srgbClr val="0070C0"/>
            </a:solidFill>
            <a:prstDash val="solid"/>
            <a:round/>
            <a:headEnd type="none" w="med" len="med"/>
            <a:tailEnd type="none" w="med" len="med"/>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11" name="Rectangle 13"/>
          <p:cNvSpPr/>
          <p:nvPr/>
        </p:nvSpPr>
        <p:spPr>
          <a:xfrm>
            <a:off x="1905000" y="1805582"/>
            <a:ext cx="3200400" cy="2112963"/>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algn="ctr" eaLnBrk="1" hangingPunct="1">
              <a:lnSpc>
                <a:spcPct val="110000"/>
              </a:lnSpc>
              <a:spcBef>
                <a:spcPct val="20000"/>
              </a:spcBef>
              <a:buClr>
                <a:schemeClr val="accent1"/>
              </a:buClr>
              <a:buFont typeface="Wingdings" panose="05000000000000000000" pitchFamily="2" charset="2"/>
            </a:pPr>
            <a:r>
              <a:rPr lang="en-US" altLang="zh-CN" sz="4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4.3</a:t>
            </a:r>
            <a:endParaRPr lang="en-US" altLang="zh-CN" sz="4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ctr" eaLnBrk="1" hangingPunct="1">
              <a:lnSpc>
                <a:spcPct val="110000"/>
              </a:lnSpc>
              <a:spcBef>
                <a:spcPct val="20000"/>
              </a:spcBef>
              <a:buClr>
                <a:schemeClr val="accent1"/>
              </a:buClr>
              <a:buFont typeface="Wingdings" panose="05000000000000000000" pitchFamily="2" charset="2"/>
            </a:pPr>
            <a:r>
              <a:rPr lang="en-US" altLang="zh-CN" sz="2400" dirty="0">
                <a:solidFill>
                  <a:srgbClr val="C00000"/>
                </a:solidFill>
                <a:latin typeface="Times New Roman" panose="02020603050405020304" pitchFamily="18" charset="0"/>
                <a:ea typeface="黑体" panose="02010609060101010101" pitchFamily="49" charset="-122"/>
              </a:rPr>
              <a:t>HCO</a:t>
            </a:r>
            <a:r>
              <a:rPr lang="en-US" altLang="zh-CN" sz="2400" baseline="-25000" dirty="0">
                <a:solidFill>
                  <a:srgbClr val="C00000"/>
                </a:solidFill>
                <a:latin typeface="Times New Roman" panose="02020603050405020304" pitchFamily="18" charset="0"/>
                <a:ea typeface="黑体" panose="02010609060101010101" pitchFamily="49" charset="-122"/>
              </a:rPr>
              <a:t>3</a:t>
            </a:r>
            <a:r>
              <a:rPr lang="en-US" altLang="zh-CN" sz="2400" baseline="30000" dirty="0">
                <a:solidFill>
                  <a:srgbClr val="C00000"/>
                </a:solidFill>
                <a:latin typeface="Times New Roman" panose="02020603050405020304" pitchFamily="18" charset="0"/>
                <a:ea typeface="黑体" panose="02010609060101010101" pitchFamily="49" charset="-122"/>
              </a:rPr>
              <a:t>-</a:t>
            </a:r>
            <a:r>
              <a:rPr lang="zh-CN" altLang="en-US" sz="2400" dirty="0">
                <a:solidFill>
                  <a:srgbClr val="C00000"/>
                </a:solidFill>
                <a:latin typeface="Times New Roman" panose="02020603050405020304" pitchFamily="18" charset="0"/>
                <a:ea typeface="黑体" panose="02010609060101010101" pitchFamily="49" charset="-122"/>
              </a:rPr>
              <a:t>、 </a:t>
            </a:r>
            <a:r>
              <a:rPr lang="en-US" altLang="zh-CN" sz="2400" dirty="0">
                <a:solidFill>
                  <a:srgbClr val="C00000"/>
                </a:solidFill>
                <a:latin typeface="Times New Roman" panose="02020603050405020304" pitchFamily="18" charset="0"/>
                <a:ea typeface="黑体" panose="02010609060101010101" pitchFamily="49" charset="-122"/>
              </a:rPr>
              <a:t>CO</a:t>
            </a:r>
            <a:r>
              <a:rPr lang="en-US" altLang="zh-CN" sz="2400" baseline="-25000" dirty="0">
                <a:solidFill>
                  <a:srgbClr val="C00000"/>
                </a:solidFill>
                <a:latin typeface="Times New Roman" panose="02020603050405020304" pitchFamily="18" charset="0"/>
                <a:ea typeface="黑体" panose="02010609060101010101" pitchFamily="49" charset="-122"/>
              </a:rPr>
              <a:t>3</a:t>
            </a:r>
            <a:r>
              <a:rPr lang="en-US" altLang="zh-CN" sz="2400" baseline="30000" dirty="0">
                <a:solidFill>
                  <a:srgbClr val="C00000"/>
                </a:solidFill>
                <a:latin typeface="Times New Roman" panose="02020603050405020304" pitchFamily="18" charset="0"/>
                <a:ea typeface="黑体" panose="02010609060101010101" pitchFamily="49" charset="-122"/>
              </a:rPr>
              <a:t>2-</a:t>
            </a:r>
            <a:r>
              <a:rPr lang="en-US" altLang="zh-CN" dirty="0">
                <a:solidFill>
                  <a:srgbClr val="C00000"/>
                </a:solidFill>
                <a:latin typeface="Garamond" panose="02020404030301010803" pitchFamily="18" charset="0"/>
              </a:rPr>
              <a:t> </a:t>
            </a:r>
            <a:r>
              <a:rPr lang="en-US" altLang="zh-CN" sz="2400" dirty="0">
                <a:solidFill>
                  <a:srgbClr val="C00000"/>
                </a:solidFill>
                <a:latin typeface="Times New Roman" panose="02020603050405020304" pitchFamily="18" charset="0"/>
                <a:ea typeface="黑体" panose="02010609060101010101" pitchFamily="49" charset="-122"/>
              </a:rPr>
              <a:t>→H</a:t>
            </a:r>
            <a:r>
              <a:rPr lang="en-US" altLang="zh-CN" sz="2400" baseline="-25000" dirty="0">
                <a:solidFill>
                  <a:srgbClr val="C00000"/>
                </a:solidFill>
                <a:latin typeface="Times New Roman" panose="02020603050405020304" pitchFamily="18" charset="0"/>
                <a:ea typeface="黑体" panose="02010609060101010101" pitchFamily="49" charset="-122"/>
              </a:rPr>
              <a:t>2</a:t>
            </a:r>
            <a:r>
              <a:rPr lang="en-US" altLang="zh-CN" sz="2400" dirty="0">
                <a:solidFill>
                  <a:srgbClr val="C00000"/>
                </a:solidFill>
                <a:latin typeface="Times New Roman" panose="02020603050405020304" pitchFamily="18" charset="0"/>
                <a:ea typeface="黑体" panose="02010609060101010101" pitchFamily="49" charset="-122"/>
              </a:rPr>
              <a:t>CO</a:t>
            </a:r>
            <a:r>
              <a:rPr lang="en-US" altLang="zh-CN" sz="2400" baseline="-25000" dirty="0">
                <a:solidFill>
                  <a:srgbClr val="C00000"/>
                </a:solidFill>
                <a:latin typeface="Times New Roman" panose="02020603050405020304" pitchFamily="18" charset="0"/>
                <a:ea typeface="黑体" panose="02010609060101010101" pitchFamily="49" charset="-122"/>
              </a:rPr>
              <a:t>3</a:t>
            </a:r>
            <a:endParaRPr lang="en-US" altLang="zh-CN" sz="2400" baseline="-25000" dirty="0">
              <a:solidFill>
                <a:srgbClr val="C00000"/>
              </a:solidFill>
              <a:latin typeface="Times New Roman" panose="02020603050405020304" pitchFamily="18" charset="0"/>
              <a:ea typeface="黑体" panose="02010609060101010101" pitchFamily="49" charset="-122"/>
            </a:endParaRPr>
          </a:p>
          <a:p>
            <a:pPr marL="342900" indent="-342900" algn="ctr" eaLnBrk="1" hangingPunct="1">
              <a:lnSpc>
                <a:spcPct val="110000"/>
              </a:lnSpc>
              <a:spcBef>
                <a:spcPct val="20000"/>
              </a:spcBef>
              <a:buClr>
                <a:schemeClr val="accent1"/>
              </a:buClr>
              <a:buFont typeface="Wingdings" panose="05000000000000000000" pitchFamily="2" charset="2"/>
            </a:pPr>
            <a:r>
              <a:rPr lang="zh-CN" altLang="en-US" sz="2400" dirty="0">
                <a:solidFill>
                  <a:srgbClr val="C00000"/>
                </a:solidFill>
                <a:latin typeface="黑体" panose="02010609060101010101" pitchFamily="49" charset="-122"/>
                <a:ea typeface="黑体" panose="02010609060101010101" pitchFamily="49" charset="-122"/>
              </a:rPr>
              <a:t>总碱度</a:t>
            </a:r>
            <a:r>
              <a:rPr lang="en-US" altLang="zh-CN" sz="2400" dirty="0">
                <a:solidFill>
                  <a:srgbClr val="C00000"/>
                </a:solidFill>
                <a:latin typeface="黑体" panose="02010609060101010101" pitchFamily="49" charset="-122"/>
                <a:ea typeface="黑体" panose="02010609060101010101" pitchFamily="49" charset="-122"/>
              </a:rPr>
              <a:t>/</a:t>
            </a:r>
            <a:r>
              <a:rPr lang="zh-CN" altLang="en-US" sz="2400" dirty="0">
                <a:solidFill>
                  <a:srgbClr val="C00000"/>
                </a:solidFill>
                <a:latin typeface="黑体" panose="02010609060101010101" pitchFamily="49" charset="-122"/>
                <a:ea typeface="黑体" panose="02010609060101010101" pitchFamily="49" charset="-122"/>
              </a:rPr>
              <a:t>甲基橙碱度</a:t>
            </a:r>
            <a:endParaRPr lang="zh-CN" altLang="en-US" sz="2400" dirty="0">
              <a:solidFill>
                <a:srgbClr val="C00000"/>
              </a:solidFill>
              <a:latin typeface="黑体" panose="02010609060101010101" pitchFamily="49" charset="-122"/>
              <a:ea typeface="黑体" panose="02010609060101010101" pitchFamily="49" charset="-122"/>
            </a:endParaRPr>
          </a:p>
        </p:txBody>
      </p:sp>
      <p:sp>
        <p:nvSpPr>
          <p:cNvPr id="12" name="Rectangle 35"/>
          <p:cNvSpPr/>
          <p:nvPr/>
        </p:nvSpPr>
        <p:spPr>
          <a:xfrm>
            <a:off x="2334161" y="4367807"/>
            <a:ext cx="5929828" cy="531940"/>
          </a:xfrm>
          <a:prstGeom prst="rect">
            <a:avLst/>
          </a:prstGeom>
          <a:noFill/>
          <a:ln w="50800">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algn="ctr" eaLnBrk="1" hangingPunct="1">
              <a:lnSpc>
                <a:spcPct val="110000"/>
              </a:lnSpc>
              <a:spcBef>
                <a:spcPct val="20000"/>
              </a:spcBef>
              <a:buClr>
                <a:schemeClr val="accent1"/>
              </a:buClr>
              <a:buFont typeface="Wingdings" panose="05000000000000000000" pitchFamily="2" charset="2"/>
              <a:buNone/>
            </a:pPr>
            <a:r>
              <a:rPr lang="en-US" altLang="zh-CN" sz="2800" dirty="0">
                <a:solidFill>
                  <a:srgbClr val="FF6600"/>
                </a:solidFill>
                <a:latin typeface="Times New Roman" panose="02020603050405020304" pitchFamily="18" charset="0"/>
                <a:ea typeface="黑体" panose="02010609060101010101" pitchFamily="49" charset="-122"/>
              </a:rPr>
              <a:t> </a:t>
            </a:r>
            <a:r>
              <a:rPr lang="zh-CN" altLang="en-US" sz="2400" dirty="0">
                <a:solidFill>
                  <a:srgbClr val="C00000"/>
                </a:solidFill>
                <a:latin typeface="黑体" panose="02010609060101010101" pitchFamily="49" charset="-122"/>
                <a:ea typeface="黑体" panose="02010609060101010101" pitchFamily="49" charset="-122"/>
              </a:rPr>
              <a:t>总碱度</a:t>
            </a:r>
            <a:r>
              <a:rPr lang="en-US" altLang="zh-CN" sz="2400" dirty="0">
                <a:solidFill>
                  <a:srgbClr val="C00000"/>
                </a:solidFill>
                <a:latin typeface="Times New Roman" panose="02020603050405020304" pitchFamily="18" charset="0"/>
                <a:ea typeface="黑体" panose="02010609060101010101" pitchFamily="49" charset="-122"/>
              </a:rPr>
              <a:t>= [HCO</a:t>
            </a:r>
            <a:r>
              <a:rPr lang="en-US" altLang="zh-CN" sz="2400" baseline="-30000" dirty="0">
                <a:solidFill>
                  <a:srgbClr val="C00000"/>
                </a:solidFill>
                <a:latin typeface="Times New Roman" panose="02020603050405020304" pitchFamily="18" charset="0"/>
                <a:ea typeface="黑体" panose="02010609060101010101" pitchFamily="49" charset="-122"/>
              </a:rPr>
              <a:t>3</a:t>
            </a:r>
            <a:r>
              <a:rPr lang="en-US" altLang="zh-CN" sz="2400" baseline="30000" dirty="0">
                <a:solidFill>
                  <a:srgbClr val="C00000"/>
                </a:solidFill>
                <a:latin typeface="Times New Roman" panose="02020603050405020304" pitchFamily="18" charset="0"/>
                <a:ea typeface="黑体" panose="02010609060101010101" pitchFamily="49" charset="-122"/>
              </a:rPr>
              <a:t>-</a:t>
            </a:r>
            <a:r>
              <a:rPr lang="en-US" altLang="zh-CN" sz="2400" dirty="0">
                <a:solidFill>
                  <a:srgbClr val="C00000"/>
                </a:solidFill>
                <a:latin typeface="Times New Roman" panose="02020603050405020304" pitchFamily="18" charset="0"/>
                <a:ea typeface="黑体" panose="02010609060101010101" pitchFamily="49" charset="-122"/>
              </a:rPr>
              <a:t>] + 2 [CO</a:t>
            </a:r>
            <a:r>
              <a:rPr lang="en-US" altLang="zh-CN" sz="2400" baseline="-30000" dirty="0">
                <a:solidFill>
                  <a:srgbClr val="C00000"/>
                </a:solidFill>
                <a:latin typeface="Times New Roman" panose="02020603050405020304" pitchFamily="18" charset="0"/>
                <a:ea typeface="黑体" panose="02010609060101010101" pitchFamily="49" charset="-122"/>
              </a:rPr>
              <a:t>3</a:t>
            </a:r>
            <a:r>
              <a:rPr lang="en-US" altLang="zh-CN" sz="2400" baseline="30000" dirty="0">
                <a:solidFill>
                  <a:srgbClr val="C00000"/>
                </a:solidFill>
                <a:latin typeface="Times New Roman" panose="02020603050405020304" pitchFamily="18" charset="0"/>
                <a:ea typeface="黑体" panose="02010609060101010101" pitchFamily="49" charset="-122"/>
              </a:rPr>
              <a:t>2-</a:t>
            </a:r>
            <a:r>
              <a:rPr lang="en-US" altLang="zh-CN" sz="2400" dirty="0">
                <a:solidFill>
                  <a:srgbClr val="C00000"/>
                </a:solidFill>
                <a:latin typeface="Times New Roman" panose="02020603050405020304" pitchFamily="18" charset="0"/>
                <a:ea typeface="黑体" panose="02010609060101010101" pitchFamily="49" charset="-122"/>
              </a:rPr>
              <a:t>] + [OH</a:t>
            </a:r>
            <a:r>
              <a:rPr lang="en-US" altLang="zh-CN" sz="2400" baseline="30000" dirty="0">
                <a:solidFill>
                  <a:srgbClr val="C00000"/>
                </a:solidFill>
                <a:latin typeface="Times New Roman" panose="02020603050405020304" pitchFamily="18" charset="0"/>
                <a:ea typeface="黑体" panose="02010609060101010101" pitchFamily="49" charset="-122"/>
              </a:rPr>
              <a:t>-</a:t>
            </a:r>
            <a:r>
              <a:rPr lang="en-US" altLang="zh-CN" sz="2400" dirty="0">
                <a:solidFill>
                  <a:srgbClr val="C00000"/>
                </a:solidFill>
                <a:latin typeface="Times New Roman" panose="02020603050405020304" pitchFamily="18" charset="0"/>
                <a:ea typeface="黑体" panose="02010609060101010101" pitchFamily="49" charset="-122"/>
              </a:rPr>
              <a:t>] - [H</a:t>
            </a:r>
            <a:r>
              <a:rPr lang="en-US" altLang="zh-CN" sz="2400" baseline="30000" dirty="0">
                <a:solidFill>
                  <a:srgbClr val="C00000"/>
                </a:solidFill>
                <a:latin typeface="Times New Roman" panose="02020603050405020304" pitchFamily="18" charset="0"/>
                <a:ea typeface="黑体" panose="02010609060101010101" pitchFamily="49" charset="-122"/>
              </a:rPr>
              <a:t>+</a:t>
            </a:r>
            <a:r>
              <a:rPr lang="en-US" altLang="zh-CN" sz="2400" dirty="0">
                <a:solidFill>
                  <a:srgbClr val="C00000"/>
                </a:solidFill>
                <a:latin typeface="Times New Roman" panose="02020603050405020304" pitchFamily="18" charset="0"/>
                <a:ea typeface="黑体" panose="02010609060101010101" pitchFamily="49" charset="-122"/>
              </a:rPr>
              <a:t>]</a:t>
            </a:r>
            <a:endParaRPr lang="en-US" altLang="zh-CN" sz="2400" dirty="0">
              <a:solidFill>
                <a:srgbClr val="C00000"/>
              </a:solidFill>
              <a:latin typeface="Times New Roman" panose="02020603050405020304" pitchFamily="18" charset="0"/>
              <a:ea typeface="黑体" panose="02010609060101010101" pitchFamily="49" charset="-122"/>
            </a:endParaRPr>
          </a:p>
        </p:txBody>
      </p:sp>
      <p:sp>
        <p:nvSpPr>
          <p:cNvPr id="13" name="Line 37"/>
          <p:cNvSpPr/>
          <p:nvPr/>
        </p:nvSpPr>
        <p:spPr>
          <a:xfrm>
            <a:off x="3429000" y="3986807"/>
            <a:ext cx="0" cy="533400"/>
          </a:xfrm>
          <a:prstGeom prst="line">
            <a:avLst/>
          </a:prstGeom>
          <a:ln w="50800" cap="flat" cmpd="sng">
            <a:solidFill>
              <a:srgbClr val="C00000"/>
            </a:solidFill>
            <a:prstDash val="solid"/>
            <a:headEnd type="none" w="med" len="med"/>
            <a:tailEnd type="stealth" w="lg" len="lg"/>
          </a:ln>
        </p:spPr>
      </p:sp>
      <p:sp>
        <p:nvSpPr>
          <p:cNvPr id="14" name="Line 41"/>
          <p:cNvSpPr/>
          <p:nvPr/>
        </p:nvSpPr>
        <p:spPr>
          <a:xfrm>
            <a:off x="6305550" y="3986807"/>
            <a:ext cx="0" cy="1219200"/>
          </a:xfrm>
          <a:prstGeom prst="line">
            <a:avLst/>
          </a:prstGeom>
          <a:ln w="50800" cap="flat" cmpd="sng">
            <a:solidFill>
              <a:srgbClr val="0070C0"/>
            </a:solidFill>
            <a:prstDash val="solid"/>
            <a:headEnd type="none" w="med" len="med"/>
            <a:tailEnd type="stealth" w="lg" len="lg"/>
          </a:ln>
        </p:spPr>
      </p:sp>
      <p:sp>
        <p:nvSpPr>
          <p:cNvPr id="15" name="Rectangle 23"/>
          <p:cNvSpPr/>
          <p:nvPr/>
        </p:nvSpPr>
        <p:spPr>
          <a:xfrm>
            <a:off x="4724400" y="1853207"/>
            <a:ext cx="3505200" cy="2185988"/>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algn="ctr" eaLnBrk="1" hangingPunct="1">
              <a:lnSpc>
                <a:spcPct val="110000"/>
              </a:lnSpc>
              <a:spcBef>
                <a:spcPct val="20000"/>
              </a:spcBef>
              <a:buClr>
                <a:schemeClr val="accent1"/>
              </a:buClr>
              <a:buFont typeface="Wingdings" panose="05000000000000000000" pitchFamily="2" charset="2"/>
            </a:pPr>
            <a:r>
              <a:rPr lang="en-US" altLang="zh-CN" sz="4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8.3</a:t>
            </a:r>
            <a:endParaRPr lang="en-US" altLang="zh-CN" sz="4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ctr" eaLnBrk="1" hangingPunct="1">
              <a:lnSpc>
                <a:spcPct val="110000"/>
              </a:lnSpc>
              <a:spcBef>
                <a:spcPct val="20000"/>
              </a:spcBef>
              <a:buClr>
                <a:schemeClr val="accent1"/>
              </a:buClr>
              <a:buFont typeface="Wingdings" panose="05000000000000000000" pitchFamily="2" charset="2"/>
            </a:pPr>
            <a:r>
              <a:rPr lang="en-US" altLang="zh-CN" sz="2400" dirty="0">
                <a:solidFill>
                  <a:srgbClr val="0070C0"/>
                </a:solidFill>
                <a:latin typeface="Times New Roman" panose="02020603050405020304" pitchFamily="18" charset="0"/>
                <a:ea typeface="黑体" panose="02010609060101010101" pitchFamily="49" charset="-122"/>
              </a:rPr>
              <a:t>H</a:t>
            </a:r>
            <a:r>
              <a:rPr lang="en-US" altLang="zh-CN" sz="2400" baseline="-25000" dirty="0">
                <a:solidFill>
                  <a:srgbClr val="0070C0"/>
                </a:solidFill>
                <a:latin typeface="Times New Roman" panose="02020603050405020304" pitchFamily="18" charset="0"/>
                <a:ea typeface="黑体" panose="02010609060101010101" pitchFamily="49" charset="-122"/>
              </a:rPr>
              <a:t>2</a:t>
            </a:r>
            <a:r>
              <a:rPr lang="en-US" altLang="zh-CN" sz="2400" dirty="0">
                <a:solidFill>
                  <a:srgbClr val="0070C0"/>
                </a:solidFill>
                <a:latin typeface="Times New Roman" panose="02020603050405020304" pitchFamily="18" charset="0"/>
                <a:ea typeface="黑体" panose="02010609060101010101" pitchFamily="49" charset="-122"/>
              </a:rPr>
              <a:t>CO</a:t>
            </a:r>
            <a:r>
              <a:rPr lang="en-US" altLang="zh-CN" sz="2400" baseline="-25000" dirty="0">
                <a:solidFill>
                  <a:srgbClr val="0070C0"/>
                </a:solidFill>
                <a:latin typeface="Times New Roman" panose="02020603050405020304" pitchFamily="18" charset="0"/>
                <a:ea typeface="黑体" panose="02010609060101010101" pitchFamily="49" charset="-122"/>
              </a:rPr>
              <a:t>3</a:t>
            </a:r>
            <a:r>
              <a:rPr lang="zh-CN" altLang="en-US" sz="2400" dirty="0">
                <a:solidFill>
                  <a:srgbClr val="0070C0"/>
                </a:solidFill>
                <a:latin typeface="Times New Roman" panose="02020603050405020304" pitchFamily="18" charset="0"/>
                <a:ea typeface="黑体" panose="02010609060101010101" pitchFamily="49" charset="-122"/>
              </a:rPr>
              <a:t>、</a:t>
            </a:r>
            <a:r>
              <a:rPr lang="en-US" altLang="zh-CN" sz="2400" dirty="0">
                <a:solidFill>
                  <a:srgbClr val="0070C0"/>
                </a:solidFill>
                <a:latin typeface="Times New Roman" panose="02020603050405020304" pitchFamily="18" charset="0"/>
                <a:ea typeface="黑体" panose="02010609060101010101" pitchFamily="49" charset="-122"/>
              </a:rPr>
              <a:t>CO</a:t>
            </a:r>
            <a:r>
              <a:rPr lang="en-US" altLang="zh-CN" sz="2400" baseline="-25000" dirty="0">
                <a:solidFill>
                  <a:srgbClr val="0070C0"/>
                </a:solidFill>
                <a:latin typeface="Times New Roman" panose="02020603050405020304" pitchFamily="18" charset="0"/>
                <a:ea typeface="黑体" panose="02010609060101010101" pitchFamily="49" charset="-122"/>
              </a:rPr>
              <a:t>3</a:t>
            </a:r>
            <a:r>
              <a:rPr lang="en-US" altLang="zh-CN" sz="2400" baseline="30000" dirty="0">
                <a:solidFill>
                  <a:srgbClr val="0070C0"/>
                </a:solidFill>
                <a:latin typeface="Times New Roman" panose="02020603050405020304" pitchFamily="18" charset="0"/>
                <a:ea typeface="黑体" panose="02010609060101010101" pitchFamily="49" charset="-122"/>
              </a:rPr>
              <a:t>2- </a:t>
            </a:r>
            <a:endParaRPr lang="en-US" altLang="zh-CN" sz="2400" baseline="30000" dirty="0">
              <a:solidFill>
                <a:srgbClr val="0070C0"/>
              </a:solidFill>
              <a:latin typeface="Times New Roman" panose="02020603050405020304" pitchFamily="18" charset="0"/>
              <a:ea typeface="黑体" panose="02010609060101010101" pitchFamily="49" charset="-122"/>
            </a:endParaRPr>
          </a:p>
          <a:p>
            <a:pPr marL="342900" indent="-342900" algn="ctr" eaLnBrk="1" hangingPunct="1">
              <a:lnSpc>
                <a:spcPct val="110000"/>
              </a:lnSpc>
              <a:spcBef>
                <a:spcPct val="20000"/>
              </a:spcBef>
              <a:buClr>
                <a:schemeClr val="accent1"/>
              </a:buClr>
              <a:buFont typeface="Wingdings" panose="05000000000000000000" pitchFamily="2" charset="2"/>
            </a:pPr>
            <a:r>
              <a:rPr lang="en-US" altLang="zh-CN" sz="2400" dirty="0">
                <a:solidFill>
                  <a:srgbClr val="0070C0"/>
                </a:solidFill>
                <a:latin typeface="Times New Roman" panose="02020603050405020304" pitchFamily="18" charset="0"/>
                <a:ea typeface="黑体" panose="02010609060101010101" pitchFamily="49" charset="-122"/>
              </a:rPr>
              <a:t>→HCO</a:t>
            </a:r>
            <a:r>
              <a:rPr lang="en-US" altLang="zh-CN" sz="2400" baseline="-25000" dirty="0">
                <a:solidFill>
                  <a:srgbClr val="0070C0"/>
                </a:solidFill>
                <a:latin typeface="Times New Roman" panose="02020603050405020304" pitchFamily="18" charset="0"/>
                <a:ea typeface="黑体" panose="02010609060101010101" pitchFamily="49" charset="-122"/>
              </a:rPr>
              <a:t>3</a:t>
            </a:r>
            <a:r>
              <a:rPr lang="en-US" altLang="zh-CN" sz="2400" baseline="30000" dirty="0">
                <a:solidFill>
                  <a:srgbClr val="0070C0"/>
                </a:solidFill>
                <a:latin typeface="Times New Roman" panose="02020603050405020304" pitchFamily="18" charset="0"/>
                <a:ea typeface="黑体" panose="02010609060101010101" pitchFamily="49" charset="-122"/>
              </a:rPr>
              <a:t>-</a:t>
            </a:r>
            <a:endParaRPr lang="en-US" altLang="zh-CN" sz="2400" baseline="30000" dirty="0">
              <a:solidFill>
                <a:srgbClr val="0070C0"/>
              </a:solidFill>
              <a:latin typeface="Times New Roman" panose="02020603050405020304" pitchFamily="18" charset="0"/>
              <a:ea typeface="黑体" panose="02010609060101010101" pitchFamily="49" charset="-122"/>
            </a:endParaRPr>
          </a:p>
          <a:p>
            <a:pPr marL="342900" indent="-342900" algn="ctr" eaLnBrk="1" hangingPunct="1">
              <a:lnSpc>
                <a:spcPct val="110000"/>
              </a:lnSpc>
              <a:spcBef>
                <a:spcPct val="20000"/>
              </a:spcBef>
              <a:buClr>
                <a:schemeClr val="accent1"/>
              </a:buClr>
              <a:buFont typeface="Wingdings" panose="05000000000000000000" pitchFamily="2" charset="2"/>
            </a:pPr>
            <a:r>
              <a:rPr lang="zh-CN" altLang="en-US" sz="2400" dirty="0">
                <a:solidFill>
                  <a:srgbClr val="0070C0"/>
                </a:solidFill>
                <a:latin typeface="黑体" panose="02010609060101010101" pitchFamily="49" charset="-122"/>
                <a:ea typeface="黑体" panose="02010609060101010101" pitchFamily="49" charset="-122"/>
              </a:rPr>
              <a:t>酚酞碱度</a:t>
            </a:r>
            <a:endParaRPr lang="zh-CN" altLang="en-US" sz="2400" dirty="0">
              <a:solidFill>
                <a:srgbClr val="0070C0"/>
              </a:solidFill>
              <a:latin typeface="黑体" panose="02010609060101010101" pitchFamily="49" charset="-122"/>
              <a:ea typeface="黑体" panose="02010609060101010101" pitchFamily="49" charset="-122"/>
            </a:endParaRPr>
          </a:p>
        </p:txBody>
      </p:sp>
      <p:sp>
        <p:nvSpPr>
          <p:cNvPr id="16" name="Rectangle 40"/>
          <p:cNvSpPr/>
          <p:nvPr/>
        </p:nvSpPr>
        <p:spPr>
          <a:xfrm>
            <a:off x="1981200" y="5129807"/>
            <a:ext cx="6495689" cy="493148"/>
          </a:xfrm>
          <a:prstGeom prst="rect">
            <a:avLst/>
          </a:prstGeom>
          <a:noFill/>
          <a:ln w="50800">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lvl="1" eaLnBrk="1" hangingPunct="1">
              <a:lnSpc>
                <a:spcPct val="120000"/>
              </a:lnSpc>
              <a:spcBef>
                <a:spcPct val="20000"/>
              </a:spcBef>
              <a:buClr>
                <a:schemeClr val="tx1"/>
              </a:buClr>
              <a:buFont typeface="Wingdings" panose="05000000000000000000" pitchFamily="2" charset="2"/>
              <a:buNone/>
            </a:pPr>
            <a:r>
              <a:rPr lang="zh-CN" altLang="en-US" sz="2400" dirty="0">
                <a:solidFill>
                  <a:srgbClr val="0070C0"/>
                </a:solidFill>
                <a:latin typeface="黑体" panose="02010609060101010101" pitchFamily="49" charset="-122"/>
                <a:ea typeface="黑体" panose="02010609060101010101" pitchFamily="49" charset="-122"/>
              </a:rPr>
              <a:t>酚酞碱度</a:t>
            </a:r>
            <a:r>
              <a:rPr lang="en-US" altLang="zh-CN" sz="2400" dirty="0">
                <a:solidFill>
                  <a:srgbClr val="0070C0"/>
                </a:solidFill>
                <a:latin typeface="Times New Roman" panose="02020603050405020304" pitchFamily="18" charset="0"/>
                <a:ea typeface="黑体" panose="02010609060101010101" pitchFamily="49" charset="-122"/>
              </a:rPr>
              <a:t>= [CO</a:t>
            </a:r>
            <a:r>
              <a:rPr lang="en-US" altLang="zh-CN" sz="2400" baseline="-25000" dirty="0">
                <a:solidFill>
                  <a:srgbClr val="0070C0"/>
                </a:solidFill>
                <a:latin typeface="Times New Roman" panose="02020603050405020304" pitchFamily="18" charset="0"/>
                <a:ea typeface="黑体" panose="02010609060101010101" pitchFamily="49" charset="-122"/>
              </a:rPr>
              <a:t>3</a:t>
            </a:r>
            <a:r>
              <a:rPr lang="en-US" altLang="zh-CN" sz="2400" baseline="30000" dirty="0">
                <a:solidFill>
                  <a:srgbClr val="0070C0"/>
                </a:solidFill>
                <a:latin typeface="Times New Roman" panose="02020603050405020304" pitchFamily="18" charset="0"/>
                <a:ea typeface="黑体" panose="02010609060101010101" pitchFamily="49" charset="-122"/>
              </a:rPr>
              <a:t>2-</a:t>
            </a:r>
            <a:r>
              <a:rPr lang="en-US" altLang="zh-CN" sz="2400" dirty="0">
                <a:solidFill>
                  <a:srgbClr val="0070C0"/>
                </a:solidFill>
                <a:latin typeface="Times New Roman" panose="02020603050405020304" pitchFamily="18" charset="0"/>
                <a:ea typeface="黑体" panose="02010609060101010101" pitchFamily="49" charset="-122"/>
              </a:rPr>
              <a:t>] + [OH</a:t>
            </a:r>
            <a:r>
              <a:rPr lang="en-US" altLang="zh-CN" sz="2400" baseline="30000" dirty="0">
                <a:solidFill>
                  <a:srgbClr val="0070C0"/>
                </a:solidFill>
                <a:latin typeface="Times New Roman" panose="02020603050405020304" pitchFamily="18" charset="0"/>
                <a:ea typeface="黑体" panose="02010609060101010101" pitchFamily="49" charset="-122"/>
              </a:rPr>
              <a:t>-</a:t>
            </a:r>
            <a:r>
              <a:rPr lang="en-US" altLang="zh-CN" sz="2400" dirty="0">
                <a:solidFill>
                  <a:srgbClr val="0070C0"/>
                </a:solidFill>
                <a:latin typeface="Times New Roman" panose="02020603050405020304" pitchFamily="18" charset="0"/>
                <a:ea typeface="黑体" panose="02010609060101010101" pitchFamily="49" charset="-122"/>
              </a:rPr>
              <a:t>] - [H</a:t>
            </a:r>
            <a:r>
              <a:rPr lang="en-US" altLang="zh-CN" sz="2400" baseline="-25000" dirty="0">
                <a:solidFill>
                  <a:srgbClr val="0070C0"/>
                </a:solidFill>
                <a:latin typeface="Times New Roman" panose="02020603050405020304" pitchFamily="18" charset="0"/>
                <a:ea typeface="黑体" panose="02010609060101010101" pitchFamily="49" charset="-122"/>
              </a:rPr>
              <a:t>2</a:t>
            </a:r>
            <a:r>
              <a:rPr lang="en-US" altLang="zh-CN" sz="2400" dirty="0">
                <a:solidFill>
                  <a:srgbClr val="0070C0"/>
                </a:solidFill>
                <a:latin typeface="Times New Roman" panose="02020603050405020304" pitchFamily="18" charset="0"/>
                <a:ea typeface="黑体" panose="02010609060101010101" pitchFamily="49" charset="-122"/>
              </a:rPr>
              <a:t>CO</a:t>
            </a:r>
            <a:r>
              <a:rPr lang="en-US" altLang="zh-CN" sz="2400" baseline="-25000" dirty="0">
                <a:solidFill>
                  <a:srgbClr val="0070C0"/>
                </a:solidFill>
                <a:latin typeface="Times New Roman" panose="02020603050405020304" pitchFamily="18" charset="0"/>
                <a:ea typeface="黑体" panose="02010609060101010101" pitchFamily="49" charset="-122"/>
              </a:rPr>
              <a:t>3</a:t>
            </a:r>
            <a:r>
              <a:rPr lang="en-US" altLang="zh-CN" sz="2400" dirty="0">
                <a:solidFill>
                  <a:srgbClr val="0070C0"/>
                </a:solidFill>
                <a:latin typeface="Times New Roman" panose="02020603050405020304" pitchFamily="18" charset="0"/>
                <a:ea typeface="黑体" panose="02010609060101010101" pitchFamily="49" charset="-122"/>
              </a:rPr>
              <a:t>*] - [H</a:t>
            </a:r>
            <a:r>
              <a:rPr lang="en-US" altLang="zh-CN" sz="2400" baseline="30000" dirty="0">
                <a:solidFill>
                  <a:srgbClr val="0070C0"/>
                </a:solidFill>
                <a:latin typeface="Times New Roman" panose="02020603050405020304" pitchFamily="18" charset="0"/>
                <a:ea typeface="黑体" panose="02010609060101010101" pitchFamily="49" charset="-122"/>
              </a:rPr>
              <a:t>+</a:t>
            </a:r>
            <a:r>
              <a:rPr lang="en-US" altLang="zh-CN" sz="2400" dirty="0">
                <a:solidFill>
                  <a:srgbClr val="0070C0"/>
                </a:solidFill>
                <a:latin typeface="Times New Roman" panose="02020603050405020304" pitchFamily="18" charset="0"/>
                <a:ea typeface="黑体" panose="02010609060101010101" pitchFamily="49" charset="-122"/>
              </a:rPr>
              <a:t>]</a:t>
            </a:r>
            <a:endParaRPr lang="en-US" altLang="zh-CN" sz="2400" dirty="0">
              <a:solidFill>
                <a:srgbClr val="0070C0"/>
              </a:solidFill>
              <a:latin typeface="Times New Roman" panose="02020603050405020304" pitchFamily="18" charset="0"/>
              <a:ea typeface="黑体" panose="02010609060101010101" pitchFamily="49" charset="-122"/>
            </a:endParaRPr>
          </a:p>
        </p:txBody>
      </p:sp>
      <p:sp>
        <p:nvSpPr>
          <p:cNvPr id="17" name="Freeform 28"/>
          <p:cNvSpPr/>
          <p:nvPr/>
        </p:nvSpPr>
        <p:spPr>
          <a:xfrm>
            <a:off x="8543925" y="1081682"/>
            <a:ext cx="276225" cy="809625"/>
          </a:xfrm>
          <a:custGeom>
            <a:avLst/>
            <a:gdLst>
              <a:gd name="txL" fmla="*/ 0 w 174"/>
              <a:gd name="txT" fmla="*/ 0 h 510"/>
              <a:gd name="txR" fmla="*/ 174 w 174"/>
              <a:gd name="txB" fmla="*/ 510 h 510"/>
            </a:gdLst>
            <a:ahLst/>
            <a:cxnLst>
              <a:cxn ang="0">
                <a:pos x="2147483647" y="2147483647"/>
              </a:cxn>
              <a:cxn ang="0">
                <a:pos x="0" y="0"/>
              </a:cxn>
              <a:cxn ang="0">
                <a:pos x="2147483647" y="0"/>
              </a:cxn>
              <a:cxn ang="0">
                <a:pos x="2147483647" y="2147483647"/>
              </a:cxn>
              <a:cxn ang="0">
                <a:pos x="2147483647" y="2147483647"/>
              </a:cxn>
              <a:cxn ang="0">
                <a:pos x="2147483647" y="2147483647"/>
              </a:cxn>
              <a:cxn ang="0">
                <a:pos x="0" y="2147483647"/>
              </a:cxn>
              <a:cxn ang="0">
                <a:pos x="2147483647" y="2147483647"/>
              </a:cxn>
              <a:cxn ang="0">
                <a:pos x="2147483647" y="2147483647"/>
              </a:cxn>
            </a:cxnLst>
            <a:rect l="txL" t="txT" r="txR" b="txB"/>
            <a:pathLst>
              <a:path w="174" h="510">
                <a:moveTo>
                  <a:pt x="75" y="102"/>
                </a:moveTo>
                <a:lnTo>
                  <a:pt x="0" y="0"/>
                </a:lnTo>
                <a:lnTo>
                  <a:pt x="174" y="0"/>
                </a:lnTo>
                <a:lnTo>
                  <a:pt x="78" y="102"/>
                </a:lnTo>
                <a:lnTo>
                  <a:pt x="90" y="402"/>
                </a:lnTo>
                <a:lnTo>
                  <a:pt x="174" y="510"/>
                </a:lnTo>
                <a:lnTo>
                  <a:pt x="0" y="510"/>
                </a:lnTo>
                <a:lnTo>
                  <a:pt x="90" y="396"/>
                </a:lnTo>
                <a:lnTo>
                  <a:pt x="75" y="102"/>
                </a:lnTo>
                <a:close/>
              </a:path>
            </a:pathLst>
          </a:custGeom>
          <a:solidFill>
            <a:srgbClr val="00B050"/>
          </a:solidFill>
          <a:ln w="12700" cap="flat" cmpd="sng">
            <a:solidFill>
              <a:srgbClr val="00B050"/>
            </a:solidFill>
            <a:prstDash val="solid"/>
            <a:round/>
            <a:headEnd type="none" w="med" len="med"/>
            <a:tailEnd type="none" w="med" len="med"/>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18" name="Rectangle 29"/>
          <p:cNvSpPr/>
          <p:nvPr/>
        </p:nvSpPr>
        <p:spPr>
          <a:xfrm>
            <a:off x="7032625" y="1767482"/>
            <a:ext cx="3200400" cy="2176686"/>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algn="ctr" eaLnBrk="1" hangingPunct="1">
              <a:lnSpc>
                <a:spcPct val="110000"/>
              </a:lnSpc>
              <a:spcBef>
                <a:spcPct val="20000"/>
              </a:spcBef>
              <a:buClr>
                <a:schemeClr val="accent1"/>
              </a:buClr>
              <a:buFont typeface="Wingdings" panose="05000000000000000000" pitchFamily="2" charset="2"/>
            </a:pPr>
            <a:r>
              <a:rPr lang="en-US" altLang="zh-CN" sz="4000" dirty="0">
                <a:solidFill>
                  <a:srgbClr val="00B050"/>
                </a:solidFill>
                <a:latin typeface="Times New Roman" panose="02020603050405020304" pitchFamily="18" charset="0"/>
                <a:ea typeface="黑体" panose="02010609060101010101" pitchFamily="49" charset="-122"/>
                <a:cs typeface="Times New Roman" panose="02020603050405020304" pitchFamily="18" charset="0"/>
              </a:rPr>
              <a:t>12</a:t>
            </a:r>
            <a:endParaRPr lang="en-US" altLang="zh-CN" sz="4000" dirty="0">
              <a:solidFill>
                <a:srgbClr val="00B050"/>
              </a:solidFill>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ctr" eaLnBrk="1" hangingPunct="1">
              <a:lnSpc>
                <a:spcPct val="110000"/>
              </a:lnSpc>
              <a:spcBef>
                <a:spcPct val="20000"/>
              </a:spcBef>
              <a:buClr>
                <a:schemeClr val="accent1"/>
              </a:buClr>
              <a:buFont typeface="Wingdings" panose="05000000000000000000" pitchFamily="2" charset="2"/>
            </a:pPr>
            <a:r>
              <a:rPr lang="en-US" altLang="zh-CN" sz="2400" dirty="0">
                <a:solidFill>
                  <a:srgbClr val="00B050"/>
                </a:solidFill>
                <a:latin typeface="Times New Roman" panose="02020603050405020304" pitchFamily="18" charset="0"/>
                <a:ea typeface="黑体" panose="02010609060101010101" pitchFamily="49" charset="-122"/>
              </a:rPr>
              <a:t>H</a:t>
            </a:r>
            <a:r>
              <a:rPr lang="en-US" altLang="zh-CN" sz="2400" baseline="-25000" dirty="0">
                <a:solidFill>
                  <a:srgbClr val="00B050"/>
                </a:solidFill>
                <a:latin typeface="Times New Roman" panose="02020603050405020304" pitchFamily="18" charset="0"/>
                <a:ea typeface="黑体" panose="02010609060101010101" pitchFamily="49" charset="-122"/>
              </a:rPr>
              <a:t>2</a:t>
            </a:r>
            <a:r>
              <a:rPr lang="en-US" altLang="zh-CN" sz="2400" dirty="0">
                <a:solidFill>
                  <a:srgbClr val="00B050"/>
                </a:solidFill>
                <a:latin typeface="Times New Roman" panose="02020603050405020304" pitchFamily="18" charset="0"/>
                <a:ea typeface="黑体" panose="02010609060101010101" pitchFamily="49" charset="-122"/>
              </a:rPr>
              <a:t>CO</a:t>
            </a:r>
            <a:r>
              <a:rPr lang="en-US" altLang="zh-CN" sz="2400" baseline="-25000" dirty="0">
                <a:solidFill>
                  <a:srgbClr val="00B050"/>
                </a:solidFill>
                <a:latin typeface="Times New Roman" panose="02020603050405020304" pitchFamily="18" charset="0"/>
                <a:ea typeface="黑体" panose="02010609060101010101" pitchFamily="49" charset="-122"/>
              </a:rPr>
              <a:t>3</a:t>
            </a:r>
            <a:r>
              <a:rPr lang="en-US" altLang="zh-CN" sz="2400" dirty="0">
                <a:solidFill>
                  <a:srgbClr val="00B050"/>
                </a:solidFill>
                <a:latin typeface="Times New Roman" panose="02020603050405020304" pitchFamily="18" charset="0"/>
                <a:ea typeface="黑体" panose="02010609060101010101" pitchFamily="49" charset="-122"/>
              </a:rPr>
              <a:t>, HCO</a:t>
            </a:r>
            <a:r>
              <a:rPr lang="en-US" altLang="zh-CN" sz="2400" baseline="-25000" dirty="0">
                <a:solidFill>
                  <a:srgbClr val="00B050"/>
                </a:solidFill>
                <a:latin typeface="Times New Roman" panose="02020603050405020304" pitchFamily="18" charset="0"/>
                <a:ea typeface="黑体" panose="02010609060101010101" pitchFamily="49" charset="-122"/>
              </a:rPr>
              <a:t>3</a:t>
            </a:r>
            <a:r>
              <a:rPr lang="en-US" altLang="zh-CN" sz="2400" baseline="30000" dirty="0">
                <a:solidFill>
                  <a:srgbClr val="00B050"/>
                </a:solidFill>
                <a:latin typeface="Times New Roman" panose="02020603050405020304" pitchFamily="18" charset="0"/>
                <a:ea typeface="黑体" panose="02010609060101010101" pitchFamily="49" charset="-122"/>
              </a:rPr>
              <a:t>-</a:t>
            </a:r>
            <a:endParaRPr lang="en-US" altLang="zh-CN" sz="2400" baseline="30000" dirty="0">
              <a:solidFill>
                <a:srgbClr val="00B050"/>
              </a:solidFill>
              <a:latin typeface="Times New Roman" panose="02020603050405020304" pitchFamily="18" charset="0"/>
              <a:ea typeface="黑体" panose="02010609060101010101" pitchFamily="49" charset="-122"/>
            </a:endParaRPr>
          </a:p>
          <a:p>
            <a:pPr marL="342900" indent="-342900" algn="ctr" eaLnBrk="1" hangingPunct="1">
              <a:lnSpc>
                <a:spcPct val="110000"/>
              </a:lnSpc>
              <a:spcBef>
                <a:spcPct val="20000"/>
              </a:spcBef>
              <a:buClr>
                <a:schemeClr val="accent1"/>
              </a:buClr>
              <a:buFont typeface="Wingdings" panose="05000000000000000000" pitchFamily="2" charset="2"/>
            </a:pPr>
            <a:r>
              <a:rPr lang="en-US" altLang="zh-CN" sz="2400" dirty="0">
                <a:solidFill>
                  <a:srgbClr val="00B050"/>
                </a:solidFill>
                <a:latin typeface="Times New Roman" panose="02020603050405020304" pitchFamily="18" charset="0"/>
                <a:ea typeface="黑体" panose="02010609060101010101" pitchFamily="49" charset="-122"/>
                <a:sym typeface="Symbol" panose="05050102010706020507" pitchFamily="18" charset="2"/>
              </a:rPr>
              <a:t></a:t>
            </a:r>
            <a:r>
              <a:rPr lang="en-US" altLang="zh-CN" sz="2400" dirty="0">
                <a:solidFill>
                  <a:srgbClr val="00B050"/>
                </a:solidFill>
                <a:latin typeface="Times New Roman" panose="02020603050405020304" pitchFamily="18" charset="0"/>
                <a:ea typeface="黑体" panose="02010609060101010101" pitchFamily="49" charset="-122"/>
              </a:rPr>
              <a:t>CO</a:t>
            </a:r>
            <a:r>
              <a:rPr lang="en-US" altLang="zh-CN" sz="2400" baseline="-25000" dirty="0">
                <a:solidFill>
                  <a:srgbClr val="00B050"/>
                </a:solidFill>
                <a:latin typeface="Times New Roman" panose="02020603050405020304" pitchFamily="18" charset="0"/>
                <a:ea typeface="黑体" panose="02010609060101010101" pitchFamily="49" charset="-122"/>
              </a:rPr>
              <a:t>3</a:t>
            </a:r>
            <a:r>
              <a:rPr lang="en-US" altLang="zh-CN" sz="2400" baseline="30000" dirty="0">
                <a:solidFill>
                  <a:srgbClr val="00B050"/>
                </a:solidFill>
                <a:latin typeface="Times New Roman" panose="02020603050405020304" pitchFamily="18" charset="0"/>
                <a:ea typeface="黑体" panose="02010609060101010101" pitchFamily="49" charset="-122"/>
              </a:rPr>
              <a:t>2-</a:t>
            </a:r>
            <a:endParaRPr lang="en-US" altLang="zh-CN" sz="2400" baseline="30000" dirty="0">
              <a:solidFill>
                <a:srgbClr val="00B050"/>
              </a:solidFill>
              <a:latin typeface="Times New Roman" panose="02020603050405020304" pitchFamily="18" charset="0"/>
              <a:ea typeface="黑体" panose="02010609060101010101" pitchFamily="49" charset="-122"/>
            </a:endParaRPr>
          </a:p>
          <a:p>
            <a:pPr marL="342900" indent="-342900" algn="ctr" eaLnBrk="1" hangingPunct="1">
              <a:lnSpc>
                <a:spcPct val="110000"/>
              </a:lnSpc>
              <a:spcBef>
                <a:spcPct val="20000"/>
              </a:spcBef>
              <a:buClr>
                <a:schemeClr val="accent1"/>
              </a:buClr>
              <a:buFont typeface="Wingdings" panose="05000000000000000000" pitchFamily="2" charset="2"/>
            </a:pPr>
            <a:r>
              <a:rPr lang="zh-CN" altLang="en-US" sz="2400" dirty="0">
                <a:solidFill>
                  <a:srgbClr val="00B050"/>
                </a:solidFill>
                <a:latin typeface="黑体" panose="02010609060101010101" pitchFamily="49" charset="-122"/>
                <a:ea typeface="黑体" panose="02010609060101010101" pitchFamily="49" charset="-122"/>
              </a:rPr>
              <a:t>苛性碱度</a:t>
            </a:r>
            <a:endParaRPr lang="zh-CN" altLang="en-US" sz="2400" dirty="0">
              <a:solidFill>
                <a:srgbClr val="00B050"/>
              </a:solidFill>
              <a:latin typeface="黑体" panose="02010609060101010101" pitchFamily="49" charset="-122"/>
              <a:ea typeface="黑体" panose="02010609060101010101" pitchFamily="49" charset="-122"/>
            </a:endParaRPr>
          </a:p>
        </p:txBody>
      </p:sp>
      <p:sp>
        <p:nvSpPr>
          <p:cNvPr id="19" name="Rectangle 44"/>
          <p:cNvSpPr/>
          <p:nvPr/>
        </p:nvSpPr>
        <p:spPr>
          <a:xfrm>
            <a:off x="2410167" y="5815607"/>
            <a:ext cx="5969904" cy="465448"/>
          </a:xfrm>
          <a:prstGeom prst="rect">
            <a:avLst/>
          </a:prstGeom>
          <a:noFill/>
          <a:ln w="50800">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algn="ctr" eaLnBrk="1" hangingPunct="1">
              <a:lnSpc>
                <a:spcPct val="110000"/>
              </a:lnSpc>
              <a:spcBef>
                <a:spcPct val="20000"/>
              </a:spcBef>
              <a:buClr>
                <a:schemeClr val="accent1"/>
              </a:buClr>
              <a:buFont typeface="Wingdings" panose="05000000000000000000" pitchFamily="2" charset="2"/>
            </a:pPr>
            <a:r>
              <a:rPr lang="zh-CN" altLang="en-US" sz="2400" dirty="0">
                <a:solidFill>
                  <a:srgbClr val="00B050"/>
                </a:solidFill>
                <a:latin typeface="黑体" panose="02010609060101010101" pitchFamily="49" charset="-122"/>
                <a:ea typeface="黑体" panose="02010609060101010101" pitchFamily="49" charset="-122"/>
              </a:rPr>
              <a:t>苛性碱度</a:t>
            </a:r>
            <a:r>
              <a:rPr lang="en-US" altLang="zh-CN" sz="2400" dirty="0">
                <a:solidFill>
                  <a:srgbClr val="00B050"/>
                </a:solidFill>
                <a:latin typeface="Times New Roman" panose="02020603050405020304" pitchFamily="18" charset="0"/>
                <a:ea typeface="黑体" panose="02010609060101010101" pitchFamily="49" charset="-122"/>
              </a:rPr>
              <a:t>= [OH</a:t>
            </a:r>
            <a:r>
              <a:rPr lang="en-US" altLang="zh-CN" sz="2400" baseline="30000" dirty="0">
                <a:solidFill>
                  <a:srgbClr val="00B050"/>
                </a:solidFill>
                <a:latin typeface="Times New Roman" panose="02020603050405020304" pitchFamily="18" charset="0"/>
                <a:ea typeface="黑体" panose="02010609060101010101" pitchFamily="49" charset="-122"/>
              </a:rPr>
              <a:t>-</a:t>
            </a:r>
            <a:r>
              <a:rPr lang="en-US" altLang="zh-CN" sz="2400" dirty="0">
                <a:solidFill>
                  <a:srgbClr val="00B050"/>
                </a:solidFill>
                <a:latin typeface="Times New Roman" panose="02020603050405020304" pitchFamily="18" charset="0"/>
                <a:ea typeface="黑体" panose="02010609060101010101" pitchFamily="49" charset="-122"/>
              </a:rPr>
              <a:t>]- [HCO</a:t>
            </a:r>
            <a:r>
              <a:rPr lang="en-US" altLang="zh-CN" sz="2400" baseline="-30000" dirty="0">
                <a:solidFill>
                  <a:srgbClr val="00B050"/>
                </a:solidFill>
                <a:latin typeface="Times New Roman" panose="02020603050405020304" pitchFamily="18" charset="0"/>
                <a:ea typeface="黑体" panose="02010609060101010101" pitchFamily="49" charset="-122"/>
              </a:rPr>
              <a:t>3</a:t>
            </a:r>
            <a:r>
              <a:rPr lang="en-US" altLang="zh-CN" sz="2400" baseline="30000" dirty="0">
                <a:solidFill>
                  <a:srgbClr val="00B050"/>
                </a:solidFill>
                <a:latin typeface="Times New Roman" panose="02020603050405020304" pitchFamily="18" charset="0"/>
                <a:ea typeface="黑体" panose="02010609060101010101" pitchFamily="49" charset="-122"/>
              </a:rPr>
              <a:t>-</a:t>
            </a:r>
            <a:r>
              <a:rPr lang="en-US" altLang="zh-CN" sz="2400" dirty="0">
                <a:solidFill>
                  <a:srgbClr val="00B050"/>
                </a:solidFill>
                <a:latin typeface="Times New Roman" panose="02020603050405020304" pitchFamily="18" charset="0"/>
                <a:ea typeface="黑体" panose="02010609060101010101" pitchFamily="49" charset="-122"/>
              </a:rPr>
              <a:t>]-2 [H</a:t>
            </a:r>
            <a:r>
              <a:rPr lang="en-US" altLang="zh-CN" sz="2400" baseline="-30000" dirty="0">
                <a:solidFill>
                  <a:srgbClr val="00B050"/>
                </a:solidFill>
                <a:latin typeface="Times New Roman" panose="02020603050405020304" pitchFamily="18" charset="0"/>
                <a:ea typeface="黑体" panose="02010609060101010101" pitchFamily="49" charset="-122"/>
              </a:rPr>
              <a:t>2</a:t>
            </a:r>
            <a:r>
              <a:rPr lang="en-US" altLang="zh-CN" sz="2400" dirty="0">
                <a:solidFill>
                  <a:srgbClr val="00B050"/>
                </a:solidFill>
                <a:latin typeface="Times New Roman" panose="02020603050405020304" pitchFamily="18" charset="0"/>
                <a:ea typeface="黑体" panose="02010609060101010101" pitchFamily="49" charset="-122"/>
              </a:rPr>
              <a:t>CO</a:t>
            </a:r>
            <a:r>
              <a:rPr lang="en-US" altLang="zh-CN" sz="2400" baseline="-30000" dirty="0">
                <a:solidFill>
                  <a:srgbClr val="00B050"/>
                </a:solidFill>
                <a:latin typeface="Times New Roman" panose="02020603050405020304" pitchFamily="18" charset="0"/>
                <a:ea typeface="黑体" panose="02010609060101010101" pitchFamily="49" charset="-122"/>
              </a:rPr>
              <a:t>3</a:t>
            </a:r>
            <a:r>
              <a:rPr lang="en-US" altLang="zh-CN" sz="2400" baseline="30000" dirty="0">
                <a:solidFill>
                  <a:srgbClr val="00B050"/>
                </a:solidFill>
                <a:latin typeface="Times New Roman" panose="02020603050405020304" pitchFamily="18" charset="0"/>
                <a:ea typeface="黑体" panose="02010609060101010101" pitchFamily="49" charset="-122"/>
              </a:rPr>
              <a:t>*</a:t>
            </a:r>
            <a:r>
              <a:rPr lang="en-US" altLang="zh-CN" sz="2400" dirty="0">
                <a:solidFill>
                  <a:srgbClr val="00B050"/>
                </a:solidFill>
                <a:latin typeface="Times New Roman" panose="02020603050405020304" pitchFamily="18" charset="0"/>
                <a:ea typeface="黑体" panose="02010609060101010101" pitchFamily="49" charset="-122"/>
              </a:rPr>
              <a:t>] -[H</a:t>
            </a:r>
            <a:r>
              <a:rPr lang="en-US" altLang="zh-CN" sz="2400" baseline="30000" dirty="0">
                <a:solidFill>
                  <a:srgbClr val="00B050"/>
                </a:solidFill>
                <a:latin typeface="Times New Roman" panose="02020603050405020304" pitchFamily="18" charset="0"/>
                <a:ea typeface="黑体" panose="02010609060101010101" pitchFamily="49" charset="-122"/>
              </a:rPr>
              <a:t>+</a:t>
            </a:r>
            <a:r>
              <a:rPr lang="en-US" altLang="zh-CN" sz="2400" dirty="0">
                <a:solidFill>
                  <a:srgbClr val="00B050"/>
                </a:solidFill>
                <a:latin typeface="Times New Roman" panose="02020603050405020304" pitchFamily="18" charset="0"/>
                <a:ea typeface="黑体" panose="02010609060101010101" pitchFamily="49" charset="-122"/>
              </a:rPr>
              <a:t>]</a:t>
            </a:r>
            <a:endParaRPr lang="en-US" altLang="zh-CN" sz="2400" dirty="0">
              <a:solidFill>
                <a:srgbClr val="00B050"/>
              </a:solidFill>
              <a:latin typeface="Times New Roman" panose="02020603050405020304" pitchFamily="18" charset="0"/>
              <a:ea typeface="黑体" panose="02010609060101010101" pitchFamily="49" charset="-122"/>
            </a:endParaRPr>
          </a:p>
        </p:txBody>
      </p:sp>
      <p:sp>
        <p:nvSpPr>
          <p:cNvPr id="20" name="Freeform 45"/>
          <p:cNvSpPr/>
          <p:nvPr/>
        </p:nvSpPr>
        <p:spPr>
          <a:xfrm>
            <a:off x="8305800" y="3986807"/>
            <a:ext cx="609600" cy="2133600"/>
          </a:xfrm>
          <a:custGeom>
            <a:avLst/>
            <a:gdLst>
              <a:gd name="txL" fmla="*/ 0 w 576"/>
              <a:gd name="txT" fmla="*/ 0 h 1344"/>
              <a:gd name="txR" fmla="*/ 576 w 576"/>
              <a:gd name="txB" fmla="*/ 1344 h 1344"/>
            </a:gdLst>
            <a:ahLst/>
            <a:cxnLst>
              <a:cxn ang="0">
                <a:pos x="2147483647" y="0"/>
              </a:cxn>
              <a:cxn ang="0">
                <a:pos x="2147483647" y="2147483647"/>
              </a:cxn>
              <a:cxn ang="0">
                <a:pos x="0" y="2147483647"/>
              </a:cxn>
            </a:cxnLst>
            <a:rect l="txL" t="txT" r="txR" b="txB"/>
            <a:pathLst>
              <a:path w="576" h="1344">
                <a:moveTo>
                  <a:pt x="576" y="0"/>
                </a:moveTo>
                <a:lnTo>
                  <a:pt x="576" y="1344"/>
                </a:lnTo>
                <a:lnTo>
                  <a:pt x="0" y="1344"/>
                </a:lnTo>
              </a:path>
            </a:pathLst>
          </a:custGeom>
          <a:noFill/>
          <a:ln w="50800" cap="flat" cmpd="sng">
            <a:solidFill>
              <a:srgbClr val="00B050"/>
            </a:solidFill>
            <a:prstDash val="solid"/>
            <a:round/>
            <a:headEnd type="none" w="med" len="med"/>
            <a:tailEnd type="stealth" w="lg" len="lg"/>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21" name="Line 37"/>
          <p:cNvSpPr/>
          <p:nvPr/>
        </p:nvSpPr>
        <p:spPr>
          <a:xfrm flipH="1">
            <a:off x="3792538" y="1657945"/>
            <a:ext cx="5715000" cy="0"/>
          </a:xfrm>
          <a:prstGeom prst="line">
            <a:avLst/>
          </a:prstGeom>
          <a:ln w="50800" cap="flat" cmpd="sng">
            <a:solidFill>
              <a:srgbClr val="C00000"/>
            </a:solidFill>
            <a:prstDash val="solid"/>
            <a:headEnd type="none" w="med" len="med"/>
            <a:tailEnd type="triangle" w="med" len="med"/>
          </a:ln>
        </p:spPr>
      </p:sp>
      <p:sp>
        <p:nvSpPr>
          <p:cNvPr id="22" name="Line 38"/>
          <p:cNvSpPr/>
          <p:nvPr/>
        </p:nvSpPr>
        <p:spPr>
          <a:xfrm flipH="1">
            <a:off x="6383338" y="1657945"/>
            <a:ext cx="3124200" cy="0"/>
          </a:xfrm>
          <a:prstGeom prst="line">
            <a:avLst/>
          </a:prstGeom>
          <a:ln w="50800" cap="flat" cmpd="sng">
            <a:solidFill>
              <a:srgbClr val="0070C0"/>
            </a:solidFill>
            <a:prstDash val="solid"/>
            <a:headEnd type="none" w="med" len="med"/>
            <a:tailEnd type="triangle" w="med" len="med"/>
          </a:ln>
        </p:spPr>
      </p:sp>
      <p:sp>
        <p:nvSpPr>
          <p:cNvPr id="23" name="Line 40"/>
          <p:cNvSpPr/>
          <p:nvPr/>
        </p:nvSpPr>
        <p:spPr>
          <a:xfrm flipH="1">
            <a:off x="8763000" y="1700807"/>
            <a:ext cx="838200" cy="0"/>
          </a:xfrm>
          <a:prstGeom prst="line">
            <a:avLst/>
          </a:prstGeom>
          <a:ln w="50800" cap="flat" cmpd="sng">
            <a:solidFill>
              <a:srgbClr val="00B050"/>
            </a:solidFill>
            <a:prstDash val="solid"/>
            <a:headEnd type="none" w="med" len="med"/>
            <a:tailEnd type="triangle" w="med" len="med"/>
          </a:ln>
        </p:spPr>
      </p:sp>
      <p:sp>
        <p:nvSpPr>
          <p:cNvPr id="2" name="Text Box 4"/>
          <p:cNvSpPr txBox="1">
            <a:spLocks noChangeArrowheads="1"/>
          </p:cNvSpPr>
          <p:nvPr/>
        </p:nvSpPr>
        <p:spPr bwMode="auto">
          <a:xfrm>
            <a:off x="191135" y="260985"/>
            <a:ext cx="1144143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天然水的</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碱度和酸度</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 Alkalinity and Acidity of Natural Water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p:nvPr/>
        </p:nvSpPr>
        <p:spPr>
          <a:xfrm>
            <a:off x="767409" y="1015300"/>
            <a:ext cx="11017224" cy="235331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59055">
              <a:lnSpc>
                <a:spcPct val="130000"/>
              </a:lnSpc>
              <a:spcBef>
                <a:spcPts val="0"/>
              </a:spcBef>
              <a:buNone/>
            </a:pP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酸度</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Acidity</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59055">
              <a:lnSpc>
                <a:spcPct val="130000"/>
              </a:lnSpc>
              <a:spcBef>
                <a:spcPts val="0"/>
              </a:spcBef>
              <a:buNone/>
            </a:pP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水中能与强碱发生中和作用的全部物质，即放出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或经过水解能产生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的物质的总量。组成水中酸度的物质也可归纳为三类：</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强酸</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HCl</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HNO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等）、</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弱酸</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及</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，蛋白质以及各种有机酸类）、</a:t>
            </a:r>
            <a:r>
              <a:rPr lang="zh-CN" altLang="en-US" sz="2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强酸弱碱盐</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FeCl</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Al</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等）。</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59055">
              <a:lnSpc>
                <a:spcPct val="130000"/>
              </a:lnSpc>
              <a:spcBef>
                <a:spcPts val="800"/>
              </a:spcBef>
              <a:spcAft>
                <a:spcPts val="0"/>
              </a:spcAft>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无机酸度：</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以甲基橙为指示剂滴定到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 = 4.3 </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7"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9" name="文本框 8"/>
          <p:cNvSpPr txBox="1"/>
          <p:nvPr/>
        </p:nvSpPr>
        <p:spPr>
          <a:xfrm>
            <a:off x="1786089" y="3501236"/>
            <a:ext cx="8640960" cy="491490"/>
          </a:xfrm>
          <a:prstGeom prst="rect">
            <a:avLst/>
          </a:prstGeom>
          <a:noFill/>
        </p:spPr>
        <p:txBody>
          <a:bodyPr wrap="square">
            <a:spAutoFit/>
          </a:bodyPr>
          <a:lstStyle/>
          <a:p>
            <a:pPr algn="ctr"/>
            <a:r>
              <a:rPr kumimoji="0" lang="zh-CN" altLang="en-US" sz="2600" i="0" u="none" strike="noStrike" kern="0" cap="none" spc="0" normalizeH="0" baseline="0" noProof="0" dirty="0">
                <a:ln>
                  <a:noFill/>
                </a:ln>
                <a:effectLst/>
                <a:uLnTx/>
                <a:uFillTx/>
                <a:latin typeface="黑体" panose="02010609060101010101" pitchFamily="49" charset="-122"/>
                <a:ea typeface="黑体" panose="02010609060101010101" pitchFamily="49" charset="-122"/>
              </a:rPr>
              <a:t>无机酸度 </a:t>
            </a:r>
            <a:r>
              <a:rPr kumimoji="0" lang="en-US" altLang="zh-CN" sz="2600" i="0" u="none" strike="noStrike" kern="0" cap="none" spc="0" normalizeH="0" baseline="0" noProof="0" dirty="0">
                <a:ln>
                  <a:noFill/>
                </a:ln>
                <a:effectLst/>
                <a:uLnTx/>
                <a:uFillTx/>
                <a:latin typeface="+mn-lt"/>
                <a:ea typeface="+mn-ea"/>
                <a:cs typeface="+mn-cs"/>
              </a:rPr>
              <a:t>= </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[H</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 [HCO</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3</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- 2 [CO</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3</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2-</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 [OH</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endParaRPr lang="zh-CN" altLang="en-US" sz="2600" dirty="0">
              <a:latin typeface="Times New Roman" panose="02020603050405020304" pitchFamily="18" charset="0"/>
              <a:cs typeface="Times New Roman" panose="02020603050405020304" pitchFamily="18" charset="0"/>
            </a:endParaRPr>
          </a:p>
        </p:txBody>
      </p:sp>
      <p:sp>
        <p:nvSpPr>
          <p:cNvPr id="10" name="Rectangle 8"/>
          <p:cNvSpPr/>
          <p:nvPr/>
        </p:nvSpPr>
        <p:spPr>
          <a:xfrm>
            <a:off x="1271905" y="3420110"/>
            <a:ext cx="9669780" cy="640080"/>
          </a:xfrm>
          <a:prstGeom prst="rect">
            <a:avLst/>
          </a:prstGeom>
          <a:noFill/>
          <a:ln w="25400" cap="flat" cmpd="sng">
            <a:pattFill prst="wdUpDiag">
              <a:fgClr>
                <a:srgbClr val="FF0066"/>
              </a:fgClr>
              <a:bgClr>
                <a:srgbClr val="FFFF00"/>
              </a:bgClr>
            </a:patt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 name="Text Box 4"/>
          <p:cNvSpPr txBox="1">
            <a:spLocks noChangeArrowheads="1"/>
          </p:cNvSpPr>
          <p:nvPr/>
        </p:nvSpPr>
        <p:spPr bwMode="auto">
          <a:xfrm>
            <a:off x="191135" y="260985"/>
            <a:ext cx="1144143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天然水的</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碱度和酸度</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 Alkalinity and Acidity of Natural Water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3" name="Text Box 8"/>
          <p:cNvSpPr txBox="1"/>
          <p:nvPr/>
        </p:nvSpPr>
        <p:spPr>
          <a:xfrm>
            <a:off x="1271982" y="4171858"/>
            <a:ext cx="11057289" cy="5708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0" algn="l">
              <a:lnSpc>
                <a:spcPct val="130000"/>
              </a:lnSpc>
              <a:spcBef>
                <a:spcPts val="0"/>
              </a:spcBef>
              <a:buNone/>
            </a:pP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游离 </a:t>
            </a:r>
            <a:r>
              <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酸度（主要酸度指标）</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：以酚酞为指示剂滴定到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 = 8.3</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文本框 7"/>
          <p:cNvSpPr txBox="1"/>
          <p:nvPr/>
        </p:nvSpPr>
        <p:spPr>
          <a:xfrm>
            <a:off x="1537747" y="4724503"/>
            <a:ext cx="9116505" cy="530860"/>
          </a:xfrm>
          <a:prstGeom prst="rect">
            <a:avLst/>
          </a:prstGeom>
          <a:noFill/>
        </p:spPr>
        <p:txBody>
          <a:bodyPr wrap="square">
            <a:spAutoFit/>
          </a:bodyPr>
          <a:lstStyle/>
          <a:p>
            <a:pPr marL="666750" marR="0" lvl="0" indent="-514350" algn="ctr" defTabSz="914400" rtl="0" eaLnBrk="1" fontAlgn="base" latinLnBrk="0" hangingPunct="1">
              <a:lnSpc>
                <a:spcPct val="110000"/>
              </a:lnSpc>
              <a:spcBef>
                <a:spcPct val="20000"/>
              </a:spcBef>
              <a:spcAft>
                <a:spcPct val="0"/>
              </a:spcAft>
              <a:buClr>
                <a:srgbClr val="FF0000"/>
              </a:buClr>
              <a:buSzPct val="70000"/>
              <a:buFont typeface="Wingdings" panose="05000000000000000000" pitchFamily="2" charset="2"/>
              <a:buNone/>
              <a:defRPr/>
            </a:pPr>
            <a:r>
              <a:rPr kumimoji="0" lang="zh-CN" altLang="en-US" sz="2600" i="0" u="none" strike="noStrike" kern="0" cap="none" spc="0" normalizeH="0" baseline="0" noProof="0" dirty="0">
                <a:ln>
                  <a:noFill/>
                </a:ln>
                <a:effectLst/>
                <a:uLnTx/>
                <a:uFillTx/>
                <a:latin typeface="黑体" panose="02010609060101010101" pitchFamily="49" charset="-122"/>
                <a:ea typeface="黑体" panose="02010609060101010101" pitchFamily="49" charset="-122"/>
              </a:rPr>
              <a:t>游离</a:t>
            </a:r>
            <a:r>
              <a:rPr kumimoji="0" lang="zh-CN" altLang="en-US" sz="2600" i="0" u="none" strike="noStrike" kern="0" cap="none" spc="0" normalizeH="0" baseline="0" noProof="0" dirty="0">
                <a:ln>
                  <a:noFill/>
                </a:ln>
                <a:effectLst/>
                <a:uLnTx/>
                <a:uFillTx/>
                <a:latin typeface="+mn-lt"/>
                <a:ea typeface="+mn-ea"/>
                <a:cs typeface="+mn-cs"/>
              </a:rPr>
              <a:t> </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CO</a:t>
            </a:r>
            <a:r>
              <a:rPr kumimoji="0" lang="en-US" altLang="zh-CN" sz="2600" i="0" u="none" strike="noStrike" kern="0" cap="none" spc="0" normalizeH="0" baseline="-25000" noProof="0" dirty="0">
                <a:ln>
                  <a:noFill/>
                </a:ln>
                <a:effectLst/>
                <a:uLnTx/>
                <a:uFillTx/>
                <a:latin typeface="Times New Roman" panose="02020603050405020304" pitchFamily="18" charset="0"/>
                <a:ea typeface="+mn-ea"/>
                <a:cs typeface="Times New Roman" panose="02020603050405020304" pitchFamily="18" charset="0"/>
              </a:rPr>
              <a:t>2</a:t>
            </a:r>
            <a:r>
              <a:rPr kumimoji="0" lang="en-US" altLang="zh-CN" sz="2600" i="0" u="none" strike="noStrike" kern="0" cap="none" spc="0" normalizeH="0" baseline="-25000" noProof="0" dirty="0">
                <a:ln>
                  <a:noFill/>
                </a:ln>
                <a:effectLst/>
                <a:uLnTx/>
                <a:uFillTx/>
                <a:latin typeface="+mn-lt"/>
                <a:ea typeface="+mn-ea"/>
                <a:cs typeface="+mn-cs"/>
              </a:rPr>
              <a:t> </a:t>
            </a:r>
            <a:r>
              <a:rPr kumimoji="0" lang="zh-CN" altLang="en-US" sz="2600" i="0" u="none" strike="noStrike" kern="0" cap="none" spc="0" normalizeH="0" baseline="0" noProof="0" dirty="0">
                <a:ln>
                  <a:noFill/>
                </a:ln>
                <a:effectLst/>
                <a:uLnTx/>
                <a:uFillTx/>
                <a:latin typeface="黑体" panose="02010609060101010101" pitchFamily="49" charset="-122"/>
                <a:ea typeface="黑体" panose="02010609060101010101" pitchFamily="49" charset="-122"/>
              </a:rPr>
              <a:t>酸度</a:t>
            </a:r>
            <a:r>
              <a:rPr kumimoji="0" lang="zh-CN" altLang="en-US" sz="2600" i="0" u="none" strike="noStrike" kern="0" cap="none" spc="0" normalizeH="0" baseline="0" noProof="0" dirty="0">
                <a:ln>
                  <a:noFill/>
                </a:ln>
                <a:effectLst/>
                <a:uLnTx/>
                <a:uFillTx/>
                <a:latin typeface="+mn-lt"/>
                <a:ea typeface="+mn-ea"/>
                <a:cs typeface="+mn-cs"/>
              </a:rPr>
              <a:t> </a:t>
            </a:r>
            <a:r>
              <a:rPr kumimoji="0" lang="en-US" altLang="zh-CN" sz="2600" i="0" u="none" strike="noStrike" kern="0" cap="none" spc="0" normalizeH="0" baseline="0" noProof="0" dirty="0">
                <a:ln>
                  <a:noFill/>
                </a:ln>
                <a:effectLst/>
                <a:uLnTx/>
                <a:uFillTx/>
                <a:latin typeface="+mn-lt"/>
                <a:ea typeface="+mn-ea"/>
                <a:cs typeface="+mn-cs"/>
              </a:rPr>
              <a:t>= </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[H</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 [H</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2</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CO</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3</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 [CO</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3</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2-</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 [OH</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endPar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2" name="Text Box 8"/>
          <p:cNvSpPr txBox="1"/>
          <p:nvPr/>
        </p:nvSpPr>
        <p:spPr>
          <a:xfrm>
            <a:off x="548348" y="5505207"/>
            <a:ext cx="12385376" cy="49149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总酸度：</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在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 =10.8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处得到，但此时滴定曲线无明显突跃，难以选择适合的指示剂。</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文本框 12"/>
          <p:cNvSpPr txBox="1"/>
          <p:nvPr/>
        </p:nvSpPr>
        <p:spPr>
          <a:xfrm>
            <a:off x="1736725" y="6096635"/>
            <a:ext cx="8690610" cy="491490"/>
          </a:xfrm>
          <a:prstGeom prst="rect">
            <a:avLst/>
          </a:prstGeom>
          <a:noFill/>
        </p:spPr>
        <p:txBody>
          <a:bodyPr wrap="square">
            <a:spAutoFit/>
          </a:bodyPr>
          <a:lstStyle/>
          <a:p>
            <a:pPr algn="ctr"/>
            <a:r>
              <a:rPr kumimoji="0" lang="zh-CN" altLang="en-US" sz="2600" i="0" u="none" strike="noStrike" kern="0" cap="none" spc="0" normalizeH="0" baseline="0" noProof="0" dirty="0">
                <a:ln>
                  <a:noFill/>
                </a:ln>
                <a:effectLst/>
                <a:uLnTx/>
                <a:uFillTx/>
                <a:latin typeface="黑体" panose="02010609060101010101" pitchFamily="49" charset="-122"/>
                <a:ea typeface="黑体" panose="02010609060101010101" pitchFamily="49" charset="-122"/>
              </a:rPr>
              <a:t>总酸度</a:t>
            </a:r>
            <a:r>
              <a:rPr kumimoji="0" lang="en-US" altLang="zh-CN" sz="2600" i="0" u="none" strike="noStrike" kern="0" cap="none" spc="0" normalizeH="0" baseline="0" noProof="0" dirty="0">
                <a:ln>
                  <a:noFill/>
                </a:ln>
                <a:effectLst/>
                <a:uLnTx/>
                <a:uFillTx/>
                <a:latin typeface="+mn-lt"/>
                <a:ea typeface="+mn-ea"/>
                <a:cs typeface="+mn-cs"/>
              </a:rPr>
              <a:t>= </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[H</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[HCO</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3</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[H</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2</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CO</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3</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-[OH</a:t>
            </a:r>
            <a:r>
              <a:rPr kumimoji="0" lang="en-US" altLang="zh-CN" sz="2600" i="0" u="none" strike="noStrike" kern="0" cap="none" spc="0" normalizeH="0" baseline="30000" noProof="0" dirty="0">
                <a:ln>
                  <a:noFill/>
                </a:ln>
                <a:effectLst/>
                <a:uLnTx/>
                <a:uFillTx/>
                <a:latin typeface="Times New Roman" panose="02020603050405020304" pitchFamily="18" charset="0"/>
                <a:ea typeface="+mn-ea"/>
                <a:cs typeface="Times New Roman" panose="02020603050405020304" pitchFamily="18" charset="0"/>
              </a:rPr>
              <a:t>-</a:t>
            </a:r>
            <a:r>
              <a:rPr kumimoji="0" lang="en-US" altLang="zh-CN" sz="260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endParaRPr lang="zh-CN" altLang="en-US" sz="2600" dirty="0">
              <a:latin typeface="Times New Roman" panose="02020603050405020304" pitchFamily="18" charset="0"/>
              <a:cs typeface="Times New Roman" panose="02020603050405020304" pitchFamily="18" charset="0"/>
            </a:endParaRPr>
          </a:p>
        </p:txBody>
      </p:sp>
      <p:sp>
        <p:nvSpPr>
          <p:cNvPr id="15" name="Rectangle 8"/>
          <p:cNvSpPr/>
          <p:nvPr/>
        </p:nvSpPr>
        <p:spPr>
          <a:xfrm>
            <a:off x="1327150" y="4695190"/>
            <a:ext cx="9669780" cy="640080"/>
          </a:xfrm>
          <a:prstGeom prst="rect">
            <a:avLst/>
          </a:prstGeom>
          <a:noFill/>
          <a:ln w="25400" cap="flat" cmpd="sng">
            <a:pattFill prst="wdUpDiag">
              <a:fgClr>
                <a:srgbClr val="FF0066"/>
              </a:fgClr>
              <a:bgClr>
                <a:srgbClr val="FFFF00"/>
              </a:bgClr>
            </a:patt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6" name="Rectangle 8"/>
          <p:cNvSpPr/>
          <p:nvPr/>
        </p:nvSpPr>
        <p:spPr>
          <a:xfrm>
            <a:off x="1327150" y="5986780"/>
            <a:ext cx="9669780" cy="640080"/>
          </a:xfrm>
          <a:prstGeom prst="rect">
            <a:avLst/>
          </a:prstGeom>
          <a:noFill/>
          <a:ln w="25400" cap="flat" cmpd="sng">
            <a:pattFill prst="wdUpDiag">
              <a:fgClr>
                <a:srgbClr val="FF0066"/>
              </a:fgClr>
              <a:bgClr>
                <a:srgbClr val="FFFF00"/>
              </a:bgClr>
            </a:patt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Tree>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0" y="1268760"/>
            <a:ext cx="11057289" cy="52084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应用总碳酸量（</a:t>
            </a:r>
            <a:r>
              <a:rPr lang="en-US" altLang="zh-CN" sz="24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4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T</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）和相应的分布系数（</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α</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）来表示，则有：</a:t>
            </a:r>
            <a:endPar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文本框 8"/>
          <p:cNvSpPr txBox="1"/>
          <p:nvPr/>
        </p:nvSpPr>
        <p:spPr>
          <a:xfrm>
            <a:off x="2453150" y="2074889"/>
            <a:ext cx="6150988" cy="3844835"/>
          </a:xfrm>
          <a:prstGeom prst="rect">
            <a:avLst/>
          </a:prstGeom>
          <a:noFill/>
        </p:spPr>
        <p:txBody>
          <a:bodyPr wrap="square">
            <a:spAutoFit/>
          </a:bodyPr>
          <a:lstStyle/>
          <a:p>
            <a:pPr marL="666750" marR="0" lvl="0" indent="-514350" algn="l" defTabSz="914400" rtl="0" eaLnBrk="1" fontAlgn="base" latinLnBrk="0" hangingPunct="1">
              <a:lnSpc>
                <a:spcPct val="130000"/>
              </a:lnSpc>
              <a:spcBef>
                <a:spcPct val="20000"/>
              </a:spcBef>
              <a:spcAft>
                <a:spcPct val="0"/>
              </a:spcAft>
              <a:buClr>
                <a:srgbClr val="FF0000"/>
              </a:buClr>
              <a:buSzPct val="70000"/>
              <a:buFont typeface="Wingdings" panose="05000000000000000000" pitchFamily="2" charset="2"/>
              <a:buNone/>
              <a:defRPr/>
            </a:pPr>
            <a:r>
              <a:rPr kumimoji="0" lang="zh-CN" altLang="en-US" sz="2400" b="1" i="0" u="none" strike="noStrike" kern="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rPr>
              <a:t>总碱度</a:t>
            </a:r>
            <a:r>
              <a:rPr kumimoji="0" lang="zh-CN" altLang="en-US" sz="2400" b="1" i="0" u="none" strike="noStrike" kern="0" cap="none" spc="0" normalizeH="0" baseline="0" noProof="0" dirty="0">
                <a:ln>
                  <a:noFill/>
                </a:ln>
                <a:solidFill>
                  <a:srgbClr val="0070C0"/>
                </a:solidFill>
                <a:effectLst/>
                <a:uLnTx/>
                <a:uFillTx/>
                <a:latin typeface="宋体" panose="02010600030101010101" pitchFamily="2" charset="-122"/>
                <a:ea typeface="宋体" panose="02010600030101010101" pitchFamily="2" charset="-122"/>
                <a:cs typeface="+mn-cs"/>
              </a:rPr>
              <a:t>＝ </a:t>
            </a:r>
            <a:r>
              <a:rPr kumimoji="0" lang="en-US" altLang="zh-CN" sz="2400" b="1"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a:t>
            </a:r>
            <a:r>
              <a:rPr kumimoji="0" lang="en-US" altLang="zh-CN" sz="2400" b="1" i="0" u="none" strike="noStrike" kern="0" cap="none" spc="0" normalizeH="0" baseline="-25000" noProof="0" dirty="0">
                <a:ln>
                  <a:noFill/>
                </a:ln>
                <a:solidFill>
                  <a:srgbClr val="0070C0"/>
                </a:solidFill>
                <a:effectLst/>
                <a:uLnTx/>
                <a:uFillTx/>
                <a:latin typeface="Times New Roman" panose="02020603050405020304" pitchFamily="18" charset="0"/>
                <a:cs typeface="Times New Roman" panose="02020603050405020304" pitchFamily="18" charset="0"/>
              </a:rPr>
              <a:t>T </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r>
              <a:rPr kumimoji="0" lang="en-US" altLang="zh-CN" sz="2400" b="1"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α</a:t>
            </a:r>
            <a:r>
              <a:rPr kumimoji="0" lang="en-US" altLang="zh-CN" sz="2400" b="1" i="0" u="none" strike="noStrike" kern="0" cap="none" spc="0" normalizeH="0" baseline="-25000" noProof="0" dirty="0">
                <a:ln>
                  <a:noFill/>
                </a:ln>
                <a:solidFill>
                  <a:srgbClr val="0070C0"/>
                </a:solidFill>
                <a:effectLst/>
                <a:uLnTx/>
                <a:uFillTx/>
                <a:latin typeface="Times New Roman" panose="02020603050405020304" pitchFamily="18" charset="0"/>
                <a:cs typeface="Times New Roman" panose="02020603050405020304" pitchFamily="18" charset="0"/>
              </a:rPr>
              <a:t>1</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+ 2</a:t>
            </a:r>
            <a:r>
              <a:rPr kumimoji="0" lang="en-US" altLang="zh-CN" sz="2400" b="1"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α</a:t>
            </a:r>
            <a:r>
              <a:rPr kumimoji="0" lang="en-US" altLang="zh-CN" sz="2400" b="1" i="0" u="none" strike="noStrike" kern="0" cap="none" spc="0" normalizeH="0" baseline="-25000" noProof="0" dirty="0">
                <a:ln>
                  <a:noFill/>
                </a:ln>
                <a:solidFill>
                  <a:srgbClr val="0070C0"/>
                </a:solidFill>
                <a:effectLst/>
                <a:uLnTx/>
                <a:uFillTx/>
                <a:latin typeface="Times New Roman" panose="02020603050405020304" pitchFamily="18" charset="0"/>
                <a:cs typeface="Times New Roman" panose="02020603050405020304" pitchFamily="18" charset="0"/>
              </a:rPr>
              <a:t>2</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 </a:t>
            </a:r>
            <a:r>
              <a:rPr kumimoji="0" lang="en-US" altLang="zh-CN" sz="2400" b="1"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K</a:t>
            </a:r>
            <a:r>
              <a:rPr kumimoji="0" lang="en-US" altLang="zh-CN" sz="2400" b="1" i="0" u="none" strike="noStrike" kern="0" cap="none" spc="0" normalizeH="0" baseline="-25000" noProof="0" dirty="0">
                <a:ln>
                  <a:noFill/>
                </a:ln>
                <a:solidFill>
                  <a:srgbClr val="0070C0"/>
                </a:solidFill>
                <a:effectLst/>
                <a:uLnTx/>
                <a:uFillTx/>
                <a:latin typeface="Times New Roman" panose="02020603050405020304" pitchFamily="18" charset="0"/>
                <a:cs typeface="Times New Roman" panose="02020603050405020304" pitchFamily="18" charset="0"/>
              </a:rPr>
              <a:t>w</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/[H</a:t>
            </a:r>
            <a:r>
              <a:rPr kumimoji="0" lang="en-US" altLang="zh-CN" sz="2400" b="1" i="0" u="none" strike="noStrike" kern="0" cap="none" spc="0" normalizeH="0" baseline="30000" noProof="0" dirty="0">
                <a:ln>
                  <a:noFill/>
                </a:ln>
                <a:solidFill>
                  <a:srgbClr val="0070C0"/>
                </a:solidFill>
                <a:effectLst/>
                <a:uLnTx/>
                <a:uFillTx/>
                <a:latin typeface="Times New Roman" panose="02020603050405020304" pitchFamily="18" charset="0"/>
                <a:cs typeface="Times New Roman" panose="02020603050405020304" pitchFamily="18" charset="0"/>
              </a:rPr>
              <a:t>+</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 [H</a:t>
            </a:r>
            <a:r>
              <a:rPr kumimoji="0" lang="en-US" altLang="zh-CN" sz="2400" b="1" i="0" u="none" strike="noStrike" kern="0" cap="none" spc="0" normalizeH="0" baseline="30000" noProof="0" dirty="0">
                <a:ln>
                  <a:noFill/>
                </a:ln>
                <a:solidFill>
                  <a:srgbClr val="0070C0"/>
                </a:solidFill>
                <a:effectLst/>
                <a:uLnTx/>
                <a:uFillTx/>
                <a:latin typeface="Times New Roman" panose="02020603050405020304" pitchFamily="18" charset="0"/>
                <a:cs typeface="Times New Roman" panose="02020603050405020304" pitchFamily="18" charset="0"/>
              </a:rPr>
              <a:t>+</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666750" marR="0" lvl="0" indent="-514350" algn="l" defTabSz="914400" rtl="0" eaLnBrk="1" fontAlgn="base" latinLnBrk="0" hangingPunct="1">
              <a:lnSpc>
                <a:spcPct val="130000"/>
              </a:lnSpc>
              <a:spcBef>
                <a:spcPct val="20000"/>
              </a:spcBef>
              <a:spcAft>
                <a:spcPct val="0"/>
              </a:spcAft>
              <a:buClr>
                <a:srgbClr val="FF0000"/>
              </a:buClr>
              <a:buSzPct val="70000"/>
              <a:buFont typeface="Wingdings" panose="05000000000000000000" pitchFamily="2" charset="2"/>
              <a:buNone/>
              <a:defRPr/>
            </a:pPr>
            <a:r>
              <a:rPr kumimoji="0" lang="zh-CN" altLang="en-US" sz="2400" b="1" i="0" u="none" strike="noStrike" kern="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rPr>
              <a:t>酚酞碱度</a:t>
            </a:r>
            <a:r>
              <a:rPr kumimoji="0" lang="zh-CN" altLang="en-US" sz="2400" b="1" i="0" u="none" strike="noStrike" kern="0" cap="none" spc="0" normalizeH="0" baseline="0" noProof="0" dirty="0">
                <a:ln>
                  <a:noFill/>
                </a:ln>
                <a:solidFill>
                  <a:srgbClr val="0070C0"/>
                </a:solidFill>
                <a:effectLst/>
                <a:uLnTx/>
                <a:uFillTx/>
                <a:latin typeface="宋体" panose="02010600030101010101" pitchFamily="2" charset="-122"/>
                <a:ea typeface="宋体" panose="02010600030101010101" pitchFamily="2" charset="-122"/>
                <a:cs typeface="+mn-cs"/>
              </a:rPr>
              <a:t>＝ </a:t>
            </a:r>
            <a:r>
              <a:rPr kumimoji="0" lang="en-US" altLang="zh-CN" sz="2400" b="1"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a:t>
            </a:r>
            <a:r>
              <a:rPr kumimoji="0" lang="en-US" altLang="zh-CN" sz="2400" b="1" i="0" u="none" strike="noStrike" kern="0" cap="none" spc="0" normalizeH="0" baseline="-25000" noProof="0" dirty="0">
                <a:ln>
                  <a:noFill/>
                </a:ln>
                <a:solidFill>
                  <a:srgbClr val="0070C0"/>
                </a:solidFill>
                <a:effectLst/>
                <a:uLnTx/>
                <a:uFillTx/>
                <a:latin typeface="Times New Roman" panose="02020603050405020304" pitchFamily="18" charset="0"/>
                <a:cs typeface="Times New Roman" panose="02020603050405020304" pitchFamily="18" charset="0"/>
              </a:rPr>
              <a:t>T </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r>
              <a:rPr kumimoji="0" lang="en-US" altLang="zh-CN" sz="2400" b="1"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α</a:t>
            </a:r>
            <a:r>
              <a:rPr kumimoji="0" lang="en-US" altLang="zh-CN" sz="2400" b="1" i="0" u="none" strike="noStrike" kern="0" cap="none" spc="0" normalizeH="0" baseline="-25000" noProof="0" dirty="0">
                <a:ln>
                  <a:noFill/>
                </a:ln>
                <a:solidFill>
                  <a:srgbClr val="0070C0"/>
                </a:solidFill>
                <a:effectLst/>
                <a:uLnTx/>
                <a:uFillTx/>
                <a:latin typeface="Times New Roman" panose="02020603050405020304" pitchFamily="18" charset="0"/>
                <a:cs typeface="Times New Roman" panose="02020603050405020304" pitchFamily="18" charset="0"/>
              </a:rPr>
              <a:t>2</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zh-CN" sz="2400" b="1"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α</a:t>
            </a:r>
            <a:r>
              <a:rPr kumimoji="0" lang="en-US" altLang="zh-CN" sz="2400" b="1" i="0" u="none" strike="noStrike" kern="0" cap="none" spc="0" normalizeH="0" baseline="-25000" noProof="0" dirty="0">
                <a:ln>
                  <a:noFill/>
                </a:ln>
                <a:solidFill>
                  <a:srgbClr val="0070C0"/>
                </a:solidFill>
                <a:effectLst/>
                <a:uLnTx/>
                <a:uFillTx/>
                <a:latin typeface="Times New Roman" panose="02020603050405020304" pitchFamily="18" charset="0"/>
                <a:cs typeface="Times New Roman" panose="02020603050405020304" pitchFamily="18" charset="0"/>
              </a:rPr>
              <a:t>0</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 </a:t>
            </a:r>
            <a:r>
              <a:rPr kumimoji="0" lang="en-US" altLang="zh-CN" sz="2400" b="1"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K</a:t>
            </a:r>
            <a:r>
              <a:rPr kumimoji="0" lang="en-US" altLang="zh-CN" sz="2400" b="1" i="0" u="none" strike="noStrike" kern="0" cap="none" spc="0" normalizeH="0" baseline="-25000" noProof="0" dirty="0">
                <a:ln>
                  <a:noFill/>
                </a:ln>
                <a:solidFill>
                  <a:srgbClr val="0070C0"/>
                </a:solidFill>
                <a:effectLst/>
                <a:uLnTx/>
                <a:uFillTx/>
                <a:latin typeface="Times New Roman" panose="02020603050405020304" pitchFamily="18" charset="0"/>
                <a:cs typeface="Times New Roman" panose="02020603050405020304" pitchFamily="18" charset="0"/>
              </a:rPr>
              <a:t>w</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/[H</a:t>
            </a:r>
            <a:r>
              <a:rPr kumimoji="0" lang="en-US" altLang="zh-CN" sz="2400" b="1" i="0" u="none" strike="noStrike" kern="0" cap="none" spc="0" normalizeH="0" baseline="30000" noProof="0" dirty="0">
                <a:ln>
                  <a:noFill/>
                </a:ln>
                <a:solidFill>
                  <a:srgbClr val="0070C0"/>
                </a:solidFill>
                <a:effectLst/>
                <a:uLnTx/>
                <a:uFillTx/>
                <a:latin typeface="Times New Roman" panose="02020603050405020304" pitchFamily="18" charset="0"/>
                <a:cs typeface="Times New Roman" panose="02020603050405020304" pitchFamily="18" charset="0"/>
              </a:rPr>
              <a:t>+</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 [H</a:t>
            </a:r>
            <a:r>
              <a:rPr kumimoji="0" lang="en-US" altLang="zh-CN" sz="2400" b="1" i="0" u="none" strike="noStrike" kern="0" cap="none" spc="0" normalizeH="0" baseline="30000" noProof="0" dirty="0">
                <a:ln>
                  <a:noFill/>
                </a:ln>
                <a:solidFill>
                  <a:srgbClr val="0070C0"/>
                </a:solidFill>
                <a:effectLst/>
                <a:uLnTx/>
                <a:uFillTx/>
                <a:latin typeface="Times New Roman" panose="02020603050405020304" pitchFamily="18" charset="0"/>
                <a:cs typeface="Times New Roman" panose="02020603050405020304" pitchFamily="18" charset="0"/>
              </a:rPr>
              <a:t>+</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666750" marR="0" lvl="0" indent="-514350" algn="l" defTabSz="914400" rtl="0" eaLnBrk="1" fontAlgn="base" latinLnBrk="0" hangingPunct="1">
              <a:lnSpc>
                <a:spcPct val="130000"/>
              </a:lnSpc>
              <a:spcBef>
                <a:spcPct val="20000"/>
              </a:spcBef>
              <a:spcAft>
                <a:spcPct val="0"/>
              </a:spcAft>
              <a:buClr>
                <a:srgbClr val="FF0000"/>
              </a:buClr>
              <a:buSzPct val="70000"/>
              <a:buFont typeface="Wingdings" panose="05000000000000000000" pitchFamily="2" charset="2"/>
              <a:buNone/>
              <a:defRPr/>
            </a:pPr>
            <a:r>
              <a:rPr kumimoji="0" lang="zh-CN" altLang="en-US" sz="2400" b="1" i="0" u="none" strike="noStrike" kern="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rPr>
              <a:t>苛性碱度</a:t>
            </a:r>
            <a:r>
              <a:rPr kumimoji="0" lang="zh-CN" altLang="en-US" sz="2400" b="1" i="0" u="none" strike="noStrike" kern="0" cap="none" spc="0" normalizeH="0" baseline="0" noProof="0" dirty="0">
                <a:ln>
                  <a:noFill/>
                </a:ln>
                <a:solidFill>
                  <a:srgbClr val="0070C0"/>
                </a:solidFill>
                <a:effectLst/>
                <a:uLnTx/>
                <a:uFillTx/>
                <a:latin typeface="宋体" panose="02010600030101010101" pitchFamily="2" charset="-122"/>
                <a:ea typeface="宋体" panose="02010600030101010101" pitchFamily="2" charset="-122"/>
                <a:cs typeface="+mn-cs"/>
              </a:rPr>
              <a:t>＝ </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r>
              <a:rPr kumimoji="0" lang="en-US" altLang="zh-CN" sz="2400" b="1"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a:t>
            </a:r>
            <a:r>
              <a:rPr kumimoji="0" lang="en-US" altLang="zh-CN" sz="2400" b="1" i="0" u="none" strike="noStrike" kern="0" cap="none" spc="0" normalizeH="0" baseline="-25000" noProof="0" dirty="0">
                <a:ln>
                  <a:noFill/>
                </a:ln>
                <a:solidFill>
                  <a:srgbClr val="0070C0"/>
                </a:solidFill>
                <a:effectLst/>
                <a:uLnTx/>
                <a:uFillTx/>
                <a:latin typeface="Times New Roman" panose="02020603050405020304" pitchFamily="18" charset="0"/>
                <a:cs typeface="Times New Roman" panose="02020603050405020304" pitchFamily="18" charset="0"/>
              </a:rPr>
              <a:t>T </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r>
              <a:rPr kumimoji="0" lang="en-US" altLang="zh-CN" sz="2400" b="1"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α</a:t>
            </a:r>
            <a:r>
              <a:rPr kumimoji="0" lang="en-US" altLang="zh-CN" sz="2400" b="1" i="0" u="none" strike="noStrike" kern="0" cap="none" spc="0" normalizeH="0" baseline="-25000" noProof="0" dirty="0">
                <a:ln>
                  <a:noFill/>
                </a:ln>
                <a:solidFill>
                  <a:srgbClr val="0070C0"/>
                </a:solidFill>
                <a:effectLst/>
                <a:uLnTx/>
                <a:uFillTx/>
                <a:latin typeface="Times New Roman" panose="02020603050405020304" pitchFamily="18" charset="0"/>
                <a:cs typeface="Times New Roman" panose="02020603050405020304" pitchFamily="18" charset="0"/>
              </a:rPr>
              <a:t>1</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+ 2</a:t>
            </a:r>
            <a:r>
              <a:rPr kumimoji="0" lang="en-US" altLang="zh-CN" sz="2400" b="1"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α</a:t>
            </a:r>
            <a:r>
              <a:rPr kumimoji="0" lang="en-US" altLang="zh-CN" sz="2400" b="1" i="0" u="none" strike="noStrike" kern="0" cap="none" spc="0" normalizeH="0" baseline="-25000" noProof="0" dirty="0">
                <a:ln>
                  <a:noFill/>
                </a:ln>
                <a:solidFill>
                  <a:srgbClr val="0070C0"/>
                </a:solidFill>
                <a:effectLst/>
                <a:uLnTx/>
                <a:uFillTx/>
                <a:latin typeface="Times New Roman" panose="02020603050405020304" pitchFamily="18" charset="0"/>
                <a:cs typeface="Times New Roman" panose="02020603050405020304" pitchFamily="18" charset="0"/>
              </a:rPr>
              <a:t>0</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 </a:t>
            </a:r>
            <a:r>
              <a:rPr kumimoji="0" lang="en-US" altLang="zh-CN" sz="2400" b="1"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K</a:t>
            </a:r>
            <a:r>
              <a:rPr kumimoji="0" lang="en-US" altLang="zh-CN" sz="2400" b="1" i="0" u="none" strike="noStrike" kern="0" cap="none" spc="0" normalizeH="0" baseline="-25000" noProof="0" dirty="0">
                <a:ln>
                  <a:noFill/>
                </a:ln>
                <a:solidFill>
                  <a:srgbClr val="0070C0"/>
                </a:solidFill>
                <a:effectLst/>
                <a:uLnTx/>
                <a:uFillTx/>
                <a:latin typeface="Times New Roman" panose="02020603050405020304" pitchFamily="18" charset="0"/>
                <a:cs typeface="Times New Roman" panose="02020603050405020304" pitchFamily="18" charset="0"/>
              </a:rPr>
              <a:t>w</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/[H</a:t>
            </a:r>
            <a:r>
              <a:rPr kumimoji="0" lang="en-US" altLang="zh-CN" sz="2400" b="1" i="0" u="none" strike="noStrike" kern="0" cap="none" spc="0" normalizeH="0" baseline="30000" noProof="0" dirty="0">
                <a:ln>
                  <a:noFill/>
                </a:ln>
                <a:solidFill>
                  <a:srgbClr val="0070C0"/>
                </a:solidFill>
                <a:effectLst/>
                <a:uLnTx/>
                <a:uFillTx/>
                <a:latin typeface="Times New Roman" panose="02020603050405020304" pitchFamily="18" charset="0"/>
                <a:cs typeface="Times New Roman" panose="02020603050405020304" pitchFamily="18" charset="0"/>
              </a:rPr>
              <a:t>+</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 [H</a:t>
            </a:r>
            <a:r>
              <a:rPr kumimoji="0" lang="en-US" altLang="zh-CN" sz="2400" b="1" i="0" u="none" strike="noStrike" kern="0" cap="none" spc="0" normalizeH="0" baseline="30000" noProof="0" dirty="0">
                <a:ln>
                  <a:noFill/>
                </a:ln>
                <a:solidFill>
                  <a:srgbClr val="0070C0"/>
                </a:solidFill>
                <a:effectLst/>
                <a:uLnTx/>
                <a:uFillTx/>
                <a:latin typeface="Times New Roman" panose="02020603050405020304" pitchFamily="18" charset="0"/>
                <a:cs typeface="Times New Roman" panose="02020603050405020304" pitchFamily="18" charset="0"/>
              </a:rPr>
              <a:t>+</a:t>
            </a:r>
            <a:r>
              <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666750" marR="0" lvl="0" indent="-514350" algn="l" defTabSz="914400" rtl="0" eaLnBrk="1" fontAlgn="base" latinLnBrk="0" hangingPunct="1">
              <a:lnSpc>
                <a:spcPct val="130000"/>
              </a:lnSpc>
              <a:spcBef>
                <a:spcPct val="20000"/>
              </a:spcBef>
              <a:spcAft>
                <a:spcPct val="0"/>
              </a:spcAft>
              <a:buClr>
                <a:srgbClr val="FF0000"/>
              </a:buClr>
              <a:buSzPct val="70000"/>
              <a:buFont typeface="Wingdings" panose="05000000000000000000" pitchFamily="2" charset="2"/>
              <a:buNone/>
              <a:defRPr/>
            </a:pPr>
            <a:endParaRPr kumimoji="0" lang="en-US" altLang="zh-CN"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666750" marR="0" lvl="0" indent="-514350" algn="l" defTabSz="914400" rtl="0" eaLnBrk="1" fontAlgn="base" latinLnBrk="0" hangingPunct="1">
              <a:lnSpc>
                <a:spcPct val="130000"/>
              </a:lnSpc>
              <a:spcBef>
                <a:spcPct val="20000"/>
              </a:spcBef>
              <a:spcAft>
                <a:spcPct val="0"/>
              </a:spcAft>
              <a:buClr>
                <a:srgbClr val="FF0000"/>
              </a:buClr>
              <a:buSzPct val="70000"/>
              <a:buFont typeface="Wingdings" panose="05000000000000000000" pitchFamily="2" charset="2"/>
              <a:buNone/>
              <a:defRPr/>
            </a:pPr>
            <a:r>
              <a:rPr kumimoji="0" lang="zh-CN" altLang="en-US" sz="2400" b="1" i="0" u="none" strike="noStrike" kern="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rPr>
              <a:t>总酸度</a:t>
            </a:r>
            <a:r>
              <a:rPr kumimoji="0" lang="zh-CN" altLang="en-US"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 </a:t>
            </a:r>
            <a:r>
              <a:rPr kumimoji="0" lang="en-US" altLang="zh-CN" sz="24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a:t>
            </a:r>
            <a:r>
              <a:rPr kumimoji="0" lang="en-US" altLang="zh-CN" sz="2400" b="1" i="0" u="none" strike="noStrike" kern="0" cap="none" spc="0" normalizeH="0" baseline="-25000" noProof="0" dirty="0">
                <a:ln>
                  <a:noFill/>
                </a:ln>
                <a:solidFill>
                  <a:srgbClr val="C00000"/>
                </a:solidFill>
                <a:effectLst/>
                <a:uLnTx/>
                <a:uFillTx/>
                <a:latin typeface="Times New Roman" panose="02020603050405020304" pitchFamily="18" charset="0"/>
                <a:cs typeface="Times New Roman" panose="02020603050405020304" pitchFamily="18" charset="0"/>
              </a:rPr>
              <a:t>T </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r>
              <a:rPr kumimoji="0" lang="en-US" altLang="zh-CN" sz="24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α</a:t>
            </a:r>
            <a:r>
              <a:rPr kumimoji="0" lang="en-US" altLang="zh-CN" sz="2400" b="1" i="0" u="none" strike="noStrike" kern="0" cap="none" spc="0" normalizeH="0" baseline="-25000" noProof="0" dirty="0">
                <a:ln>
                  <a:noFill/>
                </a:ln>
                <a:solidFill>
                  <a:srgbClr val="C00000"/>
                </a:solidFill>
                <a:effectLst/>
                <a:uLnTx/>
                <a:uFillTx/>
                <a:latin typeface="Times New Roman" panose="02020603050405020304" pitchFamily="18" charset="0"/>
                <a:cs typeface="Times New Roman" panose="02020603050405020304" pitchFamily="18" charset="0"/>
              </a:rPr>
              <a:t>1</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+ 2</a:t>
            </a:r>
            <a:r>
              <a:rPr kumimoji="0" lang="en-US" altLang="zh-CN" sz="24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α</a:t>
            </a:r>
            <a:r>
              <a:rPr kumimoji="0" lang="en-US" altLang="zh-CN" sz="2400" b="1" i="0" u="none" strike="noStrike" kern="0" cap="none" spc="0" normalizeH="0" baseline="-25000" noProof="0" dirty="0">
                <a:ln>
                  <a:noFill/>
                </a:ln>
                <a:solidFill>
                  <a:srgbClr val="C00000"/>
                </a:solidFill>
                <a:effectLst/>
                <a:uLnTx/>
                <a:uFillTx/>
                <a:latin typeface="Times New Roman" panose="02020603050405020304" pitchFamily="18" charset="0"/>
                <a:cs typeface="Times New Roman" panose="02020603050405020304" pitchFamily="18" charset="0"/>
              </a:rPr>
              <a:t>0</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 [H</a:t>
            </a:r>
            <a:r>
              <a:rPr kumimoji="0" lang="en-US" altLang="zh-CN" sz="2400" b="1" i="0" u="none" strike="noStrike" kern="0" cap="none" spc="0" normalizeH="0" baseline="30000" noProof="0" dirty="0">
                <a:ln>
                  <a:noFill/>
                </a:ln>
                <a:solidFill>
                  <a:srgbClr val="C00000"/>
                </a:solidFill>
                <a:effectLst/>
                <a:uLnTx/>
                <a:uFillTx/>
                <a:latin typeface="Times New Roman" panose="02020603050405020304" pitchFamily="18" charset="0"/>
                <a:cs typeface="Times New Roman" panose="02020603050405020304" pitchFamily="18" charset="0"/>
              </a:rPr>
              <a:t>+</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  </a:t>
            </a:r>
            <a:r>
              <a:rPr kumimoji="0" lang="en-US" altLang="zh-CN" sz="24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K</a:t>
            </a:r>
            <a:r>
              <a:rPr kumimoji="0" lang="en-US" altLang="zh-CN" sz="2400" b="1" i="0" u="none" strike="noStrike" kern="0" cap="none" spc="0" normalizeH="0" baseline="-25000" noProof="0" dirty="0">
                <a:ln>
                  <a:noFill/>
                </a:ln>
                <a:solidFill>
                  <a:srgbClr val="C00000"/>
                </a:solidFill>
                <a:effectLst/>
                <a:uLnTx/>
                <a:uFillTx/>
                <a:latin typeface="Times New Roman" panose="02020603050405020304" pitchFamily="18" charset="0"/>
                <a:cs typeface="Times New Roman" panose="02020603050405020304" pitchFamily="18" charset="0"/>
              </a:rPr>
              <a:t>w</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a:t>
            </a:r>
            <a:r>
              <a:rPr kumimoji="0" lang="en-US" altLang="zh-CN" sz="2400" b="1" i="0" u="none" strike="noStrike" kern="0" cap="none" spc="0" normalizeH="0" baseline="30000" noProof="0" dirty="0">
                <a:ln>
                  <a:noFill/>
                </a:ln>
                <a:solidFill>
                  <a:srgbClr val="C00000"/>
                </a:solidFill>
                <a:effectLst/>
                <a:uLnTx/>
                <a:uFillTx/>
                <a:latin typeface="Times New Roman" panose="02020603050405020304" pitchFamily="18" charset="0"/>
                <a:cs typeface="Times New Roman" panose="02020603050405020304" pitchFamily="18" charset="0"/>
              </a:rPr>
              <a:t>+</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endPar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666750" marR="0" lvl="0" indent="-514350" algn="l" defTabSz="914400" rtl="0" eaLnBrk="1" fontAlgn="base" latinLnBrk="0" hangingPunct="1">
              <a:lnSpc>
                <a:spcPct val="130000"/>
              </a:lnSpc>
              <a:spcBef>
                <a:spcPct val="20000"/>
              </a:spcBef>
              <a:spcAft>
                <a:spcPct val="0"/>
              </a:spcAft>
              <a:buClr>
                <a:srgbClr val="FF0000"/>
              </a:buClr>
              <a:buSzPct val="70000"/>
              <a:buFont typeface="Wingdings" panose="05000000000000000000" pitchFamily="2" charset="2"/>
              <a:buNone/>
              <a:defRPr/>
            </a:pP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CO</a:t>
            </a:r>
            <a:r>
              <a:rPr kumimoji="0" lang="en-US" altLang="zh-CN" sz="2400" b="1" i="0" u="none" strike="noStrike" kern="0" cap="none" spc="0" normalizeH="0" baseline="-2500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zh-CN" altLang="en-US" sz="2400" b="1" i="0" u="none" strike="noStrike" kern="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rPr>
              <a:t>酸度</a:t>
            </a:r>
            <a:r>
              <a:rPr kumimoji="0" lang="zh-CN" altLang="en-US"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 </a:t>
            </a:r>
            <a:r>
              <a:rPr kumimoji="0" lang="en-US" altLang="zh-CN" sz="24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a:t>
            </a:r>
            <a:r>
              <a:rPr kumimoji="0" lang="en-US" altLang="zh-CN" sz="2400" b="1" i="0" u="none" strike="noStrike" kern="0" cap="none" spc="0" normalizeH="0" baseline="-25000" noProof="0" dirty="0">
                <a:ln>
                  <a:noFill/>
                </a:ln>
                <a:solidFill>
                  <a:srgbClr val="C00000"/>
                </a:solidFill>
                <a:effectLst/>
                <a:uLnTx/>
                <a:uFillTx/>
                <a:latin typeface="Times New Roman" panose="02020603050405020304" pitchFamily="18" charset="0"/>
                <a:cs typeface="Times New Roman" panose="02020603050405020304" pitchFamily="18" charset="0"/>
              </a:rPr>
              <a:t>T </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r>
              <a:rPr kumimoji="0" lang="en-US" altLang="zh-CN" sz="24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α</a:t>
            </a:r>
            <a:r>
              <a:rPr kumimoji="0" lang="en-US" altLang="zh-CN" sz="2400" b="1" i="0" u="none" strike="noStrike" kern="0" cap="none" spc="0" normalizeH="0" baseline="-25000" noProof="0" dirty="0">
                <a:ln>
                  <a:noFill/>
                </a:ln>
                <a:solidFill>
                  <a:srgbClr val="C00000"/>
                </a:solidFill>
                <a:effectLst/>
                <a:uLnTx/>
                <a:uFillTx/>
                <a:latin typeface="Times New Roman" panose="02020603050405020304" pitchFamily="18" charset="0"/>
                <a:cs typeface="Times New Roman" panose="02020603050405020304" pitchFamily="18" charset="0"/>
              </a:rPr>
              <a:t>0 </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zh-CN" sz="24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α</a:t>
            </a:r>
            <a:r>
              <a:rPr kumimoji="0" lang="en-US" altLang="zh-CN" sz="2400" b="1" i="0" u="none" strike="noStrike" kern="0" cap="none" spc="0" normalizeH="0" baseline="-25000" noProof="0" dirty="0">
                <a:ln>
                  <a:noFill/>
                </a:ln>
                <a:solidFill>
                  <a:srgbClr val="C00000"/>
                </a:solidFill>
                <a:effectLst/>
                <a:uLnTx/>
                <a:uFillTx/>
                <a:latin typeface="Times New Roman" panose="02020603050405020304" pitchFamily="18" charset="0"/>
                <a:cs typeface="Times New Roman" panose="02020603050405020304" pitchFamily="18" charset="0"/>
              </a:rPr>
              <a:t>2</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 [H</a:t>
            </a:r>
            <a:r>
              <a:rPr kumimoji="0" lang="en-US" altLang="zh-CN" sz="2400" b="1" i="0" u="none" strike="noStrike" kern="0" cap="none" spc="0" normalizeH="0" baseline="30000" noProof="0" dirty="0">
                <a:ln>
                  <a:noFill/>
                </a:ln>
                <a:solidFill>
                  <a:srgbClr val="C00000"/>
                </a:solidFill>
                <a:effectLst/>
                <a:uLnTx/>
                <a:uFillTx/>
                <a:latin typeface="Times New Roman" panose="02020603050405020304" pitchFamily="18" charset="0"/>
                <a:cs typeface="Times New Roman" panose="02020603050405020304" pitchFamily="18" charset="0"/>
              </a:rPr>
              <a:t>+</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  </a:t>
            </a:r>
            <a:r>
              <a:rPr kumimoji="0" lang="en-US" altLang="zh-CN" sz="24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K</a:t>
            </a:r>
            <a:r>
              <a:rPr kumimoji="0" lang="en-US" altLang="zh-CN" sz="2400" b="1" i="0" u="none" strike="noStrike" kern="0" cap="none" spc="0" normalizeH="0" baseline="-25000" noProof="0" dirty="0">
                <a:ln>
                  <a:noFill/>
                </a:ln>
                <a:solidFill>
                  <a:srgbClr val="C00000"/>
                </a:solidFill>
                <a:effectLst/>
                <a:uLnTx/>
                <a:uFillTx/>
                <a:latin typeface="Times New Roman" panose="02020603050405020304" pitchFamily="18" charset="0"/>
                <a:cs typeface="Times New Roman" panose="02020603050405020304" pitchFamily="18" charset="0"/>
              </a:rPr>
              <a:t>w</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a:t>
            </a:r>
            <a:r>
              <a:rPr kumimoji="0" lang="en-US" altLang="zh-CN" sz="2400" b="1" i="0" u="none" strike="noStrike" kern="0" cap="none" spc="0" normalizeH="0" baseline="30000" noProof="0" dirty="0">
                <a:ln>
                  <a:noFill/>
                </a:ln>
                <a:solidFill>
                  <a:srgbClr val="C00000"/>
                </a:solidFill>
                <a:effectLst/>
                <a:uLnTx/>
                <a:uFillTx/>
                <a:latin typeface="Times New Roman" panose="02020603050405020304" pitchFamily="18" charset="0"/>
                <a:cs typeface="Times New Roman" panose="02020603050405020304" pitchFamily="18" charset="0"/>
              </a:rPr>
              <a:t>+</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endPar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666750" marR="0" lvl="0" indent="-514350" algn="l" defTabSz="914400" rtl="0" eaLnBrk="1" fontAlgn="base" latinLnBrk="0" hangingPunct="1">
              <a:lnSpc>
                <a:spcPct val="130000"/>
              </a:lnSpc>
              <a:spcBef>
                <a:spcPct val="20000"/>
              </a:spcBef>
              <a:spcAft>
                <a:spcPct val="0"/>
              </a:spcAft>
              <a:buClr>
                <a:srgbClr val="FF0000"/>
              </a:buClr>
              <a:buSzPct val="70000"/>
              <a:buFont typeface="Wingdings" panose="05000000000000000000" pitchFamily="2" charset="2"/>
              <a:buNone/>
              <a:defRPr/>
            </a:pPr>
            <a:r>
              <a:rPr kumimoji="0" lang="zh-CN" altLang="en-US" sz="2400" b="1" i="0" u="none" strike="noStrike" kern="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rPr>
              <a:t>无机酸度</a:t>
            </a:r>
            <a:r>
              <a:rPr kumimoji="0" lang="zh-CN" altLang="en-US"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 </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r>
              <a:rPr kumimoji="0" lang="en-US" altLang="zh-CN" sz="24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a:t>
            </a:r>
            <a:r>
              <a:rPr kumimoji="0" lang="en-US" altLang="zh-CN" sz="2400" b="1" i="0" u="none" strike="noStrike" kern="0" cap="none" spc="0" normalizeH="0" baseline="-25000" noProof="0" dirty="0">
                <a:ln>
                  <a:noFill/>
                </a:ln>
                <a:solidFill>
                  <a:srgbClr val="C00000"/>
                </a:solidFill>
                <a:effectLst/>
                <a:uLnTx/>
                <a:uFillTx/>
                <a:latin typeface="Times New Roman" panose="02020603050405020304" pitchFamily="18" charset="0"/>
                <a:cs typeface="Times New Roman" panose="02020603050405020304" pitchFamily="18" charset="0"/>
              </a:rPr>
              <a:t>T </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r>
              <a:rPr kumimoji="0" lang="en-US" altLang="zh-CN" sz="24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α</a:t>
            </a:r>
            <a:r>
              <a:rPr kumimoji="0" lang="en-US" altLang="zh-CN" sz="2400" b="1" i="0" u="none" strike="noStrike" kern="0" cap="none" spc="0" normalizeH="0" baseline="-25000" noProof="0" dirty="0">
                <a:ln>
                  <a:noFill/>
                </a:ln>
                <a:solidFill>
                  <a:srgbClr val="C00000"/>
                </a:solidFill>
                <a:effectLst/>
                <a:uLnTx/>
                <a:uFillTx/>
                <a:latin typeface="Times New Roman" panose="02020603050405020304" pitchFamily="18" charset="0"/>
                <a:cs typeface="Times New Roman" panose="02020603050405020304" pitchFamily="18" charset="0"/>
              </a:rPr>
              <a:t>1</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+ 2</a:t>
            </a:r>
            <a:r>
              <a:rPr kumimoji="0" lang="en-US" altLang="zh-CN" sz="24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α</a:t>
            </a:r>
            <a:r>
              <a:rPr kumimoji="0" lang="en-US" altLang="zh-CN" sz="2400" b="1" i="0" u="none" strike="noStrike" kern="0" cap="none" spc="0" normalizeH="0" baseline="-25000" noProof="0" dirty="0">
                <a:ln>
                  <a:noFill/>
                </a:ln>
                <a:solidFill>
                  <a:srgbClr val="C00000"/>
                </a:solidFill>
                <a:effectLst/>
                <a:uLnTx/>
                <a:uFillTx/>
                <a:latin typeface="Times New Roman" panose="02020603050405020304" pitchFamily="18" charset="0"/>
                <a:cs typeface="Times New Roman" panose="02020603050405020304" pitchFamily="18" charset="0"/>
              </a:rPr>
              <a:t>2</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 [H</a:t>
            </a:r>
            <a:r>
              <a:rPr kumimoji="0" lang="en-US" altLang="zh-CN" sz="2400" b="1" i="0" u="none" strike="noStrike" kern="0" cap="none" spc="0" normalizeH="0" baseline="30000" noProof="0" dirty="0">
                <a:ln>
                  <a:noFill/>
                </a:ln>
                <a:solidFill>
                  <a:srgbClr val="C00000"/>
                </a:solidFill>
                <a:effectLst/>
                <a:uLnTx/>
                <a:uFillTx/>
                <a:latin typeface="Times New Roman" panose="02020603050405020304" pitchFamily="18" charset="0"/>
                <a:cs typeface="Times New Roman" panose="02020603050405020304" pitchFamily="18" charset="0"/>
              </a:rPr>
              <a:t>+</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  </a:t>
            </a:r>
            <a:r>
              <a:rPr kumimoji="0" lang="en-US" altLang="zh-CN" sz="24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K</a:t>
            </a:r>
            <a:r>
              <a:rPr kumimoji="0" lang="en-US" altLang="zh-CN" sz="2400" b="1" i="0" u="none" strike="noStrike" kern="0" cap="none" spc="0" normalizeH="0" baseline="-25000" noProof="0" dirty="0">
                <a:ln>
                  <a:noFill/>
                </a:ln>
                <a:solidFill>
                  <a:srgbClr val="C00000"/>
                </a:solidFill>
                <a:effectLst/>
                <a:uLnTx/>
                <a:uFillTx/>
                <a:latin typeface="Times New Roman" panose="02020603050405020304" pitchFamily="18" charset="0"/>
                <a:cs typeface="Times New Roman" panose="02020603050405020304" pitchFamily="18" charset="0"/>
              </a:rPr>
              <a:t>w</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a:t>
            </a:r>
            <a:r>
              <a:rPr kumimoji="0" lang="en-US" altLang="zh-CN" sz="2400" b="1" i="0" u="none" strike="noStrike" kern="0" cap="none" spc="0" normalizeH="0" baseline="30000" noProof="0" dirty="0">
                <a:ln>
                  <a:noFill/>
                </a:ln>
                <a:solidFill>
                  <a:srgbClr val="C00000"/>
                </a:solidFill>
                <a:effectLst/>
                <a:uLnTx/>
                <a:uFillTx/>
                <a:latin typeface="Times New Roman" panose="02020603050405020304" pitchFamily="18" charset="0"/>
                <a:cs typeface="Times New Roman" panose="02020603050405020304" pitchFamily="18" charset="0"/>
              </a:rPr>
              <a:t>+</a:t>
            </a: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endPar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 name="Text Box 4"/>
          <p:cNvSpPr txBox="1">
            <a:spLocks noChangeArrowheads="1"/>
          </p:cNvSpPr>
          <p:nvPr/>
        </p:nvSpPr>
        <p:spPr bwMode="auto">
          <a:xfrm>
            <a:off x="191135" y="260985"/>
            <a:ext cx="11441430"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天然水的</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碱度和酸度</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 Alkalinity and Acidity of Natural Water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文本框 7"/>
          <p:cNvSpPr txBox="1"/>
          <p:nvPr/>
        </p:nvSpPr>
        <p:spPr>
          <a:xfrm>
            <a:off x="1775520" y="1702790"/>
            <a:ext cx="8640960" cy="3452420"/>
          </a:xfrm>
          <a:prstGeom prst="rect">
            <a:avLst/>
          </a:prstGeom>
          <a:noFill/>
        </p:spPr>
        <p:txBody>
          <a:bodyPr wrap="square">
            <a:spAutoFit/>
          </a:bodyPr>
          <a:lstStyle/>
          <a:p>
            <a:pPr marL="536575" marR="0" lvl="0" indent="-536575" algn="just" defTabSz="914400" rtl="0" eaLnBrk="0" fontAlgn="base" latinLnBrk="0" hangingPunct="0">
              <a:lnSpc>
                <a:spcPct val="115000"/>
              </a:lnSpc>
              <a:spcBef>
                <a:spcPct val="0"/>
              </a:spcBef>
              <a:spcAft>
                <a:spcPct val="0"/>
              </a:spcAft>
              <a:buClrTx/>
              <a:buSzPct val="100000"/>
              <a:buFontTx/>
              <a:buBlip>
                <a:blip r:embed="rId1"/>
              </a:buBlip>
              <a:defRPr/>
            </a:pPr>
            <a:r>
              <a:rPr kumimoji="0" lang="zh-CN" altLang="en-US" sz="24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rPr>
              <a:t>这里需要特别注意的是，在封闭体系中加入强酸或强碱，总碳酸量 </a:t>
            </a:r>
            <a:r>
              <a:rPr kumimoji="0" lang="en-US" altLang="zh-CN" sz="2400" i="1"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rPr>
              <a:t>c</a:t>
            </a:r>
            <a:r>
              <a:rPr kumimoji="0" lang="en-US" altLang="zh-CN" sz="2400" i="0" u="none" strike="noStrike" kern="0" cap="none" spc="0" normalizeH="0" baseline="-25000" noProof="0" dirty="0">
                <a:ln>
                  <a:noFill/>
                </a:ln>
                <a:effectLst/>
                <a:uLnTx/>
                <a:uFillTx/>
                <a:latin typeface="Times New Roman" panose="02020603050405020304" pitchFamily="18" charset="0"/>
                <a:ea typeface="黑体" panose="02010609060101010101" pitchFamily="49" charset="-122"/>
                <a:cs typeface="+mn-cs"/>
              </a:rPr>
              <a:t>T </a:t>
            </a:r>
            <a:r>
              <a:rPr kumimoji="0" lang="zh-CN" altLang="en-US" sz="24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rPr>
              <a:t>不受影响。</a:t>
            </a:r>
            <a:endParaRPr kumimoji="0" lang="zh-CN" altLang="en-US" sz="24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endParaRPr>
          </a:p>
          <a:p>
            <a:pPr marL="536575" marR="0" lvl="0" indent="-536575" algn="just" defTabSz="914400" rtl="0" eaLnBrk="0" fontAlgn="base" latinLnBrk="0" hangingPunct="0">
              <a:lnSpc>
                <a:spcPct val="115000"/>
              </a:lnSpc>
              <a:spcBef>
                <a:spcPct val="0"/>
              </a:spcBef>
              <a:spcAft>
                <a:spcPct val="0"/>
              </a:spcAft>
              <a:buClrTx/>
              <a:buSzPct val="100000"/>
              <a:buFontTx/>
              <a:buBlip>
                <a:blip r:embed="rId1"/>
              </a:buBlip>
              <a:defRPr/>
            </a:pPr>
            <a:endParaRPr kumimoji="0" lang="zh-CN" altLang="en-US" sz="24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endParaRPr>
          </a:p>
          <a:p>
            <a:pPr marL="536575" marR="0" lvl="0" indent="-536575" algn="just" defTabSz="914400" rtl="0" eaLnBrk="0" fontAlgn="base" latinLnBrk="0" hangingPunct="0">
              <a:lnSpc>
                <a:spcPct val="115000"/>
              </a:lnSpc>
              <a:spcBef>
                <a:spcPct val="0"/>
              </a:spcBef>
              <a:spcAft>
                <a:spcPct val="0"/>
              </a:spcAft>
              <a:buClrTx/>
              <a:buSzPct val="100000"/>
              <a:buFontTx/>
              <a:buBlip>
                <a:blip r:embed="rId1"/>
              </a:buBlip>
              <a:defRPr/>
            </a:pPr>
            <a:r>
              <a:rPr kumimoji="0" lang="zh-CN" altLang="en-US" sz="24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rPr>
              <a:t>而加入 </a:t>
            </a:r>
            <a:r>
              <a:rPr kumimoji="0" lang="en-US" altLang="zh-CN" sz="24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rPr>
              <a:t>[CO</a:t>
            </a:r>
            <a:r>
              <a:rPr kumimoji="0" lang="en-US" altLang="zh-CN" sz="2400" i="0" u="none" strike="noStrike" kern="0" cap="none" spc="0" normalizeH="0" baseline="-25000" noProof="0" dirty="0">
                <a:ln>
                  <a:noFill/>
                </a:ln>
                <a:effectLst/>
                <a:uLnTx/>
                <a:uFillTx/>
                <a:latin typeface="Times New Roman" panose="02020603050405020304" pitchFamily="18" charset="0"/>
                <a:ea typeface="黑体" panose="02010609060101010101" pitchFamily="49" charset="-122"/>
                <a:cs typeface="+mn-cs"/>
              </a:rPr>
              <a:t>2</a:t>
            </a:r>
            <a:r>
              <a:rPr kumimoji="0" lang="en-US" altLang="zh-CN" sz="2400" i="0" u="none" strike="noStrike" kern="0" cap="none" spc="0" normalizeH="0" noProof="0" dirty="0">
                <a:ln>
                  <a:noFill/>
                </a:ln>
                <a:effectLst/>
                <a:uLnTx/>
                <a:uFillTx/>
                <a:latin typeface="Times New Roman" panose="02020603050405020304" pitchFamily="18" charset="0"/>
                <a:ea typeface="黑体" panose="02010609060101010101" pitchFamily="49" charset="-122"/>
                <a:cs typeface="+mn-cs"/>
              </a:rPr>
              <a:t>] </a:t>
            </a:r>
            <a:r>
              <a:rPr kumimoji="0" lang="zh-CN" altLang="en-US" sz="24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rPr>
              <a:t>时，总碱度值并不发生变化。这时溶液 </a:t>
            </a:r>
            <a:r>
              <a:rPr kumimoji="0" lang="en-US" altLang="zh-CN" sz="24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rPr>
              <a:t>pH </a:t>
            </a:r>
            <a:r>
              <a:rPr kumimoji="0" lang="zh-CN" altLang="en-US" sz="24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rPr>
              <a:t>和各碳酸化合态浓度虽然发生变化，但它们的代数综合值仍保持不变。</a:t>
            </a:r>
            <a:endParaRPr kumimoji="0" lang="zh-CN" altLang="en-US" sz="24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endParaRPr>
          </a:p>
          <a:p>
            <a:pPr marL="536575" marR="0" lvl="0" indent="-536575" algn="just" defTabSz="914400" rtl="0" eaLnBrk="0" fontAlgn="base" latinLnBrk="0" hangingPunct="0">
              <a:lnSpc>
                <a:spcPct val="115000"/>
              </a:lnSpc>
              <a:spcBef>
                <a:spcPct val="0"/>
              </a:spcBef>
              <a:spcAft>
                <a:spcPct val="0"/>
              </a:spcAft>
              <a:buClrTx/>
              <a:buSzPct val="100000"/>
              <a:buFontTx/>
              <a:buBlip>
                <a:blip r:embed="rId1"/>
              </a:buBlip>
              <a:defRPr/>
            </a:pPr>
            <a:endParaRPr kumimoji="0" lang="zh-CN" altLang="en-US" sz="24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endParaRPr>
          </a:p>
          <a:p>
            <a:pPr marL="536575" marR="0" lvl="0" indent="-536575" algn="just" defTabSz="914400" rtl="0" eaLnBrk="0" fontAlgn="base" latinLnBrk="0" hangingPunct="0">
              <a:lnSpc>
                <a:spcPct val="115000"/>
              </a:lnSpc>
              <a:spcBef>
                <a:spcPct val="0"/>
              </a:spcBef>
              <a:spcAft>
                <a:spcPct val="0"/>
              </a:spcAft>
              <a:buClrTx/>
              <a:buSzPct val="100000"/>
              <a:buFontTx/>
              <a:buBlip>
                <a:blip r:embed="rId1"/>
              </a:buBlip>
              <a:defRPr/>
            </a:pPr>
            <a:r>
              <a:rPr kumimoji="0" lang="zh-CN" altLang="en-US" sz="24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rPr>
              <a:t>因此总碳酸量 </a:t>
            </a:r>
            <a:r>
              <a:rPr kumimoji="0" lang="en-US" altLang="zh-CN" sz="2400" i="1"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rPr>
              <a:t>c</a:t>
            </a:r>
            <a:r>
              <a:rPr kumimoji="0" lang="en-US" altLang="zh-CN" sz="2400" i="0" u="none" strike="noStrike" kern="0" cap="none" spc="0" normalizeH="0" baseline="-25000" noProof="0" dirty="0">
                <a:ln>
                  <a:noFill/>
                </a:ln>
                <a:effectLst/>
                <a:uLnTx/>
                <a:uFillTx/>
                <a:latin typeface="Times New Roman" panose="02020603050405020304" pitchFamily="18" charset="0"/>
                <a:ea typeface="黑体" panose="02010609060101010101" pitchFamily="49" charset="-122"/>
                <a:cs typeface="+mn-cs"/>
              </a:rPr>
              <a:t>T </a:t>
            </a:r>
            <a:r>
              <a:rPr kumimoji="0" lang="zh-CN" altLang="en-US" sz="24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rPr>
              <a:t>和总碱度在一定条件下具有</a:t>
            </a:r>
            <a:r>
              <a:rPr kumimoji="0" lang="zh-CN" altLang="en-US" sz="2400" b="1" i="0" u="none" strike="noStrike" kern="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mn-cs"/>
              </a:rPr>
              <a:t>守恒特性</a:t>
            </a:r>
            <a:r>
              <a:rPr kumimoji="0" lang="zh-CN" altLang="en-US" sz="24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rPr>
              <a:t>。</a:t>
            </a:r>
            <a:endParaRPr kumimoji="0" lang="zh-CN" altLang="en-US" sz="240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mn-cs"/>
            </a:endParaRPr>
          </a:p>
        </p:txBody>
      </p:sp>
      <p:sp>
        <p:nvSpPr>
          <p:cNvPr id="9" name="Rectangle 8"/>
          <p:cNvSpPr/>
          <p:nvPr/>
        </p:nvSpPr>
        <p:spPr>
          <a:xfrm>
            <a:off x="1261132" y="1268760"/>
            <a:ext cx="9669735" cy="4464496"/>
          </a:xfrm>
          <a:prstGeom prst="rect">
            <a:avLst/>
          </a:prstGeom>
          <a:noFill/>
          <a:ln w="25400" cap="flat" cmpd="sng">
            <a:pattFill prst="wdUpDiag">
              <a:fgClr>
                <a:srgbClr val="FF0066"/>
              </a:fgClr>
              <a:bgClr>
                <a:srgbClr val="FFFF00"/>
              </a:bgClr>
            </a:patt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 name="Text Box 4"/>
          <p:cNvSpPr txBox="1">
            <a:spLocks noChangeArrowheads="1"/>
          </p:cNvSpPr>
          <p:nvPr/>
        </p:nvSpPr>
        <p:spPr bwMode="auto">
          <a:xfrm>
            <a:off x="191135" y="260985"/>
            <a:ext cx="1144143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天然水的</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碱度和酸度</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 Alkalinity and Acidity of Natural Water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15363" name="Text Box 5"/>
          <p:cNvSpPr txBox="1">
            <a:spLocks noChangeArrowheads="1"/>
          </p:cNvSpPr>
          <p:nvPr/>
        </p:nvSpPr>
        <p:spPr bwMode="auto">
          <a:xfrm>
            <a:off x="3503711" y="955235"/>
            <a:ext cx="51845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algn="ctr" defTabSz="914400" eaLnBrk="1" hangingPunct="1">
              <a:spcBef>
                <a:spcPct val="50000"/>
              </a:spcBef>
              <a:buClrTx/>
              <a:buSzTx/>
              <a:buFontTx/>
              <a:buNone/>
              <a:defRPr/>
            </a:pPr>
            <a:r>
              <a:rPr kumimoji="0" lang="zh-CN" altLang="en-US" sz="4000" b="1" kern="1200" cap="none" spc="0" normalizeH="0" baseline="0" noProof="0" dirty="0">
                <a:solidFill>
                  <a:schemeClr val="accent1">
                    <a:lumMod val="50000"/>
                  </a:schemeClr>
                </a:solidFill>
                <a:latin typeface="微软雅黑" panose="020B0503020204020204" charset="-122"/>
                <a:ea typeface="微软雅黑" panose="020B0503020204020204" charset="-122"/>
                <a:cs typeface="+mn-cs"/>
              </a:rPr>
              <a:t>内容提要及重点要求</a:t>
            </a:r>
            <a:endParaRPr kumimoji="0" lang="zh-CN" altLang="en-US" sz="4000" b="1" kern="1200" cap="none" spc="0" normalizeH="0" baseline="0" noProof="0" dirty="0">
              <a:solidFill>
                <a:schemeClr val="accent1">
                  <a:lumMod val="50000"/>
                </a:schemeClr>
              </a:solidFill>
              <a:latin typeface="微软雅黑" panose="020B0503020204020204" charset="-122"/>
              <a:ea typeface="微软雅黑" panose="020B0503020204020204" charset="-122"/>
              <a:cs typeface="+mn-cs"/>
            </a:endParaRPr>
          </a:p>
        </p:txBody>
      </p:sp>
      <p:sp>
        <p:nvSpPr>
          <p:cNvPr id="18437" name="Text Box 6"/>
          <p:cNvSpPr txBox="1"/>
          <p:nvPr/>
        </p:nvSpPr>
        <p:spPr>
          <a:xfrm>
            <a:off x="911424" y="1876723"/>
            <a:ext cx="10369151" cy="358290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lnSpc>
                <a:spcPct val="150000"/>
              </a:lnSpc>
              <a:spcBef>
                <a:spcPct val="0"/>
              </a:spcBef>
              <a:buClrTx/>
              <a:buSzTx/>
              <a:buFontTx/>
              <a:buNone/>
            </a:pPr>
            <a:r>
              <a:rPr lang="zh-CN" altLang="en-US" sz="1800" b="1" dirty="0">
                <a:solidFill>
                  <a:schemeClr val="tx1"/>
                </a:solidFill>
                <a:latin typeface="宋体" panose="02010600030101010101" pitchFamily="2" charset="-122"/>
                <a:ea typeface="宋体" panose="02010600030101010101" pitchFamily="2" charset="-122"/>
              </a:rPr>
              <a:t>   </a:t>
            </a:r>
            <a:r>
              <a:rPr lang="zh-CN" altLang="en-US" sz="1800" b="1" dirty="0">
                <a:solidFill>
                  <a:schemeClr val="tx1"/>
                </a:solidFill>
                <a:latin typeface="黑体" panose="02010609060101010101" pitchFamily="49" charset="-122"/>
                <a:ea typeface="黑体" panose="02010609060101010101" pitchFamily="49" charset="-122"/>
                <a:cs typeface="黑体" panose="02010609060101010101" pitchFamily="49" charset="-122"/>
              </a:rPr>
              <a:t>  </a:t>
            </a:r>
            <a:r>
              <a:rPr lang="zh-CN" altLang="en-US" sz="2200" b="1" dirty="0">
                <a:solidFill>
                  <a:schemeClr val="tx1"/>
                </a:solidFill>
                <a:latin typeface="黑体" panose="02010609060101010101" pitchFamily="49" charset="-122"/>
                <a:ea typeface="黑体" panose="02010609060101010101" pitchFamily="49" charset="-122"/>
                <a:cs typeface="黑体" panose="02010609060101010101" pitchFamily="49" charset="-122"/>
              </a:rPr>
              <a:t>本章主要介绍天然水的基本特征，水中重要污染物存在形态及分布，污染物在水环境中的迁移转化的基本原理以及水质模型。要求了解天然水的基本性质，掌握重金属在水环境中进行沉淀</a:t>
            </a:r>
            <a:r>
              <a:rPr lang="en-US" altLang="zh-CN" sz="2200" b="1" dirty="0">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sz="2200" b="1" dirty="0">
                <a:solidFill>
                  <a:schemeClr val="tx1"/>
                </a:solidFill>
                <a:latin typeface="黑体" panose="02010609060101010101" pitchFamily="49" charset="-122"/>
                <a:ea typeface="黑体" panose="02010609060101010101" pitchFamily="49" charset="-122"/>
                <a:cs typeface="黑体" panose="02010609060101010101" pitchFamily="49" charset="-122"/>
              </a:rPr>
              <a:t>溶解、吸附</a:t>
            </a:r>
            <a:r>
              <a:rPr lang="en-US" altLang="zh-CN" sz="2200" b="1" dirty="0">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sz="2200" b="1" dirty="0">
                <a:solidFill>
                  <a:schemeClr val="tx1"/>
                </a:solidFill>
                <a:latin typeface="黑体" panose="02010609060101010101" pitchFamily="49" charset="-122"/>
                <a:ea typeface="黑体" panose="02010609060101010101" pitchFamily="49" charset="-122"/>
                <a:cs typeface="黑体" panose="02010609060101010101" pitchFamily="49" charset="-122"/>
              </a:rPr>
              <a:t>解吸、氧化还原、配合作用等迁移转化过程的基本原理，并运用原理计算水体中金属存在形态，确定各类化合物溶解度，以及天然水中各类污染物的 </a:t>
            </a:r>
            <a:r>
              <a:rPr lang="en-US" altLang="zh-CN"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p</a:t>
            </a:r>
            <a:r>
              <a:rPr lang="en-US" altLang="zh-CN" sz="2200" b="1" i="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E </a:t>
            </a:r>
            <a:r>
              <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计算及 </a:t>
            </a:r>
            <a:r>
              <a:rPr lang="en-US" altLang="zh-CN"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p</a:t>
            </a:r>
            <a:r>
              <a:rPr lang="en-US" altLang="zh-CN" sz="2200" b="1" i="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E </a:t>
            </a:r>
            <a:r>
              <a:rPr lang="en-US" altLang="zh-CN"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pH </a:t>
            </a:r>
            <a:r>
              <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图的制作。掌握有机污染物在水体中的迁移转化过程和分配系数、挥发速率、水解速率、光解速率和生物降解速率的计算方法，了解典型水质模型的基本原理和应用范围。</a:t>
            </a:r>
            <a:endParaRPr lang="en-US" altLang="zh-CN"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Tree>
  </p:cSld>
  <p:clrMapOvr>
    <a:masterClrMapping/>
  </p:clrMapOvr>
  <p:transition spd="slow">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5"/>
          <p:cNvSpPr txBox="1"/>
          <p:nvPr/>
        </p:nvSpPr>
        <p:spPr>
          <a:xfrm>
            <a:off x="839416" y="1105008"/>
            <a:ext cx="3308350" cy="460375"/>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zh-CN" altLang="en-US" sz="2400" dirty="0">
                <a:latin typeface="黑体" panose="02010609060101010101" pitchFamily="49" charset="-122"/>
                <a:ea typeface="黑体" panose="02010609060101010101" pitchFamily="49" charset="-122"/>
              </a:rPr>
              <a:t>例题</a:t>
            </a:r>
            <a:r>
              <a:rPr lang="en-US" altLang="zh-CN" sz="2400" dirty="0">
                <a:latin typeface="Times New Roman" panose="02020603050405020304" pitchFamily="18" charset="0"/>
                <a:cs typeface="Times New Roman" panose="02020603050405020304" pitchFamily="18" charset="0"/>
              </a:rPr>
              <a:t>1</a:t>
            </a:r>
            <a:endParaRPr lang="en-US" altLang="zh-CN" sz="2400" dirty="0">
              <a:latin typeface="Times New Roman" panose="02020603050405020304" pitchFamily="18" charset="0"/>
              <a:cs typeface="Times New Roman" panose="02020603050405020304" pitchFamily="18" charset="0"/>
            </a:endParaRPr>
          </a:p>
        </p:txBody>
      </p:sp>
      <p:sp>
        <p:nvSpPr>
          <p:cNvPr id="8" name="Rectangle 2"/>
          <p:cNvSpPr/>
          <p:nvPr/>
        </p:nvSpPr>
        <p:spPr>
          <a:xfrm>
            <a:off x="839416" y="1507939"/>
            <a:ext cx="10847531" cy="4657365"/>
          </a:xfrm>
          <a:prstGeom prst="rect">
            <a:avLst/>
          </a:prstGeom>
          <a:no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lnSpc>
                <a:spcPct val="150000"/>
              </a:lnSpc>
            </a:pPr>
            <a:r>
              <a:rPr lang="zh-CN" altLang="en-US" sz="2400" b="0" dirty="0">
                <a:solidFill>
                  <a:srgbClr val="0070C0"/>
                </a:solidFill>
                <a:latin typeface="Times New Roman" panose="02020603050405020304" pitchFamily="18" charset="0"/>
                <a:ea typeface="黑体" panose="02010609060101010101" pitchFamily="49" charset="-122"/>
              </a:rPr>
              <a:t>某水体的 </a:t>
            </a:r>
            <a:r>
              <a:rPr lang="en-US" altLang="zh-CN" sz="2400" b="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400" b="0" dirty="0">
                <a:solidFill>
                  <a:srgbClr val="0070C0"/>
                </a:solidFill>
                <a:latin typeface="Times New Roman" panose="02020603050405020304" pitchFamily="18" charset="0"/>
                <a:ea typeface="黑体" panose="02010609060101010101" pitchFamily="49" charset="-122"/>
              </a:rPr>
              <a:t>为 </a:t>
            </a:r>
            <a:r>
              <a:rPr lang="en-US" altLang="zh-CN" sz="2400" b="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8.00</a:t>
            </a:r>
            <a:r>
              <a:rPr lang="en-US" altLang="zh-CN" sz="2400" b="0" dirty="0">
                <a:solidFill>
                  <a:srgbClr val="0070C0"/>
                </a:solidFill>
                <a:latin typeface="Times New Roman" panose="02020603050405020304" pitchFamily="18" charset="0"/>
                <a:ea typeface="黑体" panose="02010609060101010101" pitchFamily="49" charset="-122"/>
              </a:rPr>
              <a:t>,</a:t>
            </a:r>
            <a:r>
              <a:rPr lang="zh-CN" altLang="en-US" sz="2400" b="0" dirty="0">
                <a:solidFill>
                  <a:srgbClr val="0070C0"/>
                </a:solidFill>
                <a:latin typeface="Times New Roman" panose="02020603050405020304" pitchFamily="18" charset="0"/>
                <a:ea typeface="黑体" panose="02010609060101010101" pitchFamily="49" charset="-122"/>
              </a:rPr>
              <a:t> 碱度为 </a:t>
            </a:r>
            <a:r>
              <a:rPr lang="en-US" altLang="zh-CN" sz="2400" b="0" dirty="0">
                <a:solidFill>
                  <a:srgbClr val="0070C0"/>
                </a:solidFill>
                <a:latin typeface="Times New Roman" panose="02020603050405020304" pitchFamily="18" charset="0"/>
                <a:ea typeface="黑体" panose="02010609060101010101" pitchFamily="49" charset="-122"/>
              </a:rPr>
              <a:t>1.00×10</a:t>
            </a:r>
            <a:r>
              <a:rPr lang="en-US" altLang="zh-CN" sz="2400" b="0" baseline="30000" dirty="0">
                <a:solidFill>
                  <a:srgbClr val="0070C0"/>
                </a:solidFill>
                <a:latin typeface="Times New Roman" panose="02020603050405020304" pitchFamily="18" charset="0"/>
                <a:ea typeface="黑体" panose="02010609060101010101" pitchFamily="49" charset="-122"/>
              </a:rPr>
              <a:t>-3 </a:t>
            </a:r>
            <a:r>
              <a:rPr lang="en-US" altLang="zh-CN" sz="2400" b="0" dirty="0">
                <a:solidFill>
                  <a:srgbClr val="0070C0"/>
                </a:solidFill>
                <a:latin typeface="Times New Roman" panose="02020603050405020304" pitchFamily="18" charset="0"/>
                <a:ea typeface="黑体" panose="02010609060101010101" pitchFamily="49" charset="-122"/>
              </a:rPr>
              <a:t>mol/L</a:t>
            </a:r>
            <a:r>
              <a:rPr lang="zh-CN" altLang="en-US" sz="2400" b="0" dirty="0">
                <a:solidFill>
                  <a:srgbClr val="0070C0"/>
                </a:solidFill>
                <a:latin typeface="Times New Roman" panose="02020603050405020304" pitchFamily="18" charset="0"/>
                <a:ea typeface="黑体" panose="02010609060101010101" pitchFamily="49" charset="-122"/>
              </a:rPr>
              <a:t>，计算该水体中各碱度成分的浓度。</a:t>
            </a:r>
            <a:endParaRPr lang="zh-CN" altLang="en-US" sz="2400" b="0" dirty="0">
              <a:solidFill>
                <a:srgbClr val="0070C0"/>
              </a:solidFill>
              <a:latin typeface="Times New Roman" panose="02020603050405020304" pitchFamily="18" charset="0"/>
              <a:ea typeface="黑体" panose="02010609060101010101" pitchFamily="49" charset="-122"/>
            </a:endParaRPr>
          </a:p>
          <a:p>
            <a:pPr eaLnBrk="1" hangingPunct="1">
              <a:lnSpc>
                <a:spcPct val="130000"/>
              </a:lnSpc>
            </a:pPr>
            <a:r>
              <a:rPr lang="zh-CN" altLang="en-US" sz="2400" b="0" dirty="0">
                <a:latin typeface="Times New Roman" panose="02020603050405020304" pitchFamily="18" charset="0"/>
                <a:ea typeface="黑体" panose="02010609060101010101" pitchFamily="49" charset="-122"/>
              </a:rPr>
              <a:t>       </a:t>
            </a:r>
            <a:r>
              <a:rPr lang="en-US" altLang="zh-CN" sz="2400" b="0" dirty="0">
                <a:latin typeface="Times New Roman" panose="02020603050405020304" pitchFamily="18" charset="0"/>
                <a:ea typeface="黑体" panose="02010609060101010101" pitchFamily="49" charset="-122"/>
              </a:rPr>
              <a:t>[HCO</a:t>
            </a:r>
            <a:r>
              <a:rPr lang="en-US" altLang="zh-CN" sz="2400" b="0" baseline="-30000" dirty="0">
                <a:latin typeface="Times New Roman" panose="02020603050405020304" pitchFamily="18" charset="0"/>
                <a:ea typeface="黑体" panose="02010609060101010101" pitchFamily="49" charset="-122"/>
              </a:rPr>
              <a:t>3</a:t>
            </a:r>
            <a:r>
              <a:rPr lang="en-US" altLang="zh-CN" sz="2400" b="0" baseline="30000" dirty="0">
                <a:latin typeface="Times New Roman" panose="02020603050405020304" pitchFamily="18" charset="0"/>
                <a:ea typeface="黑体" panose="02010609060101010101" pitchFamily="49" charset="-122"/>
              </a:rPr>
              <a:t>-</a:t>
            </a:r>
            <a:r>
              <a:rPr lang="en-US" altLang="zh-CN" sz="2400" b="0" dirty="0">
                <a:latin typeface="Times New Roman" panose="02020603050405020304" pitchFamily="18" charset="0"/>
                <a:ea typeface="黑体" panose="02010609060101010101" pitchFamily="49" charset="-122"/>
              </a:rPr>
              <a:t>] = </a:t>
            </a:r>
            <a:r>
              <a:rPr lang="zh-CN" altLang="en-US" sz="2400" b="0" dirty="0">
                <a:latin typeface="Times New Roman" panose="02020603050405020304" pitchFamily="18" charset="0"/>
                <a:ea typeface="黑体" panose="02010609060101010101" pitchFamily="49" charset="-122"/>
              </a:rPr>
              <a:t>碱度</a:t>
            </a:r>
            <a:r>
              <a:rPr lang="en-US" altLang="zh-CN" sz="2400" b="0" dirty="0">
                <a:latin typeface="Times New Roman" panose="02020603050405020304" pitchFamily="18" charset="0"/>
                <a:ea typeface="黑体" panose="02010609060101010101" pitchFamily="49" charset="-122"/>
              </a:rPr>
              <a:t>= 1.00×10</a:t>
            </a:r>
            <a:r>
              <a:rPr lang="en-US" altLang="zh-CN" sz="2400" b="0" baseline="30000" dirty="0">
                <a:latin typeface="Times New Roman" panose="02020603050405020304" pitchFamily="18" charset="0"/>
                <a:ea typeface="黑体" panose="02010609060101010101" pitchFamily="49" charset="-122"/>
              </a:rPr>
              <a:t>-3 </a:t>
            </a:r>
            <a:r>
              <a:rPr lang="en-US" altLang="zh-CN" sz="2400" b="0" dirty="0">
                <a:latin typeface="Times New Roman" panose="02020603050405020304" pitchFamily="18" charset="0"/>
                <a:ea typeface="黑体" panose="02010609060101010101" pitchFamily="49" charset="-122"/>
              </a:rPr>
              <a:t>mol/L</a:t>
            </a:r>
            <a:endParaRPr lang="zh-CN" altLang="en-US" sz="2400" b="0" dirty="0">
              <a:latin typeface="Times New Roman" panose="02020603050405020304" pitchFamily="18" charset="0"/>
              <a:ea typeface="黑体" panose="02010609060101010101" pitchFamily="49" charset="-122"/>
            </a:endParaRPr>
          </a:p>
          <a:p>
            <a:pPr eaLnBrk="1" hangingPunct="1">
              <a:lnSpc>
                <a:spcPct val="130000"/>
              </a:lnSpc>
            </a:pPr>
            <a:r>
              <a:rPr lang="zh-CN" altLang="en-US" sz="2400" b="0" dirty="0">
                <a:latin typeface="Times New Roman" panose="02020603050405020304" pitchFamily="18" charset="0"/>
                <a:ea typeface="黑体" panose="02010609060101010101" pitchFamily="49" charset="-122"/>
              </a:rPr>
              <a:t>       </a:t>
            </a:r>
            <a:r>
              <a:rPr lang="en-US" altLang="zh-CN" sz="2400" b="0" dirty="0">
                <a:latin typeface="Times New Roman" panose="02020603050405020304" pitchFamily="18" charset="0"/>
                <a:ea typeface="黑体" panose="02010609060101010101" pitchFamily="49" charset="-122"/>
              </a:rPr>
              <a:t>[OH</a:t>
            </a:r>
            <a:r>
              <a:rPr lang="en-US" altLang="zh-CN" sz="2400" b="0" baseline="30000" dirty="0">
                <a:latin typeface="Times New Roman" panose="02020603050405020304" pitchFamily="18" charset="0"/>
                <a:ea typeface="黑体" panose="02010609060101010101" pitchFamily="49" charset="-122"/>
              </a:rPr>
              <a:t>-</a:t>
            </a:r>
            <a:r>
              <a:rPr lang="en-US" altLang="zh-CN" sz="2400" b="0" dirty="0">
                <a:latin typeface="Times New Roman" panose="02020603050405020304" pitchFamily="18" charset="0"/>
                <a:ea typeface="黑体" panose="02010609060101010101" pitchFamily="49" charset="-122"/>
              </a:rPr>
              <a:t>] = 1.00×10</a:t>
            </a:r>
            <a:r>
              <a:rPr lang="en-US" altLang="zh-CN" sz="2400" b="0" baseline="30000" dirty="0">
                <a:latin typeface="Times New Roman" panose="02020603050405020304" pitchFamily="18" charset="0"/>
                <a:ea typeface="黑体" panose="02010609060101010101" pitchFamily="49" charset="-122"/>
              </a:rPr>
              <a:t>-6 </a:t>
            </a:r>
            <a:r>
              <a:rPr lang="en-US" altLang="zh-CN" sz="2400" b="0" dirty="0">
                <a:latin typeface="Times New Roman" panose="02020603050405020304" pitchFamily="18" charset="0"/>
                <a:ea typeface="黑体" panose="02010609060101010101" pitchFamily="49" charset="-122"/>
              </a:rPr>
              <a:t>mol/L</a:t>
            </a:r>
            <a:endParaRPr lang="en-US" altLang="zh-CN" sz="2400" b="0" dirty="0">
              <a:latin typeface="Times New Roman" panose="02020603050405020304" pitchFamily="18" charset="0"/>
              <a:ea typeface="黑体" panose="02010609060101010101" pitchFamily="49" charset="-122"/>
            </a:endParaRPr>
          </a:p>
          <a:p>
            <a:pPr>
              <a:lnSpc>
                <a:spcPct val="130000"/>
              </a:lnSpc>
            </a:pPr>
            <a:r>
              <a:rPr lang="en-US" altLang="zh-CN" sz="2400" b="0" dirty="0">
                <a:latin typeface="Times New Roman" panose="02020603050405020304" pitchFamily="18" charset="0"/>
                <a:ea typeface="黑体" panose="02010609060101010101" pitchFamily="49" charset="-122"/>
              </a:rPr>
              <a:t>       [H</a:t>
            </a:r>
            <a:r>
              <a:rPr lang="en-US" altLang="zh-CN" sz="2400" b="0" baseline="-30000" dirty="0">
                <a:latin typeface="Times New Roman" panose="02020603050405020304" pitchFamily="18" charset="0"/>
                <a:ea typeface="黑体" panose="02010609060101010101" pitchFamily="49" charset="-122"/>
              </a:rPr>
              <a:t>2</a:t>
            </a:r>
            <a:r>
              <a:rPr lang="en-US" altLang="zh-CN" sz="2400" b="0" dirty="0">
                <a:latin typeface="Times New Roman" panose="02020603050405020304" pitchFamily="18" charset="0"/>
                <a:ea typeface="黑体" panose="02010609060101010101" pitchFamily="49" charset="-122"/>
              </a:rPr>
              <a:t>CO</a:t>
            </a:r>
            <a:r>
              <a:rPr lang="en-US" altLang="zh-CN" sz="2400" b="0" baseline="-30000" dirty="0">
                <a:latin typeface="Times New Roman" panose="02020603050405020304" pitchFamily="18" charset="0"/>
                <a:ea typeface="黑体" panose="02010609060101010101" pitchFamily="49" charset="-122"/>
              </a:rPr>
              <a:t>3</a:t>
            </a:r>
            <a:r>
              <a:rPr lang="en-US" altLang="zh-CN" sz="2400" b="0" baseline="30000" dirty="0">
                <a:latin typeface="Times New Roman" panose="02020603050405020304" pitchFamily="18" charset="0"/>
                <a:ea typeface="黑体" panose="02010609060101010101" pitchFamily="49" charset="-122"/>
              </a:rPr>
              <a:t>*</a:t>
            </a:r>
            <a:r>
              <a:rPr lang="en-US" altLang="zh-CN" sz="2400" b="0" dirty="0">
                <a:latin typeface="Times New Roman" panose="02020603050405020304" pitchFamily="18" charset="0"/>
                <a:ea typeface="黑体" panose="02010609060101010101" pitchFamily="49" charset="-122"/>
              </a:rPr>
              <a:t>] =[H</a:t>
            </a:r>
            <a:r>
              <a:rPr lang="en-US" altLang="zh-CN" sz="2400" b="0" baseline="30000" dirty="0">
                <a:latin typeface="Times New Roman" panose="02020603050405020304" pitchFamily="18" charset="0"/>
                <a:ea typeface="黑体" panose="02010609060101010101" pitchFamily="49" charset="-122"/>
              </a:rPr>
              <a:t>+</a:t>
            </a:r>
            <a:r>
              <a:rPr lang="en-US" altLang="zh-CN" sz="2400" b="0" dirty="0">
                <a:latin typeface="Times New Roman" panose="02020603050405020304" pitchFamily="18" charset="0"/>
                <a:ea typeface="黑体" panose="02010609060101010101" pitchFamily="49" charset="-122"/>
              </a:rPr>
              <a:t>][HCO</a:t>
            </a:r>
            <a:r>
              <a:rPr lang="en-US" altLang="zh-CN" sz="2400" b="0" baseline="-30000" dirty="0">
                <a:latin typeface="Times New Roman" panose="02020603050405020304" pitchFamily="18" charset="0"/>
                <a:ea typeface="黑体" panose="02010609060101010101" pitchFamily="49" charset="-122"/>
              </a:rPr>
              <a:t>3</a:t>
            </a:r>
            <a:r>
              <a:rPr lang="en-US" altLang="zh-CN" sz="2400" b="0" baseline="30000" dirty="0">
                <a:latin typeface="Times New Roman" panose="02020603050405020304" pitchFamily="18" charset="0"/>
                <a:ea typeface="黑体" panose="02010609060101010101" pitchFamily="49" charset="-122"/>
              </a:rPr>
              <a:t>-</a:t>
            </a:r>
            <a:r>
              <a:rPr lang="en-US" altLang="zh-CN" sz="2400" b="0" dirty="0">
                <a:latin typeface="Times New Roman" panose="02020603050405020304" pitchFamily="18" charset="0"/>
                <a:ea typeface="黑体" panose="02010609060101010101" pitchFamily="49" charset="-122"/>
              </a:rPr>
              <a:t>] / </a:t>
            </a:r>
            <a:r>
              <a:rPr lang="en-US" altLang="zh-CN" sz="2400" b="0" i="1" dirty="0">
                <a:latin typeface="Times New Roman" panose="02020603050405020304" pitchFamily="18" charset="0"/>
                <a:ea typeface="黑体" panose="02010609060101010101" pitchFamily="49" charset="-122"/>
              </a:rPr>
              <a:t>K</a:t>
            </a:r>
            <a:r>
              <a:rPr lang="en-US" altLang="zh-CN" sz="2400" b="0" baseline="-30000" dirty="0">
                <a:latin typeface="Times New Roman" panose="02020603050405020304" pitchFamily="18" charset="0"/>
                <a:ea typeface="黑体" panose="02010609060101010101" pitchFamily="49" charset="-122"/>
              </a:rPr>
              <a:t>1</a:t>
            </a:r>
            <a:endParaRPr lang="en-US" altLang="zh-CN" sz="2400" b="0" baseline="-30000" dirty="0">
              <a:latin typeface="Times New Roman" panose="02020603050405020304" pitchFamily="18" charset="0"/>
              <a:ea typeface="黑体" panose="02010609060101010101" pitchFamily="49" charset="-122"/>
            </a:endParaRPr>
          </a:p>
          <a:p>
            <a:pPr>
              <a:lnSpc>
                <a:spcPct val="130000"/>
              </a:lnSpc>
            </a:pPr>
            <a:r>
              <a:rPr lang="en-US" altLang="zh-CN" sz="2400" b="0" baseline="-30000" dirty="0">
                <a:latin typeface="Times New Roman" panose="02020603050405020304" pitchFamily="18" charset="0"/>
                <a:ea typeface="黑体" panose="02010609060101010101" pitchFamily="49" charset="-122"/>
              </a:rPr>
              <a:t>                                   </a:t>
            </a:r>
            <a:r>
              <a:rPr lang="en-US" altLang="zh-CN" sz="2400" b="0" dirty="0">
                <a:latin typeface="Times New Roman" panose="02020603050405020304" pitchFamily="18" charset="0"/>
                <a:ea typeface="黑体" panose="02010609060101010101" pitchFamily="49" charset="-122"/>
              </a:rPr>
              <a:t>=[1.00×10</a:t>
            </a:r>
            <a:r>
              <a:rPr lang="en-US" altLang="zh-CN" sz="2400" b="0" baseline="30000" dirty="0">
                <a:latin typeface="Times New Roman" panose="02020603050405020304" pitchFamily="18" charset="0"/>
                <a:ea typeface="黑体" panose="02010609060101010101" pitchFamily="49" charset="-122"/>
              </a:rPr>
              <a:t>-8</a:t>
            </a:r>
            <a:r>
              <a:rPr lang="en-US" altLang="zh-CN" sz="2400" b="0" dirty="0">
                <a:latin typeface="Times New Roman" panose="02020603050405020304" pitchFamily="18" charset="0"/>
                <a:ea typeface="黑体" panose="02010609060101010101" pitchFamily="49" charset="-122"/>
              </a:rPr>
              <a:t>×1.00×10</a:t>
            </a:r>
            <a:r>
              <a:rPr lang="en-US" altLang="zh-CN" sz="2400" b="0" baseline="30000" dirty="0">
                <a:latin typeface="Times New Roman" panose="02020603050405020304" pitchFamily="18" charset="0"/>
                <a:ea typeface="黑体" panose="02010609060101010101" pitchFamily="49" charset="-122"/>
              </a:rPr>
              <a:t>-3 </a:t>
            </a:r>
            <a:r>
              <a:rPr lang="en-US" altLang="zh-CN" sz="2400" b="0" dirty="0">
                <a:latin typeface="Times New Roman" panose="02020603050405020304" pitchFamily="18" charset="0"/>
                <a:ea typeface="黑体" panose="02010609060101010101" pitchFamily="49" charset="-122"/>
              </a:rPr>
              <a:t>/ (4.45×10</a:t>
            </a:r>
            <a:r>
              <a:rPr lang="en-US" altLang="zh-CN" sz="2400" b="0" baseline="30000" dirty="0">
                <a:latin typeface="Times New Roman" panose="02020603050405020304" pitchFamily="18" charset="0"/>
                <a:ea typeface="黑体" panose="02010609060101010101" pitchFamily="49" charset="-122"/>
              </a:rPr>
              <a:t>-7 </a:t>
            </a:r>
            <a:r>
              <a:rPr lang="en-US" altLang="zh-CN" sz="2400" b="0" dirty="0">
                <a:latin typeface="Times New Roman" panose="02020603050405020304" pitchFamily="18" charset="0"/>
                <a:ea typeface="黑体" panose="02010609060101010101" pitchFamily="49" charset="-122"/>
              </a:rPr>
              <a:t>)] mol/L</a:t>
            </a:r>
            <a:endParaRPr lang="en-US" altLang="zh-CN" sz="2400" b="0" baseline="30000" dirty="0">
              <a:latin typeface="Times New Roman" panose="02020603050405020304" pitchFamily="18" charset="0"/>
              <a:ea typeface="黑体" panose="02010609060101010101" pitchFamily="49" charset="-122"/>
            </a:endParaRPr>
          </a:p>
          <a:p>
            <a:pPr>
              <a:lnSpc>
                <a:spcPct val="130000"/>
              </a:lnSpc>
            </a:pPr>
            <a:r>
              <a:rPr lang="en-US" altLang="zh-CN" sz="2400" b="0" baseline="30000" dirty="0">
                <a:latin typeface="Times New Roman" panose="02020603050405020304" pitchFamily="18" charset="0"/>
                <a:ea typeface="黑体" panose="02010609060101010101" pitchFamily="49" charset="-122"/>
              </a:rPr>
              <a:t>                                   </a:t>
            </a:r>
            <a:r>
              <a:rPr lang="en-US" altLang="zh-CN" sz="2400" b="0" dirty="0">
                <a:latin typeface="Times New Roman" panose="02020603050405020304" pitchFamily="18" charset="0"/>
                <a:ea typeface="黑体" panose="02010609060101010101" pitchFamily="49" charset="-122"/>
              </a:rPr>
              <a:t>=2.25</a:t>
            </a:r>
            <a:r>
              <a:rPr lang="en-US" altLang="zh-CN" sz="2400" b="0" baseline="30000" dirty="0">
                <a:latin typeface="Times New Roman" panose="02020603050405020304" pitchFamily="18" charset="0"/>
                <a:ea typeface="黑体" panose="02010609060101010101" pitchFamily="49" charset="-122"/>
              </a:rPr>
              <a:t> </a:t>
            </a:r>
            <a:r>
              <a:rPr lang="en-US" altLang="zh-CN" sz="2400" b="0" dirty="0">
                <a:latin typeface="Times New Roman" panose="02020603050405020304" pitchFamily="18" charset="0"/>
                <a:ea typeface="黑体" panose="02010609060101010101" pitchFamily="49" charset="-122"/>
              </a:rPr>
              <a:t>×10</a:t>
            </a:r>
            <a:r>
              <a:rPr lang="en-US" altLang="zh-CN" sz="2400" b="0" baseline="30000" dirty="0">
                <a:latin typeface="Times New Roman" panose="02020603050405020304" pitchFamily="18" charset="0"/>
                <a:ea typeface="黑体" panose="02010609060101010101" pitchFamily="49" charset="-122"/>
              </a:rPr>
              <a:t>-5 </a:t>
            </a:r>
            <a:r>
              <a:rPr lang="en-US" altLang="zh-CN" sz="2400" b="0" dirty="0">
                <a:latin typeface="Times New Roman" panose="02020603050405020304" pitchFamily="18" charset="0"/>
                <a:ea typeface="黑体" panose="02010609060101010101" pitchFamily="49" charset="-122"/>
              </a:rPr>
              <a:t>mol/L</a:t>
            </a:r>
            <a:endParaRPr lang="en-US" altLang="zh-CN" sz="2400" b="0" baseline="30000" dirty="0">
              <a:latin typeface="Times New Roman" panose="02020603050405020304" pitchFamily="18" charset="0"/>
              <a:ea typeface="黑体" panose="02010609060101010101" pitchFamily="49" charset="-122"/>
            </a:endParaRPr>
          </a:p>
          <a:p>
            <a:pPr eaLnBrk="1" hangingPunct="1">
              <a:lnSpc>
                <a:spcPct val="130000"/>
              </a:lnSpc>
              <a:spcBef>
                <a:spcPct val="20000"/>
              </a:spcBef>
              <a:buClr>
                <a:schemeClr val="accent1"/>
              </a:buClr>
              <a:buFont typeface="Wingdings" panose="05000000000000000000" pitchFamily="2" charset="2"/>
            </a:pPr>
            <a:r>
              <a:rPr lang="en-US" altLang="zh-CN" sz="2400" b="0" dirty="0">
                <a:latin typeface="Times New Roman" panose="02020603050405020304" pitchFamily="18" charset="0"/>
                <a:ea typeface="黑体" panose="02010609060101010101" pitchFamily="49" charset="-122"/>
              </a:rPr>
              <a:t>       [CO</a:t>
            </a:r>
            <a:r>
              <a:rPr lang="en-US" altLang="zh-CN" sz="2400" b="0" baseline="-25000" dirty="0">
                <a:latin typeface="Times New Roman" panose="02020603050405020304" pitchFamily="18" charset="0"/>
                <a:ea typeface="黑体" panose="02010609060101010101" pitchFamily="49" charset="-122"/>
              </a:rPr>
              <a:t>3</a:t>
            </a:r>
            <a:r>
              <a:rPr lang="en-US" altLang="zh-CN" sz="2400" b="0" baseline="30000" dirty="0">
                <a:latin typeface="Times New Roman" panose="02020603050405020304" pitchFamily="18" charset="0"/>
                <a:ea typeface="黑体" panose="02010609060101010101" pitchFamily="49" charset="-122"/>
              </a:rPr>
              <a:t>2-</a:t>
            </a:r>
            <a:r>
              <a:rPr lang="en-US" altLang="zh-CN" sz="2400" b="0" dirty="0">
                <a:latin typeface="Times New Roman" panose="02020603050405020304" pitchFamily="18" charset="0"/>
                <a:ea typeface="黑体" panose="02010609060101010101" pitchFamily="49" charset="-122"/>
              </a:rPr>
              <a:t>] = </a:t>
            </a:r>
            <a:r>
              <a:rPr lang="en-US" altLang="zh-CN" sz="2400" b="0" i="1" dirty="0">
                <a:latin typeface="Times New Roman" panose="02020603050405020304" pitchFamily="18" charset="0"/>
                <a:ea typeface="黑体" panose="02010609060101010101" pitchFamily="49" charset="-122"/>
              </a:rPr>
              <a:t>K</a:t>
            </a:r>
            <a:r>
              <a:rPr lang="en-US" altLang="zh-CN" sz="2400" b="0" baseline="-25000" dirty="0">
                <a:latin typeface="Times New Roman" panose="02020603050405020304" pitchFamily="18" charset="0"/>
                <a:ea typeface="黑体" panose="02010609060101010101" pitchFamily="49" charset="-122"/>
              </a:rPr>
              <a:t>2</a:t>
            </a:r>
            <a:r>
              <a:rPr lang="en-US" altLang="zh-CN" sz="2400" b="0" dirty="0">
                <a:latin typeface="Times New Roman" panose="02020603050405020304" pitchFamily="18" charset="0"/>
                <a:ea typeface="黑体" panose="02010609060101010101" pitchFamily="49" charset="-122"/>
              </a:rPr>
              <a:t>[HCO</a:t>
            </a:r>
            <a:r>
              <a:rPr lang="en-US" altLang="zh-CN" sz="2400" b="0" baseline="-25000" dirty="0">
                <a:latin typeface="Times New Roman" panose="02020603050405020304" pitchFamily="18" charset="0"/>
                <a:ea typeface="黑体" panose="02010609060101010101" pitchFamily="49" charset="-122"/>
              </a:rPr>
              <a:t>3</a:t>
            </a:r>
            <a:r>
              <a:rPr lang="en-US" altLang="zh-CN" sz="2400" b="0" baseline="30000" dirty="0">
                <a:latin typeface="Times New Roman" panose="02020603050405020304" pitchFamily="18" charset="0"/>
                <a:ea typeface="黑体" panose="02010609060101010101" pitchFamily="49" charset="-122"/>
              </a:rPr>
              <a:t>-</a:t>
            </a:r>
            <a:r>
              <a:rPr lang="en-US" altLang="zh-CN" sz="2400" b="0" dirty="0">
                <a:latin typeface="Times New Roman" panose="02020603050405020304" pitchFamily="18" charset="0"/>
                <a:ea typeface="黑体" panose="02010609060101010101" pitchFamily="49" charset="-122"/>
              </a:rPr>
              <a:t>] / [H</a:t>
            </a:r>
            <a:r>
              <a:rPr lang="en-US" altLang="zh-CN" sz="2400" b="0" baseline="30000" dirty="0">
                <a:latin typeface="Times New Roman" panose="02020603050405020304" pitchFamily="18" charset="0"/>
                <a:ea typeface="黑体" panose="02010609060101010101" pitchFamily="49" charset="-122"/>
              </a:rPr>
              <a:t>+</a:t>
            </a:r>
            <a:r>
              <a:rPr lang="en-US" altLang="zh-CN" sz="2400" b="0" dirty="0">
                <a:latin typeface="Times New Roman" panose="02020603050405020304" pitchFamily="18" charset="0"/>
                <a:ea typeface="黑体" panose="02010609060101010101" pitchFamily="49" charset="-122"/>
              </a:rPr>
              <a:t>]</a:t>
            </a:r>
            <a:endParaRPr lang="en-US" altLang="zh-CN" sz="2400" b="0" dirty="0">
              <a:latin typeface="Times New Roman" panose="02020603050405020304" pitchFamily="18" charset="0"/>
              <a:ea typeface="黑体" panose="02010609060101010101" pitchFamily="49" charset="-122"/>
            </a:endParaRPr>
          </a:p>
          <a:p>
            <a:pPr eaLnBrk="1" hangingPunct="1">
              <a:lnSpc>
                <a:spcPct val="130000"/>
              </a:lnSpc>
              <a:spcBef>
                <a:spcPct val="20000"/>
              </a:spcBef>
              <a:buClr>
                <a:schemeClr val="accent1"/>
              </a:buClr>
              <a:buFont typeface="Wingdings" panose="05000000000000000000" pitchFamily="2" charset="2"/>
            </a:pPr>
            <a:r>
              <a:rPr lang="en-US" altLang="zh-CN" sz="2400" b="0" dirty="0">
                <a:latin typeface="Times New Roman" panose="02020603050405020304" pitchFamily="18" charset="0"/>
                <a:ea typeface="黑体" panose="02010609060101010101" pitchFamily="49" charset="-122"/>
              </a:rPr>
              <a:t>                    = [4.69×10</a:t>
            </a:r>
            <a:r>
              <a:rPr lang="en-US" altLang="zh-CN" sz="2400" b="0" baseline="30000" dirty="0">
                <a:latin typeface="Times New Roman" panose="02020603050405020304" pitchFamily="18" charset="0"/>
                <a:ea typeface="黑体" panose="02010609060101010101" pitchFamily="49" charset="-122"/>
              </a:rPr>
              <a:t>-11</a:t>
            </a:r>
            <a:r>
              <a:rPr lang="en-US" altLang="zh-CN" sz="2400" b="0" dirty="0">
                <a:latin typeface="Times New Roman" panose="02020603050405020304" pitchFamily="18" charset="0"/>
                <a:ea typeface="黑体" panose="02010609060101010101" pitchFamily="49" charset="-122"/>
              </a:rPr>
              <a:t>×1.00×10</a:t>
            </a:r>
            <a:r>
              <a:rPr lang="en-US" altLang="zh-CN" sz="2400" b="0" baseline="30000" dirty="0">
                <a:latin typeface="Times New Roman" panose="02020603050405020304" pitchFamily="18" charset="0"/>
                <a:ea typeface="黑体" panose="02010609060101010101" pitchFamily="49" charset="-122"/>
              </a:rPr>
              <a:t>-3</a:t>
            </a:r>
            <a:r>
              <a:rPr lang="en-US" altLang="zh-CN" sz="2400" b="0" dirty="0">
                <a:latin typeface="Times New Roman" panose="02020603050405020304" pitchFamily="18" charset="0"/>
                <a:ea typeface="黑体" panose="02010609060101010101" pitchFamily="49" charset="-122"/>
              </a:rPr>
              <a:t> / (1.00×10</a:t>
            </a:r>
            <a:r>
              <a:rPr lang="en-US" altLang="zh-CN" sz="2400" b="0" baseline="30000" dirty="0">
                <a:latin typeface="Times New Roman" panose="02020603050405020304" pitchFamily="18" charset="0"/>
                <a:ea typeface="黑体" panose="02010609060101010101" pitchFamily="49" charset="-122"/>
              </a:rPr>
              <a:t>-8</a:t>
            </a:r>
            <a:r>
              <a:rPr lang="en-US" altLang="zh-CN" sz="2400" b="0" dirty="0">
                <a:latin typeface="Times New Roman" panose="02020603050405020304" pitchFamily="18" charset="0"/>
                <a:ea typeface="黑体" panose="02010609060101010101" pitchFamily="49" charset="-122"/>
              </a:rPr>
              <a:t> )] mol/L</a:t>
            </a:r>
            <a:endParaRPr lang="en-US" altLang="zh-CN" sz="2400" b="0" dirty="0">
              <a:latin typeface="Times New Roman" panose="02020603050405020304" pitchFamily="18" charset="0"/>
              <a:ea typeface="黑体" panose="02010609060101010101" pitchFamily="49" charset="-122"/>
            </a:endParaRPr>
          </a:p>
          <a:p>
            <a:pPr eaLnBrk="1" hangingPunct="1">
              <a:lnSpc>
                <a:spcPct val="130000"/>
              </a:lnSpc>
              <a:spcBef>
                <a:spcPct val="20000"/>
              </a:spcBef>
              <a:buClr>
                <a:schemeClr val="accent1"/>
              </a:buClr>
              <a:buFont typeface="Wingdings" panose="05000000000000000000" pitchFamily="2" charset="2"/>
            </a:pPr>
            <a:r>
              <a:rPr lang="en-US" altLang="zh-CN" sz="2400" b="0" dirty="0">
                <a:latin typeface="Times New Roman" panose="02020603050405020304" pitchFamily="18" charset="0"/>
                <a:ea typeface="黑体" panose="02010609060101010101" pitchFamily="49" charset="-122"/>
              </a:rPr>
              <a:t>                    = 4.69 ×10</a:t>
            </a:r>
            <a:r>
              <a:rPr lang="en-US" altLang="zh-CN" sz="2400" b="0" baseline="30000" dirty="0">
                <a:latin typeface="Times New Roman" panose="02020603050405020304" pitchFamily="18" charset="0"/>
                <a:ea typeface="黑体" panose="02010609060101010101" pitchFamily="49" charset="-122"/>
              </a:rPr>
              <a:t>-6</a:t>
            </a:r>
            <a:r>
              <a:rPr lang="zh-CN" altLang="en-US" sz="2400" b="0" baseline="30000" dirty="0">
                <a:latin typeface="Times New Roman" panose="02020603050405020304" pitchFamily="18" charset="0"/>
                <a:ea typeface="黑体" panose="02010609060101010101" pitchFamily="49" charset="-122"/>
              </a:rPr>
              <a:t> </a:t>
            </a:r>
            <a:r>
              <a:rPr lang="en-US" altLang="zh-CN" sz="2400" b="0" dirty="0">
                <a:latin typeface="Times New Roman" panose="02020603050405020304" pitchFamily="18" charset="0"/>
                <a:ea typeface="黑体" panose="02010609060101010101" pitchFamily="49" charset="-122"/>
              </a:rPr>
              <a:t>mol/L</a:t>
            </a:r>
            <a:endParaRPr lang="en-US" altLang="zh-CN" sz="2400" b="0" dirty="0">
              <a:latin typeface="Times New Roman" panose="02020603050405020304" pitchFamily="18" charset="0"/>
              <a:ea typeface="黑体" panose="02010609060101010101" pitchFamily="49" charset="-122"/>
            </a:endParaRPr>
          </a:p>
        </p:txBody>
      </p:sp>
      <p:sp>
        <p:nvSpPr>
          <p:cNvPr id="2" name="Text Box 4"/>
          <p:cNvSpPr txBox="1">
            <a:spLocks noChangeArrowheads="1"/>
          </p:cNvSpPr>
          <p:nvPr/>
        </p:nvSpPr>
        <p:spPr bwMode="auto">
          <a:xfrm>
            <a:off x="191135" y="260985"/>
            <a:ext cx="1144143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天然水的</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碱度和酸度</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 Alkalinity and Acidity of Natural Water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5"/>
          <p:cNvSpPr txBox="1"/>
          <p:nvPr/>
        </p:nvSpPr>
        <p:spPr>
          <a:xfrm>
            <a:off x="839416" y="1105008"/>
            <a:ext cx="3308350" cy="460375"/>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zh-CN" altLang="en-US" sz="2400" dirty="0">
                <a:latin typeface="黑体" panose="02010609060101010101" pitchFamily="49" charset="-122"/>
                <a:ea typeface="黑体" panose="02010609060101010101" pitchFamily="49" charset="-122"/>
              </a:rPr>
              <a:t>例题</a:t>
            </a:r>
            <a:r>
              <a:rPr lang="en-US" altLang="zh-CN" sz="2400" dirty="0">
                <a:latin typeface="Times New Roman" panose="02020603050405020304" pitchFamily="18" charset="0"/>
                <a:cs typeface="Times New Roman" panose="02020603050405020304" pitchFamily="18" charset="0"/>
              </a:rPr>
              <a:t>2</a:t>
            </a:r>
            <a:endParaRPr lang="en-US" altLang="zh-CN" sz="2400" dirty="0">
              <a:latin typeface="Times New Roman" panose="02020603050405020304" pitchFamily="18" charset="0"/>
              <a:cs typeface="Times New Roman" panose="02020603050405020304" pitchFamily="18" charset="0"/>
            </a:endParaRPr>
          </a:p>
        </p:txBody>
      </p:sp>
      <p:sp>
        <p:nvSpPr>
          <p:cNvPr id="8" name="Rectangle 2"/>
          <p:cNvSpPr/>
          <p:nvPr/>
        </p:nvSpPr>
        <p:spPr>
          <a:xfrm>
            <a:off x="839416" y="1507939"/>
            <a:ext cx="11233248" cy="4992521"/>
          </a:xfrm>
          <a:prstGeom prst="rect">
            <a:avLst/>
          </a:prstGeom>
          <a:no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lnSpc>
                <a:spcPct val="150000"/>
              </a:lnSpc>
            </a:pPr>
            <a:r>
              <a:rPr lang="zh-CN" altLang="en-US" sz="2400" b="0" dirty="0">
                <a:solidFill>
                  <a:srgbClr val="0070C0"/>
                </a:solidFill>
                <a:latin typeface="Times New Roman" panose="02020603050405020304" pitchFamily="18" charset="0"/>
                <a:ea typeface="黑体" panose="02010609060101010101" pitchFamily="49" charset="-122"/>
              </a:rPr>
              <a:t>若水体的 </a:t>
            </a:r>
            <a:r>
              <a:rPr lang="en-US" altLang="zh-CN" sz="2400" b="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400" b="0" dirty="0">
                <a:solidFill>
                  <a:srgbClr val="0070C0"/>
                </a:solidFill>
                <a:latin typeface="Times New Roman" panose="02020603050405020304" pitchFamily="18" charset="0"/>
                <a:ea typeface="黑体" panose="02010609060101010101" pitchFamily="49" charset="-122"/>
              </a:rPr>
              <a:t>为 </a:t>
            </a:r>
            <a:r>
              <a:rPr lang="en-US" altLang="zh-CN" sz="2400" b="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10.00</a:t>
            </a:r>
            <a:r>
              <a:rPr lang="en-US" altLang="zh-CN" sz="2400" b="0" dirty="0">
                <a:solidFill>
                  <a:srgbClr val="0070C0"/>
                </a:solidFill>
                <a:latin typeface="Times New Roman" panose="02020603050405020304" pitchFamily="18" charset="0"/>
                <a:ea typeface="黑体" panose="02010609060101010101" pitchFamily="49" charset="-122"/>
              </a:rPr>
              <a:t>,</a:t>
            </a:r>
            <a:r>
              <a:rPr lang="zh-CN" altLang="en-US" sz="2400" b="0" dirty="0">
                <a:solidFill>
                  <a:srgbClr val="0070C0"/>
                </a:solidFill>
                <a:latin typeface="Times New Roman" panose="02020603050405020304" pitchFamily="18" charset="0"/>
                <a:ea typeface="黑体" panose="02010609060101010101" pitchFamily="49" charset="-122"/>
              </a:rPr>
              <a:t> 碱度仍为 </a:t>
            </a:r>
            <a:r>
              <a:rPr lang="en-US" altLang="zh-CN" sz="2400" b="0" dirty="0">
                <a:solidFill>
                  <a:srgbClr val="0070C0"/>
                </a:solidFill>
                <a:latin typeface="Times New Roman" panose="02020603050405020304" pitchFamily="18" charset="0"/>
                <a:ea typeface="黑体" panose="02010609060101010101" pitchFamily="49" charset="-122"/>
              </a:rPr>
              <a:t>1.00×10</a:t>
            </a:r>
            <a:r>
              <a:rPr lang="en-US" altLang="zh-CN" sz="2400" b="0" baseline="30000" dirty="0">
                <a:solidFill>
                  <a:srgbClr val="0070C0"/>
                </a:solidFill>
                <a:latin typeface="Times New Roman" panose="02020603050405020304" pitchFamily="18" charset="0"/>
                <a:ea typeface="黑体" panose="02010609060101010101" pitchFamily="49" charset="-122"/>
              </a:rPr>
              <a:t>-3 </a:t>
            </a:r>
            <a:r>
              <a:rPr lang="en-US" altLang="zh-CN" sz="2400" b="0" dirty="0">
                <a:solidFill>
                  <a:srgbClr val="0070C0"/>
                </a:solidFill>
                <a:latin typeface="Times New Roman" panose="02020603050405020304" pitchFamily="18" charset="0"/>
                <a:ea typeface="黑体" panose="02010609060101010101" pitchFamily="49" charset="-122"/>
              </a:rPr>
              <a:t>mol/L</a:t>
            </a:r>
            <a:r>
              <a:rPr lang="zh-CN" altLang="en-US" sz="2400" b="0" dirty="0">
                <a:solidFill>
                  <a:srgbClr val="0070C0"/>
                </a:solidFill>
                <a:latin typeface="Times New Roman" panose="02020603050405020304" pitchFamily="18" charset="0"/>
                <a:ea typeface="黑体" panose="02010609060101010101" pitchFamily="49" charset="-122"/>
              </a:rPr>
              <a:t>，计算该水体中各碱度成分的浓度。</a:t>
            </a:r>
            <a:endParaRPr lang="en-US" altLang="zh-CN" sz="2400" b="0" dirty="0">
              <a:solidFill>
                <a:srgbClr val="0070C0"/>
              </a:solidFill>
              <a:latin typeface="Times New Roman" panose="02020603050405020304" pitchFamily="18" charset="0"/>
              <a:ea typeface="黑体" panose="02010609060101010101" pitchFamily="49" charset="-122"/>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zh-CN" altLang="en-US" sz="22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总碱度</a:t>
            </a:r>
            <a:r>
              <a:rPr kumimoji="0" lang="zh-CN" altLang="en-US"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HCO</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+ 2[CO</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2-</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[OH</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a:t>
            </a:r>
            <a:endPar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endParaRPr>
          </a:p>
          <a:p>
            <a:pPr marL="0" marR="0" lvl="0" indent="0" algn="just" defTabSz="914400" rtl="0" eaLnBrk="0" fontAlgn="base" latinLnBrk="0" hangingPunct="0">
              <a:lnSpc>
                <a:spcPct val="100000"/>
              </a:lnSpc>
              <a:spcBef>
                <a:spcPct val="0"/>
              </a:spcBef>
              <a:spcAft>
                <a:spcPct val="0"/>
              </a:spcAft>
              <a:buClrTx/>
              <a:buSzTx/>
              <a:buFontTx/>
              <a:buNone/>
              <a:defRPr/>
            </a:pPr>
            <a:r>
              <a:rPr lang="en-US" altLang="zh-CN" sz="2000" b="0" dirty="0">
                <a:latin typeface="Times New Roman" panose="02020603050405020304" pitchFamily="18" charset="0"/>
                <a:ea typeface="黑体" panose="02010609060101010101" pitchFamily="49" charset="-122"/>
              </a:rPr>
              <a:t>[OH</a:t>
            </a:r>
            <a:r>
              <a:rPr lang="en-US" altLang="zh-CN" sz="2000" b="0" baseline="30000" dirty="0">
                <a:latin typeface="Times New Roman" panose="02020603050405020304" pitchFamily="18" charset="0"/>
                <a:ea typeface="黑体" panose="02010609060101010101" pitchFamily="49" charset="-122"/>
              </a:rPr>
              <a:t>-</a:t>
            </a:r>
            <a:r>
              <a:rPr lang="en-US" altLang="zh-CN" sz="2000" b="0" dirty="0">
                <a:latin typeface="Times New Roman" panose="02020603050405020304" pitchFamily="18" charset="0"/>
                <a:ea typeface="黑体" panose="02010609060101010101" pitchFamily="49" charset="-122"/>
              </a:rPr>
              <a:t>] </a:t>
            </a:r>
            <a:r>
              <a:rPr lang="en-US" altLang="zh-CN" sz="2400" b="0" dirty="0">
                <a:latin typeface="Times New Roman" panose="02020603050405020304" pitchFamily="18" charset="0"/>
                <a:ea typeface="黑体" panose="02010609060101010101" pitchFamily="49" charset="-122"/>
              </a:rPr>
              <a:t>= 1.00</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×10</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-4 </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mol/L</a:t>
            </a:r>
            <a:endPar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endParaRPr>
          </a:p>
          <a:p>
            <a:pPr eaLnBrk="1" hangingPunct="1">
              <a:lnSpc>
                <a:spcPct val="150000"/>
              </a:lnSpc>
            </a:pP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1.00×10</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[HCO</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+ 2[CO</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2-</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+ 1.00×10 </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-4 </a:t>
            </a:r>
            <a:r>
              <a:rPr kumimoji="0" lang="zh-CN" altLang="en-US" sz="2200" b="0" i="0" u="none" strike="noStrike" kern="1200" cap="none" spc="0" normalizeH="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200" b="0" i="0" u="none" strike="noStrike" kern="1200" cap="none" spc="0" normalizeH="0" noProof="0" dirty="0">
                <a:ln>
                  <a:noFill/>
                </a:ln>
                <a:effectLst/>
                <a:uLnTx/>
                <a:uFillTx/>
                <a:latin typeface="Times New Roman" panose="02020603050405020304" pitchFamily="18" charset="0"/>
                <a:ea typeface="黑体" panose="02010609060101010101" pitchFamily="49" charset="-122"/>
                <a:cs typeface="+mn-cs"/>
              </a:rPr>
              <a:t>1</a:t>
            </a:r>
            <a:r>
              <a:rPr kumimoji="0" lang="zh-CN" altLang="en-US" sz="2200" b="0" i="0" u="none" strike="noStrike" kern="1200" cap="none" spc="0" normalizeH="0" noProof="0" dirty="0">
                <a:ln>
                  <a:noFill/>
                </a:ln>
                <a:effectLst/>
                <a:uLnTx/>
                <a:uFillTx/>
                <a:latin typeface="Times New Roman" panose="02020603050405020304" pitchFamily="18" charset="0"/>
                <a:ea typeface="黑体" panose="02010609060101010101" pitchFamily="49" charset="-122"/>
                <a:cs typeface="+mn-cs"/>
              </a:rPr>
              <a:t>）</a:t>
            </a:r>
            <a:endParaRPr kumimoji="0" lang="en-US" altLang="zh-CN" sz="2200" b="0" i="0" u="none" strike="noStrike" kern="1200" cap="none" spc="0" normalizeH="0" noProof="0" dirty="0">
              <a:ln>
                <a:noFill/>
              </a:ln>
              <a:effectLst/>
              <a:uLnTx/>
              <a:uFillTx/>
              <a:latin typeface="Times New Roman" panose="02020603050405020304" pitchFamily="18" charset="0"/>
              <a:ea typeface="黑体" panose="02010609060101010101" pitchFamily="49" charset="-122"/>
              <a:cs typeface="+mn-cs"/>
            </a:endParaRPr>
          </a:p>
          <a:p>
            <a:pPr eaLnBrk="1" hangingPunct="1">
              <a:lnSpc>
                <a:spcPct val="150000"/>
              </a:lnSpc>
            </a:pPr>
            <a:endParaRPr lang="en-US" altLang="zh-CN" sz="2400" b="0" dirty="0">
              <a:latin typeface="Times New Roman" panose="02020603050405020304" pitchFamily="18" charset="0"/>
              <a:ea typeface="黑体" panose="02010609060101010101" pitchFamily="49" charset="-122"/>
            </a:endParaRPr>
          </a:p>
          <a:p>
            <a:pPr eaLnBrk="1" hangingPunct="1">
              <a:lnSpc>
                <a:spcPct val="150000"/>
              </a:lnSpc>
            </a:pPr>
            <a:endParaRPr kumimoji="0" lang="en-US" altLang="zh-CN" sz="2200" b="1"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endParaRPr>
          </a:p>
          <a:p>
            <a:pPr eaLnBrk="1" hangingPunct="1">
              <a:lnSpc>
                <a:spcPct val="130000"/>
              </a:lnSpc>
            </a:pP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[CO</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2-</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0.469 [HCO</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a:t>
            </a:r>
            <a:r>
              <a:rPr lang="zh-CN" altLang="en-US" sz="2200" b="0" dirty="0">
                <a:latin typeface="Times New Roman" panose="02020603050405020304" pitchFamily="18" charset="0"/>
                <a:ea typeface="黑体" panose="02010609060101010101" pitchFamily="49" charset="-122"/>
              </a:rPr>
              <a:t>代入式（</a:t>
            </a:r>
            <a:r>
              <a:rPr lang="en-US" altLang="zh-CN" sz="2200" b="0" dirty="0">
                <a:latin typeface="Times New Roman" panose="02020603050405020304" pitchFamily="18" charset="0"/>
                <a:ea typeface="黑体" panose="02010609060101010101" pitchFamily="49" charset="-122"/>
              </a:rPr>
              <a:t>1</a:t>
            </a:r>
            <a:r>
              <a:rPr lang="zh-CN" altLang="en-US" sz="2200" b="0" dirty="0">
                <a:latin typeface="Times New Roman" panose="02020603050405020304" pitchFamily="18" charset="0"/>
                <a:ea typeface="黑体" panose="02010609060101010101" pitchFamily="49" charset="-122"/>
              </a:rPr>
              <a:t>）</a:t>
            </a:r>
            <a:endParaRPr lang="en-US" altLang="zh-CN" sz="2200" b="0" dirty="0">
              <a:latin typeface="Times New Roman" panose="02020603050405020304" pitchFamily="18" charset="0"/>
              <a:ea typeface="黑体"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[HCO</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+ 0.469 [HCO</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2 = 0.0009</a:t>
            </a:r>
            <a:endPar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[HCO</a:t>
            </a:r>
            <a:r>
              <a:rPr kumimoji="0" lang="en-US" altLang="zh-CN" sz="2200" b="0" i="0" u="none" strike="noStrike" kern="1200" cap="none" spc="0" normalizeH="0" baseline="-25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4.64×10</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-4</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mol/L</a:t>
            </a:r>
            <a:endPar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endParaRPr>
          </a:p>
          <a:p>
            <a:pPr marL="0" marR="0" lvl="0" indent="0" algn="l" defTabSz="914400" rtl="0" eaLnBrk="1" fontAlgn="base" latinLnBrk="0" hangingPunct="1">
              <a:lnSpc>
                <a:spcPct val="110000"/>
              </a:lnSpc>
              <a:spcBef>
                <a:spcPct val="20000"/>
              </a:spcBef>
              <a:spcAft>
                <a:spcPct val="0"/>
              </a:spcAft>
              <a:buClr>
                <a:srgbClr val="0099CC"/>
              </a:buClr>
              <a:buSzTx/>
              <a:buFont typeface="Wingdings" panose="05000000000000000000" pitchFamily="2" charset="2"/>
              <a:buNone/>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[CO</a:t>
            </a:r>
            <a:r>
              <a:rPr kumimoji="0" lang="en-US" altLang="zh-CN" sz="2200" b="0" i="0" u="none" strike="noStrike" kern="1200" cap="none" spc="0" normalizeH="0" baseline="-25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2-</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 2.18×10</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-4</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mol/L</a:t>
            </a:r>
            <a:endPar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endParaRPr>
          </a:p>
          <a:p>
            <a:pPr marL="0" marR="0" lvl="0" indent="0" algn="l" defTabSz="914400" rtl="0" eaLnBrk="1" fontAlgn="base" latinLnBrk="0" hangingPunct="1">
              <a:lnSpc>
                <a:spcPct val="110000"/>
              </a:lnSpc>
              <a:spcBef>
                <a:spcPct val="20000"/>
              </a:spcBef>
              <a:spcAft>
                <a:spcPct val="0"/>
              </a:spcAft>
              <a:buClr>
                <a:srgbClr val="0099CC"/>
              </a:buClr>
              <a:buSzTx/>
              <a:buFont typeface="Wingdings" panose="05000000000000000000" pitchFamily="2" charset="2"/>
              <a:buNone/>
              <a:defRPr/>
            </a:pPr>
            <a:r>
              <a:rPr kumimoji="0" lang="zh-CN" altLang="en-US"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对总碱度的贡献仍为</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1.00×10</a:t>
            </a:r>
            <a:r>
              <a:rPr kumimoji="0" lang="en-US" altLang="zh-CN" sz="2200" b="0" i="0" u="none" strike="noStrike" kern="1200" cap="none" spc="0" normalizeH="0" baseline="30000" noProof="0" dirty="0">
                <a:ln>
                  <a:noFill/>
                </a:ln>
                <a:effectLst/>
                <a:uLnTx/>
                <a:uFillTx/>
                <a:latin typeface="Times New Roman" panose="02020603050405020304" pitchFamily="18" charset="0"/>
                <a:ea typeface="黑体" panose="02010609060101010101" pitchFamily="49" charset="-122"/>
                <a:cs typeface="+mn-cs"/>
              </a:rPr>
              <a:t>-3</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mol/L</a:t>
            </a:r>
            <a:endPar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endParaRPr>
          </a:p>
        </p:txBody>
      </p:sp>
      <p:graphicFrame>
        <p:nvGraphicFramePr>
          <p:cNvPr id="12" name="对象 11"/>
          <p:cNvGraphicFramePr>
            <a:graphicFrameLocks noChangeAspect="1"/>
          </p:cNvGraphicFramePr>
          <p:nvPr/>
        </p:nvGraphicFramePr>
        <p:xfrm>
          <a:off x="839416" y="3468244"/>
          <a:ext cx="3681846" cy="896860"/>
        </p:xfrm>
        <a:graphic>
          <a:graphicData uri="http://schemas.openxmlformats.org/presentationml/2006/ole">
            <mc:AlternateContent xmlns:mc="http://schemas.openxmlformats.org/markup-compatibility/2006">
              <mc:Choice xmlns:v="urn:schemas-microsoft-com:vml" Requires="v">
                <p:oleObj spid="_x0000_s2" name="公式" r:id="rId1" imgW="47548800" imgH="11582400" progId="Equation.KSEE3">
                  <p:embed/>
                </p:oleObj>
              </mc:Choice>
              <mc:Fallback>
                <p:oleObj name="公式" r:id="rId1" imgW="47548800" imgH="11582400" progId="Equation.KSEE3">
                  <p:embed/>
                  <p:pic>
                    <p:nvPicPr>
                      <p:cNvPr id="0" name="图片 1"/>
                      <p:cNvPicPr/>
                      <p:nvPr/>
                    </p:nvPicPr>
                    <p:blipFill>
                      <a:blip r:embed="rId2"/>
                      <a:stretch>
                        <a:fillRect/>
                      </a:stretch>
                    </p:blipFill>
                    <p:spPr>
                      <a:xfrm>
                        <a:off x="839416" y="3468244"/>
                        <a:ext cx="3681846" cy="896860"/>
                      </a:xfrm>
                      <a:prstGeom prst="rect">
                        <a:avLst/>
                      </a:prstGeom>
                    </p:spPr>
                  </p:pic>
                </p:oleObj>
              </mc:Fallback>
            </mc:AlternateContent>
          </a:graphicData>
        </a:graphic>
      </p:graphicFrame>
      <p:sp>
        <p:nvSpPr>
          <p:cNvPr id="13" name="Line 6"/>
          <p:cNvSpPr/>
          <p:nvPr/>
        </p:nvSpPr>
        <p:spPr>
          <a:xfrm flipH="1">
            <a:off x="4474189" y="3468244"/>
            <a:ext cx="2557913" cy="316778"/>
          </a:xfrm>
          <a:prstGeom prst="line">
            <a:avLst/>
          </a:prstGeom>
          <a:ln w="50800" cap="flat" cmpd="sng">
            <a:solidFill>
              <a:schemeClr val="tx1"/>
            </a:solidFill>
            <a:prstDash val="solid"/>
            <a:headEnd type="none" w="med" len="med"/>
            <a:tailEnd type="triangle" w="med" len="med"/>
          </a:ln>
        </p:spPr>
      </p:sp>
      <p:sp>
        <p:nvSpPr>
          <p:cNvPr id="15" name="文本框 14"/>
          <p:cNvSpPr txBox="1"/>
          <p:nvPr/>
        </p:nvSpPr>
        <p:spPr>
          <a:xfrm>
            <a:off x="7148814" y="3219589"/>
            <a:ext cx="6179270" cy="461665"/>
          </a:xfrm>
          <a:prstGeom prst="rect">
            <a:avLst/>
          </a:prstGeom>
          <a:noFill/>
        </p:spPr>
        <p:txBody>
          <a:bodyPr wrap="square">
            <a:spAutoFit/>
          </a:bodyPr>
          <a:lstStyle/>
          <a:p>
            <a:r>
              <a:rPr kumimoji="0" lang="en-US" altLang="zh-CN" sz="2400" b="1" i="1"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K</a:t>
            </a:r>
            <a:r>
              <a:rPr kumimoji="0" lang="en-US" altLang="zh-CN" sz="2400" b="1" i="0" u="none" strike="noStrike" kern="0" cap="none" spc="0" normalizeH="0" baseline="-25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=[CO</a:t>
            </a:r>
            <a:r>
              <a:rPr kumimoji="0" lang="en-US" altLang="zh-CN" sz="2400" b="1"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en-US" altLang="zh-CN" sz="2400" b="1"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][H</a:t>
            </a:r>
            <a:r>
              <a:rPr kumimoji="0" lang="en-US" altLang="zh-CN" sz="2400" b="1"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400" b="1"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 [HCO</a:t>
            </a:r>
            <a:r>
              <a:rPr kumimoji="0" lang="en-US" altLang="zh-CN" sz="2400" b="1"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en-US" altLang="zh-CN" sz="2400" b="1"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400" b="1" dirty="0"/>
          </a:p>
        </p:txBody>
      </p:sp>
      <p:sp>
        <p:nvSpPr>
          <p:cNvPr id="3" name="Text Box 4"/>
          <p:cNvSpPr txBox="1">
            <a:spLocks noChangeArrowheads="1"/>
          </p:cNvSpPr>
          <p:nvPr/>
        </p:nvSpPr>
        <p:spPr bwMode="auto">
          <a:xfrm>
            <a:off x="191135" y="260985"/>
            <a:ext cx="1144143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天然水的</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碱度和酸度</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 Alkalinity and Acidity of Natural Water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5"/>
          <p:cNvSpPr txBox="1"/>
          <p:nvPr/>
        </p:nvSpPr>
        <p:spPr>
          <a:xfrm>
            <a:off x="839416" y="1105008"/>
            <a:ext cx="3308350" cy="460375"/>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zh-CN" altLang="en-US" sz="2400" dirty="0">
                <a:latin typeface="黑体" panose="02010609060101010101" pitchFamily="49" charset="-122"/>
                <a:ea typeface="黑体" panose="02010609060101010101" pitchFamily="49" charset="-122"/>
              </a:rPr>
              <a:t>例题</a:t>
            </a:r>
            <a:r>
              <a:rPr lang="en-US" altLang="zh-CN" sz="2400" dirty="0">
                <a:latin typeface="黑体" panose="02010609060101010101" pitchFamily="49" charset="-122"/>
                <a:ea typeface="黑体" panose="02010609060101010101" pitchFamily="49" charset="-122"/>
              </a:rPr>
              <a:t>3</a:t>
            </a:r>
            <a:endParaRPr lang="en-US" altLang="zh-CN" sz="2400" dirty="0">
              <a:latin typeface="Times New Roman" panose="02020603050405020304" pitchFamily="18" charset="0"/>
              <a:cs typeface="Times New Roman" panose="02020603050405020304" pitchFamily="18" charset="0"/>
            </a:endParaRPr>
          </a:p>
        </p:txBody>
      </p:sp>
      <p:sp>
        <p:nvSpPr>
          <p:cNvPr id="8" name="Rectangle 2"/>
          <p:cNvSpPr/>
          <p:nvPr/>
        </p:nvSpPr>
        <p:spPr>
          <a:xfrm>
            <a:off x="839416" y="1507939"/>
            <a:ext cx="11233248" cy="4403513"/>
          </a:xfrm>
          <a:prstGeom prst="rect">
            <a:avLst/>
          </a:prstGeom>
          <a:no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lnSpc>
                <a:spcPct val="150000"/>
              </a:lnSpc>
            </a:pPr>
            <a:r>
              <a:rPr lang="zh-CN" altLang="en-US" sz="2400" b="0" dirty="0">
                <a:solidFill>
                  <a:srgbClr val="0070C0"/>
                </a:solidFill>
                <a:latin typeface="Times New Roman" panose="02020603050405020304" pitchFamily="18" charset="0"/>
                <a:ea typeface="黑体" panose="02010609060101010101" pitchFamily="49" charset="-122"/>
              </a:rPr>
              <a:t>天然水的 </a:t>
            </a:r>
            <a:r>
              <a:rPr lang="en-US" altLang="zh-CN" sz="2400" b="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400" b="0" dirty="0">
                <a:solidFill>
                  <a:srgbClr val="0070C0"/>
                </a:solidFill>
                <a:latin typeface="Times New Roman" panose="02020603050405020304" pitchFamily="18" charset="0"/>
                <a:ea typeface="黑体" panose="02010609060101010101" pitchFamily="49" charset="-122"/>
              </a:rPr>
              <a:t>为 </a:t>
            </a:r>
            <a:r>
              <a:rPr lang="en-US" altLang="zh-CN" sz="2400" b="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7.00</a:t>
            </a:r>
            <a:r>
              <a:rPr lang="en-US" altLang="zh-CN" sz="2400" b="0" dirty="0">
                <a:solidFill>
                  <a:srgbClr val="0070C0"/>
                </a:solidFill>
                <a:latin typeface="Times New Roman" panose="02020603050405020304" pitchFamily="18" charset="0"/>
                <a:ea typeface="黑体" panose="02010609060101010101" pitchFamily="49" charset="-122"/>
              </a:rPr>
              <a:t>,</a:t>
            </a:r>
            <a:r>
              <a:rPr lang="zh-CN" altLang="en-US" sz="2400" b="0" dirty="0">
                <a:solidFill>
                  <a:srgbClr val="0070C0"/>
                </a:solidFill>
                <a:latin typeface="Times New Roman" panose="02020603050405020304" pitchFamily="18" charset="0"/>
                <a:ea typeface="黑体" panose="02010609060101010101" pitchFamily="49" charset="-122"/>
              </a:rPr>
              <a:t> 碱度为 </a:t>
            </a:r>
            <a:r>
              <a:rPr lang="en-US" altLang="zh-CN" sz="2400" b="0" dirty="0">
                <a:solidFill>
                  <a:srgbClr val="0070C0"/>
                </a:solidFill>
                <a:latin typeface="Times New Roman" panose="02020603050405020304" pitchFamily="18" charset="0"/>
                <a:ea typeface="黑体" panose="02010609060101010101" pitchFamily="49" charset="-122"/>
              </a:rPr>
              <a:t>1.4 mmol/L</a:t>
            </a:r>
            <a:r>
              <a:rPr lang="zh-CN" altLang="en-US" sz="2400" b="0" dirty="0">
                <a:solidFill>
                  <a:srgbClr val="0070C0"/>
                </a:solidFill>
                <a:latin typeface="Times New Roman" panose="02020603050405020304" pitchFamily="18" charset="0"/>
                <a:ea typeface="黑体" panose="02010609060101010101" pitchFamily="49" charset="-122"/>
              </a:rPr>
              <a:t>，为使 </a:t>
            </a:r>
            <a:r>
              <a:rPr lang="en-US" altLang="zh-CN" sz="2400" b="0" dirty="0">
                <a:solidFill>
                  <a:srgbClr val="0070C0"/>
                </a:solidFill>
                <a:latin typeface="Times New Roman" panose="02020603050405020304" pitchFamily="18" charset="0"/>
                <a:ea typeface="黑体" panose="02010609060101010101" pitchFamily="49" charset="-122"/>
              </a:rPr>
              <a:t>pH </a:t>
            </a:r>
            <a:r>
              <a:rPr lang="zh-CN" altLang="en-US" sz="2400" b="0" dirty="0">
                <a:solidFill>
                  <a:srgbClr val="0070C0"/>
                </a:solidFill>
                <a:latin typeface="Times New Roman" panose="02020603050405020304" pitchFamily="18" charset="0"/>
                <a:ea typeface="黑体" panose="02010609060101010101" pitchFamily="49" charset="-122"/>
              </a:rPr>
              <a:t>降低至</a:t>
            </a:r>
            <a:r>
              <a:rPr lang="en-US" altLang="zh-CN" sz="2400" b="0" dirty="0">
                <a:solidFill>
                  <a:srgbClr val="0070C0"/>
                </a:solidFill>
                <a:latin typeface="Times New Roman" panose="02020603050405020304" pitchFamily="18" charset="0"/>
                <a:ea typeface="黑体" panose="02010609060101010101" pitchFamily="49" charset="-122"/>
              </a:rPr>
              <a:t>4.0</a:t>
            </a:r>
            <a:r>
              <a:rPr lang="zh-CN" altLang="en-US" sz="2400" b="0" dirty="0">
                <a:solidFill>
                  <a:srgbClr val="0070C0"/>
                </a:solidFill>
                <a:latin typeface="Times New Roman" panose="02020603050405020304" pitchFamily="18" charset="0"/>
                <a:ea typeface="黑体" panose="02010609060101010101" pitchFamily="49" charset="-122"/>
              </a:rPr>
              <a:t>，需要加入多少酸？</a:t>
            </a:r>
            <a:endParaRPr lang="en-US" altLang="zh-CN" sz="2400" b="0" dirty="0">
              <a:solidFill>
                <a:srgbClr val="0070C0"/>
              </a:solidFill>
              <a:latin typeface="Times New Roman" panose="02020603050405020304" pitchFamily="18" charset="0"/>
              <a:ea typeface="黑体" panose="02010609060101010101" pitchFamily="49" charset="-122"/>
            </a:endParaRPr>
          </a:p>
          <a:p>
            <a:pPr eaLnBrk="1" hangingPunct="1">
              <a:lnSpc>
                <a:spcPct val="130000"/>
              </a:lnSpc>
            </a:pPr>
            <a:r>
              <a:rPr kumimoji="0" lang="zh-CN" altLang="en-US" sz="2200" b="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总碱度</a:t>
            </a:r>
            <a:r>
              <a:rPr kumimoji="0" lang="zh-CN" altLang="en-US"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a:t>
            </a: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mn-cs"/>
              </a:rPr>
              <a:t>= </a:t>
            </a:r>
            <a:r>
              <a:rPr kumimoji="0" lang="en-US" altLang="zh-CN" sz="24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c</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T  </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altLang="zh-CN" sz="24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α</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1</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+2</a:t>
            </a:r>
            <a:r>
              <a:rPr kumimoji="0" lang="en-US" altLang="zh-CN" sz="24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α</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2</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 </a:t>
            </a:r>
            <a:r>
              <a:rPr kumimoji="0" lang="en-US" altLang="zh-CN" sz="24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K</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W</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/[H</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 [H</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eaLnBrk="1" hangingPunct="1">
              <a:lnSpc>
                <a:spcPct val="130000"/>
              </a:lnSpc>
            </a:pPr>
            <a:r>
              <a:rPr kumimoji="0" lang="en-US" altLang="zh-CN" sz="24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c</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T </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1/</a:t>
            </a:r>
            <a:r>
              <a:rPr kumimoji="0" lang="zh-CN" altLang="en-US"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altLang="zh-CN" sz="24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α</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1</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+2</a:t>
            </a:r>
            <a:r>
              <a:rPr kumimoji="0" lang="en-US" altLang="zh-CN" sz="24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α</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2</a:t>
            </a:r>
            <a:r>
              <a:rPr kumimoji="0" lang="zh-CN" altLang="en-US"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zh-CN" altLang="en-US"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 </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zh-CN" altLang="en-US" sz="2400" b="0" i="0" u="none" strike="noStrike" kern="0" cap="none" spc="0" normalizeH="0" baseline="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rPr>
              <a:t>总碱度</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 [H</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 [OH</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eaLnBrk="1" hangingPunct="1">
              <a:lnSpc>
                <a:spcPct val="130000"/>
              </a:lnSpc>
            </a:pPr>
            <a:r>
              <a:rPr kumimoji="0" lang="zh-CN" altLang="en-US" sz="2400" b="0" i="0" u="none" strike="noStrike" kern="0" cap="none" spc="0" normalizeH="0" baseline="0" noProof="0" dirty="0">
                <a:ln>
                  <a:noFill/>
                </a:ln>
                <a:effectLst/>
                <a:uLnTx/>
                <a:uFillTx/>
                <a:latin typeface="黑体" panose="02010609060101010101" pitchFamily="49" charset="-122"/>
                <a:ea typeface="黑体" panose="02010609060101010101" pitchFamily="49" charset="-122"/>
              </a:rPr>
              <a:t>令</a:t>
            </a:r>
            <a:r>
              <a:rPr kumimoji="0" lang="zh-CN" altLang="en-US" sz="2400" b="0" i="0" u="none" strike="noStrike" kern="0" cap="none" spc="0" normalizeH="0" baseline="0" noProof="0" dirty="0">
                <a:ln>
                  <a:noFill/>
                </a:ln>
                <a:effectLst/>
                <a:uLnTx/>
                <a:uFillTx/>
                <a:latin typeface="Arial" panose="020B0604020202020204" pitchFamily="34" charset="0"/>
                <a:ea typeface="宋体" panose="02010600030101010101" pitchFamily="2" charset="-122"/>
                <a:cs typeface="+mn-cs"/>
              </a:rPr>
              <a:t> </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1/</a:t>
            </a:r>
            <a:r>
              <a:rPr kumimoji="0" lang="zh-CN" altLang="en-US"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altLang="zh-CN" sz="24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α</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1</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+ 2</a:t>
            </a:r>
            <a:r>
              <a:rPr kumimoji="0" lang="en-US" altLang="zh-CN" sz="24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α</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2</a:t>
            </a:r>
            <a:r>
              <a:rPr kumimoji="0" lang="zh-CN" altLang="en-US"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zh-CN" altLang="en-US"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  </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zh-CN" sz="24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α </a:t>
            </a:r>
            <a:r>
              <a:rPr kumimoji="0" lang="en-US" altLang="zh-CN" sz="2400" b="0" u="none" strike="noStrike" kern="0" cap="none" spc="0" normalizeH="0" baseline="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rPr>
              <a:t>  </a:t>
            </a:r>
            <a:r>
              <a:rPr kumimoji="0" lang="zh-CN" altLang="en-US" sz="2400" b="0" u="none" strike="noStrike" kern="0" cap="none" spc="0" normalizeH="0" baseline="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rPr>
              <a:t>则 </a:t>
            </a:r>
            <a:r>
              <a:rPr lang="en-US" altLang="zh-CN" sz="2400" b="0" kern="0" dirty="0">
                <a:latin typeface="Times New Roman" panose="02020603050405020304" pitchFamily="18" charset="0"/>
                <a:ea typeface="黑体" panose="02010609060101010101" pitchFamily="49" charset="-122"/>
                <a:cs typeface="Times New Roman" panose="02020603050405020304" pitchFamily="18" charset="0"/>
              </a:rPr>
              <a:t>c</a:t>
            </a:r>
            <a:r>
              <a:rPr lang="en-US" altLang="zh-CN" sz="2400" b="0" kern="0" baseline="-25000" dirty="0">
                <a:latin typeface="Times New Roman" panose="02020603050405020304" pitchFamily="18" charset="0"/>
                <a:ea typeface="黑体" panose="02010609060101010101" pitchFamily="49" charset="-122"/>
                <a:cs typeface="Times New Roman" panose="02020603050405020304" pitchFamily="18" charset="0"/>
              </a:rPr>
              <a:t>T</a:t>
            </a:r>
            <a:r>
              <a:rPr lang="en-US" altLang="zh-CN" sz="2400" b="0" kern="0" dirty="0">
                <a:latin typeface="黑体" panose="02010609060101010101" pitchFamily="49" charset="-122"/>
                <a:ea typeface="黑体" panose="02010609060101010101" pitchFamily="49" charset="-122"/>
                <a:cs typeface="Times New Roman" panose="02020603050405020304" pitchFamily="18" charset="0"/>
              </a:rPr>
              <a:t> = </a:t>
            </a:r>
            <a:r>
              <a:rPr kumimoji="0" lang="en-US" altLang="zh-CN" sz="2400" b="0" i="1"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α </a:t>
            </a:r>
            <a:r>
              <a:rPr kumimoji="0" lang="en-US" altLang="zh-CN" sz="2400" b="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400" b="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Times New Roman" panose="02020603050405020304" pitchFamily="18" charset="0"/>
              </a:rPr>
              <a:t>碱度</a:t>
            </a:r>
            <a:endParaRPr kumimoji="0" lang="en-US" altLang="zh-CN" sz="2400" b="0" u="none" strike="noStrike" kern="0" cap="none" spc="0" normalizeH="0" baseline="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endParaRPr>
          </a:p>
          <a:p>
            <a:pPr eaLnBrk="1" hangingPunct="1">
              <a:lnSpc>
                <a:spcPct val="130000"/>
              </a:lnSpc>
            </a:pPr>
            <a:r>
              <a:rPr kumimoji="0" lang="en-US" altLang="zh-CN"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pH = 7.0 </a:t>
            </a:r>
            <a:r>
              <a:rPr kumimoji="0" lang="zh-CN" altLang="en-US" sz="2200" b="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时，</a:t>
            </a:r>
            <a:r>
              <a:rPr kumimoji="0" lang="en-US" altLang="zh-CN" sz="2400" b="0" i="1"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α</a:t>
            </a:r>
            <a:r>
              <a:rPr kumimoji="0" lang="en-US" altLang="zh-CN" sz="2400" b="0" u="none" strike="noStrike" kern="0" cap="none" spc="0" normalizeH="0" baseline="-25000" noProof="0" dirty="0">
                <a:ln>
                  <a:noFill/>
                </a:ln>
                <a:solidFill>
                  <a:srgbClr val="000000"/>
                </a:solidFill>
                <a:effectLst/>
                <a:uLnTx/>
                <a:uFillTx/>
                <a:latin typeface="Times New Roman" panose="02020603050405020304" pitchFamily="18" charset="0"/>
                <a:cs typeface="Times New Roman" panose="02020603050405020304" pitchFamily="18" charset="0"/>
              </a:rPr>
              <a:t>1</a:t>
            </a:r>
            <a:r>
              <a:rPr kumimoji="0" lang="en-US" altLang="zh-CN" sz="2400" b="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0.8162</a:t>
            </a:r>
            <a:r>
              <a:rPr kumimoji="0" lang="zh-CN" altLang="en-US" sz="2400" b="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lang="en-US" altLang="zh-CN" sz="2000" b="0" kern="0" dirty="0">
                <a:solidFill>
                  <a:srgbClr val="000000"/>
                </a:solidFill>
                <a:latin typeface="Times New Roman" panose="02020603050405020304" pitchFamily="18" charset="0"/>
                <a:cs typeface="Times New Roman" panose="02020603050405020304" pitchFamily="18" charset="0"/>
              </a:rPr>
              <a:t> </a:t>
            </a:r>
            <a:r>
              <a:rPr lang="en-US" altLang="zh-CN" sz="2400" b="0" kern="0" dirty="0">
                <a:solidFill>
                  <a:srgbClr val="000000"/>
                </a:solidFill>
                <a:latin typeface="Times New Roman" panose="02020603050405020304" pitchFamily="18" charset="0"/>
                <a:cs typeface="Times New Roman" panose="02020603050405020304" pitchFamily="18" charset="0"/>
              </a:rPr>
              <a:t>α</a:t>
            </a:r>
            <a:r>
              <a:rPr lang="en-US" altLang="zh-CN" sz="2400" b="0" kern="0" baseline="-25000" dirty="0">
                <a:solidFill>
                  <a:srgbClr val="000000"/>
                </a:solidFill>
                <a:latin typeface="Times New Roman" panose="02020603050405020304" pitchFamily="18" charset="0"/>
                <a:cs typeface="Times New Roman" panose="02020603050405020304" pitchFamily="18" charset="0"/>
              </a:rPr>
              <a:t>2</a:t>
            </a:r>
            <a:r>
              <a:rPr lang="en-US" altLang="zh-CN" sz="2400" b="0" kern="0" dirty="0">
                <a:solidFill>
                  <a:srgbClr val="000000"/>
                </a:solidFill>
                <a:latin typeface="Times New Roman" panose="02020603050405020304" pitchFamily="18" charset="0"/>
                <a:cs typeface="Times New Roman" panose="02020603050405020304" pitchFamily="18" charset="0"/>
              </a:rPr>
              <a:t> = 3.828 × 10</a:t>
            </a:r>
            <a:r>
              <a:rPr lang="en-US" altLang="zh-CN" sz="2400" b="0" kern="0" baseline="30000" dirty="0">
                <a:solidFill>
                  <a:srgbClr val="000000"/>
                </a:solidFill>
                <a:latin typeface="Times New Roman" panose="02020603050405020304" pitchFamily="18" charset="0"/>
                <a:cs typeface="Times New Roman" panose="02020603050405020304" pitchFamily="18" charset="0"/>
              </a:rPr>
              <a:t>-4</a:t>
            </a:r>
            <a:r>
              <a:rPr lang="zh-CN" altLang="en-US" sz="2400" b="0" kern="0" dirty="0">
                <a:solidFill>
                  <a:srgbClr val="000000"/>
                </a:solidFill>
                <a:latin typeface="Times New Roman" panose="02020603050405020304" pitchFamily="18" charset="0"/>
                <a:cs typeface="Times New Roman" panose="02020603050405020304" pitchFamily="18" charset="0"/>
              </a:rPr>
              <a:t>，则 </a:t>
            </a:r>
            <a:r>
              <a:rPr lang="en-US" altLang="zh-CN" sz="2400" b="0" kern="0" dirty="0">
                <a:solidFill>
                  <a:srgbClr val="000000"/>
                </a:solidFill>
                <a:latin typeface="Times New Roman" panose="02020603050405020304" pitchFamily="18" charset="0"/>
                <a:cs typeface="Times New Roman" panose="02020603050405020304" pitchFamily="18" charset="0"/>
              </a:rPr>
              <a:t>α = 1.224</a:t>
            </a:r>
            <a:endParaRPr lang="en-US" altLang="zh-CN" sz="2400" b="0" kern="0" dirty="0">
              <a:solidFill>
                <a:srgbClr val="000000"/>
              </a:solidFill>
              <a:latin typeface="Times New Roman" panose="02020603050405020304" pitchFamily="18" charset="0"/>
              <a:cs typeface="Times New Roman" panose="02020603050405020304" pitchFamily="18" charset="0"/>
            </a:endParaRPr>
          </a:p>
          <a:p>
            <a:pPr eaLnBrk="1" hangingPunct="1">
              <a:lnSpc>
                <a:spcPct val="130000"/>
              </a:lnSpc>
            </a:pPr>
            <a:r>
              <a:rPr kumimoji="0" lang="en-US" altLang="zh-CN" sz="24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c</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T </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1.224×1.4 = 1.71 mmol/L</a:t>
            </a:r>
            <a:endPar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eaLnBrk="1" hangingPunct="1">
              <a:lnSpc>
                <a:spcPct val="130000"/>
              </a:lnSpc>
            </a:pPr>
            <a:r>
              <a:rPr kumimoji="0" lang="zh-CN" altLang="en-US" sz="2400" b="0" u="none" strike="noStrike" kern="0" cap="none" spc="0" normalizeH="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当加强酸使 </a:t>
            </a:r>
            <a:r>
              <a:rPr lang="en-US" altLang="zh-CN" sz="2400" b="0" kern="0" dirty="0">
                <a:latin typeface="Times New Roman" panose="02020603050405020304" pitchFamily="18" charset="0"/>
                <a:ea typeface="黑体" panose="02010609060101010101" pitchFamily="49" charset="-122"/>
                <a:cs typeface="Times New Roman" panose="02020603050405020304" pitchFamily="18" charset="0"/>
              </a:rPr>
              <a:t>pH = 6.0 </a:t>
            </a:r>
            <a:r>
              <a:rPr lang="zh-CN" altLang="en-US" sz="2400" b="0" kern="0" dirty="0">
                <a:latin typeface="Times New Roman" panose="02020603050405020304" pitchFamily="18" charset="0"/>
                <a:ea typeface="黑体" panose="02010609060101010101" pitchFamily="49" charset="-122"/>
                <a:cs typeface="Times New Roman" panose="02020603050405020304" pitchFamily="18" charset="0"/>
              </a:rPr>
              <a:t>，其</a:t>
            </a:r>
            <a:r>
              <a:rPr lang="en-US" altLang="zh-CN" sz="2400" b="0" kern="0" dirty="0">
                <a:latin typeface="Times New Roman" panose="02020603050405020304" pitchFamily="18" charset="0"/>
                <a:ea typeface="黑体" panose="02010609060101010101" pitchFamily="49" charset="-122"/>
                <a:cs typeface="Times New Roman" panose="02020603050405020304" pitchFamily="18" charset="0"/>
              </a:rPr>
              <a:t>c</a:t>
            </a:r>
            <a:r>
              <a:rPr lang="en-US" altLang="zh-CN" sz="2400" b="0" kern="0" baseline="-25000" dirty="0">
                <a:latin typeface="Times New Roman" panose="02020603050405020304" pitchFamily="18" charset="0"/>
                <a:ea typeface="黑体" panose="02010609060101010101" pitchFamily="49" charset="-122"/>
                <a:cs typeface="Times New Roman" panose="02020603050405020304" pitchFamily="18" charset="0"/>
              </a:rPr>
              <a:t>T</a:t>
            </a:r>
            <a:r>
              <a:rPr lang="zh-CN" altLang="en-US" sz="2400" b="0" kern="0" dirty="0">
                <a:latin typeface="Times New Roman" panose="02020603050405020304" pitchFamily="18" charset="0"/>
                <a:ea typeface="黑体" panose="02010609060101010101" pitchFamily="49" charset="-122"/>
                <a:cs typeface="Times New Roman" panose="02020603050405020304" pitchFamily="18" charset="0"/>
              </a:rPr>
              <a:t>值并不变化，此时 </a:t>
            </a:r>
            <a:r>
              <a:rPr lang="en-US" altLang="zh-CN" sz="2400" b="0" kern="0" dirty="0">
                <a:solidFill>
                  <a:srgbClr val="000000"/>
                </a:solidFill>
                <a:latin typeface="Times New Roman" panose="02020603050405020304" pitchFamily="18" charset="0"/>
                <a:cs typeface="Times New Roman" panose="02020603050405020304" pitchFamily="18" charset="0"/>
              </a:rPr>
              <a:t>α = 3.247</a:t>
            </a:r>
            <a:endParaRPr lang="en-US" altLang="zh-CN" sz="2400" b="0" kern="0" dirty="0">
              <a:solidFill>
                <a:srgbClr val="000000"/>
              </a:solidFill>
              <a:latin typeface="Times New Roman" panose="02020603050405020304" pitchFamily="18" charset="0"/>
              <a:cs typeface="Times New Roman" panose="02020603050405020304" pitchFamily="18" charset="0"/>
            </a:endParaRPr>
          </a:p>
          <a:p>
            <a:pPr eaLnBrk="1" hangingPunct="1">
              <a:lnSpc>
                <a:spcPct val="130000"/>
              </a:lnSpc>
            </a:pPr>
            <a:r>
              <a:rPr kumimoji="0" lang="zh-CN" altLang="en-US" sz="2400" b="0" u="none" strike="noStrike" kern="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碱度 </a:t>
            </a:r>
            <a:r>
              <a:rPr kumimoji="0" lang="en-US" altLang="zh-CN" sz="2400" b="0" u="none" strike="noStrike" kern="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1.71 / 3.247 = 0.527</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 </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mmol/L</a:t>
            </a:r>
            <a:endPar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eaLnBrk="1" hangingPunct="1">
              <a:lnSpc>
                <a:spcPct val="130000"/>
              </a:lnSpc>
            </a:pP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Δ</a:t>
            </a:r>
            <a:r>
              <a:rPr kumimoji="0" lang="en-US" altLang="zh-CN" sz="24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 1.4 - 0.527 = 0.873</a:t>
            </a:r>
            <a:r>
              <a:rPr kumimoji="0" lang="en-US" altLang="zh-CN" sz="2400" b="0" i="0" u="none" strike="noStrike" kern="0" cap="none" spc="0" normalizeH="0" baseline="30000" noProof="0" dirty="0">
                <a:ln>
                  <a:noFill/>
                </a:ln>
                <a:effectLst/>
                <a:uLnTx/>
                <a:uFillTx/>
                <a:latin typeface="Times New Roman" panose="02020603050405020304" pitchFamily="18" charset="0"/>
                <a:cs typeface="Times New Roman" panose="02020603050405020304" pitchFamily="18" charset="0"/>
              </a:rPr>
              <a:t> </a:t>
            </a:r>
            <a:r>
              <a:rPr kumimoji="0" lang="en-US" altLang="zh-CN"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mmol/L</a:t>
            </a:r>
            <a:endParaRPr kumimoji="0" lang="en-US" altLang="zh-CN" sz="2200" b="0" u="none" strike="noStrike" kern="1200" cap="none" spc="0" normalizeH="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Text Box 4"/>
          <p:cNvSpPr txBox="1">
            <a:spLocks noChangeArrowheads="1"/>
          </p:cNvSpPr>
          <p:nvPr/>
        </p:nvSpPr>
        <p:spPr bwMode="auto">
          <a:xfrm>
            <a:off x="191135" y="260985"/>
            <a:ext cx="1144143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天然水的</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碱度和酸度</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 Alkalinity and Acidity of Natural Water  </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1135" y="260985"/>
            <a:ext cx="11061700" cy="814070"/>
          </a:xfrm>
          <a:prstGeom prst="rect">
            <a:avLst/>
          </a:prstGeom>
          <a:noFill/>
          <a:ln w="9525">
            <a:noFill/>
            <a:miter lim="800000"/>
          </a:ln>
          <a:effectLst/>
        </p:spPr>
        <p:txBody>
          <a:bodyPr wrap="square">
            <a:no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天然水体</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的缓冲能力</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Buffering Capacity of Natural Water</a:t>
            </a:r>
            <a:endParaRPr lang="en-US" altLang="zh-CN"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Text Box 8"/>
          <p:cNvSpPr txBox="1"/>
          <p:nvPr/>
        </p:nvSpPr>
        <p:spPr>
          <a:xfrm>
            <a:off x="695400" y="1005496"/>
            <a:ext cx="11057289" cy="9531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40000"/>
              </a:lnSpc>
              <a:spcBef>
                <a:spcPts val="400"/>
              </a:spcBef>
              <a:spcAft>
                <a:spcPts val="0"/>
              </a:spcAft>
              <a:buClrTx/>
              <a:buSzPct val="100000"/>
              <a:buNone/>
            </a:pP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天然水体是一个缓冲体系，具有一定的缓冲能力，其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一般为</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6~9</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40000"/>
              </a:lnSpc>
              <a:spcBef>
                <a:spcPts val="0"/>
              </a:spcBef>
              <a:spcAft>
                <a:spcPts val="0"/>
              </a:spcAft>
              <a:buClrTx/>
              <a:buSzPct val="100000"/>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对于碳酸水体系，当</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pH</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8.3</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时，可只考虑碳酸一级电离，其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可由下式确定：</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7" name="图片 6"/>
          <p:cNvPicPr>
            <a:picLocks noChangeAspect="1"/>
          </p:cNvPicPr>
          <p:nvPr/>
        </p:nvPicPr>
        <p:blipFill>
          <a:blip r:embed="rId1">
            <a:clrChange>
              <a:clrFrom>
                <a:srgbClr val="F9F9F9"/>
              </a:clrFrom>
              <a:clrTo>
                <a:srgbClr val="F9F9F9">
                  <a:alpha val="0"/>
                </a:srgbClr>
              </a:clrTo>
            </a:clrChange>
          </a:blip>
          <a:stretch>
            <a:fillRect/>
          </a:stretch>
        </p:blipFill>
        <p:spPr>
          <a:xfrm>
            <a:off x="4691581" y="2044791"/>
            <a:ext cx="2727754" cy="770112"/>
          </a:xfrm>
          <a:prstGeom prst="rect">
            <a:avLst/>
          </a:prstGeom>
        </p:spPr>
      </p:pic>
      <p:sp>
        <p:nvSpPr>
          <p:cNvPr id="8" name="Text Box 8"/>
          <p:cNvSpPr txBox="1"/>
          <p:nvPr/>
        </p:nvSpPr>
        <p:spPr>
          <a:xfrm>
            <a:off x="695400" y="2834795"/>
            <a:ext cx="11305256" cy="44941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如果向水体投入 </a:t>
            </a:r>
            <a:r>
              <a:rPr lang="el-GR" altLang="zh-CN" sz="20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Δ</a:t>
            </a:r>
            <a:r>
              <a:rPr lang="en-US" altLang="zh-CN" sz="20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B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量的碱性废水，相应有 </a:t>
            </a:r>
            <a:r>
              <a:rPr lang="el-GR" altLang="zh-CN" sz="20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Δ</a:t>
            </a:r>
            <a:r>
              <a:rPr lang="en-US" altLang="zh-CN" sz="20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B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量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转化为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，水体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变为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0" name="图片 9"/>
          <p:cNvPicPr>
            <a:picLocks noChangeAspect="1"/>
          </p:cNvPicPr>
          <p:nvPr/>
        </p:nvPicPr>
        <p:blipFill>
          <a:blip r:embed="rId2">
            <a:clrChange>
              <a:clrFrom>
                <a:srgbClr val="F9F9F9"/>
              </a:clrFrom>
              <a:clrTo>
                <a:srgbClr val="F9F9F9">
                  <a:alpha val="0"/>
                </a:srgbClr>
              </a:clrTo>
            </a:clrChange>
          </a:blip>
          <a:stretch>
            <a:fillRect/>
          </a:stretch>
        </p:blipFill>
        <p:spPr>
          <a:xfrm>
            <a:off x="4285374" y="3284213"/>
            <a:ext cx="3621251" cy="865373"/>
          </a:xfrm>
          <a:prstGeom prst="rect">
            <a:avLst/>
          </a:prstGeom>
        </p:spPr>
      </p:pic>
      <p:sp>
        <p:nvSpPr>
          <p:cNvPr id="11" name="Text Box 8"/>
          <p:cNvSpPr txBox="1"/>
          <p:nvPr/>
        </p:nvSpPr>
        <p:spPr>
          <a:xfrm>
            <a:off x="695400" y="4149586"/>
            <a:ext cx="11305256" cy="44941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水体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变化为 </a:t>
            </a:r>
            <a:r>
              <a:rPr lang="el-GR"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Δ</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 = pH’ – pH</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，即</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3" name="图片 12"/>
          <p:cNvPicPr>
            <a:picLocks noChangeAspect="1"/>
          </p:cNvPicPr>
          <p:nvPr/>
        </p:nvPicPr>
        <p:blipFill>
          <a:blip r:embed="rId3">
            <a:clrChange>
              <a:clrFrom>
                <a:srgbClr val="F9F9F9"/>
              </a:clrFrom>
              <a:clrTo>
                <a:srgbClr val="F9F9F9">
                  <a:alpha val="0"/>
                </a:srgbClr>
              </a:clrTo>
            </a:clrChange>
          </a:blip>
          <a:stretch>
            <a:fillRect/>
          </a:stretch>
        </p:blipFill>
        <p:spPr>
          <a:xfrm>
            <a:off x="3779698" y="4563093"/>
            <a:ext cx="4632601" cy="846898"/>
          </a:xfrm>
          <a:prstGeom prst="rect">
            <a:avLst/>
          </a:prstGeom>
        </p:spPr>
      </p:pic>
      <p:sp>
        <p:nvSpPr>
          <p:cNvPr id="14" name="Text Box 8"/>
          <p:cNvSpPr txBox="1"/>
          <p:nvPr/>
        </p:nvSpPr>
        <p:spPr>
          <a:xfrm>
            <a:off x="695400" y="5412276"/>
            <a:ext cx="11305256" cy="44941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若把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作为水的碱度，</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作为水中游离碳酸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，可得：</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6" name="图片 15"/>
          <p:cNvPicPr>
            <a:picLocks noChangeAspect="1"/>
          </p:cNvPicPr>
          <p:nvPr/>
        </p:nvPicPr>
        <p:blipFill>
          <a:blip r:embed="rId4">
            <a:clrChange>
              <a:clrFrom>
                <a:srgbClr val="F9F9F9"/>
              </a:clrFrom>
              <a:clrTo>
                <a:srgbClr val="F9F9F9">
                  <a:alpha val="0"/>
                </a:srgbClr>
              </a:clrTo>
            </a:clrChange>
          </a:blip>
          <a:stretch>
            <a:fillRect/>
          </a:stretch>
        </p:blipFill>
        <p:spPr>
          <a:xfrm>
            <a:off x="3682196" y="5924259"/>
            <a:ext cx="5331664" cy="522847"/>
          </a:xfrm>
          <a:prstGeom prst="rect">
            <a:avLst/>
          </a:prstGeom>
        </p:spPr>
      </p:pic>
    </p:spTree>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9001526"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水体富营养化</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Eutrophication of</a:t>
            </a:r>
            <a:r>
              <a:rPr lang="en-US" altLang="zh-CN" sz="3000" b="1" dirty="0">
                <a:solidFill>
                  <a:srgbClr val="000000"/>
                </a:solidFill>
                <a:latin typeface="Times New Roman" panose="02020603050405020304" pitchFamily="18" charset="0"/>
                <a:cs typeface="Times New Roman" panose="02020603050405020304" pitchFamily="18" charset="0"/>
              </a:rPr>
              <a:t>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95325" y="1208405"/>
            <a:ext cx="10714990" cy="4554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342900" lvl="1" indent="-342900">
              <a:lnSpc>
                <a:spcPct val="140000"/>
              </a:lnSpc>
              <a:spcBef>
                <a:spcPts val="600"/>
              </a:spcBef>
              <a:spcAft>
                <a:spcPts val="0"/>
              </a:spcAft>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水中的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 P, C, O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和微量元素如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Fe, Mn, Zn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是湖泊等水体中生物的必需元素。营养元素丰富的水体通过光合作用，产生大量的植物生命体和少量的动物生命体。近年来的研究表明，湖泊水质恶化和富营养化的发展，与湖体内积累营养物有着非常直接的关系。</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342900" lvl="1" indent="-342900">
              <a:lnSpc>
                <a:spcPct val="140000"/>
              </a:lnSpc>
              <a:spcBef>
                <a:spcPts val="600"/>
              </a:spcBef>
              <a:spcAft>
                <a:spcPts val="0"/>
              </a:spcAft>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以太湖为例，进入太湖的主要营养物总磷</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总氮</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Fe, Mn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和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Zn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是进入太湖污染物中总量较大的一类，年入湖量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32751.8 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，其中总氮占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85.8%</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，总磷和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Fe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各约占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6%</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和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2.1%</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Mn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占</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0.3%</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。近</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30</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年来，营养元素特别是总氮</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总磷的含量都有明显的增加。</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342900" lvl="1" indent="-342900">
              <a:lnSpc>
                <a:spcPct val="140000"/>
              </a:lnSpc>
              <a:spcBef>
                <a:spcPts val="600"/>
              </a:spcBef>
              <a:spcAft>
                <a:spcPts val="0"/>
              </a:spcAft>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通常使用 </a:t>
            </a:r>
            <a:r>
              <a:rPr lang="en-US" altLang="zh-CN"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N/P </a:t>
            </a:r>
            <a:r>
              <a:rPr lang="zh-CN" altLang="en-US"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比值</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的大小来判断湖泊的富营养化状况。当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N/P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比值大于</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100</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时，属</a:t>
            </a:r>
            <a:r>
              <a:rPr lang="zh-CN" altLang="en-US" sz="2000" b="1"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贫营养湖泊状况</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。当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N/P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比值小于</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10</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时，则认为属</a:t>
            </a:r>
            <a:r>
              <a:rPr lang="zh-CN" altLang="en-US" sz="2000" b="1"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富营养状况</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。如果假定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N/P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比值超过</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15</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，生物生长率不受氮限制的话，那么有</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70%</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的湖泊属磷限制。一般认为当水体中的总磷浓度大于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0.02 mg/L</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、总氮大于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0.2 mg/L</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时，水体容易富营养化。</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grpSp>
        <p:nvGrpSpPr>
          <p:cNvPr id="7" name="组合 6"/>
          <p:cNvGrpSpPr/>
          <p:nvPr/>
        </p:nvGrpSpPr>
        <p:grpSpPr>
          <a:xfrm>
            <a:off x="1600200" y="1094579"/>
            <a:ext cx="8991600" cy="5299710"/>
            <a:chOff x="240" y="1320"/>
            <a:chExt cx="14160" cy="8346"/>
          </a:xfrm>
        </p:grpSpPr>
        <p:sp>
          <p:nvSpPr>
            <p:cNvPr id="8" name="Text Box 4"/>
            <p:cNvSpPr txBox="1"/>
            <p:nvPr/>
          </p:nvSpPr>
          <p:spPr>
            <a:xfrm>
              <a:off x="360" y="1320"/>
              <a:ext cx="14040" cy="8346"/>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spcBef>
                  <a:spcPct val="50000"/>
                </a:spcBef>
              </a:pPr>
              <a:r>
                <a:rPr lang="en-US" altLang="zh-CN" sz="2400" dirty="0">
                  <a:latin typeface="Times New Roman" panose="02020603050405020304" pitchFamily="18" charset="0"/>
                  <a:cs typeface="Times New Roman" panose="02020603050405020304" pitchFamily="18" charset="0"/>
                </a:rPr>
                <a:t>Essential Plant Nutrients: Source and Functions</a:t>
              </a:r>
              <a:endParaRPr lang="en-US" altLang="zh-CN" sz="2400" dirty="0">
                <a:latin typeface="Times New Roman" panose="02020603050405020304" pitchFamily="18" charset="0"/>
                <a:cs typeface="Times New Roman" panose="02020603050405020304" pitchFamily="18" charset="0"/>
              </a:endParaRPr>
            </a:p>
            <a:p>
              <a:pPr eaLnBrk="1" hangingPunct="1">
                <a:spcBef>
                  <a:spcPct val="20000"/>
                </a:spcBef>
              </a:pPr>
              <a:r>
                <a:rPr lang="en-US" altLang="zh-CN" sz="2000" dirty="0">
                  <a:latin typeface="Times New Roman" panose="02020603050405020304" pitchFamily="18" charset="0"/>
                  <a:cs typeface="Times New Roman" panose="02020603050405020304" pitchFamily="18" charset="0"/>
                </a:rPr>
                <a:t>Nutrient</a:t>
              </a:r>
              <a:r>
                <a:rPr lang="en-US" altLang="zh-CN" sz="2000" dirty="0">
                  <a:latin typeface="Arial" panose="020B0604020202020204" pitchFamily="34" charset="0"/>
                </a:rPr>
                <a:t> </a:t>
              </a:r>
              <a:r>
                <a:rPr lang="en-US" altLang="zh-CN" sz="2400" dirty="0">
                  <a:latin typeface="Arial" panose="020B0604020202020204" pitchFamily="34" charset="0"/>
                </a:rPr>
                <a:t>                         </a:t>
              </a:r>
              <a:r>
                <a:rPr lang="en-US" altLang="zh-CN" sz="2000" dirty="0">
                  <a:latin typeface="Times New Roman" panose="02020603050405020304" pitchFamily="18" charset="0"/>
                  <a:cs typeface="Times New Roman" panose="02020603050405020304" pitchFamily="18" charset="0"/>
                </a:rPr>
                <a:t>Source</a:t>
              </a:r>
              <a:r>
                <a:rPr lang="en-US" altLang="zh-CN" sz="2000" dirty="0">
                  <a:latin typeface="Arial" panose="020B0604020202020204" pitchFamily="34" charset="0"/>
                </a:rPr>
                <a:t>                             </a:t>
              </a:r>
              <a:r>
                <a:rPr lang="en-US" altLang="zh-CN" sz="2000" dirty="0">
                  <a:latin typeface="Times New Roman" panose="02020603050405020304" pitchFamily="18" charset="0"/>
                  <a:cs typeface="Times New Roman" panose="02020603050405020304" pitchFamily="18" charset="0"/>
                </a:rPr>
                <a:t>Function</a:t>
              </a:r>
              <a:endParaRPr lang="en-US" altLang="zh-CN" sz="2400" dirty="0">
                <a:latin typeface="Times New Roman" panose="02020603050405020304" pitchFamily="18" charset="0"/>
                <a:cs typeface="Times New Roman" panose="02020603050405020304" pitchFamily="18" charset="0"/>
              </a:endParaRPr>
            </a:p>
            <a:p>
              <a:pPr eaLnBrk="1" hangingPunct="1">
                <a:spcBef>
                  <a:spcPct val="20000"/>
                </a:spcBef>
              </a:pPr>
              <a:r>
                <a:rPr lang="en-US" altLang="zh-CN" sz="2000" dirty="0">
                  <a:solidFill>
                    <a:srgbClr val="AA5C5C"/>
                  </a:solidFill>
                  <a:latin typeface="Times New Roman" panose="02020603050405020304" pitchFamily="18" charset="0"/>
                  <a:cs typeface="Times New Roman" panose="02020603050405020304" pitchFamily="18" charset="0"/>
                </a:rPr>
                <a:t>Macronutrients</a:t>
              </a:r>
              <a:endParaRPr lang="en-US" altLang="zh-CN" sz="2000" dirty="0">
                <a:solidFill>
                  <a:srgbClr val="AA5C5C"/>
                </a:solidFill>
                <a:latin typeface="Times New Roman" panose="02020603050405020304" pitchFamily="18" charset="0"/>
                <a:cs typeface="Times New Roman" panose="02020603050405020304" pitchFamily="18" charset="0"/>
              </a:endParaRPr>
            </a:p>
            <a:p>
              <a:pPr eaLnBrk="1" hangingPunct="1">
                <a:spcBef>
                  <a:spcPct val="20000"/>
                </a:spcBef>
              </a:pPr>
              <a:r>
                <a:rPr lang="en-US" altLang="zh-CN" dirty="0">
                  <a:latin typeface="Times New Roman" panose="02020603050405020304" pitchFamily="18" charset="0"/>
                  <a:cs typeface="Times New Roman" panose="02020603050405020304" pitchFamily="18" charset="0"/>
                </a:rPr>
                <a:t>Carbon (CO</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                              Atmosphere, decay                Biomass constituent</a:t>
              </a:r>
              <a:endParaRPr lang="en-US" altLang="zh-CN" dirty="0">
                <a:latin typeface="Times New Roman" panose="02020603050405020304" pitchFamily="18" charset="0"/>
                <a:cs typeface="Times New Roman" panose="02020603050405020304" pitchFamily="18" charset="0"/>
              </a:endParaRPr>
            </a:p>
            <a:p>
              <a:pPr eaLnBrk="1" hangingPunct="1">
                <a:spcBef>
                  <a:spcPct val="20000"/>
                </a:spcBef>
              </a:pPr>
              <a:r>
                <a:rPr lang="en-US" altLang="zh-CN" dirty="0">
                  <a:latin typeface="Times New Roman" panose="02020603050405020304" pitchFamily="18" charset="0"/>
                  <a:cs typeface="Times New Roman" panose="02020603050405020304" pitchFamily="18" charset="0"/>
                </a:rPr>
                <a:t>Hydrogen                                     Water                                      Biomass constituent</a:t>
              </a:r>
              <a:endParaRPr lang="en-US" altLang="zh-CN" dirty="0">
                <a:latin typeface="Times New Roman" panose="02020603050405020304" pitchFamily="18" charset="0"/>
                <a:cs typeface="Times New Roman" panose="02020603050405020304" pitchFamily="18" charset="0"/>
              </a:endParaRPr>
            </a:p>
            <a:p>
              <a:pPr eaLnBrk="1" hangingPunct="1">
                <a:spcBef>
                  <a:spcPct val="20000"/>
                </a:spcBef>
              </a:pPr>
              <a:r>
                <a:rPr lang="en-US" altLang="zh-CN" dirty="0">
                  <a:latin typeface="Times New Roman" panose="02020603050405020304" pitchFamily="18" charset="0"/>
                  <a:cs typeface="Times New Roman" panose="02020603050405020304" pitchFamily="18" charset="0"/>
                </a:rPr>
                <a:t>Oxygen                                         Water                                      Biomass constituent</a:t>
              </a:r>
              <a:endParaRPr lang="en-US" altLang="zh-CN" dirty="0">
                <a:latin typeface="Times New Roman" panose="02020603050405020304" pitchFamily="18" charset="0"/>
                <a:cs typeface="Times New Roman" panose="02020603050405020304" pitchFamily="18" charset="0"/>
              </a:endParaRPr>
            </a:p>
            <a:p>
              <a:pPr eaLnBrk="1" hangingPunct="1">
                <a:spcBef>
                  <a:spcPct val="20000"/>
                </a:spcBef>
              </a:pPr>
              <a:r>
                <a:rPr lang="en-US" altLang="zh-CN" dirty="0">
                  <a:latin typeface="Times New Roman" panose="02020603050405020304" pitchFamily="18" charset="0"/>
                  <a:cs typeface="Times New Roman" panose="02020603050405020304" pitchFamily="18" charset="0"/>
                </a:rPr>
                <a:t>Nitrogen (NO</a:t>
              </a:r>
              <a:r>
                <a:rPr lang="en-US" altLang="zh-CN" baseline="-25000" dirty="0">
                  <a:latin typeface="Times New Roman" panose="02020603050405020304" pitchFamily="18" charset="0"/>
                  <a:cs typeface="Times New Roman" panose="02020603050405020304" pitchFamily="18" charset="0"/>
                </a:rPr>
                <a:t>3</a:t>
              </a:r>
              <a:r>
                <a:rPr lang="en-US" altLang="zh-CN" baseline="30000"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Decay, pollutants,                  Protein constitutent</a:t>
              </a:r>
              <a:endParaRPr lang="en-US" altLang="zh-CN" dirty="0">
                <a:latin typeface="Times New Roman" panose="02020603050405020304" pitchFamily="18" charset="0"/>
                <a:cs typeface="Times New Roman" panose="02020603050405020304" pitchFamily="18" charset="0"/>
              </a:endParaRPr>
            </a:p>
            <a:p>
              <a:pPr eaLnBrk="1" hangingPunct="1">
                <a:spcBef>
                  <a:spcPct val="20000"/>
                </a:spcBef>
              </a:pPr>
              <a:r>
                <a:rPr lang="en-US" altLang="zh-CN" dirty="0">
                  <a:latin typeface="Times New Roman" panose="02020603050405020304" pitchFamily="18" charset="0"/>
                  <a:cs typeface="Times New Roman" panose="02020603050405020304" pitchFamily="18" charset="0"/>
                </a:rPr>
                <a:t>Phosphorus (PO</a:t>
              </a:r>
              <a:r>
                <a:rPr lang="en-US" altLang="zh-CN" baseline="-25000" dirty="0">
                  <a:latin typeface="Times New Roman" panose="02020603050405020304" pitchFamily="18" charset="0"/>
                  <a:cs typeface="Times New Roman" panose="02020603050405020304" pitchFamily="18" charset="0"/>
                </a:rPr>
                <a:t>4</a:t>
              </a:r>
              <a:r>
                <a:rPr lang="en-US" altLang="zh-CN" baseline="30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                     Decay, minerals, pollutants  DNA/RNA constituent</a:t>
              </a:r>
              <a:endParaRPr lang="en-US" altLang="zh-CN" dirty="0">
                <a:latin typeface="Times New Roman" panose="02020603050405020304" pitchFamily="18" charset="0"/>
                <a:cs typeface="Times New Roman" panose="02020603050405020304" pitchFamily="18" charset="0"/>
              </a:endParaRPr>
            </a:p>
            <a:p>
              <a:pPr eaLnBrk="1" hangingPunct="1">
                <a:spcBef>
                  <a:spcPct val="20000"/>
                </a:spcBef>
              </a:pPr>
              <a:r>
                <a:rPr lang="en-US" altLang="zh-CN" dirty="0">
                  <a:latin typeface="Times New Roman" panose="02020603050405020304" pitchFamily="18" charset="0"/>
                  <a:cs typeface="Times New Roman" panose="02020603050405020304" pitchFamily="18" charset="0"/>
                </a:rPr>
                <a:t>Potassium                                    Minerals, pollutants              Metabolic function</a:t>
              </a:r>
              <a:endParaRPr lang="en-US" altLang="zh-CN" dirty="0">
                <a:latin typeface="Times New Roman" panose="02020603050405020304" pitchFamily="18" charset="0"/>
                <a:cs typeface="Times New Roman" panose="02020603050405020304" pitchFamily="18" charset="0"/>
              </a:endParaRPr>
            </a:p>
            <a:p>
              <a:pPr eaLnBrk="1" hangingPunct="1">
                <a:spcBef>
                  <a:spcPct val="20000"/>
                </a:spcBef>
              </a:pPr>
              <a:r>
                <a:rPr lang="en-US" altLang="zh-CN" dirty="0">
                  <a:latin typeface="Times New Roman" panose="02020603050405020304" pitchFamily="18" charset="0"/>
                  <a:cs typeface="Times New Roman" panose="02020603050405020304" pitchFamily="18" charset="0"/>
                </a:rPr>
                <a:t>Sulfur (SO</a:t>
              </a:r>
              <a:r>
                <a:rPr lang="en-US" altLang="zh-CN" baseline="-25000" dirty="0">
                  <a:latin typeface="Times New Roman" panose="02020603050405020304" pitchFamily="18" charset="0"/>
                  <a:cs typeface="Times New Roman" panose="02020603050405020304" pitchFamily="18" charset="0"/>
                </a:rPr>
                <a:t>4</a:t>
              </a:r>
              <a:r>
                <a:rPr lang="en-US" altLang="zh-CN" baseline="30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                              Minerals                                  Proteins, enzymes</a:t>
              </a:r>
              <a:endParaRPr lang="en-US" altLang="zh-CN" dirty="0">
                <a:latin typeface="Times New Roman" panose="02020603050405020304" pitchFamily="18" charset="0"/>
                <a:cs typeface="Times New Roman" panose="02020603050405020304" pitchFamily="18" charset="0"/>
              </a:endParaRPr>
            </a:p>
            <a:p>
              <a:pPr eaLnBrk="1" hangingPunct="1">
                <a:spcBef>
                  <a:spcPct val="20000"/>
                </a:spcBef>
              </a:pPr>
              <a:r>
                <a:rPr lang="en-US" altLang="zh-CN" dirty="0">
                  <a:latin typeface="Times New Roman" panose="02020603050405020304" pitchFamily="18" charset="0"/>
                  <a:cs typeface="Times New Roman" panose="02020603050405020304" pitchFamily="18" charset="0"/>
                </a:rPr>
                <a:t>Magnesium                                 Minerals                                  Metabolic function</a:t>
              </a:r>
              <a:endParaRPr lang="en-US" altLang="zh-CN" dirty="0">
                <a:latin typeface="Times New Roman" panose="02020603050405020304" pitchFamily="18" charset="0"/>
                <a:cs typeface="Times New Roman" panose="02020603050405020304" pitchFamily="18" charset="0"/>
              </a:endParaRPr>
            </a:p>
            <a:p>
              <a:pPr eaLnBrk="1" hangingPunct="1">
                <a:spcBef>
                  <a:spcPct val="20000"/>
                </a:spcBef>
              </a:pPr>
              <a:r>
                <a:rPr lang="en-US" altLang="zh-CN" dirty="0">
                  <a:latin typeface="Times New Roman" panose="02020603050405020304" pitchFamily="18" charset="0"/>
                  <a:cs typeface="Times New Roman" panose="02020603050405020304" pitchFamily="18" charset="0"/>
                </a:rPr>
                <a:t>Calcium                                       Minerals                                  Metabolic  function</a:t>
              </a:r>
              <a:endParaRPr lang="en-US" altLang="zh-CN" dirty="0">
                <a:latin typeface="Times New Roman" panose="02020603050405020304" pitchFamily="18" charset="0"/>
                <a:cs typeface="Times New Roman" panose="02020603050405020304" pitchFamily="18" charset="0"/>
              </a:endParaRPr>
            </a:p>
            <a:p>
              <a:pPr eaLnBrk="1" hangingPunct="1">
                <a:spcBef>
                  <a:spcPct val="20000"/>
                </a:spcBef>
              </a:pPr>
              <a:r>
                <a:rPr lang="en-US" altLang="zh-CN" sz="2000" dirty="0">
                  <a:solidFill>
                    <a:srgbClr val="AA5C5C"/>
                  </a:solidFill>
                  <a:latin typeface="Times New Roman" panose="02020603050405020304" pitchFamily="18" charset="0"/>
                  <a:cs typeface="Times New Roman" panose="02020603050405020304" pitchFamily="18" charset="0"/>
                </a:rPr>
                <a:t>Micronutrients</a:t>
              </a:r>
              <a:endParaRPr lang="en-US" altLang="zh-CN" sz="2000" dirty="0">
                <a:solidFill>
                  <a:srgbClr val="AA5C5C"/>
                </a:solidFill>
                <a:latin typeface="Times New Roman" panose="02020603050405020304" pitchFamily="18" charset="0"/>
                <a:cs typeface="Times New Roman" panose="02020603050405020304" pitchFamily="18" charset="0"/>
              </a:endParaRPr>
            </a:p>
            <a:p>
              <a:pPr eaLnBrk="1" hangingPunct="1">
                <a:spcBef>
                  <a:spcPct val="20000"/>
                </a:spcBef>
              </a:pPr>
              <a:r>
                <a:rPr lang="en-US" altLang="zh-CN" dirty="0">
                  <a:latin typeface="Times New Roman" panose="02020603050405020304" pitchFamily="18" charset="0"/>
                  <a:cs typeface="Times New Roman" panose="02020603050405020304" pitchFamily="18" charset="0"/>
                </a:rPr>
                <a:t>B</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Cl</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Co, Cu, Fe,                  Minerals, pollutants                Metabolic function and / or</a:t>
              </a:r>
              <a:endParaRPr lang="en-US" altLang="zh-CN" dirty="0">
                <a:latin typeface="Times New Roman" panose="02020603050405020304" pitchFamily="18" charset="0"/>
                <a:cs typeface="Times New Roman" panose="02020603050405020304" pitchFamily="18" charset="0"/>
              </a:endParaRPr>
            </a:p>
            <a:p>
              <a:pPr eaLnBrk="1" hangingPunct="1">
                <a:spcBef>
                  <a:spcPct val="20000"/>
                </a:spcBef>
              </a:pPr>
              <a:r>
                <a:rPr lang="en-US" altLang="zh-CN" dirty="0">
                  <a:latin typeface="Times New Roman" panose="02020603050405020304" pitchFamily="18" charset="0"/>
                  <a:cs typeface="Times New Roman" panose="02020603050405020304" pitchFamily="18" charset="0"/>
                </a:rPr>
                <a:t>Mo, Mn, Na, Si, V, Zn                                                                 constituent of enzymes</a:t>
              </a:r>
              <a:endParaRPr lang="en-US" altLang="zh-CN" dirty="0">
                <a:latin typeface="Times New Roman" panose="02020603050405020304" pitchFamily="18" charset="0"/>
                <a:cs typeface="Times New Roman" panose="02020603050405020304" pitchFamily="18" charset="0"/>
              </a:endParaRPr>
            </a:p>
          </p:txBody>
        </p:sp>
        <p:sp>
          <p:nvSpPr>
            <p:cNvPr id="9" name="Line 5"/>
            <p:cNvSpPr/>
            <p:nvPr/>
          </p:nvSpPr>
          <p:spPr>
            <a:xfrm>
              <a:off x="240" y="9640"/>
              <a:ext cx="13800" cy="0"/>
            </a:xfrm>
            <a:prstGeom prst="line">
              <a:avLst/>
            </a:prstGeom>
            <a:ln w="50800" cap="flat" cmpd="sng">
              <a:solidFill>
                <a:srgbClr val="0070C0"/>
              </a:solidFill>
              <a:prstDash val="solid"/>
              <a:headEnd type="none" w="med" len="med"/>
              <a:tailEnd type="none" w="med" len="med"/>
            </a:ln>
          </p:spPr>
        </p:sp>
        <p:sp>
          <p:nvSpPr>
            <p:cNvPr id="10" name="Line 6"/>
            <p:cNvSpPr/>
            <p:nvPr/>
          </p:nvSpPr>
          <p:spPr>
            <a:xfrm>
              <a:off x="360" y="2042"/>
              <a:ext cx="13440" cy="0"/>
            </a:xfrm>
            <a:prstGeom prst="line">
              <a:avLst/>
            </a:prstGeom>
            <a:ln w="50800" cap="flat" cmpd="sng">
              <a:solidFill>
                <a:srgbClr val="0070C0"/>
              </a:solidFill>
              <a:prstDash val="solid"/>
              <a:headEnd type="none" w="med" len="med"/>
              <a:tailEnd type="none" w="med" len="med"/>
            </a:ln>
          </p:spPr>
        </p:sp>
        <p:sp>
          <p:nvSpPr>
            <p:cNvPr id="11" name="Line 7"/>
            <p:cNvSpPr/>
            <p:nvPr/>
          </p:nvSpPr>
          <p:spPr>
            <a:xfrm>
              <a:off x="360" y="2722"/>
              <a:ext cx="13440" cy="0"/>
            </a:xfrm>
            <a:prstGeom prst="line">
              <a:avLst/>
            </a:prstGeom>
            <a:ln w="50800" cap="flat" cmpd="sng">
              <a:solidFill>
                <a:srgbClr val="0070C0"/>
              </a:solidFill>
              <a:prstDash val="solid"/>
              <a:headEnd type="none" w="med" len="med"/>
              <a:tailEnd type="none" w="med" len="med"/>
            </a:ln>
          </p:spPr>
        </p:sp>
      </p:grpSp>
      <p:sp>
        <p:nvSpPr>
          <p:cNvPr id="2" name="Text Box 4"/>
          <p:cNvSpPr txBox="1">
            <a:spLocks noChangeArrowheads="1"/>
          </p:cNvSpPr>
          <p:nvPr/>
        </p:nvSpPr>
        <p:spPr bwMode="auto">
          <a:xfrm>
            <a:off x="190818" y="260668"/>
            <a:ext cx="9001526"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水体富营养化</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Eutrophication of</a:t>
            </a:r>
            <a:r>
              <a:rPr lang="en-US" altLang="zh-CN" sz="3000" b="1" dirty="0">
                <a:solidFill>
                  <a:srgbClr val="000000"/>
                </a:solidFill>
                <a:latin typeface="Times New Roman" panose="02020603050405020304" pitchFamily="18" charset="0"/>
                <a:cs typeface="Times New Roman" panose="02020603050405020304" pitchFamily="18" charset="0"/>
              </a:rPr>
              <a:t>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7"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Text Box 8"/>
          <p:cNvSpPr txBox="1"/>
          <p:nvPr/>
        </p:nvSpPr>
        <p:spPr>
          <a:xfrm>
            <a:off x="839417" y="1472981"/>
            <a:ext cx="9721080" cy="39002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gn="ctr">
              <a:lnSpc>
                <a:spcPct val="150000"/>
              </a:lnSpc>
              <a:buClrTx/>
              <a:buSzPct val="100000"/>
              <a:buNone/>
            </a:pPr>
            <a:r>
              <a:rPr lang="zh-CN" altLang="en-US" sz="2400" b="1" dirty="0">
                <a:solidFill>
                  <a:srgbClr val="06071F"/>
                </a:solidFill>
                <a:latin typeface="黑体" panose="02010609060101010101" pitchFamily="49" charset="-122"/>
                <a:ea typeface="黑体" panose="02010609060101010101" pitchFamily="49" charset="-122"/>
              </a:rPr>
              <a:t>水体富营养化的现象</a:t>
            </a:r>
            <a:endParaRPr lang="en-US" altLang="zh-CN" sz="2400" b="1" dirty="0">
              <a:solidFill>
                <a:srgbClr val="06071F"/>
              </a:solidFill>
              <a:latin typeface="黑体" panose="02010609060101010101" pitchFamily="49" charset="-122"/>
              <a:ea typeface="黑体" panose="02010609060101010101" pitchFamily="49" charset="-122"/>
            </a:endParaRPr>
          </a:p>
          <a:p>
            <a:pPr marL="0" indent="720090">
              <a:lnSpc>
                <a:spcPct val="150000"/>
              </a:lnSpc>
              <a:spcBef>
                <a:spcPts val="0"/>
              </a:spcBef>
              <a:buClrTx/>
              <a:buSzPct val="100000"/>
              <a:buNone/>
            </a:pP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营养元素超标：</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(BOD)</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Fe </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等都有可能成为限制因子；</a:t>
            </a:r>
            <a:endPar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50000"/>
              </a:lnSpc>
              <a:spcBef>
                <a:spcPts val="0"/>
              </a:spcBef>
              <a:buClrTx/>
              <a:buSzPct val="100000"/>
              <a:buNone/>
            </a:pP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藻类疯长；</a:t>
            </a:r>
            <a:endPar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50000"/>
              </a:lnSpc>
              <a:spcBef>
                <a:spcPts val="0"/>
              </a:spcBef>
              <a:buClrTx/>
              <a:buSzPct val="100000"/>
              <a:buNone/>
            </a:pP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藻类尸体分解引起水体溶解氧下降；</a:t>
            </a:r>
            <a:endPar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50000"/>
              </a:lnSpc>
              <a:spcBef>
                <a:spcPts val="0"/>
              </a:spcBef>
              <a:buClrTx/>
              <a:buSzPct val="100000"/>
              <a:buNone/>
            </a:pP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水体发臭；</a:t>
            </a:r>
            <a:endPar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50000"/>
              </a:lnSpc>
              <a:spcBef>
                <a:spcPts val="0"/>
              </a:spcBef>
              <a:buClrTx/>
              <a:buSzPct val="100000"/>
              <a:buNone/>
            </a:pP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水生生物死亡；</a:t>
            </a:r>
            <a:endPar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50000"/>
              </a:lnSpc>
              <a:spcBef>
                <a:spcPts val="0"/>
              </a:spcBef>
              <a:buClrTx/>
              <a:buSzPct val="100000"/>
              <a:buNone/>
            </a:pP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绿藻和硅藻由蓝藻取代，产生藻毒素。</a:t>
            </a:r>
            <a:endPar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Rectangle 8"/>
          <p:cNvSpPr/>
          <p:nvPr/>
        </p:nvSpPr>
        <p:spPr>
          <a:xfrm>
            <a:off x="767408" y="1223062"/>
            <a:ext cx="10009112" cy="4726217"/>
          </a:xfrm>
          <a:prstGeom prst="rect">
            <a:avLst/>
          </a:prstGeom>
          <a:noFill/>
          <a:ln w="25400" cap="flat" cmpd="sng">
            <a:pattFill prst="wdUpDiag">
              <a:fgClr>
                <a:srgbClr val="FF0066"/>
              </a:fgClr>
              <a:bgClr>
                <a:srgbClr val="FFFF00"/>
              </a:bgClr>
            </a:patt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3" name="Text Box 4"/>
          <p:cNvSpPr txBox="1">
            <a:spLocks noChangeArrowheads="1"/>
          </p:cNvSpPr>
          <p:nvPr/>
        </p:nvSpPr>
        <p:spPr bwMode="auto">
          <a:xfrm>
            <a:off x="190818" y="260668"/>
            <a:ext cx="9001526"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水体富营养化</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Eutrophication of</a:t>
            </a:r>
            <a:r>
              <a:rPr lang="en-US" altLang="zh-CN" sz="3000" b="1" dirty="0">
                <a:solidFill>
                  <a:srgbClr val="000000"/>
                </a:solidFill>
                <a:latin typeface="Times New Roman" panose="02020603050405020304" pitchFamily="18" charset="0"/>
                <a:cs typeface="Times New Roman" panose="02020603050405020304" pitchFamily="18" charset="0"/>
              </a:rPr>
              <a:t>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95400" y="1220761"/>
            <a:ext cx="11057289" cy="472821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27940">
              <a:lnSpc>
                <a:spcPct val="130000"/>
              </a:lnSpc>
              <a:spcBef>
                <a:spcPts val="0"/>
              </a:spcBef>
              <a:buClrTx/>
              <a:buSzPct val="100000"/>
              <a:buNone/>
            </a:pPr>
            <a:r>
              <a:rPr kumimoji="0" lang="zh-CN" altLang="en-US" sz="240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40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rPr>
              <a:t>1</a:t>
            </a:r>
            <a:r>
              <a:rPr kumimoji="0" lang="zh-CN" altLang="en-US" sz="240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rPr>
              <a:t>）流域污染物排入湖泊（最关键因素之一）</a:t>
            </a:r>
            <a:endParaRPr kumimoji="0" lang="en-US" altLang="zh-CN" sz="240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zh-CN" altLang="en-US" sz="2000" dirty="0">
                <a:solidFill>
                  <a:srgbClr val="06071F"/>
                </a:solidFill>
                <a:latin typeface="黑体" panose="02010609060101010101" pitchFamily="49" charset="-122"/>
                <a:ea typeface="黑体" panose="02010609060101010101" pitchFamily="49" charset="-122"/>
              </a:rPr>
              <a:t>一些未经处理的生活污水、面源污染等通过河流汇流、水土流失等各种途径，导致进入湖库的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a:t>
            </a:r>
            <a:r>
              <a:rPr lang="zh-CN" altLang="en-US" sz="2000" dirty="0">
                <a:solidFill>
                  <a:srgbClr val="06071F"/>
                </a:solidFill>
                <a:latin typeface="黑体" panose="02010609060101010101" pitchFamily="49" charset="-122"/>
                <a:ea typeface="黑体" panose="02010609060101010101" pitchFamily="49" charset="-122"/>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2000" dirty="0">
                <a:solidFill>
                  <a:srgbClr val="06071F"/>
                </a:solidFill>
                <a:latin typeface="黑体" panose="02010609060101010101" pitchFamily="49" charset="-122"/>
                <a:ea typeface="黑体" panose="02010609060101010101" pitchFamily="49" charset="-122"/>
              </a:rPr>
              <a:t> </a:t>
            </a:r>
            <a:r>
              <a:rPr lang="zh-CN" altLang="en-US" sz="2000" dirty="0">
                <a:solidFill>
                  <a:srgbClr val="06071F"/>
                </a:solidFill>
                <a:latin typeface="黑体" panose="02010609060101010101" pitchFamily="49" charset="-122"/>
                <a:ea typeface="黑体" panose="02010609060101010101" pitchFamily="49" charset="-122"/>
              </a:rPr>
              <a:t>等外源营养物质增加是造成水质恶化的源头。近年来，尽管城镇居民生活污水处理率不断提高，但整体用水量不断增加，同时分散而复杂的面源污染，如农村居民生活污水、乡镇企业废水、农业生产污水、养殖废水等的贡献不断增加，均使得外源负荷仍然较重。</a:t>
            </a:r>
            <a:endParaRPr lang="en-US" altLang="zh-CN" sz="2000" dirty="0">
              <a:solidFill>
                <a:srgbClr val="06071F"/>
              </a:solidFill>
              <a:latin typeface="黑体" panose="02010609060101010101" pitchFamily="49" charset="-122"/>
              <a:ea typeface="黑体" panose="02010609060101010101" pitchFamily="49" charset="-122"/>
            </a:endParaRPr>
          </a:p>
          <a:p>
            <a:pPr marL="0" indent="22860">
              <a:lnSpc>
                <a:spcPct val="130000"/>
              </a:lnSpc>
              <a:spcBef>
                <a:spcPts val="600"/>
              </a:spcBef>
              <a:spcAft>
                <a:spcPts val="0"/>
              </a:spcAft>
              <a:buClrTx/>
              <a:buSzPct val="100000"/>
              <a:buNone/>
            </a:pPr>
            <a:r>
              <a:rPr lang="zh-CN" altLang="en-US"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）富营养化湖泊中水化学平衡发生变化</a:t>
            </a:r>
            <a:endParaRPr lang="en-US" altLang="zh-CN"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zh-CN" altLang="en-US" sz="2000" dirty="0">
                <a:solidFill>
                  <a:srgbClr val="06071F"/>
                </a:solidFill>
                <a:latin typeface="黑体" panose="02010609060101010101" pitchFamily="49" charset="-122"/>
                <a:ea typeface="黑体" panose="02010609060101010101" pitchFamily="49" charset="-122"/>
              </a:rPr>
              <a:t>湖泊水体中 </a:t>
            </a:r>
            <a:r>
              <a:rPr lang="en-US" altLang="zh-CN" sz="2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a:t>
            </a:r>
            <a:r>
              <a:rPr lang="zh-CN" altLang="en-US" sz="2000" dirty="0">
                <a:solidFill>
                  <a:srgbClr val="06071F"/>
                </a:solidFill>
                <a:latin typeface="黑体" panose="02010609060101010101" pitchFamily="49" charset="-122"/>
                <a:ea typeface="黑体" panose="02010609060101010101" pitchFamily="49" charset="-122"/>
              </a:rPr>
              <a:t>、</a:t>
            </a:r>
            <a:r>
              <a:rPr lang="zh-CN" altLang="en-US" sz="2000" b="1" dirty="0">
                <a:solidFill>
                  <a:srgbClr val="06071F"/>
                </a:solidFill>
                <a:latin typeface="黑体" panose="02010609060101010101" pitchFamily="49" charset="-122"/>
                <a:ea typeface="黑体" panose="02010609060101010101" pitchFamily="49" charset="-122"/>
              </a:rPr>
              <a:t>溶解氧</a:t>
            </a:r>
            <a:r>
              <a:rPr lang="zh-CN" altLang="en-US" sz="2000" dirty="0">
                <a:solidFill>
                  <a:srgbClr val="06071F"/>
                </a:solidFill>
                <a:latin typeface="黑体" panose="02010609060101010101" pitchFamily="49" charset="-122"/>
                <a:ea typeface="黑体" panose="02010609060101010101" pitchFamily="49" charset="-122"/>
              </a:rPr>
              <a:t>和</a:t>
            </a:r>
            <a:r>
              <a:rPr lang="zh-CN" altLang="en-US" sz="2000" b="1" dirty="0">
                <a:solidFill>
                  <a:srgbClr val="06071F"/>
                </a:solidFill>
                <a:latin typeface="黑体" panose="02010609060101010101" pitchFamily="49" charset="-122"/>
                <a:ea typeface="黑体" panose="02010609060101010101" pitchFamily="49" charset="-122"/>
              </a:rPr>
              <a:t>碳的平衡</a:t>
            </a:r>
            <a:r>
              <a:rPr lang="zh-CN" altLang="en-US" sz="2000" dirty="0">
                <a:solidFill>
                  <a:srgbClr val="06071F"/>
                </a:solidFill>
                <a:latin typeface="黑体" panose="02010609060101010101" pitchFamily="49" charset="-122"/>
                <a:ea typeface="黑体" panose="02010609060101010101" pitchFamily="49" charset="-122"/>
              </a:rPr>
              <a:t>是维持湖泊生态系统良性循环的保障。大量污染物进入湖泊后造成湖水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a:t>
            </a:r>
            <a:r>
              <a:rPr lang="en-US" altLang="zh-CN" sz="2000" dirty="0">
                <a:solidFill>
                  <a:srgbClr val="06071F"/>
                </a:solidFill>
                <a:latin typeface="黑体" panose="02010609060101010101" pitchFamily="49" charset="-122"/>
                <a:ea typeface="黑体" panose="02010609060101010101" pitchFamily="49" charset="-122"/>
              </a:rPr>
              <a:t> </a:t>
            </a:r>
            <a:r>
              <a:rPr lang="zh-CN" altLang="en-US" sz="2000" dirty="0">
                <a:solidFill>
                  <a:srgbClr val="06071F"/>
                </a:solidFill>
                <a:latin typeface="黑体" panose="02010609060101010101" pitchFamily="49" charset="-122"/>
                <a:ea typeface="黑体" panose="02010609060101010101" pitchFamily="49" charset="-122"/>
              </a:rPr>
              <a:t>上升。</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a:t>
            </a:r>
            <a:r>
              <a:rPr lang="en-US" altLang="zh-CN" sz="2000" dirty="0">
                <a:solidFill>
                  <a:srgbClr val="06071F"/>
                </a:solidFill>
                <a:latin typeface="黑体" panose="02010609060101010101" pitchFamily="49" charset="-122"/>
                <a:ea typeface="黑体" panose="02010609060101010101" pitchFamily="49" charset="-122"/>
              </a:rPr>
              <a:t> </a:t>
            </a:r>
            <a:r>
              <a:rPr lang="zh-CN" altLang="en-US" sz="2000" dirty="0">
                <a:solidFill>
                  <a:srgbClr val="06071F"/>
                </a:solidFill>
                <a:latin typeface="黑体" panose="02010609060101010101" pitchFamily="49" charset="-122"/>
                <a:ea typeface="黑体" panose="02010609060101010101" pitchFamily="49" charset="-122"/>
              </a:rPr>
              <a:t>上升有利于水华藻类的生长，而藻类大量繁殖又进一步提高湖水的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a:t>
            </a:r>
            <a:r>
              <a:rPr lang="zh-CN" altLang="en-US" sz="2000" dirty="0">
                <a:solidFill>
                  <a:srgbClr val="06071F"/>
                </a:solidFill>
                <a:latin typeface="黑体" panose="02010609060101010101" pitchFamily="49" charset="-122"/>
                <a:ea typeface="黑体" panose="02010609060101010101" pitchFamily="49" charset="-122"/>
              </a:rPr>
              <a:t>，进而为水华藻类如微囊藻等的疯长提供了适宜的生长环境。水体溶解氧值下降有利于蓝藻的生长，而对其他藻类生长不利。</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6071F"/>
                </a:solidFill>
                <a:latin typeface="黑体" panose="02010609060101010101" pitchFamily="49" charset="-122"/>
                <a:ea typeface="黑体" panose="02010609060101010101" pitchFamily="49" charset="-122"/>
              </a:rPr>
              <a:t> </a:t>
            </a:r>
            <a:r>
              <a:rPr lang="zh-CN" altLang="en-US" sz="2000" dirty="0">
                <a:solidFill>
                  <a:srgbClr val="06071F"/>
                </a:solidFill>
                <a:latin typeface="黑体" panose="02010609060101010101" pitchFamily="49" charset="-122"/>
                <a:ea typeface="黑体" panose="02010609060101010101" pitchFamily="49" charset="-122"/>
              </a:rPr>
              <a:t>在水中溶解度随水温升高而降低，当湖水氮、磷对藻类生成已达到饱和情况下，碳也有可能成为限制性因子，此时水体增加碳有利于水华藻类的生长。</a:t>
            </a:r>
            <a:endParaRPr lang="en-US" altLang="zh-CN" sz="2000" dirty="0">
              <a:solidFill>
                <a:srgbClr val="06071F"/>
              </a:solidFill>
              <a:latin typeface="黑体" panose="02010609060101010101" pitchFamily="49" charset="-122"/>
              <a:ea typeface="黑体" panose="02010609060101010101" pitchFamily="49" charset="-122"/>
            </a:endParaRPr>
          </a:p>
        </p:txBody>
      </p:sp>
      <p:sp>
        <p:nvSpPr>
          <p:cNvPr id="2" name="Text Box 4"/>
          <p:cNvSpPr txBox="1">
            <a:spLocks noChangeArrowheads="1"/>
          </p:cNvSpPr>
          <p:nvPr/>
        </p:nvSpPr>
        <p:spPr bwMode="auto">
          <a:xfrm>
            <a:off x="190818" y="260668"/>
            <a:ext cx="9001526"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水体富营养化</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Eutrophication of</a:t>
            </a:r>
            <a:r>
              <a:rPr lang="en-US" altLang="zh-CN" sz="3000" b="1" dirty="0">
                <a:solidFill>
                  <a:srgbClr val="000000"/>
                </a:solidFill>
                <a:latin typeface="Times New Roman" panose="02020603050405020304" pitchFamily="18" charset="0"/>
                <a:cs typeface="Times New Roman" panose="02020603050405020304" pitchFamily="18" charset="0"/>
              </a:rPr>
              <a:t>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95400" y="1077251"/>
            <a:ext cx="11057289" cy="496189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30000"/>
              </a:lnSpc>
              <a:spcBef>
                <a:spcPts val="0"/>
              </a:spcBef>
              <a:buClrTx/>
              <a:buSzPct val="100000"/>
              <a:buNone/>
            </a:pPr>
            <a:r>
              <a:rPr kumimoji="0" lang="zh-CN" altLang="en-US" sz="240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40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zh-CN" altLang="en-US" sz="240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rPr>
              <a:t>）湖泊生态遭到严重破坏，生物群落发生明显变化</a:t>
            </a:r>
            <a:endParaRPr kumimoji="0" lang="en-US" altLang="zh-CN" sz="240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zh-CN" altLang="en-US" sz="2000" dirty="0">
                <a:solidFill>
                  <a:srgbClr val="06071F"/>
                </a:solidFill>
                <a:latin typeface="黑体" panose="02010609060101010101" pitchFamily="49" charset="-122"/>
                <a:ea typeface="黑体" panose="02010609060101010101" pitchFamily="49" charset="-122"/>
              </a:rPr>
              <a:t>浅水湖泊生态系统的主要初级生产者从以大型水生植物为主转变为以藻类为主。</a:t>
            </a:r>
            <a:endParaRPr lang="zh-CN" altLang="en-US" sz="2000" dirty="0">
              <a:solidFill>
                <a:srgbClr val="06071F"/>
              </a:solidFill>
              <a:latin typeface="黑体" panose="02010609060101010101" pitchFamily="49" charset="-122"/>
              <a:ea typeface="黑体" panose="02010609060101010101" pitchFamily="49" charset="-122"/>
            </a:endParaRPr>
          </a:p>
          <a:p>
            <a:pPr marL="0" indent="0">
              <a:lnSpc>
                <a:spcPct val="130000"/>
              </a:lnSpc>
              <a:spcBef>
                <a:spcPts val="800"/>
              </a:spcBef>
              <a:spcAft>
                <a:spcPts val="0"/>
              </a:spcAft>
              <a:buClrTx/>
              <a:buSzPct val="100000"/>
              <a:buNone/>
            </a:pPr>
            <a:r>
              <a:rPr lang="zh-CN" altLang="en-US" sz="2400" noProof="0" dirty="0">
                <a:ln>
                  <a:noFill/>
                </a:ln>
                <a:solidFill>
                  <a:srgbClr val="0070C0"/>
                </a:solidFill>
                <a:uLnTx/>
                <a:uFillTx/>
                <a:latin typeface="Times New Roman" panose="02020603050405020304" pitchFamily="18" charset="0"/>
                <a:ea typeface="黑体" panose="02010609060101010101" pitchFamily="49" charset="-122"/>
                <a:cs typeface="Times New Roman" panose="02020603050405020304" pitchFamily="18" charset="0"/>
              </a:rPr>
              <a:t>（4）湖泊内源营养物质的释放</a:t>
            </a:r>
            <a:endParaRPr lang="zh-CN" altLang="en-US" sz="2400" noProof="0" dirty="0">
              <a:ln>
                <a:noFill/>
              </a:ln>
              <a:solidFill>
                <a:srgbClr val="0070C0"/>
              </a:solidFill>
              <a:uLnTx/>
              <a:uFillTx/>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zh-CN" altLang="en-US" sz="2000" dirty="0">
                <a:solidFill>
                  <a:srgbClr val="06071F"/>
                </a:solidFill>
                <a:latin typeface="黑体" panose="02010609060101010101" pitchFamily="49" charset="-122"/>
                <a:ea typeface="黑体" panose="02010609060101010101" pitchFamily="49" charset="-122"/>
              </a:rPr>
              <a:t>沉积物是污染物及营养物质的蓄积库。当外源营养物质得到有效控制后，沉积物中的营养物质再释放也是导致湖泊富营养化的一个重要原因。尤其是对于太湖这样的浅水型湖泊，沉积物中的营养物极易通过再溶解或风浪扰动等机制再悬浮进入上浮水，据估算太湖沉积物中磷的静态释放量每年约为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700~900 t</a:t>
            </a:r>
            <a:r>
              <a:rPr lang="zh-CN" altLang="en-US" sz="2000" dirty="0">
                <a:solidFill>
                  <a:srgbClr val="06071F"/>
                </a:solidFill>
                <a:latin typeface="黑体" panose="02010609060101010101" pitchFamily="49" charset="-122"/>
                <a:ea typeface="黑体" panose="02010609060101010101" pitchFamily="49" charset="-122"/>
              </a:rPr>
              <a:t>，接近外源输入的</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1/3</a:t>
            </a:r>
            <a:r>
              <a:rPr lang="zh-CN" altLang="en-US" sz="2000" dirty="0">
                <a:solidFill>
                  <a:srgbClr val="06071F"/>
                </a:solidFill>
                <a:latin typeface="黑体" panose="02010609060101010101" pitchFamily="49" charset="-122"/>
                <a:ea typeface="黑体" panose="02010609060101010101" pitchFamily="49" charset="-122"/>
              </a:rPr>
              <a:t>。</a:t>
            </a:r>
            <a:endParaRPr lang="zh-CN" altLang="en-US" sz="2000" dirty="0">
              <a:solidFill>
                <a:srgbClr val="06071F"/>
              </a:solidFill>
              <a:latin typeface="黑体" panose="02010609060101010101" pitchFamily="49" charset="-122"/>
              <a:ea typeface="黑体" panose="02010609060101010101" pitchFamily="49" charset="-122"/>
            </a:endParaRPr>
          </a:p>
          <a:p>
            <a:pPr marL="0" indent="161290">
              <a:lnSpc>
                <a:spcPct val="130000"/>
              </a:lnSpc>
              <a:spcBef>
                <a:spcPts val="1000"/>
              </a:spcBef>
              <a:spcAft>
                <a:spcPts val="0"/>
              </a:spcAft>
              <a:buClrTx/>
              <a:buSzPct val="100000"/>
              <a:buNone/>
            </a:pPr>
            <a:r>
              <a:rPr lang="zh-CN" altLang="en-US" sz="2400" noProof="0" dirty="0">
                <a:ln>
                  <a:noFill/>
                </a:ln>
                <a:solidFill>
                  <a:srgbClr val="0070C0"/>
                </a:solidFill>
                <a:uLnTx/>
                <a:uFillTx/>
                <a:latin typeface="Times New Roman" panose="02020603050405020304" pitchFamily="18" charset="0"/>
                <a:ea typeface="黑体" panose="02010609060101010101" pitchFamily="49" charset="-122"/>
                <a:cs typeface="Times New Roman" panose="02020603050405020304" pitchFamily="18" charset="0"/>
              </a:rPr>
              <a:t>（5）气候变化的叠加影响</a:t>
            </a:r>
            <a:endParaRPr lang="zh-CN" altLang="en-US" sz="2400" noProof="0" dirty="0">
              <a:ln>
                <a:noFill/>
              </a:ln>
              <a:solidFill>
                <a:srgbClr val="0070C0"/>
              </a:solidFill>
              <a:uLnTx/>
              <a:uFillTx/>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zh-CN" altLang="en-US" sz="2000" dirty="0">
                <a:solidFill>
                  <a:srgbClr val="06071F"/>
                </a:solidFill>
                <a:latin typeface="黑体" panose="02010609060101010101" pitchFamily="49" charset="-122"/>
                <a:ea typeface="黑体" panose="02010609060101010101" pitchFamily="49" charset="-122"/>
              </a:rPr>
              <a:t>工业化以来的全球变暖导致的水体温度上升、风速下降等气候变化对水体富营养化的影响也越来越突出。温度上升会显著加强蓝藻的优势地位、加重蓝藻水华。气候变化的影响还存在短期“记忆效应”，即冬季的气候状况会显著影响来年春季的浮游植物生物量及群落组成。</a:t>
            </a:r>
            <a:endParaRPr lang="en-US" altLang="zh-CN" sz="2000" dirty="0">
              <a:solidFill>
                <a:srgbClr val="06071F"/>
              </a:solidFill>
              <a:latin typeface="黑体" panose="02010609060101010101" pitchFamily="49" charset="-122"/>
              <a:ea typeface="黑体" panose="02010609060101010101" pitchFamily="49" charset="-122"/>
            </a:endParaRPr>
          </a:p>
        </p:txBody>
      </p:sp>
      <p:sp>
        <p:nvSpPr>
          <p:cNvPr id="2" name="Text Box 4"/>
          <p:cNvSpPr txBox="1">
            <a:spLocks noChangeArrowheads="1"/>
          </p:cNvSpPr>
          <p:nvPr/>
        </p:nvSpPr>
        <p:spPr bwMode="auto">
          <a:xfrm>
            <a:off x="190818" y="260668"/>
            <a:ext cx="9001526"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水体富营养化</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Eutrophication of</a:t>
            </a:r>
            <a:r>
              <a:rPr lang="en-US" altLang="zh-CN" sz="3000" b="1" dirty="0">
                <a:solidFill>
                  <a:srgbClr val="000000"/>
                </a:solidFill>
                <a:latin typeface="Times New Roman" panose="02020603050405020304" pitchFamily="18" charset="0"/>
                <a:cs typeface="Times New Roman" panose="02020603050405020304" pitchFamily="18" charset="0"/>
              </a:rPr>
              <a:t>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sz="quarter"/>
          </p:nvPr>
        </p:nvSpPr>
        <p:spPr>
          <a:xfrm>
            <a:off x="1275916" y="406476"/>
            <a:ext cx="9640168" cy="2523512"/>
          </a:xfrm>
        </p:spPr>
        <p:txBody>
          <a:bodyPr vert="horz" wrap="square" lIns="91440" tIns="45720" rIns="91440" bIns="45720" numCol="1" anchor="ctr" anchorCtr="0" compatLnSpc="1"/>
          <a:lstStyle/>
          <a:p>
            <a:pPr lvl="0" eaLnBrk="1" hangingPunct="1">
              <a:lnSpc>
                <a:spcPct val="110000"/>
              </a:lnSpc>
              <a:spcBef>
                <a:spcPct val="20000"/>
              </a:spcBef>
              <a:defRPr/>
            </a:pP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第二节 水中无机污染物的迁移转化</a:t>
            </a:r>
            <a:br>
              <a:rPr lang="en-US" altLang="zh-CN" sz="4800" b="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Section 2 Transfer and Transformation of </a:t>
            </a:r>
            <a:b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b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Inorganic  Pollutants in Aquatic Environment</a:t>
            </a:r>
            <a:endPar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grpSp>
        <p:nvGrpSpPr>
          <p:cNvPr id="13" name="组合 12"/>
          <p:cNvGrpSpPr/>
          <p:nvPr/>
        </p:nvGrpSpPr>
        <p:grpSpPr>
          <a:xfrm>
            <a:off x="1487488" y="2929988"/>
            <a:ext cx="11536059" cy="2611292"/>
            <a:chOff x="699852" y="2900351"/>
            <a:chExt cx="11567055" cy="2611292"/>
          </a:xfrm>
        </p:grpSpPr>
        <p:sp>
          <p:nvSpPr>
            <p:cNvPr id="5" name="Text Box 4"/>
            <p:cNvSpPr txBox="1">
              <a:spLocks noChangeArrowheads="1"/>
            </p:cNvSpPr>
            <p:nvPr/>
          </p:nvSpPr>
          <p:spPr bwMode="auto">
            <a:xfrm>
              <a:off x="699852" y="2900351"/>
              <a:ext cx="5544616" cy="261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 吸附</a:t>
              </a:r>
              <a:r>
                <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解吸</a:t>
              </a:r>
              <a:endPar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Adsorption and Desorption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 溶解</a:t>
              </a:r>
              <a:r>
                <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沉淀</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Dissolution and Precipitation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Line 9"/>
            <p:cNvSpPr>
              <a:spLocks noChangeShapeType="1"/>
            </p:cNvSpPr>
            <p:nvPr/>
          </p:nvSpPr>
          <p:spPr bwMode="auto">
            <a:xfrm>
              <a:off x="699852" y="3645024"/>
              <a:ext cx="2947876"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6114963" y="2946517"/>
              <a:ext cx="6151944" cy="2518959"/>
            </a:xfrm>
            <a:prstGeom prst="rect">
              <a:avLst/>
            </a:prstGeom>
            <a:noFill/>
          </p:spPr>
          <p:txBody>
            <a:bodyPr wrap="square">
              <a:spAutoFit/>
            </a:bodyPr>
            <a:lstStyle/>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三、 氧化还原</a:t>
              </a:r>
              <a:endPar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Oxidation and Reduction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四、 配合作用</a:t>
              </a:r>
              <a:endPar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Coordination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spTree>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sz="quarter"/>
          </p:nvPr>
        </p:nvSpPr>
        <p:spPr>
          <a:xfrm>
            <a:off x="1424384" y="332909"/>
            <a:ext cx="9343232" cy="2523512"/>
          </a:xfrm>
        </p:spPr>
        <p:txBody>
          <a:bodyPr vert="horz" wrap="square" lIns="91440" tIns="45720" rIns="91440" bIns="45720" numCol="1" anchor="ctr" anchorCtr="0" compatLnSpc="1"/>
          <a:lstStyle/>
          <a:p>
            <a:pPr lvl="0" eaLnBrk="1" hangingPunct="1">
              <a:lnSpc>
                <a:spcPct val="150000"/>
              </a:lnSpc>
              <a:spcBef>
                <a:spcPct val="20000"/>
              </a:spcBef>
              <a:defRPr/>
            </a:pP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第一节 天然水的基本特征</a:t>
            </a:r>
            <a:br>
              <a:rPr lang="en-US" altLang="zh-CN" sz="4800" b="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Section 1 Primary Characteristics of Natural Water</a:t>
            </a:r>
            <a:endPar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3732" name="Text Box 4"/>
          <p:cNvSpPr txBox="1">
            <a:spLocks noChangeArrowheads="1"/>
          </p:cNvSpPr>
          <p:nvPr/>
        </p:nvSpPr>
        <p:spPr bwMode="auto">
          <a:xfrm>
            <a:off x="3935760" y="2595424"/>
            <a:ext cx="5544616" cy="39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 水分子的性质</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Properties</a:t>
            </a:r>
            <a:r>
              <a:rPr kumimoji="0" lang="en-US" altLang="zh-CN" sz="2400" b="1" i="0" u="none" strike="noStrike" kern="120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of H</a:t>
            </a:r>
            <a:r>
              <a:rPr kumimoji="0" lang="en-US" altLang="zh-CN" sz="2400" b="1"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400" b="1" i="0" u="none" strike="noStrike" kern="120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O</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 天然水的组成</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Com</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position of Natural Water</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 天然水的性质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Properties of Natural Water</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537" name="Line 9"/>
          <p:cNvSpPr>
            <a:spLocks noChangeShapeType="1"/>
          </p:cNvSpPr>
          <p:nvPr/>
        </p:nvSpPr>
        <p:spPr bwMode="auto">
          <a:xfrm>
            <a:off x="3935760" y="3356739"/>
            <a:ext cx="3384376"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4"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732">
                                            <p:txEl>
                                              <p:pRg st="4" end="4"/>
                                            </p:txEl>
                                          </p:spTgt>
                                        </p:tgtEl>
                                        <p:attrNameLst>
                                          <p:attrName>style.visibility</p:attrName>
                                        </p:attrNameLst>
                                      </p:cBhvr>
                                      <p:to>
                                        <p:strVal val="visible"/>
                                      </p:to>
                                    </p:set>
                                    <p:anim calcmode="lin" valueType="num">
                                      <p:cBhvr additive="base">
                                        <p:cTn id="23" dur="500" fill="hold"/>
                                        <p:tgtEl>
                                          <p:spTgt spid="7373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3732">
                                            <p:txEl>
                                              <p:pRg st="5" end="5"/>
                                            </p:txEl>
                                          </p:spTgt>
                                        </p:tgtEl>
                                        <p:attrNameLst>
                                          <p:attrName>style.visibility</p:attrName>
                                        </p:attrNameLst>
                                      </p:cBhvr>
                                      <p:to>
                                        <p:strVal val="visible"/>
                                      </p:to>
                                    </p:set>
                                    <p:anim calcmode="lin" valueType="num">
                                      <p:cBhvr additive="base">
                                        <p:cTn id="27" dur="500" fill="hold"/>
                                        <p:tgtEl>
                                          <p:spTgt spid="7373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3732">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22537"/>
                                        </p:tgtEl>
                                        <p:attrNameLst>
                                          <p:attrName>style.visibility</p:attrName>
                                        </p:attrNameLst>
                                      </p:cBhvr>
                                      <p:to>
                                        <p:strVal val="visible"/>
                                      </p:to>
                                    </p:set>
                                    <p:anim calcmode="lin" valueType="num">
                                      <p:cBhvr additive="base">
                                        <p:cTn id="32" dur="500" fill="hold"/>
                                        <p:tgtEl>
                                          <p:spTgt spid="22537"/>
                                        </p:tgtEl>
                                        <p:attrNameLst>
                                          <p:attrName>ppt_x</p:attrName>
                                        </p:attrNameLst>
                                      </p:cBhvr>
                                      <p:tavLst>
                                        <p:tav tm="0">
                                          <p:val>
                                            <p:strVal val="0-#ppt_w/2"/>
                                          </p:val>
                                        </p:tav>
                                        <p:tav tm="100000">
                                          <p:val>
                                            <p:strVal val="#ppt_x"/>
                                          </p:val>
                                        </p:tav>
                                      </p:tavLst>
                                    </p:anim>
                                    <p:anim calcmode="lin" valueType="num">
                                      <p:cBhvr additive="base">
                                        <p:cTn id="33"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11" name="文本框 10"/>
          <p:cNvSpPr txBox="1"/>
          <p:nvPr/>
        </p:nvSpPr>
        <p:spPr>
          <a:xfrm>
            <a:off x="2459596" y="1021746"/>
            <a:ext cx="7272808" cy="1200329"/>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重金属迁移转化都可以用形态概括</a:t>
            </a:r>
            <a:endParaRPr lang="en-US" altLang="zh-CN" sz="3600" b="1" dirty="0">
              <a:latin typeface="黑体" panose="02010609060101010101" pitchFamily="49" charset="-122"/>
              <a:ea typeface="黑体" panose="02010609060101010101" pitchFamily="49" charset="-122"/>
            </a:endParaRPr>
          </a:p>
          <a:p>
            <a:pPr algn="ct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Speciation</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Rectangle 3"/>
          <p:cNvSpPr>
            <a:spLocks noGrp="1" noChangeArrowheads="1"/>
          </p:cNvSpPr>
          <p:nvPr/>
        </p:nvSpPr>
        <p:spPr>
          <a:xfrm>
            <a:off x="2247900" y="2359685"/>
            <a:ext cx="7696200" cy="3374836"/>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marL="0" marR="0" lvl="0" indent="720090" algn="l" defTabSz="914400" rtl="0" eaLnBrk="1" fontAlgn="base" latinLnBrk="0" hangingPunct="1">
              <a:lnSpc>
                <a:spcPct val="150000"/>
              </a:lnSpc>
              <a:spcBef>
                <a:spcPts val="0"/>
              </a:spcBef>
              <a:spcAft>
                <a:spcPct val="0"/>
              </a:spcAft>
              <a:buClr>
                <a:schemeClr val="hlink"/>
              </a:buClr>
              <a:buSzPct val="70000"/>
              <a:buFont typeface="Wingdings" panose="05000000000000000000" pitchFamily="2" charset="2"/>
              <a:buNone/>
              <a:defRPr/>
            </a:pPr>
            <a:r>
              <a:rPr kumimoji="0" lang="zh-CN" altLang="en-US" sz="2400" b="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rPr>
              <a:t>无机污染物，特别是重金属和准金属等污染物，一旦进入水环境，</a:t>
            </a:r>
            <a:r>
              <a:rPr kumimoji="0" lang="zh-CN" altLang="en-US" sz="2400" b="0" i="0" u="none" strike="noStrike" kern="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rPr>
              <a:t>均不能被降解</a:t>
            </a:r>
            <a:r>
              <a:rPr lang="zh-CN" altLang="en-US" sz="2400" b="0" kern="0" dirty="0">
                <a:solidFill>
                  <a:schemeClr val="tx1"/>
                </a:solidFill>
                <a:effectLst/>
                <a:latin typeface="黑体" panose="02010609060101010101" pitchFamily="49" charset="-122"/>
                <a:ea typeface="黑体" panose="02010609060101010101" pitchFamily="49" charset="-122"/>
              </a:rPr>
              <a:t>，</a:t>
            </a:r>
            <a:r>
              <a:rPr kumimoji="0" lang="zh-CN" altLang="en-US" sz="2400" b="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rPr>
              <a:t>主要通过</a:t>
            </a:r>
            <a:r>
              <a:rPr lang="zh-CN" altLang="en-US" sz="2400" b="0" kern="0" dirty="0">
                <a:solidFill>
                  <a:srgbClr val="0090E5"/>
                </a:solidFill>
                <a:effectLst/>
                <a:latin typeface="黑体" panose="02010609060101010101" pitchFamily="49" charset="-122"/>
                <a:ea typeface="黑体" panose="02010609060101010101" pitchFamily="49" charset="-122"/>
              </a:rPr>
              <a:t>吸附</a:t>
            </a:r>
            <a:r>
              <a:rPr lang="en-US" altLang="zh-CN" sz="2400" b="0" kern="0" dirty="0">
                <a:solidFill>
                  <a:srgbClr val="0090E5"/>
                </a:solidFill>
                <a:effectLst/>
                <a:latin typeface="黑体" panose="02010609060101010101" pitchFamily="49" charset="-122"/>
                <a:ea typeface="黑体" panose="02010609060101010101" pitchFamily="49" charset="-122"/>
              </a:rPr>
              <a:t>-</a:t>
            </a:r>
            <a:r>
              <a:rPr lang="zh-CN" altLang="en-US" sz="2400" b="0" kern="0" dirty="0">
                <a:solidFill>
                  <a:srgbClr val="0090E5"/>
                </a:solidFill>
                <a:effectLst/>
                <a:latin typeface="黑体" panose="02010609060101010101" pitchFamily="49" charset="-122"/>
                <a:ea typeface="黑体" panose="02010609060101010101" pitchFamily="49" charset="-122"/>
              </a:rPr>
              <a:t>解吸</a:t>
            </a:r>
            <a:r>
              <a:rPr kumimoji="0" lang="zh-CN" altLang="en-US" sz="2400" b="0" i="0" u="none" strike="noStrike" kern="0" cap="none" spc="0" normalizeH="0" baseline="0" noProof="0" dirty="0">
                <a:ln>
                  <a:noFill/>
                </a:ln>
                <a:solidFill>
                  <a:srgbClr val="0090E5"/>
                </a:solidFill>
                <a:effectLst/>
                <a:uLnTx/>
                <a:uFillTx/>
                <a:latin typeface="黑体" panose="02010609060101010101" pitchFamily="49" charset="-122"/>
                <a:ea typeface="黑体" panose="02010609060101010101" pitchFamily="49" charset="-122"/>
              </a:rPr>
              <a:t>溶解</a:t>
            </a:r>
            <a:r>
              <a:rPr kumimoji="0" lang="en-US" altLang="zh-CN" sz="2400" b="0" i="0" u="none" strike="noStrike" kern="0" cap="none" spc="0" normalizeH="0" baseline="0" noProof="0" dirty="0">
                <a:ln>
                  <a:noFill/>
                </a:ln>
                <a:solidFill>
                  <a:srgbClr val="0090E5"/>
                </a:solidFill>
                <a:effectLst/>
                <a:uLnTx/>
                <a:uFillTx/>
                <a:latin typeface="黑体" panose="02010609060101010101" pitchFamily="49" charset="-122"/>
                <a:ea typeface="黑体" panose="02010609060101010101" pitchFamily="49" charset="-122"/>
              </a:rPr>
              <a:t>-</a:t>
            </a:r>
            <a:r>
              <a:rPr kumimoji="0" lang="zh-CN" altLang="en-US" sz="2400" b="0" i="0" u="none" strike="noStrike" kern="0" cap="none" spc="0" normalizeH="0" baseline="0" noProof="0" dirty="0">
                <a:ln>
                  <a:noFill/>
                </a:ln>
                <a:solidFill>
                  <a:srgbClr val="0090E5"/>
                </a:solidFill>
                <a:effectLst/>
                <a:uLnTx/>
                <a:uFillTx/>
                <a:latin typeface="黑体" panose="02010609060101010101" pitchFamily="49" charset="-122"/>
                <a:ea typeface="黑体" panose="02010609060101010101" pitchFamily="49" charset="-122"/>
              </a:rPr>
              <a:t>沉淀、氧化还原、配合作用、胶体形成</a:t>
            </a:r>
            <a:r>
              <a:rPr kumimoji="0" lang="zh-CN" altLang="en-US" sz="2400" b="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rPr>
              <a:t>等一系列物理化学作用进行迁移转化及形态转化，参与和干扰各种环境化学过程和物质循环过程，最终以一种或多种形态长期存留在环境中，造成永久性的潜在危害。</a:t>
            </a:r>
            <a:endParaRPr kumimoji="0" lang="zh-CN" altLang="en-US" sz="2400" b="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1135" y="260985"/>
            <a:ext cx="1114552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水中颗粒物的类别</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Categories of Particles in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95400" y="994852"/>
            <a:ext cx="11057289" cy="53981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buClrTx/>
              <a:buSzPct val="100000"/>
              <a:buNone/>
            </a:pP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矿物微粒和黏土矿物（</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Mineral and Clay</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marL="0" lvl="1" indent="189230">
              <a:lnSpc>
                <a:spcPct val="130000"/>
              </a:lnSpc>
              <a:spcBef>
                <a:spcPts val="0"/>
              </a:spcBef>
              <a:buNone/>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石英（</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SiO</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）、长石（</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KAlSi</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8</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）不易碎裂，颗粒较粗，缺乏粘结性。</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142240">
              <a:lnSpc>
                <a:spcPct val="130000"/>
              </a:lnSpc>
              <a:spcBef>
                <a:spcPts val="0"/>
              </a:spcBef>
              <a:buNone/>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云母、蒙脱石、高岭石等黏土矿物易于碎裂，颗粒较细，具有黏结性，可生成稳定的聚集体。</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142240">
              <a:lnSpc>
                <a:spcPct val="130000"/>
              </a:lnSpc>
              <a:spcBef>
                <a:spcPts val="800"/>
              </a:spcBef>
              <a:spcAft>
                <a:spcPts val="0"/>
              </a:spcAft>
              <a:buNone/>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金属水合氧化物（</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Metal Oxides</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351155">
              <a:lnSpc>
                <a:spcPct val="130000"/>
              </a:lnSpc>
              <a:spcBef>
                <a:spcPts val="600"/>
              </a:spcBef>
              <a:spcAft>
                <a:spcPts val="0"/>
              </a:spcAft>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铝、铁、锰、硅等金属的水合氧化物在天然水中以无机高分子及溶胶等形态存在，在水环境中发挥重要的胶体化学作用。</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438785">
              <a:lnSpc>
                <a:spcPct val="150000"/>
              </a:lnSpc>
              <a:spcBef>
                <a:spcPts val="0"/>
              </a:spcBef>
              <a:buNone/>
            </a:pP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Al </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在水中的主要形态是：</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Al</a:t>
            </a:r>
            <a:r>
              <a:rPr lang="en-US" altLang="zh-CN" sz="1800" baseline="30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3+</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1800" baseline="30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Al(OH)</a:t>
            </a:r>
            <a:r>
              <a:rPr lang="en-US" altLang="zh-CN" sz="1800" baseline="30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1800" baseline="30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Al</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(OH)</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en-US" altLang="zh-CN" sz="1800" baseline="30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4+</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 Al(OH)</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en-US" altLang="zh-CN" sz="1800" baseline="30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Al(OH)</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3</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Al(OH)</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4</a:t>
            </a:r>
            <a:r>
              <a:rPr lang="en-US" altLang="zh-CN" sz="1800" baseline="30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等无机高分子。</a:t>
            </a:r>
            <a:endPar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438785">
              <a:lnSpc>
                <a:spcPct val="150000"/>
              </a:lnSpc>
              <a:spcBef>
                <a:spcPts val="0"/>
              </a:spcBef>
              <a:buNone/>
            </a:pP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Fe </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在水中的主要形态是：</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Fe</a:t>
            </a:r>
            <a:r>
              <a:rPr lang="en-US" altLang="zh-CN" sz="1800" baseline="30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3+</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Fe(OH)</a:t>
            </a:r>
            <a:r>
              <a:rPr lang="en-US" altLang="zh-CN" sz="1800" baseline="30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Fe</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(OH)</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en-US" altLang="zh-CN" sz="1800" baseline="30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4+</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Fe(OH)</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en-US" altLang="zh-CN" sz="1800" baseline="30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Fe(OH)</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3</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FeOOH </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等无机高分子。</a:t>
            </a:r>
            <a:endPar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438785">
              <a:lnSpc>
                <a:spcPct val="150000"/>
              </a:lnSpc>
              <a:spcBef>
                <a:spcPts val="0"/>
              </a:spcBef>
              <a:buNone/>
            </a:pPr>
            <a:r>
              <a:rPr lang="zh-CN" altLang="en-US"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锰与铁类似，丰度较低，但是溶解度要高一些。</a:t>
            </a:r>
            <a:endPar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438785">
              <a:lnSpc>
                <a:spcPct val="150000"/>
              </a:lnSpc>
              <a:spcBef>
                <a:spcPts val="0"/>
              </a:spcBef>
              <a:buNone/>
            </a:pPr>
            <a:r>
              <a:rPr lang="zh-CN" altLang="en-US"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硅酸（</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H</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4</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SiO</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4</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过量的硅酸聚合成无机高分子，</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Si</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n</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O</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2n-m</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(OH)</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2m</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，形成胶体甚至可以成为沉淀。</a:t>
            </a:r>
            <a:endParaRPr lang="zh-CN" altLang="en-US"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438785">
              <a:lnSpc>
                <a:spcPct val="150000"/>
              </a:lnSpc>
              <a:spcBef>
                <a:spcPts val="0"/>
              </a:spcBef>
              <a:buNone/>
            </a:pP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2Si(OH)</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4</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H</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6</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Si</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O</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7</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+H</a:t>
            </a:r>
            <a:r>
              <a:rPr lang="en-US" altLang="zh-CN" sz="18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O</a:t>
            </a:r>
            <a:endParaRPr lang="en-US" altLang="zh-CN" sz="18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438785">
              <a:lnSpc>
                <a:spcPct val="150000"/>
              </a:lnSpc>
              <a:spcBef>
                <a:spcPts val="0"/>
              </a:spcBef>
              <a:buNone/>
            </a:pPr>
            <a:r>
              <a:rPr lang="zh-CN" altLang="en-US"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所有的金属水合氧化物都能结合水中微量物质</a:t>
            </a:r>
            <a:r>
              <a:rPr lang="en-US" altLang="zh-CN"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同时其本身又趋向于结合在矿物微粒和有机物的界面上。</a:t>
            </a:r>
            <a:endParaRPr lang="zh-CN" altLang="en-US"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cxnSp>
        <p:nvCxnSpPr>
          <p:cNvPr id="2" name="直接箭头连接符 1"/>
          <p:cNvCxnSpPr/>
          <p:nvPr/>
        </p:nvCxnSpPr>
        <p:spPr>
          <a:xfrm>
            <a:off x="5304155" y="5670550"/>
            <a:ext cx="576580" cy="0"/>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cxnSp>
        <p:nvCxnSpPr>
          <p:cNvPr id="3" name="直接箭头连接符 2"/>
          <p:cNvCxnSpPr/>
          <p:nvPr/>
        </p:nvCxnSpPr>
        <p:spPr>
          <a:xfrm flipH="1">
            <a:off x="5304155" y="5774055"/>
            <a:ext cx="575945" cy="0"/>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spTree>
  </p:cSld>
  <p:clrMapOvr>
    <a:masterClrMapping/>
  </p:clrMapOvr>
  <p:transition spd="slow">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767080" y="1138555"/>
            <a:ext cx="10725150" cy="472059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0">
              <a:lnSpc>
                <a:spcPct val="130000"/>
              </a:lnSpc>
              <a:spcBef>
                <a:spcPts val="0"/>
              </a:spcBef>
              <a:buNone/>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(3)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腐殖质（</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Humic Matter</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endParaRPr>
          </a:p>
          <a:p>
            <a:pPr marL="0" lvl="1" indent="0">
              <a:lnSpc>
                <a:spcPct val="130000"/>
              </a:lnSpc>
              <a:spcBef>
                <a:spcPts val="0"/>
              </a:spcBef>
              <a:buNone/>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生命体物质演化而来，由芳香基团、脂肪链和极性基团组成。带负电的高分子弱电解质，根据在水中的溶解度不同分为富里酸（溶于酸）、腐殖酸（溶于碱）和 腐黑物（不溶）。 在不同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下，展现不同立体结构（构象）。</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0">
              <a:lnSpc>
                <a:spcPct val="130000"/>
              </a:lnSpc>
              <a:spcBef>
                <a:spcPts val="600"/>
              </a:spcBef>
              <a:spcAft>
                <a:spcPts val="0"/>
              </a:spcAft>
              <a:buNone/>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(4)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水体悬浮颗粒物（</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Suspended Particulate Matter</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0">
              <a:lnSpc>
                <a:spcPct val="130000"/>
              </a:lnSpc>
              <a:spcBef>
                <a:spcPts val="600"/>
              </a:spcBef>
              <a:spcAft>
                <a:spcPts val="0"/>
              </a:spcAft>
              <a:buNone/>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以矿物微粒，特别是黏土矿物为核心骨架，有机物和金属水合氧化物结合在矿物微粒表面上，表面附着水分子层。</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0">
              <a:lnSpc>
                <a:spcPct val="130000"/>
              </a:lnSpc>
              <a:spcBef>
                <a:spcPts val="600"/>
              </a:spcBef>
              <a:spcAft>
                <a:spcPts val="0"/>
              </a:spcAft>
              <a:buNone/>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5)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其它</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3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藻类、细菌、病毒、表面活性剂、油滴等，以及人造纳米颗粒与微纳塑料等，对污染物的相间分配起重要影响。</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sp>
        <p:nvSpPr>
          <p:cNvPr id="3" name="Text Box 4"/>
          <p:cNvSpPr txBox="1">
            <a:spLocks noChangeArrowheads="1"/>
          </p:cNvSpPr>
          <p:nvPr/>
        </p:nvSpPr>
        <p:spPr bwMode="auto">
          <a:xfrm>
            <a:off x="191135" y="260985"/>
            <a:ext cx="1114552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水中颗粒物的类别</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Categories of Particles in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AutoShape 3"/>
          <p:cNvSpPr/>
          <p:nvPr/>
        </p:nvSpPr>
        <p:spPr>
          <a:xfrm>
            <a:off x="2694112" y="51507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8" name="Freeform 4"/>
          <p:cNvSpPr/>
          <p:nvPr/>
        </p:nvSpPr>
        <p:spPr>
          <a:xfrm>
            <a:off x="2097212" y="3129881"/>
            <a:ext cx="2654300" cy="2325687"/>
          </a:xfrm>
          <a:custGeom>
            <a:avLst/>
            <a:gdLst>
              <a:gd name="txL" fmla="*/ 0 w 1783"/>
              <a:gd name="txT" fmla="*/ 0 h 1876"/>
              <a:gd name="txR" fmla="*/ 1783 w 1783"/>
              <a:gd name="txB" fmla="*/ 1876 h 1876"/>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783" h="1876">
                <a:moveTo>
                  <a:pt x="234" y="112"/>
                </a:moveTo>
                <a:cubicBezTo>
                  <a:pt x="357" y="100"/>
                  <a:pt x="470" y="59"/>
                  <a:pt x="591" y="39"/>
                </a:cubicBezTo>
                <a:cubicBezTo>
                  <a:pt x="603" y="42"/>
                  <a:pt x="621" y="37"/>
                  <a:pt x="627" y="48"/>
                </a:cubicBezTo>
                <a:cubicBezTo>
                  <a:pt x="633" y="59"/>
                  <a:pt x="596" y="139"/>
                  <a:pt x="591" y="148"/>
                </a:cubicBezTo>
                <a:cubicBezTo>
                  <a:pt x="535" y="248"/>
                  <a:pt x="509" y="363"/>
                  <a:pt x="445" y="459"/>
                </a:cubicBezTo>
                <a:cubicBezTo>
                  <a:pt x="422" y="548"/>
                  <a:pt x="396" y="636"/>
                  <a:pt x="371" y="724"/>
                </a:cubicBezTo>
                <a:cubicBezTo>
                  <a:pt x="374" y="761"/>
                  <a:pt x="354" y="809"/>
                  <a:pt x="381" y="834"/>
                </a:cubicBezTo>
                <a:cubicBezTo>
                  <a:pt x="421" y="871"/>
                  <a:pt x="509" y="808"/>
                  <a:pt x="545" y="788"/>
                </a:cubicBezTo>
                <a:cubicBezTo>
                  <a:pt x="564" y="777"/>
                  <a:pt x="600" y="752"/>
                  <a:pt x="600" y="752"/>
                </a:cubicBezTo>
                <a:cubicBezTo>
                  <a:pt x="632" y="702"/>
                  <a:pt x="614" y="733"/>
                  <a:pt x="655" y="651"/>
                </a:cubicBezTo>
                <a:cubicBezTo>
                  <a:pt x="661" y="639"/>
                  <a:pt x="673" y="615"/>
                  <a:pt x="673" y="615"/>
                </a:cubicBezTo>
                <a:cubicBezTo>
                  <a:pt x="680" y="571"/>
                  <a:pt x="689" y="530"/>
                  <a:pt x="701" y="487"/>
                </a:cubicBezTo>
                <a:cubicBezTo>
                  <a:pt x="698" y="377"/>
                  <a:pt x="696" y="268"/>
                  <a:pt x="691" y="158"/>
                </a:cubicBezTo>
                <a:cubicBezTo>
                  <a:pt x="688" y="102"/>
                  <a:pt x="691" y="113"/>
                  <a:pt x="664" y="84"/>
                </a:cubicBezTo>
                <a:cubicBezTo>
                  <a:pt x="722" y="70"/>
                  <a:pt x="686" y="80"/>
                  <a:pt x="755" y="57"/>
                </a:cubicBezTo>
                <a:cubicBezTo>
                  <a:pt x="764" y="54"/>
                  <a:pt x="783" y="48"/>
                  <a:pt x="783" y="48"/>
                </a:cubicBezTo>
                <a:cubicBezTo>
                  <a:pt x="829" y="51"/>
                  <a:pt x="877" y="41"/>
                  <a:pt x="920" y="57"/>
                </a:cubicBezTo>
                <a:cubicBezTo>
                  <a:pt x="935" y="63"/>
                  <a:pt x="929" y="87"/>
                  <a:pt x="929" y="103"/>
                </a:cubicBezTo>
                <a:cubicBezTo>
                  <a:pt x="929" y="164"/>
                  <a:pt x="925" y="225"/>
                  <a:pt x="920" y="286"/>
                </a:cubicBezTo>
                <a:cubicBezTo>
                  <a:pt x="908" y="426"/>
                  <a:pt x="880" y="566"/>
                  <a:pt x="865" y="706"/>
                </a:cubicBezTo>
                <a:cubicBezTo>
                  <a:pt x="868" y="819"/>
                  <a:pt x="868" y="931"/>
                  <a:pt x="874" y="1044"/>
                </a:cubicBezTo>
                <a:cubicBezTo>
                  <a:pt x="876" y="1087"/>
                  <a:pt x="903" y="1139"/>
                  <a:pt x="911" y="1182"/>
                </a:cubicBezTo>
                <a:cubicBezTo>
                  <a:pt x="968" y="1122"/>
                  <a:pt x="944" y="982"/>
                  <a:pt x="947" y="926"/>
                </a:cubicBezTo>
                <a:cubicBezTo>
                  <a:pt x="955" y="787"/>
                  <a:pt x="974" y="654"/>
                  <a:pt x="1021" y="523"/>
                </a:cubicBezTo>
                <a:cubicBezTo>
                  <a:pt x="1025" y="406"/>
                  <a:pt x="1015" y="316"/>
                  <a:pt x="1048" y="212"/>
                </a:cubicBezTo>
                <a:cubicBezTo>
                  <a:pt x="1051" y="166"/>
                  <a:pt x="1040" y="117"/>
                  <a:pt x="1057" y="75"/>
                </a:cubicBezTo>
                <a:cubicBezTo>
                  <a:pt x="1068" y="48"/>
                  <a:pt x="1112" y="57"/>
                  <a:pt x="1139" y="48"/>
                </a:cubicBezTo>
                <a:cubicBezTo>
                  <a:pt x="1157" y="42"/>
                  <a:pt x="1194" y="30"/>
                  <a:pt x="1194" y="30"/>
                </a:cubicBezTo>
                <a:cubicBezTo>
                  <a:pt x="1306" y="57"/>
                  <a:pt x="1267" y="140"/>
                  <a:pt x="1222" y="231"/>
                </a:cubicBezTo>
                <a:cubicBezTo>
                  <a:pt x="1200" y="276"/>
                  <a:pt x="1229" y="242"/>
                  <a:pt x="1194" y="276"/>
                </a:cubicBezTo>
                <a:cubicBezTo>
                  <a:pt x="1180" y="319"/>
                  <a:pt x="1173" y="350"/>
                  <a:pt x="1149" y="386"/>
                </a:cubicBezTo>
                <a:cubicBezTo>
                  <a:pt x="1122" y="655"/>
                  <a:pt x="1133" y="508"/>
                  <a:pt x="1149" y="1026"/>
                </a:cubicBezTo>
                <a:cubicBezTo>
                  <a:pt x="1151" y="1098"/>
                  <a:pt x="1169" y="1177"/>
                  <a:pt x="1222" y="1227"/>
                </a:cubicBezTo>
                <a:cubicBezTo>
                  <a:pt x="1234" y="1264"/>
                  <a:pt x="1240" y="1290"/>
                  <a:pt x="1277" y="1255"/>
                </a:cubicBezTo>
                <a:cubicBezTo>
                  <a:pt x="1271" y="1190"/>
                  <a:pt x="1269" y="1133"/>
                  <a:pt x="1249" y="1072"/>
                </a:cubicBezTo>
                <a:cubicBezTo>
                  <a:pt x="1242" y="930"/>
                  <a:pt x="1235" y="792"/>
                  <a:pt x="1258" y="651"/>
                </a:cubicBezTo>
                <a:cubicBezTo>
                  <a:pt x="1261" y="617"/>
                  <a:pt x="1268" y="494"/>
                  <a:pt x="1277" y="450"/>
                </a:cubicBezTo>
                <a:cubicBezTo>
                  <a:pt x="1278" y="445"/>
                  <a:pt x="1299" y="384"/>
                  <a:pt x="1304" y="368"/>
                </a:cubicBezTo>
                <a:cubicBezTo>
                  <a:pt x="1307" y="359"/>
                  <a:pt x="1313" y="340"/>
                  <a:pt x="1313" y="340"/>
                </a:cubicBezTo>
                <a:cubicBezTo>
                  <a:pt x="1316" y="252"/>
                  <a:pt x="1313" y="163"/>
                  <a:pt x="1322" y="75"/>
                </a:cubicBezTo>
                <a:cubicBezTo>
                  <a:pt x="1323" y="66"/>
                  <a:pt x="1333" y="61"/>
                  <a:pt x="1341" y="57"/>
                </a:cubicBezTo>
                <a:cubicBezTo>
                  <a:pt x="1385" y="35"/>
                  <a:pt x="1440" y="26"/>
                  <a:pt x="1487" y="11"/>
                </a:cubicBezTo>
                <a:cubicBezTo>
                  <a:pt x="1612" y="19"/>
                  <a:pt x="1611" y="0"/>
                  <a:pt x="1679" y="66"/>
                </a:cubicBezTo>
                <a:cubicBezTo>
                  <a:pt x="1690" y="111"/>
                  <a:pt x="1713" y="149"/>
                  <a:pt x="1725" y="194"/>
                </a:cubicBezTo>
                <a:cubicBezTo>
                  <a:pt x="1739" y="246"/>
                  <a:pt x="1752" y="297"/>
                  <a:pt x="1761" y="350"/>
                </a:cubicBezTo>
                <a:cubicBezTo>
                  <a:pt x="1771" y="548"/>
                  <a:pt x="1783" y="626"/>
                  <a:pt x="1770" y="843"/>
                </a:cubicBezTo>
                <a:cubicBezTo>
                  <a:pt x="1768" y="876"/>
                  <a:pt x="1751" y="912"/>
                  <a:pt x="1743" y="944"/>
                </a:cubicBezTo>
                <a:cubicBezTo>
                  <a:pt x="1732" y="990"/>
                  <a:pt x="1727" y="1047"/>
                  <a:pt x="1706" y="1090"/>
                </a:cubicBezTo>
                <a:cubicBezTo>
                  <a:pt x="1693" y="1116"/>
                  <a:pt x="1673" y="1137"/>
                  <a:pt x="1661" y="1163"/>
                </a:cubicBezTo>
                <a:cubicBezTo>
                  <a:pt x="1631" y="1229"/>
                  <a:pt x="1620" y="1300"/>
                  <a:pt x="1587" y="1364"/>
                </a:cubicBezTo>
                <a:cubicBezTo>
                  <a:pt x="1580" y="1379"/>
                  <a:pt x="1578" y="1396"/>
                  <a:pt x="1569" y="1410"/>
                </a:cubicBezTo>
                <a:cubicBezTo>
                  <a:pt x="1539" y="1453"/>
                  <a:pt x="1492" y="1480"/>
                  <a:pt x="1459" y="1520"/>
                </a:cubicBezTo>
                <a:cubicBezTo>
                  <a:pt x="1417" y="1571"/>
                  <a:pt x="1375" y="1618"/>
                  <a:pt x="1322" y="1657"/>
                </a:cubicBezTo>
                <a:cubicBezTo>
                  <a:pt x="1301" y="1689"/>
                  <a:pt x="1281" y="1691"/>
                  <a:pt x="1249" y="1712"/>
                </a:cubicBezTo>
                <a:cubicBezTo>
                  <a:pt x="1212" y="1768"/>
                  <a:pt x="1254" y="1717"/>
                  <a:pt x="1203" y="1748"/>
                </a:cubicBezTo>
                <a:cubicBezTo>
                  <a:pt x="1196" y="1753"/>
                  <a:pt x="1192" y="1762"/>
                  <a:pt x="1185" y="1767"/>
                </a:cubicBezTo>
                <a:cubicBezTo>
                  <a:pt x="1143" y="1797"/>
                  <a:pt x="1095" y="1811"/>
                  <a:pt x="1048" y="1831"/>
                </a:cubicBezTo>
                <a:cubicBezTo>
                  <a:pt x="1035" y="1836"/>
                  <a:pt x="1024" y="1844"/>
                  <a:pt x="1011" y="1849"/>
                </a:cubicBezTo>
                <a:cubicBezTo>
                  <a:pt x="984" y="1859"/>
                  <a:pt x="929" y="1876"/>
                  <a:pt x="929" y="1876"/>
                </a:cubicBezTo>
                <a:cubicBezTo>
                  <a:pt x="850" y="1867"/>
                  <a:pt x="760" y="1865"/>
                  <a:pt x="682" y="1840"/>
                </a:cubicBezTo>
                <a:cubicBezTo>
                  <a:pt x="664" y="1828"/>
                  <a:pt x="645" y="1815"/>
                  <a:pt x="627" y="1803"/>
                </a:cubicBezTo>
                <a:cubicBezTo>
                  <a:pt x="618" y="1797"/>
                  <a:pt x="600" y="1785"/>
                  <a:pt x="600" y="1785"/>
                </a:cubicBezTo>
                <a:cubicBezTo>
                  <a:pt x="574" y="1750"/>
                  <a:pt x="556" y="1741"/>
                  <a:pt x="527" y="1712"/>
                </a:cubicBezTo>
                <a:cubicBezTo>
                  <a:pt x="459" y="1644"/>
                  <a:pt x="535" y="1699"/>
                  <a:pt x="472" y="1657"/>
                </a:cubicBezTo>
                <a:cubicBezTo>
                  <a:pt x="454" y="1630"/>
                  <a:pt x="425" y="1611"/>
                  <a:pt x="408" y="1584"/>
                </a:cubicBezTo>
                <a:cubicBezTo>
                  <a:pt x="402" y="1575"/>
                  <a:pt x="398" y="1563"/>
                  <a:pt x="390" y="1556"/>
                </a:cubicBezTo>
                <a:cubicBezTo>
                  <a:pt x="371" y="1539"/>
                  <a:pt x="326" y="1511"/>
                  <a:pt x="326" y="1511"/>
                </a:cubicBezTo>
                <a:cubicBezTo>
                  <a:pt x="299" y="1471"/>
                  <a:pt x="269" y="1436"/>
                  <a:pt x="234" y="1401"/>
                </a:cubicBezTo>
                <a:cubicBezTo>
                  <a:pt x="220" y="1358"/>
                  <a:pt x="192" y="1324"/>
                  <a:pt x="161" y="1291"/>
                </a:cubicBezTo>
                <a:cubicBezTo>
                  <a:pt x="151" y="1262"/>
                  <a:pt x="135" y="1238"/>
                  <a:pt x="125" y="1209"/>
                </a:cubicBezTo>
                <a:cubicBezTo>
                  <a:pt x="108" y="1037"/>
                  <a:pt x="151" y="849"/>
                  <a:pt x="97" y="688"/>
                </a:cubicBezTo>
                <a:cubicBezTo>
                  <a:pt x="106" y="198"/>
                  <a:pt x="0" y="273"/>
                  <a:pt x="189" y="94"/>
                </a:cubicBezTo>
                <a:cubicBezTo>
                  <a:pt x="247" y="104"/>
                  <a:pt x="256" y="90"/>
                  <a:pt x="234" y="112"/>
                </a:cubicBezTo>
                <a:close/>
              </a:path>
            </a:pathLst>
          </a:custGeom>
          <a:noFill/>
          <a:ln w="50800" cap="flat" cmpd="sng">
            <a:solidFill>
              <a:srgbClr val="663300"/>
            </a:solidFill>
            <a:prstDash val="solid"/>
            <a:round/>
            <a:headEnd type="none" w="med" len="med"/>
            <a:tailEnd type="none" w="med" len="med"/>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9" name="AutoShape 5"/>
          <p:cNvSpPr/>
          <p:nvPr/>
        </p:nvSpPr>
        <p:spPr>
          <a:xfrm>
            <a:off x="2008312" y="44649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0" name="AutoShape 6"/>
          <p:cNvSpPr/>
          <p:nvPr/>
        </p:nvSpPr>
        <p:spPr>
          <a:xfrm>
            <a:off x="2313112" y="49221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1" name="AutoShape 7"/>
          <p:cNvSpPr/>
          <p:nvPr/>
        </p:nvSpPr>
        <p:spPr>
          <a:xfrm>
            <a:off x="2084512" y="41601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2" name="AutoShape 8"/>
          <p:cNvSpPr/>
          <p:nvPr/>
        </p:nvSpPr>
        <p:spPr>
          <a:xfrm>
            <a:off x="2694112" y="39315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3" name="AutoShape 9"/>
          <p:cNvSpPr/>
          <p:nvPr/>
        </p:nvSpPr>
        <p:spPr>
          <a:xfrm>
            <a:off x="4218112" y="49983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4" name="AutoShape 10"/>
          <p:cNvSpPr/>
          <p:nvPr/>
        </p:nvSpPr>
        <p:spPr>
          <a:xfrm>
            <a:off x="3913312" y="52269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5" name="AutoShape 11"/>
          <p:cNvSpPr/>
          <p:nvPr/>
        </p:nvSpPr>
        <p:spPr>
          <a:xfrm>
            <a:off x="3532312" y="53793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6" name="AutoShape 12"/>
          <p:cNvSpPr/>
          <p:nvPr/>
        </p:nvSpPr>
        <p:spPr>
          <a:xfrm>
            <a:off x="3151312" y="54555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7" name="AutoShape 13"/>
          <p:cNvSpPr/>
          <p:nvPr/>
        </p:nvSpPr>
        <p:spPr>
          <a:xfrm>
            <a:off x="4218112" y="29409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8" name="AutoShape 14"/>
          <p:cNvSpPr/>
          <p:nvPr/>
        </p:nvSpPr>
        <p:spPr>
          <a:xfrm>
            <a:off x="4599112" y="32457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9" name="AutoShape 15"/>
          <p:cNvSpPr/>
          <p:nvPr/>
        </p:nvSpPr>
        <p:spPr>
          <a:xfrm>
            <a:off x="4751512" y="36267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0" name="AutoShape 16"/>
          <p:cNvSpPr/>
          <p:nvPr/>
        </p:nvSpPr>
        <p:spPr>
          <a:xfrm>
            <a:off x="4751512" y="40077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1" name="AutoShape 17"/>
          <p:cNvSpPr/>
          <p:nvPr/>
        </p:nvSpPr>
        <p:spPr>
          <a:xfrm>
            <a:off x="4599112" y="43887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2" name="AutoShape 18"/>
          <p:cNvSpPr/>
          <p:nvPr/>
        </p:nvSpPr>
        <p:spPr>
          <a:xfrm>
            <a:off x="4446712" y="46935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3" name="AutoShape 19"/>
          <p:cNvSpPr/>
          <p:nvPr/>
        </p:nvSpPr>
        <p:spPr>
          <a:xfrm>
            <a:off x="2008312" y="37791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4" name="AutoShape 20"/>
          <p:cNvSpPr/>
          <p:nvPr/>
        </p:nvSpPr>
        <p:spPr>
          <a:xfrm>
            <a:off x="2846512" y="33981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5" name="AutoShape 21"/>
          <p:cNvSpPr/>
          <p:nvPr/>
        </p:nvSpPr>
        <p:spPr>
          <a:xfrm>
            <a:off x="3379912" y="37029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6" name="AutoShape 22"/>
          <p:cNvSpPr/>
          <p:nvPr/>
        </p:nvSpPr>
        <p:spPr>
          <a:xfrm>
            <a:off x="3760912" y="42363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7" name="AutoShape 23"/>
          <p:cNvSpPr/>
          <p:nvPr/>
        </p:nvSpPr>
        <p:spPr>
          <a:xfrm>
            <a:off x="3684712" y="37029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8" name="AutoShape 24"/>
          <p:cNvSpPr/>
          <p:nvPr/>
        </p:nvSpPr>
        <p:spPr>
          <a:xfrm>
            <a:off x="3913312" y="33981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9" name="AutoShape 25"/>
          <p:cNvSpPr/>
          <p:nvPr/>
        </p:nvSpPr>
        <p:spPr>
          <a:xfrm>
            <a:off x="1932112" y="33981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30" name="AutoShape 26"/>
          <p:cNvSpPr/>
          <p:nvPr/>
        </p:nvSpPr>
        <p:spPr>
          <a:xfrm>
            <a:off x="2694112" y="30171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31" name="AutoShape 27"/>
          <p:cNvSpPr/>
          <p:nvPr/>
        </p:nvSpPr>
        <p:spPr>
          <a:xfrm>
            <a:off x="3151312" y="29409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32" name="AutoShape 28"/>
          <p:cNvSpPr/>
          <p:nvPr/>
        </p:nvSpPr>
        <p:spPr>
          <a:xfrm>
            <a:off x="2084512" y="30933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33" name="AutoShape 29"/>
          <p:cNvSpPr/>
          <p:nvPr/>
        </p:nvSpPr>
        <p:spPr>
          <a:xfrm>
            <a:off x="3684712" y="3017168"/>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34" name="AutoShape 30"/>
          <p:cNvSpPr/>
          <p:nvPr/>
        </p:nvSpPr>
        <p:spPr>
          <a:xfrm>
            <a:off x="4522912" y="43887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35" name="AutoShape 31"/>
          <p:cNvSpPr/>
          <p:nvPr/>
        </p:nvSpPr>
        <p:spPr>
          <a:xfrm>
            <a:off x="4370512" y="49221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36" name="AutoShape 32"/>
          <p:cNvSpPr/>
          <p:nvPr/>
        </p:nvSpPr>
        <p:spPr>
          <a:xfrm>
            <a:off x="4751512" y="37791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37" name="AutoShape 33"/>
          <p:cNvSpPr/>
          <p:nvPr/>
        </p:nvSpPr>
        <p:spPr>
          <a:xfrm>
            <a:off x="3760912" y="53031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38" name="AutoShape 34"/>
          <p:cNvSpPr/>
          <p:nvPr/>
        </p:nvSpPr>
        <p:spPr>
          <a:xfrm>
            <a:off x="3837112" y="35505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39" name="AutoShape 35"/>
          <p:cNvSpPr/>
          <p:nvPr/>
        </p:nvSpPr>
        <p:spPr>
          <a:xfrm>
            <a:off x="3379912" y="41601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40" name="AutoShape 36"/>
          <p:cNvSpPr/>
          <p:nvPr/>
        </p:nvSpPr>
        <p:spPr>
          <a:xfrm>
            <a:off x="2770312" y="53031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41" name="AutoShape 37"/>
          <p:cNvSpPr/>
          <p:nvPr/>
        </p:nvSpPr>
        <p:spPr>
          <a:xfrm>
            <a:off x="2846512" y="38553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42" name="AutoShape 38"/>
          <p:cNvSpPr/>
          <p:nvPr/>
        </p:nvSpPr>
        <p:spPr>
          <a:xfrm>
            <a:off x="2236912" y="47697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43" name="AutoShape 39"/>
          <p:cNvSpPr/>
          <p:nvPr/>
        </p:nvSpPr>
        <p:spPr>
          <a:xfrm>
            <a:off x="2084512" y="44649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44" name="AutoShape 40"/>
          <p:cNvSpPr/>
          <p:nvPr/>
        </p:nvSpPr>
        <p:spPr>
          <a:xfrm>
            <a:off x="2084512" y="36267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45" name="AutoShape 41"/>
          <p:cNvSpPr/>
          <p:nvPr/>
        </p:nvSpPr>
        <p:spPr>
          <a:xfrm>
            <a:off x="3684712" y="28647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46" name="AutoShape 42"/>
          <p:cNvSpPr/>
          <p:nvPr/>
        </p:nvSpPr>
        <p:spPr>
          <a:xfrm>
            <a:off x="3227512" y="29409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47" name="AutoShape 43"/>
          <p:cNvSpPr/>
          <p:nvPr/>
        </p:nvSpPr>
        <p:spPr>
          <a:xfrm>
            <a:off x="3456112" y="35505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48" name="AutoShape 44"/>
          <p:cNvSpPr/>
          <p:nvPr/>
        </p:nvSpPr>
        <p:spPr>
          <a:xfrm>
            <a:off x="4446712" y="29409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49" name="AutoShape 45"/>
          <p:cNvSpPr/>
          <p:nvPr/>
        </p:nvSpPr>
        <p:spPr>
          <a:xfrm>
            <a:off x="2389312" y="3017168"/>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grpSp>
        <p:nvGrpSpPr>
          <p:cNvPr id="50" name="Group 46"/>
          <p:cNvGrpSpPr/>
          <p:nvPr/>
        </p:nvGrpSpPr>
        <p:grpSpPr>
          <a:xfrm>
            <a:off x="2389312" y="5074568"/>
            <a:ext cx="304800" cy="304800"/>
            <a:chOff x="4032" y="3600"/>
            <a:chExt cx="528" cy="528"/>
          </a:xfrm>
        </p:grpSpPr>
        <p:sp>
          <p:nvSpPr>
            <p:cNvPr id="176" name="Oval 47"/>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77" name="Oval 48"/>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78" name="Oval 49"/>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51" name="Group 50"/>
          <p:cNvGrpSpPr/>
          <p:nvPr/>
        </p:nvGrpSpPr>
        <p:grpSpPr>
          <a:xfrm>
            <a:off x="2236912" y="4845968"/>
            <a:ext cx="304800" cy="304800"/>
            <a:chOff x="4032" y="3600"/>
            <a:chExt cx="528" cy="528"/>
          </a:xfrm>
        </p:grpSpPr>
        <p:sp>
          <p:nvSpPr>
            <p:cNvPr id="173" name="Oval 51"/>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74" name="Oval 52"/>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75" name="Oval 53"/>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52" name="Group 54"/>
          <p:cNvGrpSpPr/>
          <p:nvPr/>
        </p:nvGrpSpPr>
        <p:grpSpPr>
          <a:xfrm>
            <a:off x="3684712" y="3855368"/>
            <a:ext cx="304800" cy="304800"/>
            <a:chOff x="4032" y="3600"/>
            <a:chExt cx="528" cy="528"/>
          </a:xfrm>
        </p:grpSpPr>
        <p:sp>
          <p:nvSpPr>
            <p:cNvPr id="170" name="Oval 55"/>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71" name="Oval 56"/>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72" name="Oval 57"/>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53" name="Group 58"/>
          <p:cNvGrpSpPr/>
          <p:nvPr/>
        </p:nvGrpSpPr>
        <p:grpSpPr>
          <a:xfrm>
            <a:off x="3989512" y="3017168"/>
            <a:ext cx="304800" cy="304800"/>
            <a:chOff x="4032" y="3600"/>
            <a:chExt cx="528" cy="528"/>
          </a:xfrm>
        </p:grpSpPr>
        <p:sp>
          <p:nvSpPr>
            <p:cNvPr id="167" name="Oval 59"/>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68" name="Oval 60"/>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69" name="Oval 61"/>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54" name="Group 62"/>
          <p:cNvGrpSpPr/>
          <p:nvPr/>
        </p:nvGrpSpPr>
        <p:grpSpPr>
          <a:xfrm>
            <a:off x="4218112" y="4998368"/>
            <a:ext cx="304800" cy="304800"/>
            <a:chOff x="4032" y="3600"/>
            <a:chExt cx="528" cy="528"/>
          </a:xfrm>
        </p:grpSpPr>
        <p:sp>
          <p:nvSpPr>
            <p:cNvPr id="164" name="Oval 63"/>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65" name="Oval 64"/>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66" name="Oval 65"/>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55" name="Group 66"/>
          <p:cNvGrpSpPr/>
          <p:nvPr/>
        </p:nvGrpSpPr>
        <p:grpSpPr>
          <a:xfrm>
            <a:off x="3303712" y="5379368"/>
            <a:ext cx="304800" cy="304800"/>
            <a:chOff x="4032" y="3600"/>
            <a:chExt cx="528" cy="528"/>
          </a:xfrm>
        </p:grpSpPr>
        <p:sp>
          <p:nvSpPr>
            <p:cNvPr id="161" name="Oval 67"/>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62" name="Oval 68"/>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63" name="Oval 69"/>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56" name="Group 70"/>
          <p:cNvGrpSpPr/>
          <p:nvPr/>
        </p:nvGrpSpPr>
        <p:grpSpPr>
          <a:xfrm>
            <a:off x="3989512" y="5150768"/>
            <a:ext cx="304800" cy="304800"/>
            <a:chOff x="4032" y="3600"/>
            <a:chExt cx="528" cy="528"/>
          </a:xfrm>
        </p:grpSpPr>
        <p:sp>
          <p:nvSpPr>
            <p:cNvPr id="158" name="Oval 71"/>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59" name="Oval 72"/>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60" name="Oval 73"/>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57" name="Group 74"/>
          <p:cNvGrpSpPr/>
          <p:nvPr/>
        </p:nvGrpSpPr>
        <p:grpSpPr>
          <a:xfrm>
            <a:off x="3684712" y="5303168"/>
            <a:ext cx="304800" cy="304800"/>
            <a:chOff x="4032" y="3600"/>
            <a:chExt cx="528" cy="528"/>
          </a:xfrm>
        </p:grpSpPr>
        <p:sp>
          <p:nvSpPr>
            <p:cNvPr id="155" name="Oval 75"/>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56" name="Oval 76"/>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57" name="Oval 77"/>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58" name="Group 78"/>
          <p:cNvGrpSpPr/>
          <p:nvPr/>
        </p:nvGrpSpPr>
        <p:grpSpPr>
          <a:xfrm>
            <a:off x="2541712" y="5226968"/>
            <a:ext cx="304800" cy="304800"/>
            <a:chOff x="4032" y="3600"/>
            <a:chExt cx="528" cy="528"/>
          </a:xfrm>
        </p:grpSpPr>
        <p:sp>
          <p:nvSpPr>
            <p:cNvPr id="152" name="Oval 79"/>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53" name="Oval 80"/>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54" name="Oval 81"/>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59" name="Group 82"/>
          <p:cNvGrpSpPr/>
          <p:nvPr/>
        </p:nvGrpSpPr>
        <p:grpSpPr>
          <a:xfrm>
            <a:off x="2998912" y="2940968"/>
            <a:ext cx="304800" cy="304800"/>
            <a:chOff x="4032" y="3600"/>
            <a:chExt cx="528" cy="528"/>
          </a:xfrm>
        </p:grpSpPr>
        <p:sp>
          <p:nvSpPr>
            <p:cNvPr id="149" name="Oval 83"/>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50" name="Oval 84"/>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51" name="Oval 85"/>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60" name="Group 86"/>
          <p:cNvGrpSpPr/>
          <p:nvPr/>
        </p:nvGrpSpPr>
        <p:grpSpPr>
          <a:xfrm>
            <a:off x="4675312" y="3321968"/>
            <a:ext cx="304800" cy="304800"/>
            <a:chOff x="4032" y="3600"/>
            <a:chExt cx="528" cy="528"/>
          </a:xfrm>
        </p:grpSpPr>
        <p:sp>
          <p:nvSpPr>
            <p:cNvPr id="146" name="Oval 87"/>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47" name="Oval 88"/>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48" name="Oval 89"/>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61" name="Group 90"/>
          <p:cNvGrpSpPr/>
          <p:nvPr/>
        </p:nvGrpSpPr>
        <p:grpSpPr>
          <a:xfrm>
            <a:off x="4675312" y="3550568"/>
            <a:ext cx="304800" cy="304800"/>
            <a:chOff x="4032" y="3600"/>
            <a:chExt cx="528" cy="528"/>
          </a:xfrm>
        </p:grpSpPr>
        <p:sp>
          <p:nvSpPr>
            <p:cNvPr id="143" name="Oval 91"/>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44" name="Oval 92"/>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45" name="Oval 93"/>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62" name="Group 94"/>
          <p:cNvGrpSpPr/>
          <p:nvPr/>
        </p:nvGrpSpPr>
        <p:grpSpPr>
          <a:xfrm>
            <a:off x="4675312" y="3779168"/>
            <a:ext cx="304800" cy="304800"/>
            <a:chOff x="4032" y="3600"/>
            <a:chExt cx="528" cy="528"/>
          </a:xfrm>
        </p:grpSpPr>
        <p:sp>
          <p:nvSpPr>
            <p:cNvPr id="140" name="Oval 95"/>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41" name="Oval 96"/>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42" name="Oval 97"/>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63" name="Group 98"/>
          <p:cNvGrpSpPr/>
          <p:nvPr/>
        </p:nvGrpSpPr>
        <p:grpSpPr>
          <a:xfrm>
            <a:off x="4675312" y="4083968"/>
            <a:ext cx="304800" cy="304800"/>
            <a:chOff x="4032" y="3600"/>
            <a:chExt cx="528" cy="528"/>
          </a:xfrm>
        </p:grpSpPr>
        <p:sp>
          <p:nvSpPr>
            <p:cNvPr id="137" name="Oval 99"/>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38" name="Oval 100"/>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39" name="Oval 101"/>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64" name="Group 102"/>
          <p:cNvGrpSpPr/>
          <p:nvPr/>
        </p:nvGrpSpPr>
        <p:grpSpPr>
          <a:xfrm>
            <a:off x="4522912" y="4464968"/>
            <a:ext cx="304800" cy="304800"/>
            <a:chOff x="4032" y="3600"/>
            <a:chExt cx="528" cy="528"/>
          </a:xfrm>
        </p:grpSpPr>
        <p:sp>
          <p:nvSpPr>
            <p:cNvPr id="134" name="Oval 103"/>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35" name="Oval 104"/>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36" name="Oval 105"/>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65" name="Group 106"/>
          <p:cNvGrpSpPr/>
          <p:nvPr/>
        </p:nvGrpSpPr>
        <p:grpSpPr>
          <a:xfrm>
            <a:off x="4370512" y="4769768"/>
            <a:ext cx="304800" cy="304800"/>
            <a:chOff x="4032" y="3600"/>
            <a:chExt cx="528" cy="528"/>
          </a:xfrm>
        </p:grpSpPr>
        <p:sp>
          <p:nvSpPr>
            <p:cNvPr id="131" name="Oval 107"/>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32" name="Oval 108"/>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33" name="Oval 109"/>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66" name="Group 110"/>
          <p:cNvGrpSpPr/>
          <p:nvPr/>
        </p:nvGrpSpPr>
        <p:grpSpPr>
          <a:xfrm>
            <a:off x="3227512" y="2864768"/>
            <a:ext cx="304800" cy="304800"/>
            <a:chOff x="4032" y="3600"/>
            <a:chExt cx="528" cy="528"/>
          </a:xfrm>
        </p:grpSpPr>
        <p:sp>
          <p:nvSpPr>
            <p:cNvPr id="128" name="Oval 111"/>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29" name="Oval 112"/>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30" name="Oval 113"/>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67" name="Group 114"/>
          <p:cNvGrpSpPr/>
          <p:nvPr/>
        </p:nvGrpSpPr>
        <p:grpSpPr>
          <a:xfrm>
            <a:off x="2541712" y="2864768"/>
            <a:ext cx="304800" cy="304800"/>
            <a:chOff x="4032" y="3600"/>
            <a:chExt cx="528" cy="528"/>
          </a:xfrm>
        </p:grpSpPr>
        <p:sp>
          <p:nvSpPr>
            <p:cNvPr id="125" name="Oval 115"/>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26" name="Oval 116"/>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27" name="Oval 117"/>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68" name="Group 118"/>
          <p:cNvGrpSpPr/>
          <p:nvPr/>
        </p:nvGrpSpPr>
        <p:grpSpPr>
          <a:xfrm>
            <a:off x="2084512" y="2940968"/>
            <a:ext cx="304800" cy="304800"/>
            <a:chOff x="4032" y="3600"/>
            <a:chExt cx="528" cy="528"/>
          </a:xfrm>
        </p:grpSpPr>
        <p:sp>
          <p:nvSpPr>
            <p:cNvPr id="122" name="Oval 119"/>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23" name="Oval 120"/>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24" name="Oval 121"/>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69" name="Group 122"/>
          <p:cNvGrpSpPr/>
          <p:nvPr/>
        </p:nvGrpSpPr>
        <p:grpSpPr>
          <a:xfrm>
            <a:off x="1855912" y="3169568"/>
            <a:ext cx="304800" cy="304800"/>
            <a:chOff x="4032" y="3600"/>
            <a:chExt cx="528" cy="528"/>
          </a:xfrm>
        </p:grpSpPr>
        <p:sp>
          <p:nvSpPr>
            <p:cNvPr id="119" name="Oval 123"/>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20" name="Oval 124"/>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21" name="Oval 125"/>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70" name="Group 126"/>
          <p:cNvGrpSpPr/>
          <p:nvPr/>
        </p:nvGrpSpPr>
        <p:grpSpPr>
          <a:xfrm>
            <a:off x="1855912" y="3474368"/>
            <a:ext cx="304800" cy="304800"/>
            <a:chOff x="4032" y="3600"/>
            <a:chExt cx="528" cy="528"/>
          </a:xfrm>
        </p:grpSpPr>
        <p:sp>
          <p:nvSpPr>
            <p:cNvPr id="116" name="Oval 127"/>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17" name="Oval 128"/>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18" name="Oval 129"/>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71" name="Group 130"/>
          <p:cNvGrpSpPr/>
          <p:nvPr/>
        </p:nvGrpSpPr>
        <p:grpSpPr>
          <a:xfrm>
            <a:off x="1932112" y="3855368"/>
            <a:ext cx="304800" cy="304800"/>
            <a:chOff x="4032" y="3600"/>
            <a:chExt cx="528" cy="528"/>
          </a:xfrm>
        </p:grpSpPr>
        <p:sp>
          <p:nvSpPr>
            <p:cNvPr id="113" name="Oval 131"/>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14" name="Oval 132"/>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15" name="Oval 133"/>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72" name="Group 134"/>
          <p:cNvGrpSpPr/>
          <p:nvPr/>
        </p:nvGrpSpPr>
        <p:grpSpPr>
          <a:xfrm>
            <a:off x="1932112" y="4160168"/>
            <a:ext cx="304800" cy="304800"/>
            <a:chOff x="4032" y="3600"/>
            <a:chExt cx="528" cy="528"/>
          </a:xfrm>
        </p:grpSpPr>
        <p:sp>
          <p:nvSpPr>
            <p:cNvPr id="110" name="Oval 135"/>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11" name="Oval 136"/>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12" name="Oval 137"/>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73" name="Group 138"/>
          <p:cNvGrpSpPr/>
          <p:nvPr/>
        </p:nvGrpSpPr>
        <p:grpSpPr>
          <a:xfrm>
            <a:off x="1932112" y="4464968"/>
            <a:ext cx="304800" cy="304800"/>
            <a:chOff x="4032" y="3600"/>
            <a:chExt cx="528" cy="528"/>
          </a:xfrm>
        </p:grpSpPr>
        <p:sp>
          <p:nvSpPr>
            <p:cNvPr id="107" name="Oval 139"/>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08" name="Oval 140"/>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09" name="Oval 141"/>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74" name="Group 142"/>
          <p:cNvGrpSpPr/>
          <p:nvPr/>
        </p:nvGrpSpPr>
        <p:grpSpPr>
          <a:xfrm>
            <a:off x="2846512" y="5379368"/>
            <a:ext cx="304800" cy="304800"/>
            <a:chOff x="4032" y="3600"/>
            <a:chExt cx="528" cy="528"/>
          </a:xfrm>
        </p:grpSpPr>
        <p:sp>
          <p:nvSpPr>
            <p:cNvPr id="104" name="Oval 143"/>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05" name="Oval 144"/>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06" name="Oval 145"/>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75" name="Group 146"/>
          <p:cNvGrpSpPr/>
          <p:nvPr/>
        </p:nvGrpSpPr>
        <p:grpSpPr>
          <a:xfrm>
            <a:off x="2694112" y="3550568"/>
            <a:ext cx="304800" cy="304800"/>
            <a:chOff x="4032" y="3600"/>
            <a:chExt cx="528" cy="528"/>
          </a:xfrm>
        </p:grpSpPr>
        <p:sp>
          <p:nvSpPr>
            <p:cNvPr id="101" name="Oval 147"/>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02" name="Oval 148"/>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03" name="Oval 149"/>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76" name="Group 150"/>
          <p:cNvGrpSpPr/>
          <p:nvPr/>
        </p:nvGrpSpPr>
        <p:grpSpPr>
          <a:xfrm>
            <a:off x="4675312" y="3093368"/>
            <a:ext cx="304800" cy="304800"/>
            <a:chOff x="4032" y="3600"/>
            <a:chExt cx="528" cy="528"/>
          </a:xfrm>
        </p:grpSpPr>
        <p:sp>
          <p:nvSpPr>
            <p:cNvPr id="98" name="Oval 151"/>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99" name="Oval 152"/>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00" name="Oval 153"/>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77" name="Group 154"/>
          <p:cNvGrpSpPr/>
          <p:nvPr/>
        </p:nvGrpSpPr>
        <p:grpSpPr>
          <a:xfrm>
            <a:off x="4446712" y="2940968"/>
            <a:ext cx="304800" cy="304800"/>
            <a:chOff x="4032" y="3600"/>
            <a:chExt cx="528" cy="528"/>
          </a:xfrm>
        </p:grpSpPr>
        <p:sp>
          <p:nvSpPr>
            <p:cNvPr id="95" name="Oval 155"/>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96" name="Oval 156"/>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97" name="Oval 157"/>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78" name="Group 158"/>
          <p:cNvGrpSpPr/>
          <p:nvPr/>
        </p:nvGrpSpPr>
        <p:grpSpPr>
          <a:xfrm>
            <a:off x="3989512" y="2940968"/>
            <a:ext cx="304800" cy="304800"/>
            <a:chOff x="4032" y="3600"/>
            <a:chExt cx="528" cy="528"/>
          </a:xfrm>
        </p:grpSpPr>
        <p:sp>
          <p:nvSpPr>
            <p:cNvPr id="92" name="Oval 159"/>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93" name="Oval 160"/>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94" name="Oval 161"/>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79" name="Group 162"/>
          <p:cNvGrpSpPr/>
          <p:nvPr/>
        </p:nvGrpSpPr>
        <p:grpSpPr>
          <a:xfrm>
            <a:off x="3608512" y="2864768"/>
            <a:ext cx="304800" cy="304800"/>
            <a:chOff x="4032" y="3600"/>
            <a:chExt cx="528" cy="528"/>
          </a:xfrm>
        </p:grpSpPr>
        <p:sp>
          <p:nvSpPr>
            <p:cNvPr id="89" name="Oval 163"/>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90" name="Oval 164"/>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91" name="Oval 165"/>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grpSp>
        <p:nvGrpSpPr>
          <p:cNvPr id="80" name="Group 166"/>
          <p:cNvGrpSpPr/>
          <p:nvPr/>
        </p:nvGrpSpPr>
        <p:grpSpPr>
          <a:xfrm>
            <a:off x="1173110" y="1700137"/>
            <a:ext cx="304800" cy="304800"/>
            <a:chOff x="4032" y="3600"/>
            <a:chExt cx="528" cy="528"/>
          </a:xfrm>
        </p:grpSpPr>
        <p:sp>
          <p:nvSpPr>
            <p:cNvPr id="86" name="Oval 167"/>
            <p:cNvSpPr/>
            <p:nvPr/>
          </p:nvSpPr>
          <p:spPr>
            <a:xfrm>
              <a:off x="4176" y="3744"/>
              <a:ext cx="384" cy="38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87" name="Oval 168"/>
            <p:cNvSpPr/>
            <p:nvPr/>
          </p:nvSpPr>
          <p:spPr>
            <a:xfrm>
              <a:off x="4368" y="3600"/>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88" name="Oval 169"/>
            <p:cNvSpPr/>
            <p:nvPr/>
          </p:nvSpPr>
          <p:spPr>
            <a:xfrm>
              <a:off x="4032" y="3792"/>
              <a:ext cx="144" cy="144"/>
            </a:xfrm>
            <a:prstGeom prst="ellipse">
              <a:avLst/>
            </a:prstGeom>
            <a:noFill/>
            <a:ln w="50800" cap="flat" cmpd="sng">
              <a:solidFill>
                <a:schemeClr val="tx1"/>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grpSp>
      <p:sp>
        <p:nvSpPr>
          <p:cNvPr id="81" name="Text Box 170"/>
          <p:cNvSpPr txBox="1"/>
          <p:nvPr/>
        </p:nvSpPr>
        <p:spPr>
          <a:xfrm>
            <a:off x="1706510" y="1166737"/>
            <a:ext cx="2133600" cy="1647310"/>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eaLnBrk="1" hangingPunct="1">
              <a:lnSpc>
                <a:spcPct val="110000"/>
              </a:lnSpc>
              <a:spcBef>
                <a:spcPct val="50000"/>
              </a:spcBef>
              <a:buClr>
                <a:schemeClr val="accent1"/>
              </a:buClr>
              <a:buFont typeface="Wingdings" panose="05000000000000000000" pitchFamily="2" charset="2"/>
            </a:pPr>
            <a:r>
              <a:rPr lang="zh-CN" altLang="en-US" sz="2400" dirty="0">
                <a:latin typeface="Times New Roman" panose="02020603050405020304" pitchFamily="18" charset="0"/>
                <a:ea typeface="黑体" panose="02010609060101010101" pitchFamily="49" charset="-122"/>
              </a:rPr>
              <a:t>金属氧化物</a:t>
            </a:r>
            <a:endParaRPr lang="zh-CN" altLang="en-US" sz="2400" dirty="0">
              <a:latin typeface="Times New Roman" panose="02020603050405020304" pitchFamily="18" charset="0"/>
              <a:ea typeface="黑体" panose="02010609060101010101" pitchFamily="49" charset="-122"/>
            </a:endParaRPr>
          </a:p>
          <a:p>
            <a:pPr marL="342900" indent="-342900" eaLnBrk="1" hangingPunct="1">
              <a:lnSpc>
                <a:spcPct val="110000"/>
              </a:lnSpc>
              <a:spcBef>
                <a:spcPct val="50000"/>
              </a:spcBef>
              <a:buClr>
                <a:schemeClr val="accent1"/>
              </a:buClr>
              <a:buFont typeface="Wingdings" panose="05000000000000000000" pitchFamily="2" charset="2"/>
            </a:pPr>
            <a:r>
              <a:rPr lang="zh-CN" altLang="en-US" sz="2400" dirty="0">
                <a:latin typeface="Times New Roman" panose="02020603050405020304" pitchFamily="18" charset="0"/>
                <a:ea typeface="黑体" panose="02010609060101010101" pitchFamily="49" charset="-122"/>
              </a:rPr>
              <a:t>水分子</a:t>
            </a:r>
            <a:endParaRPr lang="zh-CN" altLang="en-US" sz="2400" dirty="0">
              <a:latin typeface="Times New Roman" panose="02020603050405020304" pitchFamily="18" charset="0"/>
              <a:ea typeface="黑体" panose="02010609060101010101" pitchFamily="49" charset="-122"/>
            </a:endParaRPr>
          </a:p>
          <a:p>
            <a:pPr marL="342900" indent="-342900" eaLnBrk="1" hangingPunct="1">
              <a:lnSpc>
                <a:spcPct val="110000"/>
              </a:lnSpc>
              <a:spcBef>
                <a:spcPct val="50000"/>
              </a:spcBef>
              <a:buClr>
                <a:schemeClr val="accent1"/>
              </a:buClr>
              <a:buFont typeface="Wingdings" panose="05000000000000000000" pitchFamily="2" charset="2"/>
            </a:pPr>
            <a:r>
              <a:rPr lang="zh-CN" altLang="en-US" sz="2400" dirty="0">
                <a:latin typeface="Times New Roman" panose="02020603050405020304" pitchFamily="18" charset="0"/>
                <a:ea typeface="黑体" panose="02010609060101010101" pitchFamily="49" charset="-122"/>
              </a:rPr>
              <a:t>腐殖质</a:t>
            </a:r>
            <a:endParaRPr lang="zh-CN" altLang="en-US" sz="2400" dirty="0">
              <a:latin typeface="Times New Roman" panose="02020603050405020304" pitchFamily="18" charset="0"/>
              <a:ea typeface="黑体" panose="02010609060101010101" pitchFamily="49" charset="-122"/>
            </a:endParaRPr>
          </a:p>
        </p:txBody>
      </p:sp>
      <p:sp>
        <p:nvSpPr>
          <p:cNvPr id="82" name="AutoShape 171"/>
          <p:cNvSpPr/>
          <p:nvPr/>
        </p:nvSpPr>
        <p:spPr>
          <a:xfrm>
            <a:off x="1249310" y="2309737"/>
            <a:ext cx="228600" cy="2286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50800" cap="flat" cmpd="sng">
            <a:solidFill>
              <a:srgbClr val="996600"/>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83" name="AutoShape 172"/>
          <p:cNvSpPr/>
          <p:nvPr/>
        </p:nvSpPr>
        <p:spPr>
          <a:xfrm>
            <a:off x="1249310" y="1242937"/>
            <a:ext cx="228600" cy="228600"/>
          </a:xfrm>
          <a:prstGeom prst="sun">
            <a:avLst>
              <a:gd name="adj" fmla="val 25000"/>
            </a:avLst>
          </a:prstGeom>
          <a:solidFill>
            <a:schemeClr val="accent1"/>
          </a:solidFill>
          <a:ln w="50800" cap="flat" cmpd="sng">
            <a:solidFill>
              <a:schemeClr val="bg2"/>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84" name="Text Box 173"/>
          <p:cNvSpPr txBox="1"/>
          <p:nvPr/>
        </p:nvSpPr>
        <p:spPr>
          <a:xfrm>
            <a:off x="1577430" y="5868007"/>
            <a:ext cx="3604964" cy="465448"/>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algn="ctr" eaLnBrk="1" hangingPunct="1">
              <a:lnSpc>
                <a:spcPct val="110000"/>
              </a:lnSpc>
              <a:spcBef>
                <a:spcPct val="50000"/>
              </a:spcBef>
              <a:buClr>
                <a:schemeClr val="accent1"/>
              </a:buClr>
              <a:buFont typeface="Wingdings" panose="05000000000000000000" pitchFamily="2" charset="2"/>
            </a:pPr>
            <a:r>
              <a:rPr lang="zh-CN" altLang="en-US" sz="2400" dirty="0">
                <a:latin typeface="Times New Roman" panose="02020603050405020304" pitchFamily="18" charset="0"/>
                <a:ea typeface="黑体" panose="02010609060101010101" pitchFamily="49" charset="-122"/>
              </a:rPr>
              <a:t>水体悬浮颗粒物模型</a:t>
            </a:r>
            <a:endParaRPr lang="zh-CN" altLang="en-US" sz="2400" dirty="0">
              <a:latin typeface="Times New Roman" panose="02020603050405020304" pitchFamily="18" charset="0"/>
              <a:ea typeface="黑体" panose="02010609060101010101" pitchFamily="49" charset="-122"/>
            </a:endParaRPr>
          </a:p>
        </p:txBody>
      </p:sp>
      <p:sp>
        <p:nvSpPr>
          <p:cNvPr id="85" name="Text Box 174"/>
          <p:cNvSpPr txBox="1"/>
          <p:nvPr/>
        </p:nvSpPr>
        <p:spPr>
          <a:xfrm>
            <a:off x="2541712" y="4617368"/>
            <a:ext cx="1828800" cy="465448"/>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algn="ctr" eaLnBrk="1" hangingPunct="1">
              <a:lnSpc>
                <a:spcPct val="110000"/>
              </a:lnSpc>
              <a:spcBef>
                <a:spcPct val="50000"/>
              </a:spcBef>
              <a:buClr>
                <a:schemeClr val="accent1"/>
              </a:buClr>
              <a:buFont typeface="Wingdings" panose="05000000000000000000" pitchFamily="2" charset="2"/>
            </a:pPr>
            <a:r>
              <a:rPr lang="zh-CN" altLang="en-US" sz="2400" dirty="0">
                <a:latin typeface="Times New Roman" panose="02020603050405020304" pitchFamily="18" charset="0"/>
                <a:ea typeface="黑体" panose="02010609060101010101" pitchFamily="49" charset="-122"/>
              </a:rPr>
              <a:t>矿物微粒</a:t>
            </a:r>
            <a:endParaRPr lang="zh-CN" altLang="en-US" sz="2400" dirty="0">
              <a:latin typeface="Times New Roman" panose="02020603050405020304" pitchFamily="18" charset="0"/>
              <a:ea typeface="黑体" panose="02010609060101010101" pitchFamily="49" charset="-122"/>
            </a:endParaRPr>
          </a:p>
        </p:txBody>
      </p:sp>
      <p:pic>
        <p:nvPicPr>
          <p:cNvPr id="180" name="Picture 180" descr="Fig 7"/>
          <p:cNvPicPr>
            <a:picLocks noChangeAspect="1"/>
          </p:cNvPicPr>
          <p:nvPr/>
        </p:nvPicPr>
        <p:blipFill>
          <a:blip r:embed="rId1"/>
          <a:stretch>
            <a:fillRect/>
          </a:stretch>
        </p:blipFill>
        <p:spPr>
          <a:xfrm>
            <a:off x="5319959" y="1820321"/>
            <a:ext cx="5616777" cy="3188691"/>
          </a:xfrm>
          <a:prstGeom prst="rect">
            <a:avLst/>
          </a:prstGeom>
          <a:solidFill>
            <a:srgbClr val="FFFFFF"/>
          </a:solidFill>
          <a:ln w="9525">
            <a:noFill/>
          </a:ln>
        </p:spPr>
      </p:pic>
      <p:sp>
        <p:nvSpPr>
          <p:cNvPr id="182" name="Text Box 173"/>
          <p:cNvSpPr txBox="1"/>
          <p:nvPr/>
        </p:nvSpPr>
        <p:spPr>
          <a:xfrm>
            <a:off x="8558564" y="4486704"/>
            <a:ext cx="2793047" cy="907941"/>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algn="ctr" eaLnBrk="1" hangingPunct="1">
              <a:spcBef>
                <a:spcPts val="600"/>
              </a:spcBef>
              <a:buClr>
                <a:schemeClr val="accent1"/>
              </a:buClr>
              <a:buFont typeface="Wingdings" panose="05000000000000000000" pitchFamily="2" charset="2"/>
            </a:pPr>
            <a:r>
              <a:rPr lang="zh-CN" altLang="en-US" sz="2400" dirty="0">
                <a:latin typeface="Times New Roman" panose="02020603050405020304" pitchFamily="18" charset="0"/>
                <a:ea typeface="黑体" panose="02010609060101010101" pitchFamily="49" charset="-122"/>
              </a:rPr>
              <a:t>表面活性剂胶束</a:t>
            </a:r>
            <a:endParaRPr lang="en-US" altLang="zh-CN" sz="2400" dirty="0">
              <a:latin typeface="Times New Roman" panose="02020603050405020304" pitchFamily="18" charset="0"/>
              <a:ea typeface="黑体" panose="02010609060101010101" pitchFamily="49" charset="-122"/>
            </a:endParaRPr>
          </a:p>
          <a:p>
            <a:pPr marL="342900" indent="-342900" algn="ctr" eaLnBrk="1" hangingPunct="1">
              <a:spcBef>
                <a:spcPts val="600"/>
              </a:spcBef>
              <a:buClr>
                <a:schemeClr val="accent1"/>
              </a:buClr>
              <a:buFont typeface="Wingdings" panose="05000000000000000000" pitchFamily="2" charset="2"/>
            </a:pPr>
            <a:r>
              <a:rPr lang="zh-CN" altLang="en-US" sz="2400" dirty="0">
                <a:latin typeface="Times New Roman" panose="02020603050405020304" pitchFamily="18" charset="0"/>
                <a:ea typeface="黑体" panose="02010609060101010101" pitchFamily="49" charset="-122"/>
              </a:rPr>
              <a:t>具有憎水性内核</a:t>
            </a:r>
            <a:endParaRPr lang="zh-CN" altLang="en-US" sz="2400" dirty="0">
              <a:latin typeface="Times New Roman" panose="02020603050405020304" pitchFamily="18" charset="0"/>
              <a:ea typeface="黑体" panose="02010609060101010101" pitchFamily="49" charset="-122"/>
            </a:endParaRPr>
          </a:p>
        </p:txBody>
      </p:sp>
      <p:sp>
        <p:nvSpPr>
          <p:cNvPr id="2" name="Text Box 4"/>
          <p:cNvSpPr txBox="1">
            <a:spLocks noChangeArrowheads="1"/>
          </p:cNvSpPr>
          <p:nvPr/>
        </p:nvSpPr>
        <p:spPr bwMode="auto">
          <a:xfrm>
            <a:off x="191135" y="260985"/>
            <a:ext cx="1114552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水中颗粒物的类别</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Categories of Particles in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Rectangle 2"/>
          <p:cNvSpPr>
            <a:spLocks noGrp="1" noRot="1"/>
          </p:cNvSpPr>
          <p:nvPr/>
        </p:nvSpPr>
        <p:spPr>
          <a:xfrm>
            <a:off x="767408" y="1052736"/>
            <a:ext cx="8229600" cy="1143000"/>
          </a:xfrm>
          <a:prstGeom prst="rect">
            <a:avLst/>
          </a:prstGeom>
          <a:noFill/>
          <a:ln w="9525">
            <a:noFill/>
            <a:miter lim="800000"/>
          </a:ln>
          <a:effectLst/>
        </p:spPr>
        <p:txBody>
          <a:bodyPr vert="horz" wrap="square" lIns="91440" tIns="45720" rIns="91440" bIns="45720" numCol="1" anchor="ctr" anchorCtr="0" compatLnSpc="1"/>
          <a:lstStyle>
            <a:lvl1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cs typeface="+mj-cs"/>
              </a:defRPr>
            </a:lvl1pPr>
            <a:lvl2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2pPr>
            <a:lvl3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3pPr>
            <a:lvl4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4pPr>
            <a:lvl5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9pPr>
          </a:lstStyle>
          <a:p>
            <a:pPr eaLnBrk="1" hangingPunct="1">
              <a:lnSpc>
                <a:spcPct val="150000"/>
              </a:lnSpc>
            </a:pPr>
            <a:r>
              <a:rPr lang="zh-CN" altLang="en-US" sz="2400" b="0" i="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新型颗粒物</a:t>
            </a:r>
            <a:r>
              <a:rPr lang="en-US" altLang="zh-CN" sz="2400" b="0" i="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en-US" sz="2400" i="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纳米颗粒 </a:t>
            </a:r>
            <a:r>
              <a:rPr lang="en-US" altLang="zh-CN" sz="2400" b="0" i="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Nanoparticles </a:t>
            </a:r>
            <a:br>
              <a:rPr lang="en-US" altLang="zh-CN" sz="2400" b="0" i="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br>
            <a:r>
              <a:rPr lang="zh-CN" altLang="en-US" sz="2000" b="0" i="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应用举例：</a:t>
            </a:r>
            <a:endParaRPr lang="zh-CN" altLang="en-US" sz="2400" b="0" i="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8" name="Picture 5"/>
          <p:cNvPicPr>
            <a:picLocks noChangeAspect="1"/>
          </p:cNvPicPr>
          <p:nvPr/>
        </p:nvPicPr>
        <p:blipFill>
          <a:blip r:embed="rId1"/>
          <a:srcRect/>
          <a:stretch>
            <a:fillRect/>
          </a:stretch>
        </p:blipFill>
        <p:spPr>
          <a:xfrm>
            <a:off x="2279576" y="1988840"/>
            <a:ext cx="3011488" cy="2063750"/>
          </a:xfrm>
          <a:prstGeom prst="rect">
            <a:avLst/>
          </a:prstGeom>
          <a:noFill/>
          <a:ln w="9525">
            <a:noFill/>
            <a:miter lim="800000"/>
            <a:headEnd/>
            <a:tailEnd/>
          </a:ln>
          <a:effectLst/>
        </p:spPr>
      </p:pic>
      <p:sp>
        <p:nvSpPr>
          <p:cNvPr id="9" name="Text Box 10"/>
          <p:cNvSpPr txBox="1"/>
          <p:nvPr/>
        </p:nvSpPr>
        <p:spPr>
          <a:xfrm>
            <a:off x="2922553" y="4052590"/>
            <a:ext cx="1800225" cy="366712"/>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r>
              <a:rPr lang="zh-CN" altLang="en-US" dirty="0">
                <a:latin typeface="Times New Roman" panose="02020603050405020304" pitchFamily="18" charset="0"/>
                <a:ea typeface="黑体" panose="02010609060101010101" pitchFamily="49" charset="-122"/>
              </a:rPr>
              <a:t>化妆品、涂料</a:t>
            </a:r>
            <a:endParaRPr lang="zh-CN" altLang="en-US" dirty="0">
              <a:latin typeface="Times New Roman" panose="02020603050405020304" pitchFamily="18" charset="0"/>
              <a:ea typeface="黑体" panose="02010609060101010101" pitchFamily="49" charset="-122"/>
            </a:endParaRPr>
          </a:p>
        </p:txBody>
      </p:sp>
      <p:pic>
        <p:nvPicPr>
          <p:cNvPr id="10" name="Picture 3"/>
          <p:cNvPicPr>
            <a:picLocks noChangeAspect="1"/>
          </p:cNvPicPr>
          <p:nvPr/>
        </p:nvPicPr>
        <p:blipFill>
          <a:blip r:embed="rId2"/>
          <a:srcRect/>
          <a:stretch>
            <a:fillRect/>
          </a:stretch>
        </p:blipFill>
        <p:spPr>
          <a:xfrm>
            <a:off x="6096000" y="1988839"/>
            <a:ext cx="2901008" cy="2063750"/>
          </a:xfrm>
          <a:prstGeom prst="rect">
            <a:avLst/>
          </a:prstGeom>
          <a:noFill/>
          <a:ln w="9525">
            <a:noFill/>
            <a:miter lim="800000"/>
            <a:headEnd/>
            <a:tailEnd/>
          </a:ln>
          <a:effectLst/>
        </p:spPr>
      </p:pic>
      <p:sp>
        <p:nvSpPr>
          <p:cNvPr id="11" name="Text Box 8"/>
          <p:cNvSpPr txBox="1"/>
          <p:nvPr/>
        </p:nvSpPr>
        <p:spPr>
          <a:xfrm>
            <a:off x="7032104" y="4052589"/>
            <a:ext cx="1320800" cy="366712"/>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r>
              <a:rPr lang="zh-CN" altLang="en-US" dirty="0">
                <a:latin typeface="Times New Roman" panose="02020603050405020304" pitchFamily="18" charset="0"/>
                <a:ea typeface="黑体" panose="02010609060101010101" pitchFamily="49" charset="-122"/>
              </a:rPr>
              <a:t>药物载带</a:t>
            </a:r>
            <a:endParaRPr lang="zh-CN" altLang="en-US" dirty="0">
              <a:latin typeface="Times New Roman" panose="02020603050405020304" pitchFamily="18" charset="0"/>
              <a:ea typeface="黑体" panose="02010609060101010101" pitchFamily="49" charset="-122"/>
            </a:endParaRPr>
          </a:p>
        </p:txBody>
      </p:sp>
      <p:pic>
        <p:nvPicPr>
          <p:cNvPr id="12" name="Picture 6"/>
          <p:cNvPicPr>
            <a:picLocks noChangeAspect="1"/>
          </p:cNvPicPr>
          <p:nvPr/>
        </p:nvPicPr>
        <p:blipFill>
          <a:blip r:embed="rId3"/>
          <a:srcRect/>
          <a:stretch>
            <a:fillRect/>
          </a:stretch>
        </p:blipFill>
        <p:spPr>
          <a:xfrm>
            <a:off x="2279576" y="4419301"/>
            <a:ext cx="3011488" cy="1961814"/>
          </a:xfrm>
          <a:prstGeom prst="rect">
            <a:avLst/>
          </a:prstGeom>
          <a:noFill/>
          <a:ln w="9525">
            <a:noFill/>
            <a:miter lim="800000"/>
            <a:headEnd/>
            <a:tailEnd/>
          </a:ln>
          <a:effectLst/>
        </p:spPr>
      </p:pic>
      <p:sp>
        <p:nvSpPr>
          <p:cNvPr id="13" name="Text Box 10"/>
          <p:cNvSpPr txBox="1"/>
          <p:nvPr/>
        </p:nvSpPr>
        <p:spPr>
          <a:xfrm>
            <a:off x="2693952" y="6346171"/>
            <a:ext cx="2257425" cy="366713"/>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r>
              <a:rPr lang="zh-CN" altLang="en-US" dirty="0">
                <a:latin typeface="Times New Roman" panose="02020603050405020304" pitchFamily="18" charset="0"/>
                <a:ea typeface="黑体" panose="02010609060101010101" pitchFamily="49" charset="-122"/>
              </a:rPr>
              <a:t>光化学降解催化剂</a:t>
            </a:r>
            <a:endParaRPr lang="zh-CN" altLang="en-US" dirty="0">
              <a:latin typeface="Times New Roman" panose="02020603050405020304" pitchFamily="18" charset="0"/>
              <a:ea typeface="黑体" panose="02010609060101010101" pitchFamily="49" charset="-122"/>
            </a:endParaRPr>
          </a:p>
        </p:txBody>
      </p:sp>
      <p:pic>
        <p:nvPicPr>
          <p:cNvPr id="14" name="Picture 4"/>
          <p:cNvPicPr>
            <a:picLocks noChangeAspect="1"/>
          </p:cNvPicPr>
          <p:nvPr/>
        </p:nvPicPr>
        <p:blipFill>
          <a:blip r:embed="rId4"/>
          <a:srcRect/>
          <a:stretch>
            <a:fillRect/>
          </a:stretch>
        </p:blipFill>
        <p:spPr>
          <a:xfrm>
            <a:off x="5763144" y="4419301"/>
            <a:ext cx="3949700" cy="1926870"/>
          </a:xfrm>
          <a:prstGeom prst="rect">
            <a:avLst/>
          </a:prstGeom>
          <a:noFill/>
          <a:ln w="9525">
            <a:noFill/>
            <a:miter lim="800000"/>
            <a:headEnd/>
            <a:tailEnd/>
          </a:ln>
          <a:effectLst/>
        </p:spPr>
      </p:pic>
      <p:sp>
        <p:nvSpPr>
          <p:cNvPr id="15" name="Text Box 10"/>
          <p:cNvSpPr txBox="1"/>
          <p:nvPr/>
        </p:nvSpPr>
        <p:spPr>
          <a:xfrm>
            <a:off x="7055064" y="6346170"/>
            <a:ext cx="2257425" cy="366713"/>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r>
              <a:rPr lang="zh-CN" altLang="en-US" dirty="0">
                <a:latin typeface="Times New Roman" panose="02020603050405020304" pitchFamily="18" charset="0"/>
                <a:ea typeface="黑体" panose="02010609060101010101" pitchFamily="49" charset="-122"/>
              </a:rPr>
              <a:t>环境修复</a:t>
            </a:r>
            <a:endParaRPr lang="zh-CN" altLang="en-US" dirty="0">
              <a:latin typeface="Times New Roman" panose="02020603050405020304" pitchFamily="18" charset="0"/>
              <a:ea typeface="黑体" panose="02010609060101010101" pitchFamily="49" charset="-122"/>
            </a:endParaRPr>
          </a:p>
        </p:txBody>
      </p:sp>
      <p:sp>
        <p:nvSpPr>
          <p:cNvPr id="2" name="Text Box 4"/>
          <p:cNvSpPr txBox="1">
            <a:spLocks noChangeArrowheads="1"/>
          </p:cNvSpPr>
          <p:nvPr/>
        </p:nvSpPr>
        <p:spPr bwMode="auto">
          <a:xfrm>
            <a:off x="191135" y="260985"/>
            <a:ext cx="1114552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水中颗粒物的类别</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Categories of Particles in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Rectangle 3"/>
          <p:cNvSpPr>
            <a:spLocks noGrp="1" noRot="1"/>
          </p:cNvSpPr>
          <p:nvPr/>
        </p:nvSpPr>
        <p:spPr>
          <a:xfrm>
            <a:off x="805381" y="758733"/>
            <a:ext cx="7772400" cy="1143000"/>
          </a:xfrm>
          <a:prstGeom prst="rect">
            <a:avLst/>
          </a:prstGeom>
          <a:noFill/>
          <a:ln w="9525">
            <a:noFill/>
            <a:miter lim="800000"/>
          </a:ln>
          <a:effectLst/>
        </p:spPr>
        <p:txBody>
          <a:bodyPr vert="horz" wrap="square" lIns="91440" tIns="45720" rIns="91440" bIns="45720" numCol="1" anchor="ctr" anchorCtr="0" compatLnSpc="1"/>
          <a:lstStyle>
            <a:lvl1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cs typeface="+mj-cs"/>
              </a:defRPr>
            </a:lvl1pPr>
            <a:lvl2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2pPr>
            <a:lvl3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3pPr>
            <a:lvl4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4pPr>
            <a:lvl5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9pPr>
          </a:lstStyle>
          <a:p>
            <a:pPr eaLnBrk="1" hangingPunct="1"/>
            <a:r>
              <a:rPr lang="zh-CN" altLang="en-US" sz="2400" i="0" dirty="0">
                <a:solidFill>
                  <a:schemeClr val="tx1"/>
                </a:solidFill>
                <a:effectLst/>
                <a:latin typeface="黑体" panose="02010609060101010101" pitchFamily="49" charset="-122"/>
                <a:ea typeface="黑体" panose="02010609060101010101" pitchFamily="49" charset="-122"/>
              </a:rPr>
              <a:t>纳米颗粒在水环境的行为</a:t>
            </a:r>
            <a:endParaRPr lang="zh-CN" altLang="en-US" sz="2400" i="0" dirty="0">
              <a:solidFill>
                <a:schemeClr val="tx1"/>
              </a:solidFill>
              <a:effectLst/>
              <a:latin typeface="黑体" panose="02010609060101010101" pitchFamily="49" charset="-122"/>
              <a:ea typeface="黑体" panose="02010609060101010101" pitchFamily="49" charset="-122"/>
            </a:endParaRPr>
          </a:p>
        </p:txBody>
      </p:sp>
      <p:pic>
        <p:nvPicPr>
          <p:cNvPr id="8" name="Picture 2" descr="yan shi副本2"/>
          <p:cNvPicPr>
            <a:picLocks noChangeAspect="1"/>
          </p:cNvPicPr>
          <p:nvPr/>
        </p:nvPicPr>
        <p:blipFill>
          <a:blip r:embed="rId1"/>
          <a:srcRect/>
          <a:stretch>
            <a:fillRect/>
          </a:stretch>
        </p:blipFill>
        <p:spPr>
          <a:xfrm>
            <a:off x="2279576" y="1772603"/>
            <a:ext cx="7848600" cy="4608512"/>
          </a:xfrm>
          <a:prstGeom prst="rect">
            <a:avLst/>
          </a:prstGeom>
          <a:noFill/>
          <a:ln w="9525">
            <a:noFill/>
            <a:miter lim="800000"/>
            <a:headEnd/>
            <a:tailEnd/>
          </a:ln>
          <a:effectLst/>
        </p:spPr>
      </p:pic>
      <p:pic>
        <p:nvPicPr>
          <p:cNvPr id="9" name="Picture 4" descr="qian"/>
          <p:cNvPicPr>
            <a:picLocks noChangeAspect="1"/>
          </p:cNvPicPr>
          <p:nvPr/>
        </p:nvPicPr>
        <p:blipFill>
          <a:blip r:embed="rId2"/>
          <a:srcRect/>
          <a:stretch>
            <a:fillRect/>
          </a:stretch>
        </p:blipFill>
        <p:spPr>
          <a:xfrm>
            <a:off x="4927526" y="3599815"/>
            <a:ext cx="1627187" cy="608013"/>
          </a:xfrm>
          <a:prstGeom prst="rect">
            <a:avLst/>
          </a:prstGeom>
          <a:noFill/>
          <a:ln w="9525">
            <a:noFill/>
            <a:miter lim="800000"/>
            <a:headEnd/>
            <a:tailEnd/>
          </a:ln>
          <a:effectLst/>
        </p:spPr>
      </p:pic>
      <p:pic>
        <p:nvPicPr>
          <p:cNvPr id="10" name="Picture 6" descr="juji "/>
          <p:cNvPicPr>
            <a:picLocks noChangeAspect="1"/>
          </p:cNvPicPr>
          <p:nvPr/>
        </p:nvPicPr>
        <p:blipFill>
          <a:blip r:embed="rId3"/>
          <a:stretch>
            <a:fillRect/>
          </a:stretch>
        </p:blipFill>
        <p:spPr>
          <a:xfrm>
            <a:off x="6751563" y="2621915"/>
            <a:ext cx="1581150" cy="1449388"/>
          </a:xfrm>
          <a:prstGeom prst="rect">
            <a:avLst/>
          </a:prstGeom>
          <a:noFill/>
          <a:ln w="9525">
            <a:noFill/>
          </a:ln>
        </p:spPr>
      </p:pic>
      <p:pic>
        <p:nvPicPr>
          <p:cNvPr id="11" name="Picture 7" descr="xi jie"/>
          <p:cNvPicPr>
            <a:picLocks noChangeAspect="1"/>
          </p:cNvPicPr>
          <p:nvPr/>
        </p:nvPicPr>
        <p:blipFill>
          <a:blip r:embed="rId4"/>
          <a:stretch>
            <a:fillRect/>
          </a:stretch>
        </p:blipFill>
        <p:spPr>
          <a:xfrm>
            <a:off x="7030963" y="4293553"/>
            <a:ext cx="1404938" cy="1177925"/>
          </a:xfrm>
          <a:prstGeom prst="rect">
            <a:avLst/>
          </a:prstGeom>
          <a:noFill/>
          <a:ln w="9525">
            <a:noFill/>
          </a:ln>
        </p:spPr>
      </p:pic>
      <p:grpSp>
        <p:nvGrpSpPr>
          <p:cNvPr id="12" name="Group 8"/>
          <p:cNvGrpSpPr/>
          <p:nvPr/>
        </p:nvGrpSpPr>
        <p:grpSpPr>
          <a:xfrm>
            <a:off x="3405641" y="3788728"/>
            <a:ext cx="512" cy="1214437"/>
            <a:chOff x="1272" y="2387"/>
            <a:chExt cx="512" cy="583"/>
          </a:xfrm>
        </p:grpSpPr>
        <p:sp>
          <p:nvSpPr>
            <p:cNvPr id="14" name="Line 9"/>
            <p:cNvSpPr/>
            <p:nvPr/>
          </p:nvSpPr>
          <p:spPr>
            <a:xfrm>
              <a:off x="1784" y="2470"/>
              <a:ext cx="0" cy="500"/>
            </a:xfrm>
            <a:prstGeom prst="line">
              <a:avLst/>
            </a:prstGeom>
            <a:ln w="28575" cap="flat" cmpd="sng">
              <a:solidFill>
                <a:srgbClr val="000000"/>
              </a:solidFill>
              <a:prstDash val="solid"/>
              <a:headEnd type="none" w="med" len="med"/>
              <a:tailEnd type="triangle" w="med" len="med"/>
            </a:ln>
          </p:spPr>
        </p:sp>
        <p:sp>
          <p:nvSpPr>
            <p:cNvPr id="15" name="Text Box 10"/>
            <p:cNvSpPr txBox="1"/>
            <p:nvPr/>
          </p:nvSpPr>
          <p:spPr>
            <a:xfrm>
              <a:off x="1272" y="2387"/>
              <a:ext cx="501" cy="337"/>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r>
                <a:rPr lang="zh-CN" altLang="en-US" sz="2000" dirty="0">
                  <a:solidFill>
                    <a:srgbClr val="000000"/>
                  </a:solidFill>
                  <a:latin typeface="Arial" panose="020B0604020202020204" pitchFamily="34" charset="0"/>
                  <a:ea typeface="黑体" panose="02010609060101010101" pitchFamily="49" charset="-122"/>
                </a:rPr>
                <a:t>沉降</a:t>
              </a:r>
              <a:endParaRPr lang="zh-CN" altLang="en-US" sz="2000" dirty="0">
                <a:solidFill>
                  <a:srgbClr val="000000"/>
                </a:solidFill>
                <a:latin typeface="Arial" panose="020B0604020202020204" pitchFamily="34" charset="0"/>
                <a:ea typeface="黑体" panose="02010609060101010101" pitchFamily="49" charset="-122"/>
              </a:endParaRPr>
            </a:p>
          </p:txBody>
        </p:sp>
      </p:grpSp>
      <p:pic>
        <p:nvPicPr>
          <p:cNvPr id="13" name="Picture 11" descr="fu ji"/>
          <p:cNvPicPr>
            <a:picLocks noChangeAspect="1"/>
          </p:cNvPicPr>
          <p:nvPr/>
        </p:nvPicPr>
        <p:blipFill>
          <a:blip r:embed="rId5"/>
          <a:stretch>
            <a:fillRect/>
          </a:stretch>
        </p:blipFill>
        <p:spPr>
          <a:xfrm>
            <a:off x="3070151" y="2564765"/>
            <a:ext cx="2303462" cy="935038"/>
          </a:xfrm>
          <a:prstGeom prst="rect">
            <a:avLst/>
          </a:prstGeom>
          <a:noFill/>
          <a:ln w="9525">
            <a:noFill/>
          </a:ln>
        </p:spPr>
      </p:pic>
      <p:sp>
        <p:nvSpPr>
          <p:cNvPr id="2" name="Text Box 4"/>
          <p:cNvSpPr txBox="1">
            <a:spLocks noChangeArrowheads="1"/>
          </p:cNvSpPr>
          <p:nvPr/>
        </p:nvSpPr>
        <p:spPr bwMode="auto">
          <a:xfrm>
            <a:off x="191135" y="260985"/>
            <a:ext cx="1114552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水中颗粒物的类别</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Categories of Particles in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377170" y="6206490"/>
            <a:ext cx="1801495" cy="43561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Rectangle 3"/>
          <p:cNvSpPr>
            <a:spLocks noGrp="1" noRot="1"/>
          </p:cNvSpPr>
          <p:nvPr/>
        </p:nvSpPr>
        <p:spPr>
          <a:xfrm>
            <a:off x="805381" y="758733"/>
            <a:ext cx="7772400" cy="1143000"/>
          </a:xfrm>
          <a:prstGeom prst="rect">
            <a:avLst/>
          </a:prstGeom>
          <a:noFill/>
          <a:ln w="9525">
            <a:noFill/>
            <a:miter lim="800000"/>
          </a:ln>
          <a:effectLst/>
        </p:spPr>
        <p:txBody>
          <a:bodyPr vert="horz" wrap="square" lIns="91440" tIns="45720" rIns="91440" bIns="45720" numCol="1" anchor="ctr" anchorCtr="0" compatLnSpc="1"/>
          <a:lstStyle>
            <a:lvl1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cs typeface="+mj-cs"/>
              </a:defRPr>
            </a:lvl1pPr>
            <a:lvl2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2pPr>
            <a:lvl3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3pPr>
            <a:lvl4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4pPr>
            <a:lvl5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9pPr>
          </a:lstStyle>
          <a:p>
            <a:pPr eaLnBrk="1" hangingPunct="1"/>
            <a:r>
              <a:rPr lang="zh-CN" altLang="en-US" sz="2400" i="0" dirty="0">
                <a:solidFill>
                  <a:schemeClr val="tx1"/>
                </a:solidFill>
                <a:effectLst/>
                <a:latin typeface="黑体" panose="02010609060101010101" pitchFamily="49" charset="-122"/>
                <a:ea typeface="黑体" panose="02010609060101010101" pitchFamily="49" charset="-122"/>
              </a:rPr>
              <a:t>微塑料的种类</a:t>
            </a:r>
            <a:endParaRPr lang="zh-CN" altLang="en-US" sz="2400" i="0" dirty="0">
              <a:solidFill>
                <a:schemeClr val="tx1"/>
              </a:solidFill>
              <a:effectLst/>
              <a:latin typeface="黑体" panose="02010609060101010101" pitchFamily="49" charset="-122"/>
              <a:ea typeface="黑体" panose="02010609060101010101" pitchFamily="49" charset="-122"/>
            </a:endParaRPr>
          </a:p>
        </p:txBody>
      </p:sp>
      <p:sp>
        <p:nvSpPr>
          <p:cNvPr id="2" name="Text Box 4"/>
          <p:cNvSpPr txBox="1">
            <a:spLocks noChangeArrowheads="1"/>
          </p:cNvSpPr>
          <p:nvPr/>
        </p:nvSpPr>
        <p:spPr bwMode="auto">
          <a:xfrm>
            <a:off x="191135" y="260985"/>
            <a:ext cx="1114552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水中颗粒物的类别</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Categories of Particles in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4" name="Rectangle 3"/>
          <p:cNvSpPr>
            <a:spLocks noGrp="1" noRot="1"/>
          </p:cNvSpPr>
          <p:nvPr/>
        </p:nvSpPr>
        <p:spPr>
          <a:xfrm>
            <a:off x="614881" y="1396092"/>
            <a:ext cx="5589975" cy="2615838"/>
          </a:xfrm>
          <a:prstGeom prst="rect">
            <a:avLst/>
          </a:prstGeom>
          <a:noFill/>
          <a:ln w="9525">
            <a:noFill/>
            <a:miter lim="800000"/>
          </a:ln>
          <a:effectLst/>
        </p:spPr>
        <p:txBody>
          <a:bodyPr vert="horz" wrap="square" lIns="91440" tIns="45720" rIns="91440" bIns="45720" numCol="1" anchor="ctr" anchorCtr="0" compatLnSpc="1"/>
          <a:lstStyle>
            <a:lvl1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cs typeface="+mj-cs"/>
              </a:defRPr>
            </a:lvl1pPr>
            <a:lvl2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2pPr>
            <a:lvl3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3pPr>
            <a:lvl4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4pPr>
            <a:lvl5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9pPr>
          </a:lstStyle>
          <a:p>
            <a:pPr marL="285750" indent="-285750" eaLnBrk="1" hangingPunct="1">
              <a:buFont typeface="Wingdings" panose="05000000000000000000" pitchFamily="2" charset="2"/>
              <a:buChar char="u"/>
            </a:pPr>
            <a:r>
              <a:rPr lang="zh-CN" altLang="en-US" sz="2400" b="0" i="0" dirty="0">
                <a:solidFill>
                  <a:schemeClr val="tx1"/>
                </a:solidFill>
                <a:effectLst/>
                <a:latin typeface="微软雅黑" panose="020B0503020204020204" charset="-122"/>
                <a:ea typeface="微软雅黑" panose="020B0503020204020204" charset="-122"/>
              </a:rPr>
              <a:t>按成分：</a:t>
            </a:r>
            <a:endParaRPr lang="en-US" altLang="zh-CN" sz="2400" b="0" i="0" dirty="0">
              <a:solidFill>
                <a:schemeClr val="tx1"/>
              </a:solidFill>
              <a:effectLst/>
              <a:latin typeface="微软雅黑" panose="020B0503020204020204" charset="-122"/>
              <a:ea typeface="微软雅黑" panose="020B0503020204020204" charset="-122"/>
            </a:endParaRPr>
          </a:p>
          <a:p>
            <a:pPr eaLnBrk="1" hangingPunct="1">
              <a:lnSpc>
                <a:spcPct val="120000"/>
              </a:lnSpc>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聚乙烯（</a:t>
            </a:r>
            <a:r>
              <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PE</a:t>
            </a: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）、聚丙烯（</a:t>
            </a:r>
            <a:r>
              <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PP</a:t>
            </a: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lang="zh-CN" altLang="en-US" sz="1800" b="0" i="0" dirty="0">
                <a:solidFill>
                  <a:srgbClr val="FF0000"/>
                </a:solidFill>
                <a:effectLst/>
                <a:latin typeface="Times New Roman" panose="02020603050405020304" pitchFamily="18" charset="0"/>
                <a:ea typeface="微软雅黑" panose="020B0503020204020204" charset="-122"/>
                <a:cs typeface="Times New Roman" panose="02020603050405020304" pitchFamily="18" charset="0"/>
              </a:rPr>
              <a:t>（主要）</a:t>
            </a:r>
            <a:endParaRPr lang="en-US" altLang="zh-CN" sz="1800" b="0" i="0" dirty="0">
              <a:solidFill>
                <a:srgbClr val="FF0000"/>
              </a:solidFill>
              <a:effectLst/>
              <a:latin typeface="Times New Roman" panose="02020603050405020304" pitchFamily="18" charset="0"/>
              <a:ea typeface="微软雅黑" panose="020B0503020204020204" charset="-122"/>
              <a:cs typeface="Times New Roman" panose="02020603050405020304" pitchFamily="18" charset="0"/>
            </a:endParaRPr>
          </a:p>
          <a:p>
            <a:pPr eaLnBrk="1" hangingPunct="1">
              <a:lnSpc>
                <a:spcPct val="120000"/>
              </a:lnSpc>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（比水密度小）</a:t>
            </a:r>
            <a:endPar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eaLnBrk="1" hangingPunct="1">
              <a:lnSpc>
                <a:spcPct val="120000"/>
              </a:lnSpc>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聚苯乙烯（</a:t>
            </a:r>
            <a:r>
              <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PS</a:t>
            </a: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）、聚对苯二甲酸乙二醇酯（</a:t>
            </a:r>
            <a:r>
              <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PET</a:t>
            </a: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）、聚氯乙烯（</a:t>
            </a:r>
            <a:r>
              <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PVC</a:t>
            </a: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endPar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eaLnBrk="1" hangingPunct="1">
              <a:lnSpc>
                <a:spcPct val="120000"/>
              </a:lnSpc>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（比水密度大）</a:t>
            </a:r>
            <a:endPar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9" name="Rectangle 3"/>
          <p:cNvSpPr>
            <a:spLocks noGrp="1" noRot="1"/>
          </p:cNvSpPr>
          <p:nvPr/>
        </p:nvSpPr>
        <p:spPr>
          <a:xfrm>
            <a:off x="614881" y="3924752"/>
            <a:ext cx="5589975" cy="1307919"/>
          </a:xfrm>
          <a:prstGeom prst="rect">
            <a:avLst/>
          </a:prstGeom>
          <a:noFill/>
          <a:ln w="9525">
            <a:noFill/>
            <a:miter lim="800000"/>
          </a:ln>
          <a:effectLst/>
        </p:spPr>
        <p:txBody>
          <a:bodyPr vert="horz" wrap="square" lIns="91440" tIns="45720" rIns="91440" bIns="45720" numCol="1" anchor="ctr" anchorCtr="0" compatLnSpc="1"/>
          <a:lstStyle>
            <a:lvl1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cs typeface="+mj-cs"/>
              </a:defRPr>
            </a:lvl1pPr>
            <a:lvl2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2pPr>
            <a:lvl3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3pPr>
            <a:lvl4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4pPr>
            <a:lvl5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9pPr>
          </a:lstStyle>
          <a:p>
            <a:pPr marL="285750" indent="-285750" eaLnBrk="1" hangingPunct="1">
              <a:buFont typeface="Wingdings" panose="05000000000000000000" pitchFamily="2" charset="2"/>
              <a:buChar char="u"/>
            </a:pPr>
            <a:r>
              <a:rPr lang="zh-CN" altLang="en-US" sz="2400" b="0" i="0" dirty="0">
                <a:solidFill>
                  <a:schemeClr val="tx1"/>
                </a:solidFill>
                <a:effectLst/>
                <a:latin typeface="微软雅黑" panose="020B0503020204020204" charset="-122"/>
                <a:ea typeface="微软雅黑" panose="020B0503020204020204" charset="-122"/>
              </a:rPr>
              <a:t>按形状（用途）：</a:t>
            </a:r>
            <a:endParaRPr lang="en-US" altLang="zh-CN" sz="2400" b="0" i="0" dirty="0">
              <a:solidFill>
                <a:schemeClr val="tx1"/>
              </a:solidFill>
              <a:effectLst/>
              <a:latin typeface="微软雅黑" panose="020B0503020204020204" charset="-122"/>
              <a:ea typeface="微软雅黑" panose="020B0503020204020204" charset="-122"/>
            </a:endParaRPr>
          </a:p>
          <a:p>
            <a:pPr eaLnBrk="1" hangingPunct="1">
              <a:lnSpc>
                <a:spcPct val="120000"/>
              </a:lnSpc>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碎片、薄膜、颗粒、发泡泡沫、微纤维</a:t>
            </a:r>
            <a:r>
              <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endPar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eaLnBrk="1" hangingPunct="1">
              <a:lnSpc>
                <a:spcPct val="120000"/>
              </a:lnSpc>
            </a:pPr>
            <a:endPar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10" name="Rectangle 3"/>
          <p:cNvSpPr>
            <a:spLocks noGrp="1" noRot="1"/>
          </p:cNvSpPr>
          <p:nvPr/>
        </p:nvSpPr>
        <p:spPr>
          <a:xfrm>
            <a:off x="6444183" y="1519603"/>
            <a:ext cx="5589975" cy="1082947"/>
          </a:xfrm>
          <a:prstGeom prst="rect">
            <a:avLst/>
          </a:prstGeom>
          <a:noFill/>
          <a:ln w="9525">
            <a:noFill/>
            <a:miter lim="800000"/>
          </a:ln>
          <a:effectLst/>
        </p:spPr>
        <p:txBody>
          <a:bodyPr vert="horz" wrap="square" lIns="91440" tIns="45720" rIns="91440" bIns="45720" numCol="1" anchor="ctr" anchorCtr="0" compatLnSpc="1"/>
          <a:lstStyle>
            <a:lvl1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cs typeface="+mj-cs"/>
              </a:defRPr>
            </a:lvl1pPr>
            <a:lvl2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2pPr>
            <a:lvl3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3pPr>
            <a:lvl4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4pPr>
            <a:lvl5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9pPr>
          </a:lstStyle>
          <a:p>
            <a:pPr marL="285750" indent="-285750" eaLnBrk="1" hangingPunct="1">
              <a:buFont typeface="Wingdings" panose="05000000000000000000" pitchFamily="2" charset="2"/>
              <a:buChar char="u"/>
            </a:pPr>
            <a:r>
              <a:rPr lang="zh-CN" altLang="en-US" sz="2400" b="0" i="0" dirty="0">
                <a:solidFill>
                  <a:schemeClr val="tx1"/>
                </a:solidFill>
                <a:effectLst/>
                <a:latin typeface="微软雅黑" panose="020B0503020204020204" charset="-122"/>
                <a:ea typeface="微软雅黑" panose="020B0503020204020204" charset="-122"/>
              </a:rPr>
              <a:t>按颜色：</a:t>
            </a:r>
            <a:endParaRPr lang="en-US" altLang="zh-CN" sz="2400" b="0" i="0" dirty="0">
              <a:solidFill>
                <a:schemeClr val="tx1"/>
              </a:solidFill>
              <a:effectLst/>
              <a:latin typeface="微软雅黑" panose="020B0503020204020204" charset="-122"/>
              <a:ea typeface="微软雅黑" panose="020B0503020204020204" charset="-122"/>
            </a:endParaRPr>
          </a:p>
          <a:p>
            <a:pPr eaLnBrk="1" hangingPunct="1">
              <a:lnSpc>
                <a:spcPct val="120000"/>
              </a:lnSpc>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无色（最普遍）、各种赋予塑料的染色</a:t>
            </a:r>
            <a:endPar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11" name="Rectangle 3"/>
          <p:cNvSpPr>
            <a:spLocks noGrp="1" noRot="1"/>
          </p:cNvSpPr>
          <p:nvPr/>
        </p:nvSpPr>
        <p:spPr>
          <a:xfrm>
            <a:off x="614880" y="5031378"/>
            <a:ext cx="7364349" cy="1307919"/>
          </a:xfrm>
          <a:prstGeom prst="rect">
            <a:avLst/>
          </a:prstGeom>
          <a:noFill/>
          <a:ln w="9525">
            <a:noFill/>
            <a:miter lim="800000"/>
          </a:ln>
          <a:effectLst/>
        </p:spPr>
        <p:txBody>
          <a:bodyPr vert="horz" wrap="square" lIns="91440" tIns="45720" rIns="91440" bIns="45720" numCol="1" anchor="ctr" anchorCtr="0" compatLnSpc="1"/>
          <a:lstStyle>
            <a:lvl1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cs typeface="+mj-cs"/>
              </a:defRPr>
            </a:lvl1pPr>
            <a:lvl2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2pPr>
            <a:lvl3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3pPr>
            <a:lvl4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4pPr>
            <a:lvl5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9pPr>
          </a:lstStyle>
          <a:p>
            <a:pPr marL="285750" indent="-285750" eaLnBrk="1" hangingPunct="1">
              <a:buFont typeface="Wingdings" panose="05000000000000000000" pitchFamily="2" charset="2"/>
              <a:buChar char="u"/>
            </a:pPr>
            <a:r>
              <a:rPr lang="zh-CN" altLang="en-US" sz="2400" b="0" i="0" dirty="0">
                <a:solidFill>
                  <a:schemeClr val="tx1"/>
                </a:solidFill>
                <a:effectLst/>
                <a:latin typeface="微软雅黑" panose="020B0503020204020204" charset="-122"/>
                <a:ea typeface="微软雅黑" panose="020B0503020204020204" charset="-122"/>
              </a:rPr>
              <a:t>按尺寸：</a:t>
            </a:r>
            <a:endParaRPr lang="en-US" altLang="zh-CN" sz="2400" b="0" i="0" dirty="0">
              <a:solidFill>
                <a:schemeClr val="tx1"/>
              </a:solidFill>
              <a:effectLst/>
              <a:latin typeface="微软雅黑" panose="020B0503020204020204" charset="-122"/>
              <a:ea typeface="微软雅黑" panose="020B0503020204020204" charset="-122"/>
            </a:endParaRPr>
          </a:p>
          <a:p>
            <a:pPr eaLnBrk="1" hangingPunct="1">
              <a:lnSpc>
                <a:spcPct val="120000"/>
              </a:lnSpc>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微塑料（尺寸</a:t>
            </a:r>
            <a:r>
              <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&lt;5 mm</a:t>
            </a: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endPar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eaLnBrk="1" hangingPunct="1">
              <a:lnSpc>
                <a:spcPct val="120000"/>
              </a:lnSpc>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纳塑料（环境监测：</a:t>
            </a:r>
            <a:r>
              <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 &lt;1 mm </a:t>
            </a: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；毒理：</a:t>
            </a:r>
            <a:r>
              <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 &lt;100 nm </a:t>
            </a: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endPar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pic>
        <p:nvPicPr>
          <p:cNvPr id="15" name="图片 14"/>
          <p:cNvPicPr>
            <a:picLocks noChangeAspect="1"/>
          </p:cNvPicPr>
          <p:nvPr/>
        </p:nvPicPr>
        <p:blipFill>
          <a:blip r:embed="rId1"/>
          <a:stretch>
            <a:fillRect/>
          </a:stretch>
        </p:blipFill>
        <p:spPr>
          <a:xfrm>
            <a:off x="6566535" y="3397885"/>
            <a:ext cx="3823970" cy="3155315"/>
          </a:xfrm>
          <a:prstGeom prst="rect">
            <a:avLst/>
          </a:prstGeom>
        </p:spPr>
      </p:pic>
      <p:sp>
        <p:nvSpPr>
          <p:cNvPr id="18" name="同心圆 17"/>
          <p:cNvSpPr/>
          <p:nvPr/>
        </p:nvSpPr>
        <p:spPr>
          <a:xfrm>
            <a:off x="5843270" y="2536825"/>
            <a:ext cx="5230495" cy="4841240"/>
          </a:xfrm>
          <a:prstGeom prst="donut">
            <a:avLst>
              <a:gd name="adj" fmla="val 19121"/>
            </a:avLst>
          </a:prstGeom>
          <a:solidFill>
            <a:schemeClr val="bg1"/>
          </a:solidFill>
          <a:ln w="9525" cap="flat" cmpd="sng" algn="ctr">
            <a:solidFill>
              <a:schemeClr val="bg1"/>
            </a:solid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12" name="Rectangle 3"/>
          <p:cNvSpPr>
            <a:spLocks noGrp="1" noRot="1"/>
          </p:cNvSpPr>
          <p:nvPr/>
        </p:nvSpPr>
        <p:spPr>
          <a:xfrm>
            <a:off x="6751955" y="2343785"/>
            <a:ext cx="5281930" cy="990600"/>
          </a:xfrm>
          <a:prstGeom prst="rect">
            <a:avLst/>
          </a:prstGeom>
          <a:noFill/>
          <a:ln w="9525">
            <a:noFill/>
            <a:miter lim="800000"/>
          </a:ln>
          <a:effectLst/>
        </p:spPr>
        <p:txBody>
          <a:bodyPr vert="horz" wrap="square" lIns="91440" tIns="45720" rIns="91440" bIns="45720" numCol="1" anchor="ctr" anchorCtr="0" compatLnSpc="1"/>
          <a:lstStyle>
            <a:lvl1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cs typeface="+mj-cs"/>
              </a:defRPr>
            </a:lvl1pPr>
            <a:lvl2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2pPr>
            <a:lvl3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3pPr>
            <a:lvl4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4pPr>
            <a:lvl5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9pPr>
          </a:lstStyle>
          <a:p>
            <a:pPr marL="285750" indent="-285750" eaLnBrk="1" hangingPunct="1">
              <a:buFont typeface="Wingdings" panose="05000000000000000000" pitchFamily="2" charset="2"/>
              <a:buChar char="u"/>
            </a:pPr>
            <a:r>
              <a:rPr lang="zh-CN" altLang="en-US" sz="2400" b="0" i="0" dirty="0">
                <a:solidFill>
                  <a:schemeClr val="tx1"/>
                </a:solidFill>
                <a:effectLst/>
                <a:latin typeface="微软雅黑" panose="020B0503020204020204" charset="-122"/>
                <a:ea typeface="微软雅黑" panose="020B0503020204020204" charset="-122"/>
              </a:rPr>
              <a:t>按来源：</a:t>
            </a:r>
            <a:endParaRPr lang="en-US" altLang="zh-CN" sz="2400" b="0" i="0" dirty="0">
              <a:solidFill>
                <a:schemeClr val="tx1"/>
              </a:solidFill>
              <a:effectLst/>
              <a:latin typeface="微软雅黑" panose="020B0503020204020204" charset="-122"/>
              <a:ea typeface="微软雅黑" panose="020B0503020204020204" charset="-122"/>
            </a:endParaRPr>
          </a:p>
          <a:p>
            <a:pPr eaLnBrk="1" hangingPunct="1">
              <a:lnSpc>
                <a:spcPct val="120000"/>
              </a:lnSpc>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初级微塑料、次生微塑料</a:t>
            </a:r>
            <a:endPar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Rectangle 3"/>
          <p:cNvSpPr>
            <a:spLocks noGrp="1" noRot="1"/>
          </p:cNvSpPr>
          <p:nvPr/>
        </p:nvSpPr>
        <p:spPr>
          <a:xfrm>
            <a:off x="805381" y="758733"/>
            <a:ext cx="7772400" cy="1143000"/>
          </a:xfrm>
          <a:prstGeom prst="rect">
            <a:avLst/>
          </a:prstGeom>
          <a:noFill/>
          <a:ln w="9525">
            <a:noFill/>
            <a:miter lim="800000"/>
          </a:ln>
          <a:effectLst/>
        </p:spPr>
        <p:txBody>
          <a:bodyPr vert="horz" wrap="square" lIns="91440" tIns="45720" rIns="91440" bIns="45720" numCol="1" anchor="ctr" anchorCtr="0" compatLnSpc="1"/>
          <a:lstStyle>
            <a:lvl1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cs typeface="+mj-cs"/>
              </a:defRPr>
            </a:lvl1pPr>
            <a:lvl2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2pPr>
            <a:lvl3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3pPr>
            <a:lvl4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4pPr>
            <a:lvl5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9pPr>
          </a:lstStyle>
          <a:p>
            <a:pPr eaLnBrk="1" hangingPunct="1"/>
            <a:r>
              <a:rPr lang="zh-CN" altLang="en-US" sz="2400" i="0" dirty="0">
                <a:solidFill>
                  <a:schemeClr val="tx1"/>
                </a:solidFill>
                <a:effectLst/>
                <a:latin typeface="黑体" panose="02010609060101010101" pitchFamily="49" charset="-122"/>
                <a:ea typeface="黑体" panose="02010609060101010101" pitchFamily="49" charset="-122"/>
              </a:rPr>
              <a:t>微塑料的行为</a:t>
            </a:r>
            <a:endParaRPr lang="zh-CN" altLang="en-US" sz="2400" i="0" dirty="0">
              <a:solidFill>
                <a:schemeClr val="tx1"/>
              </a:solidFill>
              <a:effectLst/>
              <a:latin typeface="黑体" panose="02010609060101010101" pitchFamily="49" charset="-122"/>
              <a:ea typeface="黑体" panose="02010609060101010101" pitchFamily="49" charset="-122"/>
            </a:endParaRPr>
          </a:p>
        </p:txBody>
      </p:sp>
      <p:sp>
        <p:nvSpPr>
          <p:cNvPr id="2" name="Text Box 4"/>
          <p:cNvSpPr txBox="1">
            <a:spLocks noChangeArrowheads="1"/>
          </p:cNvSpPr>
          <p:nvPr/>
        </p:nvSpPr>
        <p:spPr bwMode="auto">
          <a:xfrm>
            <a:off x="191135" y="260985"/>
            <a:ext cx="1114552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水中颗粒物的类别</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Categories of Particles in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4" name="Rectangle 3"/>
          <p:cNvSpPr>
            <a:spLocks noGrp="1" noRot="1"/>
          </p:cNvSpPr>
          <p:nvPr/>
        </p:nvSpPr>
        <p:spPr>
          <a:xfrm>
            <a:off x="547084" y="1079366"/>
            <a:ext cx="5589975" cy="2615838"/>
          </a:xfrm>
          <a:prstGeom prst="rect">
            <a:avLst/>
          </a:prstGeom>
          <a:noFill/>
          <a:ln w="9525">
            <a:noFill/>
            <a:miter lim="800000"/>
          </a:ln>
          <a:effectLst/>
        </p:spPr>
        <p:txBody>
          <a:bodyPr vert="horz" wrap="square" lIns="91440" tIns="45720" rIns="91440" bIns="45720" numCol="1" anchor="ctr" anchorCtr="0" compatLnSpc="1"/>
          <a:lstStyle>
            <a:lvl1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cs typeface="+mj-cs"/>
              </a:defRPr>
            </a:lvl1pPr>
            <a:lvl2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2pPr>
            <a:lvl3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3pPr>
            <a:lvl4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4pPr>
            <a:lvl5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9pPr>
          </a:lstStyle>
          <a:p>
            <a:pPr eaLnBrk="1" hangingPunct="1">
              <a:lnSpc>
                <a:spcPct val="150000"/>
              </a:lnSpc>
            </a:pPr>
            <a:r>
              <a:rPr lang="zh-CN" altLang="en-US" sz="2400" b="0" i="0" dirty="0">
                <a:solidFill>
                  <a:schemeClr val="tx1"/>
                </a:solidFill>
                <a:effectLst/>
                <a:latin typeface="微软雅黑" panose="020B0503020204020204" charset="-122"/>
                <a:ea typeface="微软雅黑" panose="020B0503020204020204" charset="-122"/>
              </a:rPr>
              <a:t>①物理迁移：</a:t>
            </a:r>
            <a:endParaRPr lang="en-US" altLang="zh-CN" sz="2400" b="0" i="0" dirty="0">
              <a:solidFill>
                <a:schemeClr val="tx1"/>
              </a:solidFill>
              <a:effectLst/>
              <a:latin typeface="微软雅黑" panose="020B0503020204020204" charset="-122"/>
              <a:ea typeface="微软雅黑" panose="020B0503020204020204" charset="-122"/>
            </a:endParaRPr>
          </a:p>
          <a:p>
            <a:pPr marL="285750" indent="-285750" eaLnBrk="1" hangingPunct="1">
              <a:lnSpc>
                <a:spcPct val="150000"/>
              </a:lnSpc>
              <a:buFont typeface="Wingdings" panose="05000000000000000000" pitchFamily="2" charset="2"/>
              <a:buChar char="u"/>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悬浮与沉降（纵向）</a:t>
            </a:r>
            <a:endPar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marL="285750" indent="-285750" eaLnBrk="1" hangingPunct="1">
              <a:lnSpc>
                <a:spcPct val="150000"/>
              </a:lnSpc>
              <a:buFont typeface="Wingdings" panose="05000000000000000000" pitchFamily="2" charset="2"/>
              <a:buChar char="u"/>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传输（横向）</a:t>
            </a:r>
            <a:endPar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3" name="Rectangle 3"/>
          <p:cNvSpPr>
            <a:spLocks noGrp="1" noRot="1"/>
          </p:cNvSpPr>
          <p:nvPr/>
        </p:nvSpPr>
        <p:spPr>
          <a:xfrm>
            <a:off x="547084" y="3101941"/>
            <a:ext cx="5589975" cy="1988640"/>
          </a:xfrm>
          <a:prstGeom prst="rect">
            <a:avLst/>
          </a:prstGeom>
          <a:noFill/>
          <a:ln w="9525">
            <a:noFill/>
            <a:miter lim="800000"/>
          </a:ln>
          <a:effectLst/>
        </p:spPr>
        <p:txBody>
          <a:bodyPr vert="horz" wrap="square" lIns="91440" tIns="45720" rIns="91440" bIns="45720" numCol="1" anchor="ctr" anchorCtr="0" compatLnSpc="1"/>
          <a:lstStyle>
            <a:lvl1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cs typeface="+mj-cs"/>
              </a:defRPr>
            </a:lvl1pPr>
            <a:lvl2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2pPr>
            <a:lvl3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3pPr>
            <a:lvl4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4pPr>
            <a:lvl5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9pPr>
          </a:lstStyle>
          <a:p>
            <a:pPr eaLnBrk="1" hangingPunct="1"/>
            <a:r>
              <a:rPr lang="zh-CN" altLang="en-US" sz="2400" b="0" i="0" dirty="0">
                <a:solidFill>
                  <a:schemeClr val="tx1"/>
                </a:solidFill>
                <a:effectLst/>
                <a:latin typeface="微软雅黑" panose="020B0503020204020204" charset="-122"/>
                <a:ea typeface="微软雅黑" panose="020B0503020204020204" charset="-122"/>
              </a:rPr>
              <a:t>②生物及非生物作用：</a:t>
            </a:r>
            <a:endParaRPr lang="en-US" altLang="zh-CN" sz="2400" b="0" i="0" dirty="0">
              <a:solidFill>
                <a:schemeClr val="tx1"/>
              </a:solidFill>
              <a:effectLst/>
              <a:latin typeface="微软雅黑" panose="020B0503020204020204" charset="-122"/>
              <a:ea typeface="微软雅黑" panose="020B0503020204020204" charset="-122"/>
            </a:endParaRPr>
          </a:p>
          <a:p>
            <a:pPr marL="285750" indent="-285750" eaLnBrk="1" hangingPunct="1">
              <a:lnSpc>
                <a:spcPct val="150000"/>
              </a:lnSpc>
              <a:buFont typeface="Wingdings" panose="05000000000000000000" pitchFamily="2" charset="2"/>
              <a:buChar char="u"/>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老化</a:t>
            </a:r>
            <a:endPar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marL="285750" indent="-285750" eaLnBrk="1" hangingPunct="1">
              <a:lnSpc>
                <a:spcPct val="150000"/>
              </a:lnSpc>
              <a:buFont typeface="Wingdings" panose="05000000000000000000" pitchFamily="2" charset="2"/>
              <a:buChar char="u"/>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降解</a:t>
            </a:r>
            <a:endPar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marL="285750" indent="-285750" eaLnBrk="1" hangingPunct="1">
              <a:lnSpc>
                <a:spcPct val="150000"/>
              </a:lnSpc>
              <a:buFont typeface="Wingdings" panose="05000000000000000000" pitchFamily="2" charset="2"/>
              <a:buChar char="u"/>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内源化合物的释放（添加剂、低聚物）</a:t>
            </a:r>
            <a:endPar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8" name="Rectangle 3"/>
          <p:cNvSpPr>
            <a:spLocks noGrp="1" noRot="1"/>
          </p:cNvSpPr>
          <p:nvPr/>
        </p:nvSpPr>
        <p:spPr>
          <a:xfrm>
            <a:off x="547084" y="4895412"/>
            <a:ext cx="5589975" cy="1660754"/>
          </a:xfrm>
          <a:prstGeom prst="rect">
            <a:avLst/>
          </a:prstGeom>
          <a:noFill/>
          <a:ln w="9525">
            <a:noFill/>
            <a:miter lim="800000"/>
          </a:ln>
          <a:effectLst/>
        </p:spPr>
        <p:txBody>
          <a:bodyPr vert="horz" wrap="square" lIns="91440" tIns="45720" rIns="91440" bIns="45720" numCol="1" anchor="ctr" anchorCtr="0" compatLnSpc="1"/>
          <a:lstStyle>
            <a:lvl1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cs typeface="+mj-cs"/>
              </a:defRPr>
            </a:lvl1pPr>
            <a:lvl2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2pPr>
            <a:lvl3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3pPr>
            <a:lvl4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4pPr>
            <a:lvl5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9pPr>
          </a:lstStyle>
          <a:p>
            <a:pPr eaLnBrk="1" hangingPunct="1"/>
            <a:r>
              <a:rPr lang="zh-CN" altLang="en-US" sz="2400" b="0" i="0" dirty="0">
                <a:solidFill>
                  <a:schemeClr val="tx1"/>
                </a:solidFill>
                <a:effectLst/>
                <a:latin typeface="微软雅黑" panose="020B0503020204020204" charset="-122"/>
                <a:ea typeface="微软雅黑" panose="020B0503020204020204" charset="-122"/>
              </a:rPr>
              <a:t>③表面吸附</a:t>
            </a:r>
            <a:endParaRPr lang="en-US" altLang="zh-CN" sz="2400" b="0" i="0" dirty="0">
              <a:solidFill>
                <a:schemeClr val="tx1"/>
              </a:solidFill>
              <a:effectLst/>
              <a:latin typeface="微软雅黑" panose="020B0503020204020204" charset="-122"/>
              <a:ea typeface="微软雅黑" panose="020B050302020402020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u"/>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其他污染物的吸附、解吸</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u"/>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微生物定殖与生物膜形成（塑料际）</a:t>
            </a:r>
            <a:endParaRPr lang="en-US" altLang="zh-CN" sz="2400" b="0" i="0" dirty="0">
              <a:solidFill>
                <a:schemeClr val="tx1"/>
              </a:solidFill>
              <a:effectLst/>
              <a:latin typeface="微软雅黑" panose="020B0503020204020204" charset="-122"/>
              <a:ea typeface="微软雅黑" panose="020B0503020204020204" charset="-122"/>
            </a:endParaRPr>
          </a:p>
        </p:txBody>
      </p:sp>
      <p:sp>
        <p:nvSpPr>
          <p:cNvPr id="16" name="Rectangle 3"/>
          <p:cNvSpPr>
            <a:spLocks noGrp="1" noRot="1"/>
          </p:cNvSpPr>
          <p:nvPr/>
        </p:nvSpPr>
        <p:spPr>
          <a:xfrm>
            <a:off x="6054941" y="1232822"/>
            <a:ext cx="5589975" cy="1988640"/>
          </a:xfrm>
          <a:prstGeom prst="rect">
            <a:avLst/>
          </a:prstGeom>
          <a:noFill/>
          <a:ln w="9525">
            <a:noFill/>
            <a:miter lim="800000"/>
          </a:ln>
          <a:effectLst/>
        </p:spPr>
        <p:txBody>
          <a:bodyPr vert="horz" wrap="square" lIns="91440" tIns="45720" rIns="91440" bIns="45720" numCol="1" anchor="ctr" anchorCtr="0" compatLnSpc="1"/>
          <a:lstStyle>
            <a:lvl1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cs typeface="+mj-cs"/>
              </a:defRPr>
            </a:lvl1pPr>
            <a:lvl2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2pPr>
            <a:lvl3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3pPr>
            <a:lvl4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4pPr>
            <a:lvl5pPr algn="l" rtl="0" eaLnBrk="0" fontAlgn="base" hangingPunct="0">
              <a:spcBef>
                <a:spcPct val="0"/>
              </a:spcBef>
              <a:spcAft>
                <a:spcPct val="0"/>
              </a:spcAft>
              <a:defRPr sz="2800" b="1" i="1">
                <a:solidFill>
                  <a:schemeClr val="tx2"/>
                </a:solidFill>
                <a:effectLst>
                  <a:outerShdw blurRad="38100" dist="38100" dir="2700000" algn="tl">
                    <a:srgbClr val="000000"/>
                  </a:outerShdw>
                </a:effectLst>
                <a:latin typeface="华文彩云" panose="02010800040101010101" pitchFamily="2" charset="-122"/>
                <a:ea typeface="华文彩云" panose="0201080004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黑体" panose="02010609060101010101" pitchFamily="49" charset="-122"/>
              </a:defRPr>
            </a:lvl9pPr>
          </a:lstStyle>
          <a:p>
            <a:pPr eaLnBrk="1" hangingPunct="1">
              <a:lnSpc>
                <a:spcPct val="150000"/>
              </a:lnSpc>
            </a:pPr>
            <a:r>
              <a:rPr lang="zh-CN" altLang="en-US" sz="2400" b="0" i="0" dirty="0">
                <a:solidFill>
                  <a:schemeClr val="tx1"/>
                </a:solidFill>
                <a:effectLst/>
                <a:latin typeface="微软雅黑" panose="020B0503020204020204" charset="-122"/>
                <a:ea typeface="微软雅黑" panose="020B0503020204020204" charset="-122"/>
              </a:rPr>
              <a:t>④被误食</a:t>
            </a:r>
            <a:endParaRPr lang="en-US" altLang="zh-CN" sz="2400" b="0" i="0" dirty="0">
              <a:solidFill>
                <a:schemeClr val="tx1"/>
              </a:solidFill>
              <a:effectLst/>
              <a:latin typeface="微软雅黑" panose="020B0503020204020204" charset="-122"/>
              <a:ea typeface="微软雅黑" panose="020B0503020204020204" charset="-122"/>
            </a:endParaRPr>
          </a:p>
          <a:p>
            <a:pPr marL="285750" indent="-285750" eaLnBrk="1" hangingPunct="1">
              <a:lnSpc>
                <a:spcPct val="150000"/>
              </a:lnSpc>
              <a:buFont typeface="Wingdings" panose="05000000000000000000" pitchFamily="2" charset="2"/>
              <a:buChar char="u"/>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内化及食物链传递</a:t>
            </a:r>
            <a:endPar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marL="285750" indent="-285750" eaLnBrk="1" hangingPunct="1">
              <a:lnSpc>
                <a:spcPct val="150000"/>
              </a:lnSpc>
              <a:buFont typeface="Wingdings" panose="05000000000000000000" pitchFamily="2" charset="2"/>
              <a:buChar char="u"/>
            </a:pPr>
            <a:r>
              <a:rPr lang="zh-CN" altLang="en-US"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生物毒性及健康风险</a:t>
            </a:r>
            <a:endParaRPr lang="en-US" altLang="zh-CN" sz="1800" b="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rcRect l="7357" b="23933"/>
          <a:stretch>
            <a:fillRect/>
          </a:stretch>
        </p:blipFill>
        <p:spPr>
          <a:xfrm>
            <a:off x="4796155" y="3140710"/>
            <a:ext cx="6919595" cy="3191510"/>
          </a:xfrm>
          <a:prstGeom prst="rect">
            <a:avLst/>
          </a:prstGeom>
          <a:ln>
            <a:solidFill>
              <a:srgbClr val="A7D0E6"/>
            </a:solidFill>
          </a:ln>
        </p:spPr>
      </p:pic>
      <p:sp>
        <p:nvSpPr>
          <p:cNvPr id="9" name="文本框 8"/>
          <p:cNvSpPr txBox="1"/>
          <p:nvPr/>
        </p:nvSpPr>
        <p:spPr>
          <a:xfrm>
            <a:off x="5591810" y="4076700"/>
            <a:ext cx="949960" cy="275590"/>
          </a:xfrm>
          <a:prstGeom prst="rect">
            <a:avLst/>
          </a:prstGeom>
          <a:solidFill>
            <a:schemeClr val="bg1"/>
          </a:solidFill>
        </p:spPr>
        <p:txBody>
          <a:bodyPr wrap="square" rtlCol="0">
            <a:spAutoFit/>
          </a:bodyPr>
          <a:p>
            <a:r>
              <a:rPr lang="zh-CN" altLang="en-US" sz="1200" b="1">
                <a:latin typeface="黑体" panose="02010609060101010101" pitchFamily="49" charset="-122"/>
                <a:ea typeface="黑体" panose="02010609060101010101" pitchFamily="49" charset="-122"/>
              </a:rPr>
              <a:t>直接微塑料</a:t>
            </a:r>
            <a:endParaRPr lang="zh-CN" altLang="en-US" sz="1200" b="1">
              <a:latin typeface="黑体" panose="02010609060101010101" pitchFamily="49" charset="-122"/>
              <a:ea typeface="黑体" panose="02010609060101010101" pitchFamily="49" charset="-122"/>
            </a:endParaRPr>
          </a:p>
        </p:txBody>
      </p:sp>
      <p:sp>
        <p:nvSpPr>
          <p:cNvPr id="10" name="文本框 9"/>
          <p:cNvSpPr txBox="1"/>
          <p:nvPr/>
        </p:nvSpPr>
        <p:spPr>
          <a:xfrm>
            <a:off x="4511675" y="4077335"/>
            <a:ext cx="949960" cy="275590"/>
          </a:xfrm>
          <a:prstGeom prst="rect">
            <a:avLst/>
          </a:prstGeom>
          <a:solidFill>
            <a:schemeClr val="bg1"/>
          </a:solidFill>
        </p:spPr>
        <p:txBody>
          <a:bodyPr wrap="square" rtlCol="0">
            <a:spAutoFit/>
          </a:bodyPr>
          <a:p>
            <a:r>
              <a:rPr lang="zh-CN" altLang="en-US" sz="1200" b="1">
                <a:latin typeface="黑体" panose="02010609060101010101" pitchFamily="49" charset="-122"/>
                <a:ea typeface="黑体" panose="02010609060101010101" pitchFamily="49" charset="-122"/>
              </a:rPr>
              <a:t>间接微塑料</a:t>
            </a:r>
            <a:endParaRPr lang="zh-CN" altLang="en-US" sz="1200" b="1">
              <a:latin typeface="黑体" panose="02010609060101010101" pitchFamily="49" charset="-122"/>
              <a:ea typeface="黑体" panose="02010609060101010101" pitchFamily="49" charset="-122"/>
            </a:endParaRPr>
          </a:p>
        </p:txBody>
      </p:sp>
      <p:sp>
        <p:nvSpPr>
          <p:cNvPr id="11" name="文本框 10"/>
          <p:cNvSpPr txBox="1"/>
          <p:nvPr/>
        </p:nvSpPr>
        <p:spPr>
          <a:xfrm>
            <a:off x="9912985" y="3140075"/>
            <a:ext cx="1107440" cy="27559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p>
            <a:r>
              <a:rPr lang="zh-CN" altLang="en-US" sz="1200" b="1">
                <a:latin typeface="黑体" panose="02010609060101010101" pitchFamily="49" charset="-122"/>
                <a:ea typeface="黑体" panose="02010609060101010101" pitchFamily="49" charset="-122"/>
              </a:rPr>
              <a:t>通过食物摄入</a:t>
            </a:r>
            <a:endParaRPr lang="zh-CN" altLang="en-US" sz="1200" b="1">
              <a:latin typeface="黑体" panose="02010609060101010101" pitchFamily="49" charset="-122"/>
              <a:ea typeface="黑体" panose="02010609060101010101" pitchFamily="49" charset="-122"/>
            </a:endParaRPr>
          </a:p>
        </p:txBody>
      </p:sp>
      <p:sp>
        <p:nvSpPr>
          <p:cNvPr id="12" name="矩形 11"/>
          <p:cNvSpPr/>
          <p:nvPr/>
        </p:nvSpPr>
        <p:spPr>
          <a:xfrm>
            <a:off x="9984105" y="3474085"/>
            <a:ext cx="864235" cy="101600"/>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13" name="文本框 12"/>
          <p:cNvSpPr txBox="1"/>
          <p:nvPr/>
        </p:nvSpPr>
        <p:spPr>
          <a:xfrm>
            <a:off x="6240145" y="4725035"/>
            <a:ext cx="1486535" cy="207010"/>
          </a:xfrm>
          <a:prstGeom prst="rect">
            <a:avLst/>
          </a:prstGeom>
          <a:solidFill>
            <a:srgbClr val="ADD3E6"/>
          </a:solidFill>
        </p:spPr>
        <p:txBody>
          <a:bodyPr wrap="square" rtlCol="0">
            <a:noAutofit/>
          </a:bodyPr>
          <a:p>
            <a:r>
              <a:rPr lang="zh-CN" altLang="en-US" sz="1000" b="1">
                <a:latin typeface="黑体" panose="02010609060101010101" pitchFamily="49" charset="-122"/>
                <a:ea typeface="黑体" panose="02010609060101010101" pitchFamily="49" charset="-122"/>
              </a:rPr>
              <a:t>重金属或其它污染物</a:t>
            </a:r>
            <a:endParaRPr lang="zh-CN" altLang="en-US" sz="1000" b="1">
              <a:latin typeface="黑体" panose="02010609060101010101" pitchFamily="49" charset="-122"/>
              <a:ea typeface="黑体" panose="02010609060101010101" pitchFamily="49" charset="-122"/>
            </a:endParaRPr>
          </a:p>
        </p:txBody>
      </p:sp>
      <p:sp>
        <p:nvSpPr>
          <p:cNvPr id="14" name="文本框 13"/>
          <p:cNvSpPr txBox="1"/>
          <p:nvPr/>
        </p:nvSpPr>
        <p:spPr>
          <a:xfrm>
            <a:off x="5213985" y="4725035"/>
            <a:ext cx="1072515" cy="207010"/>
          </a:xfrm>
          <a:prstGeom prst="rect">
            <a:avLst/>
          </a:prstGeom>
          <a:solidFill>
            <a:srgbClr val="ADD3E6"/>
          </a:solidFill>
        </p:spPr>
        <p:txBody>
          <a:bodyPr wrap="square" rtlCol="0">
            <a:noAutofit/>
          </a:bodyPr>
          <a:p>
            <a:r>
              <a:rPr lang="zh-CN" altLang="en-US" sz="1000" b="1">
                <a:latin typeface="黑体" panose="02010609060101010101" pitchFamily="49" charset="-122"/>
                <a:ea typeface="黑体" panose="02010609060101010101" pitchFamily="49" charset="-122"/>
              </a:rPr>
              <a:t>微塑料</a:t>
            </a:r>
            <a:endParaRPr lang="zh-CN" altLang="en-US" sz="1000" b="1">
              <a:latin typeface="黑体" panose="02010609060101010101" pitchFamily="49" charset="-122"/>
              <a:ea typeface="黑体" panose="02010609060101010101" pitchFamily="49" charset="-122"/>
            </a:endParaRPr>
          </a:p>
        </p:txBody>
      </p:sp>
      <p:sp>
        <p:nvSpPr>
          <p:cNvPr id="15" name="文本框 14"/>
          <p:cNvSpPr txBox="1"/>
          <p:nvPr/>
        </p:nvSpPr>
        <p:spPr>
          <a:xfrm>
            <a:off x="5591810" y="5085080"/>
            <a:ext cx="1486535" cy="207010"/>
          </a:xfrm>
          <a:prstGeom prst="rect">
            <a:avLst/>
          </a:prstGeom>
          <a:solidFill>
            <a:srgbClr val="ADD3E6"/>
          </a:solidFill>
        </p:spPr>
        <p:txBody>
          <a:bodyPr wrap="square" rtlCol="0">
            <a:noAutofit/>
          </a:bodyPr>
          <a:p>
            <a:r>
              <a:rPr lang="zh-CN" altLang="en-US" sz="1000" b="1">
                <a:latin typeface="黑体" panose="02010609060101010101" pitchFamily="49" charset="-122"/>
                <a:ea typeface="黑体" panose="02010609060101010101" pitchFamily="49" charset="-122"/>
              </a:rPr>
              <a:t>在水环境中的作用</a:t>
            </a:r>
            <a:endParaRPr lang="zh-CN" altLang="en-US" sz="1000" b="1">
              <a:latin typeface="黑体" panose="02010609060101010101" pitchFamily="49" charset="-122"/>
              <a:ea typeface="黑体" panose="02010609060101010101" pitchFamily="49" charset="-122"/>
            </a:endParaRPr>
          </a:p>
        </p:txBody>
      </p:sp>
      <p:sp>
        <p:nvSpPr>
          <p:cNvPr id="17" name="文本框 16"/>
          <p:cNvSpPr txBox="1"/>
          <p:nvPr/>
        </p:nvSpPr>
        <p:spPr>
          <a:xfrm rot="1680000">
            <a:off x="7723505" y="5616575"/>
            <a:ext cx="630555" cy="381000"/>
          </a:xfrm>
          <a:prstGeom prst="rect">
            <a:avLst/>
          </a:prstGeom>
          <a:noFill/>
          <a:extLst>
            <a:ext uri="{909E8E84-426E-40DD-AFC4-6F175D3DCCD1}">
              <a14:hiddenFill xmlns:a14="http://schemas.microsoft.com/office/drawing/2010/main">
                <a:solidFill>
                  <a:srgbClr val="ADD3E6"/>
                </a:solidFill>
              </a14:hiddenFill>
            </a:ext>
          </a:extLst>
        </p:spPr>
        <p:txBody>
          <a:bodyPr wrap="square" rtlCol="0">
            <a:noAutofit/>
          </a:bodyPr>
          <a:p>
            <a:r>
              <a:rPr lang="zh-CN" altLang="en-US" sz="1000" b="1">
                <a:latin typeface="黑体" panose="02010609060101010101" pitchFamily="49" charset="-122"/>
                <a:ea typeface="黑体" panose="02010609060101010101" pitchFamily="49" charset="-122"/>
              </a:rPr>
              <a:t>产生毒性作用</a:t>
            </a:r>
            <a:endParaRPr lang="zh-CN" altLang="en-US" sz="1000" b="1">
              <a:latin typeface="黑体" panose="02010609060101010101" pitchFamily="49" charset="-122"/>
              <a:ea typeface="黑体" panose="02010609060101010101" pitchFamily="49" charset="-122"/>
            </a:endParaRPr>
          </a:p>
        </p:txBody>
      </p:sp>
      <p:sp>
        <p:nvSpPr>
          <p:cNvPr id="18" name="矩形 17"/>
          <p:cNvSpPr/>
          <p:nvPr/>
        </p:nvSpPr>
        <p:spPr>
          <a:xfrm rot="1380000">
            <a:off x="7896225" y="5372735"/>
            <a:ext cx="647700" cy="215900"/>
          </a:xfrm>
          <a:prstGeom prst="rect">
            <a:avLst/>
          </a:prstGeom>
          <a:solidFill>
            <a:srgbClr val="A0CDE4"/>
          </a:solidFill>
          <a:ln w="9525" cap="flat" cmpd="sng" algn="ctr">
            <a:solidFill>
              <a:srgbClr val="ADD3E8"/>
            </a:solid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20" name="矩形 19"/>
          <p:cNvSpPr/>
          <p:nvPr/>
        </p:nvSpPr>
        <p:spPr>
          <a:xfrm rot="20640000">
            <a:off x="6434455" y="5273040"/>
            <a:ext cx="647700" cy="138430"/>
          </a:xfrm>
          <a:prstGeom prst="rect">
            <a:avLst/>
          </a:prstGeom>
          <a:solidFill>
            <a:srgbClr val="A7D0E6"/>
          </a:solidFill>
          <a:ln w="9525" cap="flat" cmpd="sng" algn="ctr">
            <a:solidFill>
              <a:srgbClr val="ADD3E8"/>
            </a:solid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21" name="文本框 20"/>
          <p:cNvSpPr txBox="1"/>
          <p:nvPr/>
        </p:nvSpPr>
        <p:spPr>
          <a:xfrm rot="1020000">
            <a:off x="6505575" y="5618480"/>
            <a:ext cx="793750" cy="339090"/>
          </a:xfrm>
          <a:prstGeom prst="rect">
            <a:avLst/>
          </a:prstGeom>
          <a:solidFill>
            <a:srgbClr val="95C7E0"/>
          </a:solidFill>
        </p:spPr>
        <p:txBody>
          <a:bodyPr wrap="square" rtlCol="0">
            <a:noAutofit/>
          </a:bodyPr>
          <a:p>
            <a:r>
              <a:rPr lang="zh-CN" altLang="en-US" sz="1000" b="1">
                <a:latin typeface="黑体" panose="02010609060101010101" pitchFamily="49" charset="-122"/>
                <a:ea typeface="黑体" panose="02010609060101010101" pitchFamily="49" charset="-122"/>
              </a:rPr>
              <a:t>在表面形成生物膜</a:t>
            </a:r>
            <a:endParaRPr lang="zh-CN" altLang="en-US" sz="1000" b="1">
              <a:latin typeface="黑体" panose="02010609060101010101" pitchFamily="49" charset="-122"/>
              <a:ea typeface="黑体" panose="02010609060101010101" pitchFamily="49" charset="-122"/>
            </a:endParaRPr>
          </a:p>
        </p:txBody>
      </p:sp>
      <p:sp>
        <p:nvSpPr>
          <p:cNvPr id="19" name="文本框 18"/>
          <p:cNvSpPr txBox="1"/>
          <p:nvPr/>
        </p:nvSpPr>
        <p:spPr>
          <a:xfrm rot="20760000">
            <a:off x="6527800" y="5229225"/>
            <a:ext cx="534670" cy="214630"/>
          </a:xfrm>
          <a:prstGeom prst="rect">
            <a:avLst/>
          </a:prstGeom>
          <a:noFill/>
          <a:extLst>
            <a:ext uri="{909E8E84-426E-40DD-AFC4-6F175D3DCCD1}">
              <a14:hiddenFill xmlns:a14="http://schemas.microsoft.com/office/drawing/2010/main">
                <a:solidFill>
                  <a:srgbClr val="ADD3E6"/>
                </a:solidFill>
              </a14:hiddenFill>
            </a:ext>
          </a:extLst>
        </p:spPr>
        <p:txBody>
          <a:bodyPr wrap="square" rtlCol="0">
            <a:noAutofit/>
          </a:bodyPr>
          <a:p>
            <a:r>
              <a:rPr lang="zh-CN" altLang="en-US" sz="1000" b="1">
                <a:latin typeface="黑体" panose="02010609060101010101" pitchFamily="49" charset="-122"/>
                <a:ea typeface="黑体" panose="02010609060101010101" pitchFamily="49" charset="-122"/>
              </a:rPr>
              <a:t>摄入</a:t>
            </a:r>
            <a:endParaRPr lang="zh-CN" altLang="en-US" sz="1000" b="1">
              <a:latin typeface="黑体" panose="02010609060101010101" pitchFamily="49" charset="-122"/>
              <a:ea typeface="黑体" panose="02010609060101010101" pitchFamily="49" charset="-122"/>
            </a:endParaRPr>
          </a:p>
        </p:txBody>
      </p:sp>
      <p:sp>
        <p:nvSpPr>
          <p:cNvPr id="22" name="文本框 21"/>
          <p:cNvSpPr txBox="1"/>
          <p:nvPr/>
        </p:nvSpPr>
        <p:spPr>
          <a:xfrm rot="20640000">
            <a:off x="7628890" y="4809490"/>
            <a:ext cx="1027430" cy="339090"/>
          </a:xfrm>
          <a:prstGeom prst="rect">
            <a:avLst/>
          </a:prstGeom>
          <a:solidFill>
            <a:srgbClr val="A9D2E6"/>
          </a:solidFill>
        </p:spPr>
        <p:txBody>
          <a:bodyPr wrap="square" rtlCol="0">
            <a:noAutofit/>
          </a:bodyPr>
          <a:p>
            <a:pPr algn="ctr"/>
            <a:r>
              <a:rPr lang="zh-CN" altLang="en-US" sz="1000" b="1">
                <a:latin typeface="黑体" panose="02010609060101010101" pitchFamily="49" charset="-122"/>
                <a:ea typeface="黑体" panose="02010609060101010101" pitchFamily="49" charset="-122"/>
              </a:rPr>
              <a:t>通过食物链在生物中出现</a:t>
            </a:r>
            <a:endParaRPr lang="zh-CN" altLang="en-US" sz="1000" b="1">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9001526" cy="124650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水环境中颗粒物的吸附作用</a:t>
            </a:r>
            <a:endPar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endParaRPr>
          </a:p>
          <a:p>
            <a:pPr marL="457200" indent="-457200" eaLnBrk="1" hangingPunct="1">
              <a:lnSpc>
                <a:spcPct val="100000"/>
              </a:lnSpc>
              <a:spcBef>
                <a:spcPts val="10"/>
              </a:spcBef>
              <a:spcAft>
                <a:spcPts val="0"/>
              </a:spcAft>
              <a:defRPr/>
            </a:pP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Adsorption by Particles in Aquatic Environment</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911225" y="1730375"/>
            <a:ext cx="10474960" cy="46399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22860">
              <a:lnSpc>
                <a:spcPct val="150000"/>
              </a:lnSpc>
              <a:spcBef>
                <a:spcPts val="0"/>
              </a:spcBef>
              <a:buNone/>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1</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）吸附机理</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吸附：</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指溶液中的溶质在界面层浓度升高的现象。</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r>
              <a:rPr lang="zh-CN" altLang="en-US" sz="22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表面吸附（</a:t>
            </a:r>
            <a:r>
              <a:rPr lang="en-US" altLang="zh-CN" sz="22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surface adsorption</a:t>
            </a:r>
            <a:r>
              <a:rPr lang="zh-CN" altLang="en-US" sz="22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胶体表面具有巨大的比表面和表面能，胶体表面积越大，吸附作用越强。</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r>
              <a:rPr lang="zh-CN" altLang="en-US" sz="22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离子交换吸附（</a:t>
            </a:r>
            <a:r>
              <a:rPr lang="en-US" altLang="zh-CN" sz="22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ion exchange</a:t>
            </a:r>
            <a:r>
              <a:rPr lang="zh-CN" altLang="en-US" sz="22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环境中大部分胶体带负电荷，容易吸附各种阳离子。胶体每吸附一部分阳离子，同时也放出等量的其他阳离子，这种作用称为离子交换吸附作用，属于物理化学吸附。该反应是可逆反应，不受温度影响，交换能力与溶质的性质、浓度和吸附剂的性质有关。</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30000"/>
              </a:lnSpc>
              <a:spcBef>
                <a:spcPts val="0"/>
              </a:spcBef>
              <a:buNone/>
            </a:pP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spTree>
  </p:cSld>
  <p:clrMapOvr>
    <a:masterClrMapping/>
  </p:clrMapOvr>
  <p:transition spd="slow">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p:nvPr/>
        </p:nvSpPr>
        <p:spPr>
          <a:xfrm>
            <a:off x="839470" y="1586865"/>
            <a:ext cx="10425430" cy="36461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50000"/>
              </a:lnSpc>
              <a:spcBef>
                <a:spcPts val="0"/>
              </a:spcBef>
              <a:buNone/>
            </a:pPr>
            <a:r>
              <a:rPr lang="zh-CN" altLang="en-US" sz="22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专属吸附（</a:t>
            </a:r>
            <a:r>
              <a:rPr lang="en-US" altLang="zh-CN" sz="22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special sorption</a:t>
            </a:r>
            <a:r>
              <a:rPr lang="zh-CN" altLang="en-US" sz="22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指在吸附过程中，除了化学键作用外，尚有加强的憎水键和范德华力或氢键作用。该作用不但可以使表面电荷改变符号，还可以使离子化合物吸附在同号电荷的表面上。</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这种吸附作用发生在胶体双电层的</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Stern</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层中，被吸附的金属离子进入</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Stern</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层后，不能被通常提取交换性阳离子的提取剂提取，只能被亲和力更强的金属离子取代，或是在强酸性条件下解吸。它在中性表面甚至在与吸附离子带相同电荷符号的表面也能进行吸附作用。</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sp>
        <p:nvSpPr>
          <p:cNvPr id="6"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7"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Text Box 4"/>
          <p:cNvSpPr txBox="1">
            <a:spLocks noChangeArrowheads="1"/>
          </p:cNvSpPr>
          <p:nvPr/>
        </p:nvSpPr>
        <p:spPr bwMode="auto">
          <a:xfrm>
            <a:off x="190818" y="260668"/>
            <a:ext cx="9001526" cy="124650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水环境中颗粒物的吸附作用</a:t>
            </a:r>
            <a:endPar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endParaRPr>
          </a:p>
          <a:p>
            <a:pPr marL="457200" indent="-457200" eaLnBrk="1" hangingPunct="1">
              <a:lnSpc>
                <a:spcPct val="100000"/>
              </a:lnSpc>
              <a:spcBef>
                <a:spcPts val="10"/>
              </a:spcBef>
              <a:spcAft>
                <a:spcPts val="0"/>
              </a:spcAft>
              <a:defRPr/>
            </a:pP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Adsorption by Particles in Aquatic Environment</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p:nvPr/>
        </p:nvPicPr>
        <p:blipFill>
          <a:blip r:embed="rId1"/>
          <a:stretch>
            <a:fillRect/>
          </a:stretch>
        </p:blipFill>
        <p:spPr>
          <a:xfrm>
            <a:off x="8615045" y="1195705"/>
            <a:ext cx="3244850" cy="2965450"/>
          </a:xfrm>
          <a:prstGeom prst="rect">
            <a:avLst/>
          </a:prstGeom>
        </p:spPr>
      </p:pic>
      <p:sp>
        <p:nvSpPr>
          <p:cNvPr id="167940" name="Text Box 4"/>
          <p:cNvSpPr txBox="1">
            <a:spLocks noChangeArrowheads="1"/>
          </p:cNvSpPr>
          <p:nvPr/>
        </p:nvSpPr>
        <p:spPr bwMode="auto">
          <a:xfrm>
            <a:off x="190818" y="260668"/>
            <a:ext cx="633723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水分子的结构</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000000"/>
                </a:solidFill>
                <a:latin typeface="Times New Roman" panose="02020603050405020304" pitchFamily="18" charset="0"/>
                <a:cs typeface="Times New Roman" panose="02020603050405020304" pitchFamily="18" charset="0"/>
              </a:rPr>
              <a:t>Structure</a:t>
            </a:r>
            <a:r>
              <a:rPr lang="en-US" altLang="zh-CN" sz="3000" b="1" dirty="0">
                <a:solidFill>
                  <a:srgbClr val="000000"/>
                </a:solidFill>
                <a:latin typeface="Times New Roman" panose="02020603050405020304" pitchFamily="18" charset="0"/>
                <a:cs typeface="Times New Roman" panose="02020603050405020304" pitchFamily="18" charset="0"/>
              </a:rPr>
              <a:t> of H</a:t>
            </a:r>
            <a:r>
              <a:rPr lang="en-US" altLang="zh-CN" sz="3000" b="1" baseline="-25000" dirty="0">
                <a:solidFill>
                  <a:srgbClr val="000000"/>
                </a:solidFill>
                <a:latin typeface="Times New Roman" panose="02020603050405020304" pitchFamily="18" charset="0"/>
                <a:cs typeface="Times New Roman" panose="02020603050405020304" pitchFamily="18" charset="0"/>
              </a:rPr>
              <a:t>2</a:t>
            </a:r>
            <a:r>
              <a:rPr lang="en-US" altLang="zh-CN" sz="3000" b="1" dirty="0">
                <a:solidFill>
                  <a:srgbClr val="000000"/>
                </a:solidFill>
                <a:latin typeface="Times New Roman" panose="02020603050405020304" pitchFamily="18" charset="0"/>
                <a:cs typeface="Times New Roman" panose="02020603050405020304" pitchFamily="18" charset="0"/>
              </a:rPr>
              <a:t>O</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21510" name="Text Box 8"/>
          <p:cNvSpPr txBox="1"/>
          <p:nvPr/>
        </p:nvSpPr>
        <p:spPr>
          <a:xfrm>
            <a:off x="507365" y="1035050"/>
            <a:ext cx="8669020" cy="42386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30000"/>
              </a:lnSpc>
              <a:spcBef>
                <a:spcPct val="0"/>
              </a:spcBef>
              <a:spcAft>
                <a:spcPts val="0"/>
              </a:spcAft>
              <a:buClrTx/>
              <a:buSzPct val="100000"/>
              <a:buNone/>
            </a:pPr>
            <a:r>
              <a:rPr lang="zh-CN" altLang="en-US" sz="2400" b="1" dirty="0">
                <a:solidFill>
                  <a:srgbClr val="06071F"/>
                </a:solidFill>
                <a:latin typeface="黑体" panose="02010609060101010101" pitchFamily="49" charset="-122"/>
                <a:ea typeface="黑体" panose="02010609060101010101" pitchFamily="49" charset="-122"/>
              </a:rPr>
              <a:t> </a:t>
            </a:r>
            <a:r>
              <a:rPr lang="en-US" altLang="zh-CN" sz="2400" b="1" dirty="0">
                <a:solidFill>
                  <a:srgbClr val="06071F"/>
                </a:solidFill>
                <a:latin typeface="黑体" panose="02010609060101010101" pitchFamily="49" charset="-122"/>
                <a:ea typeface="黑体" panose="02010609060101010101" pitchFamily="49" charset="-122"/>
              </a:rPr>
              <a:t> </a:t>
            </a:r>
            <a:r>
              <a:rPr lang="zh-CN" altLang="en-US" sz="2000" dirty="0">
                <a:solidFill>
                  <a:srgbClr val="06071F"/>
                </a:solidFill>
                <a:latin typeface="黑体" panose="02010609060101010101" pitchFamily="49" charset="-122"/>
                <a:ea typeface="黑体" panose="02010609060101010101" pitchFamily="49" charset="-122"/>
              </a:rPr>
              <a:t>水分子是由两个氢原子连接一个氧原子组成，这三个原子并</a:t>
            </a:r>
            <a:endParaRPr lang="zh-CN" altLang="en-US" sz="2000" dirty="0">
              <a:solidFill>
                <a:srgbClr val="06071F"/>
              </a:solidFill>
              <a:latin typeface="黑体" panose="02010609060101010101" pitchFamily="49" charset="-122"/>
              <a:ea typeface="黑体" panose="02010609060101010101" pitchFamily="49" charset="-122"/>
            </a:endParaRPr>
          </a:p>
          <a:p>
            <a:pPr marL="0" indent="0">
              <a:lnSpc>
                <a:spcPct val="130000"/>
              </a:lnSpc>
              <a:spcBef>
                <a:spcPct val="0"/>
              </a:spcBef>
              <a:spcAft>
                <a:spcPts val="0"/>
              </a:spcAft>
              <a:buClrTx/>
              <a:buSzPct val="100000"/>
              <a:buNone/>
            </a:pPr>
            <a:r>
              <a:rPr lang="en-US" altLang="zh-CN" sz="2000" dirty="0">
                <a:solidFill>
                  <a:srgbClr val="06071F"/>
                </a:solidFill>
                <a:latin typeface="黑体" panose="02010609060101010101" pitchFamily="49" charset="-122"/>
                <a:ea typeface="黑体" panose="02010609060101010101" pitchFamily="49" charset="-122"/>
              </a:rPr>
              <a:t>  </a:t>
            </a:r>
            <a:r>
              <a:rPr lang="zh-CN" altLang="en-US" sz="2000" dirty="0">
                <a:solidFill>
                  <a:srgbClr val="06071F"/>
                </a:solidFill>
                <a:latin typeface="黑体" panose="02010609060101010101" pitchFamily="49" charset="-122"/>
                <a:ea typeface="黑体" panose="02010609060101010101" pitchFamily="49" charset="-122"/>
              </a:rPr>
              <a:t>非</a:t>
            </a:r>
            <a:r>
              <a:rPr lang="zh-CN" altLang="en-US" sz="2000" dirty="0">
                <a:solidFill>
                  <a:srgbClr val="06071F"/>
                </a:solidFill>
                <a:latin typeface="黑体" panose="02010609060101010101" pitchFamily="49" charset="-122"/>
                <a:ea typeface="黑体" panose="02010609060101010101" pitchFamily="49" charset="-122"/>
                <a:sym typeface="+mn-ea"/>
              </a:rPr>
              <a:t>在</a:t>
            </a:r>
            <a:r>
              <a:rPr lang="zh-CN" altLang="en-US" sz="2000" dirty="0">
                <a:solidFill>
                  <a:srgbClr val="06071F"/>
                </a:solidFill>
                <a:latin typeface="黑体" panose="02010609060101010101" pitchFamily="49" charset="-122"/>
                <a:ea typeface="黑体" panose="02010609060101010101" pitchFamily="49" charset="-122"/>
              </a:rPr>
              <a:t>一条直线上排列，两个氢原子之间的夹角为</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104.5</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22225">
              <a:lnSpc>
                <a:spcPct val="130000"/>
              </a:lnSpc>
              <a:spcBef>
                <a:spcPct val="0"/>
              </a:spcBef>
              <a:spcAft>
                <a:spcPts val="0"/>
              </a:spcAft>
              <a:buNone/>
            </a:pP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22225">
              <a:lnSpc>
                <a:spcPct val="70000"/>
              </a:lnSpc>
              <a:spcBef>
                <a:spcPts val="0"/>
              </a:spcBef>
              <a:spcAft>
                <a:spcPts val="0"/>
              </a:spcAft>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0">
              <a:lnSpc>
                <a:spcPct val="150000"/>
              </a:lnSpc>
              <a:buNone/>
            </a:pPr>
            <a:r>
              <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a:t>
            </a:r>
            <a:r>
              <a:rPr lang="en-US" altLang="zh-CN" sz="2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a:t>
            </a:r>
            <a:r>
              <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）偶极矩性质（</a:t>
            </a:r>
            <a:r>
              <a:rPr lang="en-US" altLang="zh-CN" sz="2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dipole moment</a:t>
            </a:r>
            <a:r>
              <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a:t>
            </a:r>
            <a:endPar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endParaRPr>
          </a:p>
          <a:p>
            <a:pPr marL="0" lvl="1" indent="0">
              <a:lnSpc>
                <a:spcPct val="130000"/>
              </a:lnSpc>
              <a:spcBef>
                <a:spcPts val="20"/>
              </a:spcBef>
              <a:spcAft>
                <a:spcPts val="0"/>
              </a:spcAft>
              <a:buNone/>
            </a:pPr>
            <a:r>
              <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 </a:t>
            </a:r>
            <a:r>
              <a:rPr lang="en-US" altLang="zh-CN"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   </a:t>
            </a:r>
            <a:r>
              <a:rPr lang="zh-CN" altLang="en-US" sz="2000" dirty="0">
                <a:solidFill>
                  <a:srgbClr val="06071F"/>
                </a:solidFill>
                <a:latin typeface="黑体" panose="02010609060101010101" pitchFamily="49" charset="-122"/>
                <a:ea typeface="黑体" panose="02010609060101010101" pitchFamily="49" charset="-122"/>
                <a:sym typeface="Symbol" panose="05050102010706020507" pitchFamily="18" charset="2"/>
              </a:rPr>
              <a:t>水分子中氢原子端带正电荷，而氧原子端带负电荷，使其既可接近</a:t>
            </a:r>
            <a:endParaRPr lang="zh-CN" altLang="en-US" sz="2000" dirty="0">
              <a:solidFill>
                <a:srgbClr val="06071F"/>
              </a:solidFill>
              <a:latin typeface="黑体" panose="02010609060101010101" pitchFamily="49" charset="-122"/>
              <a:ea typeface="黑体" panose="02010609060101010101" pitchFamily="49" charset="-122"/>
              <a:sym typeface="Symbol" panose="05050102010706020507" pitchFamily="18" charset="2"/>
            </a:endParaRPr>
          </a:p>
          <a:p>
            <a:pPr marL="0" lvl="1" indent="0">
              <a:lnSpc>
                <a:spcPct val="130000"/>
              </a:lnSpc>
              <a:spcBef>
                <a:spcPts val="20"/>
              </a:spcBef>
              <a:spcAft>
                <a:spcPts val="0"/>
              </a:spcAft>
              <a:buNone/>
            </a:pPr>
            <a:r>
              <a:rPr lang="zh-CN" altLang="en-US" sz="2000" dirty="0">
                <a:solidFill>
                  <a:srgbClr val="06071F"/>
                </a:solidFill>
                <a:latin typeface="黑体" panose="02010609060101010101" pitchFamily="49" charset="-122"/>
                <a:ea typeface="黑体" panose="02010609060101010101" pitchFamily="49" charset="-122"/>
                <a:sym typeface="Symbol" panose="05050102010706020507" pitchFamily="18" charset="2"/>
              </a:rPr>
              <a:t>正离子，也可接近负离子，这就是水对极性物质具有很高溶解能力的原因。</a:t>
            </a:r>
            <a:endParaRPr lang="en-US" altLang="zh-CN" sz="2000" b="1" dirty="0">
              <a:solidFill>
                <a:srgbClr val="06071F"/>
              </a:solidFill>
              <a:latin typeface="黑体" panose="02010609060101010101" pitchFamily="49" charset="-122"/>
              <a:ea typeface="黑体" panose="02010609060101010101" pitchFamily="49" charset="-122"/>
              <a:sym typeface="Symbol" panose="05050102010706020507" pitchFamily="18" charset="2"/>
            </a:endParaRPr>
          </a:p>
          <a:p>
            <a:pPr marL="0" lvl="1" indent="0">
              <a:lnSpc>
                <a:spcPct val="150000"/>
              </a:lnSpc>
              <a:spcBef>
                <a:spcPts val="480"/>
              </a:spcBef>
              <a:buNone/>
            </a:pPr>
            <a:r>
              <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a:t>
            </a:r>
            <a:r>
              <a:rPr lang="en-US" altLang="zh-CN"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2</a:t>
            </a:r>
            <a:r>
              <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）形成氢键（</a:t>
            </a:r>
            <a:r>
              <a:rPr lang="en-US" altLang="zh-CN" sz="2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hydrogen bond</a:t>
            </a:r>
            <a:r>
              <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a:t>
            </a:r>
            <a:endPar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endParaRPr>
          </a:p>
          <a:p>
            <a:pPr marL="0" lvl="1" indent="0">
              <a:lnSpc>
                <a:spcPct val="130000"/>
              </a:lnSpc>
              <a:spcBef>
                <a:spcPts val="0"/>
              </a:spcBef>
              <a:spcAft>
                <a:spcPts val="0"/>
              </a:spcAft>
              <a:buNone/>
            </a:pPr>
            <a:r>
              <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 </a:t>
            </a:r>
            <a:r>
              <a:rPr lang="en-US" altLang="zh-CN"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   </a:t>
            </a:r>
            <a:r>
              <a:rPr lang="zh-CN" altLang="en-US" sz="2000" dirty="0">
                <a:solidFill>
                  <a:srgbClr val="06071F"/>
                </a:solidFill>
                <a:latin typeface="黑体" panose="02010609060101010101" pitchFamily="49" charset="-122"/>
                <a:ea typeface="黑体" panose="02010609060101010101" pitchFamily="49" charset="-122"/>
                <a:sym typeface="Symbol" panose="05050102010706020507" pitchFamily="18" charset="2"/>
              </a:rPr>
              <a:t>水分子间氢</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键能为</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15-20 kJ/mol</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，氢键可使水分子紧密聚集在一起，</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0">
              <a:lnSpc>
                <a:spcPct val="130000"/>
              </a:lnSpc>
              <a:spcBef>
                <a:spcPts val="0"/>
              </a:spcBef>
              <a:spcAft>
                <a:spcPts val="0"/>
              </a:spcAft>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形成水分子网。这就是水具有高熔点和高沸点的原因。</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sp>
        <p:nvSpPr>
          <p:cNvPr id="3"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graphicFrame>
        <p:nvGraphicFramePr>
          <p:cNvPr id="6" name="表格 5"/>
          <p:cNvGraphicFramePr>
            <a:graphicFrameLocks noGrp="1"/>
          </p:cNvGraphicFramePr>
          <p:nvPr>
            <p:custDataLst>
              <p:tags r:id="rId2"/>
            </p:custDataLst>
          </p:nvPr>
        </p:nvGraphicFramePr>
        <p:xfrm>
          <a:off x="1081405" y="5276850"/>
          <a:ext cx="7447915" cy="1379220"/>
        </p:xfrm>
        <a:graphic>
          <a:graphicData uri="http://schemas.openxmlformats.org/drawingml/2006/table">
            <a:tbl>
              <a:tblPr firstRow="1">
                <a:tableStyleId>{2C102DFA-0872-4A0E-98C2-9000CC1CFE42}</a:tableStyleId>
              </a:tblPr>
              <a:tblGrid>
                <a:gridCol w="3292475"/>
                <a:gridCol w="1038860"/>
                <a:gridCol w="1038860"/>
                <a:gridCol w="1038860"/>
                <a:gridCol w="1038860"/>
              </a:tblGrid>
              <a:tr h="418161">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endParaRPr lang="zh-CN" altLang="en-US" sz="2000" dirty="0"/>
                    </a:p>
                  </a:txBody>
                  <a:tcPr marL="90000" marR="90000" marT="46814" marB="46814" anchor="ctr" anchorCtr="1"/>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zh-CN" sz="2000" dirty="0"/>
                        <a:t>CH</a:t>
                      </a:r>
                      <a:r>
                        <a:rPr lang="en-US" altLang="zh-CN" sz="2000" baseline="-25000" dirty="0"/>
                        <a:t>4</a:t>
                      </a:r>
                      <a:r>
                        <a:rPr lang="en-US" altLang="zh-CN" sz="2000" dirty="0"/>
                        <a:t> </a:t>
                      </a:r>
                      <a:endParaRPr lang="en-US" altLang="zh-CN" sz="2000" dirty="0"/>
                    </a:p>
                  </a:txBody>
                  <a:tcPr marL="90000" marR="90000" marT="46814" marB="46814" anchor="ctr" anchorCtr="1"/>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zh-CN" sz="2000" dirty="0"/>
                        <a:t>NH</a:t>
                      </a:r>
                      <a:r>
                        <a:rPr lang="en-US" altLang="zh-CN" sz="2000" baseline="-25000" dirty="0"/>
                        <a:t>3</a:t>
                      </a:r>
                      <a:endParaRPr lang="en-US" altLang="zh-CN" sz="2000" baseline="-25000" dirty="0"/>
                    </a:p>
                  </a:txBody>
                  <a:tcPr marL="90000" marR="90000" marT="46814" marB="46814" anchor="ctr" anchorCtr="1"/>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zh-CN" sz="2000" dirty="0"/>
                        <a:t>H</a:t>
                      </a:r>
                      <a:r>
                        <a:rPr lang="en-US" altLang="zh-CN" sz="2000" baseline="-25000" dirty="0"/>
                        <a:t>2</a:t>
                      </a:r>
                      <a:r>
                        <a:rPr lang="en-US" altLang="zh-CN" sz="2000" dirty="0"/>
                        <a:t>O</a:t>
                      </a:r>
                      <a:endParaRPr lang="en-US" altLang="zh-CN" sz="2000" dirty="0"/>
                    </a:p>
                  </a:txBody>
                  <a:tcPr marL="90000" marR="90000" marT="46814" marB="46814" anchor="ctr" anchorCtr="1"/>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zh-CN" sz="2000" dirty="0"/>
                        <a:t>HF</a:t>
                      </a:r>
                      <a:endParaRPr lang="en-US" altLang="zh-CN" sz="2000" dirty="0"/>
                    </a:p>
                  </a:txBody>
                  <a:tcPr marL="90000" marR="90000" marT="46814" marB="46814" anchor="ctr" anchorCtr="1"/>
                </a:tc>
              </a:tr>
              <a:tr h="418161">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zh-CN" sz="2000" dirty="0"/>
                        <a:t>Melting point</a:t>
                      </a:r>
                      <a:r>
                        <a:rPr lang="en-US" altLang="zh-CN" sz="2000" dirty="0"/>
                        <a:t>/℃</a:t>
                      </a:r>
                      <a:endParaRPr lang="en-US" altLang="zh-CN" sz="2000" dirty="0"/>
                    </a:p>
                  </a:txBody>
                  <a:tcPr marL="90000" marR="90000" marT="46814" marB="46814" anchor="ctr" anchorCtr="1"/>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zh-CN" sz="2000" dirty="0"/>
                        <a:t>-192</a:t>
                      </a:r>
                      <a:endParaRPr lang="en-US" altLang="zh-CN" sz="2000" dirty="0"/>
                    </a:p>
                  </a:txBody>
                  <a:tcPr marL="90000" marR="90000" marT="46814" marB="46814" anchor="ctr" anchorCtr="1"/>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zh-CN" sz="2000" dirty="0"/>
                        <a:t>-78</a:t>
                      </a:r>
                      <a:endParaRPr lang="en-US" altLang="zh-CN" sz="2000" dirty="0"/>
                    </a:p>
                  </a:txBody>
                  <a:tcPr marL="90000" marR="90000" marT="46814" marB="46814" anchor="ctr" anchorCtr="1"/>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zh-CN" sz="2000" dirty="0"/>
                        <a:t>0</a:t>
                      </a:r>
                      <a:endParaRPr lang="en-US" altLang="zh-CN" sz="2000" dirty="0"/>
                    </a:p>
                  </a:txBody>
                  <a:tcPr marL="90000" marR="90000" marT="46814" marB="46814" anchor="ctr" anchorCtr="1"/>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zh-CN" sz="2000" dirty="0"/>
                        <a:t>-83</a:t>
                      </a:r>
                      <a:endParaRPr lang="en-US" altLang="zh-CN" sz="2000" dirty="0"/>
                    </a:p>
                  </a:txBody>
                  <a:tcPr marL="90000" marR="90000" marT="46814" marB="46814" anchor="ctr" anchorCtr="1"/>
                </a:tc>
              </a:tr>
              <a:tr h="418161">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zh-CN" sz="2000" dirty="0"/>
                        <a:t>Boiling point</a:t>
                      </a:r>
                      <a:r>
                        <a:rPr lang="en-US" altLang="zh-CN" sz="2000" dirty="0"/>
                        <a:t>/℃</a:t>
                      </a:r>
                      <a:endParaRPr lang="en-US" altLang="zh-CN" sz="2000" dirty="0"/>
                    </a:p>
                  </a:txBody>
                  <a:tcPr marL="90000" marR="90000" marT="46814" marB="46814" anchor="ctr" anchorCtr="1"/>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zh-CN" sz="2000" dirty="0"/>
                        <a:t>-164</a:t>
                      </a:r>
                      <a:endParaRPr lang="en-US" altLang="zh-CN" sz="2000" dirty="0"/>
                    </a:p>
                  </a:txBody>
                  <a:tcPr marL="90000" marR="90000" marT="46814" marB="46814" anchor="ctr" anchorCtr="1"/>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zh-CN" sz="2000" dirty="0"/>
                        <a:t>-33</a:t>
                      </a:r>
                      <a:endParaRPr lang="en-US" altLang="zh-CN" sz="2000" dirty="0"/>
                    </a:p>
                  </a:txBody>
                  <a:tcPr marL="90000" marR="90000" marT="46814" marB="46814" anchor="ctr" anchorCtr="1"/>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zh-CN" sz="2000" dirty="0"/>
                        <a:t>100</a:t>
                      </a:r>
                      <a:endParaRPr lang="en-US" altLang="zh-CN" sz="2000" dirty="0"/>
                    </a:p>
                  </a:txBody>
                  <a:tcPr marL="90000" marR="90000" marT="46814" marB="46814" anchor="ctr" anchorCtr="1"/>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zh-CN" sz="2000" dirty="0"/>
                        <a:t>20</a:t>
                      </a:r>
                      <a:endParaRPr lang="en-US" altLang="zh-CN" sz="2000" dirty="0"/>
                    </a:p>
                  </a:txBody>
                  <a:tcPr marL="90000" marR="90000" marT="46814" marB="46814" anchor="ctr" anchorCtr="1"/>
                </a:tc>
              </a:tr>
            </a:tbl>
          </a:graphicData>
        </a:graphic>
      </p:graphicFrame>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7" name="Text Box 4"/>
          <p:cNvSpPr txBox="1">
            <a:spLocks noChangeArrowheads="1"/>
          </p:cNvSpPr>
          <p:nvPr/>
        </p:nvSpPr>
        <p:spPr bwMode="auto">
          <a:xfrm>
            <a:off x="191453" y="1844993"/>
            <a:ext cx="6337230"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水分子的性质</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000000"/>
                </a:solidFill>
                <a:latin typeface="Times New Roman" panose="02020603050405020304" pitchFamily="18" charset="0"/>
                <a:cs typeface="Times New Roman" panose="02020603050405020304" pitchFamily="18" charset="0"/>
              </a:rPr>
              <a:t>Properties of H</a:t>
            </a:r>
            <a:r>
              <a:rPr lang="en-US" altLang="zh-CN" sz="3000" b="1" baseline="-25000" dirty="0">
                <a:solidFill>
                  <a:srgbClr val="000000"/>
                </a:solidFill>
                <a:latin typeface="Times New Roman" panose="02020603050405020304" pitchFamily="18" charset="0"/>
                <a:cs typeface="Times New Roman" panose="02020603050405020304" pitchFamily="18" charset="0"/>
              </a:rPr>
              <a:t>2</a:t>
            </a:r>
            <a:r>
              <a:rPr lang="en-US" altLang="zh-CN" sz="3000" b="1" dirty="0">
                <a:solidFill>
                  <a:srgbClr val="000000"/>
                </a:solidFill>
                <a:latin typeface="Times New Roman" panose="02020603050405020304" pitchFamily="18" charset="0"/>
                <a:cs typeface="Times New Roman" panose="02020603050405020304" pitchFamily="18" charset="0"/>
              </a:rPr>
              <a:t>O</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文本框 7"/>
          <p:cNvSpPr txBox="1"/>
          <p:nvPr/>
        </p:nvSpPr>
        <p:spPr>
          <a:xfrm>
            <a:off x="2139110" y="1812113"/>
            <a:ext cx="7913779" cy="398780"/>
          </a:xfrm>
          <a:prstGeom prst="rect">
            <a:avLst/>
          </a:prstGeom>
          <a:noFill/>
        </p:spPr>
        <p:txBody>
          <a:bodyPr wrap="square">
            <a:spAutoFit/>
          </a:bodyPr>
          <a:lstStyle/>
          <a:p>
            <a:pPr algn="ctr"/>
            <a:r>
              <a:rPr lang="zh-CN" altLang="en-US"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水合氧化物对金属阳离子的专属吸附与非专属吸附的区别</a:t>
            </a:r>
            <a:endParaRPr lang="zh-CN" altLang="en-US"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pic>
        <p:nvPicPr>
          <p:cNvPr id="10" name="图片 9"/>
          <p:cNvPicPr>
            <a:picLocks noChangeAspect="1"/>
          </p:cNvPicPr>
          <p:nvPr/>
        </p:nvPicPr>
        <p:blipFill>
          <a:blip r:embed="rId1">
            <a:clrChange>
              <a:clrFrom>
                <a:srgbClr val="F9F9F9"/>
              </a:clrFrom>
              <a:clrTo>
                <a:srgbClr val="F9F9F9">
                  <a:alpha val="0"/>
                </a:srgbClr>
              </a:clrTo>
            </a:clrChange>
          </a:blip>
          <a:stretch>
            <a:fillRect/>
          </a:stretch>
        </p:blipFill>
        <p:spPr>
          <a:xfrm>
            <a:off x="1631315" y="2277110"/>
            <a:ext cx="9094470" cy="3797300"/>
          </a:xfrm>
          <a:prstGeom prst="rect">
            <a:avLst/>
          </a:prstGeom>
        </p:spPr>
      </p:pic>
      <p:sp>
        <p:nvSpPr>
          <p:cNvPr id="2" name="Text Box 4"/>
          <p:cNvSpPr txBox="1">
            <a:spLocks noChangeArrowheads="1"/>
          </p:cNvSpPr>
          <p:nvPr/>
        </p:nvSpPr>
        <p:spPr bwMode="auto">
          <a:xfrm>
            <a:off x="190818" y="260668"/>
            <a:ext cx="9001526" cy="124650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水环境中颗粒物的吸附作用</a:t>
            </a:r>
            <a:endPar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endParaRPr>
          </a:p>
          <a:p>
            <a:pPr marL="457200" indent="-457200" eaLnBrk="1" hangingPunct="1">
              <a:lnSpc>
                <a:spcPct val="100000"/>
              </a:lnSpc>
              <a:spcBef>
                <a:spcPts val="10"/>
              </a:spcBef>
              <a:spcAft>
                <a:spcPts val="0"/>
              </a:spcAft>
              <a:defRPr/>
            </a:pP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Adsorption by Particles in Aquatic Environment</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23570" y="1484630"/>
            <a:ext cx="10853420" cy="61080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0">
              <a:lnSpc>
                <a:spcPct val="150000"/>
              </a:lnSpc>
              <a:spcBef>
                <a:spcPts val="0"/>
              </a:spcBef>
              <a:buNone/>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吸附等温线和等温式</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在固定的温度条件下，当吸附达到平衡时，颗粒物表面上的吸附量（</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Q</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s</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）与溶液中溶质平衡浓度（</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w</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）之间的关系，称之为吸附等温线。</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r>
              <a:rPr lang="en-US" altLang="zh-CN"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Henry </a:t>
            </a:r>
            <a:r>
              <a:rPr lang="zh-CN" altLang="en-US"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型等温线</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为直线型</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K</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：分配系数</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r>
              <a:rPr lang="en-US" altLang="zh-CN"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Freundlich </a:t>
            </a:r>
            <a:r>
              <a:rPr lang="zh-CN" altLang="en-US"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型等温线</a:t>
            </a:r>
            <a:endParaRPr lang="en-US" altLang="zh-CN"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00000"/>
              </a:lnSpc>
              <a:spcBef>
                <a:spcPts val="0"/>
              </a:spcBef>
              <a:buNone/>
            </a:pPr>
            <a:r>
              <a:rPr lang="en-US" altLang="zh-CN" sz="2000" i="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F</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为吸附系数，表示吸附能力的大小；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n</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为非线性指数</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r>
              <a:rPr lang="en-US" altLang="zh-CN"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Langmuir </a:t>
            </a:r>
            <a:r>
              <a:rPr lang="zh-CN" altLang="en-US"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型等温线</a:t>
            </a:r>
            <a:endParaRPr lang="en-US" altLang="zh-CN"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endParaRPr lang="en-US" altLang="zh-CN"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600"/>
              </a:spcBef>
              <a:spcAft>
                <a:spcPts val="0"/>
              </a:spcAft>
              <a:buNone/>
            </a:pPr>
            <a:r>
              <a:rPr lang="en-US" altLang="zh-CN" sz="2000" i="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Q</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s</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0</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：单位表面上达到饱和时间的最大吸附量；</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：常数，吸附量达到</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Q</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s</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0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时的平衡浓度</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endParaRPr lang="en-US" altLang="zh-CN"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3246120" y="3500755"/>
            <a:ext cx="1231900" cy="396875"/>
          </a:xfrm>
          <a:prstGeom prst="rect">
            <a:avLst/>
          </a:prstGeom>
        </p:spPr>
      </p:pic>
      <p:pic>
        <p:nvPicPr>
          <p:cNvPr id="11" name="图片 10"/>
          <p:cNvPicPr>
            <a:picLocks noChangeAspect="1"/>
          </p:cNvPicPr>
          <p:nvPr/>
        </p:nvPicPr>
        <p:blipFill>
          <a:blip r:embed="rId2">
            <a:clrChange>
              <a:clrFrom>
                <a:srgbClr val="F9F9F9"/>
              </a:clrFrom>
              <a:clrTo>
                <a:srgbClr val="F9F9F9">
                  <a:alpha val="0"/>
                </a:srgbClr>
              </a:clrTo>
            </a:clrChange>
          </a:blip>
          <a:stretch>
            <a:fillRect/>
          </a:stretch>
        </p:blipFill>
        <p:spPr>
          <a:xfrm>
            <a:off x="3169920" y="4414520"/>
            <a:ext cx="1403985" cy="408305"/>
          </a:xfrm>
          <a:prstGeom prst="rect">
            <a:avLst/>
          </a:prstGeom>
        </p:spPr>
      </p:pic>
      <p:pic>
        <p:nvPicPr>
          <p:cNvPr id="13" name="图片 12"/>
          <p:cNvPicPr>
            <a:picLocks noChangeAspect="1"/>
          </p:cNvPicPr>
          <p:nvPr/>
        </p:nvPicPr>
        <p:blipFill>
          <a:blip r:embed="rId3">
            <a:clrChange>
              <a:clrFrom>
                <a:srgbClr val="F9F9F9"/>
              </a:clrFrom>
              <a:clrTo>
                <a:srgbClr val="F9F9F9">
                  <a:alpha val="0"/>
                </a:srgbClr>
              </a:clrTo>
            </a:clrChange>
          </a:blip>
          <a:stretch>
            <a:fillRect/>
          </a:stretch>
        </p:blipFill>
        <p:spPr>
          <a:xfrm>
            <a:off x="5735955" y="4364990"/>
            <a:ext cx="2614295" cy="408940"/>
          </a:xfrm>
          <a:prstGeom prst="rect">
            <a:avLst/>
          </a:prstGeom>
        </p:spPr>
      </p:pic>
      <p:pic>
        <p:nvPicPr>
          <p:cNvPr id="15" name="图片 14"/>
          <p:cNvPicPr>
            <a:picLocks noChangeAspect="1"/>
          </p:cNvPicPr>
          <p:nvPr/>
        </p:nvPicPr>
        <p:blipFill>
          <a:blip r:embed="rId4">
            <a:clrChange>
              <a:clrFrom>
                <a:srgbClr val="F9F9F9"/>
              </a:clrFrom>
              <a:clrTo>
                <a:srgbClr val="F9F9F9">
                  <a:alpha val="0"/>
                </a:srgbClr>
              </a:clrTo>
            </a:clrChange>
          </a:blip>
          <a:stretch>
            <a:fillRect/>
          </a:stretch>
        </p:blipFill>
        <p:spPr>
          <a:xfrm>
            <a:off x="2703830" y="5722620"/>
            <a:ext cx="2285365" cy="369570"/>
          </a:xfrm>
          <a:prstGeom prst="rect">
            <a:avLst/>
          </a:prstGeom>
        </p:spPr>
      </p:pic>
      <p:pic>
        <p:nvPicPr>
          <p:cNvPr id="17" name="图片 16"/>
          <p:cNvPicPr>
            <a:picLocks noChangeAspect="1"/>
          </p:cNvPicPr>
          <p:nvPr/>
        </p:nvPicPr>
        <p:blipFill>
          <a:blip r:embed="rId5">
            <a:clrChange>
              <a:clrFrom>
                <a:srgbClr val="F9F9F9"/>
              </a:clrFrom>
              <a:clrTo>
                <a:srgbClr val="F9F9F9">
                  <a:alpha val="0"/>
                </a:srgbClr>
              </a:clrTo>
            </a:clrChange>
          </a:blip>
          <a:stretch>
            <a:fillRect/>
          </a:stretch>
        </p:blipFill>
        <p:spPr>
          <a:xfrm>
            <a:off x="5520055" y="5664835"/>
            <a:ext cx="3888105" cy="454025"/>
          </a:xfrm>
          <a:prstGeom prst="rect">
            <a:avLst/>
          </a:prstGeom>
        </p:spPr>
      </p:pic>
      <p:sp>
        <p:nvSpPr>
          <p:cNvPr id="2" name="Text Box 4"/>
          <p:cNvSpPr txBox="1">
            <a:spLocks noChangeArrowheads="1"/>
          </p:cNvSpPr>
          <p:nvPr/>
        </p:nvSpPr>
        <p:spPr bwMode="auto">
          <a:xfrm>
            <a:off x="190818" y="260668"/>
            <a:ext cx="9001526" cy="124650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水环境中颗粒物的吸附作用</a:t>
            </a:r>
            <a:endPar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endParaRPr>
          </a:p>
          <a:p>
            <a:pPr marL="457200" indent="-457200" eaLnBrk="1" hangingPunct="1">
              <a:lnSpc>
                <a:spcPct val="100000"/>
              </a:lnSpc>
              <a:spcBef>
                <a:spcPts val="10"/>
              </a:spcBef>
              <a:spcAft>
                <a:spcPts val="0"/>
              </a:spcAft>
              <a:defRPr/>
            </a:pP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Adsorption by Particles in Aquatic Environment</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grpSp>
        <p:nvGrpSpPr>
          <p:cNvPr id="46" name="Group 4"/>
          <p:cNvGrpSpPr/>
          <p:nvPr/>
        </p:nvGrpSpPr>
        <p:grpSpPr>
          <a:xfrm>
            <a:off x="6745337" y="3677440"/>
            <a:ext cx="2681288" cy="1819275"/>
            <a:chOff x="3216" y="624"/>
            <a:chExt cx="1824" cy="1056"/>
          </a:xfrm>
        </p:grpSpPr>
        <p:sp>
          <p:nvSpPr>
            <p:cNvPr id="47" name="Rectangle 5"/>
            <p:cNvSpPr/>
            <p:nvPr/>
          </p:nvSpPr>
          <p:spPr>
            <a:xfrm>
              <a:off x="3216" y="624"/>
              <a:ext cx="1824" cy="1056"/>
            </a:xfrm>
            <a:prstGeom prst="rect">
              <a:avLst/>
            </a:prstGeom>
            <a:solidFill>
              <a:schemeClr val="bg1"/>
            </a:solidFill>
            <a:ln w="12700" cap="sq" cmpd="sng">
              <a:solidFill>
                <a:schemeClr val="tx1"/>
              </a:solidFill>
              <a:prstDash val="solid"/>
              <a:miter/>
              <a:headEnd type="none" w="sm" len="sm"/>
              <a:tailEnd type="none" w="sm" len="sm"/>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r>
                <a:rPr lang="en-US" altLang="zh-CN" sz="1600" b="0" dirty="0">
                  <a:latin typeface="Times New Roman" panose="02020603050405020304" pitchFamily="18" charset="0"/>
                </a:rPr>
                <a:t>1/</a:t>
              </a:r>
              <a:r>
                <a:rPr lang="en-US" altLang="zh-CN" sz="1600" b="0" i="1" dirty="0">
                  <a:latin typeface="Times New Roman" panose="02020603050405020304" pitchFamily="18" charset="0"/>
                </a:rPr>
                <a:t>Q</a:t>
              </a:r>
              <a:endParaRPr lang="en-US" altLang="zh-CN" sz="1600" b="0" i="1" dirty="0">
                <a:latin typeface="Times New Roman" panose="02020603050405020304" pitchFamily="18" charset="0"/>
              </a:endParaRPr>
            </a:p>
            <a:p>
              <a:pPr eaLnBrk="1" hangingPunct="1"/>
              <a:endParaRPr lang="en-US" altLang="zh-CN" sz="1600" b="0" dirty="0">
                <a:latin typeface="Times New Roman" panose="02020603050405020304" pitchFamily="18" charset="0"/>
              </a:endParaRPr>
            </a:p>
            <a:p>
              <a:pPr eaLnBrk="1" hangingPunct="1"/>
              <a:endParaRPr lang="en-US" altLang="zh-CN" sz="1600" b="0" dirty="0">
                <a:latin typeface="Times New Roman" panose="02020603050405020304" pitchFamily="18" charset="0"/>
              </a:endParaRPr>
            </a:p>
            <a:p>
              <a:pPr eaLnBrk="1" hangingPunct="1"/>
              <a:endParaRPr lang="en-US" altLang="zh-CN" sz="1600" b="0" dirty="0">
                <a:latin typeface="Times New Roman" panose="02020603050405020304" pitchFamily="18" charset="0"/>
              </a:endParaRPr>
            </a:p>
            <a:p>
              <a:pPr eaLnBrk="1" hangingPunct="1"/>
              <a:endParaRPr lang="en-US" altLang="zh-CN" sz="1600" b="0" dirty="0">
                <a:latin typeface="Times New Roman" panose="02020603050405020304" pitchFamily="18" charset="0"/>
              </a:endParaRPr>
            </a:p>
            <a:p>
              <a:pPr eaLnBrk="1" hangingPunct="1"/>
              <a:r>
                <a:rPr lang="en-US" altLang="zh-CN" sz="1600" b="0" dirty="0">
                  <a:latin typeface="Times New Roman" panose="02020603050405020304" pitchFamily="18" charset="0"/>
                </a:rPr>
                <a:t>                       L</a:t>
              </a:r>
              <a:r>
                <a:rPr lang="zh-CN" altLang="en-US" sz="1600" b="0" dirty="0">
                  <a:latin typeface="Times New Roman" panose="02020603050405020304" pitchFamily="18" charset="0"/>
                </a:rPr>
                <a:t>型              </a:t>
              </a:r>
              <a:r>
                <a:rPr lang="en-US" altLang="zh-CN" sz="1600" b="0" dirty="0">
                  <a:latin typeface="Times New Roman" panose="02020603050405020304" pitchFamily="18" charset="0"/>
                </a:rPr>
                <a:t>1/</a:t>
              </a:r>
              <a:r>
                <a:rPr lang="en-US" altLang="zh-CN" sz="1600" b="0" i="1" dirty="0">
                  <a:latin typeface="Times New Roman" panose="02020603050405020304" pitchFamily="18" charset="0"/>
                </a:rPr>
                <a:t>c</a:t>
              </a:r>
              <a:endParaRPr lang="en-US" altLang="zh-CN" sz="1600" b="0" i="1" dirty="0">
                <a:latin typeface="Times New Roman" panose="02020603050405020304" pitchFamily="18" charset="0"/>
              </a:endParaRPr>
            </a:p>
          </p:txBody>
        </p:sp>
        <p:grpSp>
          <p:nvGrpSpPr>
            <p:cNvPr id="48" name="Group 6"/>
            <p:cNvGrpSpPr/>
            <p:nvPr/>
          </p:nvGrpSpPr>
          <p:grpSpPr>
            <a:xfrm>
              <a:off x="3552" y="672"/>
              <a:ext cx="1296" cy="768"/>
              <a:chOff x="3552" y="672"/>
              <a:chExt cx="1296" cy="768"/>
            </a:xfrm>
          </p:grpSpPr>
          <p:grpSp>
            <p:nvGrpSpPr>
              <p:cNvPr id="49" name="Group 7"/>
              <p:cNvGrpSpPr/>
              <p:nvPr/>
            </p:nvGrpSpPr>
            <p:grpSpPr>
              <a:xfrm>
                <a:off x="3552" y="672"/>
                <a:ext cx="1296" cy="768"/>
                <a:chOff x="960" y="672"/>
                <a:chExt cx="1296" cy="768"/>
              </a:xfrm>
            </p:grpSpPr>
            <p:sp>
              <p:nvSpPr>
                <p:cNvPr id="51" name="Line 8"/>
                <p:cNvSpPr/>
                <p:nvPr/>
              </p:nvSpPr>
              <p:spPr>
                <a:xfrm flipV="1">
                  <a:off x="960" y="672"/>
                  <a:ext cx="0" cy="768"/>
                </a:xfrm>
                <a:prstGeom prst="line">
                  <a:avLst/>
                </a:prstGeom>
                <a:ln w="12700" cap="sq" cmpd="sng">
                  <a:solidFill>
                    <a:schemeClr val="tx1"/>
                  </a:solidFill>
                  <a:prstDash val="solid"/>
                  <a:headEnd type="none" w="sm" len="sm"/>
                  <a:tailEnd type="triangle" w="sm" len="sm"/>
                </a:ln>
              </p:spPr>
            </p:sp>
            <p:sp>
              <p:nvSpPr>
                <p:cNvPr id="52" name="Line 9"/>
                <p:cNvSpPr/>
                <p:nvPr/>
              </p:nvSpPr>
              <p:spPr>
                <a:xfrm>
                  <a:off x="960" y="1440"/>
                  <a:ext cx="1296" cy="0"/>
                </a:xfrm>
                <a:prstGeom prst="line">
                  <a:avLst/>
                </a:prstGeom>
                <a:ln w="12700" cap="sq" cmpd="sng">
                  <a:solidFill>
                    <a:schemeClr val="tx1"/>
                  </a:solidFill>
                  <a:prstDash val="solid"/>
                  <a:headEnd type="none" w="sm" len="sm"/>
                  <a:tailEnd type="triangle" w="sm" len="sm"/>
                </a:ln>
              </p:spPr>
            </p:sp>
          </p:grpSp>
          <p:sp>
            <p:nvSpPr>
              <p:cNvPr id="50" name="Line 10"/>
              <p:cNvSpPr/>
              <p:nvPr/>
            </p:nvSpPr>
            <p:spPr>
              <a:xfrm flipV="1">
                <a:off x="3552" y="864"/>
                <a:ext cx="1056" cy="432"/>
              </a:xfrm>
              <a:prstGeom prst="line">
                <a:avLst/>
              </a:prstGeom>
              <a:ln w="12700" cap="sq" cmpd="sng">
                <a:solidFill>
                  <a:schemeClr val="tx1"/>
                </a:solidFill>
                <a:prstDash val="solid"/>
                <a:headEnd type="none" w="sm" len="sm"/>
                <a:tailEnd type="none" w="sm" len="sm"/>
              </a:ln>
            </p:spPr>
          </p:sp>
        </p:grpSp>
      </p:grpSp>
      <p:grpSp>
        <p:nvGrpSpPr>
          <p:cNvPr id="54" name="Group 11"/>
          <p:cNvGrpSpPr/>
          <p:nvPr/>
        </p:nvGrpSpPr>
        <p:grpSpPr>
          <a:xfrm>
            <a:off x="2569258" y="3677440"/>
            <a:ext cx="2530475" cy="1820862"/>
            <a:chOff x="272" y="624"/>
            <a:chExt cx="1776" cy="1056"/>
          </a:xfrm>
        </p:grpSpPr>
        <p:grpSp>
          <p:nvGrpSpPr>
            <p:cNvPr id="55" name="Group 12"/>
            <p:cNvGrpSpPr/>
            <p:nvPr/>
          </p:nvGrpSpPr>
          <p:grpSpPr>
            <a:xfrm>
              <a:off x="272" y="624"/>
              <a:ext cx="1776" cy="1056"/>
              <a:chOff x="272" y="624"/>
              <a:chExt cx="1776" cy="1056"/>
            </a:xfrm>
          </p:grpSpPr>
          <p:sp>
            <p:nvSpPr>
              <p:cNvPr id="59" name="Rectangle 13"/>
              <p:cNvSpPr/>
              <p:nvPr/>
            </p:nvSpPr>
            <p:spPr>
              <a:xfrm>
                <a:off x="272" y="624"/>
                <a:ext cx="1776" cy="1056"/>
              </a:xfrm>
              <a:prstGeom prst="rect">
                <a:avLst/>
              </a:prstGeom>
              <a:solidFill>
                <a:schemeClr val="bg1"/>
              </a:solidFill>
              <a:ln w="12700" cap="sq" cmpd="sng">
                <a:solidFill>
                  <a:schemeClr val="tx1"/>
                </a:solidFill>
                <a:prstDash val="solid"/>
                <a:miter/>
                <a:headEnd type="none" w="sm" len="sm"/>
                <a:tailEnd type="none" w="sm" len="sm"/>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r>
                  <a:rPr lang="en-US" altLang="zh-CN" b="0" i="1" dirty="0">
                    <a:latin typeface="Times New Roman" panose="02020603050405020304" pitchFamily="18" charset="0"/>
                  </a:rPr>
                  <a:t>Q</a:t>
                </a:r>
                <a:endParaRPr lang="en-US" altLang="zh-CN" b="0" i="1" dirty="0">
                  <a:latin typeface="Times New Roman" panose="02020603050405020304" pitchFamily="18" charset="0"/>
                </a:endParaRPr>
              </a:p>
              <a:p>
                <a:pPr eaLnBrk="1" hangingPunct="1"/>
                <a:endParaRPr lang="en-US" altLang="zh-CN" b="0" dirty="0">
                  <a:latin typeface="Times New Roman" panose="02020603050405020304" pitchFamily="18" charset="0"/>
                </a:endParaRPr>
              </a:p>
              <a:p>
                <a:pPr eaLnBrk="1" hangingPunct="1"/>
                <a:endParaRPr lang="en-US" altLang="zh-CN" b="0" dirty="0">
                  <a:latin typeface="Times New Roman" panose="02020603050405020304" pitchFamily="18" charset="0"/>
                </a:endParaRPr>
              </a:p>
              <a:p>
                <a:pPr eaLnBrk="1" hangingPunct="1"/>
                <a:r>
                  <a:rPr lang="en-US" altLang="zh-CN" sz="1600" b="0" i="1" dirty="0">
                    <a:latin typeface="Times New Roman" panose="02020603050405020304" pitchFamily="18" charset="0"/>
                  </a:rPr>
                  <a:t>Q</a:t>
                </a:r>
                <a:r>
                  <a:rPr lang="en-US" altLang="zh-CN" sz="1600" b="0" baseline="30000" dirty="0">
                    <a:latin typeface="Times New Roman" panose="02020603050405020304" pitchFamily="18" charset="0"/>
                  </a:rPr>
                  <a:t>0</a:t>
                </a:r>
                <a:r>
                  <a:rPr lang="en-US" altLang="zh-CN" sz="1600" b="0" dirty="0">
                    <a:latin typeface="Times New Roman" panose="02020603050405020304" pitchFamily="18" charset="0"/>
                  </a:rPr>
                  <a:t>/2</a:t>
                </a:r>
                <a:endParaRPr lang="en-US" altLang="zh-CN" sz="1600" b="0" dirty="0">
                  <a:latin typeface="Times New Roman" panose="02020603050405020304" pitchFamily="18" charset="0"/>
                </a:endParaRPr>
              </a:p>
              <a:p>
                <a:pPr eaLnBrk="1" hangingPunct="1"/>
                <a:endParaRPr lang="en-US" altLang="zh-CN" b="0" dirty="0">
                  <a:latin typeface="Times New Roman" panose="02020603050405020304" pitchFamily="18" charset="0"/>
                </a:endParaRPr>
              </a:p>
              <a:p>
                <a:pPr eaLnBrk="1" hangingPunct="1"/>
                <a:r>
                  <a:rPr lang="en-US" altLang="zh-CN" b="0" dirty="0">
                    <a:latin typeface="Times New Roman" panose="02020603050405020304" pitchFamily="18" charset="0"/>
                  </a:rPr>
                  <a:t>     0   </a:t>
                </a:r>
                <a:r>
                  <a:rPr lang="en-US" altLang="zh-CN" b="0" i="1" dirty="0">
                    <a:latin typeface="Times New Roman" panose="02020603050405020304" pitchFamily="18" charset="0"/>
                  </a:rPr>
                  <a:t>A</a:t>
                </a:r>
                <a:r>
                  <a:rPr lang="en-US" altLang="zh-CN" b="0" dirty="0">
                    <a:latin typeface="Times New Roman" panose="02020603050405020304" pitchFamily="18" charset="0"/>
                  </a:rPr>
                  <a:t>          L</a:t>
                </a:r>
                <a:r>
                  <a:rPr lang="zh-CN" altLang="en-US" b="0" dirty="0">
                    <a:latin typeface="Times New Roman" panose="02020603050405020304" pitchFamily="18" charset="0"/>
                  </a:rPr>
                  <a:t>型         </a:t>
                </a:r>
                <a:r>
                  <a:rPr lang="en-US" altLang="zh-CN" b="0" i="1" dirty="0">
                    <a:latin typeface="Times New Roman" panose="02020603050405020304" pitchFamily="18" charset="0"/>
                  </a:rPr>
                  <a:t>c</a:t>
                </a:r>
                <a:endParaRPr lang="en-US" altLang="zh-CN" b="0" i="1" dirty="0">
                  <a:latin typeface="Times New Roman" panose="02020603050405020304" pitchFamily="18" charset="0"/>
                </a:endParaRPr>
              </a:p>
            </p:txBody>
          </p:sp>
          <p:grpSp>
            <p:nvGrpSpPr>
              <p:cNvPr id="60" name="Group 14"/>
              <p:cNvGrpSpPr/>
              <p:nvPr/>
            </p:nvGrpSpPr>
            <p:grpSpPr>
              <a:xfrm>
                <a:off x="689" y="864"/>
                <a:ext cx="857" cy="576"/>
                <a:chOff x="689" y="864"/>
                <a:chExt cx="857" cy="576"/>
              </a:xfrm>
            </p:grpSpPr>
            <p:grpSp>
              <p:nvGrpSpPr>
                <p:cNvPr id="61" name="Group 15"/>
                <p:cNvGrpSpPr/>
                <p:nvPr/>
              </p:nvGrpSpPr>
              <p:grpSpPr>
                <a:xfrm>
                  <a:off x="703" y="864"/>
                  <a:ext cx="843" cy="576"/>
                  <a:chOff x="703" y="864"/>
                  <a:chExt cx="843" cy="576"/>
                </a:xfrm>
              </p:grpSpPr>
              <p:sp>
                <p:nvSpPr>
                  <p:cNvPr id="65" name="Freeform 16"/>
                  <p:cNvSpPr/>
                  <p:nvPr/>
                </p:nvSpPr>
                <p:spPr>
                  <a:xfrm>
                    <a:off x="703" y="864"/>
                    <a:ext cx="816" cy="576"/>
                  </a:xfrm>
                  <a:custGeom>
                    <a:avLst/>
                    <a:gdLst>
                      <a:gd name="txL" fmla="*/ 0 w 816"/>
                      <a:gd name="txT" fmla="*/ 0 h 576"/>
                      <a:gd name="txR" fmla="*/ 816 w 816"/>
                      <a:gd name="txB" fmla="*/ 576 h 576"/>
                    </a:gdLst>
                    <a:ahLst/>
                    <a:cxnLst>
                      <a:cxn ang="0">
                        <a:pos x="0" y="576"/>
                      </a:cxn>
                      <a:cxn ang="0">
                        <a:pos x="288" y="144"/>
                      </a:cxn>
                      <a:cxn ang="0">
                        <a:pos x="816" y="0"/>
                      </a:cxn>
                    </a:cxnLst>
                    <a:rect l="txL" t="txT" r="txR" b="txB"/>
                    <a:pathLst>
                      <a:path w="816" h="576">
                        <a:moveTo>
                          <a:pt x="0" y="576"/>
                        </a:moveTo>
                        <a:cubicBezTo>
                          <a:pt x="76" y="408"/>
                          <a:pt x="152" y="240"/>
                          <a:pt x="288" y="144"/>
                        </a:cubicBezTo>
                        <a:cubicBezTo>
                          <a:pt x="424" y="48"/>
                          <a:pt x="720" y="24"/>
                          <a:pt x="816" y="0"/>
                        </a:cubicBezTo>
                      </a:path>
                    </a:pathLst>
                  </a:custGeom>
                  <a:noFill/>
                  <a:ln w="12700" cap="sq" cmpd="sng">
                    <a:solidFill>
                      <a:schemeClr val="tx1"/>
                    </a:solidFill>
                    <a:prstDash val="solid"/>
                    <a:round/>
                    <a:headEnd type="none" w="sm" len="sm"/>
                    <a:tailEnd type="none" w="sm" len="sm"/>
                  </a:ln>
                </p:spPr>
                <p:txBody>
                  <a:bodyPr wrap="none"/>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sp>
                <p:nvSpPr>
                  <p:cNvPr id="66" name="Line 17"/>
                  <p:cNvSpPr/>
                  <p:nvPr/>
                </p:nvSpPr>
                <p:spPr>
                  <a:xfrm flipH="1">
                    <a:off x="730" y="864"/>
                    <a:ext cx="816" cy="0"/>
                  </a:xfrm>
                  <a:prstGeom prst="line">
                    <a:avLst/>
                  </a:prstGeom>
                  <a:ln w="12700" cap="flat" cmpd="sng">
                    <a:solidFill>
                      <a:schemeClr val="tx1"/>
                    </a:solidFill>
                    <a:prstDash val="dash"/>
                    <a:headEnd type="none" w="sm" len="sm"/>
                    <a:tailEnd type="none" w="sm" len="sm"/>
                  </a:ln>
                </p:spPr>
              </p:sp>
            </p:grpSp>
            <p:grpSp>
              <p:nvGrpSpPr>
                <p:cNvPr id="62" name="Group 18"/>
                <p:cNvGrpSpPr/>
                <p:nvPr/>
              </p:nvGrpSpPr>
              <p:grpSpPr>
                <a:xfrm>
                  <a:off x="689" y="1152"/>
                  <a:ext cx="180" cy="288"/>
                  <a:chOff x="689" y="1152"/>
                  <a:chExt cx="180" cy="288"/>
                </a:xfrm>
              </p:grpSpPr>
              <p:sp>
                <p:nvSpPr>
                  <p:cNvPr id="63" name="Line 19"/>
                  <p:cNvSpPr/>
                  <p:nvPr/>
                </p:nvSpPr>
                <p:spPr>
                  <a:xfrm>
                    <a:off x="689" y="1152"/>
                    <a:ext cx="144" cy="0"/>
                  </a:xfrm>
                  <a:prstGeom prst="line">
                    <a:avLst/>
                  </a:prstGeom>
                  <a:ln w="12700" cap="flat" cmpd="sng">
                    <a:solidFill>
                      <a:schemeClr val="tx1"/>
                    </a:solidFill>
                    <a:prstDash val="dash"/>
                    <a:headEnd type="none" w="sm" len="sm"/>
                    <a:tailEnd type="none" w="sm" len="sm"/>
                  </a:ln>
                </p:spPr>
              </p:sp>
              <p:sp>
                <p:nvSpPr>
                  <p:cNvPr id="64" name="Line 20"/>
                  <p:cNvSpPr/>
                  <p:nvPr/>
                </p:nvSpPr>
                <p:spPr>
                  <a:xfrm>
                    <a:off x="869" y="1152"/>
                    <a:ext cx="0" cy="288"/>
                  </a:xfrm>
                  <a:prstGeom prst="line">
                    <a:avLst/>
                  </a:prstGeom>
                  <a:ln w="12700" cap="flat" cmpd="sng">
                    <a:solidFill>
                      <a:schemeClr val="tx1"/>
                    </a:solidFill>
                    <a:prstDash val="dash"/>
                    <a:headEnd type="none" w="sm" len="sm"/>
                    <a:tailEnd type="none" w="sm" len="sm"/>
                  </a:ln>
                </p:spPr>
              </p:sp>
            </p:grpSp>
          </p:grpSp>
        </p:grpSp>
        <p:grpSp>
          <p:nvGrpSpPr>
            <p:cNvPr id="56" name="Group 21"/>
            <p:cNvGrpSpPr/>
            <p:nvPr/>
          </p:nvGrpSpPr>
          <p:grpSpPr>
            <a:xfrm>
              <a:off x="708" y="720"/>
              <a:ext cx="1296" cy="720"/>
              <a:chOff x="708" y="720"/>
              <a:chExt cx="1296" cy="720"/>
            </a:xfrm>
          </p:grpSpPr>
          <p:sp>
            <p:nvSpPr>
              <p:cNvPr id="57" name="Line 22"/>
              <p:cNvSpPr/>
              <p:nvPr/>
            </p:nvSpPr>
            <p:spPr>
              <a:xfrm>
                <a:off x="716" y="720"/>
                <a:ext cx="0" cy="720"/>
              </a:xfrm>
              <a:prstGeom prst="line">
                <a:avLst/>
              </a:prstGeom>
              <a:ln w="12700" cap="sq" cmpd="sng">
                <a:solidFill>
                  <a:schemeClr val="tx1"/>
                </a:solidFill>
                <a:prstDash val="solid"/>
                <a:headEnd type="triangle" w="sm" len="sm"/>
                <a:tailEnd type="none" w="sm" len="sm"/>
              </a:ln>
            </p:spPr>
          </p:sp>
          <p:sp>
            <p:nvSpPr>
              <p:cNvPr id="58" name="Line 23"/>
              <p:cNvSpPr/>
              <p:nvPr/>
            </p:nvSpPr>
            <p:spPr>
              <a:xfrm>
                <a:off x="708" y="1440"/>
                <a:ext cx="1296" cy="0"/>
              </a:xfrm>
              <a:prstGeom prst="line">
                <a:avLst/>
              </a:prstGeom>
              <a:ln w="12700" cap="sq" cmpd="sng">
                <a:solidFill>
                  <a:schemeClr val="tx1"/>
                </a:solidFill>
                <a:prstDash val="solid"/>
                <a:headEnd type="none" w="sm" len="sm"/>
                <a:tailEnd type="triangle" w="sm" len="sm"/>
              </a:ln>
            </p:spPr>
          </p:sp>
        </p:grpSp>
      </p:grpSp>
      <p:grpSp>
        <p:nvGrpSpPr>
          <p:cNvPr id="68" name="Group 31"/>
          <p:cNvGrpSpPr/>
          <p:nvPr/>
        </p:nvGrpSpPr>
        <p:grpSpPr>
          <a:xfrm>
            <a:off x="4835525" y="1599962"/>
            <a:ext cx="2520950" cy="1800225"/>
            <a:chOff x="2352" y="2832"/>
            <a:chExt cx="1440" cy="1152"/>
          </a:xfrm>
        </p:grpSpPr>
        <p:sp>
          <p:nvSpPr>
            <p:cNvPr id="87" name="Rectangle 32"/>
            <p:cNvSpPr/>
            <p:nvPr/>
          </p:nvSpPr>
          <p:spPr>
            <a:xfrm>
              <a:off x="2352" y="2832"/>
              <a:ext cx="1440" cy="1152"/>
            </a:xfrm>
            <a:prstGeom prst="rect">
              <a:avLst/>
            </a:prstGeom>
            <a:solidFill>
              <a:schemeClr val="bg1"/>
            </a:solidFill>
            <a:ln w="12700" cap="sq" cmpd="sng">
              <a:solidFill>
                <a:schemeClr val="tx1"/>
              </a:solidFill>
              <a:prstDash val="solid"/>
              <a:miter/>
              <a:headEnd type="none" w="sm" len="sm"/>
              <a:tailEnd type="none" w="sm" len="sm"/>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r>
                <a:rPr lang="en-US" altLang="zh-CN" b="0" i="1" dirty="0">
                  <a:latin typeface="Times New Roman" panose="02020603050405020304" pitchFamily="18" charset="0"/>
                </a:rPr>
                <a:t>Q</a:t>
              </a:r>
              <a:endParaRPr lang="en-US" altLang="zh-CN" b="0" i="1" dirty="0">
                <a:latin typeface="Times New Roman" panose="02020603050405020304" pitchFamily="18" charset="0"/>
              </a:endParaRPr>
            </a:p>
            <a:p>
              <a:pPr eaLnBrk="1" hangingPunct="1"/>
              <a:r>
                <a:rPr lang="en-US" altLang="zh-CN" b="0" dirty="0">
                  <a:latin typeface="Times New Roman" panose="02020603050405020304" pitchFamily="18" charset="0"/>
                </a:rPr>
                <a:t> </a:t>
              </a:r>
              <a:endParaRPr lang="en-US" altLang="zh-CN" b="0" dirty="0">
                <a:latin typeface="Times New Roman" panose="02020603050405020304" pitchFamily="18" charset="0"/>
              </a:endParaRPr>
            </a:p>
            <a:p>
              <a:pPr eaLnBrk="1" hangingPunct="1"/>
              <a:endParaRPr lang="en-US" altLang="zh-CN" b="0" dirty="0">
                <a:latin typeface="Times New Roman" panose="02020603050405020304" pitchFamily="18" charset="0"/>
              </a:endParaRPr>
            </a:p>
            <a:p>
              <a:pPr eaLnBrk="1" hangingPunct="1"/>
              <a:endParaRPr lang="en-US" altLang="zh-CN" b="0" dirty="0">
                <a:latin typeface="Times New Roman" panose="02020603050405020304" pitchFamily="18" charset="0"/>
              </a:endParaRPr>
            </a:p>
            <a:p>
              <a:pPr eaLnBrk="1" hangingPunct="1"/>
              <a:endParaRPr lang="en-US" altLang="zh-CN" b="0" dirty="0">
                <a:latin typeface="Times New Roman" panose="02020603050405020304" pitchFamily="18" charset="0"/>
              </a:endParaRPr>
            </a:p>
            <a:p>
              <a:pPr eaLnBrk="1" hangingPunct="1"/>
              <a:r>
                <a:rPr lang="en-US" altLang="zh-CN" sz="1600" b="0" dirty="0">
                  <a:latin typeface="Times New Roman" panose="02020603050405020304" pitchFamily="18" charset="0"/>
                </a:rPr>
                <a:t>                 F</a:t>
              </a:r>
              <a:r>
                <a:rPr lang="zh-CN" altLang="en-US" sz="1600" b="0" dirty="0">
                  <a:latin typeface="Times New Roman" panose="02020603050405020304" pitchFamily="18" charset="0"/>
                </a:rPr>
                <a:t>型</a:t>
              </a:r>
              <a:r>
                <a:rPr lang="zh-CN" altLang="en-US" b="0" dirty="0">
                  <a:latin typeface="Times New Roman" panose="02020603050405020304" pitchFamily="18" charset="0"/>
                </a:rPr>
                <a:t>             </a:t>
              </a:r>
              <a:r>
                <a:rPr lang="en-US" altLang="zh-CN" b="0" i="1" dirty="0">
                  <a:latin typeface="Times New Roman" panose="02020603050405020304" pitchFamily="18" charset="0"/>
                </a:rPr>
                <a:t>c</a:t>
              </a:r>
              <a:endParaRPr lang="en-US" altLang="zh-CN" b="0" i="1" dirty="0">
                <a:latin typeface="Times New Roman" panose="02020603050405020304" pitchFamily="18" charset="0"/>
              </a:endParaRPr>
            </a:p>
          </p:txBody>
        </p:sp>
        <p:grpSp>
          <p:nvGrpSpPr>
            <p:cNvPr id="88" name="Group 33"/>
            <p:cNvGrpSpPr/>
            <p:nvPr/>
          </p:nvGrpSpPr>
          <p:grpSpPr>
            <a:xfrm>
              <a:off x="2544" y="2928"/>
              <a:ext cx="1184" cy="880"/>
              <a:chOff x="2544" y="2928"/>
              <a:chExt cx="1184" cy="880"/>
            </a:xfrm>
          </p:grpSpPr>
          <p:grpSp>
            <p:nvGrpSpPr>
              <p:cNvPr id="89" name="Group 34"/>
              <p:cNvGrpSpPr/>
              <p:nvPr/>
            </p:nvGrpSpPr>
            <p:grpSpPr>
              <a:xfrm>
                <a:off x="2544" y="2928"/>
                <a:ext cx="1104" cy="864"/>
                <a:chOff x="2544" y="2928"/>
                <a:chExt cx="1104" cy="864"/>
              </a:xfrm>
            </p:grpSpPr>
            <p:sp>
              <p:nvSpPr>
                <p:cNvPr id="91" name="Line 35"/>
                <p:cNvSpPr/>
                <p:nvPr/>
              </p:nvSpPr>
              <p:spPr>
                <a:xfrm flipV="1">
                  <a:off x="2544" y="2928"/>
                  <a:ext cx="0" cy="864"/>
                </a:xfrm>
                <a:prstGeom prst="line">
                  <a:avLst/>
                </a:prstGeom>
                <a:ln w="12700" cap="sq" cmpd="sng">
                  <a:solidFill>
                    <a:schemeClr val="tx1"/>
                  </a:solidFill>
                  <a:prstDash val="solid"/>
                  <a:headEnd type="none" w="sm" len="sm"/>
                  <a:tailEnd type="triangle" w="sm" len="sm"/>
                </a:ln>
              </p:spPr>
            </p:sp>
            <p:sp>
              <p:nvSpPr>
                <p:cNvPr id="92" name="Line 36"/>
                <p:cNvSpPr/>
                <p:nvPr/>
              </p:nvSpPr>
              <p:spPr>
                <a:xfrm>
                  <a:off x="2544" y="3792"/>
                  <a:ext cx="1104" cy="0"/>
                </a:xfrm>
                <a:prstGeom prst="line">
                  <a:avLst/>
                </a:prstGeom>
                <a:ln w="12700" cap="sq" cmpd="sng">
                  <a:solidFill>
                    <a:schemeClr val="tx1"/>
                  </a:solidFill>
                  <a:prstDash val="solid"/>
                  <a:headEnd type="none" w="sm" len="sm"/>
                  <a:tailEnd type="triangle" w="sm" len="sm"/>
                </a:ln>
              </p:spPr>
            </p:sp>
          </p:grpSp>
          <p:sp>
            <p:nvSpPr>
              <p:cNvPr id="90" name="Freeform 37"/>
              <p:cNvSpPr/>
              <p:nvPr/>
            </p:nvSpPr>
            <p:spPr>
              <a:xfrm>
                <a:off x="2544" y="3024"/>
                <a:ext cx="1184" cy="784"/>
              </a:xfrm>
              <a:custGeom>
                <a:avLst/>
                <a:gdLst>
                  <a:gd name="txL" fmla="*/ 0 w 1184"/>
                  <a:gd name="txT" fmla="*/ 0 h 784"/>
                  <a:gd name="txR" fmla="*/ 1184 w 1184"/>
                  <a:gd name="txB" fmla="*/ 784 h 784"/>
                </a:gdLst>
                <a:ahLst/>
                <a:cxnLst>
                  <a:cxn ang="0">
                    <a:pos x="0" y="784"/>
                  </a:cxn>
                  <a:cxn ang="0">
                    <a:pos x="816" y="160"/>
                  </a:cxn>
                  <a:cxn ang="0">
                    <a:pos x="1152" y="16"/>
                  </a:cxn>
                  <a:cxn ang="0">
                    <a:pos x="1008" y="64"/>
                  </a:cxn>
                </a:cxnLst>
                <a:rect l="txL" t="txT" r="txR" b="txB"/>
                <a:pathLst>
                  <a:path w="1184" h="784">
                    <a:moveTo>
                      <a:pt x="0" y="784"/>
                    </a:moveTo>
                    <a:cubicBezTo>
                      <a:pt x="312" y="536"/>
                      <a:pt x="624" y="288"/>
                      <a:pt x="816" y="160"/>
                    </a:cubicBezTo>
                    <a:cubicBezTo>
                      <a:pt x="1008" y="32"/>
                      <a:pt x="1120" y="32"/>
                      <a:pt x="1152" y="16"/>
                    </a:cubicBezTo>
                    <a:cubicBezTo>
                      <a:pt x="1184" y="0"/>
                      <a:pt x="1096" y="32"/>
                      <a:pt x="1008" y="64"/>
                    </a:cubicBezTo>
                  </a:path>
                </a:pathLst>
              </a:custGeom>
              <a:noFill/>
              <a:ln w="19050" cap="sq" cmpd="sng">
                <a:solidFill>
                  <a:schemeClr val="tx1"/>
                </a:solidFill>
                <a:prstDash val="solid"/>
                <a:round/>
                <a:headEnd type="none" w="sm" len="sm"/>
                <a:tailEnd type="none" w="sm" len="sm"/>
              </a:ln>
            </p:spPr>
            <p:txBody>
              <a:bodyPr wrap="none"/>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endParaRPr lang="zh-CN" altLang="en-US" dirty="0">
                  <a:latin typeface="Garamond" panose="02020404030301010803" pitchFamily="18" charset="0"/>
                </a:endParaRPr>
              </a:p>
            </p:txBody>
          </p:sp>
        </p:grpSp>
      </p:grpSp>
      <p:grpSp>
        <p:nvGrpSpPr>
          <p:cNvPr id="79" name="Group 24"/>
          <p:cNvGrpSpPr/>
          <p:nvPr/>
        </p:nvGrpSpPr>
        <p:grpSpPr>
          <a:xfrm>
            <a:off x="1954213" y="1528524"/>
            <a:ext cx="2376487" cy="1871663"/>
            <a:chOff x="672" y="2832"/>
            <a:chExt cx="1344" cy="1152"/>
          </a:xfrm>
        </p:grpSpPr>
        <p:sp>
          <p:nvSpPr>
            <p:cNvPr id="81" name="Rectangle 25"/>
            <p:cNvSpPr/>
            <p:nvPr/>
          </p:nvSpPr>
          <p:spPr>
            <a:xfrm>
              <a:off x="672" y="2832"/>
              <a:ext cx="1344" cy="1152"/>
            </a:xfrm>
            <a:prstGeom prst="rect">
              <a:avLst/>
            </a:prstGeom>
            <a:solidFill>
              <a:schemeClr val="bg1"/>
            </a:solidFill>
            <a:ln w="12700" cap="sq" cmpd="sng">
              <a:solidFill>
                <a:schemeClr val="tx1"/>
              </a:solidFill>
              <a:prstDash val="solid"/>
              <a:miter/>
              <a:headEnd type="none" w="sm" len="sm"/>
              <a:tailEnd type="none" w="sm" len="sm"/>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r>
                <a:rPr lang="en-US" altLang="zh-CN" b="0" i="1" dirty="0">
                  <a:latin typeface="Times New Roman" panose="02020603050405020304" pitchFamily="18" charset="0"/>
                </a:rPr>
                <a:t>Q</a:t>
              </a:r>
              <a:endParaRPr lang="en-US" altLang="zh-CN" b="0" i="1" dirty="0">
                <a:latin typeface="Times New Roman" panose="02020603050405020304" pitchFamily="18" charset="0"/>
              </a:endParaRPr>
            </a:p>
            <a:p>
              <a:pPr eaLnBrk="1" hangingPunct="1"/>
              <a:endParaRPr lang="en-US" altLang="zh-CN" b="0" dirty="0">
                <a:latin typeface="Times New Roman" panose="02020603050405020304" pitchFamily="18" charset="0"/>
              </a:endParaRPr>
            </a:p>
            <a:p>
              <a:pPr eaLnBrk="1" hangingPunct="1"/>
              <a:endParaRPr lang="en-US" altLang="zh-CN" b="0" dirty="0">
                <a:latin typeface="Times New Roman" panose="02020603050405020304" pitchFamily="18" charset="0"/>
              </a:endParaRPr>
            </a:p>
            <a:p>
              <a:pPr eaLnBrk="1" hangingPunct="1"/>
              <a:endParaRPr lang="en-US" altLang="zh-CN" b="0" dirty="0">
                <a:latin typeface="Times New Roman" panose="02020603050405020304" pitchFamily="18" charset="0"/>
              </a:endParaRPr>
            </a:p>
            <a:p>
              <a:pPr eaLnBrk="1" hangingPunct="1"/>
              <a:endParaRPr lang="en-US" altLang="zh-CN" b="0" dirty="0">
                <a:latin typeface="Times New Roman" panose="02020603050405020304" pitchFamily="18" charset="0"/>
              </a:endParaRPr>
            </a:p>
            <a:p>
              <a:pPr eaLnBrk="1" hangingPunct="1"/>
              <a:r>
                <a:rPr lang="en-US" altLang="zh-CN" b="0" dirty="0">
                  <a:latin typeface="Times New Roman" panose="02020603050405020304" pitchFamily="18" charset="0"/>
                </a:rPr>
                <a:t>            H</a:t>
              </a:r>
              <a:r>
                <a:rPr lang="zh-CN" altLang="en-US" b="0" dirty="0">
                  <a:latin typeface="Times New Roman" panose="02020603050405020304" pitchFamily="18" charset="0"/>
                </a:rPr>
                <a:t>型            </a:t>
              </a:r>
              <a:r>
                <a:rPr lang="en-US" altLang="zh-CN" b="0" i="1" dirty="0">
                  <a:latin typeface="Times New Roman" panose="02020603050405020304" pitchFamily="18" charset="0"/>
                </a:rPr>
                <a:t>c</a:t>
              </a:r>
              <a:endParaRPr lang="en-US" altLang="zh-CN" b="0" i="1" dirty="0">
                <a:latin typeface="Times New Roman" panose="02020603050405020304" pitchFamily="18" charset="0"/>
              </a:endParaRPr>
            </a:p>
          </p:txBody>
        </p:sp>
        <p:grpSp>
          <p:nvGrpSpPr>
            <p:cNvPr id="82" name="Group 26"/>
            <p:cNvGrpSpPr/>
            <p:nvPr/>
          </p:nvGrpSpPr>
          <p:grpSpPr>
            <a:xfrm>
              <a:off x="864" y="2976"/>
              <a:ext cx="1008" cy="768"/>
              <a:chOff x="864" y="2976"/>
              <a:chExt cx="1008" cy="768"/>
            </a:xfrm>
          </p:grpSpPr>
          <p:grpSp>
            <p:nvGrpSpPr>
              <p:cNvPr id="83" name="Group 27"/>
              <p:cNvGrpSpPr/>
              <p:nvPr/>
            </p:nvGrpSpPr>
            <p:grpSpPr>
              <a:xfrm>
                <a:off x="864" y="2976"/>
                <a:ext cx="1008" cy="768"/>
                <a:chOff x="864" y="2976"/>
                <a:chExt cx="1008" cy="768"/>
              </a:xfrm>
            </p:grpSpPr>
            <p:sp>
              <p:nvSpPr>
                <p:cNvPr id="85" name="Line 28"/>
                <p:cNvSpPr/>
                <p:nvPr/>
              </p:nvSpPr>
              <p:spPr>
                <a:xfrm>
                  <a:off x="864" y="2976"/>
                  <a:ext cx="0" cy="768"/>
                </a:xfrm>
                <a:prstGeom prst="line">
                  <a:avLst/>
                </a:prstGeom>
                <a:ln w="19050" cap="sq" cmpd="sng">
                  <a:solidFill>
                    <a:schemeClr val="tx1"/>
                  </a:solidFill>
                  <a:prstDash val="solid"/>
                  <a:headEnd type="triangle" w="sm" len="sm"/>
                  <a:tailEnd type="none" w="sm" len="sm"/>
                </a:ln>
              </p:spPr>
            </p:sp>
            <p:sp>
              <p:nvSpPr>
                <p:cNvPr id="86" name="Line 29"/>
                <p:cNvSpPr/>
                <p:nvPr/>
              </p:nvSpPr>
              <p:spPr>
                <a:xfrm>
                  <a:off x="864" y="3744"/>
                  <a:ext cx="1008" cy="0"/>
                </a:xfrm>
                <a:prstGeom prst="line">
                  <a:avLst/>
                </a:prstGeom>
                <a:ln w="19050" cap="sq" cmpd="sng">
                  <a:solidFill>
                    <a:schemeClr val="tx1"/>
                  </a:solidFill>
                  <a:prstDash val="solid"/>
                  <a:headEnd type="none" w="sm" len="sm"/>
                  <a:tailEnd type="triangle" w="sm" len="sm"/>
                </a:ln>
              </p:spPr>
            </p:sp>
          </p:grpSp>
          <p:sp>
            <p:nvSpPr>
              <p:cNvPr id="84" name="Line 30"/>
              <p:cNvSpPr/>
              <p:nvPr/>
            </p:nvSpPr>
            <p:spPr>
              <a:xfrm flipV="1">
                <a:off x="864" y="3024"/>
                <a:ext cx="720" cy="720"/>
              </a:xfrm>
              <a:prstGeom prst="line">
                <a:avLst/>
              </a:prstGeom>
              <a:ln w="19050" cap="sq" cmpd="sng">
                <a:solidFill>
                  <a:schemeClr val="tx1"/>
                </a:solidFill>
                <a:prstDash val="solid"/>
                <a:headEnd type="none" w="sm" len="sm"/>
                <a:tailEnd type="none" w="sm" len="sm"/>
              </a:ln>
            </p:spPr>
          </p:sp>
        </p:grpSp>
      </p:grpSp>
      <p:grpSp>
        <p:nvGrpSpPr>
          <p:cNvPr id="70" name="Group 50"/>
          <p:cNvGrpSpPr/>
          <p:nvPr/>
        </p:nvGrpSpPr>
        <p:grpSpPr>
          <a:xfrm>
            <a:off x="7718119" y="1578812"/>
            <a:ext cx="2532063" cy="1800225"/>
            <a:chOff x="3916" y="618"/>
            <a:chExt cx="1595" cy="1134"/>
          </a:xfrm>
        </p:grpSpPr>
        <p:grpSp>
          <p:nvGrpSpPr>
            <p:cNvPr id="71" name="Group 38"/>
            <p:cNvGrpSpPr/>
            <p:nvPr/>
          </p:nvGrpSpPr>
          <p:grpSpPr>
            <a:xfrm>
              <a:off x="3923" y="618"/>
              <a:ext cx="1588" cy="1134"/>
              <a:chOff x="4032" y="2832"/>
              <a:chExt cx="1632" cy="1152"/>
            </a:xfrm>
          </p:grpSpPr>
          <p:sp>
            <p:nvSpPr>
              <p:cNvPr id="73" name="Rectangle 39"/>
              <p:cNvSpPr/>
              <p:nvPr/>
            </p:nvSpPr>
            <p:spPr>
              <a:xfrm>
                <a:off x="4032" y="2832"/>
                <a:ext cx="1632" cy="1152"/>
              </a:xfrm>
              <a:prstGeom prst="rect">
                <a:avLst/>
              </a:prstGeom>
              <a:solidFill>
                <a:schemeClr val="bg1"/>
              </a:solidFill>
              <a:ln w="12700" cap="sq" cmpd="sng">
                <a:solidFill>
                  <a:schemeClr val="tx1"/>
                </a:solidFill>
                <a:prstDash val="solid"/>
                <a:miter/>
                <a:headEnd type="none" w="sm" len="sm"/>
                <a:tailEnd type="none" w="sm" len="sm"/>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r>
                  <a:rPr lang="en-US" altLang="zh-CN" b="0" dirty="0">
                    <a:latin typeface="Times New Roman" panose="02020603050405020304" pitchFamily="18" charset="0"/>
                  </a:rPr>
                  <a:t>lg</a:t>
                </a:r>
                <a:r>
                  <a:rPr lang="en-US" altLang="zh-CN" b="0" i="1" dirty="0">
                    <a:latin typeface="Times New Roman" panose="02020603050405020304" pitchFamily="18" charset="0"/>
                  </a:rPr>
                  <a:t>Q</a:t>
                </a:r>
                <a:endParaRPr lang="en-US" altLang="zh-CN" b="0" i="1" dirty="0">
                  <a:latin typeface="Times New Roman" panose="02020603050405020304" pitchFamily="18" charset="0"/>
                </a:endParaRPr>
              </a:p>
              <a:p>
                <a:pPr eaLnBrk="1" hangingPunct="1"/>
                <a:endParaRPr lang="en-US" altLang="zh-CN" b="0" dirty="0">
                  <a:latin typeface="Times New Roman" panose="02020603050405020304" pitchFamily="18" charset="0"/>
                </a:endParaRPr>
              </a:p>
              <a:p>
                <a:pPr eaLnBrk="1" hangingPunct="1"/>
                <a:endParaRPr lang="en-US" altLang="zh-CN" b="0" dirty="0">
                  <a:latin typeface="Times New Roman" panose="02020603050405020304" pitchFamily="18" charset="0"/>
                </a:endParaRPr>
              </a:p>
              <a:p>
                <a:pPr eaLnBrk="1" hangingPunct="1"/>
                <a:endParaRPr lang="en-US" altLang="zh-CN" b="0" dirty="0">
                  <a:latin typeface="Times New Roman" panose="02020603050405020304" pitchFamily="18" charset="0"/>
                </a:endParaRPr>
              </a:p>
              <a:p>
                <a:pPr eaLnBrk="1" hangingPunct="1"/>
                <a:endParaRPr lang="en-US" altLang="zh-CN" b="0" dirty="0">
                  <a:latin typeface="Times New Roman" panose="02020603050405020304" pitchFamily="18" charset="0"/>
                </a:endParaRPr>
              </a:p>
              <a:p>
                <a:pPr eaLnBrk="1" hangingPunct="1"/>
                <a:r>
                  <a:rPr lang="en-US" altLang="zh-CN" b="0" dirty="0">
                    <a:latin typeface="Times New Roman" panose="02020603050405020304" pitchFamily="18" charset="0"/>
                  </a:rPr>
                  <a:t>                 F</a:t>
                </a:r>
                <a:r>
                  <a:rPr lang="zh-CN" altLang="en-US" b="0" dirty="0">
                    <a:latin typeface="Times New Roman" panose="02020603050405020304" pitchFamily="18" charset="0"/>
                  </a:rPr>
                  <a:t>型           </a:t>
                </a:r>
                <a:r>
                  <a:rPr lang="en-US" altLang="zh-CN" b="0" dirty="0">
                    <a:latin typeface="Times New Roman" panose="02020603050405020304" pitchFamily="18" charset="0"/>
                  </a:rPr>
                  <a:t>lg</a:t>
                </a:r>
                <a:r>
                  <a:rPr lang="en-US" altLang="zh-CN" b="0" i="1" dirty="0">
                    <a:latin typeface="Times New Roman" panose="02020603050405020304" pitchFamily="18" charset="0"/>
                  </a:rPr>
                  <a:t>c</a:t>
                </a:r>
                <a:endParaRPr lang="en-US" altLang="zh-CN" b="0" i="1" dirty="0">
                  <a:latin typeface="Times New Roman" panose="02020603050405020304" pitchFamily="18" charset="0"/>
                </a:endParaRPr>
              </a:p>
            </p:txBody>
          </p:sp>
          <p:grpSp>
            <p:nvGrpSpPr>
              <p:cNvPr id="74" name="Group 40"/>
              <p:cNvGrpSpPr/>
              <p:nvPr/>
            </p:nvGrpSpPr>
            <p:grpSpPr>
              <a:xfrm>
                <a:off x="4320" y="2928"/>
                <a:ext cx="1152" cy="816"/>
                <a:chOff x="4272" y="2928"/>
                <a:chExt cx="1152" cy="816"/>
              </a:xfrm>
            </p:grpSpPr>
            <p:grpSp>
              <p:nvGrpSpPr>
                <p:cNvPr id="75" name="Group 41"/>
                <p:cNvGrpSpPr/>
                <p:nvPr/>
              </p:nvGrpSpPr>
              <p:grpSpPr>
                <a:xfrm>
                  <a:off x="4272" y="2928"/>
                  <a:ext cx="1152" cy="816"/>
                  <a:chOff x="4272" y="2928"/>
                  <a:chExt cx="1152" cy="816"/>
                </a:xfrm>
              </p:grpSpPr>
              <p:sp>
                <p:nvSpPr>
                  <p:cNvPr id="77" name="Line 42"/>
                  <p:cNvSpPr/>
                  <p:nvPr/>
                </p:nvSpPr>
                <p:spPr>
                  <a:xfrm flipV="1">
                    <a:off x="4272" y="2928"/>
                    <a:ext cx="0" cy="816"/>
                  </a:xfrm>
                  <a:prstGeom prst="line">
                    <a:avLst/>
                  </a:prstGeom>
                  <a:ln w="12700" cap="sq" cmpd="sng">
                    <a:solidFill>
                      <a:schemeClr val="tx1"/>
                    </a:solidFill>
                    <a:prstDash val="solid"/>
                    <a:headEnd type="none" w="sm" len="sm"/>
                    <a:tailEnd type="triangle" w="sm" len="sm"/>
                  </a:ln>
                </p:spPr>
              </p:sp>
              <p:sp>
                <p:nvSpPr>
                  <p:cNvPr id="78" name="Line 43"/>
                  <p:cNvSpPr/>
                  <p:nvPr/>
                </p:nvSpPr>
                <p:spPr>
                  <a:xfrm>
                    <a:off x="4272" y="3744"/>
                    <a:ext cx="1152" cy="0"/>
                  </a:xfrm>
                  <a:prstGeom prst="line">
                    <a:avLst/>
                  </a:prstGeom>
                  <a:ln w="12700" cap="sq" cmpd="sng">
                    <a:solidFill>
                      <a:schemeClr val="tx1"/>
                    </a:solidFill>
                    <a:prstDash val="solid"/>
                    <a:headEnd type="none" w="sm" len="sm"/>
                    <a:tailEnd type="triangle" w="sm" len="sm"/>
                  </a:ln>
                </p:spPr>
              </p:sp>
            </p:grpSp>
            <p:sp>
              <p:nvSpPr>
                <p:cNvPr id="76" name="Line 44"/>
                <p:cNvSpPr/>
                <p:nvPr/>
              </p:nvSpPr>
              <p:spPr>
                <a:xfrm flipV="1">
                  <a:off x="4272" y="3024"/>
                  <a:ext cx="864" cy="528"/>
                </a:xfrm>
                <a:prstGeom prst="line">
                  <a:avLst/>
                </a:prstGeom>
                <a:ln w="19050" cap="sq" cmpd="sng">
                  <a:solidFill>
                    <a:schemeClr val="tx1"/>
                  </a:solidFill>
                  <a:prstDash val="solid"/>
                  <a:headEnd type="none" w="sm" len="sm"/>
                  <a:tailEnd type="none" w="sm" len="sm"/>
                </a:ln>
              </p:spPr>
            </p:sp>
          </p:grpSp>
        </p:grpSp>
        <p:sp>
          <p:nvSpPr>
            <p:cNvPr id="72" name="Rectangle 48"/>
            <p:cNvSpPr/>
            <p:nvPr/>
          </p:nvSpPr>
          <p:spPr>
            <a:xfrm>
              <a:off x="3916" y="1176"/>
              <a:ext cx="347" cy="269"/>
            </a:xfrm>
            <a:prstGeom prst="rect">
              <a:avLst/>
            </a:prstGeom>
            <a:noFill/>
            <a:ln w="50800">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algn="ctr" eaLnBrk="1" hangingPunct="1">
                <a:lnSpc>
                  <a:spcPct val="110000"/>
                </a:lnSpc>
                <a:spcBef>
                  <a:spcPct val="20000"/>
                </a:spcBef>
                <a:buClr>
                  <a:schemeClr val="accent1"/>
                </a:buClr>
                <a:buFont typeface="Wingdings" panose="05000000000000000000" pitchFamily="2" charset="2"/>
              </a:pPr>
              <a:r>
                <a:rPr lang="en-US" altLang="zh-CN" sz="2000" b="0" dirty="0">
                  <a:latin typeface="Times New Roman" panose="02020603050405020304" pitchFamily="18" charset="0"/>
                  <a:ea typeface="黑体" panose="02010609060101010101" pitchFamily="49" charset="-122"/>
                </a:rPr>
                <a:t>lg</a:t>
              </a:r>
              <a:r>
                <a:rPr lang="en-US" altLang="zh-CN" sz="2000" b="0" i="1" dirty="0">
                  <a:latin typeface="Times New Roman" panose="02020603050405020304" pitchFamily="18" charset="0"/>
                  <a:ea typeface="黑体" panose="02010609060101010101" pitchFamily="49" charset="-122"/>
                </a:rPr>
                <a:t>K</a:t>
              </a:r>
              <a:endParaRPr lang="en-US" altLang="zh-CN" sz="2000" b="0" i="1" dirty="0">
                <a:latin typeface="Times New Roman" panose="02020603050405020304" pitchFamily="18" charset="0"/>
                <a:ea typeface="黑体" panose="02010609060101010101" pitchFamily="49" charset="-122"/>
              </a:endParaRPr>
            </a:p>
          </p:txBody>
        </p:sp>
      </p:grpSp>
      <p:sp>
        <p:nvSpPr>
          <p:cNvPr id="93" name="文本框 92"/>
          <p:cNvSpPr txBox="1"/>
          <p:nvPr/>
        </p:nvSpPr>
        <p:spPr>
          <a:xfrm>
            <a:off x="3113713" y="2063831"/>
            <a:ext cx="1161254" cy="646331"/>
          </a:xfrm>
          <a:prstGeom prst="rect">
            <a:avLst/>
          </a:prstGeom>
          <a:noFill/>
        </p:spPr>
        <p:txBody>
          <a:bodyPr wrap="square" rtlCol="0">
            <a:spAutoFit/>
          </a:bodyPr>
          <a:lstStyle/>
          <a:p>
            <a:pPr algn="ctr"/>
            <a:r>
              <a:rPr lang="zh-CN" altLang="en-US" dirty="0">
                <a:latin typeface="黑体" panose="02010609060101010101" pitchFamily="49" charset="-122"/>
                <a:ea typeface="黑体" panose="02010609060101010101" pitchFamily="49" charset="-122"/>
              </a:rPr>
              <a:t>未达饱和浓度适用</a:t>
            </a:r>
            <a:endParaRPr lang="zh-CN" altLang="en-US" dirty="0">
              <a:latin typeface="黑体" panose="02010609060101010101" pitchFamily="49" charset="-122"/>
              <a:ea typeface="黑体" panose="02010609060101010101" pitchFamily="49" charset="-122"/>
            </a:endParaRPr>
          </a:p>
        </p:txBody>
      </p:sp>
      <p:sp>
        <p:nvSpPr>
          <p:cNvPr id="94" name="Rectangle 3"/>
          <p:cNvSpPr>
            <a:spLocks noGrp="1" noChangeArrowheads="1"/>
          </p:cNvSpPr>
          <p:nvPr/>
        </p:nvSpPr>
        <p:spPr>
          <a:xfrm>
            <a:off x="1703070" y="5566410"/>
            <a:ext cx="9053195" cy="945515"/>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marL="0" marR="0" lvl="0" indent="720090" defTabSz="914400" rtl="0" eaLnBrk="1" fontAlgn="base" latinLnBrk="0" hangingPunct="1">
              <a:lnSpc>
                <a:spcPct val="130000"/>
              </a:lnSpc>
              <a:spcBef>
                <a:spcPts val="0"/>
              </a:spcBef>
              <a:spcAft>
                <a:spcPct val="0"/>
              </a:spcAft>
              <a:buClr>
                <a:schemeClr val="hlink"/>
              </a:buClr>
              <a:buSzPct val="70000"/>
              <a:buFont typeface="Wingdings" panose="05000000000000000000" pitchFamily="2" charset="2"/>
              <a:buNone/>
              <a:defRPr/>
            </a:pPr>
            <a:r>
              <a:rPr kumimoji="0" lang="zh-CN" altLang="en-US" sz="2200" b="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rPr>
              <a:t>当溶质浓度甚低时，可能在初始区段呈现 </a:t>
            </a:r>
            <a:r>
              <a:rPr kumimoji="0" lang="en-US" altLang="zh-CN" sz="2200" b="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H</a:t>
            </a:r>
            <a:r>
              <a:rPr kumimoji="0" lang="en-US" altLang="zh-CN" sz="2200" b="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rPr>
              <a:t> </a:t>
            </a:r>
            <a:r>
              <a:rPr kumimoji="0" lang="zh-CN" altLang="en-US" sz="2200" b="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rPr>
              <a:t>型，当浓度较高时，可能表现为 </a:t>
            </a:r>
            <a:r>
              <a:rPr kumimoji="0" lang="en-US" altLang="zh-CN" sz="2200" b="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F</a:t>
            </a:r>
            <a:r>
              <a:rPr kumimoji="0" lang="en-US" altLang="zh-CN" sz="2200" b="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rPr>
              <a:t> </a:t>
            </a:r>
            <a:r>
              <a:rPr kumimoji="0" lang="zh-CN" altLang="en-US" sz="2200" b="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rPr>
              <a:t>型，但统一起来仍属于 </a:t>
            </a:r>
            <a:r>
              <a:rPr kumimoji="0" lang="en-US" altLang="zh-CN" sz="2200" b="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L</a:t>
            </a:r>
            <a:r>
              <a:rPr kumimoji="0" lang="en-US" altLang="zh-CN" sz="2200" b="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rPr>
              <a:t> </a:t>
            </a:r>
            <a:r>
              <a:rPr kumimoji="0" lang="zh-CN" altLang="en-US" sz="2200" b="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rPr>
              <a:t>型的不同区段。</a:t>
            </a:r>
            <a:endParaRPr kumimoji="0" lang="zh-CN" altLang="en-US" sz="2200" b="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endParaRPr>
          </a:p>
        </p:txBody>
      </p:sp>
      <p:sp>
        <p:nvSpPr>
          <p:cNvPr id="2" name="Text Box 4"/>
          <p:cNvSpPr txBox="1">
            <a:spLocks noChangeArrowheads="1"/>
          </p:cNvSpPr>
          <p:nvPr/>
        </p:nvSpPr>
        <p:spPr bwMode="auto">
          <a:xfrm>
            <a:off x="190818" y="260668"/>
            <a:ext cx="9001526" cy="124650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水环境中颗粒物的吸附作用</a:t>
            </a:r>
            <a:endPar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endParaRPr>
          </a:p>
          <a:p>
            <a:pPr marL="457200" indent="-457200" eaLnBrk="1" hangingPunct="1">
              <a:lnSpc>
                <a:spcPct val="100000"/>
              </a:lnSpc>
              <a:spcBef>
                <a:spcPts val="10"/>
              </a:spcBef>
              <a:spcAft>
                <a:spcPts val="0"/>
              </a:spcAft>
              <a:defRPr/>
            </a:pP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Adsorption by Particles in Aquatic Environment</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435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86627" y="1478141"/>
            <a:ext cx="11242021" cy="47999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buClrTx/>
              <a:buSzPct val="100000"/>
              <a:buNone/>
            </a:pPr>
            <a:r>
              <a:rPr lang="zh-CN" altLang="en-US" sz="2400" b="1" dirty="0">
                <a:solidFill>
                  <a:srgbClr val="06071F"/>
                </a:solidFill>
                <a:latin typeface="黑体" panose="02010609060101010101" pitchFamily="49" charset="-122"/>
                <a:ea typeface="黑体" panose="02010609060101010101" pitchFamily="49" charset="-122"/>
              </a:rPr>
              <a:t>（</a:t>
            </a:r>
            <a:r>
              <a:rPr lang="en-US" altLang="zh-CN" sz="2400" b="1" dirty="0">
                <a:solidFill>
                  <a:srgbClr val="06071F"/>
                </a:solidFill>
                <a:latin typeface="黑体" panose="02010609060101010101" pitchFamily="49" charset="-122"/>
                <a:ea typeface="黑体" panose="02010609060101010101" pitchFamily="49" charset="-122"/>
              </a:rPr>
              <a:t>3</a:t>
            </a:r>
            <a:r>
              <a:rPr lang="zh-CN" altLang="en-US" sz="2400" b="1" dirty="0">
                <a:solidFill>
                  <a:srgbClr val="06071F"/>
                </a:solidFill>
                <a:latin typeface="黑体" panose="02010609060101010101" pitchFamily="49" charset="-122"/>
                <a:ea typeface="黑体" panose="02010609060101010101" pitchFamily="49" charset="-122"/>
              </a:rPr>
              <a:t>）影响吸附的因素</a:t>
            </a:r>
            <a:endParaRPr lang="zh-CN" altLang="en-US" sz="2400" dirty="0">
              <a:solidFill>
                <a:srgbClr val="06071F"/>
              </a:solidFill>
              <a:latin typeface="黑体" panose="02010609060101010101" pitchFamily="49" charset="-122"/>
              <a:ea typeface="黑体" panose="02010609060101010101" pitchFamily="49" charset="-122"/>
            </a:endParaRPr>
          </a:p>
          <a:p>
            <a:pPr marL="0" lvl="1" indent="720090">
              <a:lnSpc>
                <a:spcPct val="150000"/>
              </a:lnSpc>
              <a:spcBef>
                <a:spcPts val="0"/>
              </a:spcBef>
              <a:buNone/>
            </a:pPr>
            <a:r>
              <a:rPr lang="en-US" altLang="zh-CN"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 </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溶液的 </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pH</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lang="en-US" altLang="zh-CN"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一般情况下，颗粒物对重金属的吸附量随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pH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升高而增大。当溶液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pH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超过某元素的临界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pH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时，则该元素在溶液中的水解、沉淀起主要作用。</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endParaRPr lang="en-US" altLang="zh-CN"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r>
              <a:rPr lang="en-US" altLang="zh-CN"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B.</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颗粒物的粒度和浓度：</a:t>
            </a:r>
            <a:endParaRPr lang="en-US" altLang="zh-CN"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吸附量随粒度增大而减少，并且当溶质浓度范围固定时，吸附量随颗粒物浓度增大而减少。</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50000"/>
              </a:lnSpc>
              <a:spcBef>
                <a:spcPts val="0"/>
              </a:spcBef>
              <a:buNone/>
            </a:pPr>
            <a:r>
              <a:rPr lang="en-US" altLang="zh-CN"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 </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温度、盐度、共存离子、配合剂等。</a:t>
            </a:r>
            <a:endParaRPr lang="en-US" altLang="zh-CN"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sp>
        <p:nvSpPr>
          <p:cNvPr id="8" name="Text Box 9"/>
          <p:cNvSpPr txBox="1"/>
          <p:nvPr/>
        </p:nvSpPr>
        <p:spPr>
          <a:xfrm>
            <a:off x="2575992" y="3427229"/>
            <a:ext cx="6934200" cy="1192213"/>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zh-CN" altLang="en-US" dirty="0">
                <a:latin typeface="黑体" panose="02010609060101010101" pitchFamily="49" charset="-122"/>
                <a:ea typeface="黑体" panose="02010609060101010101" pitchFamily="49" charset="-122"/>
              </a:rPr>
              <a:t>元</a:t>
            </a:r>
            <a:r>
              <a:rPr lang="zh-CN" altLang="en-US" dirty="0"/>
              <a:t>  </a:t>
            </a:r>
            <a:r>
              <a:rPr lang="zh-CN" altLang="en-US" dirty="0">
                <a:latin typeface="黑体" panose="02010609060101010101" pitchFamily="49" charset="-122"/>
                <a:ea typeface="黑体" panose="02010609060101010101" pitchFamily="49" charset="-122"/>
              </a:rPr>
              <a:t>素</a:t>
            </a:r>
            <a:r>
              <a:rPr lang="zh-CN" altLang="en-US" dirty="0"/>
              <a:t>                               </a:t>
            </a:r>
            <a:r>
              <a:rPr lang="en-US" altLang="zh-CN" dirty="0">
                <a:latin typeface="Times New Roman" panose="02020603050405020304" pitchFamily="18" charset="0"/>
                <a:cs typeface="Times New Roman" panose="02020603050405020304" pitchFamily="18" charset="0"/>
              </a:rPr>
              <a:t>Zn            Co            Cu             Cd            Ni</a:t>
            </a:r>
            <a:endParaRPr lang="en-US" altLang="zh-CN" dirty="0">
              <a:latin typeface="Times New Roman" panose="02020603050405020304" pitchFamily="18" charset="0"/>
              <a:cs typeface="Times New Roman" panose="02020603050405020304" pitchFamily="18" charset="0"/>
            </a:endParaRPr>
          </a:p>
          <a:p>
            <a:pPr eaLnBrk="1" hangingPunct="1">
              <a:spcBef>
                <a:spcPct val="50000"/>
              </a:spcBef>
            </a:pPr>
            <a:r>
              <a:rPr lang="zh-CN" altLang="en-US" dirty="0">
                <a:latin typeface="黑体" panose="02010609060101010101" pitchFamily="49" charset="-122"/>
                <a:ea typeface="黑体" panose="02010609060101010101" pitchFamily="49" charset="-122"/>
              </a:rPr>
              <a:t>临界</a:t>
            </a:r>
            <a:r>
              <a:rPr lang="zh-CN" altLang="en-US" dirty="0">
                <a:latin typeface="Garamond" panose="02020404030301010803" pitchFamily="18" charset="0"/>
              </a:rPr>
              <a:t> </a:t>
            </a:r>
            <a:r>
              <a:rPr lang="en-US" altLang="zh-CN" dirty="0">
                <a:latin typeface="Times New Roman" panose="02020603050405020304" pitchFamily="18" charset="0"/>
                <a:cs typeface="Times New Roman" panose="02020603050405020304" pitchFamily="18" charset="0"/>
              </a:rPr>
              <a:t>pH</a:t>
            </a:r>
            <a:r>
              <a:rPr lang="en-US" altLang="zh-CN" dirty="0">
                <a:latin typeface="Garamond" panose="02020404030301010803" pitchFamily="18" charset="0"/>
              </a:rPr>
              <a:t>                          </a:t>
            </a:r>
            <a:r>
              <a:rPr lang="en-US" altLang="zh-CN" dirty="0">
                <a:latin typeface="Times New Roman" panose="02020603050405020304" pitchFamily="18" charset="0"/>
                <a:cs typeface="Times New Roman" panose="02020603050405020304" pitchFamily="18" charset="0"/>
              </a:rPr>
              <a:t>7.6             9.0            7.9            8.4             9.0</a:t>
            </a:r>
            <a:endParaRPr lang="en-US" altLang="zh-CN" dirty="0">
              <a:latin typeface="Times New Roman" panose="02020603050405020304" pitchFamily="18" charset="0"/>
              <a:cs typeface="Times New Roman" panose="02020603050405020304" pitchFamily="18" charset="0"/>
            </a:endParaRPr>
          </a:p>
          <a:p>
            <a:pPr eaLnBrk="1" hangingPunct="1">
              <a:spcBef>
                <a:spcPct val="50000"/>
              </a:spcBef>
            </a:pPr>
            <a:r>
              <a:rPr lang="zh-CN" altLang="en-US" dirty="0">
                <a:latin typeface="黑体" panose="02010609060101010101" pitchFamily="49" charset="-122"/>
                <a:ea typeface="黑体" panose="02010609060101010101" pitchFamily="49" charset="-122"/>
              </a:rPr>
              <a:t>最大吸附量</a:t>
            </a:r>
            <a:r>
              <a:rPr lang="en-US" altLang="zh-CN" dirty="0">
                <a:latin typeface="Garamond" panose="02020404030301010803" pitchFamily="18" charset="0"/>
              </a:rPr>
              <a:t>/(</a:t>
            </a:r>
            <a:r>
              <a:rPr lang="en-US" altLang="zh-CN" dirty="0">
                <a:latin typeface="Times New Roman" panose="02020603050405020304" pitchFamily="18" charset="0"/>
                <a:cs typeface="Times New Roman" panose="02020603050405020304" pitchFamily="18" charset="0"/>
              </a:rPr>
              <a:t>mg</a:t>
            </a:r>
            <a:r>
              <a:rPr lang="en-US" altLang="zh-CN" dirty="0">
                <a:latin typeface="Times New Roman" panose="02020603050405020304" pitchFamily="18" charset="0"/>
                <a:cs typeface="Times New Roman" panose="02020603050405020304" pitchFamily="18" charset="0"/>
                <a:sym typeface="Symbol" panose="05050102010706020507" pitchFamily="18" charset="2"/>
              </a:rPr>
              <a:t></a:t>
            </a:r>
            <a:r>
              <a:rPr lang="en-US" altLang="zh-CN" dirty="0">
                <a:latin typeface="Times New Roman" panose="02020603050405020304" pitchFamily="18" charset="0"/>
                <a:cs typeface="Times New Roman" panose="02020603050405020304" pitchFamily="18" charset="0"/>
              </a:rPr>
              <a:t>g</a:t>
            </a:r>
            <a:r>
              <a:rPr lang="en-US" altLang="zh-CN" baseline="30000" dirty="0">
                <a:latin typeface="Times New Roman" panose="02020603050405020304" pitchFamily="18" charset="0"/>
                <a:cs typeface="Times New Roman" panose="02020603050405020304" pitchFamily="18" charset="0"/>
              </a:rPr>
              <a:t>-1</a:t>
            </a:r>
            <a:r>
              <a:rPr lang="en-US" altLang="zh-CN" dirty="0">
                <a:latin typeface="Garamond" panose="02020404030301010803" pitchFamily="18" charset="0"/>
              </a:rPr>
              <a:t>)     </a:t>
            </a:r>
            <a:r>
              <a:rPr lang="en-US" altLang="zh-CN" dirty="0">
                <a:latin typeface="Times New Roman" panose="02020603050405020304" pitchFamily="18" charset="0"/>
                <a:cs typeface="Times New Roman" panose="02020603050405020304" pitchFamily="18" charset="0"/>
              </a:rPr>
              <a:t>6.7             3.3            3.9            8.2             2.2   </a:t>
            </a:r>
            <a:endParaRPr lang="en-US" altLang="zh-CN" dirty="0">
              <a:latin typeface="Times New Roman" panose="02020603050405020304" pitchFamily="18" charset="0"/>
              <a:cs typeface="Times New Roman" panose="02020603050405020304" pitchFamily="18" charset="0"/>
            </a:endParaRPr>
          </a:p>
        </p:txBody>
      </p:sp>
      <p:sp>
        <p:nvSpPr>
          <p:cNvPr id="9" name="Line 10"/>
          <p:cNvSpPr/>
          <p:nvPr/>
        </p:nvSpPr>
        <p:spPr>
          <a:xfrm>
            <a:off x="2423592" y="3427229"/>
            <a:ext cx="7162800" cy="0"/>
          </a:xfrm>
          <a:prstGeom prst="line">
            <a:avLst/>
          </a:prstGeom>
          <a:ln w="28575" cap="flat" cmpd="sng">
            <a:solidFill>
              <a:srgbClr val="0090E5"/>
            </a:solidFill>
            <a:prstDash val="solid"/>
            <a:headEnd type="none" w="med" len="med"/>
            <a:tailEnd type="none" w="med" len="med"/>
          </a:ln>
        </p:spPr>
      </p:sp>
      <p:sp>
        <p:nvSpPr>
          <p:cNvPr id="10" name="Line 11"/>
          <p:cNvSpPr/>
          <p:nvPr/>
        </p:nvSpPr>
        <p:spPr>
          <a:xfrm>
            <a:off x="2423592" y="3808229"/>
            <a:ext cx="7162800" cy="0"/>
          </a:xfrm>
          <a:prstGeom prst="line">
            <a:avLst/>
          </a:prstGeom>
          <a:ln w="28575" cap="flat" cmpd="sng">
            <a:solidFill>
              <a:srgbClr val="0090E5"/>
            </a:solidFill>
            <a:prstDash val="solid"/>
            <a:headEnd type="none" w="med" len="med"/>
            <a:tailEnd type="none" w="med" len="med"/>
          </a:ln>
        </p:spPr>
      </p:sp>
      <p:sp>
        <p:nvSpPr>
          <p:cNvPr id="11" name="Line 12"/>
          <p:cNvSpPr/>
          <p:nvPr/>
        </p:nvSpPr>
        <p:spPr>
          <a:xfrm>
            <a:off x="2423592" y="4646429"/>
            <a:ext cx="7162800" cy="0"/>
          </a:xfrm>
          <a:prstGeom prst="line">
            <a:avLst/>
          </a:prstGeom>
          <a:ln w="28575" cap="flat" cmpd="sng">
            <a:solidFill>
              <a:srgbClr val="0090E5"/>
            </a:solidFill>
            <a:prstDash val="solid"/>
            <a:headEnd type="none" w="med" len="med"/>
            <a:tailEnd type="none" w="med" len="med"/>
          </a:ln>
        </p:spPr>
      </p:sp>
      <p:sp>
        <p:nvSpPr>
          <p:cNvPr id="2" name="Text Box 4"/>
          <p:cNvSpPr txBox="1">
            <a:spLocks noChangeArrowheads="1"/>
          </p:cNvSpPr>
          <p:nvPr/>
        </p:nvSpPr>
        <p:spPr bwMode="auto">
          <a:xfrm>
            <a:off x="190818" y="260668"/>
            <a:ext cx="9001526" cy="124650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水环境中颗粒物的吸附作用</a:t>
            </a:r>
            <a:endPar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endParaRPr>
          </a:p>
          <a:p>
            <a:pPr marL="457200" indent="-457200" eaLnBrk="1" hangingPunct="1">
              <a:lnSpc>
                <a:spcPct val="100000"/>
              </a:lnSpc>
              <a:spcBef>
                <a:spcPts val="10"/>
              </a:spcBef>
              <a:spcAft>
                <a:spcPts val="0"/>
              </a:spcAft>
              <a:defRPr/>
            </a:pP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Adsorption by Particles in Aquatic Environment</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86627" y="1334631"/>
            <a:ext cx="11242021" cy="14452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buClrTx/>
              <a:buSzPct val="100000"/>
              <a:buNone/>
            </a:pPr>
            <a:r>
              <a:rPr lang="zh-CN" altLang="en-US" sz="2400" b="1" dirty="0">
                <a:solidFill>
                  <a:srgbClr val="06071F"/>
                </a:solidFill>
                <a:latin typeface="黑体" panose="02010609060101010101" pitchFamily="49" charset="-122"/>
                <a:ea typeface="黑体" panose="02010609060101010101" pitchFamily="49" charset="-122"/>
              </a:rPr>
              <a:t>（</a:t>
            </a:r>
            <a:r>
              <a:rPr lang="en-US" altLang="zh-CN" sz="2400" b="1" dirty="0">
                <a:solidFill>
                  <a:srgbClr val="06071F"/>
                </a:solidFill>
                <a:latin typeface="黑体" panose="02010609060101010101" pitchFamily="49" charset="-122"/>
                <a:ea typeface="黑体" panose="02010609060101010101" pitchFamily="49" charset="-122"/>
              </a:rPr>
              <a:t>4</a:t>
            </a:r>
            <a:r>
              <a:rPr lang="zh-CN" altLang="en-US" sz="2400" b="1" dirty="0">
                <a:solidFill>
                  <a:srgbClr val="06071F"/>
                </a:solidFill>
                <a:latin typeface="黑体" panose="02010609060101010101" pitchFamily="49" charset="-122"/>
                <a:ea typeface="黑体" panose="02010609060101010101" pitchFamily="49" charset="-122"/>
              </a:rPr>
              <a:t>）氧化矿物的表面配合模型</a:t>
            </a:r>
            <a:endParaRPr lang="zh-CN" altLang="en-US" sz="2400" dirty="0">
              <a:solidFill>
                <a:srgbClr val="06071F"/>
              </a:solidFill>
              <a:latin typeface="黑体" panose="02010609060101010101" pitchFamily="49" charset="-122"/>
              <a:ea typeface="黑体" panose="02010609060101010101" pitchFamily="49" charset="-122"/>
            </a:endParaRPr>
          </a:p>
          <a:p>
            <a:pPr marL="0" lvl="1" indent="720090">
              <a:lnSpc>
                <a:spcPct val="130000"/>
              </a:lnSpc>
              <a:spcBef>
                <a:spcPts val="0"/>
              </a:spcBef>
              <a:buNone/>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20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世纪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70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年代初期，</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Stumm</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Shindler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等人提出，悬浮颗粒物对水体中带电粒子的吸附都可以由表面配合反应概括。像金属氧化物的表面每平方纳米含有</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410</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个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OH</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sp>
        <p:nvSpPr>
          <p:cNvPr id="53" name="Text Box 56"/>
          <p:cNvSpPr txBox="1"/>
          <p:nvPr/>
        </p:nvSpPr>
        <p:spPr>
          <a:xfrm>
            <a:off x="3794780" y="6237209"/>
            <a:ext cx="3352800" cy="389530"/>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algn="ctr" eaLnBrk="1" hangingPunct="1">
              <a:lnSpc>
                <a:spcPct val="110000"/>
              </a:lnSpc>
              <a:spcBef>
                <a:spcPct val="50000"/>
              </a:spcBef>
              <a:buClr>
                <a:schemeClr val="accent1"/>
              </a:buClr>
              <a:buFont typeface="Wingdings" panose="05000000000000000000" pitchFamily="2" charset="2"/>
            </a:pPr>
            <a:r>
              <a:rPr lang="zh-CN" altLang="en-US" sz="2000" b="0" dirty="0">
                <a:latin typeface="黑体" panose="02010609060101010101" pitchFamily="49" charset="-122"/>
                <a:ea typeface="黑体" panose="02010609060101010101" pitchFamily="49" charset="-122"/>
              </a:rPr>
              <a:t>质子的连续解离</a:t>
            </a:r>
            <a:r>
              <a:rPr lang="en-US" altLang="zh-CN" sz="2000" b="0" dirty="0">
                <a:latin typeface="黑体" panose="02010609060101010101" pitchFamily="49" charset="-122"/>
                <a:ea typeface="黑体" panose="02010609060101010101" pitchFamily="49" charset="-122"/>
              </a:rPr>
              <a:t>,</a:t>
            </a:r>
            <a:r>
              <a:rPr lang="zh-CN" altLang="en-US" sz="2000" b="0" dirty="0">
                <a:latin typeface="黑体" panose="02010609060101010101" pitchFamily="49" charset="-122"/>
                <a:ea typeface="黑体" panose="02010609060101010101" pitchFamily="49" charset="-122"/>
              </a:rPr>
              <a:t>两性表面</a:t>
            </a:r>
            <a:endParaRPr lang="zh-CN" altLang="en-US" sz="2000" b="0" dirty="0">
              <a:latin typeface="黑体" panose="02010609060101010101" pitchFamily="49" charset="-122"/>
              <a:ea typeface="黑体" panose="02010609060101010101" pitchFamily="49" charset="-122"/>
            </a:endParaRPr>
          </a:p>
        </p:txBody>
      </p:sp>
      <p:pic>
        <p:nvPicPr>
          <p:cNvPr id="55" name="图片 54"/>
          <p:cNvPicPr>
            <a:picLocks noChangeAspect="1"/>
          </p:cNvPicPr>
          <p:nvPr/>
        </p:nvPicPr>
        <p:blipFill>
          <a:blip r:embed="rId1">
            <a:clrChange>
              <a:clrFrom>
                <a:srgbClr val="F9F9F9"/>
              </a:clrFrom>
              <a:clrTo>
                <a:srgbClr val="F9F9F9">
                  <a:alpha val="0"/>
                </a:srgbClr>
              </a:clrTo>
            </a:clrChange>
          </a:blip>
          <a:stretch>
            <a:fillRect/>
          </a:stretch>
        </p:blipFill>
        <p:spPr>
          <a:xfrm>
            <a:off x="578485" y="3386455"/>
            <a:ext cx="3274060" cy="2487295"/>
          </a:xfrm>
          <a:prstGeom prst="rect">
            <a:avLst/>
          </a:prstGeom>
        </p:spPr>
      </p:pic>
      <p:sp>
        <p:nvSpPr>
          <p:cNvPr id="2" name="Text Box 4"/>
          <p:cNvSpPr txBox="1">
            <a:spLocks noChangeArrowheads="1"/>
          </p:cNvSpPr>
          <p:nvPr/>
        </p:nvSpPr>
        <p:spPr bwMode="auto">
          <a:xfrm>
            <a:off x="190818" y="117158"/>
            <a:ext cx="9001526" cy="124650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水环境中颗粒物的吸附作用</a:t>
            </a:r>
            <a:endPar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endParaRPr>
          </a:p>
          <a:p>
            <a:pPr marL="457200" indent="-457200" eaLnBrk="1" hangingPunct="1">
              <a:lnSpc>
                <a:spcPct val="100000"/>
              </a:lnSpc>
              <a:spcBef>
                <a:spcPts val="10"/>
              </a:spcBef>
              <a:spcAft>
                <a:spcPts val="0"/>
              </a:spcAft>
              <a:defRPr/>
            </a:pP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Adsorption by Particles in Aquatic Environment</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937635" y="2874010"/>
            <a:ext cx="3100705" cy="3388995"/>
          </a:xfrm>
          <a:prstGeom prst="rect">
            <a:avLst/>
          </a:prstGeom>
        </p:spPr>
      </p:pic>
      <p:pic>
        <p:nvPicPr>
          <p:cNvPr id="10" name="图片 9"/>
          <p:cNvPicPr>
            <a:picLocks noChangeAspect="1"/>
          </p:cNvPicPr>
          <p:nvPr/>
        </p:nvPicPr>
        <p:blipFill>
          <a:blip r:embed="rId3">
            <a:clrChange>
              <a:clrFrom>
                <a:srgbClr val="F9F9F9"/>
              </a:clrFrom>
              <a:clrTo>
                <a:srgbClr val="F9F9F9">
                  <a:alpha val="0"/>
                </a:srgbClr>
              </a:clrTo>
            </a:clrChange>
          </a:blip>
          <a:stretch>
            <a:fillRect/>
          </a:stretch>
        </p:blipFill>
        <p:spPr>
          <a:xfrm>
            <a:off x="7104380" y="3644900"/>
            <a:ext cx="4863465" cy="1706880"/>
          </a:xfrm>
          <a:prstGeom prst="rect">
            <a:avLst/>
          </a:prstGeom>
        </p:spPr>
      </p:pic>
    </p:spTree>
  </p:cSld>
  <p:clrMapOvr>
    <a:masterClrMapping/>
  </p:clrMapOvr>
  <p:transition spd="slow">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11" name="Text Box 21"/>
          <p:cNvSpPr txBox="1"/>
          <p:nvPr/>
        </p:nvSpPr>
        <p:spPr>
          <a:xfrm>
            <a:off x="417830" y="6052820"/>
            <a:ext cx="11142345" cy="462915"/>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lnSpc>
                <a:spcPct val="110000"/>
              </a:lnSpc>
              <a:spcBef>
                <a:spcPct val="50000"/>
              </a:spcBef>
              <a:buClr>
                <a:schemeClr val="accent1"/>
              </a:buClr>
              <a:buFont typeface="Wingdings" panose="05000000000000000000" pitchFamily="2" charset="2"/>
            </a:pPr>
            <a:r>
              <a:rPr lang="zh-CN" altLang="en-US" sz="2200" b="0" dirty="0">
                <a:latin typeface="黑体" panose="02010609060101010101" pitchFamily="49" charset="-122"/>
                <a:ea typeface="黑体" panose="02010609060101010101" pitchFamily="49" charset="-122"/>
              </a:rPr>
              <a:t>如果可以求出平衡常数的数值，则由溶液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pH</a:t>
            </a:r>
            <a:r>
              <a:rPr lang="en-US" altLang="zh-CN" sz="2200" b="0" dirty="0">
                <a:latin typeface="黑体" panose="02010609060101010101" pitchFamily="49" charset="-122"/>
                <a:ea typeface="黑体" panose="02010609060101010101" pitchFamily="49" charset="-122"/>
              </a:rPr>
              <a:t> </a:t>
            </a:r>
            <a:r>
              <a:rPr lang="zh-CN" altLang="en-US" sz="2200" b="0" dirty="0">
                <a:latin typeface="黑体" panose="02010609060101010101" pitchFamily="49" charset="-122"/>
                <a:ea typeface="黑体" panose="02010609060101010101" pitchFamily="49" charset="-122"/>
              </a:rPr>
              <a:t>和离子浓度可求得表面的吸附量和相应电荷</a:t>
            </a:r>
            <a:endParaRPr lang="zh-CN" altLang="en-US" sz="2200" b="0" dirty="0">
              <a:latin typeface="黑体" panose="02010609060101010101" pitchFamily="49" charset="-122"/>
              <a:ea typeface="黑体" panose="02010609060101010101" pitchFamily="49" charset="-122"/>
            </a:endParaRPr>
          </a:p>
        </p:txBody>
      </p:sp>
      <p:sp>
        <p:nvSpPr>
          <p:cNvPr id="2" name="Text Box 4"/>
          <p:cNvSpPr txBox="1">
            <a:spLocks noChangeArrowheads="1"/>
          </p:cNvSpPr>
          <p:nvPr/>
        </p:nvSpPr>
        <p:spPr bwMode="auto">
          <a:xfrm>
            <a:off x="190818" y="260668"/>
            <a:ext cx="9001526" cy="124650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水环境中颗粒物的吸附作用</a:t>
            </a:r>
            <a:endPar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endParaRPr>
          </a:p>
          <a:p>
            <a:pPr marL="457200" indent="-457200" eaLnBrk="1" hangingPunct="1">
              <a:lnSpc>
                <a:spcPct val="100000"/>
              </a:lnSpc>
              <a:spcBef>
                <a:spcPts val="10"/>
              </a:spcBef>
              <a:spcAft>
                <a:spcPts val="0"/>
              </a:spcAft>
              <a:defRPr/>
            </a:pP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Adsorption by Particles in Aquatic Environment</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1"/>
          <a:stretch>
            <a:fillRect/>
          </a:stretch>
        </p:blipFill>
        <p:spPr>
          <a:xfrm>
            <a:off x="6045200" y="3327400"/>
            <a:ext cx="101600" cy="203200"/>
          </a:xfrm>
          <a:prstGeom prst="rect">
            <a:avLst/>
          </a:prstGeom>
        </p:spPr>
      </p:pic>
      <p:pic>
        <p:nvPicPr>
          <p:cNvPr id="9" name="图片 8"/>
          <p:cNvPicPr>
            <a:picLocks noChangeAspect="1"/>
          </p:cNvPicPr>
          <p:nvPr/>
        </p:nvPicPr>
        <p:blipFill>
          <a:blip r:embed="rId1"/>
          <a:stretch>
            <a:fillRect/>
          </a:stretch>
        </p:blipFill>
        <p:spPr>
          <a:xfrm>
            <a:off x="6045200" y="3327400"/>
            <a:ext cx="101600" cy="203200"/>
          </a:xfrm>
          <a:prstGeom prst="rect">
            <a:avLst/>
          </a:prstGeom>
        </p:spPr>
      </p:pic>
      <p:pic>
        <p:nvPicPr>
          <p:cNvPr id="12" name="图片 11"/>
          <p:cNvPicPr>
            <a:picLocks noChangeAspect="1"/>
          </p:cNvPicPr>
          <p:nvPr/>
        </p:nvPicPr>
        <p:blipFill>
          <a:blip r:embed="rId2"/>
          <a:srcRect l="38188" t="29894" r="21057" b="27881"/>
          <a:stretch>
            <a:fillRect/>
          </a:stretch>
        </p:blipFill>
        <p:spPr>
          <a:xfrm>
            <a:off x="2063750" y="1446530"/>
            <a:ext cx="7602855" cy="4627880"/>
          </a:xfrm>
          <a:prstGeom prst="rect">
            <a:avLst/>
          </a:prstGeom>
        </p:spPr>
      </p:pic>
    </p:spTree>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14680" y="1693545"/>
            <a:ext cx="10655300" cy="42462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321945">
              <a:lnSpc>
                <a:spcPct val="15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重金属从沉积物中释放，造成水环境二次污染，威胁供水安全，诱发的主要因素如下：</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18415">
              <a:lnSpc>
                <a:spcPct val="150000"/>
              </a:lnSpc>
              <a:spcBef>
                <a:spcPts val="0"/>
              </a:spcBef>
              <a:buNone/>
            </a:pPr>
            <a:r>
              <a:rPr lang="zh-CN" altLang="en-US" sz="20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0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a:t>
            </a:r>
            <a:r>
              <a:rPr lang="zh-CN" altLang="en-US" sz="20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）盐浓度升高：</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碱金属和碱土金属阳离子可将被吸附在固体颗粒上的金属离子交换出来。</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655320" lvl="1" indent="-655320">
              <a:lnSpc>
                <a:spcPct val="150000"/>
              </a:lnSpc>
              <a:spcBef>
                <a:spcPts val="0"/>
              </a:spcBef>
              <a:buNone/>
            </a:pPr>
            <a:r>
              <a:rPr lang="zh-CN" altLang="en-US" sz="20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0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zh-CN" altLang="en-US" sz="20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）氧化还原条件的变化：</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有机物增多，产生厌氧环境、铁、锰氧化物还原溶解，使结合在其中的重金属离子释放出来。</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631825" lvl="1" indent="-594360">
              <a:lnSpc>
                <a:spcPct val="150000"/>
              </a:lnSpc>
              <a:spcBef>
                <a:spcPts val="0"/>
              </a:spcBef>
              <a:buNone/>
            </a:pPr>
            <a:r>
              <a:rPr lang="zh-CN" altLang="en-US" sz="20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0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3</a:t>
            </a:r>
            <a:r>
              <a:rPr lang="zh-CN" altLang="en-US" sz="20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0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pH </a:t>
            </a:r>
            <a:r>
              <a:rPr lang="zh-CN" altLang="en-US" sz="20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降低：</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H</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的竞争作用增加了金属离子的解吸量；金属在低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pH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条件下致使金属难溶盐类以及配合物的溶解。</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750570" lvl="1" indent="-736600">
              <a:lnSpc>
                <a:spcPct val="150000"/>
              </a:lnSpc>
              <a:spcBef>
                <a:spcPts val="0"/>
              </a:spcBef>
              <a:buNone/>
            </a:pPr>
            <a:r>
              <a:rPr lang="zh-CN" altLang="en-US" sz="20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0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4</a:t>
            </a:r>
            <a:r>
              <a:rPr lang="zh-CN" altLang="en-US" sz="2000"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）增加水中配合剂的含量：</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天然或合成的配合剂使用量增加，导致其在环境中的浓度升高，能和重金属形成可溶性配合物，有时这种配合物稳定度较大，可以溶解态形态存在，使重金属从固体颗粒上解吸下来。</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sp>
        <p:nvSpPr>
          <p:cNvPr id="2" name="Text Box 4"/>
          <p:cNvSpPr txBox="1">
            <a:spLocks noChangeArrowheads="1"/>
          </p:cNvSpPr>
          <p:nvPr/>
        </p:nvSpPr>
        <p:spPr bwMode="auto">
          <a:xfrm>
            <a:off x="190818" y="260668"/>
            <a:ext cx="9001526" cy="124650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沉积物中重金属的释放</a:t>
            </a:r>
            <a:endPar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endParaRPr>
          </a:p>
          <a:p>
            <a:pPr marL="457200" indent="-457200" eaLnBrk="1" hangingPunct="1">
              <a:lnSpc>
                <a:spcPct val="100000"/>
              </a:lnSpc>
              <a:spcBef>
                <a:spcPts val="10"/>
              </a:spcBef>
              <a:spcAft>
                <a:spcPts val="0"/>
              </a:spcAft>
              <a:defRPr/>
            </a:pP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Release of Heavy Metals from Sediment</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sz="quarter"/>
          </p:nvPr>
        </p:nvSpPr>
        <p:spPr>
          <a:xfrm>
            <a:off x="1275916" y="406476"/>
            <a:ext cx="9640168" cy="2523512"/>
          </a:xfrm>
        </p:spPr>
        <p:txBody>
          <a:bodyPr vert="horz" wrap="square" lIns="91440" tIns="45720" rIns="91440" bIns="45720" numCol="1" anchor="ctr" anchorCtr="0" compatLnSpc="1"/>
          <a:lstStyle/>
          <a:p>
            <a:pPr lvl="0" eaLnBrk="1" hangingPunct="1">
              <a:lnSpc>
                <a:spcPct val="110000"/>
              </a:lnSpc>
              <a:spcBef>
                <a:spcPct val="20000"/>
              </a:spcBef>
              <a:defRPr/>
            </a:pP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第二节 水中无机污染物的迁移转化</a:t>
            </a:r>
            <a:br>
              <a:rPr lang="en-US" altLang="zh-CN" sz="4800" b="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Section 2 Transfer and Transformation of Inorganic  Pollutants in Aquatic Environment</a:t>
            </a:r>
            <a:endPar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6"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grpSp>
        <p:nvGrpSpPr>
          <p:cNvPr id="7" name="组合 6"/>
          <p:cNvGrpSpPr/>
          <p:nvPr/>
        </p:nvGrpSpPr>
        <p:grpSpPr>
          <a:xfrm>
            <a:off x="1487488" y="2929988"/>
            <a:ext cx="11536059" cy="2611292"/>
            <a:chOff x="699852" y="2900351"/>
            <a:chExt cx="11567055" cy="2611292"/>
          </a:xfrm>
        </p:grpSpPr>
        <p:sp>
          <p:nvSpPr>
            <p:cNvPr id="8" name="Text Box 4"/>
            <p:cNvSpPr txBox="1">
              <a:spLocks noChangeArrowheads="1"/>
            </p:cNvSpPr>
            <p:nvPr/>
          </p:nvSpPr>
          <p:spPr bwMode="auto">
            <a:xfrm>
              <a:off x="699852" y="2900351"/>
              <a:ext cx="5544616" cy="261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 吸附</a:t>
              </a:r>
              <a:r>
                <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解吸</a:t>
              </a:r>
              <a:endPar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Adsorption and Desorption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 溶解</a:t>
              </a:r>
              <a:r>
                <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沉淀</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Dissolution and Precipitation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Line 9"/>
            <p:cNvSpPr>
              <a:spLocks noChangeShapeType="1"/>
            </p:cNvSpPr>
            <p:nvPr/>
          </p:nvSpPr>
          <p:spPr bwMode="auto">
            <a:xfrm>
              <a:off x="699852" y="4983286"/>
              <a:ext cx="2947876"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6114963" y="2946517"/>
              <a:ext cx="6151944" cy="2518959"/>
            </a:xfrm>
            <a:prstGeom prst="rect">
              <a:avLst/>
            </a:prstGeom>
            <a:noFill/>
          </p:spPr>
          <p:txBody>
            <a:bodyPr wrap="square">
              <a:spAutoFit/>
            </a:bodyPr>
            <a:lstStyle/>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三、 氧化还原</a:t>
              </a:r>
              <a:endPar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Oxidation and Reduction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四、 配合作用</a:t>
              </a:r>
              <a:endPar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Coordination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spTree>
  </p:cSld>
  <p:clrMapOvr>
    <a:masterClrMapping/>
  </p:clrMapOvr>
  <p:transition spd="slow">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1135" y="1337310"/>
            <a:ext cx="11750675"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氧化物和氢氧化物沉淀</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06071F"/>
                </a:solidFill>
                <a:latin typeface="黑体" panose="02010609060101010101" pitchFamily="49" charset="-122"/>
                <a:ea typeface="黑体" panose="02010609060101010101" pitchFamily="49" charset="-122"/>
                <a:sym typeface="+mn-ea"/>
              </a:rPr>
              <a:t> </a:t>
            </a:r>
            <a:r>
              <a:rPr lang="en-US" altLang="zh-CN" sz="3000" b="1" dirty="0">
                <a:solidFill>
                  <a:srgbClr val="000000"/>
                </a:solidFill>
                <a:latin typeface="Times New Roman" panose="02020603050405020304" pitchFamily="18" charset="0"/>
                <a:cs typeface="Times New Roman" panose="02020603050405020304" pitchFamily="18" charset="0"/>
              </a:rPr>
              <a:t>Oxide and Hydroxide Precipitates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479425" y="2204720"/>
            <a:ext cx="6723380" cy="40925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氧化物可以视作氢氧化物的脱水产物</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根据溶度积（</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Solubility Product</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）可转化为：</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30000"/>
              </a:lnSpc>
              <a:spcBef>
                <a:spcPts val="0"/>
              </a:spcBef>
              <a:buNone/>
            </a:pP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30000"/>
              </a:lnSpc>
              <a:spcBef>
                <a:spcPts val="0"/>
              </a:spcBef>
              <a:buNone/>
            </a:pP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3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可以作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-pH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图，斜率等于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n</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，即金属离子价；</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lvl="1" indent="720090">
              <a:lnSpc>
                <a:spcPct val="13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横轴截距是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pH = 14 – (1/n) p</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sp</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5880383" y="2348960"/>
            <a:ext cx="3572374" cy="355130"/>
          </a:xfrm>
          <a:prstGeom prst="rect">
            <a:avLst/>
          </a:prstGeom>
        </p:spPr>
      </p:pic>
      <p:pic>
        <p:nvPicPr>
          <p:cNvPr id="11" name="图片 10"/>
          <p:cNvPicPr>
            <a:picLocks noChangeAspect="1"/>
          </p:cNvPicPr>
          <p:nvPr/>
        </p:nvPicPr>
        <p:blipFill>
          <a:blip r:embed="rId2">
            <a:clrChange>
              <a:clrFrom>
                <a:srgbClr val="F9F9F9"/>
              </a:clrFrom>
              <a:clrTo>
                <a:srgbClr val="F9F9F9">
                  <a:alpha val="0"/>
                </a:srgbClr>
              </a:clrTo>
            </a:clrChange>
          </a:blip>
          <a:stretch>
            <a:fillRect/>
          </a:stretch>
        </p:blipFill>
        <p:spPr>
          <a:xfrm>
            <a:off x="5880100" y="3140710"/>
            <a:ext cx="2494915" cy="407035"/>
          </a:xfrm>
          <a:prstGeom prst="rect">
            <a:avLst/>
          </a:prstGeom>
        </p:spPr>
      </p:pic>
      <p:pic>
        <p:nvPicPr>
          <p:cNvPr id="13" name="图片 12"/>
          <p:cNvPicPr>
            <a:picLocks noChangeAspect="1"/>
          </p:cNvPicPr>
          <p:nvPr/>
        </p:nvPicPr>
        <p:blipFill>
          <a:blip r:embed="rId3">
            <a:clrChange>
              <a:clrFrom>
                <a:srgbClr val="F9F9F9"/>
              </a:clrFrom>
              <a:clrTo>
                <a:srgbClr val="F9F9F9">
                  <a:alpha val="0"/>
                </a:srgbClr>
              </a:clrTo>
            </a:clrChange>
          </a:blip>
          <a:stretch>
            <a:fillRect/>
          </a:stretch>
        </p:blipFill>
        <p:spPr>
          <a:xfrm>
            <a:off x="5592228" y="3573375"/>
            <a:ext cx="4558205" cy="1371408"/>
          </a:xfrm>
          <a:prstGeom prst="rect">
            <a:avLst/>
          </a:prstGeom>
        </p:spPr>
      </p:pic>
      <p:sp>
        <p:nvSpPr>
          <p:cNvPr id="14" name="Text Box 7"/>
          <p:cNvSpPr txBox="1"/>
          <p:nvPr/>
        </p:nvSpPr>
        <p:spPr>
          <a:xfrm>
            <a:off x="263619" y="609145"/>
            <a:ext cx="4267200" cy="728084"/>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lnSpc>
                <a:spcPct val="110000"/>
              </a:lnSpc>
              <a:spcBef>
                <a:spcPts val="0"/>
              </a:spcBef>
              <a:buClr>
                <a:schemeClr val="accent1"/>
              </a:buClr>
              <a:buFont typeface="Wingdings" panose="05000000000000000000" pitchFamily="2" charset="2"/>
            </a:pPr>
            <a:r>
              <a:rPr lang="zh-CN" altLang="en-US" sz="2000" b="0" dirty="0">
                <a:solidFill>
                  <a:srgbClr val="0090E5"/>
                </a:solidFill>
                <a:latin typeface="黑体" panose="02010609060101010101" pitchFamily="49" charset="-122"/>
                <a:ea typeface="黑体" panose="02010609060101010101" pitchFamily="49" charset="-122"/>
              </a:rPr>
              <a:t>溶解度大，迁移能力大</a:t>
            </a:r>
            <a:endParaRPr lang="en-US" altLang="zh-CN" sz="2000" b="0" dirty="0">
              <a:solidFill>
                <a:srgbClr val="0090E5"/>
              </a:solidFill>
              <a:latin typeface="黑体" panose="02010609060101010101" pitchFamily="49" charset="-122"/>
              <a:ea typeface="黑体" panose="02010609060101010101" pitchFamily="49" charset="-122"/>
            </a:endParaRPr>
          </a:p>
          <a:p>
            <a:pPr algn="ctr" eaLnBrk="1" hangingPunct="1">
              <a:lnSpc>
                <a:spcPct val="110000"/>
              </a:lnSpc>
              <a:spcBef>
                <a:spcPts val="0"/>
              </a:spcBef>
              <a:buClr>
                <a:schemeClr val="accent1"/>
              </a:buClr>
              <a:buFont typeface="Wingdings" panose="05000000000000000000" pitchFamily="2" charset="2"/>
            </a:pPr>
            <a:r>
              <a:rPr lang="zh-CN" altLang="en-US" sz="2000" b="0" dirty="0">
                <a:solidFill>
                  <a:srgbClr val="0090E5"/>
                </a:solidFill>
                <a:latin typeface="黑体" panose="02010609060101010101" pitchFamily="49" charset="-122"/>
                <a:ea typeface="黑体" panose="02010609060101010101" pitchFamily="49" charset="-122"/>
              </a:rPr>
              <a:t>溶解度小，迁移能力小</a:t>
            </a:r>
            <a:endParaRPr lang="zh-CN" altLang="en-US" sz="2000" b="0" dirty="0">
              <a:solidFill>
                <a:srgbClr val="0090E5"/>
              </a:solidFill>
              <a:latin typeface="黑体" panose="02010609060101010101" pitchFamily="49" charset="-122"/>
              <a:ea typeface="黑体" panose="02010609060101010101" pitchFamily="49" charset="-122"/>
            </a:endParaRPr>
          </a:p>
        </p:txBody>
      </p:sp>
      <p:sp>
        <p:nvSpPr>
          <p:cNvPr id="15" name="Text Box 8"/>
          <p:cNvSpPr txBox="1"/>
          <p:nvPr/>
        </p:nvSpPr>
        <p:spPr>
          <a:xfrm>
            <a:off x="4728210" y="548005"/>
            <a:ext cx="5393055" cy="922020"/>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lnSpc>
                <a:spcPct val="135000"/>
              </a:lnSpc>
              <a:spcBef>
                <a:spcPts val="0"/>
              </a:spcBef>
              <a:spcAft>
                <a:spcPts val="0"/>
              </a:spcAft>
              <a:buClr>
                <a:schemeClr val="accent1"/>
              </a:buClr>
              <a:buFont typeface="Wingdings" panose="05000000000000000000" pitchFamily="2" charset="2"/>
            </a:pPr>
            <a:r>
              <a:rPr lang="zh-CN" altLang="en-US" sz="2000" b="0" dirty="0">
                <a:solidFill>
                  <a:srgbClr val="0090E5"/>
                </a:solidFill>
                <a:latin typeface="黑体" panose="02010609060101010101" pitchFamily="49" charset="-122"/>
                <a:ea typeface="黑体" panose="02010609060101010101" pitchFamily="49" charset="-122"/>
              </a:rPr>
              <a:t>热力学和动力学共同作用，存在过饱和现象</a:t>
            </a:r>
            <a:endParaRPr lang="zh-CN" altLang="en-US" sz="2000" b="0" dirty="0">
              <a:solidFill>
                <a:srgbClr val="0090E5"/>
              </a:solidFill>
              <a:latin typeface="黑体" panose="02010609060101010101" pitchFamily="49" charset="-122"/>
              <a:ea typeface="黑体" panose="02010609060101010101" pitchFamily="49" charset="-122"/>
            </a:endParaRPr>
          </a:p>
          <a:p>
            <a:pPr algn="ctr" eaLnBrk="1" hangingPunct="1">
              <a:lnSpc>
                <a:spcPct val="135000"/>
              </a:lnSpc>
              <a:spcBef>
                <a:spcPts val="0"/>
              </a:spcBef>
              <a:spcAft>
                <a:spcPts val="0"/>
              </a:spcAft>
              <a:buClr>
                <a:schemeClr val="accent1"/>
              </a:buClr>
              <a:buFont typeface="Wingdings" panose="05000000000000000000" pitchFamily="2" charset="2"/>
            </a:pPr>
            <a:r>
              <a:rPr lang="zh-CN" altLang="en-US" sz="2000" b="0" dirty="0">
                <a:solidFill>
                  <a:srgbClr val="0090E5"/>
                </a:solidFill>
                <a:latin typeface="黑体" panose="02010609060101010101" pitchFamily="49" charset="-122"/>
                <a:ea typeface="黑体" panose="02010609060101010101" pitchFamily="49" charset="-122"/>
              </a:rPr>
              <a:t>多组分（溶解成分，沉淀成分）同时存在</a:t>
            </a:r>
            <a:endParaRPr lang="zh-CN" altLang="en-US" sz="2000" b="0" dirty="0">
              <a:solidFill>
                <a:srgbClr val="0090E5"/>
              </a:solidFill>
              <a:latin typeface="黑体" panose="02010609060101010101" pitchFamily="49" charset="-122"/>
              <a:ea typeface="黑体" panose="02010609060101010101" pitchFamily="49" charset="-122"/>
            </a:endParaRPr>
          </a:p>
        </p:txBody>
      </p:sp>
      <p:sp>
        <p:nvSpPr>
          <p:cNvPr id="2" name="文本框 1"/>
          <p:cNvSpPr txBox="1"/>
          <p:nvPr/>
        </p:nvSpPr>
        <p:spPr>
          <a:xfrm>
            <a:off x="6097270" y="4869180"/>
            <a:ext cx="6096000" cy="491490"/>
          </a:xfrm>
          <a:prstGeom prst="rect">
            <a:avLst/>
          </a:prstGeom>
          <a:noFill/>
        </p:spPr>
        <p:txBody>
          <a:bodyPr wrap="square" rtlCol="0" anchor="t">
            <a:spAutoFit/>
          </a:bodyPr>
          <a:p>
            <a:pPr marL="0" lvl="1" indent="720090">
              <a:lnSpc>
                <a:spcPct val="130000"/>
              </a:lnSpc>
              <a:spcBef>
                <a:spcPts val="0"/>
              </a:spcBef>
              <a:buNone/>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 = p</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sym typeface="+mn-ea"/>
              </a:rPr>
              <a:t>K</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sym typeface="+mn-ea"/>
              </a:rPr>
              <a:t>sp</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 – n pOH</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spd="slow">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52" name="图片 51"/>
          <p:cNvPicPr>
            <a:picLocks noChangeAspect="1"/>
          </p:cNvPicPr>
          <p:nvPr/>
        </p:nvPicPr>
        <p:blipFill>
          <a:blip r:embed="rId1"/>
          <a:stretch>
            <a:fillRect/>
          </a:stretch>
        </p:blipFill>
        <p:spPr>
          <a:xfrm>
            <a:off x="2602865" y="1271905"/>
            <a:ext cx="6722110" cy="4893945"/>
          </a:xfrm>
          <a:prstGeom prst="rect">
            <a:avLst/>
          </a:prstGeom>
        </p:spPr>
      </p:pic>
      <p:sp>
        <p:nvSpPr>
          <p:cNvPr id="53" name="Text Box 26"/>
          <p:cNvSpPr txBox="1"/>
          <p:nvPr/>
        </p:nvSpPr>
        <p:spPr>
          <a:xfrm>
            <a:off x="5075079" y="6131884"/>
            <a:ext cx="2328862" cy="429895"/>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algn="ctr" eaLnBrk="1" hangingPunct="1">
              <a:lnSpc>
                <a:spcPct val="110000"/>
              </a:lnSpc>
              <a:spcBef>
                <a:spcPct val="20000"/>
              </a:spcBef>
              <a:buClr>
                <a:schemeClr val="accent1"/>
              </a:buClr>
              <a:buFont typeface="Wingdings" panose="05000000000000000000" pitchFamily="2" charset="2"/>
            </a:pPr>
            <a:r>
              <a:rPr lang="zh-CN" altLang="en-US" sz="2000" b="0" dirty="0">
                <a:latin typeface="Times New Roman" panose="02020603050405020304" pitchFamily="18" charset="0"/>
                <a:ea typeface="黑体" panose="02010609060101010101" pitchFamily="49" charset="-122"/>
              </a:rPr>
              <a:t>氢氧化物溶解度</a:t>
            </a:r>
            <a:endParaRPr lang="zh-CN" altLang="en-US" sz="2000" b="0" dirty="0">
              <a:latin typeface="Times New Roman" panose="02020603050405020304" pitchFamily="18" charset="0"/>
              <a:ea typeface="黑体" panose="02010609060101010101" pitchFamily="49" charset="-122"/>
            </a:endParaRPr>
          </a:p>
        </p:txBody>
      </p:sp>
      <p:sp>
        <p:nvSpPr>
          <p:cNvPr id="2" name="Text Box 4"/>
          <p:cNvSpPr txBox="1">
            <a:spLocks noChangeArrowheads="1"/>
          </p:cNvSpPr>
          <p:nvPr/>
        </p:nvSpPr>
        <p:spPr bwMode="auto">
          <a:xfrm>
            <a:off x="191135" y="189230"/>
            <a:ext cx="11750675"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氧化物和氢氧化物沉淀</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06071F"/>
                </a:solidFill>
                <a:latin typeface="黑体" panose="02010609060101010101" pitchFamily="49" charset="-122"/>
                <a:ea typeface="黑体" panose="02010609060101010101" pitchFamily="49" charset="-122"/>
                <a:sym typeface="+mn-ea"/>
              </a:rPr>
              <a:t> </a:t>
            </a:r>
            <a:r>
              <a:rPr lang="en-US" altLang="zh-CN" sz="3000" b="1" dirty="0">
                <a:solidFill>
                  <a:srgbClr val="000000"/>
                </a:solidFill>
                <a:latin typeface="Times New Roman" panose="02020603050405020304" pitchFamily="18" charset="0"/>
                <a:cs typeface="Times New Roman" panose="02020603050405020304" pitchFamily="18" charset="0"/>
              </a:rPr>
              <a:t>Oxide and Hydroxide Precipitates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190818" y="260668"/>
            <a:ext cx="633723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水分子的性质</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000000"/>
                </a:solidFill>
                <a:latin typeface="Times New Roman" panose="02020603050405020304" pitchFamily="18" charset="0"/>
                <a:cs typeface="Times New Roman" panose="02020603050405020304" pitchFamily="18" charset="0"/>
              </a:rPr>
              <a:t>Properties of H</a:t>
            </a:r>
            <a:r>
              <a:rPr lang="en-US" altLang="zh-CN" sz="3000" b="1" baseline="-25000" dirty="0">
                <a:solidFill>
                  <a:srgbClr val="000000"/>
                </a:solidFill>
                <a:latin typeface="Times New Roman" panose="02020603050405020304" pitchFamily="18" charset="0"/>
                <a:cs typeface="Times New Roman" panose="02020603050405020304" pitchFamily="18" charset="0"/>
              </a:rPr>
              <a:t>2</a:t>
            </a:r>
            <a:r>
              <a:rPr lang="en-US" altLang="zh-CN" sz="3000" b="1" dirty="0">
                <a:solidFill>
                  <a:srgbClr val="000000"/>
                </a:solidFill>
                <a:latin typeface="Times New Roman" panose="02020603050405020304" pitchFamily="18" charset="0"/>
                <a:cs typeface="Times New Roman" panose="02020603050405020304" pitchFamily="18" charset="0"/>
              </a:rPr>
              <a:t>O</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21510" name="Text Box 8"/>
          <p:cNvSpPr txBox="1"/>
          <p:nvPr/>
        </p:nvSpPr>
        <p:spPr>
          <a:xfrm>
            <a:off x="295293" y="891765"/>
            <a:ext cx="11561347" cy="30765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0">
              <a:lnSpc>
                <a:spcPct val="150000"/>
              </a:lnSpc>
              <a:buNone/>
            </a:pPr>
            <a:r>
              <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a:t>
            </a:r>
            <a:r>
              <a:rPr lang="en-US" altLang="zh-CN" sz="2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3</a:t>
            </a:r>
            <a:r>
              <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）特殊的密度</a:t>
            </a:r>
            <a:endParaRPr lang="en-US" altLang="zh-CN" sz="2000" b="1" dirty="0">
              <a:solidFill>
                <a:srgbClr val="06071F"/>
              </a:solidFill>
              <a:latin typeface="黑体" panose="02010609060101010101" pitchFamily="49" charset="-122"/>
              <a:ea typeface="黑体" panose="02010609060101010101" pitchFamily="49" charset="-122"/>
              <a:sym typeface="Symbol" panose="05050102010706020507" pitchFamily="18" charset="2"/>
            </a:endParaRPr>
          </a:p>
          <a:p>
            <a:pPr marL="0" lvl="1" indent="720090">
              <a:lnSpc>
                <a:spcPct val="130000"/>
              </a:lnSpc>
              <a:spcBef>
                <a:spcPts val="0"/>
              </a:spcBef>
              <a:buNone/>
            </a:pPr>
            <a:r>
              <a:rPr lang="el-GR"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ρ</a:t>
            </a:r>
            <a:r>
              <a:rPr lang="zh-CN" altLang="en-US" sz="2000" baseline="-25000" dirty="0">
                <a:solidFill>
                  <a:srgbClr val="06071F"/>
                </a:solidFill>
                <a:latin typeface="黑体" panose="02010609060101010101" pitchFamily="49" charset="-122"/>
                <a:ea typeface="黑体" panose="02010609060101010101" pitchFamily="49" charset="-122"/>
                <a:sym typeface="Symbol" panose="05050102010706020507" pitchFamily="18" charset="2"/>
              </a:rPr>
              <a:t>气</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l-GR"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ρ</a:t>
            </a:r>
            <a:r>
              <a:rPr lang="zh-CN" altLang="en-US" sz="2000" baseline="-25000" dirty="0">
                <a:solidFill>
                  <a:srgbClr val="06071F"/>
                </a:solidFill>
                <a:latin typeface="黑体" panose="02010609060101010101" pitchFamily="49" charset="-122"/>
                <a:ea typeface="黑体" panose="02010609060101010101" pitchFamily="49" charset="-122"/>
                <a:sym typeface="Symbol" panose="05050102010706020507" pitchFamily="18" charset="2"/>
              </a:rPr>
              <a:t>固</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l-GR"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ρ</a:t>
            </a:r>
            <a:r>
              <a:rPr lang="zh-CN" altLang="en-US" sz="2000" baseline="-25000" dirty="0">
                <a:solidFill>
                  <a:srgbClr val="06071F"/>
                </a:solidFill>
                <a:latin typeface="黑体" panose="02010609060101010101" pitchFamily="49" charset="-122"/>
                <a:ea typeface="黑体" panose="02010609060101010101" pitchFamily="49" charset="-122"/>
                <a:sym typeface="Symbol" panose="05050102010706020507" pitchFamily="18" charset="2"/>
              </a:rPr>
              <a:t>液</a:t>
            </a:r>
            <a:r>
              <a:rPr lang="zh-CN" altLang="en-US" sz="2000" dirty="0">
                <a:solidFill>
                  <a:srgbClr val="06071F"/>
                </a:solidFill>
                <a:latin typeface="黑体" panose="02010609060101010101" pitchFamily="49" charset="-122"/>
                <a:ea typeface="黑体" panose="02010609060101010101" pitchFamily="49" charset="-122"/>
                <a:sym typeface="Symbol" panose="05050102010706020507" pitchFamily="18" charset="2"/>
              </a:rPr>
              <a:t>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4 ℃</a:t>
            </a:r>
            <a:r>
              <a:rPr lang="zh-CN" altLang="en-US" sz="2000" dirty="0">
                <a:solidFill>
                  <a:srgbClr val="06071F"/>
                </a:solidFill>
                <a:latin typeface="黑体" panose="02010609060101010101" pitchFamily="49" charset="-122"/>
                <a:ea typeface="黑体" panose="02010609060101010101" pitchFamily="49" charset="-122"/>
                <a:sym typeface="Symbol" panose="05050102010706020507" pitchFamily="18" charset="2"/>
              </a:rPr>
              <a:t>时 </a:t>
            </a:r>
            <a:r>
              <a:rPr lang="el-GR"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ρ</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H</a:t>
            </a:r>
            <a:r>
              <a:rPr lang="en-US" altLang="zh-CN" sz="2000" baseline="-5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O</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zh-CN" altLang="en-US" sz="2000" dirty="0">
                <a:solidFill>
                  <a:srgbClr val="06071F"/>
                </a:solidFill>
                <a:latin typeface="黑体" panose="02010609060101010101" pitchFamily="49" charset="-122"/>
                <a:ea typeface="黑体" panose="02010609060101010101" pitchFamily="49" charset="-122"/>
                <a:sym typeface="Symbol" panose="05050102010706020507" pitchFamily="18" charset="2"/>
              </a:rPr>
              <a:t>最大。</a:t>
            </a:r>
            <a:endParaRPr lang="en-US" altLang="zh-CN" sz="2000" b="1" dirty="0">
              <a:solidFill>
                <a:srgbClr val="06071F"/>
              </a:solidFill>
              <a:latin typeface="黑体" panose="02010609060101010101" pitchFamily="49" charset="-122"/>
              <a:ea typeface="黑体" panose="02010609060101010101" pitchFamily="49" charset="-122"/>
              <a:sym typeface="Symbol" panose="05050102010706020507" pitchFamily="18" charset="2"/>
            </a:endParaRPr>
          </a:p>
          <a:p>
            <a:pPr marL="0" lvl="1" indent="0">
              <a:lnSpc>
                <a:spcPct val="150000"/>
              </a:lnSpc>
              <a:spcBef>
                <a:spcPts val="480"/>
              </a:spcBef>
              <a:buNone/>
            </a:pPr>
            <a:r>
              <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a:t>
            </a:r>
            <a:r>
              <a:rPr lang="en-US" altLang="zh-CN"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4</a:t>
            </a:r>
            <a:r>
              <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）高比热和蒸发热</a:t>
            </a:r>
            <a:endParaRPr lang="en-US" altLang="zh-CN" sz="2000" b="1" dirty="0">
              <a:solidFill>
                <a:srgbClr val="06071F"/>
              </a:solidFill>
              <a:latin typeface="黑体" panose="02010609060101010101" pitchFamily="49" charset="-122"/>
              <a:ea typeface="黑体" panose="02010609060101010101" pitchFamily="49" charset="-122"/>
              <a:sym typeface="Symbol" panose="05050102010706020507" pitchFamily="18" charset="2"/>
            </a:endParaRPr>
          </a:p>
          <a:p>
            <a:pPr marL="0" lvl="1" indent="720090">
              <a:lnSpc>
                <a:spcPct val="130000"/>
              </a:lnSpc>
              <a:spcBef>
                <a:spcPts val="0"/>
              </a:spcBef>
              <a:buNone/>
            </a:pPr>
            <a:r>
              <a:rPr lang="zh-CN" altLang="en-US" sz="2000" dirty="0">
                <a:solidFill>
                  <a:srgbClr val="06071F"/>
                </a:solidFill>
                <a:latin typeface="黑体" panose="02010609060101010101" pitchFamily="49" charset="-122"/>
                <a:ea typeface="黑体" panose="02010609060101010101" pitchFamily="49" charset="-122"/>
                <a:sym typeface="Symbol" panose="05050102010706020507" pitchFamily="18" charset="2"/>
              </a:rPr>
              <a:t>由于氢键作用，水具有较大的比热（</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4.2×10</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3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J·kg</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a:t>
            </a:r>
            <a:r>
              <a:rPr lang="zh-CN" altLang="en-US" sz="2000" dirty="0">
                <a:solidFill>
                  <a:srgbClr val="06071F"/>
                </a:solidFill>
                <a:latin typeface="黑体" panose="02010609060101010101" pitchFamily="49" charset="-122"/>
                <a:ea typeface="黑体" panose="02010609060101010101" pitchFamily="49" charset="-122"/>
                <a:sym typeface="Symbol" panose="05050102010706020507" pitchFamily="18" charset="2"/>
              </a:rPr>
              <a:t>）和蒸发热（</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标准大气压</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-101.325 kPa</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100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℃下为</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40.7 kJ/mol</a:t>
            </a:r>
            <a:r>
              <a:rPr lang="zh-CN" altLang="en-US" sz="2000" dirty="0">
                <a:solidFill>
                  <a:srgbClr val="06071F"/>
                </a:solidFill>
                <a:latin typeface="黑体" panose="02010609060101010101" pitchFamily="49" charset="-122"/>
                <a:ea typeface="黑体" panose="02010609060101010101" pitchFamily="49" charset="-122"/>
                <a:sym typeface="Symbol" panose="05050102010706020507" pitchFamily="18" charset="2"/>
              </a:rPr>
              <a:t>）。</a:t>
            </a:r>
            <a:endParaRPr lang="zh-CN" altLang="en-US" sz="2000" dirty="0">
              <a:solidFill>
                <a:srgbClr val="06071F"/>
              </a:solidFill>
              <a:latin typeface="黑体" panose="02010609060101010101" pitchFamily="49" charset="-122"/>
              <a:ea typeface="黑体" panose="02010609060101010101" pitchFamily="49" charset="-122"/>
              <a:sym typeface="Symbol" panose="05050102010706020507" pitchFamily="18" charset="2"/>
            </a:endParaRPr>
          </a:p>
          <a:p>
            <a:pPr marL="0" lvl="1" indent="123190">
              <a:lnSpc>
                <a:spcPct val="130000"/>
              </a:lnSpc>
              <a:spcBef>
                <a:spcPts val="0"/>
              </a:spcBef>
              <a:buNone/>
            </a:pPr>
            <a:r>
              <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a:t>
            </a:r>
            <a:r>
              <a:rPr lang="en-US" altLang="zh-CN"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5</a:t>
            </a:r>
            <a:r>
              <a:rPr lang="zh-CN" altLang="en-US" sz="2000" b="1" dirty="0">
                <a:solidFill>
                  <a:srgbClr val="06071F"/>
                </a:solidFill>
                <a:latin typeface="黑体" panose="02010609060101010101" pitchFamily="49" charset="-122"/>
                <a:ea typeface="黑体" panose="02010609060101010101" pitchFamily="49" charset="-122"/>
                <a:sym typeface="Symbol" panose="05050102010706020507" pitchFamily="18" charset="2"/>
              </a:rPr>
              <a:t>）溶解能力</a:t>
            </a:r>
            <a:endParaRPr lang="en-US" altLang="zh-CN" sz="2000" b="1" dirty="0">
              <a:solidFill>
                <a:srgbClr val="06071F"/>
              </a:solidFill>
              <a:latin typeface="黑体" panose="02010609060101010101" pitchFamily="49" charset="-122"/>
              <a:ea typeface="黑体" panose="02010609060101010101" pitchFamily="49" charset="-122"/>
              <a:sym typeface="Symbol" panose="05050102010706020507" pitchFamily="18" charset="2"/>
            </a:endParaRPr>
          </a:p>
          <a:p>
            <a:pPr marL="0" lvl="1" indent="720090">
              <a:lnSpc>
                <a:spcPct val="130000"/>
              </a:lnSpc>
              <a:spcBef>
                <a:spcPts val="0"/>
              </a:spcBef>
              <a:buNone/>
            </a:pPr>
            <a:endParaRPr lang="en-US" altLang="zh-CN" sz="2000" dirty="0">
              <a:solidFill>
                <a:srgbClr val="06071F"/>
              </a:solidFill>
              <a:latin typeface="黑体" panose="02010609060101010101" pitchFamily="49" charset="-122"/>
              <a:ea typeface="黑体" panose="02010609060101010101" pitchFamily="49" charset="-122"/>
              <a:sym typeface="Symbol" panose="05050102010706020507" pitchFamily="18" charset="2"/>
            </a:endParaRPr>
          </a:p>
        </p:txBody>
      </p:sp>
      <p:sp>
        <p:nvSpPr>
          <p:cNvPr id="3"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31"/>
          <p:cNvSpPr txBox="1"/>
          <p:nvPr/>
        </p:nvSpPr>
        <p:spPr>
          <a:xfrm>
            <a:off x="909695" y="3727351"/>
            <a:ext cx="3625531" cy="400110"/>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zh-CN" altLang="en-US" sz="2000" b="0" dirty="0">
                <a:latin typeface="黑体" panose="02010609060101010101" pitchFamily="49" charset="-122"/>
                <a:ea typeface="黑体" panose="02010609060101010101" pitchFamily="49" charset="-122"/>
              </a:rPr>
              <a:t>无机离子以水合离子形式存在</a:t>
            </a:r>
            <a:endParaRPr lang="zh-CN" altLang="en-US" sz="2000" b="0" dirty="0">
              <a:latin typeface="黑体" panose="02010609060101010101" pitchFamily="49" charset="-122"/>
              <a:ea typeface="黑体" panose="02010609060101010101" pitchFamily="49" charset="-122"/>
            </a:endParaRPr>
          </a:p>
        </p:txBody>
      </p:sp>
      <p:grpSp>
        <p:nvGrpSpPr>
          <p:cNvPr id="8" name="Group 61"/>
          <p:cNvGrpSpPr/>
          <p:nvPr/>
        </p:nvGrpSpPr>
        <p:grpSpPr>
          <a:xfrm>
            <a:off x="638175" y="4457065"/>
            <a:ext cx="2055495" cy="1633220"/>
            <a:chOff x="624" y="1152"/>
            <a:chExt cx="1440" cy="1104"/>
          </a:xfrm>
        </p:grpSpPr>
        <p:sp>
          <p:nvSpPr>
            <p:cNvPr id="9" name="Text Box 6"/>
            <p:cNvSpPr txBox="1"/>
            <p:nvPr/>
          </p:nvSpPr>
          <p:spPr>
            <a:xfrm>
              <a:off x="1104" y="1536"/>
              <a:ext cx="864" cy="311"/>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en-US" altLang="zh-CN" sz="2400" dirty="0">
                  <a:latin typeface="Times New Roman" panose="02020603050405020304" pitchFamily="18" charset="0"/>
                  <a:cs typeface="Times New Roman" panose="02020603050405020304" pitchFamily="18" charset="0"/>
                </a:rPr>
                <a:t>Na</a:t>
              </a:r>
              <a:r>
                <a:rPr lang="en-US" altLang="zh-CN" sz="2400" baseline="30000" dirty="0">
                  <a:latin typeface="Times New Roman" panose="02020603050405020304" pitchFamily="18" charset="0"/>
                  <a:cs typeface="Times New Roman" panose="02020603050405020304" pitchFamily="18" charset="0"/>
                </a:rPr>
                <a:t>+</a:t>
              </a:r>
              <a:endParaRPr lang="en-US" altLang="zh-CN" sz="2400" baseline="30000" dirty="0">
                <a:latin typeface="Times New Roman" panose="02020603050405020304" pitchFamily="18" charset="0"/>
                <a:cs typeface="Times New Roman" panose="02020603050405020304" pitchFamily="18" charset="0"/>
              </a:endParaRPr>
            </a:p>
          </p:txBody>
        </p:sp>
        <p:sp>
          <p:nvSpPr>
            <p:cNvPr id="10" name="Oval 7"/>
            <p:cNvSpPr/>
            <p:nvPr/>
          </p:nvSpPr>
          <p:spPr>
            <a:xfrm>
              <a:off x="1152" y="1296"/>
              <a:ext cx="336" cy="288"/>
            </a:xfrm>
            <a:prstGeom prst="ellipse">
              <a:avLst/>
            </a:prstGeom>
            <a:noFill/>
            <a:ln w="50800" cap="flat" cmpd="sng">
              <a:solidFill>
                <a:srgbClr val="0070C0"/>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1" name="Oval 8"/>
            <p:cNvSpPr/>
            <p:nvPr/>
          </p:nvSpPr>
          <p:spPr>
            <a:xfrm>
              <a:off x="1056" y="1152"/>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chemeClr val="accent1">
                    <a:lumMod val="50000"/>
                  </a:schemeClr>
                </a:solidFill>
                <a:latin typeface="Garamond" panose="02020404030301010803" pitchFamily="18" charset="0"/>
              </a:endParaRPr>
            </a:p>
          </p:txBody>
        </p:sp>
        <p:sp>
          <p:nvSpPr>
            <p:cNvPr id="12" name="Oval 9"/>
            <p:cNvSpPr/>
            <p:nvPr/>
          </p:nvSpPr>
          <p:spPr>
            <a:xfrm>
              <a:off x="1440" y="1200"/>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chemeClr val="accent1">
                    <a:lumMod val="50000"/>
                  </a:schemeClr>
                </a:solidFill>
                <a:latin typeface="Garamond" panose="02020404030301010803" pitchFamily="18" charset="0"/>
              </a:endParaRPr>
            </a:p>
          </p:txBody>
        </p:sp>
        <p:sp>
          <p:nvSpPr>
            <p:cNvPr id="13" name="Oval 10"/>
            <p:cNvSpPr/>
            <p:nvPr/>
          </p:nvSpPr>
          <p:spPr>
            <a:xfrm>
              <a:off x="1584" y="1584"/>
              <a:ext cx="336" cy="288"/>
            </a:xfrm>
            <a:prstGeom prst="ellipse">
              <a:avLst/>
            </a:prstGeom>
            <a:noFill/>
            <a:ln w="50800" cap="flat" cmpd="sng">
              <a:solidFill>
                <a:srgbClr val="0070C0"/>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4" name="Oval 11"/>
            <p:cNvSpPr/>
            <p:nvPr/>
          </p:nvSpPr>
          <p:spPr>
            <a:xfrm>
              <a:off x="1824" y="1440"/>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chemeClr val="accent1">
                    <a:lumMod val="50000"/>
                  </a:schemeClr>
                </a:solidFill>
                <a:latin typeface="Garamond" panose="02020404030301010803" pitchFamily="18" charset="0"/>
              </a:endParaRPr>
            </a:p>
          </p:txBody>
        </p:sp>
        <p:sp>
          <p:nvSpPr>
            <p:cNvPr id="15" name="Oval 12"/>
            <p:cNvSpPr/>
            <p:nvPr/>
          </p:nvSpPr>
          <p:spPr>
            <a:xfrm>
              <a:off x="1872" y="1776"/>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chemeClr val="accent1">
                    <a:lumMod val="50000"/>
                  </a:schemeClr>
                </a:solidFill>
                <a:latin typeface="Garamond" panose="02020404030301010803" pitchFamily="18" charset="0"/>
              </a:endParaRPr>
            </a:p>
          </p:txBody>
        </p:sp>
        <p:sp>
          <p:nvSpPr>
            <p:cNvPr id="16" name="Oval 13"/>
            <p:cNvSpPr/>
            <p:nvPr/>
          </p:nvSpPr>
          <p:spPr>
            <a:xfrm>
              <a:off x="1152" y="1824"/>
              <a:ext cx="336" cy="288"/>
            </a:xfrm>
            <a:prstGeom prst="ellipse">
              <a:avLst/>
            </a:prstGeom>
            <a:noFill/>
            <a:ln w="50800" cap="flat" cmpd="sng">
              <a:solidFill>
                <a:srgbClr val="0070C0"/>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7" name="Oval 14"/>
            <p:cNvSpPr/>
            <p:nvPr/>
          </p:nvSpPr>
          <p:spPr>
            <a:xfrm>
              <a:off x="1392" y="2064"/>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chemeClr val="accent1">
                    <a:lumMod val="50000"/>
                  </a:schemeClr>
                </a:solidFill>
                <a:latin typeface="Garamond" panose="02020404030301010803" pitchFamily="18" charset="0"/>
              </a:endParaRPr>
            </a:p>
          </p:txBody>
        </p:sp>
        <p:sp>
          <p:nvSpPr>
            <p:cNvPr id="18" name="Oval 15"/>
            <p:cNvSpPr/>
            <p:nvPr/>
          </p:nvSpPr>
          <p:spPr>
            <a:xfrm>
              <a:off x="1056" y="2064"/>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chemeClr val="accent1">
                    <a:lumMod val="50000"/>
                  </a:schemeClr>
                </a:solidFill>
                <a:latin typeface="Garamond" panose="02020404030301010803" pitchFamily="18" charset="0"/>
              </a:endParaRPr>
            </a:p>
          </p:txBody>
        </p:sp>
        <p:sp>
          <p:nvSpPr>
            <p:cNvPr id="19" name="Oval 16"/>
            <p:cNvSpPr/>
            <p:nvPr/>
          </p:nvSpPr>
          <p:spPr>
            <a:xfrm>
              <a:off x="768" y="1536"/>
              <a:ext cx="336" cy="288"/>
            </a:xfrm>
            <a:prstGeom prst="ellipse">
              <a:avLst/>
            </a:prstGeom>
            <a:noFill/>
            <a:ln w="50800" cap="flat" cmpd="sng">
              <a:solidFill>
                <a:srgbClr val="0070C0"/>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0" name="Oval 17"/>
            <p:cNvSpPr/>
            <p:nvPr/>
          </p:nvSpPr>
          <p:spPr>
            <a:xfrm>
              <a:off x="624" y="1392"/>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chemeClr val="accent1">
                    <a:lumMod val="50000"/>
                  </a:schemeClr>
                </a:solidFill>
                <a:latin typeface="Garamond" panose="02020404030301010803" pitchFamily="18" charset="0"/>
              </a:endParaRPr>
            </a:p>
          </p:txBody>
        </p:sp>
        <p:sp>
          <p:nvSpPr>
            <p:cNvPr id="21" name="Oval 18"/>
            <p:cNvSpPr/>
            <p:nvPr/>
          </p:nvSpPr>
          <p:spPr>
            <a:xfrm>
              <a:off x="672" y="1776"/>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chemeClr val="accent1">
                    <a:lumMod val="50000"/>
                  </a:schemeClr>
                </a:solidFill>
                <a:latin typeface="Garamond" panose="02020404030301010803" pitchFamily="18" charset="0"/>
              </a:endParaRPr>
            </a:p>
          </p:txBody>
        </p:sp>
      </p:grpSp>
      <p:grpSp>
        <p:nvGrpSpPr>
          <p:cNvPr id="22" name="Group 39"/>
          <p:cNvGrpSpPr/>
          <p:nvPr/>
        </p:nvGrpSpPr>
        <p:grpSpPr>
          <a:xfrm>
            <a:off x="2998470" y="4305300"/>
            <a:ext cx="1815465" cy="1899920"/>
            <a:chOff x="2788" y="1603"/>
            <a:chExt cx="1292" cy="1325"/>
          </a:xfrm>
        </p:grpSpPr>
        <p:sp>
          <p:nvSpPr>
            <p:cNvPr id="23" name="Oval 20"/>
            <p:cNvSpPr/>
            <p:nvPr/>
          </p:nvSpPr>
          <p:spPr>
            <a:xfrm>
              <a:off x="3024" y="1920"/>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24" name="Oval 21"/>
            <p:cNvSpPr/>
            <p:nvPr/>
          </p:nvSpPr>
          <p:spPr>
            <a:xfrm>
              <a:off x="3168" y="1776"/>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26" name="Oval 23"/>
            <p:cNvSpPr/>
            <p:nvPr/>
          </p:nvSpPr>
          <p:spPr>
            <a:xfrm>
              <a:off x="3600" y="1776"/>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27" name="Oval 24"/>
            <p:cNvSpPr/>
            <p:nvPr/>
          </p:nvSpPr>
          <p:spPr>
            <a:xfrm>
              <a:off x="3696" y="1968"/>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28" name="Oval 25"/>
            <p:cNvSpPr/>
            <p:nvPr/>
          </p:nvSpPr>
          <p:spPr>
            <a:xfrm>
              <a:off x="3744" y="2160"/>
              <a:ext cx="336" cy="288"/>
            </a:xfrm>
            <a:prstGeom prst="ellipse">
              <a:avLst/>
            </a:prstGeom>
            <a:noFill/>
            <a:ln w="50800" cap="flat" cmpd="sng">
              <a:solidFill>
                <a:srgbClr val="0070C0"/>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solidFill>
                  <a:srgbClr val="0070C0"/>
                </a:solidFill>
                <a:latin typeface="Garamond" panose="02020404030301010803" pitchFamily="18" charset="0"/>
              </a:endParaRPr>
            </a:p>
          </p:txBody>
        </p:sp>
        <p:sp>
          <p:nvSpPr>
            <p:cNvPr id="29" name="Oval 26"/>
            <p:cNvSpPr/>
            <p:nvPr/>
          </p:nvSpPr>
          <p:spPr>
            <a:xfrm>
              <a:off x="3600" y="2400"/>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30" name="Oval 27"/>
            <p:cNvSpPr/>
            <p:nvPr/>
          </p:nvSpPr>
          <p:spPr>
            <a:xfrm>
              <a:off x="3456" y="2544"/>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31" name="Oval 28"/>
            <p:cNvSpPr/>
            <p:nvPr/>
          </p:nvSpPr>
          <p:spPr>
            <a:xfrm>
              <a:off x="3168" y="2640"/>
              <a:ext cx="336" cy="288"/>
            </a:xfrm>
            <a:prstGeom prst="ellipse">
              <a:avLst/>
            </a:prstGeom>
            <a:noFill/>
            <a:ln w="50800" cap="flat" cmpd="sng">
              <a:solidFill>
                <a:srgbClr val="0070C0"/>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solidFill>
                  <a:srgbClr val="0070C0"/>
                </a:solidFill>
                <a:latin typeface="Garamond" panose="02020404030301010803" pitchFamily="18" charset="0"/>
              </a:endParaRPr>
            </a:p>
          </p:txBody>
        </p:sp>
        <p:sp>
          <p:nvSpPr>
            <p:cNvPr id="32" name="Oval 29"/>
            <p:cNvSpPr/>
            <p:nvPr/>
          </p:nvSpPr>
          <p:spPr>
            <a:xfrm>
              <a:off x="3072" y="2496"/>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33" name="Oval 30"/>
            <p:cNvSpPr/>
            <p:nvPr/>
          </p:nvSpPr>
          <p:spPr>
            <a:xfrm>
              <a:off x="2928" y="2352"/>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21542" name="Oval 22"/>
            <p:cNvSpPr/>
            <p:nvPr/>
          </p:nvSpPr>
          <p:spPr>
            <a:xfrm>
              <a:off x="3312" y="1603"/>
              <a:ext cx="336" cy="288"/>
            </a:xfrm>
            <a:prstGeom prst="ellipse">
              <a:avLst/>
            </a:prstGeom>
            <a:noFill/>
            <a:ln w="50800" cap="flat" cmpd="sng">
              <a:solidFill>
                <a:srgbClr val="0070C0"/>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solidFill>
                  <a:srgbClr val="0070C0"/>
                </a:solidFill>
                <a:latin typeface="Garamond" panose="02020404030301010803" pitchFamily="18" charset="0"/>
              </a:endParaRPr>
            </a:p>
          </p:txBody>
        </p:sp>
        <p:sp>
          <p:nvSpPr>
            <p:cNvPr id="21543" name="Oval 31"/>
            <p:cNvSpPr/>
            <p:nvPr/>
          </p:nvSpPr>
          <p:spPr>
            <a:xfrm>
              <a:off x="2788" y="2064"/>
              <a:ext cx="336" cy="288"/>
            </a:xfrm>
            <a:prstGeom prst="ellipse">
              <a:avLst/>
            </a:prstGeom>
            <a:noFill/>
            <a:ln w="50800" cap="flat" cmpd="sng">
              <a:solidFill>
                <a:srgbClr val="0070C0"/>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solidFill>
                  <a:srgbClr val="0070C0"/>
                </a:solidFill>
                <a:latin typeface="Garamond" panose="02020404030301010803" pitchFamily="18" charset="0"/>
              </a:endParaRPr>
            </a:p>
          </p:txBody>
        </p:sp>
      </p:grpSp>
      <p:sp>
        <p:nvSpPr>
          <p:cNvPr id="35" name="Text Box 19"/>
          <p:cNvSpPr txBox="1"/>
          <p:nvPr/>
        </p:nvSpPr>
        <p:spPr>
          <a:xfrm>
            <a:off x="3508123" y="4988828"/>
            <a:ext cx="712787" cy="460375"/>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spcBef>
                <a:spcPct val="50000"/>
              </a:spcBef>
            </a:pPr>
            <a:r>
              <a:rPr lang="en-US" altLang="zh-CN" sz="2400" dirty="0">
                <a:latin typeface="Times New Roman" panose="02020603050405020304" pitchFamily="18" charset="0"/>
                <a:cs typeface="Times New Roman" panose="02020603050405020304" pitchFamily="18" charset="0"/>
              </a:rPr>
              <a:t>Cl</a:t>
            </a:r>
            <a:r>
              <a:rPr lang="en-US" altLang="zh-CN" sz="2400" baseline="30000" dirty="0">
                <a:latin typeface="Times New Roman" panose="02020603050405020304" pitchFamily="18" charset="0"/>
                <a:cs typeface="Times New Roman" panose="02020603050405020304" pitchFamily="18" charset="0"/>
              </a:rPr>
              <a:t>-</a:t>
            </a:r>
            <a:endParaRPr lang="en-US" altLang="zh-CN" sz="2400" baseline="30000" dirty="0">
              <a:latin typeface="Times New Roman" panose="02020603050405020304" pitchFamily="18" charset="0"/>
              <a:cs typeface="Times New Roman" panose="02020603050405020304" pitchFamily="18" charset="0"/>
            </a:endParaRPr>
          </a:p>
        </p:txBody>
      </p:sp>
      <p:sp>
        <p:nvSpPr>
          <p:cNvPr id="21540" name="Text Box 60"/>
          <p:cNvSpPr txBox="1"/>
          <p:nvPr/>
        </p:nvSpPr>
        <p:spPr>
          <a:xfrm>
            <a:off x="8036560" y="3807460"/>
            <a:ext cx="3792220" cy="2476500"/>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indent="0" eaLnBrk="1" hangingPunct="1">
              <a:lnSpc>
                <a:spcPct val="125000"/>
              </a:lnSpc>
              <a:spcBef>
                <a:spcPts val="600"/>
              </a:spcBef>
              <a:spcAft>
                <a:spcPts val="0"/>
              </a:spcAft>
              <a:buFont typeface="Wingdings" panose="05000000000000000000" charset="0"/>
              <a:buChar char="Ø"/>
            </a:pPr>
            <a:r>
              <a:rPr lang="zh-CN" altLang="en-US" sz="2000" b="0" dirty="0">
                <a:latin typeface="黑体" panose="02010609060101010101" pitchFamily="49" charset="-122"/>
                <a:ea typeface="黑体" panose="02010609060101010101" pitchFamily="49" charset="-122"/>
              </a:rPr>
              <a:t>憎水性有机污染物溶于水，破坏了水分子间固有氢键，需要提供形成水分子穴的能量，水溶解度低，具有逃离水相的趋势。</a:t>
            </a:r>
            <a:endParaRPr lang="en-US" altLang="zh-CN" sz="2000" b="0" dirty="0">
              <a:latin typeface="黑体" panose="02010609060101010101" pitchFamily="49" charset="-122"/>
              <a:ea typeface="黑体" panose="02010609060101010101" pitchFamily="49" charset="-122"/>
            </a:endParaRPr>
          </a:p>
          <a:p>
            <a:pPr marL="0" indent="0" eaLnBrk="1" hangingPunct="1">
              <a:lnSpc>
                <a:spcPct val="125000"/>
              </a:lnSpc>
              <a:spcBef>
                <a:spcPts val="600"/>
              </a:spcBef>
              <a:spcAft>
                <a:spcPts val="0"/>
              </a:spcAft>
              <a:buFont typeface="Wingdings" panose="05000000000000000000" charset="0"/>
              <a:buChar char="Ø"/>
            </a:pPr>
            <a:r>
              <a:rPr lang="zh-CN" altLang="en-US" sz="2000" b="0" dirty="0">
                <a:latin typeface="黑体" panose="02010609060101010101" pitchFamily="49" charset="-122"/>
                <a:ea typeface="黑体" panose="02010609060101010101" pitchFamily="49" charset="-122"/>
              </a:rPr>
              <a:t>而可与水形成氢键的极性污染物，有较高的水溶解度。</a:t>
            </a:r>
            <a:endParaRPr lang="zh-CN" altLang="en-US" sz="2000" b="0" dirty="0">
              <a:latin typeface="黑体" panose="02010609060101010101" pitchFamily="49" charset="-122"/>
              <a:ea typeface="黑体" panose="02010609060101010101" pitchFamily="49" charset="-122"/>
            </a:endParaRPr>
          </a:p>
        </p:txBody>
      </p:sp>
      <p:grpSp>
        <p:nvGrpSpPr>
          <p:cNvPr id="21546" name="组合 21545"/>
          <p:cNvGrpSpPr/>
          <p:nvPr/>
        </p:nvGrpSpPr>
        <p:grpSpPr>
          <a:xfrm>
            <a:off x="5309235" y="3831590"/>
            <a:ext cx="2651760" cy="2480945"/>
            <a:chOff x="5195635" y="4043044"/>
            <a:chExt cx="2765425" cy="2554288"/>
          </a:xfrm>
        </p:grpSpPr>
        <p:grpSp>
          <p:nvGrpSpPr>
            <p:cNvPr id="36" name="Group 72"/>
            <p:cNvGrpSpPr/>
            <p:nvPr/>
          </p:nvGrpSpPr>
          <p:grpSpPr>
            <a:xfrm>
              <a:off x="5195635" y="4043044"/>
              <a:ext cx="2765425" cy="2554288"/>
              <a:chOff x="839" y="2590"/>
              <a:chExt cx="1742" cy="1609"/>
            </a:xfrm>
          </p:grpSpPr>
          <p:grpSp>
            <p:nvGrpSpPr>
              <p:cNvPr id="37" name="Group 71"/>
              <p:cNvGrpSpPr/>
              <p:nvPr/>
            </p:nvGrpSpPr>
            <p:grpSpPr>
              <a:xfrm>
                <a:off x="839" y="2590"/>
                <a:ext cx="1742" cy="1609"/>
                <a:chOff x="818" y="2570"/>
                <a:chExt cx="1742" cy="1609"/>
              </a:xfrm>
            </p:grpSpPr>
            <p:sp>
              <p:nvSpPr>
                <p:cNvPr id="40" name="Oval 26"/>
                <p:cNvSpPr/>
                <p:nvPr/>
              </p:nvSpPr>
              <p:spPr>
                <a:xfrm>
                  <a:off x="1997" y="3609"/>
                  <a:ext cx="192" cy="192"/>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41" name="Oval 20"/>
                <p:cNvSpPr/>
                <p:nvPr/>
              </p:nvSpPr>
              <p:spPr>
                <a:xfrm>
                  <a:off x="1020" y="3507"/>
                  <a:ext cx="192" cy="198"/>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42" name="Oval 21"/>
                <p:cNvSpPr/>
                <p:nvPr/>
              </p:nvSpPr>
              <p:spPr>
                <a:xfrm>
                  <a:off x="1997" y="2837"/>
                  <a:ext cx="192" cy="198"/>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43" name="Oval 22"/>
                <p:cNvSpPr/>
                <p:nvPr/>
              </p:nvSpPr>
              <p:spPr>
                <a:xfrm>
                  <a:off x="2224" y="2747"/>
                  <a:ext cx="336" cy="298"/>
                </a:xfrm>
                <a:prstGeom prst="ellipse">
                  <a:avLst/>
                </a:prstGeom>
                <a:noFill/>
                <a:ln w="50800" cap="flat" cmpd="sng">
                  <a:solidFill>
                    <a:srgbClr val="0070C0"/>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44" name="Oval 23"/>
                <p:cNvSpPr/>
                <p:nvPr/>
              </p:nvSpPr>
              <p:spPr>
                <a:xfrm>
                  <a:off x="2224" y="3064"/>
                  <a:ext cx="192" cy="198"/>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21506" name="Oval 24"/>
                <p:cNvSpPr/>
                <p:nvPr/>
              </p:nvSpPr>
              <p:spPr>
                <a:xfrm>
                  <a:off x="2224" y="3336"/>
                  <a:ext cx="192" cy="199"/>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21507" name="Oval 25"/>
                <p:cNvSpPr/>
                <p:nvPr/>
              </p:nvSpPr>
              <p:spPr>
                <a:xfrm>
                  <a:off x="2189" y="3535"/>
                  <a:ext cx="336" cy="297"/>
                </a:xfrm>
                <a:prstGeom prst="ellipse">
                  <a:avLst/>
                </a:prstGeom>
                <a:noFill/>
                <a:ln w="50800" cap="flat" cmpd="sng">
                  <a:solidFill>
                    <a:srgbClr val="0070C0"/>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1529" name="Oval 27"/>
                <p:cNvSpPr/>
                <p:nvPr/>
              </p:nvSpPr>
              <p:spPr>
                <a:xfrm>
                  <a:off x="1816" y="3745"/>
                  <a:ext cx="192" cy="199"/>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21530" name="Oval 28"/>
                <p:cNvSpPr/>
                <p:nvPr/>
              </p:nvSpPr>
              <p:spPr>
                <a:xfrm>
                  <a:off x="1634" y="3881"/>
                  <a:ext cx="336" cy="298"/>
                </a:xfrm>
                <a:prstGeom prst="ellipse">
                  <a:avLst/>
                </a:prstGeom>
                <a:noFill/>
                <a:ln w="50800" cap="flat" cmpd="sng">
                  <a:solidFill>
                    <a:srgbClr val="0070C0"/>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1531" name="Oval 29"/>
                <p:cNvSpPr/>
                <p:nvPr/>
              </p:nvSpPr>
              <p:spPr>
                <a:xfrm>
                  <a:off x="1498" y="3745"/>
                  <a:ext cx="192" cy="198"/>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21532" name="Oval 30"/>
                <p:cNvSpPr/>
                <p:nvPr/>
              </p:nvSpPr>
              <p:spPr>
                <a:xfrm>
                  <a:off x="1247" y="3745"/>
                  <a:ext cx="192" cy="198"/>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21533" name="Oval 31"/>
                <p:cNvSpPr/>
                <p:nvPr/>
              </p:nvSpPr>
              <p:spPr>
                <a:xfrm>
                  <a:off x="930" y="3702"/>
                  <a:ext cx="336" cy="298"/>
                </a:xfrm>
                <a:prstGeom prst="ellipse">
                  <a:avLst/>
                </a:prstGeom>
                <a:noFill/>
                <a:ln w="50800" cap="flat" cmpd="sng">
                  <a:solidFill>
                    <a:srgbClr val="0070C0"/>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1534" name="Oval 22"/>
                <p:cNvSpPr/>
                <p:nvPr/>
              </p:nvSpPr>
              <p:spPr>
                <a:xfrm>
                  <a:off x="1498" y="2570"/>
                  <a:ext cx="336" cy="298"/>
                </a:xfrm>
                <a:prstGeom prst="ellipse">
                  <a:avLst/>
                </a:prstGeom>
                <a:noFill/>
                <a:ln w="50800" cap="flat" cmpd="sng">
                  <a:solidFill>
                    <a:srgbClr val="0070C0"/>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1535" name="Oval 23"/>
                <p:cNvSpPr/>
                <p:nvPr/>
              </p:nvSpPr>
              <p:spPr>
                <a:xfrm>
                  <a:off x="1770" y="2792"/>
                  <a:ext cx="192" cy="199"/>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21536" name="Oval 20"/>
                <p:cNvSpPr/>
                <p:nvPr/>
              </p:nvSpPr>
              <p:spPr>
                <a:xfrm>
                  <a:off x="1135" y="2842"/>
                  <a:ext cx="192" cy="198"/>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21537" name="Oval 30"/>
                <p:cNvSpPr/>
                <p:nvPr/>
              </p:nvSpPr>
              <p:spPr>
                <a:xfrm>
                  <a:off x="975" y="3294"/>
                  <a:ext cx="192" cy="199"/>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sp>
              <p:nvSpPr>
                <p:cNvPr id="21538" name="Oval 31"/>
                <p:cNvSpPr/>
                <p:nvPr/>
              </p:nvSpPr>
              <p:spPr>
                <a:xfrm>
                  <a:off x="818" y="2956"/>
                  <a:ext cx="336" cy="297"/>
                </a:xfrm>
                <a:prstGeom prst="ellipse">
                  <a:avLst/>
                </a:prstGeom>
                <a:noFill/>
                <a:ln w="50800" cap="flat" cmpd="sng">
                  <a:solidFill>
                    <a:srgbClr val="0070C0"/>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pic>
              <p:nvPicPr>
                <p:cNvPr id="21539" name="Picture 66"/>
                <p:cNvPicPr>
                  <a:picLocks noChangeAspect="1"/>
                </p:cNvPicPr>
                <p:nvPr/>
              </p:nvPicPr>
              <p:blipFill>
                <a:blip r:embed="rId1"/>
                <a:stretch>
                  <a:fillRect/>
                </a:stretch>
              </p:blipFill>
              <p:spPr>
                <a:xfrm>
                  <a:off x="1293" y="3107"/>
                  <a:ext cx="715" cy="527"/>
                </a:xfrm>
                <a:prstGeom prst="rect">
                  <a:avLst/>
                </a:prstGeom>
                <a:noFill/>
                <a:ln w="50800">
                  <a:noFill/>
                </a:ln>
              </p:spPr>
            </p:pic>
          </p:grpSp>
          <p:sp>
            <p:nvSpPr>
              <p:cNvPr id="38" name="Oval 21"/>
              <p:cNvSpPr/>
              <p:nvPr/>
            </p:nvSpPr>
            <p:spPr>
              <a:xfrm>
                <a:off x="1429" y="2840"/>
                <a:ext cx="192" cy="199"/>
              </a:xfrm>
              <a:prstGeom prst="ellipse">
                <a:avLst/>
              </a:prstGeom>
              <a:noFill/>
              <a:ln w="50800" cap="flat" cmpd="sng">
                <a:solidFill>
                  <a:schemeClr val="accent1">
                    <a:lumMod val="50000"/>
                  </a:schemeClr>
                </a:solidFill>
                <a:prstDash val="solid"/>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endParaRPr lang="zh-CN" altLang="en-US" b="0" dirty="0">
                  <a:solidFill>
                    <a:srgbClr val="00FF00"/>
                  </a:solidFill>
                  <a:latin typeface="Garamond" panose="02020404030301010803" pitchFamily="18" charset="0"/>
                </a:endParaRPr>
              </a:p>
            </p:txBody>
          </p:sp>
        </p:grpSp>
        <p:sp>
          <p:nvSpPr>
            <p:cNvPr id="21541" name="文本框 21540"/>
            <p:cNvSpPr txBox="1"/>
            <p:nvPr/>
          </p:nvSpPr>
          <p:spPr>
            <a:xfrm>
              <a:off x="6860923" y="5325744"/>
              <a:ext cx="657225" cy="379188"/>
            </a:xfrm>
            <a:prstGeom prst="rect">
              <a:avLst/>
            </a:prstGeom>
            <a:noFill/>
          </p:spPr>
          <p:txBody>
            <a:bodyPr wrap="square" rtlCol="0">
              <a:spAutoFit/>
            </a:bodyPr>
            <a:lstStyle/>
            <a:p>
              <a:r>
                <a:rPr lang="zh-CN" altLang="en-US" b="1" dirty="0">
                  <a:latin typeface="黑体" panose="02010609060101010101" pitchFamily="49" charset="-122"/>
                  <a:ea typeface="黑体" panose="02010609060101010101" pitchFamily="49" charset="-122"/>
                </a:rPr>
                <a:t>芘</a:t>
              </a:r>
              <a:endParaRPr lang="zh-CN" altLang="en-US" b="1" dirty="0">
                <a:latin typeface="黑体" panose="02010609060101010101" pitchFamily="49" charset="-122"/>
                <a:ea typeface="黑体" panose="02010609060101010101" pitchFamily="49" charset="-122"/>
              </a:endParaRPr>
            </a:p>
          </p:txBody>
        </p:sp>
      </p:grpSp>
      <p:sp>
        <p:nvSpPr>
          <p:cNvPr id="21544" name="矩形 21543"/>
          <p:cNvSpPr/>
          <p:nvPr/>
        </p:nvSpPr>
        <p:spPr bwMode="auto">
          <a:xfrm>
            <a:off x="332740" y="3641090"/>
            <a:ext cx="4615180" cy="2811780"/>
          </a:xfrm>
          <a:prstGeom prst="rect">
            <a:avLst/>
          </a:prstGeom>
          <a:noFill/>
          <a:ln w="28575" cap="flat" cmpd="sng" algn="ctr">
            <a:solidFill>
              <a:srgbClr val="0070C0"/>
            </a:solidFill>
            <a:prstDash val="dash"/>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21545" name="矩形 21544"/>
          <p:cNvSpPr/>
          <p:nvPr/>
        </p:nvSpPr>
        <p:spPr bwMode="auto">
          <a:xfrm>
            <a:off x="5227320" y="3641090"/>
            <a:ext cx="6666865" cy="2811780"/>
          </a:xfrm>
          <a:prstGeom prst="rect">
            <a:avLst/>
          </a:prstGeom>
          <a:noFill/>
          <a:ln w="28575" cap="flat" cmpd="sng" algn="ctr">
            <a:solidFill>
              <a:srgbClr val="0070C0"/>
            </a:solidFill>
            <a:prstDash val="dash"/>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8" name="图片 7"/>
          <p:cNvPicPr>
            <a:picLocks noChangeAspect="1"/>
          </p:cNvPicPr>
          <p:nvPr/>
        </p:nvPicPr>
        <p:blipFill>
          <a:blip r:embed="rId1">
            <a:clrChange>
              <a:clrFrom>
                <a:srgbClr val="F9F9F9"/>
              </a:clrFrom>
              <a:clrTo>
                <a:srgbClr val="F9F9F9">
                  <a:alpha val="0"/>
                </a:srgbClr>
              </a:clrTo>
            </a:clrChange>
          </a:blip>
          <a:stretch>
            <a:fillRect/>
          </a:stretch>
        </p:blipFill>
        <p:spPr>
          <a:xfrm>
            <a:off x="959768" y="1988840"/>
            <a:ext cx="10272464" cy="3779027"/>
          </a:xfrm>
          <a:prstGeom prst="rect">
            <a:avLst/>
          </a:prstGeom>
        </p:spPr>
      </p:pic>
      <p:sp>
        <p:nvSpPr>
          <p:cNvPr id="9" name="Text Box 7"/>
          <p:cNvSpPr txBox="1"/>
          <p:nvPr/>
        </p:nvSpPr>
        <p:spPr>
          <a:xfrm>
            <a:off x="4385007" y="1433618"/>
            <a:ext cx="3421985" cy="460375"/>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spcBef>
                <a:spcPct val="50000"/>
              </a:spcBef>
            </a:pPr>
            <a:r>
              <a:rPr lang="zh-CN" altLang="en-US" sz="2400" dirty="0">
                <a:latin typeface="黑体" panose="02010609060101010101" pitchFamily="49" charset="-122"/>
                <a:ea typeface="黑体" panose="02010609060101010101" pitchFamily="49" charset="-122"/>
              </a:rPr>
              <a:t>金属氢氧化物溶度积</a:t>
            </a:r>
            <a:endParaRPr lang="zh-CN" altLang="en-US" sz="2400" dirty="0">
              <a:latin typeface="黑体" panose="02010609060101010101" pitchFamily="49" charset="-122"/>
              <a:ea typeface="黑体" panose="02010609060101010101" pitchFamily="49" charset="-122"/>
            </a:endParaRPr>
          </a:p>
        </p:txBody>
      </p:sp>
      <p:sp>
        <p:nvSpPr>
          <p:cNvPr id="2" name="Text Box 4"/>
          <p:cNvSpPr txBox="1">
            <a:spLocks noChangeArrowheads="1"/>
          </p:cNvSpPr>
          <p:nvPr/>
        </p:nvSpPr>
        <p:spPr bwMode="auto">
          <a:xfrm>
            <a:off x="191135" y="260985"/>
            <a:ext cx="11750675"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氧化物和氢氧化物沉淀</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06071F"/>
                </a:solidFill>
                <a:latin typeface="黑体" panose="02010609060101010101" pitchFamily="49" charset="-122"/>
                <a:ea typeface="黑体" panose="02010609060101010101" pitchFamily="49" charset="-122"/>
                <a:sym typeface="+mn-ea"/>
              </a:rPr>
              <a:t> </a:t>
            </a:r>
            <a:r>
              <a:rPr lang="en-US" altLang="zh-CN" sz="3000" b="1" dirty="0">
                <a:solidFill>
                  <a:srgbClr val="000000"/>
                </a:solidFill>
                <a:latin typeface="Times New Roman" panose="02020603050405020304" pitchFamily="18" charset="0"/>
                <a:cs typeface="Times New Roman" panose="02020603050405020304" pitchFamily="18" charset="0"/>
              </a:rPr>
              <a:t>Oxide and Hydroxide Precipitates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8" name="文本框 7"/>
          <p:cNvSpPr txBox="1"/>
          <p:nvPr/>
        </p:nvSpPr>
        <p:spPr>
          <a:xfrm>
            <a:off x="407035" y="1052830"/>
            <a:ext cx="10731500" cy="4530725"/>
          </a:xfrm>
          <a:prstGeom prst="rect">
            <a:avLst/>
          </a:prstGeom>
          <a:noFill/>
        </p:spPr>
        <p:txBody>
          <a:bodyPr wrap="square">
            <a:spAutoFit/>
          </a:bodyPr>
          <a:lstStyle/>
          <a:p>
            <a:pPr marL="0" marR="0" lvl="0" indent="22225" algn="l" defTabSz="914400" rtl="0" eaLnBrk="1" fontAlgn="base" latinLnBrk="0" hangingPunct="1">
              <a:lnSpc>
                <a:spcPct val="150000"/>
              </a:lnSpc>
              <a:spcBef>
                <a:spcPts val="0"/>
              </a:spcBef>
              <a:spcAft>
                <a:spcPct val="0"/>
              </a:spcAft>
              <a:buClr>
                <a:schemeClr val="hlink"/>
              </a:buClr>
              <a:buSzPct val="70000"/>
              <a:buFont typeface="Wingdings" panose="05000000000000000000" pitchFamily="2" charset="2"/>
              <a:buNone/>
              <a:defRPr/>
            </a:pPr>
            <a:r>
              <a:rPr kumimoji="0" lang="zh-CN" altLang="en-US" sz="2000" b="1" i="0" u="none" strike="noStrike" kern="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如果考虑到羟基配合作用的情况，可以把金属氧化物或氢氧化物的溶解度（</a:t>
            </a:r>
            <a:r>
              <a:rPr kumimoji="0" lang="en-US" altLang="zh-CN" sz="20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Me</a:t>
            </a:r>
            <a:r>
              <a:rPr kumimoji="0" lang="en-US" altLang="zh-CN" sz="2000" b="1" i="0" u="none" strike="noStrike" kern="0" cap="none" spc="0" normalizeH="0" baseline="-25000" noProof="0" dirty="0">
                <a:ln>
                  <a:noFill/>
                </a:ln>
                <a:solidFill>
                  <a:schemeClr val="tx1"/>
                </a:solidFill>
                <a:effectLst/>
                <a:uLnTx/>
                <a:uFillTx/>
                <a:latin typeface="Times New Roman" panose="02020603050405020304" pitchFamily="18" charset="0"/>
                <a:cs typeface="Times New Roman" panose="02020603050405020304" pitchFamily="18" charset="0"/>
              </a:rPr>
              <a:t>T</a:t>
            </a:r>
            <a:r>
              <a:rPr kumimoji="0" lang="zh-CN" altLang="en-US" sz="2000" b="1" i="0" u="none" strike="noStrike" kern="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）表征如下：</a:t>
            </a:r>
            <a:endParaRPr kumimoji="0" lang="zh-CN" altLang="en-US" sz="2000" b="1" i="0" u="none" strike="noStrike" kern="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50000"/>
              </a:lnSpc>
              <a:spcBef>
                <a:spcPts val="0"/>
              </a:spcBef>
              <a:spcAft>
                <a:spcPct val="0"/>
              </a:spcAft>
              <a:buClr>
                <a:schemeClr val="hlink"/>
              </a:buClr>
              <a:buSzPct val="70000"/>
              <a:buFont typeface="Wingdings" panose="05000000000000000000" pitchFamily="2" charset="2"/>
              <a:buNone/>
              <a:defRPr/>
            </a:pPr>
            <a:endParaRPr kumimoji="0" lang="en-US" altLang="zh-CN" sz="2000" b="1"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35000"/>
              </a:lnSpc>
              <a:spcBef>
                <a:spcPts val="0"/>
              </a:spcBef>
              <a:spcAft>
                <a:spcPts val="0"/>
              </a:spcAft>
              <a:buClr>
                <a:schemeClr val="hlink"/>
              </a:buClr>
              <a:buSzPct val="70000"/>
              <a:buFont typeface="Wingdings" panose="05000000000000000000" pitchFamily="2" charset="2"/>
              <a:buNone/>
              <a:defRPr/>
            </a:pPr>
            <a:r>
              <a:rPr kumimoji="0" lang="zh-CN" altLang="en-US" sz="2000" b="1" i="0" u="none" strike="noStrike" kern="0" cap="none" spc="0" normalizeH="0" baseline="0" noProof="0" dirty="0">
                <a:ln>
                  <a:noFill/>
                </a:ln>
                <a:solidFill>
                  <a:schemeClr val="tx1"/>
                </a:solidFill>
                <a:effectLst/>
                <a:uLnTx/>
                <a:uFillTx/>
                <a:latin typeface="+mn-lt"/>
                <a:ea typeface="+mn-ea"/>
                <a:cs typeface="+mn-cs"/>
              </a:rPr>
              <a:t>　　</a:t>
            </a:r>
            <a:r>
              <a:rPr kumimoji="0" lang="zh-CN" altLang="en-US" sz="20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固体的氧化物和氢氧化物具有两性的特征，它们和质子或羟基离子都发生反应，存在一个 </a:t>
            </a:r>
            <a:r>
              <a:rPr kumimoji="0" lang="en-US" altLang="zh-CN" sz="20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pH</a:t>
            </a:r>
            <a:r>
              <a:rPr kumimoji="0" lang="zh-CN" altLang="en-US" sz="20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，在</a:t>
            </a:r>
            <a:r>
              <a:rPr lang="zh-CN" altLang="en-US" sz="2000" kern="0" dirty="0">
                <a:latin typeface="微软雅黑" panose="020B0503020204020204" charset="-122"/>
                <a:ea typeface="微软雅黑" panose="020B0503020204020204" charset="-122"/>
                <a:cs typeface="微软雅黑" panose="020B0503020204020204" charset="-122"/>
              </a:rPr>
              <a:t>此 </a:t>
            </a:r>
            <a:r>
              <a:rPr lang="en-US" altLang="zh-CN" sz="2000" kern="0" dirty="0">
                <a:latin typeface="微软雅黑" panose="020B0503020204020204" charset="-122"/>
                <a:ea typeface="微软雅黑" panose="020B0503020204020204" charset="-122"/>
                <a:cs typeface="微软雅黑" panose="020B0503020204020204" charset="-122"/>
              </a:rPr>
              <a:t>pH </a:t>
            </a:r>
            <a:r>
              <a:rPr kumimoji="0" lang="zh-CN" altLang="en-US" sz="20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下溶解度为最小值。在碱性或酸性更强的 </a:t>
            </a:r>
            <a:r>
              <a:rPr kumimoji="0" lang="en-US" altLang="zh-CN" sz="20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pH </a:t>
            </a:r>
            <a:r>
              <a:rPr kumimoji="0" lang="zh-CN" altLang="en-US" sz="20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区域内，溶解度都会变得更大。</a:t>
            </a:r>
            <a:endParaRPr kumimoji="0" lang="zh-CN" altLang="en-US" sz="20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base" latinLnBrk="0" hangingPunct="1">
              <a:lnSpc>
                <a:spcPct val="135000"/>
              </a:lnSpc>
              <a:spcBef>
                <a:spcPts val="800"/>
              </a:spcBef>
              <a:spcAft>
                <a:spcPts val="0"/>
              </a:spcAft>
              <a:buClr>
                <a:schemeClr val="hlink"/>
              </a:buClr>
              <a:buSzPct val="70000"/>
              <a:buFont typeface="Wingdings" panose="05000000000000000000" pitchFamily="2" charset="2"/>
              <a:buNone/>
              <a:defRPr/>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以</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Fe</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II</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）为例，总反应为：</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35000"/>
              </a:lnSpc>
              <a:spcBef>
                <a:spcPts val="0"/>
              </a:spcBef>
              <a:spcAft>
                <a:spcPts val="0"/>
              </a:spcAft>
              <a:buClr>
                <a:schemeClr val="hlink"/>
              </a:buClr>
              <a:buSzPct val="70000"/>
              <a:buFont typeface="Wingdings" panose="05000000000000000000" pitchFamily="2" charset="2"/>
              <a:buNone/>
              <a:defRPr/>
            </a:pP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35000"/>
              </a:lnSpc>
              <a:spcBef>
                <a:spcPts val="0"/>
              </a:spcBef>
              <a:spcAft>
                <a:spcPts val="0"/>
              </a:spcAft>
              <a:buClr>
                <a:schemeClr val="hlink"/>
              </a:buClr>
              <a:buSzPct val="70000"/>
              <a:buFont typeface="Wingdings" panose="05000000000000000000" pitchFamily="2" charset="2"/>
              <a:buNone/>
              <a:defRPr/>
            </a:pP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35000"/>
              </a:lnSpc>
              <a:spcBef>
                <a:spcPts val="0"/>
              </a:spcBef>
              <a:spcAft>
                <a:spcPts val="0"/>
              </a:spcAft>
              <a:buClr>
                <a:schemeClr val="hlink"/>
              </a:buClr>
              <a:buSzPct val="70000"/>
              <a:buFont typeface="Wingdings" panose="05000000000000000000" pitchFamily="2" charset="2"/>
              <a:buNone/>
              <a:defRPr/>
            </a:pP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35000"/>
              </a:lnSpc>
              <a:spcBef>
                <a:spcPts val="0"/>
              </a:spcBef>
              <a:spcAft>
                <a:spcPts val="0"/>
              </a:spcAft>
              <a:buClr>
                <a:schemeClr val="hlink"/>
              </a:buClr>
              <a:buSzPct val="70000"/>
              <a:buFont typeface="Wingdings" panose="05000000000000000000" pitchFamily="2" charset="2"/>
              <a:buNone/>
              <a:defRPr/>
            </a:pP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35000"/>
              </a:lnSpc>
              <a:spcBef>
                <a:spcPts val="700"/>
              </a:spcBef>
              <a:spcAft>
                <a:spcPts val="0"/>
              </a:spcAft>
              <a:buClr>
                <a:schemeClr val="hlink"/>
              </a:buClr>
              <a:buSzPct val="70000"/>
              <a:buFont typeface="Wingdings" panose="05000000000000000000" pitchFamily="2" charset="2"/>
              <a:buNone/>
              <a:defRPr/>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则总溶解态</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Fe</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为：</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0" name="图片 9"/>
          <p:cNvPicPr>
            <a:picLocks noChangeAspect="1"/>
          </p:cNvPicPr>
          <p:nvPr/>
        </p:nvPicPr>
        <p:blipFill>
          <a:blip r:embed="rId1">
            <a:clrChange>
              <a:clrFrom>
                <a:srgbClr val="F9F9F9"/>
              </a:clrFrom>
              <a:clrTo>
                <a:srgbClr val="F9F9F9">
                  <a:alpha val="0"/>
                </a:srgbClr>
              </a:clrTo>
            </a:clrChange>
          </a:blip>
          <a:stretch>
            <a:fillRect/>
          </a:stretch>
        </p:blipFill>
        <p:spPr>
          <a:xfrm>
            <a:off x="2135505" y="1557020"/>
            <a:ext cx="3731260" cy="518795"/>
          </a:xfrm>
          <a:prstGeom prst="rect">
            <a:avLst/>
          </a:prstGeom>
        </p:spPr>
      </p:pic>
      <p:sp>
        <p:nvSpPr>
          <p:cNvPr id="2" name="Text Box 4"/>
          <p:cNvSpPr txBox="1">
            <a:spLocks noChangeArrowheads="1"/>
          </p:cNvSpPr>
          <p:nvPr/>
        </p:nvSpPr>
        <p:spPr bwMode="auto">
          <a:xfrm>
            <a:off x="191135" y="260985"/>
            <a:ext cx="11750675"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氧化物和氢氧化物沉淀</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06071F"/>
                </a:solidFill>
                <a:latin typeface="黑体" panose="02010609060101010101" pitchFamily="49" charset="-122"/>
                <a:ea typeface="黑体" panose="02010609060101010101" pitchFamily="49" charset="-122"/>
                <a:sym typeface="+mn-ea"/>
              </a:rPr>
              <a:t> </a:t>
            </a:r>
            <a:r>
              <a:rPr lang="en-US" altLang="zh-CN" sz="3000" b="1" dirty="0">
                <a:solidFill>
                  <a:srgbClr val="000000"/>
                </a:solidFill>
                <a:latin typeface="Times New Roman" panose="02020603050405020304" pitchFamily="18" charset="0"/>
                <a:cs typeface="Times New Roman" panose="02020603050405020304" pitchFamily="18" charset="0"/>
              </a:rPr>
              <a:t>Oxide and Hydroxide Precipitates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2"/>
          <a:stretch>
            <a:fillRect/>
          </a:stretch>
        </p:blipFill>
        <p:spPr>
          <a:xfrm>
            <a:off x="6045200" y="3327400"/>
            <a:ext cx="101600" cy="203200"/>
          </a:xfrm>
          <a:prstGeom prst="rect">
            <a:avLst/>
          </a:prstGeom>
        </p:spPr>
      </p:pic>
      <p:pic>
        <p:nvPicPr>
          <p:cNvPr id="9" name="图片 8"/>
          <p:cNvPicPr>
            <a:picLocks noChangeAspect="1"/>
          </p:cNvPicPr>
          <p:nvPr/>
        </p:nvPicPr>
        <p:blipFill>
          <a:blip r:embed="rId3"/>
          <a:srcRect l="59448" t="43972" r="20469" b="24953"/>
          <a:stretch>
            <a:fillRect/>
          </a:stretch>
        </p:blipFill>
        <p:spPr>
          <a:xfrm>
            <a:off x="7738745" y="2874645"/>
            <a:ext cx="3778250" cy="3434715"/>
          </a:xfrm>
          <a:prstGeom prst="rect">
            <a:avLst/>
          </a:prstGeom>
        </p:spPr>
      </p:pic>
      <p:sp>
        <p:nvSpPr>
          <p:cNvPr id="12" name="矩形 11"/>
          <p:cNvSpPr/>
          <p:nvPr/>
        </p:nvSpPr>
        <p:spPr>
          <a:xfrm>
            <a:off x="7392035" y="6377305"/>
            <a:ext cx="935990" cy="360045"/>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13" name="矩形 12"/>
          <p:cNvSpPr/>
          <p:nvPr/>
        </p:nvSpPr>
        <p:spPr>
          <a:xfrm>
            <a:off x="7303770" y="6360795"/>
            <a:ext cx="935990" cy="360045"/>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14" name="矩形 13"/>
          <p:cNvSpPr/>
          <p:nvPr/>
        </p:nvSpPr>
        <p:spPr>
          <a:xfrm>
            <a:off x="10848340" y="6377305"/>
            <a:ext cx="935990" cy="360045"/>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pic>
        <p:nvPicPr>
          <p:cNvPr id="17" name="图片 16"/>
          <p:cNvPicPr>
            <a:picLocks noChangeAspect="1"/>
          </p:cNvPicPr>
          <p:nvPr/>
        </p:nvPicPr>
        <p:blipFill>
          <a:blip r:embed="rId4"/>
          <a:srcRect l="34057" t="38453" r="19286" b="43480"/>
          <a:stretch>
            <a:fillRect/>
          </a:stretch>
        </p:blipFill>
        <p:spPr>
          <a:xfrm>
            <a:off x="407670" y="3356610"/>
            <a:ext cx="7527290" cy="1712595"/>
          </a:xfrm>
          <a:prstGeom prst="rect">
            <a:avLst/>
          </a:prstGeom>
        </p:spPr>
      </p:pic>
      <p:pic>
        <p:nvPicPr>
          <p:cNvPr id="18" name="图片 17"/>
          <p:cNvPicPr>
            <a:picLocks noChangeAspect="1"/>
          </p:cNvPicPr>
          <p:nvPr/>
        </p:nvPicPr>
        <p:blipFill>
          <a:blip r:embed="rId5"/>
          <a:srcRect l="65948" t="85186" r="15745" b="10798"/>
          <a:stretch>
            <a:fillRect/>
          </a:stretch>
        </p:blipFill>
        <p:spPr>
          <a:xfrm>
            <a:off x="8401050" y="6271260"/>
            <a:ext cx="3074035" cy="396240"/>
          </a:xfrm>
          <a:prstGeom prst="rect">
            <a:avLst/>
          </a:prstGeom>
        </p:spPr>
      </p:pic>
      <p:pic>
        <p:nvPicPr>
          <p:cNvPr id="19" name="图片 18"/>
          <p:cNvPicPr>
            <a:picLocks noChangeAspect="1"/>
          </p:cNvPicPr>
          <p:nvPr/>
        </p:nvPicPr>
        <p:blipFill>
          <a:blip r:embed="rId4"/>
          <a:srcRect l="34057" t="70768" r="19286" b="24867"/>
          <a:stretch>
            <a:fillRect/>
          </a:stretch>
        </p:blipFill>
        <p:spPr>
          <a:xfrm>
            <a:off x="839470" y="5589270"/>
            <a:ext cx="7237095" cy="397510"/>
          </a:xfrm>
          <a:prstGeom prst="rect">
            <a:avLst/>
          </a:prstGeom>
        </p:spPr>
      </p:pic>
      <p:sp>
        <p:nvSpPr>
          <p:cNvPr id="20" name="Rectangle 15"/>
          <p:cNvSpPr txBox="1">
            <a:spLocks noGrp="1"/>
          </p:cNvSpPr>
          <p:nvPr>
            <p:ph type="sldNum" sz="quarter" idx="4"/>
          </p:nvPr>
        </p:nvSpPr>
        <p:spPr>
          <a:xfrm>
            <a:off x="10272078" y="6381115"/>
            <a:ext cx="1906587" cy="476250"/>
          </a:xfrm>
          <a:ln>
            <a:noFill/>
          </a:ln>
        </p:spPr>
        <p:txBody>
          <a:bodyPr anchor="b" anchorCtr="0"/>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480695" y="1843405"/>
            <a:ext cx="7904480" cy="39909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720090">
              <a:lnSpc>
                <a:spcPct val="130000"/>
              </a:lnSpc>
              <a:spcBef>
                <a:spcPts val="0"/>
              </a:spcBef>
              <a:buClrTx/>
              <a:buSzPct val="100000"/>
              <a:buNone/>
            </a:pPr>
            <a:endParaRPr lang="en-US" altLang="zh-CN" sz="2000" b="1" dirty="0">
              <a:solidFill>
                <a:srgbClr val="06071F"/>
              </a:solidFill>
              <a:latin typeface="黑体" panose="02010609060101010101" pitchFamily="49" charset="-122"/>
              <a:ea typeface="黑体" panose="02010609060101010101" pitchFamily="49" charset="-122"/>
            </a:endParaRPr>
          </a:p>
          <a:p>
            <a:pPr marL="0" indent="720090">
              <a:lnSpc>
                <a:spcPct val="13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两者相加可得：</a:t>
            </a:r>
            <a:endParaRPr lang="en-US" altLang="zh-CN" sz="2000" dirty="0">
              <a:solidFill>
                <a:srgbClr val="06071F"/>
              </a:solidFill>
              <a:latin typeface="黑体" panose="02010609060101010101" pitchFamily="49" charset="-122"/>
              <a:ea typeface="黑体" panose="02010609060101010101" pitchFamily="49" charset="-122"/>
            </a:endParaRPr>
          </a:p>
          <a:p>
            <a:pPr marL="0" indent="720090">
              <a:lnSpc>
                <a:spcPct val="130000"/>
              </a:lnSpc>
              <a:spcBef>
                <a:spcPts val="0"/>
              </a:spcBef>
              <a:buClrTx/>
              <a:buSzPct val="100000"/>
              <a:buNone/>
            </a:pPr>
            <a:endParaRPr lang="en-US" altLang="zh-CN" sz="2000" dirty="0">
              <a:solidFill>
                <a:srgbClr val="06071F"/>
              </a:solidFill>
              <a:latin typeface="黑体" panose="02010609060101010101" pitchFamily="49" charset="-122"/>
              <a:ea typeface="黑体" panose="02010609060101010101" pitchFamily="49" charset="-122"/>
            </a:endParaRPr>
          </a:p>
          <a:p>
            <a:pPr marL="0" indent="720090">
              <a:lnSpc>
                <a:spcPct val="130000"/>
              </a:lnSpc>
              <a:spcBef>
                <a:spcPts val="0"/>
              </a:spcBef>
              <a:buClrTx/>
              <a:buSzPct val="100000"/>
              <a:buNone/>
            </a:pPr>
            <a:endParaRPr lang="en-US" altLang="zh-CN" sz="2000" dirty="0">
              <a:solidFill>
                <a:srgbClr val="06071F"/>
              </a:solidFill>
              <a:latin typeface="黑体" panose="02010609060101010101" pitchFamily="49" charset="-122"/>
              <a:ea typeface="黑体" panose="02010609060101010101" pitchFamily="49" charset="-122"/>
            </a:endParaRPr>
          </a:p>
          <a:p>
            <a:pPr marL="0" indent="720090">
              <a:lnSpc>
                <a:spcPct val="13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在饱和水溶液中，</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a:t>
            </a:r>
            <a:r>
              <a:rPr lang="zh-CN" altLang="en-US" sz="2200" dirty="0">
                <a:solidFill>
                  <a:srgbClr val="06071F"/>
                </a:solidFill>
                <a:latin typeface="黑体" panose="02010609060101010101" pitchFamily="49" charset="-122"/>
                <a:ea typeface="黑体" panose="02010609060101010101" pitchFamily="49" charset="-122"/>
              </a:rPr>
              <a:t>浓度总是保持在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0.1 mol/L</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，得：</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1400"/>
              </a:spcBef>
              <a:spcAft>
                <a:spcPts val="0"/>
              </a:spcAft>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忽略二级电离，</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H</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HS</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zh-CN" altLang="en-US" sz="2000" dirty="0">
              <a:solidFill>
                <a:srgbClr val="06071F"/>
              </a:solidFill>
              <a:latin typeface="黑体" panose="02010609060101010101" pitchFamily="49" charset="-122"/>
              <a:ea typeface="黑体" panose="02010609060101010101" pitchFamily="49" charset="-122"/>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4079776" y="1402529"/>
            <a:ext cx="4032448" cy="752756"/>
          </a:xfrm>
          <a:prstGeom prst="rect">
            <a:avLst/>
          </a:prstGeom>
        </p:spPr>
      </p:pic>
      <p:pic>
        <p:nvPicPr>
          <p:cNvPr id="11" name="图片 10"/>
          <p:cNvPicPr>
            <a:picLocks noChangeAspect="1"/>
          </p:cNvPicPr>
          <p:nvPr/>
        </p:nvPicPr>
        <p:blipFill>
          <a:blip r:embed="rId2">
            <a:clrChange>
              <a:clrFrom>
                <a:srgbClr val="F9F9F9"/>
              </a:clrFrom>
              <a:clrTo>
                <a:srgbClr val="F9F9F9">
                  <a:alpha val="0"/>
                </a:srgbClr>
              </a:clrTo>
            </a:clrChange>
          </a:blip>
          <a:stretch>
            <a:fillRect/>
          </a:stretch>
        </p:blipFill>
        <p:spPr>
          <a:xfrm>
            <a:off x="3365069" y="2421900"/>
            <a:ext cx="5461861" cy="1008112"/>
          </a:xfrm>
          <a:prstGeom prst="rect">
            <a:avLst/>
          </a:prstGeom>
        </p:spPr>
      </p:pic>
      <p:pic>
        <p:nvPicPr>
          <p:cNvPr id="13" name="图片 12"/>
          <p:cNvPicPr>
            <a:picLocks noChangeAspect="1"/>
          </p:cNvPicPr>
          <p:nvPr/>
        </p:nvPicPr>
        <p:blipFill>
          <a:blip r:embed="rId3">
            <a:clrChange>
              <a:clrFrom>
                <a:srgbClr val="F9F9F9"/>
              </a:clrFrom>
              <a:clrTo>
                <a:srgbClr val="F9F9F9">
                  <a:alpha val="0"/>
                </a:srgbClr>
              </a:clrTo>
            </a:clrChange>
          </a:blip>
          <a:stretch>
            <a:fillRect/>
          </a:stretch>
        </p:blipFill>
        <p:spPr>
          <a:xfrm>
            <a:off x="3094928" y="4005317"/>
            <a:ext cx="6097416" cy="487144"/>
          </a:xfrm>
          <a:prstGeom prst="rect">
            <a:avLst/>
          </a:prstGeom>
        </p:spPr>
      </p:pic>
      <p:pic>
        <p:nvPicPr>
          <p:cNvPr id="15" name="图片 14"/>
          <p:cNvPicPr>
            <a:picLocks noChangeAspect="1"/>
          </p:cNvPicPr>
          <p:nvPr/>
        </p:nvPicPr>
        <p:blipFill>
          <a:blip r:embed="rId4">
            <a:clrChange>
              <a:clrFrom>
                <a:srgbClr val="F9F9F9"/>
              </a:clrFrom>
              <a:clrTo>
                <a:srgbClr val="F9F9F9">
                  <a:alpha val="0"/>
                </a:srgbClr>
              </a:clrTo>
            </a:clrChange>
          </a:blip>
          <a:stretch>
            <a:fillRect/>
          </a:stretch>
        </p:blipFill>
        <p:spPr>
          <a:xfrm>
            <a:off x="2221865" y="5070475"/>
            <a:ext cx="8582025" cy="374650"/>
          </a:xfrm>
          <a:prstGeom prst="rect">
            <a:avLst/>
          </a:prstGeom>
        </p:spPr>
      </p:pic>
      <p:pic>
        <p:nvPicPr>
          <p:cNvPr id="17" name="图片 16"/>
          <p:cNvPicPr>
            <a:picLocks noChangeAspect="1"/>
          </p:cNvPicPr>
          <p:nvPr/>
        </p:nvPicPr>
        <p:blipFill>
          <a:blip r:embed="rId5">
            <a:clrChange>
              <a:clrFrom>
                <a:srgbClr val="F9F9F9"/>
              </a:clrFrom>
              <a:clrTo>
                <a:srgbClr val="F9F9F9">
                  <a:alpha val="0"/>
                </a:srgbClr>
              </a:clrTo>
            </a:clrChange>
          </a:blip>
          <a:stretch>
            <a:fillRect/>
          </a:stretch>
        </p:blipFill>
        <p:spPr>
          <a:xfrm>
            <a:off x="2512060" y="5610860"/>
            <a:ext cx="7346950" cy="467995"/>
          </a:xfrm>
          <a:prstGeom prst="rect">
            <a:avLst/>
          </a:prstGeom>
        </p:spPr>
      </p:pic>
      <p:sp>
        <p:nvSpPr>
          <p:cNvPr id="3" name="Text Box 4"/>
          <p:cNvSpPr txBox="1">
            <a:spLocks noChangeArrowheads="1"/>
          </p:cNvSpPr>
          <p:nvPr/>
        </p:nvSpPr>
        <p:spPr bwMode="auto">
          <a:xfrm>
            <a:off x="191135" y="260985"/>
            <a:ext cx="11750675"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硫</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化物沉淀</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06071F"/>
                </a:solidFill>
                <a:latin typeface="黑体" panose="02010609060101010101" pitchFamily="49" charset="-122"/>
                <a:ea typeface="黑体" panose="02010609060101010101" pitchFamily="49" charset="-122"/>
                <a:sym typeface="+mn-ea"/>
              </a:rPr>
              <a:t> </a:t>
            </a:r>
            <a:r>
              <a:rPr lang="en-US" altLang="zh-CN" sz="3000" b="1" dirty="0">
                <a:solidFill>
                  <a:srgbClr val="000000"/>
                </a:solidFill>
                <a:latin typeface="Times New Roman" panose="02020603050405020304" pitchFamily="18" charset="0"/>
                <a:cs typeface="Times New Roman" panose="02020603050405020304" pitchFamily="18" charset="0"/>
              </a:rPr>
              <a:t>S</a:t>
            </a:r>
            <a:r>
              <a:rPr lang="en-US" altLang="zh-CN" sz="3000" b="1" dirty="0">
                <a:solidFill>
                  <a:srgbClr val="000000"/>
                </a:solidFill>
                <a:latin typeface="Times New Roman" panose="02020603050405020304" pitchFamily="18" charset="0"/>
                <a:cs typeface="Times New Roman" panose="02020603050405020304" pitchFamily="18" charset="0"/>
              </a:rPr>
              <a:t>ulfi</a:t>
            </a:r>
            <a:r>
              <a:rPr lang="en-US" altLang="zh-CN" sz="3000" b="1" dirty="0">
                <a:solidFill>
                  <a:srgbClr val="000000"/>
                </a:solidFill>
                <a:latin typeface="Times New Roman" panose="02020603050405020304" pitchFamily="18" charset="0"/>
                <a:cs typeface="Times New Roman" panose="02020603050405020304" pitchFamily="18" charset="0"/>
              </a:rPr>
              <a:t>de Precipitates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13"/>
          <p:cNvSpPr txBox="1"/>
          <p:nvPr/>
        </p:nvSpPr>
        <p:spPr>
          <a:xfrm>
            <a:off x="1451484" y="1194330"/>
            <a:ext cx="9289032" cy="1481111"/>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indent="720090" eaLnBrk="1" hangingPunct="1">
              <a:lnSpc>
                <a:spcPct val="130000"/>
              </a:lnSpc>
              <a:buClr>
                <a:schemeClr val="accent1"/>
              </a:buClr>
              <a:buFont typeface="Wingdings" panose="05000000000000000000" pitchFamily="2" charset="2"/>
            </a:pPr>
            <a:r>
              <a:rPr lang="zh-CN" altLang="en-US" sz="2400" b="0" dirty="0">
                <a:latin typeface="黑体" panose="02010609060101010101" pitchFamily="49" charset="-122"/>
                <a:ea typeface="黑体" panose="02010609060101010101" pitchFamily="49" charset="-122"/>
              </a:rPr>
              <a:t>金属硫化物是比氢氧化物溶度积更小的难溶化合物，因此只要水环境中有 </a:t>
            </a:r>
            <a:r>
              <a:rPr lang="en-US" altLang="zh-CN" sz="2400" b="0" dirty="0">
                <a:latin typeface="Times New Roman" panose="02020603050405020304" pitchFamily="18" charset="0"/>
                <a:ea typeface="黑体" panose="02010609060101010101" pitchFamily="49" charset="-122"/>
                <a:cs typeface="Times New Roman" panose="02020603050405020304" pitchFamily="18" charset="0"/>
              </a:rPr>
              <a:t>S</a:t>
            </a:r>
            <a:r>
              <a:rPr lang="en-US" altLang="zh-CN" sz="2400" b="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400" b="0" baseline="30000" dirty="0">
                <a:latin typeface="黑体" panose="02010609060101010101" pitchFamily="49" charset="-122"/>
                <a:ea typeface="黑体" panose="02010609060101010101" pitchFamily="49" charset="-122"/>
              </a:rPr>
              <a:t> </a:t>
            </a:r>
            <a:r>
              <a:rPr lang="zh-CN" altLang="en-US" sz="2400" b="0" dirty="0">
                <a:latin typeface="黑体" panose="02010609060101010101" pitchFamily="49" charset="-122"/>
                <a:ea typeface="黑体" panose="02010609060101010101" pitchFamily="49" charset="-122"/>
              </a:rPr>
              <a:t>，重金属离子都可以去除。这种情况发生在沉积物的厌氧环境以及农田淹水时的厌氧环境中，</a:t>
            </a:r>
            <a:r>
              <a:rPr lang="en-US" altLang="zh-CN" sz="2400" b="0" dirty="0">
                <a:latin typeface="Times New Roman" panose="02020603050405020304" pitchFamily="18" charset="0"/>
                <a:ea typeface="黑体" panose="02010609060101010101" pitchFamily="49" charset="-122"/>
                <a:cs typeface="Times New Roman" panose="02020603050405020304" pitchFamily="18" charset="0"/>
              </a:rPr>
              <a:t>SO</a:t>
            </a:r>
            <a:r>
              <a:rPr lang="en-US" altLang="zh-CN" sz="2400" b="0" baseline="-25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400" b="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400" b="0" baseline="30000" dirty="0">
                <a:latin typeface="黑体" panose="02010609060101010101" pitchFamily="49" charset="-122"/>
                <a:ea typeface="黑体" panose="02010609060101010101" pitchFamily="49" charset="-122"/>
              </a:rPr>
              <a:t> </a:t>
            </a:r>
            <a:r>
              <a:rPr lang="zh-CN" altLang="en-US" sz="2400" b="0" dirty="0">
                <a:latin typeface="黑体" panose="02010609060101010101" pitchFamily="49" charset="-122"/>
                <a:ea typeface="黑体" panose="02010609060101010101" pitchFamily="49" charset="-122"/>
              </a:rPr>
              <a:t>被还原为 </a:t>
            </a:r>
            <a:r>
              <a:rPr lang="en-US" altLang="zh-CN" sz="2400" b="0" dirty="0">
                <a:latin typeface="Times New Roman" panose="02020603050405020304" pitchFamily="18" charset="0"/>
                <a:ea typeface="黑体" panose="02010609060101010101" pitchFamily="49" charset="-122"/>
                <a:cs typeface="Times New Roman" panose="02020603050405020304" pitchFamily="18" charset="0"/>
              </a:rPr>
              <a:t>S</a:t>
            </a:r>
            <a:r>
              <a:rPr lang="en-US" altLang="zh-CN" sz="2400" b="0" baseline="300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b="0" dirty="0">
                <a:latin typeface="黑体" panose="02010609060101010101" pitchFamily="49" charset="-122"/>
                <a:ea typeface="黑体" panose="02010609060101010101" pitchFamily="49" charset="-122"/>
              </a:rPr>
              <a:t>。</a:t>
            </a:r>
            <a:endParaRPr lang="zh-CN" altLang="en-US" sz="2400" b="0" dirty="0">
              <a:latin typeface="黑体" panose="02010609060101010101" pitchFamily="49" charset="-122"/>
              <a:ea typeface="黑体" panose="02010609060101010101" pitchFamily="49" charset="-122"/>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1373830" y="3506439"/>
            <a:ext cx="9444340" cy="2640004"/>
          </a:xfrm>
          <a:prstGeom prst="rect">
            <a:avLst/>
          </a:prstGeom>
        </p:spPr>
      </p:pic>
      <p:sp>
        <p:nvSpPr>
          <p:cNvPr id="10" name="Rectangle 7"/>
          <p:cNvSpPr/>
          <p:nvPr/>
        </p:nvSpPr>
        <p:spPr>
          <a:xfrm>
            <a:off x="4871864" y="3012671"/>
            <a:ext cx="3096344" cy="400110"/>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zh-CN" altLang="en-US" sz="2000" dirty="0">
                <a:latin typeface="黑体" panose="02010609060101010101" pitchFamily="49" charset="-122"/>
                <a:ea typeface="黑体" panose="02010609060101010101" pitchFamily="49" charset="-122"/>
              </a:rPr>
              <a:t>重金属硫化物溶度积</a:t>
            </a:r>
            <a:endParaRPr lang="zh-CN" altLang="en-US" sz="2000" dirty="0">
              <a:latin typeface="黑体" panose="02010609060101010101" pitchFamily="49" charset="-122"/>
              <a:ea typeface="黑体" panose="02010609060101010101" pitchFamily="49" charset="-122"/>
            </a:endParaRPr>
          </a:p>
        </p:txBody>
      </p:sp>
      <p:sp>
        <p:nvSpPr>
          <p:cNvPr id="3" name="Text Box 4"/>
          <p:cNvSpPr txBox="1">
            <a:spLocks noChangeArrowheads="1"/>
          </p:cNvSpPr>
          <p:nvPr/>
        </p:nvSpPr>
        <p:spPr bwMode="auto">
          <a:xfrm>
            <a:off x="191135" y="260985"/>
            <a:ext cx="11750675"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硫</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化物沉淀</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06071F"/>
                </a:solidFill>
                <a:latin typeface="黑体" panose="02010609060101010101" pitchFamily="49" charset="-122"/>
                <a:ea typeface="黑体" panose="02010609060101010101" pitchFamily="49" charset="-122"/>
                <a:sym typeface="+mn-ea"/>
              </a:rPr>
              <a:t> </a:t>
            </a:r>
            <a:r>
              <a:rPr lang="en-US" altLang="zh-CN" sz="3000" b="1" dirty="0">
                <a:solidFill>
                  <a:srgbClr val="000000"/>
                </a:solidFill>
                <a:latin typeface="Times New Roman" panose="02020603050405020304" pitchFamily="18" charset="0"/>
                <a:cs typeface="Times New Roman" panose="02020603050405020304" pitchFamily="18" charset="0"/>
              </a:rPr>
              <a:t>S</a:t>
            </a:r>
            <a:r>
              <a:rPr lang="en-US" altLang="zh-CN" sz="3000" b="1" dirty="0">
                <a:solidFill>
                  <a:srgbClr val="000000"/>
                </a:solidFill>
                <a:latin typeface="Times New Roman" panose="02020603050405020304" pitchFamily="18" charset="0"/>
                <a:cs typeface="Times New Roman" panose="02020603050405020304" pitchFamily="18" charset="0"/>
              </a:rPr>
              <a:t>ulfi</a:t>
            </a:r>
            <a:r>
              <a:rPr lang="en-US" altLang="zh-CN" sz="3000" b="1" dirty="0">
                <a:solidFill>
                  <a:srgbClr val="000000"/>
                </a:solidFill>
                <a:latin typeface="Times New Roman" panose="02020603050405020304" pitchFamily="18" charset="0"/>
                <a:cs typeface="Times New Roman" panose="02020603050405020304" pitchFamily="18" charset="0"/>
              </a:rPr>
              <a:t>de Precipitates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839416" y="1195205"/>
            <a:ext cx="11057289" cy="429133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720090">
              <a:lnSpc>
                <a:spcPct val="130000"/>
              </a:lnSpc>
              <a:spcBef>
                <a:spcPts val="0"/>
              </a:spcBef>
              <a:buClrTx/>
              <a:buSzPct val="100000"/>
              <a:buNone/>
            </a:pPr>
            <a:r>
              <a:rPr lang="zh-CN" altLang="en-US" sz="2000" dirty="0">
                <a:solidFill>
                  <a:srgbClr val="06071F"/>
                </a:solidFill>
                <a:latin typeface="黑体" panose="02010609060101010101" pitchFamily="49" charset="-122"/>
                <a:ea typeface="黑体" panose="02010609060101010101" pitchFamily="49" charset="-122"/>
              </a:rPr>
              <a:t>碳酸盐沉淀是一个多相平衡过程，</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dirty="0">
                <a:solidFill>
                  <a:srgbClr val="06071F"/>
                </a:solidFill>
                <a:latin typeface="黑体" panose="02010609060101010101" pitchFamily="49" charset="-122"/>
                <a:ea typeface="黑体" panose="02010609060101010101" pitchFamily="49" charset="-122"/>
              </a:rPr>
              <a:t>通过控制碳酸根浓度影响沉淀平衡</a:t>
            </a:r>
            <a:endParaRPr lang="en-US" altLang="zh-CN" sz="2000" dirty="0">
              <a:solidFill>
                <a:srgbClr val="06071F"/>
              </a:solidFill>
              <a:latin typeface="黑体" panose="02010609060101010101" pitchFamily="49" charset="-122"/>
              <a:ea typeface="黑体" panose="02010609060101010101" pitchFamily="49" charset="-122"/>
            </a:endParaRPr>
          </a:p>
          <a:p>
            <a:pPr marL="0" indent="43180">
              <a:lnSpc>
                <a:spcPct val="130000"/>
              </a:lnSpc>
              <a:spcBef>
                <a:spcPts val="0"/>
              </a:spcBef>
              <a:buClrTx/>
              <a:buSzPct val="100000"/>
              <a:buNone/>
            </a:pP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rgbClr val="06071F"/>
                </a:solidFill>
                <a:latin typeface="黑体" panose="02010609060101010101" pitchFamily="49" charset="-122"/>
                <a:ea typeface="黑体" panose="02010609060101010101" pitchFamily="49" charset="-122"/>
              </a:rPr>
              <a:t>封闭体系</a:t>
            </a:r>
            <a:endParaRPr lang="en-US" altLang="zh-CN" sz="2400" dirty="0">
              <a:solidFill>
                <a:srgbClr val="06071F"/>
              </a:solidFill>
              <a:latin typeface="黑体" panose="02010609060101010101" pitchFamily="49" charset="-122"/>
              <a:ea typeface="黑体" panose="02010609060101010101" pitchFamily="49" charset="-122"/>
            </a:endParaRPr>
          </a:p>
          <a:p>
            <a:pPr marL="0" indent="720090">
              <a:lnSpc>
                <a:spcPct val="13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只考虑固相和液相，把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当作不挥发酸类处理。</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en-US" altLang="zh-CN" sz="22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 </a:t>
            </a:r>
            <a:r>
              <a:rPr lang="en-US" altLang="zh-CN" sz="2200" b="1"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200" b="1"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T</a:t>
            </a:r>
            <a:r>
              <a:rPr lang="en-US" altLang="zh-CN" sz="22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为常数时，</a:t>
            </a:r>
            <a:r>
              <a:rPr lang="en-US" altLang="zh-CN" sz="22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CaCO</a:t>
            </a:r>
            <a:r>
              <a:rPr lang="en-US" altLang="zh-CN" sz="2200" b="1"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 </a:t>
            </a:r>
            <a:r>
              <a:rPr lang="zh-CN" altLang="en-US" sz="22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的溶解度</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根据上式，可以得出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lg[Me</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 pH </a:t>
            </a:r>
            <a:r>
              <a:rPr lang="zh-CN" altLang="en-US" sz="2200" dirty="0">
                <a:solidFill>
                  <a:srgbClr val="06071F"/>
                </a:solidFill>
                <a:latin typeface="黑体" panose="02010609060101010101" pitchFamily="49" charset="-122"/>
                <a:ea typeface="黑体" panose="02010609060101010101" pitchFamily="49" charset="-122"/>
              </a:rPr>
              <a:t>的曲线。</a:t>
            </a:r>
            <a:endParaRPr lang="zh-CN" altLang="en-US" sz="2200" dirty="0">
              <a:solidFill>
                <a:srgbClr val="06071F"/>
              </a:solidFill>
              <a:latin typeface="黑体" panose="02010609060101010101" pitchFamily="49" charset="-122"/>
              <a:ea typeface="黑体" panose="02010609060101010101" pitchFamily="49" charset="-122"/>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2675620" y="3094747"/>
            <a:ext cx="6840760" cy="919172"/>
          </a:xfrm>
          <a:prstGeom prst="rect">
            <a:avLst/>
          </a:prstGeom>
        </p:spPr>
      </p:pic>
      <p:pic>
        <p:nvPicPr>
          <p:cNvPr id="11" name="图片 10"/>
          <p:cNvPicPr>
            <a:picLocks noChangeAspect="1"/>
          </p:cNvPicPr>
          <p:nvPr/>
        </p:nvPicPr>
        <p:blipFill>
          <a:blip r:embed="rId2"/>
          <a:stretch>
            <a:fillRect/>
          </a:stretch>
        </p:blipFill>
        <p:spPr>
          <a:xfrm>
            <a:off x="4511824" y="4149839"/>
            <a:ext cx="2949845" cy="792088"/>
          </a:xfrm>
          <a:prstGeom prst="rect">
            <a:avLst/>
          </a:prstGeom>
        </p:spPr>
      </p:pic>
      <p:sp>
        <p:nvSpPr>
          <p:cNvPr id="3" name="Text Box 4"/>
          <p:cNvSpPr txBox="1">
            <a:spLocks noChangeArrowheads="1"/>
          </p:cNvSpPr>
          <p:nvPr/>
        </p:nvSpPr>
        <p:spPr bwMode="auto">
          <a:xfrm>
            <a:off x="191135" y="260985"/>
            <a:ext cx="11750675"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碳酸盐沉淀</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06071F"/>
                </a:solidFill>
                <a:latin typeface="黑体" panose="02010609060101010101" pitchFamily="49" charset="-122"/>
                <a:ea typeface="黑体" panose="02010609060101010101" pitchFamily="49" charset="-122"/>
                <a:sym typeface="+mn-ea"/>
              </a:rPr>
              <a:t> </a:t>
            </a:r>
            <a:r>
              <a:rPr lang="en-US" altLang="zh-CN" sz="3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Carbonate</a:t>
            </a:r>
            <a:r>
              <a:rPr lang="en-US" altLang="zh-CN" sz="3000" b="1" dirty="0">
                <a:solidFill>
                  <a:srgbClr val="000000"/>
                </a:solidFill>
                <a:latin typeface="Times New Roman" panose="02020603050405020304" pitchFamily="18" charset="0"/>
                <a:cs typeface="Times New Roman" panose="02020603050405020304" pitchFamily="18" charset="0"/>
              </a:rPr>
              <a:t> Precipitates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2"/>
          <p:cNvPicPr>
            <a:picLocks noChangeAspect="1"/>
          </p:cNvPicPr>
          <p:nvPr/>
        </p:nvPicPr>
        <p:blipFill>
          <a:blip r:embed="rId1"/>
          <a:stretch>
            <a:fillRect/>
          </a:stretch>
        </p:blipFill>
        <p:spPr>
          <a:xfrm>
            <a:off x="839153" y="1413158"/>
            <a:ext cx="4032448" cy="5349981"/>
          </a:xfrm>
          <a:prstGeom prst="rect">
            <a:avLst/>
          </a:prstGeom>
          <a:solidFill>
            <a:schemeClr val="folHlink"/>
          </a:solidFill>
          <a:ln w="50800">
            <a:noFill/>
          </a:ln>
        </p:spPr>
      </p:pic>
      <p:sp>
        <p:nvSpPr>
          <p:cNvPr id="6"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7"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Text Box 43"/>
          <p:cNvSpPr txBox="1"/>
          <p:nvPr/>
        </p:nvSpPr>
        <p:spPr>
          <a:xfrm>
            <a:off x="6312024" y="1556792"/>
            <a:ext cx="3744416" cy="4643515"/>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lnSpc>
                <a:spcPct val="125000"/>
              </a:lnSpc>
              <a:spcBef>
                <a:spcPct val="30000"/>
              </a:spcBef>
            </a:pPr>
            <a:r>
              <a:rPr lang="en-US" altLang="zh-CN" sz="2400"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A. </a:t>
            </a:r>
            <a:r>
              <a:rPr lang="zh-CN" altLang="en-US" sz="2400" dirty="0">
                <a:solidFill>
                  <a:schemeClr val="accent1">
                    <a:lumMod val="75000"/>
                  </a:schemeClr>
                </a:solidFill>
                <a:latin typeface="黑体" panose="02010609060101010101" pitchFamily="49" charset="-122"/>
                <a:ea typeface="黑体" panose="02010609060101010101" pitchFamily="49" charset="-122"/>
              </a:rPr>
              <a:t>当</a:t>
            </a:r>
            <a:r>
              <a:rPr lang="en-US" altLang="zh-CN" sz="2400"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pH&gt;p</a:t>
            </a:r>
            <a:r>
              <a:rPr lang="en-US" altLang="zh-CN" sz="2400" i="1"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400" baseline="-25000"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dirty="0">
                <a:solidFill>
                  <a:schemeClr val="accent1">
                    <a:lumMod val="75000"/>
                  </a:schemeClr>
                </a:solidFill>
                <a:latin typeface="黑体" panose="02010609060101010101" pitchFamily="49" charset="-122"/>
                <a:ea typeface="黑体" panose="02010609060101010101" pitchFamily="49" charset="-122"/>
              </a:rPr>
              <a:t>时，</a:t>
            </a:r>
            <a:endParaRPr lang="en-US" altLang="zh-CN" sz="2400" dirty="0">
              <a:solidFill>
                <a:schemeClr val="accent1">
                  <a:lumMod val="75000"/>
                </a:schemeClr>
              </a:solidFill>
              <a:latin typeface="黑体" panose="02010609060101010101" pitchFamily="49" charset="-122"/>
              <a:ea typeface="黑体" panose="02010609060101010101" pitchFamily="49" charset="-122"/>
            </a:endParaRPr>
          </a:p>
          <a:p>
            <a:pPr eaLnBrk="1" hangingPunct="1">
              <a:lnSpc>
                <a:spcPct val="125000"/>
              </a:lnSpc>
              <a:spcBef>
                <a:spcPct val="30000"/>
              </a:spcBef>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lg[CO</a:t>
            </a:r>
            <a:r>
              <a:rPr lang="en-US" altLang="zh-CN" sz="24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rPr>
              <a:t>线斜率为</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0</a:t>
            </a:r>
            <a:r>
              <a:rPr lang="zh-CN" altLang="en-US" sz="2400" dirty="0">
                <a:latin typeface="黑体" panose="02010609060101010101" pitchFamily="49" charset="-122"/>
                <a:ea typeface="黑体" panose="02010609060101010101" pitchFamily="49" charset="-122"/>
              </a:rPr>
              <a:t>，</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lg[Ca</a:t>
            </a: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rPr>
              <a:t>线斜率也为</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0</a:t>
            </a:r>
            <a:r>
              <a:rPr lang="zh-CN" altLang="en-US" sz="2400" dirty="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a:p>
            <a:pPr eaLnBrk="1" hangingPunct="1">
              <a:lnSpc>
                <a:spcPct val="125000"/>
              </a:lnSpc>
              <a:spcBef>
                <a:spcPct val="30000"/>
              </a:spcBef>
            </a:pPr>
            <a:r>
              <a:rPr lang="en-US" altLang="zh-CN" sz="2400"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B. </a:t>
            </a:r>
            <a:r>
              <a:rPr lang="zh-CN" altLang="en-US" sz="2400" dirty="0">
                <a:solidFill>
                  <a:schemeClr val="accent1">
                    <a:lumMod val="75000"/>
                  </a:schemeClr>
                </a:solidFill>
                <a:latin typeface="黑体" panose="02010609060101010101" pitchFamily="49" charset="-122"/>
                <a:ea typeface="黑体" panose="02010609060101010101" pitchFamily="49" charset="-122"/>
              </a:rPr>
              <a:t>当</a:t>
            </a:r>
            <a:r>
              <a:rPr lang="en-US" altLang="zh-CN" sz="2400"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p</a:t>
            </a:r>
            <a:r>
              <a:rPr lang="en-US" altLang="zh-CN" sz="2400" i="1"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400" baseline="-25000"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1</a:t>
            </a:r>
            <a:r>
              <a:rPr lang="en-US" altLang="zh-CN" sz="2400"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&lt;pH&lt;p</a:t>
            </a:r>
            <a:r>
              <a:rPr lang="en-US" altLang="zh-CN" sz="2400" i="1"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400" baseline="-25000"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dirty="0">
                <a:solidFill>
                  <a:schemeClr val="accent1">
                    <a:lumMod val="75000"/>
                  </a:schemeClr>
                </a:solidFill>
                <a:latin typeface="黑体" panose="02010609060101010101" pitchFamily="49" charset="-122"/>
                <a:ea typeface="黑体" panose="02010609060101010101" pitchFamily="49" charset="-122"/>
              </a:rPr>
              <a:t>时，</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lg[CO</a:t>
            </a:r>
            <a:r>
              <a:rPr lang="en-US" altLang="zh-CN" sz="24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rPr>
              <a:t>线斜率为</a:t>
            </a:r>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lg[Ca</a:t>
            </a: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rPr>
              <a:t>线斜率为</a:t>
            </a:r>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a:p>
            <a:pPr eaLnBrk="1" hangingPunct="1">
              <a:lnSpc>
                <a:spcPct val="125000"/>
              </a:lnSpc>
              <a:spcBef>
                <a:spcPct val="30000"/>
              </a:spcBef>
            </a:pPr>
            <a:r>
              <a:rPr lang="en-US" altLang="zh-CN" sz="2400"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C. </a:t>
            </a:r>
            <a:r>
              <a:rPr lang="zh-CN" altLang="en-US" sz="2400" dirty="0">
                <a:solidFill>
                  <a:schemeClr val="accent1">
                    <a:lumMod val="75000"/>
                  </a:schemeClr>
                </a:solidFill>
                <a:latin typeface="黑体" panose="02010609060101010101" pitchFamily="49" charset="-122"/>
                <a:ea typeface="黑体" panose="02010609060101010101" pitchFamily="49" charset="-122"/>
              </a:rPr>
              <a:t>当</a:t>
            </a:r>
            <a:r>
              <a:rPr lang="en-US" altLang="zh-CN" sz="2400"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pH&lt;p</a:t>
            </a:r>
            <a:r>
              <a:rPr lang="en-US" altLang="zh-CN" sz="2400" i="1"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400" baseline="-25000"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400" dirty="0">
                <a:solidFill>
                  <a:schemeClr val="accent1">
                    <a:lumMod val="75000"/>
                  </a:schemeClr>
                </a:solidFill>
                <a:latin typeface="黑体" panose="02010609060101010101" pitchFamily="49" charset="-122"/>
                <a:ea typeface="黑体" panose="02010609060101010101" pitchFamily="49" charset="-122"/>
              </a:rPr>
              <a:t>时，</a:t>
            </a:r>
            <a:endParaRPr lang="en-US" altLang="zh-CN" sz="2400" dirty="0">
              <a:solidFill>
                <a:schemeClr val="accent1">
                  <a:lumMod val="75000"/>
                </a:schemeClr>
              </a:solidFill>
              <a:latin typeface="黑体" panose="02010609060101010101" pitchFamily="49" charset="-122"/>
              <a:ea typeface="黑体" panose="02010609060101010101" pitchFamily="49" charset="-122"/>
            </a:endParaRPr>
          </a:p>
          <a:p>
            <a:pPr eaLnBrk="1" hangingPunct="1">
              <a:lnSpc>
                <a:spcPct val="125000"/>
              </a:lnSpc>
              <a:spcBef>
                <a:spcPct val="30000"/>
              </a:spcBef>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lg[CO</a:t>
            </a:r>
            <a:r>
              <a:rPr lang="en-US" altLang="zh-CN" sz="24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rPr>
              <a:t>线斜率为</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dirty="0">
                <a:latin typeface="黑体" panose="02010609060101010101" pitchFamily="49" charset="-122"/>
                <a:ea typeface="黑体" panose="02010609060101010101" pitchFamily="49" charset="-122"/>
              </a:rPr>
              <a:t>，</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lg[Ca</a:t>
            </a: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rPr>
              <a:t>线斜率为</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dirty="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p:txBody>
      </p:sp>
      <p:sp>
        <p:nvSpPr>
          <p:cNvPr id="3" name="Text Box 4"/>
          <p:cNvSpPr txBox="1">
            <a:spLocks noChangeArrowheads="1"/>
          </p:cNvSpPr>
          <p:nvPr/>
        </p:nvSpPr>
        <p:spPr bwMode="auto">
          <a:xfrm>
            <a:off x="191135" y="260985"/>
            <a:ext cx="11750675"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碳酸盐沉淀</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06071F"/>
                </a:solidFill>
                <a:latin typeface="黑体" panose="02010609060101010101" pitchFamily="49" charset="-122"/>
                <a:ea typeface="黑体" panose="02010609060101010101" pitchFamily="49" charset="-122"/>
                <a:sym typeface="+mn-ea"/>
              </a:rPr>
              <a:t> </a:t>
            </a:r>
            <a:r>
              <a:rPr lang="en-US" altLang="zh-CN" sz="3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Carbonate</a:t>
            </a:r>
            <a:r>
              <a:rPr lang="en-US" altLang="zh-CN" sz="3000" b="1" dirty="0">
                <a:solidFill>
                  <a:srgbClr val="000000"/>
                </a:solidFill>
                <a:latin typeface="Times New Roman" panose="02020603050405020304" pitchFamily="18" charset="0"/>
                <a:cs typeface="Times New Roman" panose="02020603050405020304" pitchFamily="18" charset="0"/>
              </a:rPr>
              <a:t> Precipitates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839416" y="1195205"/>
            <a:ext cx="11057289" cy="4651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720090">
              <a:lnSpc>
                <a:spcPct val="130000"/>
              </a:lnSpc>
              <a:spcBef>
                <a:spcPts val="0"/>
              </a:spcBef>
              <a:buClrTx/>
              <a:buSzPct val="100000"/>
              <a:buNone/>
            </a:pPr>
            <a:r>
              <a:rPr lang="en-US" altLang="zh-CN" sz="22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B. CaCO</a:t>
            </a:r>
            <a:r>
              <a:rPr lang="en-US" altLang="zh-CN" sz="2200" b="1"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2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a:t>
            </a:r>
            <a:r>
              <a:rPr lang="zh-CN" altLang="en-US" sz="22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）在纯水中的溶解</a:t>
            </a:r>
            <a:endParaRPr lang="en-US" altLang="zh-CN" sz="22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溶液必须满足电中性条件：</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达到平衡时：</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综合考虑上式，可得：</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5376122" y="1628709"/>
            <a:ext cx="1514686" cy="438211"/>
          </a:xfrm>
          <a:prstGeom prst="rect">
            <a:avLst/>
          </a:prstGeom>
        </p:spPr>
      </p:pic>
      <p:pic>
        <p:nvPicPr>
          <p:cNvPr id="11" name="图片 10"/>
          <p:cNvPicPr>
            <a:picLocks noChangeAspect="1"/>
          </p:cNvPicPr>
          <p:nvPr/>
        </p:nvPicPr>
        <p:blipFill>
          <a:blip r:embed="rId2">
            <a:clrChange>
              <a:clrFrom>
                <a:srgbClr val="F9F9F9"/>
              </a:clrFrom>
              <a:clrTo>
                <a:srgbClr val="F9F9F9">
                  <a:alpha val="0"/>
                </a:srgbClr>
              </a:clrTo>
            </a:clrChange>
          </a:blip>
          <a:stretch>
            <a:fillRect/>
          </a:stretch>
        </p:blipFill>
        <p:spPr>
          <a:xfrm>
            <a:off x="4224261" y="2585744"/>
            <a:ext cx="5639587" cy="362001"/>
          </a:xfrm>
          <a:prstGeom prst="rect">
            <a:avLst/>
          </a:prstGeom>
        </p:spPr>
      </p:pic>
      <p:pic>
        <p:nvPicPr>
          <p:cNvPr id="13" name="图片 12"/>
          <p:cNvPicPr>
            <a:picLocks noChangeAspect="1"/>
          </p:cNvPicPr>
          <p:nvPr/>
        </p:nvPicPr>
        <p:blipFill>
          <a:blip r:embed="rId3">
            <a:clrChange>
              <a:clrFrom>
                <a:srgbClr val="F9F9F9"/>
              </a:clrFrom>
              <a:clrTo>
                <a:srgbClr val="F9F9F9">
                  <a:alpha val="0"/>
                </a:srgbClr>
              </a:clrTo>
            </a:clrChange>
          </a:blip>
          <a:stretch>
            <a:fillRect/>
          </a:stretch>
        </p:blipFill>
        <p:spPr>
          <a:xfrm>
            <a:off x="4098925" y="3215005"/>
            <a:ext cx="4578985" cy="501015"/>
          </a:xfrm>
          <a:prstGeom prst="rect">
            <a:avLst/>
          </a:prstGeom>
        </p:spPr>
      </p:pic>
      <p:pic>
        <p:nvPicPr>
          <p:cNvPr id="15" name="图片 14"/>
          <p:cNvPicPr>
            <a:picLocks noChangeAspect="1"/>
          </p:cNvPicPr>
          <p:nvPr/>
        </p:nvPicPr>
        <p:blipFill>
          <a:blip r:embed="rId4">
            <a:clrChange>
              <a:clrFrom>
                <a:srgbClr val="F9F9F9"/>
              </a:clrFrom>
              <a:clrTo>
                <a:srgbClr val="F9F9F9">
                  <a:alpha val="0"/>
                </a:srgbClr>
              </a:clrTo>
            </a:clrChange>
          </a:blip>
          <a:stretch>
            <a:fillRect/>
          </a:stretch>
        </p:blipFill>
        <p:spPr>
          <a:xfrm>
            <a:off x="4166395" y="4128654"/>
            <a:ext cx="3859210" cy="1111778"/>
          </a:xfrm>
          <a:prstGeom prst="rect">
            <a:avLst/>
          </a:prstGeom>
        </p:spPr>
      </p:pic>
      <p:pic>
        <p:nvPicPr>
          <p:cNvPr id="17" name="图片 16"/>
          <p:cNvPicPr>
            <a:picLocks noChangeAspect="1"/>
          </p:cNvPicPr>
          <p:nvPr/>
        </p:nvPicPr>
        <p:blipFill>
          <a:blip r:embed="rId5">
            <a:clrChange>
              <a:clrFrom>
                <a:srgbClr val="F9F9F9"/>
              </a:clrFrom>
              <a:clrTo>
                <a:srgbClr val="F9F9F9">
                  <a:alpha val="0"/>
                </a:srgbClr>
              </a:clrTo>
            </a:clrChange>
          </a:blip>
          <a:stretch>
            <a:fillRect/>
          </a:stretch>
        </p:blipFill>
        <p:spPr>
          <a:xfrm>
            <a:off x="3433445" y="5488940"/>
            <a:ext cx="6236970" cy="482600"/>
          </a:xfrm>
          <a:prstGeom prst="rect">
            <a:avLst/>
          </a:prstGeom>
        </p:spPr>
      </p:pic>
      <p:sp>
        <p:nvSpPr>
          <p:cNvPr id="3" name="Text Box 4"/>
          <p:cNvSpPr txBox="1">
            <a:spLocks noChangeArrowheads="1"/>
          </p:cNvSpPr>
          <p:nvPr/>
        </p:nvSpPr>
        <p:spPr bwMode="auto">
          <a:xfrm>
            <a:off x="191135" y="260985"/>
            <a:ext cx="11750675"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碳酸盐沉淀</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06071F"/>
                </a:solidFill>
                <a:latin typeface="黑体" panose="02010609060101010101" pitchFamily="49" charset="-122"/>
                <a:ea typeface="黑体" panose="02010609060101010101" pitchFamily="49" charset="-122"/>
                <a:sym typeface="+mn-ea"/>
              </a:rPr>
              <a:t> </a:t>
            </a:r>
            <a:r>
              <a:rPr lang="en-US" altLang="zh-CN" sz="3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Carbonate</a:t>
            </a:r>
            <a:r>
              <a:rPr lang="en-US" altLang="zh-CN" sz="3000" b="1" dirty="0">
                <a:solidFill>
                  <a:srgbClr val="000000"/>
                </a:solidFill>
                <a:latin typeface="Times New Roman" panose="02020603050405020304" pitchFamily="18" charset="0"/>
                <a:cs typeface="Times New Roman" panose="02020603050405020304" pitchFamily="18" charset="0"/>
              </a:rPr>
              <a:t> Precipitates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8"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9" name="Picture 27"/>
          <p:cNvPicPr>
            <a:picLocks noChangeAspect="1"/>
          </p:cNvPicPr>
          <p:nvPr/>
        </p:nvPicPr>
        <p:blipFill>
          <a:blip r:embed="rId1"/>
          <a:stretch>
            <a:fillRect/>
          </a:stretch>
        </p:blipFill>
        <p:spPr>
          <a:xfrm>
            <a:off x="407035" y="1790065"/>
            <a:ext cx="5972175" cy="3706495"/>
          </a:xfrm>
          <a:prstGeom prst="rect">
            <a:avLst/>
          </a:prstGeom>
          <a:noFill/>
          <a:ln w="50800">
            <a:noFill/>
          </a:ln>
        </p:spPr>
      </p:pic>
      <p:sp>
        <p:nvSpPr>
          <p:cNvPr id="11" name="Text Box 27"/>
          <p:cNvSpPr txBox="1"/>
          <p:nvPr/>
        </p:nvSpPr>
        <p:spPr>
          <a:xfrm>
            <a:off x="1884361" y="5516663"/>
            <a:ext cx="2722880" cy="429895"/>
          </a:xfrm>
          <a:prstGeom prst="rect">
            <a:avLst/>
          </a:prstGeom>
          <a:solidFill>
            <a:srgbClr val="FFFFFF"/>
          </a:solidFill>
          <a:ln w="50800">
            <a:noFill/>
          </a:ln>
        </p:spPr>
        <p:txBody>
          <a:bodyPr wrap="non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marR="0" lvl="0" indent="-342900" algn="ctr" defTabSz="914400" rtl="0" eaLnBrk="1" fontAlgn="base" latinLnBrk="0" hangingPunct="1">
              <a:lnSpc>
                <a:spcPct val="110000"/>
              </a:lnSpc>
              <a:spcBef>
                <a:spcPct val="20000"/>
              </a:spcBef>
              <a:spcAft>
                <a:spcPct val="0"/>
              </a:spcAft>
              <a:buClr>
                <a:srgbClr val="0099CC"/>
              </a:buClr>
              <a:buSzTx/>
              <a:buFont typeface="Wingdings" panose="05000000000000000000" pitchFamily="2" charset="2"/>
              <a:buNone/>
              <a:defRPr/>
            </a:pPr>
            <a:r>
              <a:rPr kumimoji="0" lang="zh-CN" altLang="en-US" sz="2000" b="0" i="0" u="none" strike="noStrike" kern="1200" cap="none" spc="0" normalizeH="0" baseline="0" noProof="0" dirty="0">
                <a:ln>
                  <a:noFill/>
                </a:ln>
                <a:solidFill>
                  <a:srgbClr val="000514"/>
                </a:solidFill>
                <a:effectLst/>
                <a:uLnTx/>
                <a:uFillTx/>
                <a:latin typeface="Times New Roman" panose="02020603050405020304" pitchFamily="18" charset="0"/>
                <a:ea typeface="黑体" panose="02010609060101010101" pitchFamily="49" charset="-122"/>
                <a:cs typeface="+mn-cs"/>
              </a:rPr>
              <a:t>某些金属碳酸盐溶解度</a:t>
            </a:r>
            <a:endParaRPr kumimoji="0" lang="zh-CN" altLang="en-US" sz="2000" b="0" i="0" u="none" strike="noStrike" kern="1200" cap="none" spc="0" normalizeH="0" baseline="0" noProof="0" dirty="0">
              <a:ln>
                <a:noFill/>
              </a:ln>
              <a:solidFill>
                <a:srgbClr val="000514"/>
              </a:solidFill>
              <a:effectLst/>
              <a:uLnTx/>
              <a:uFillTx/>
              <a:latin typeface="Times New Roman" panose="02020603050405020304" pitchFamily="18" charset="0"/>
              <a:ea typeface="黑体" panose="02010609060101010101" pitchFamily="49" charset="-122"/>
              <a:cs typeface="+mn-cs"/>
            </a:endParaRPr>
          </a:p>
        </p:txBody>
      </p:sp>
      <p:sp>
        <p:nvSpPr>
          <p:cNvPr id="13" name="文本框 12"/>
          <p:cNvSpPr txBox="1"/>
          <p:nvPr/>
        </p:nvSpPr>
        <p:spPr>
          <a:xfrm>
            <a:off x="6322074" y="1340222"/>
            <a:ext cx="4759762" cy="1291590"/>
          </a:xfrm>
          <a:prstGeom prst="rect">
            <a:avLst/>
          </a:prstGeom>
          <a:noFill/>
        </p:spPr>
        <p:txBody>
          <a:bodyPr wrap="square">
            <a:spAutoFit/>
          </a:bodyPr>
          <a:lstStyle/>
          <a:p>
            <a:pPr algn="l" eaLnBrk="1" hangingPunct="1">
              <a:lnSpc>
                <a:spcPct val="130000"/>
              </a:lnSpc>
              <a:spcBef>
                <a:spcPts val="0"/>
              </a:spcBef>
              <a:buClr>
                <a:schemeClr val="accent1"/>
              </a:buClr>
              <a:buFont typeface="Wingdings" panose="05000000000000000000" pitchFamily="2" charset="2"/>
              <a:buNone/>
            </a:pPr>
            <a:r>
              <a:rPr lang="en-US" altLang="zh-CN" sz="2000" b="1" dirty="0">
                <a:solidFill>
                  <a:schemeClr val="accent1">
                    <a:lumMod val="75000"/>
                  </a:schemeClr>
                </a:solidFill>
                <a:latin typeface="Times New Roman" panose="02020603050405020304" pitchFamily="18" charset="0"/>
                <a:ea typeface="黑体" panose="02010609060101010101" pitchFamily="49" charset="-122"/>
              </a:rPr>
              <a:t>      </a:t>
            </a:r>
            <a:r>
              <a:rPr lang="zh-CN" altLang="en-US" sz="2000" b="1" dirty="0">
                <a:solidFill>
                  <a:schemeClr val="accent1">
                    <a:lumMod val="75000"/>
                  </a:schemeClr>
                </a:solidFill>
                <a:latin typeface="Times New Roman" panose="02020603050405020304" pitchFamily="18" charset="0"/>
                <a:ea typeface="黑体" panose="02010609060101010101" pitchFamily="49" charset="-122"/>
              </a:rPr>
              <a:t>当 </a:t>
            </a:r>
            <a:r>
              <a:rPr lang="en-US" altLang="zh-CN" sz="2000" b="1" dirty="0">
                <a:solidFill>
                  <a:schemeClr val="accent1">
                    <a:lumMod val="75000"/>
                  </a:schemeClr>
                </a:solidFill>
                <a:latin typeface="Times New Roman" panose="02020603050405020304" pitchFamily="18" charset="0"/>
                <a:ea typeface="黑体" panose="02010609060101010101" pitchFamily="49" charset="-122"/>
              </a:rPr>
              <a:t>pH &gt; p</a:t>
            </a:r>
            <a:r>
              <a:rPr lang="en-US" altLang="zh-CN" sz="2000" b="1" i="1" dirty="0">
                <a:solidFill>
                  <a:schemeClr val="accent1">
                    <a:lumMod val="75000"/>
                  </a:schemeClr>
                </a:solidFill>
                <a:latin typeface="Times New Roman" panose="02020603050405020304" pitchFamily="18" charset="0"/>
                <a:ea typeface="黑体" panose="02010609060101010101" pitchFamily="49" charset="-122"/>
              </a:rPr>
              <a:t>K</a:t>
            </a:r>
            <a:r>
              <a:rPr lang="en-US" altLang="zh-CN" sz="2000" b="1" baseline="-25000" dirty="0">
                <a:solidFill>
                  <a:schemeClr val="accent1">
                    <a:lumMod val="75000"/>
                  </a:schemeClr>
                </a:solidFill>
                <a:latin typeface="Times New Roman" panose="02020603050405020304" pitchFamily="18" charset="0"/>
                <a:ea typeface="黑体" panose="02010609060101010101" pitchFamily="49" charset="-122"/>
              </a:rPr>
              <a:t>2 </a:t>
            </a:r>
            <a:r>
              <a:rPr lang="zh-CN" altLang="en-US" sz="2000" b="1" dirty="0">
                <a:solidFill>
                  <a:schemeClr val="accent1">
                    <a:lumMod val="75000"/>
                  </a:schemeClr>
                </a:solidFill>
                <a:latin typeface="Times New Roman" panose="02020603050405020304" pitchFamily="18" charset="0"/>
                <a:ea typeface="黑体" panose="02010609060101010101" pitchFamily="49" charset="-122"/>
              </a:rPr>
              <a:t>时，</a:t>
            </a:r>
            <a:r>
              <a:rPr lang="en-US" altLang="zh-CN" sz="2000" b="1" dirty="0">
                <a:solidFill>
                  <a:schemeClr val="accent1">
                    <a:lumMod val="75000"/>
                  </a:schemeClr>
                </a:solidFill>
                <a:latin typeface="Times New Roman" panose="02020603050405020304" pitchFamily="18" charset="0"/>
                <a:ea typeface="黑体" panose="02010609060101010101" pitchFamily="49" charset="-122"/>
              </a:rPr>
              <a:t>CO</a:t>
            </a:r>
            <a:r>
              <a:rPr lang="en-US" altLang="zh-CN" sz="2000" b="1" baseline="-30000" dirty="0">
                <a:solidFill>
                  <a:schemeClr val="accent1">
                    <a:lumMod val="75000"/>
                  </a:schemeClr>
                </a:solidFill>
                <a:latin typeface="Times New Roman" panose="02020603050405020304" pitchFamily="18" charset="0"/>
                <a:ea typeface="黑体" panose="02010609060101010101" pitchFamily="49" charset="-122"/>
              </a:rPr>
              <a:t>3</a:t>
            </a:r>
            <a:r>
              <a:rPr lang="en-US" altLang="zh-CN" sz="2000" b="1" baseline="30000" dirty="0">
                <a:solidFill>
                  <a:schemeClr val="accent1">
                    <a:lumMod val="75000"/>
                  </a:schemeClr>
                </a:solidFill>
                <a:latin typeface="Times New Roman" panose="02020603050405020304" pitchFamily="18" charset="0"/>
                <a:ea typeface="黑体" panose="02010609060101010101" pitchFamily="49" charset="-122"/>
              </a:rPr>
              <a:t>2-</a:t>
            </a:r>
            <a:r>
              <a:rPr lang="zh-CN" altLang="en-US" sz="2000" b="1" dirty="0">
                <a:solidFill>
                  <a:schemeClr val="accent1">
                    <a:lumMod val="75000"/>
                  </a:schemeClr>
                </a:solidFill>
                <a:latin typeface="Times New Roman" panose="02020603050405020304" pitchFamily="18" charset="0"/>
                <a:ea typeface="黑体" panose="02010609060101010101" pitchFamily="49" charset="-122"/>
              </a:rPr>
              <a:t>为主</a:t>
            </a:r>
            <a:endParaRPr lang="zh-CN" altLang="en-US" sz="2000" b="1" dirty="0">
              <a:solidFill>
                <a:schemeClr val="accent1">
                  <a:lumMod val="75000"/>
                </a:schemeClr>
              </a:solidFill>
              <a:latin typeface="Times New Roman" panose="02020603050405020304" pitchFamily="18" charset="0"/>
              <a:ea typeface="黑体" panose="02010609060101010101" pitchFamily="49" charset="-122"/>
            </a:endParaRPr>
          </a:p>
          <a:p>
            <a:pPr indent="530860" algn="l" eaLnBrk="1" hangingPunct="1">
              <a:lnSpc>
                <a:spcPct val="130000"/>
              </a:lnSpc>
              <a:spcBef>
                <a:spcPts val="0"/>
              </a:spcBef>
              <a:buClr>
                <a:schemeClr val="accent1"/>
              </a:buClr>
              <a:buFont typeface="Wingdings" panose="05000000000000000000" pitchFamily="2" charset="2"/>
              <a:buNone/>
            </a:pPr>
            <a:r>
              <a:rPr lang="en-US" altLang="zh-CN" sz="2000" b="1" i="1" dirty="0">
                <a:solidFill>
                  <a:schemeClr val="tx1"/>
                </a:solidFill>
                <a:latin typeface="Times New Roman" panose="02020603050405020304" pitchFamily="18" charset="0"/>
                <a:ea typeface="黑体" panose="02010609060101010101" pitchFamily="49" charset="-122"/>
                <a:sym typeface="+mn-ea"/>
              </a:rPr>
              <a:t>α</a:t>
            </a:r>
            <a:r>
              <a:rPr lang="en-US" altLang="zh-CN" sz="2000" b="1" baseline="-25000" dirty="0">
                <a:solidFill>
                  <a:schemeClr val="tx1"/>
                </a:solidFill>
                <a:latin typeface="Times New Roman" panose="02020603050405020304" pitchFamily="18" charset="0"/>
                <a:ea typeface="黑体" panose="02010609060101010101" pitchFamily="49" charset="-122"/>
                <a:sym typeface="+mn-ea"/>
              </a:rPr>
              <a:t>2 </a:t>
            </a:r>
            <a:r>
              <a:rPr lang="en-US" altLang="zh-CN" sz="2000" b="1" dirty="0">
                <a:solidFill>
                  <a:schemeClr val="tx1"/>
                </a:solidFill>
                <a:latin typeface="Times New Roman" panose="02020603050405020304" pitchFamily="18" charset="0"/>
                <a:ea typeface="黑体" panose="02010609060101010101" pitchFamily="49" charset="-122"/>
                <a:sym typeface="+mn-ea"/>
              </a:rPr>
              <a:t>≈ 1</a:t>
            </a:r>
            <a:endParaRPr lang="en-US" altLang="zh-CN" sz="2000" b="1" dirty="0">
              <a:solidFill>
                <a:schemeClr val="tx1"/>
              </a:solidFill>
              <a:latin typeface="Times New Roman" panose="02020603050405020304" pitchFamily="18" charset="0"/>
              <a:ea typeface="黑体" panose="02010609060101010101" pitchFamily="49" charset="-122"/>
              <a:sym typeface="+mn-ea"/>
            </a:endParaRPr>
          </a:p>
          <a:p>
            <a:pPr indent="530860" algn="l" eaLnBrk="1" hangingPunct="1">
              <a:lnSpc>
                <a:spcPct val="130000"/>
              </a:lnSpc>
              <a:spcBef>
                <a:spcPts val="0"/>
              </a:spcBef>
              <a:buClr>
                <a:schemeClr val="accent1"/>
              </a:buClr>
              <a:buFont typeface="Wingdings" panose="05000000000000000000" pitchFamily="2" charset="2"/>
              <a:buNone/>
            </a:pPr>
            <a:r>
              <a:rPr lang="en-US" altLang="zh-CN" sz="2000" dirty="0">
                <a:latin typeface="Times New Roman" panose="02020603050405020304" pitchFamily="18" charset="0"/>
                <a:ea typeface="黑体" panose="02010609060101010101" pitchFamily="49" charset="-122"/>
              </a:rPr>
              <a:t>lg[Ca</a:t>
            </a:r>
            <a:r>
              <a:rPr lang="en-US" altLang="zh-CN" sz="2000" baseline="30000" dirty="0">
                <a:latin typeface="Times New Roman" panose="02020603050405020304" pitchFamily="18" charset="0"/>
                <a:ea typeface="黑体" panose="02010609060101010101" pitchFamily="49" charset="-122"/>
              </a:rPr>
              <a:t>2+</a:t>
            </a:r>
            <a:r>
              <a:rPr lang="en-US" altLang="zh-CN" sz="2000" dirty="0">
                <a:latin typeface="Times New Roman" panose="02020603050405020304" pitchFamily="18" charset="0"/>
                <a:ea typeface="黑体" panose="02010609060101010101" pitchFamily="49" charset="-122"/>
              </a:rPr>
              <a:t>] = 0.5 lg </a:t>
            </a:r>
            <a:r>
              <a:rPr lang="en-US" altLang="zh-CN" sz="2000" i="1" dirty="0">
                <a:latin typeface="Times New Roman" panose="02020603050405020304" pitchFamily="18" charset="0"/>
                <a:ea typeface="黑体" panose="02010609060101010101" pitchFamily="49" charset="-122"/>
              </a:rPr>
              <a:t>K</a:t>
            </a:r>
            <a:r>
              <a:rPr lang="en-US" altLang="zh-CN" sz="2000" baseline="-25000" dirty="0">
                <a:latin typeface="Times New Roman" panose="02020603050405020304" pitchFamily="18" charset="0"/>
                <a:ea typeface="黑体" panose="02010609060101010101" pitchFamily="49" charset="-122"/>
              </a:rPr>
              <a:t>sp</a:t>
            </a:r>
            <a:endParaRPr lang="en-US" altLang="zh-CN" sz="2000" baseline="-25000" dirty="0">
              <a:latin typeface="Times New Roman" panose="02020603050405020304" pitchFamily="18" charset="0"/>
              <a:ea typeface="黑体" panose="02010609060101010101" pitchFamily="49" charset="-122"/>
            </a:endParaRPr>
          </a:p>
        </p:txBody>
      </p:sp>
      <p:sp>
        <p:nvSpPr>
          <p:cNvPr id="15" name="文本框 14"/>
          <p:cNvSpPr txBox="1"/>
          <p:nvPr/>
        </p:nvSpPr>
        <p:spPr>
          <a:xfrm>
            <a:off x="6672470" y="2707677"/>
            <a:ext cx="8706939" cy="1476375"/>
          </a:xfrm>
          <a:prstGeom prst="rect">
            <a:avLst/>
          </a:prstGeom>
          <a:noFill/>
        </p:spPr>
        <p:txBody>
          <a:bodyPr wrap="square">
            <a:spAutoFit/>
          </a:bodyPr>
          <a:lstStyle/>
          <a:p>
            <a:pPr marL="342900" indent="-342900" eaLnBrk="1" hangingPunct="1">
              <a:lnSpc>
                <a:spcPct val="110000"/>
              </a:lnSpc>
              <a:spcBef>
                <a:spcPct val="20000"/>
              </a:spcBef>
              <a:buClr>
                <a:schemeClr val="accent1"/>
              </a:buClr>
              <a:buFont typeface="Wingdings" panose="05000000000000000000" pitchFamily="2" charset="2"/>
            </a:pPr>
            <a:r>
              <a:rPr lang="zh-CN" altLang="en-US" sz="2000" b="1" dirty="0">
                <a:solidFill>
                  <a:schemeClr val="accent1">
                    <a:lumMod val="75000"/>
                  </a:schemeClr>
                </a:solidFill>
                <a:latin typeface="Times New Roman" panose="02020603050405020304" pitchFamily="18" charset="0"/>
                <a:ea typeface="黑体" panose="02010609060101010101" pitchFamily="49" charset="-122"/>
              </a:rPr>
              <a:t>当 </a:t>
            </a:r>
            <a:r>
              <a:rPr lang="en-US" altLang="zh-CN" sz="2000" b="1" dirty="0">
                <a:solidFill>
                  <a:schemeClr val="accent1">
                    <a:lumMod val="75000"/>
                  </a:schemeClr>
                </a:solidFill>
                <a:latin typeface="Times New Roman" panose="02020603050405020304" pitchFamily="18" charset="0"/>
                <a:ea typeface="黑体" panose="02010609060101010101" pitchFamily="49" charset="-122"/>
              </a:rPr>
              <a:t>p</a:t>
            </a:r>
            <a:r>
              <a:rPr lang="en-US" altLang="zh-CN" sz="2000" b="1" i="1" dirty="0">
                <a:solidFill>
                  <a:schemeClr val="accent1">
                    <a:lumMod val="75000"/>
                  </a:schemeClr>
                </a:solidFill>
                <a:latin typeface="Times New Roman" panose="02020603050405020304" pitchFamily="18" charset="0"/>
                <a:ea typeface="黑体" panose="02010609060101010101" pitchFamily="49" charset="-122"/>
              </a:rPr>
              <a:t>K</a:t>
            </a:r>
            <a:r>
              <a:rPr lang="en-US" altLang="zh-CN" sz="2000" b="1" baseline="-25000" dirty="0">
                <a:solidFill>
                  <a:schemeClr val="accent1">
                    <a:lumMod val="75000"/>
                  </a:schemeClr>
                </a:solidFill>
                <a:latin typeface="Times New Roman" panose="02020603050405020304" pitchFamily="18" charset="0"/>
                <a:ea typeface="黑体" panose="02010609060101010101" pitchFamily="49" charset="-122"/>
              </a:rPr>
              <a:t>1</a:t>
            </a:r>
            <a:r>
              <a:rPr lang="en-US" altLang="zh-CN" sz="2000" b="1" dirty="0">
                <a:solidFill>
                  <a:schemeClr val="accent1">
                    <a:lumMod val="75000"/>
                  </a:schemeClr>
                </a:solidFill>
                <a:latin typeface="Times New Roman" panose="02020603050405020304" pitchFamily="18" charset="0"/>
                <a:ea typeface="黑体" panose="02010609060101010101" pitchFamily="49" charset="-122"/>
              </a:rPr>
              <a:t>&lt; pH &lt; p</a:t>
            </a:r>
            <a:r>
              <a:rPr lang="en-US" altLang="zh-CN" sz="2000" b="1" i="1" dirty="0">
                <a:solidFill>
                  <a:schemeClr val="accent1">
                    <a:lumMod val="75000"/>
                  </a:schemeClr>
                </a:solidFill>
                <a:latin typeface="Times New Roman" panose="02020603050405020304" pitchFamily="18" charset="0"/>
                <a:ea typeface="黑体" panose="02010609060101010101" pitchFamily="49" charset="-122"/>
              </a:rPr>
              <a:t>K</a:t>
            </a:r>
            <a:r>
              <a:rPr lang="en-US" altLang="zh-CN" sz="2000" b="1" baseline="-25000" dirty="0">
                <a:solidFill>
                  <a:schemeClr val="accent1">
                    <a:lumMod val="75000"/>
                  </a:schemeClr>
                </a:solidFill>
                <a:latin typeface="Times New Roman" panose="02020603050405020304" pitchFamily="18" charset="0"/>
                <a:ea typeface="黑体" panose="02010609060101010101" pitchFamily="49" charset="-122"/>
              </a:rPr>
              <a:t>2</a:t>
            </a:r>
            <a:r>
              <a:rPr lang="zh-CN" altLang="en-US" sz="2000" b="1" dirty="0">
                <a:solidFill>
                  <a:schemeClr val="accent1">
                    <a:lumMod val="75000"/>
                  </a:schemeClr>
                </a:solidFill>
                <a:latin typeface="Times New Roman" panose="02020603050405020304" pitchFamily="18" charset="0"/>
                <a:ea typeface="黑体" panose="02010609060101010101" pitchFamily="49" charset="-122"/>
              </a:rPr>
              <a:t>时，</a:t>
            </a:r>
            <a:r>
              <a:rPr lang="en-US" altLang="zh-CN" sz="2000" b="1" dirty="0">
                <a:solidFill>
                  <a:schemeClr val="accent1">
                    <a:lumMod val="75000"/>
                  </a:schemeClr>
                </a:solidFill>
                <a:latin typeface="Times New Roman" panose="02020603050405020304" pitchFamily="18" charset="0"/>
                <a:ea typeface="黑体" panose="02010609060101010101" pitchFamily="49" charset="-122"/>
                <a:sym typeface="+mn-ea"/>
              </a:rPr>
              <a:t>HCO</a:t>
            </a:r>
            <a:r>
              <a:rPr lang="en-US" altLang="zh-CN" sz="2000" b="1" baseline="-25000" dirty="0">
                <a:solidFill>
                  <a:schemeClr val="accent1">
                    <a:lumMod val="75000"/>
                  </a:schemeClr>
                </a:solidFill>
                <a:latin typeface="Times New Roman" panose="02020603050405020304" pitchFamily="18" charset="0"/>
                <a:ea typeface="黑体" panose="02010609060101010101" pitchFamily="49" charset="-122"/>
                <a:sym typeface="+mn-ea"/>
              </a:rPr>
              <a:t>3</a:t>
            </a:r>
            <a:r>
              <a:rPr lang="en-US" altLang="zh-CN" sz="2000" b="1" baseline="30000" dirty="0">
                <a:solidFill>
                  <a:schemeClr val="accent1">
                    <a:lumMod val="75000"/>
                  </a:schemeClr>
                </a:solidFill>
                <a:latin typeface="Times New Roman" panose="02020603050405020304" pitchFamily="18" charset="0"/>
                <a:ea typeface="黑体" panose="02010609060101010101" pitchFamily="49" charset="-122"/>
                <a:sym typeface="+mn-ea"/>
              </a:rPr>
              <a:t>-</a:t>
            </a:r>
            <a:r>
              <a:rPr lang="zh-CN" altLang="en-US" sz="2000" b="1" dirty="0">
                <a:solidFill>
                  <a:schemeClr val="accent1">
                    <a:lumMod val="75000"/>
                  </a:schemeClr>
                </a:solidFill>
                <a:latin typeface="Times New Roman" panose="02020603050405020304" pitchFamily="18" charset="0"/>
                <a:ea typeface="黑体" panose="02010609060101010101" pitchFamily="49" charset="-122"/>
                <a:sym typeface="+mn-ea"/>
              </a:rPr>
              <a:t>为主</a:t>
            </a:r>
            <a:endParaRPr lang="zh-CN" altLang="en-US" sz="2000" b="1" dirty="0">
              <a:solidFill>
                <a:schemeClr val="accent1">
                  <a:lumMod val="75000"/>
                </a:schemeClr>
              </a:solidFill>
              <a:latin typeface="Times New Roman" panose="02020603050405020304" pitchFamily="18" charset="0"/>
              <a:ea typeface="黑体" panose="02010609060101010101" pitchFamily="49" charset="-122"/>
            </a:endParaRPr>
          </a:p>
          <a:p>
            <a:pPr marL="342900" indent="-342900" eaLnBrk="1" hangingPunct="1">
              <a:lnSpc>
                <a:spcPct val="150000"/>
              </a:lnSpc>
              <a:spcBef>
                <a:spcPct val="20000"/>
              </a:spcBef>
              <a:buClr>
                <a:schemeClr val="accent1"/>
              </a:buClr>
              <a:buFont typeface="Wingdings" panose="05000000000000000000" pitchFamily="2" charset="2"/>
            </a:pPr>
            <a:r>
              <a:rPr lang="zh-CN" altLang="en-US" sz="2000" dirty="0">
                <a:latin typeface="Times New Roman" panose="02020603050405020304" pitchFamily="18" charset="0"/>
                <a:ea typeface="黑体" panose="02010609060101010101" pitchFamily="49" charset="-122"/>
              </a:rPr>
              <a:t> </a:t>
            </a:r>
            <a:r>
              <a:rPr lang="en-US" altLang="zh-CN" sz="2000" dirty="0">
                <a:latin typeface="Times New Roman" panose="02020603050405020304" pitchFamily="18" charset="0"/>
                <a:ea typeface="黑体" panose="02010609060101010101" pitchFamily="49" charset="-122"/>
              </a:rPr>
              <a:t>  </a:t>
            </a:r>
            <a:r>
              <a:rPr lang="en-US" altLang="zh-CN" sz="2000" i="1" dirty="0">
                <a:latin typeface="Times New Roman" panose="02020603050405020304" pitchFamily="18" charset="0"/>
                <a:ea typeface="黑体" panose="02010609060101010101" pitchFamily="49" charset="-122"/>
              </a:rPr>
              <a:t>α</a:t>
            </a:r>
            <a:r>
              <a:rPr lang="en-US" altLang="zh-CN" sz="2000" baseline="-25000" dirty="0">
                <a:latin typeface="Times New Roman" panose="02020603050405020304" pitchFamily="18" charset="0"/>
                <a:ea typeface="黑体" panose="02010609060101010101" pitchFamily="49" charset="-122"/>
              </a:rPr>
              <a:t>2</a:t>
            </a:r>
            <a:r>
              <a:rPr lang="en-US" altLang="zh-CN" sz="2000" dirty="0">
                <a:latin typeface="Times New Roman" panose="02020603050405020304" pitchFamily="18" charset="0"/>
                <a:ea typeface="黑体" panose="02010609060101010101" pitchFamily="49" charset="-122"/>
              </a:rPr>
              <a:t> ≈ </a:t>
            </a:r>
            <a:r>
              <a:rPr lang="en-US" altLang="zh-CN" sz="2000" i="1" dirty="0">
                <a:latin typeface="Times New Roman" panose="02020603050405020304" pitchFamily="18" charset="0"/>
                <a:ea typeface="黑体" panose="02010609060101010101" pitchFamily="49" charset="-122"/>
              </a:rPr>
              <a:t>K</a:t>
            </a:r>
            <a:r>
              <a:rPr lang="en-US" altLang="zh-CN" sz="2000" baseline="-25000" dirty="0">
                <a:latin typeface="Times New Roman" panose="02020603050405020304" pitchFamily="18" charset="0"/>
                <a:ea typeface="黑体" panose="02010609060101010101" pitchFamily="49" charset="-122"/>
              </a:rPr>
              <a:t>2</a:t>
            </a:r>
            <a:r>
              <a:rPr lang="en-US" altLang="zh-CN" sz="2000" dirty="0">
                <a:latin typeface="Times New Roman" panose="02020603050405020304" pitchFamily="18" charset="0"/>
                <a:ea typeface="黑体" panose="02010609060101010101" pitchFamily="49" charset="-122"/>
              </a:rPr>
              <a:t> / [H</a:t>
            </a:r>
            <a:r>
              <a:rPr lang="en-US" altLang="zh-CN" sz="2000" baseline="30000" dirty="0">
                <a:latin typeface="Times New Roman" panose="02020603050405020304" pitchFamily="18" charset="0"/>
                <a:ea typeface="黑体" panose="02010609060101010101" pitchFamily="49" charset="-122"/>
              </a:rPr>
              <a:t>+</a:t>
            </a:r>
            <a:r>
              <a:rPr lang="en-US" altLang="zh-CN" sz="2000" dirty="0">
                <a:latin typeface="Times New Roman" panose="02020603050405020304" pitchFamily="18" charset="0"/>
                <a:ea typeface="黑体" panose="02010609060101010101" pitchFamily="49" charset="-122"/>
              </a:rPr>
              <a:t>] (</a:t>
            </a:r>
            <a:r>
              <a:rPr lang="en-US" altLang="zh-CN" sz="2000" i="1" dirty="0">
                <a:latin typeface="Times New Roman" panose="02020603050405020304" pitchFamily="18" charset="0"/>
                <a:ea typeface="黑体" panose="02010609060101010101" pitchFamily="49" charset="-122"/>
              </a:rPr>
              <a:t>α</a:t>
            </a:r>
            <a:r>
              <a:rPr lang="en-US" altLang="zh-CN" sz="2000" baseline="-25000" dirty="0">
                <a:latin typeface="Times New Roman" panose="02020603050405020304" pitchFamily="18" charset="0"/>
                <a:ea typeface="黑体" panose="02010609060101010101" pitchFamily="49" charset="-122"/>
              </a:rPr>
              <a:t>1 </a:t>
            </a:r>
            <a:r>
              <a:rPr lang="en-US" altLang="zh-CN" sz="2000" dirty="0">
                <a:latin typeface="Times New Roman" panose="02020603050405020304" pitchFamily="18" charset="0"/>
                <a:ea typeface="黑体" panose="02010609060101010101" pitchFamily="49" charset="-122"/>
              </a:rPr>
              <a:t>≈1</a:t>
            </a:r>
            <a:r>
              <a:rPr lang="zh-CN" altLang="en-US" sz="2000" dirty="0">
                <a:latin typeface="Times New Roman" panose="02020603050405020304" pitchFamily="18" charset="0"/>
                <a:ea typeface="黑体" panose="02010609060101010101" pitchFamily="49" charset="-122"/>
              </a:rPr>
              <a:t>， </a:t>
            </a:r>
            <a:r>
              <a:rPr lang="en-US" altLang="zh-CN" sz="2000" i="1" dirty="0">
                <a:latin typeface="Times New Roman" panose="02020603050405020304" pitchFamily="18" charset="0"/>
                <a:ea typeface="黑体" panose="02010609060101010101" pitchFamily="49" charset="-122"/>
              </a:rPr>
              <a:t>α</a:t>
            </a:r>
            <a:r>
              <a:rPr lang="en-US" altLang="zh-CN" sz="2000" baseline="-25000" dirty="0">
                <a:latin typeface="Times New Roman" panose="02020603050405020304" pitchFamily="18" charset="0"/>
                <a:ea typeface="黑体" panose="02010609060101010101" pitchFamily="49" charset="-122"/>
              </a:rPr>
              <a:t>2</a:t>
            </a:r>
            <a:r>
              <a:rPr lang="en-US" altLang="zh-CN" sz="2000" dirty="0">
                <a:latin typeface="Times New Roman" panose="02020603050405020304" pitchFamily="18" charset="0"/>
                <a:ea typeface="黑体" panose="02010609060101010101" pitchFamily="49" charset="-122"/>
              </a:rPr>
              <a:t>=</a:t>
            </a:r>
            <a:r>
              <a:rPr lang="en-US" altLang="zh-CN" sz="2000" i="1" dirty="0">
                <a:latin typeface="Times New Roman" panose="02020603050405020304" pitchFamily="18" charset="0"/>
                <a:ea typeface="黑体" panose="02010609060101010101" pitchFamily="49" charset="-122"/>
              </a:rPr>
              <a:t>K</a:t>
            </a:r>
            <a:r>
              <a:rPr lang="en-US" altLang="zh-CN" sz="2000" baseline="-25000" dirty="0">
                <a:latin typeface="Times New Roman" panose="02020603050405020304" pitchFamily="18" charset="0"/>
                <a:ea typeface="黑体" panose="02010609060101010101" pitchFamily="49" charset="-122"/>
              </a:rPr>
              <a:t>2</a:t>
            </a:r>
            <a:r>
              <a:rPr lang="en-US" altLang="zh-CN" sz="2000" dirty="0">
                <a:latin typeface="Times New Roman" panose="02020603050405020304" pitchFamily="18" charset="0"/>
                <a:ea typeface="黑体" panose="02010609060101010101" pitchFamily="49" charset="-122"/>
              </a:rPr>
              <a:t>[HCO</a:t>
            </a:r>
            <a:r>
              <a:rPr lang="en-US" altLang="zh-CN" sz="2000" baseline="-30000" dirty="0">
                <a:latin typeface="Times New Roman" panose="02020603050405020304" pitchFamily="18" charset="0"/>
                <a:ea typeface="黑体" panose="02010609060101010101" pitchFamily="49" charset="-122"/>
              </a:rPr>
              <a:t>3</a:t>
            </a:r>
            <a:r>
              <a:rPr lang="en-US" altLang="zh-CN" sz="2000" baseline="30000" dirty="0">
                <a:latin typeface="Times New Roman" panose="02020603050405020304" pitchFamily="18" charset="0"/>
                <a:ea typeface="黑体" panose="02010609060101010101" pitchFamily="49" charset="-122"/>
              </a:rPr>
              <a:t>-</a:t>
            </a:r>
            <a:r>
              <a:rPr lang="en-US" altLang="zh-CN" sz="2000" dirty="0">
                <a:latin typeface="Times New Roman" panose="02020603050405020304" pitchFamily="18" charset="0"/>
                <a:ea typeface="黑体" panose="02010609060101010101" pitchFamily="49" charset="-122"/>
              </a:rPr>
              <a:t>]/[H</a:t>
            </a:r>
            <a:r>
              <a:rPr lang="en-US" altLang="zh-CN" sz="2000" baseline="30000" dirty="0">
                <a:latin typeface="Times New Roman" panose="02020603050405020304" pitchFamily="18" charset="0"/>
                <a:ea typeface="黑体" panose="02010609060101010101" pitchFamily="49" charset="-122"/>
              </a:rPr>
              <a:t>+</a:t>
            </a:r>
            <a:r>
              <a:rPr lang="en-US" altLang="zh-CN" sz="2000" dirty="0">
                <a:latin typeface="Times New Roman" panose="02020603050405020304" pitchFamily="18" charset="0"/>
                <a:ea typeface="黑体" panose="02010609060101010101" pitchFamily="49" charset="-122"/>
              </a:rPr>
              <a:t>])</a:t>
            </a:r>
            <a:endParaRPr lang="en-US" altLang="zh-CN" sz="2000" dirty="0">
              <a:latin typeface="Times New Roman" panose="02020603050405020304" pitchFamily="18" charset="0"/>
              <a:ea typeface="黑体" panose="02010609060101010101" pitchFamily="49" charset="-122"/>
            </a:endParaRPr>
          </a:p>
          <a:p>
            <a:pPr marL="342900" indent="-342900" eaLnBrk="1" hangingPunct="1">
              <a:lnSpc>
                <a:spcPct val="150000"/>
              </a:lnSpc>
              <a:spcBef>
                <a:spcPct val="20000"/>
              </a:spcBef>
              <a:buClr>
                <a:schemeClr val="accent1"/>
              </a:buClr>
              <a:buFont typeface="Wingdings" panose="05000000000000000000" pitchFamily="2" charset="2"/>
            </a:pPr>
            <a:r>
              <a:rPr lang="en-US" altLang="zh-CN" sz="2000" dirty="0">
                <a:latin typeface="Times New Roman" panose="02020603050405020304" pitchFamily="18" charset="0"/>
              </a:rPr>
              <a:t>  lg[Ca</a:t>
            </a:r>
            <a:r>
              <a:rPr lang="en-US" altLang="zh-CN" sz="2000" baseline="30000" dirty="0">
                <a:latin typeface="Times New Roman" panose="02020603050405020304" pitchFamily="18" charset="0"/>
              </a:rPr>
              <a:t>2+</a:t>
            </a:r>
            <a:r>
              <a:rPr lang="en-US" altLang="zh-CN" sz="2000" dirty="0">
                <a:latin typeface="Times New Roman" panose="02020603050405020304" pitchFamily="18" charset="0"/>
              </a:rPr>
              <a:t>] = 0.5lg</a:t>
            </a:r>
            <a:r>
              <a:rPr lang="en-US" altLang="zh-CN" sz="2000" i="1" dirty="0">
                <a:latin typeface="Times New Roman" panose="02020603050405020304" pitchFamily="18" charset="0"/>
              </a:rPr>
              <a:t>K</a:t>
            </a:r>
            <a:r>
              <a:rPr lang="en-US" altLang="zh-CN" sz="2000" baseline="-30000" dirty="0">
                <a:latin typeface="Times New Roman" panose="02020603050405020304" pitchFamily="18" charset="0"/>
              </a:rPr>
              <a:t>sp</a:t>
            </a:r>
            <a:r>
              <a:rPr lang="en-US" altLang="zh-CN" sz="2000" dirty="0">
                <a:latin typeface="Times New Roman" panose="02020603050405020304" pitchFamily="18" charset="0"/>
              </a:rPr>
              <a:t>– 0.5lg</a:t>
            </a:r>
            <a:r>
              <a:rPr lang="en-US" altLang="zh-CN" sz="2000" i="1" dirty="0">
                <a:latin typeface="Times New Roman" panose="02020603050405020304" pitchFamily="18" charset="0"/>
              </a:rPr>
              <a:t>K</a:t>
            </a:r>
            <a:r>
              <a:rPr lang="en-US" altLang="zh-CN" sz="2000" baseline="-30000" dirty="0">
                <a:latin typeface="Times New Roman" panose="02020603050405020304" pitchFamily="18" charset="0"/>
              </a:rPr>
              <a:t>2</a:t>
            </a:r>
            <a:r>
              <a:rPr lang="en-US" altLang="zh-CN" sz="2000" dirty="0">
                <a:latin typeface="Times New Roman" panose="02020603050405020304" pitchFamily="18" charset="0"/>
              </a:rPr>
              <a:t>– 0.5pH</a:t>
            </a:r>
            <a:endParaRPr lang="en-US" altLang="zh-CN" sz="2000" dirty="0">
              <a:latin typeface="Times New Roman" panose="02020603050405020304" pitchFamily="18" charset="0"/>
            </a:endParaRPr>
          </a:p>
        </p:txBody>
      </p:sp>
      <p:sp>
        <p:nvSpPr>
          <p:cNvPr id="19" name="文本框 18"/>
          <p:cNvSpPr txBox="1"/>
          <p:nvPr/>
        </p:nvSpPr>
        <p:spPr>
          <a:xfrm>
            <a:off x="6528045" y="4291856"/>
            <a:ext cx="6150988" cy="1476375"/>
          </a:xfrm>
          <a:prstGeom prst="rect">
            <a:avLst/>
          </a:prstGeom>
          <a:noFill/>
        </p:spPr>
        <p:txBody>
          <a:bodyPr wrap="square">
            <a:spAutoFit/>
          </a:bodyPr>
          <a:lstStyle/>
          <a:p>
            <a:pPr marL="342900" marR="0" lvl="0" indent="-342900" algn="l" defTabSz="914400" rtl="0" eaLnBrk="1" fontAlgn="base" latinLnBrk="0" hangingPunct="1">
              <a:lnSpc>
                <a:spcPct val="110000"/>
              </a:lnSpc>
              <a:spcBef>
                <a:spcPct val="20000"/>
              </a:spcBef>
              <a:spcAft>
                <a:spcPct val="0"/>
              </a:spcAft>
              <a:buClrTx/>
              <a:buSzTx/>
              <a:buFontTx/>
              <a:buNone/>
              <a:defRPr/>
            </a:pPr>
            <a:r>
              <a:rPr kumimoji="0" lang="en-US" altLang="zh-CN" sz="2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mn-cs"/>
              </a:rPr>
              <a:t>  </a:t>
            </a:r>
            <a:r>
              <a:rPr kumimoji="0" lang="zh-CN" altLang="en-US" sz="2000" b="1" i="0" u="none" strike="noStrike" kern="1200" cap="none" spc="0" normalizeH="0" baseline="0" noProof="0" dirty="0">
                <a:ln>
                  <a:noFill/>
                </a:ln>
                <a:solidFill>
                  <a:schemeClr val="accent1">
                    <a:lumMod val="75000"/>
                  </a:schemeClr>
                </a:solidFill>
                <a:effectLst/>
                <a:uLnTx/>
                <a:uFillTx/>
                <a:latin typeface="黑体" panose="02010609060101010101" pitchFamily="49" charset="-122"/>
                <a:ea typeface="黑体" panose="02010609060101010101" pitchFamily="49" charset="-122"/>
                <a:cs typeface="+mn-cs"/>
              </a:rPr>
              <a:t>当</a:t>
            </a:r>
            <a:r>
              <a:rPr kumimoji="0" lang="en-US" altLang="zh-CN" sz="2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mn-cs"/>
              </a:rPr>
              <a:t>pH &lt; p</a:t>
            </a:r>
            <a:r>
              <a:rPr kumimoji="0" lang="en-US" altLang="zh-CN" sz="2000" b="1" i="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mn-cs"/>
              </a:rPr>
              <a:t>K</a:t>
            </a:r>
            <a:r>
              <a:rPr kumimoji="0" lang="en-US" altLang="zh-CN" sz="2000" b="1" i="0" u="none" strike="noStrike" kern="1200" cap="none" spc="0" normalizeH="0" baseline="-3000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mn-cs"/>
              </a:rPr>
              <a:t>1</a:t>
            </a:r>
            <a:r>
              <a:rPr kumimoji="0" lang="zh-CN" altLang="en-US" sz="2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mn-cs"/>
              </a:rPr>
              <a:t>时， </a:t>
            </a:r>
            <a:r>
              <a:rPr kumimoji="0" lang="en-US" altLang="zh-CN" sz="2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mn-cs"/>
              </a:rPr>
              <a:t>H</a:t>
            </a:r>
            <a:r>
              <a:rPr kumimoji="0" lang="en-US" altLang="zh-CN" sz="2000" b="1" i="0" u="none" strike="noStrike" kern="1200" cap="none" spc="0" normalizeH="0" baseline="-2500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mn-cs"/>
              </a:rPr>
              <a:t>2</a:t>
            </a:r>
            <a:r>
              <a:rPr kumimoji="0" lang="en-US" altLang="zh-CN" sz="2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mn-cs"/>
              </a:rPr>
              <a:t>CO</a:t>
            </a:r>
            <a:r>
              <a:rPr kumimoji="0" lang="en-US" altLang="zh-CN" sz="2000" b="1" i="0" u="none" strike="noStrike" kern="1200" cap="none" spc="0" normalizeH="0" baseline="-2500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mn-cs"/>
              </a:rPr>
              <a:t>3</a:t>
            </a:r>
            <a:r>
              <a:rPr kumimoji="0" lang="zh-CN" altLang="en-US" sz="2000" b="1" i="0" u="none" strike="noStrike" kern="1200" cap="none" spc="0" normalizeH="0" baseline="0" noProof="0" dirty="0">
                <a:ln>
                  <a:noFill/>
                </a:ln>
                <a:solidFill>
                  <a:schemeClr val="accent1">
                    <a:lumMod val="75000"/>
                  </a:schemeClr>
                </a:solidFill>
                <a:effectLst/>
                <a:uLnTx/>
                <a:uFillTx/>
                <a:latin typeface="黑体" panose="02010609060101010101" pitchFamily="49" charset="-122"/>
                <a:ea typeface="黑体" panose="02010609060101010101" pitchFamily="49" charset="-122"/>
                <a:cs typeface="+mn-cs"/>
              </a:rPr>
              <a:t>为主</a:t>
            </a:r>
            <a:endParaRPr kumimoji="0" lang="zh-CN" altLang="en-US" sz="20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mn-cs"/>
            </a:endParaRPr>
          </a:p>
          <a:p>
            <a:pPr marL="342900" marR="0" lvl="0" indent="-56515" algn="l" defTabSz="914400" rtl="0" eaLnBrk="1" fontAlgn="base" latinLnBrk="0" hangingPunct="1">
              <a:lnSpc>
                <a:spcPct val="150000"/>
              </a:lnSpc>
              <a:spcBef>
                <a:spcPct val="20000"/>
              </a:spcBef>
              <a:spcAft>
                <a:spcPct val="0"/>
              </a:spcAft>
              <a:buClrTx/>
              <a:buSzTx/>
              <a:buFontTx/>
              <a:buNone/>
              <a:defRPr/>
            </a:pPr>
            <a:r>
              <a:rPr lang="en-US" altLang="zh-CN" sz="2000" i="1" noProof="0" dirty="0">
                <a:ln>
                  <a:noFill/>
                </a:ln>
                <a:effectLst/>
                <a:uLnTx/>
                <a:uFillTx/>
                <a:latin typeface="Times New Roman" panose="02020603050405020304" pitchFamily="18" charset="0"/>
                <a:ea typeface="黑体" panose="02010609060101010101" pitchFamily="49" charset="-122"/>
                <a:sym typeface="+mn-ea"/>
              </a:rPr>
              <a:t>α</a:t>
            </a:r>
            <a:r>
              <a:rPr lang="en-US" altLang="zh-CN" sz="2000" baseline="-25000" noProof="0" dirty="0">
                <a:ln>
                  <a:noFill/>
                </a:ln>
                <a:effectLst/>
                <a:uLnTx/>
                <a:uFillTx/>
                <a:latin typeface="Times New Roman" panose="02020603050405020304" pitchFamily="18" charset="0"/>
                <a:ea typeface="黑体" panose="02010609060101010101" pitchFamily="49" charset="-122"/>
                <a:sym typeface="+mn-ea"/>
              </a:rPr>
              <a:t>2</a:t>
            </a:r>
            <a:r>
              <a:rPr lang="en-US" altLang="zh-CN" sz="2000" noProof="0" dirty="0">
                <a:ln>
                  <a:noFill/>
                </a:ln>
                <a:effectLst/>
                <a:uLnTx/>
                <a:uFillTx/>
                <a:latin typeface="Times New Roman" panose="02020603050405020304" pitchFamily="18" charset="0"/>
                <a:ea typeface="黑体" panose="02010609060101010101" pitchFamily="49" charset="-122"/>
                <a:sym typeface="+mn-ea"/>
              </a:rPr>
              <a:t> </a:t>
            </a:r>
            <a:r>
              <a:rPr lang="en-US" altLang="zh-CN" sz="2000" noProof="0" dirty="0">
                <a:ln>
                  <a:noFill/>
                </a:ln>
                <a:effectLst/>
                <a:uLnTx/>
                <a:uFillTx/>
                <a:latin typeface="Times New Roman" panose="02020603050405020304" pitchFamily="18" charset="0"/>
                <a:sym typeface="+mn-ea"/>
              </a:rPr>
              <a:t>≈ </a:t>
            </a:r>
            <a:r>
              <a:rPr lang="en-US" altLang="zh-CN" sz="2000" i="1" noProof="0" dirty="0">
                <a:ln>
                  <a:noFill/>
                </a:ln>
                <a:effectLst/>
                <a:uLnTx/>
                <a:uFillTx/>
                <a:latin typeface="Times New Roman" panose="02020603050405020304" pitchFamily="18" charset="0"/>
                <a:sym typeface="+mn-ea"/>
              </a:rPr>
              <a:t>K</a:t>
            </a:r>
            <a:r>
              <a:rPr lang="en-US" altLang="zh-CN" sz="2000" baseline="-30000" noProof="0" dirty="0">
                <a:ln>
                  <a:noFill/>
                </a:ln>
                <a:effectLst/>
                <a:uLnTx/>
                <a:uFillTx/>
                <a:latin typeface="Times New Roman" panose="02020603050405020304" pitchFamily="18" charset="0"/>
                <a:sym typeface="+mn-ea"/>
              </a:rPr>
              <a:t>1</a:t>
            </a:r>
            <a:r>
              <a:rPr lang="en-US" altLang="zh-CN" sz="2000" i="1" noProof="0" dirty="0">
                <a:ln>
                  <a:noFill/>
                </a:ln>
                <a:effectLst/>
                <a:uLnTx/>
                <a:uFillTx/>
                <a:latin typeface="Times New Roman" panose="02020603050405020304" pitchFamily="18" charset="0"/>
                <a:sym typeface="+mn-ea"/>
              </a:rPr>
              <a:t>K</a:t>
            </a:r>
            <a:r>
              <a:rPr lang="en-US" altLang="zh-CN" sz="2000" baseline="-30000" noProof="0" dirty="0">
                <a:ln>
                  <a:noFill/>
                </a:ln>
                <a:effectLst/>
                <a:uLnTx/>
                <a:uFillTx/>
                <a:latin typeface="Times New Roman" panose="02020603050405020304" pitchFamily="18" charset="0"/>
                <a:sym typeface="+mn-ea"/>
              </a:rPr>
              <a:t>2 </a:t>
            </a:r>
            <a:r>
              <a:rPr lang="en-US" altLang="zh-CN" sz="2000" noProof="0" dirty="0">
                <a:ln>
                  <a:noFill/>
                </a:ln>
                <a:effectLst/>
                <a:uLnTx/>
                <a:uFillTx/>
                <a:latin typeface="Times New Roman" panose="02020603050405020304" pitchFamily="18" charset="0"/>
                <a:sym typeface="+mn-ea"/>
              </a:rPr>
              <a:t>/ [H</a:t>
            </a:r>
            <a:r>
              <a:rPr lang="en-US" altLang="zh-CN" sz="2000" baseline="30000" noProof="0" dirty="0">
                <a:ln>
                  <a:noFill/>
                </a:ln>
                <a:effectLst/>
                <a:uLnTx/>
                <a:uFillTx/>
                <a:latin typeface="Times New Roman" panose="02020603050405020304" pitchFamily="18" charset="0"/>
                <a:sym typeface="+mn-ea"/>
              </a:rPr>
              <a:t>+</a:t>
            </a:r>
            <a:r>
              <a:rPr lang="en-US" altLang="zh-CN" sz="2000" noProof="0" dirty="0">
                <a:ln>
                  <a:noFill/>
                </a:ln>
                <a:effectLst/>
                <a:uLnTx/>
                <a:uFillTx/>
                <a:latin typeface="Times New Roman" panose="02020603050405020304" pitchFamily="18" charset="0"/>
                <a:sym typeface="+mn-ea"/>
              </a:rPr>
              <a:t>]</a:t>
            </a:r>
            <a:r>
              <a:rPr lang="en-US" altLang="zh-CN" sz="2000" baseline="30000" noProof="0" dirty="0">
                <a:ln>
                  <a:noFill/>
                </a:ln>
                <a:effectLst/>
                <a:uLnTx/>
                <a:uFillTx/>
                <a:latin typeface="Times New Roman" panose="02020603050405020304" pitchFamily="18" charset="0"/>
                <a:sym typeface="+mn-ea"/>
              </a:rPr>
              <a:t>2</a:t>
            </a:r>
            <a:endParaRPr lang="zh-CN" altLang="en-US" sz="2000" noProof="0" dirty="0">
              <a:ln>
                <a:noFill/>
              </a:ln>
              <a:effectLst/>
              <a:uLnTx/>
              <a:uFillTx/>
              <a:latin typeface="Times New Roman" panose="02020603050405020304" pitchFamily="18" charset="0"/>
              <a:sym typeface="+mn-ea"/>
            </a:endParaRPr>
          </a:p>
          <a:p>
            <a:pPr marL="342900" marR="0" lvl="0" indent="-56515" algn="l" defTabSz="914400" rtl="0" eaLnBrk="1" fontAlgn="base" latinLnBrk="0" hangingPunct="1">
              <a:lnSpc>
                <a:spcPct val="150000"/>
              </a:lnSpc>
              <a:spcBef>
                <a:spcPct val="20000"/>
              </a:spcBef>
              <a:spcAft>
                <a:spcPct val="0"/>
              </a:spcAft>
              <a:buClrTx/>
              <a:buSzTx/>
              <a:buFontTx/>
              <a:buNone/>
              <a:defRPr/>
            </a:pPr>
            <a:r>
              <a:rPr kumimoji="0" lang="en-US" altLang="zh-CN" sz="20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mn-cs"/>
              </a:rPr>
              <a:t>lg[Ca</a:t>
            </a:r>
            <a:r>
              <a:rPr kumimoji="0" lang="en-US" altLang="zh-CN" sz="2000" i="0" u="none" strike="noStrike" kern="1200" cap="none" spc="0" normalizeH="0" baseline="30000" noProof="0" dirty="0">
                <a:ln>
                  <a:noFill/>
                </a:ln>
                <a:effectLst/>
                <a:uLnTx/>
                <a:uFillTx/>
                <a:latin typeface="Times New Roman" panose="02020603050405020304" pitchFamily="18" charset="0"/>
                <a:ea typeface="宋体" panose="02010600030101010101" pitchFamily="2" charset="-122"/>
                <a:cs typeface="+mn-cs"/>
              </a:rPr>
              <a:t>2+</a:t>
            </a:r>
            <a:r>
              <a:rPr kumimoji="0" lang="en-US" altLang="zh-CN" sz="20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mn-cs"/>
              </a:rPr>
              <a:t>] = 0.5lg</a:t>
            </a:r>
            <a:r>
              <a:rPr kumimoji="0" lang="en-US" altLang="zh-CN" sz="2000" i="1"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mn-cs"/>
              </a:rPr>
              <a:t>K</a:t>
            </a:r>
            <a:r>
              <a:rPr kumimoji="0" lang="en-US" altLang="zh-CN" sz="2000" i="0" u="none" strike="noStrike" kern="1200" cap="none" spc="0" normalizeH="0" baseline="-30000" noProof="0" dirty="0">
                <a:ln>
                  <a:noFill/>
                </a:ln>
                <a:effectLst/>
                <a:uLnTx/>
                <a:uFillTx/>
                <a:latin typeface="Times New Roman" panose="02020603050405020304" pitchFamily="18" charset="0"/>
                <a:ea typeface="宋体" panose="02010600030101010101" pitchFamily="2" charset="-122"/>
                <a:cs typeface="+mn-cs"/>
              </a:rPr>
              <a:t>sp</a:t>
            </a:r>
            <a:r>
              <a:rPr kumimoji="0" lang="en-US" altLang="zh-CN" sz="20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mn-cs"/>
              </a:rPr>
              <a:t> </a:t>
            </a:r>
            <a:r>
              <a:rPr kumimoji="0" lang="en-US" altLang="zh-CN" sz="200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rPr>
              <a:t>–</a:t>
            </a:r>
            <a:r>
              <a:rPr kumimoji="0" lang="en-US" altLang="zh-CN" sz="20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mn-cs"/>
              </a:rPr>
              <a:t> 0.5lg</a:t>
            </a:r>
            <a:r>
              <a:rPr kumimoji="0" lang="en-US" altLang="zh-CN" sz="2000" i="1"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mn-cs"/>
              </a:rPr>
              <a:t>K</a:t>
            </a:r>
            <a:r>
              <a:rPr kumimoji="0" lang="en-US" altLang="zh-CN" sz="2000" i="0" u="none" strike="noStrike" kern="1200" cap="none" spc="0" normalizeH="0" baseline="-30000" noProof="0" dirty="0">
                <a:ln>
                  <a:noFill/>
                </a:ln>
                <a:effectLst/>
                <a:uLnTx/>
                <a:uFillTx/>
                <a:latin typeface="Times New Roman" panose="02020603050405020304" pitchFamily="18" charset="0"/>
                <a:ea typeface="宋体" panose="02010600030101010101" pitchFamily="2" charset="-122"/>
                <a:cs typeface="+mn-cs"/>
              </a:rPr>
              <a:t>1</a:t>
            </a:r>
            <a:r>
              <a:rPr kumimoji="0" lang="en-US" altLang="zh-CN" sz="2000" i="1"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mn-cs"/>
              </a:rPr>
              <a:t>K</a:t>
            </a:r>
            <a:r>
              <a:rPr kumimoji="0" lang="en-US" altLang="zh-CN" sz="2000" i="0" u="none" strike="noStrike" kern="1200" cap="none" spc="0" normalizeH="0" baseline="-30000" noProof="0" dirty="0">
                <a:ln>
                  <a:noFill/>
                </a:ln>
                <a:effectLst/>
                <a:uLnTx/>
                <a:uFillTx/>
                <a:latin typeface="Times New Roman" panose="02020603050405020304" pitchFamily="18" charset="0"/>
                <a:ea typeface="宋体" panose="02010600030101010101" pitchFamily="2" charset="-122"/>
                <a:cs typeface="+mn-cs"/>
              </a:rPr>
              <a:t>2</a:t>
            </a:r>
            <a:r>
              <a:rPr kumimoji="0" lang="en-US" altLang="zh-CN" sz="20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mn-cs"/>
              </a:rPr>
              <a:t> </a:t>
            </a:r>
            <a:r>
              <a:rPr kumimoji="0" lang="en-US" altLang="zh-CN" sz="200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rPr>
              <a:t>–</a:t>
            </a:r>
            <a:r>
              <a:rPr kumimoji="0" lang="en-US" altLang="zh-CN" sz="20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mn-cs"/>
              </a:rPr>
              <a:t> pH</a:t>
            </a:r>
            <a:endParaRPr kumimoji="0" lang="en-US" altLang="zh-CN" sz="20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mn-cs"/>
            </a:endParaRPr>
          </a:p>
        </p:txBody>
      </p:sp>
      <p:sp>
        <p:nvSpPr>
          <p:cNvPr id="3" name="Text Box 4"/>
          <p:cNvSpPr txBox="1">
            <a:spLocks noChangeArrowheads="1"/>
          </p:cNvSpPr>
          <p:nvPr/>
        </p:nvSpPr>
        <p:spPr bwMode="auto">
          <a:xfrm>
            <a:off x="191135" y="260985"/>
            <a:ext cx="11750675"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碳酸盐沉淀</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06071F"/>
                </a:solidFill>
                <a:latin typeface="黑体" panose="02010609060101010101" pitchFamily="49" charset="-122"/>
                <a:ea typeface="黑体" panose="02010609060101010101" pitchFamily="49" charset="-122"/>
                <a:sym typeface="+mn-ea"/>
              </a:rPr>
              <a:t> </a:t>
            </a:r>
            <a:r>
              <a:rPr lang="en-US" altLang="zh-CN" sz="3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Carbonate</a:t>
            </a:r>
            <a:r>
              <a:rPr lang="en-US" altLang="zh-CN" sz="3000" b="1" dirty="0">
                <a:solidFill>
                  <a:srgbClr val="000000"/>
                </a:solidFill>
                <a:latin typeface="Times New Roman" panose="02020603050405020304" pitchFamily="18" charset="0"/>
                <a:cs typeface="Times New Roman" panose="02020603050405020304" pitchFamily="18" charset="0"/>
              </a:rPr>
              <a:t> Precipitates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839416" y="1195205"/>
            <a:ext cx="11057289" cy="48812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30000"/>
              </a:lnSpc>
              <a:spcBef>
                <a:spcPts val="0"/>
              </a:spcBef>
              <a:buClrTx/>
              <a:buSzPct val="100000"/>
              <a:buNone/>
            </a:pP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 </a:t>
            </a:r>
            <a:r>
              <a:rPr lang="zh-CN" altLang="en-US" sz="2400" b="1" dirty="0">
                <a:solidFill>
                  <a:srgbClr val="06071F"/>
                </a:solidFill>
                <a:latin typeface="黑体" panose="02010609060101010101" pitchFamily="49" charset="-122"/>
                <a:ea typeface="黑体" panose="02010609060101010101" pitchFamily="49" charset="-122"/>
                <a:cs typeface="Times New Roman" panose="02020603050405020304" pitchFamily="18" charset="0"/>
              </a:rPr>
              <a:t>开放</a:t>
            </a:r>
            <a:r>
              <a:rPr lang="zh-CN" altLang="en-US" sz="2400" b="1" dirty="0">
                <a:solidFill>
                  <a:srgbClr val="06071F"/>
                </a:solidFill>
                <a:latin typeface="黑体" panose="02010609060101010101" pitchFamily="49" charset="-122"/>
                <a:ea typeface="黑体" panose="02010609060101010101" pitchFamily="49" charset="-122"/>
              </a:rPr>
              <a:t>体系</a:t>
            </a:r>
            <a:endPar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304800">
              <a:lnSpc>
                <a:spcPct val="150000"/>
              </a:lnSpc>
              <a:spcBef>
                <a:spcPts val="0"/>
              </a:spcBef>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向纯水中加入碳酸钙，碳酸的浓度与大气中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保持平衡，浓度不变。则</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200000"/>
              </a:lnSpc>
              <a:spcBef>
                <a:spcPts val="0"/>
              </a:spcBef>
              <a:buClrTx/>
              <a:buSzPct val="100000"/>
              <a:buNone/>
            </a:pP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T</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=[CO</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 /</a:t>
            </a:r>
            <a:r>
              <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α</a:t>
            </a:r>
            <a:r>
              <a:rPr lang="el-GR"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0</a:t>
            </a:r>
            <a:r>
              <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l-GR"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α</a:t>
            </a:r>
            <a:r>
              <a:rPr lang="el-GR"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0</a:t>
            </a:r>
            <a:r>
              <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endPar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200000"/>
              </a:lnSpc>
              <a:spcBef>
                <a:spcPts val="0"/>
              </a:spcBef>
              <a:buClrTx/>
              <a:buSzPct val="100000"/>
              <a:buNone/>
            </a:pPr>
            <a:r>
              <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α</a:t>
            </a:r>
            <a:r>
              <a:rPr lang="el-GR"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CO2</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α</a:t>
            </a:r>
            <a:r>
              <a:rPr lang="el-GR"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0</a:t>
            </a:r>
            <a:r>
              <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endPar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200000"/>
              </a:lnSpc>
              <a:spcBef>
                <a:spcPts val="0"/>
              </a:spcBef>
              <a:buClrTx/>
              <a:buSzPct val="100000"/>
              <a:buNone/>
            </a:pPr>
            <a:r>
              <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Ca</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 </a:t>
            </a:r>
            <a:r>
              <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α</a:t>
            </a:r>
            <a:r>
              <a:rPr lang="el-GR"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0</a:t>
            </a:r>
            <a:r>
              <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sp</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 </a:t>
            </a:r>
            <a:r>
              <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α</a:t>
            </a:r>
            <a:r>
              <a:rPr lang="el-GR"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l-GR"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CO2</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200000"/>
              </a:lnSpc>
              <a:spcBef>
                <a:spcPts val="0"/>
              </a:spcBef>
              <a:buClrTx/>
              <a:buSzPct val="100000"/>
              <a:buNone/>
            </a:pP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[Ca</a:t>
            </a:r>
            <a:r>
              <a:rPr lang="en-US" altLang="zh-CN"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 [H</a:t>
            </a:r>
            <a:r>
              <a:rPr lang="zh-CN" altLang="en-US" sz="22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2 </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sp</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 </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endPar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50000"/>
              </a:lnSpc>
              <a:spcBef>
                <a:spcPts val="0"/>
              </a:spcBef>
              <a:buClrTx/>
              <a:buSzPct val="100000"/>
              <a:buNone/>
            </a:pPr>
            <a:endPar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314325">
              <a:lnSpc>
                <a:spcPct val="150000"/>
              </a:lnSpc>
              <a:spcBef>
                <a:spcPts val="0"/>
              </a:spcBef>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根据上式，可以得出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a:t>
            </a:r>
            <a:r>
              <a:rPr lang="en-US" altLang="zh-CN" sz="2200" i="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 pH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曲线。</a:t>
            </a:r>
            <a:endPar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720090">
              <a:lnSpc>
                <a:spcPct val="130000"/>
              </a:lnSpc>
              <a:spcBef>
                <a:spcPts val="0"/>
              </a:spcBef>
              <a:buClrTx/>
              <a:buSzPct val="100000"/>
              <a:buNone/>
            </a:pPr>
            <a:endParaRPr lang="en-US" altLang="zh-CN" sz="22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Picture 10"/>
          <p:cNvPicPr>
            <a:picLocks noChangeAspect="1"/>
          </p:cNvPicPr>
          <p:nvPr/>
        </p:nvPicPr>
        <p:blipFill>
          <a:blip r:embed="rId1"/>
          <a:stretch>
            <a:fillRect/>
          </a:stretch>
        </p:blipFill>
        <p:spPr>
          <a:xfrm>
            <a:off x="6747510" y="2192655"/>
            <a:ext cx="3804920" cy="3985260"/>
          </a:xfrm>
          <a:prstGeom prst="rect">
            <a:avLst/>
          </a:prstGeom>
          <a:noFill/>
          <a:ln w="50800">
            <a:noFill/>
          </a:ln>
        </p:spPr>
      </p:pic>
      <p:sp>
        <p:nvSpPr>
          <p:cNvPr id="9" name="文本框 8"/>
          <p:cNvSpPr txBox="1"/>
          <p:nvPr/>
        </p:nvSpPr>
        <p:spPr>
          <a:xfrm>
            <a:off x="5663952" y="6203132"/>
            <a:ext cx="6150988" cy="372153"/>
          </a:xfrm>
          <a:prstGeom prst="rect">
            <a:avLst/>
          </a:prstGeom>
          <a:noFill/>
        </p:spPr>
        <p:txBody>
          <a:bodyPr wrap="square">
            <a:spAutoFit/>
          </a:bodyPr>
          <a:lstStyle/>
          <a:p>
            <a:pPr marL="342900" indent="-342900" algn="ctr" eaLnBrk="1" hangingPunct="1">
              <a:lnSpc>
                <a:spcPct val="110000"/>
              </a:lnSpc>
              <a:spcBef>
                <a:spcPct val="20000"/>
              </a:spcBef>
              <a:buClr>
                <a:schemeClr val="accent1"/>
              </a:buClr>
              <a:buFont typeface="Wingdings" panose="05000000000000000000" pitchFamily="2" charset="2"/>
            </a:pPr>
            <a:r>
              <a:rPr lang="zh-CN" altLang="en-US" dirty="0">
                <a:latin typeface="Times New Roman" panose="02020603050405020304" pitchFamily="18" charset="0"/>
                <a:ea typeface="黑体" panose="02010609060101010101" pitchFamily="49" charset="-122"/>
              </a:rPr>
              <a:t>开放体系中的碳酸盐溶解度</a:t>
            </a:r>
            <a:endParaRPr lang="zh-CN" altLang="en-US" dirty="0">
              <a:latin typeface="Times New Roman" panose="02020603050405020304" pitchFamily="18" charset="0"/>
              <a:ea typeface="黑体" panose="02010609060101010101" pitchFamily="49" charset="-122"/>
            </a:endParaRPr>
          </a:p>
        </p:txBody>
      </p:sp>
      <p:sp>
        <p:nvSpPr>
          <p:cNvPr id="2" name="Text Box 4"/>
          <p:cNvSpPr txBox="1">
            <a:spLocks noChangeArrowheads="1"/>
          </p:cNvSpPr>
          <p:nvPr/>
        </p:nvSpPr>
        <p:spPr bwMode="auto">
          <a:xfrm>
            <a:off x="191135" y="260985"/>
            <a:ext cx="11750675" cy="783590"/>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碳酸盐沉淀</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a:t>
            </a:r>
            <a:r>
              <a:rPr lang="en-US" altLang="zh-CN" sz="3000" b="1" dirty="0">
                <a:solidFill>
                  <a:srgbClr val="06071F"/>
                </a:solidFill>
                <a:latin typeface="黑体" panose="02010609060101010101" pitchFamily="49" charset="-122"/>
                <a:ea typeface="黑体" panose="02010609060101010101" pitchFamily="49" charset="-122"/>
                <a:sym typeface="+mn-ea"/>
              </a:rPr>
              <a:t> </a:t>
            </a:r>
            <a:r>
              <a:rPr lang="en-US" altLang="zh-CN" sz="30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Carbonate</a:t>
            </a:r>
            <a:r>
              <a:rPr lang="en-US" altLang="zh-CN" sz="3000" b="1" dirty="0">
                <a:solidFill>
                  <a:srgbClr val="000000"/>
                </a:solidFill>
                <a:latin typeface="Times New Roman" panose="02020603050405020304" pitchFamily="18" charset="0"/>
                <a:cs typeface="Times New Roman" panose="02020603050405020304" pitchFamily="18" charset="0"/>
              </a:rPr>
              <a:t> Precipitates</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sz="quarter"/>
          </p:nvPr>
        </p:nvSpPr>
        <p:spPr>
          <a:xfrm>
            <a:off x="1275916" y="406476"/>
            <a:ext cx="9640168" cy="2523512"/>
          </a:xfrm>
        </p:spPr>
        <p:txBody>
          <a:bodyPr vert="horz" wrap="square" lIns="91440" tIns="45720" rIns="91440" bIns="45720" numCol="1" anchor="ctr" anchorCtr="0" compatLnSpc="1"/>
          <a:lstStyle/>
          <a:p>
            <a:pPr lvl="0" eaLnBrk="1" hangingPunct="1">
              <a:lnSpc>
                <a:spcPct val="110000"/>
              </a:lnSpc>
              <a:spcBef>
                <a:spcPct val="20000"/>
              </a:spcBef>
              <a:defRPr/>
            </a:pP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第二节 水中无机污染物的迁移转化</a:t>
            </a:r>
            <a:br>
              <a:rPr lang="en-US" altLang="zh-CN" sz="4800" b="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Section 2 Transfer and Transformation of Inorganic  Pollutants in Aquatic Environment</a:t>
            </a:r>
            <a:endPar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6"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grpSp>
        <p:nvGrpSpPr>
          <p:cNvPr id="7" name="组合 6"/>
          <p:cNvGrpSpPr/>
          <p:nvPr/>
        </p:nvGrpSpPr>
        <p:grpSpPr>
          <a:xfrm>
            <a:off x="1487488" y="2929988"/>
            <a:ext cx="11536059" cy="2611292"/>
            <a:chOff x="699852" y="2900351"/>
            <a:chExt cx="11567055" cy="2611292"/>
          </a:xfrm>
        </p:grpSpPr>
        <p:sp>
          <p:nvSpPr>
            <p:cNvPr id="10" name="文本框 9"/>
            <p:cNvSpPr txBox="1"/>
            <p:nvPr/>
          </p:nvSpPr>
          <p:spPr>
            <a:xfrm>
              <a:off x="6114963" y="2946517"/>
              <a:ext cx="6151944" cy="2518959"/>
            </a:xfrm>
            <a:prstGeom prst="rect">
              <a:avLst/>
            </a:prstGeom>
            <a:noFill/>
          </p:spPr>
          <p:txBody>
            <a:bodyPr wrap="square">
              <a:spAutoFit/>
            </a:bodyPr>
            <a:lstStyle/>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三、 氧化还原</a:t>
              </a:r>
              <a:endPar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Oxidation and Reduction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四、 配合作用</a:t>
              </a:r>
              <a:endPar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Coordination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Text Box 4"/>
            <p:cNvSpPr txBox="1">
              <a:spLocks noChangeArrowheads="1"/>
            </p:cNvSpPr>
            <p:nvPr/>
          </p:nvSpPr>
          <p:spPr bwMode="auto">
            <a:xfrm>
              <a:off x="699852" y="2900351"/>
              <a:ext cx="5544616" cy="261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 吸附</a:t>
              </a:r>
              <a:r>
                <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解吸</a:t>
              </a:r>
              <a:endPar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Adsorption and Desorption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 溶解</a:t>
              </a:r>
              <a:r>
                <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沉淀</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Dissolution and Precipitation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Line 9"/>
            <p:cNvSpPr>
              <a:spLocks noChangeShapeType="1"/>
            </p:cNvSpPr>
            <p:nvPr/>
          </p:nvSpPr>
          <p:spPr bwMode="auto">
            <a:xfrm>
              <a:off x="6114964" y="3668727"/>
              <a:ext cx="2599253"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Tree>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190818" y="260668"/>
            <a:ext cx="6337230"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水分子的性质</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000000"/>
                </a:solidFill>
                <a:latin typeface="Times New Roman" panose="02020603050405020304" pitchFamily="18" charset="0"/>
                <a:cs typeface="Times New Roman" panose="02020603050405020304" pitchFamily="18" charset="0"/>
              </a:rPr>
              <a:t>Properties of H</a:t>
            </a:r>
            <a:r>
              <a:rPr lang="en-US" altLang="zh-CN" sz="3000" b="1" baseline="-25000" dirty="0">
                <a:solidFill>
                  <a:srgbClr val="000000"/>
                </a:solidFill>
                <a:latin typeface="Times New Roman" panose="02020603050405020304" pitchFamily="18" charset="0"/>
                <a:cs typeface="Times New Roman" panose="02020603050405020304" pitchFamily="18" charset="0"/>
              </a:rPr>
              <a:t>2</a:t>
            </a:r>
            <a:r>
              <a:rPr lang="en-US" altLang="zh-CN" sz="3000" b="1" dirty="0">
                <a:solidFill>
                  <a:srgbClr val="000000"/>
                </a:solidFill>
                <a:latin typeface="Times New Roman" panose="02020603050405020304" pitchFamily="18" charset="0"/>
                <a:cs typeface="Times New Roman" panose="02020603050405020304" pitchFamily="18" charset="0"/>
              </a:rPr>
              <a:t>O</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3"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5" name="图片 4"/>
          <p:cNvPicPr>
            <a:picLocks noChangeAspect="1"/>
          </p:cNvPicPr>
          <p:nvPr/>
        </p:nvPicPr>
        <p:blipFill>
          <a:blip r:embed="rId1">
            <a:clrChange>
              <a:clrFrom>
                <a:srgbClr val="FFCCFF"/>
              </a:clrFrom>
              <a:clrTo>
                <a:srgbClr val="FFCCFF">
                  <a:alpha val="0"/>
                </a:srgbClr>
              </a:clrTo>
            </a:clrChange>
          </a:blip>
          <a:stretch>
            <a:fillRect/>
          </a:stretch>
        </p:blipFill>
        <p:spPr>
          <a:xfrm>
            <a:off x="1356829" y="1016790"/>
            <a:ext cx="9667841" cy="5508554"/>
          </a:xfrm>
          <a:prstGeom prst="rect">
            <a:avLst/>
          </a:prstGeom>
        </p:spPr>
      </p:pic>
      <p:sp>
        <p:nvSpPr>
          <p:cNvPr id="6" name="Text Box 4"/>
          <p:cNvSpPr txBox="1"/>
          <p:nvPr/>
        </p:nvSpPr>
        <p:spPr>
          <a:xfrm>
            <a:off x="4641572" y="6309320"/>
            <a:ext cx="6960096" cy="369332"/>
          </a:xfrm>
          <a:prstGeom prst="rect">
            <a:avLst/>
          </a:prstGeom>
          <a:noFill/>
          <a:ln w="127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spcBef>
                <a:spcPct val="50000"/>
              </a:spcBef>
            </a:pPr>
            <a:r>
              <a:rPr lang="en-US" altLang="zh-CN" dirty="0">
                <a:latin typeface="Times New Roman" panose="02020603050405020304" pitchFamily="18" charset="0"/>
                <a:cs typeface="Times New Roman" panose="02020603050405020304" pitchFamily="18" charset="0"/>
              </a:rPr>
              <a:t>From </a:t>
            </a:r>
            <a:r>
              <a:rPr lang="en-US" altLang="zh-CN" i="1" dirty="0">
                <a:latin typeface="Times New Roman" panose="02020603050405020304" pitchFamily="18" charset="0"/>
                <a:cs typeface="Times New Roman" panose="02020603050405020304" pitchFamily="18" charset="0"/>
              </a:rPr>
              <a:t>Environmental Chemistry</a:t>
            </a:r>
            <a:r>
              <a:rPr lang="en-US" altLang="zh-CN" dirty="0">
                <a:latin typeface="Times New Roman" panose="02020603050405020304" pitchFamily="18" charset="0"/>
                <a:cs typeface="Times New Roman" panose="02020603050405020304" pitchFamily="18" charset="0"/>
              </a:rPr>
              <a:t>, S.E. Manahan, CRC Press, 2004</a:t>
            </a:r>
            <a:endParaRPr lang="en-US" altLang="zh-CN" dirty="0">
              <a:latin typeface="Times New Roman" panose="02020603050405020304" pitchFamily="18" charset="0"/>
              <a:cs typeface="Times New Roman" panose="02020603050405020304" pitchFamily="18" charset="0"/>
            </a:endParaRPr>
          </a:p>
        </p:txBody>
      </p:sp>
      <p:sp>
        <p:nvSpPr>
          <p:cNvPr id="4"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Tree>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9001526"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氧化作用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Oxidation and Reduction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文本框 7"/>
          <p:cNvSpPr txBox="1"/>
          <p:nvPr/>
        </p:nvSpPr>
        <p:spPr>
          <a:xfrm>
            <a:off x="551815" y="1556385"/>
            <a:ext cx="5563870" cy="4246245"/>
          </a:xfrm>
          <a:prstGeom prst="rect">
            <a:avLst/>
          </a:prstGeom>
          <a:noFill/>
        </p:spPr>
        <p:txBody>
          <a:bodyPr wrap="square">
            <a:spAutoFit/>
          </a:bodyPr>
          <a:lstStyle/>
          <a:p>
            <a:pPr indent="360045">
              <a:lnSpc>
                <a:spcPct val="150000"/>
              </a:lnSpc>
              <a:buFont typeface="Wingdings" panose="05000000000000000000" pitchFamily="2" charset="2"/>
              <a:buChar char="n"/>
            </a:pPr>
            <a:r>
              <a:rPr lang="zh-CN" altLang="en-US" sz="2000" dirty="0">
                <a:solidFill>
                  <a:srgbClr val="06071F"/>
                </a:solidFill>
                <a:latin typeface="黑体" panose="02010609060101010101" pitchFamily="49" charset="-122"/>
                <a:ea typeface="黑体" panose="02010609060101010101" pitchFamily="49" charset="-122"/>
              </a:rPr>
              <a:t>环境的氧化还原状态</a:t>
            </a:r>
            <a:endParaRPr lang="zh-CN" altLang="en-US" sz="2000" dirty="0">
              <a:solidFill>
                <a:srgbClr val="06071F"/>
              </a:solidFill>
              <a:latin typeface="黑体" panose="02010609060101010101" pitchFamily="49" charset="-122"/>
              <a:ea typeface="黑体" panose="02010609060101010101" pitchFamily="49" charset="-122"/>
            </a:endParaRPr>
          </a:p>
          <a:p>
            <a:pPr indent="360045">
              <a:lnSpc>
                <a:spcPct val="150000"/>
              </a:lnSpc>
              <a:buFont typeface="Wingdings" panose="05000000000000000000" pitchFamily="2" charset="2"/>
              <a:buChar char="n"/>
            </a:pPr>
            <a:r>
              <a:rPr lang="zh-CN" altLang="en-US" sz="2000" dirty="0">
                <a:solidFill>
                  <a:srgbClr val="06071F"/>
                </a:solidFill>
                <a:latin typeface="黑体" panose="02010609060101010101" pitchFamily="49" charset="-122"/>
                <a:ea typeface="黑体" panose="02010609060101010101" pitchFamily="49" charset="-122"/>
              </a:rPr>
              <a:t>厌氧性湖泊，其湖下层的元素都将以还原形态存在；碳还原成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 </a:t>
            </a:r>
            <a:r>
              <a:rPr lang="zh-CN" altLang="en-US" sz="2000" dirty="0">
                <a:solidFill>
                  <a:srgbClr val="06071F"/>
                </a:solidFill>
                <a:latin typeface="黑体" panose="02010609060101010101" pitchFamily="49" charset="-122"/>
                <a:ea typeface="黑体" panose="02010609060101010101" pitchFamily="49" charset="-122"/>
              </a:rPr>
              <a:t>价，形成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CH</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a:t>
            </a:r>
            <a:r>
              <a:rPr lang="zh-CN" altLang="en-US" sz="2000" dirty="0">
                <a:solidFill>
                  <a:srgbClr val="06071F"/>
                </a:solidFill>
                <a:latin typeface="黑体" panose="02010609060101010101" pitchFamily="49" charset="-122"/>
                <a:ea typeface="黑体" panose="02010609060101010101" pitchFamily="49" charset="-122"/>
              </a:rPr>
              <a:t>；氮形成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NH</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 </a:t>
            </a:r>
            <a:r>
              <a:rPr lang="zh-CN" altLang="en-US" sz="2000" dirty="0">
                <a:solidFill>
                  <a:srgbClr val="06071F"/>
                </a:solidFill>
                <a:latin typeface="黑体" panose="02010609060101010101" pitchFamily="49" charset="-122"/>
                <a:ea typeface="黑体" panose="02010609060101010101" pitchFamily="49" charset="-122"/>
              </a:rPr>
              <a:t>；硫形成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a:t>
            </a:r>
            <a:r>
              <a:rPr lang="zh-CN" altLang="en-US" sz="2000" dirty="0">
                <a:solidFill>
                  <a:srgbClr val="06071F"/>
                </a:solidFill>
                <a:latin typeface="黑体" panose="02010609060101010101" pitchFamily="49" charset="-122"/>
                <a:ea typeface="黑体" panose="02010609060101010101" pitchFamily="49" charset="-122"/>
              </a:rPr>
              <a:t>；铁形成可溶性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6071F"/>
                </a:solidFill>
                <a:latin typeface="黑体" panose="02010609060101010101" pitchFamily="49" charset="-122"/>
                <a:ea typeface="黑体" panose="02010609060101010101" pitchFamily="49" charset="-122"/>
              </a:rPr>
              <a:t>。</a:t>
            </a:r>
            <a:endParaRPr lang="zh-CN" altLang="en-US" sz="2000" dirty="0">
              <a:solidFill>
                <a:srgbClr val="06071F"/>
              </a:solidFill>
              <a:latin typeface="黑体" panose="02010609060101010101" pitchFamily="49" charset="-122"/>
              <a:ea typeface="黑体" panose="02010609060101010101" pitchFamily="49" charset="-122"/>
            </a:endParaRPr>
          </a:p>
          <a:p>
            <a:pPr indent="360045">
              <a:lnSpc>
                <a:spcPct val="150000"/>
              </a:lnSpc>
              <a:buFont typeface="Wingdings" panose="05000000000000000000" pitchFamily="2" charset="2"/>
              <a:buChar char="n"/>
            </a:pPr>
            <a:r>
              <a:rPr lang="zh-CN" altLang="en-US" sz="2000" dirty="0">
                <a:solidFill>
                  <a:srgbClr val="06071F"/>
                </a:solidFill>
                <a:latin typeface="黑体" panose="02010609060101010101" pitchFamily="49" charset="-122"/>
                <a:ea typeface="黑体" panose="02010609060101010101" pitchFamily="49" charset="-122"/>
              </a:rPr>
              <a:t>其表层水由于可以被大气中的氧饱和，成为相对氧化性介质，如果达到热力学平衡时，则上述元素将以氧化态存在：碳形成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6071F"/>
                </a:solidFill>
                <a:latin typeface="黑体" panose="02010609060101010101" pitchFamily="49" charset="-122"/>
                <a:ea typeface="黑体" panose="02010609060101010101" pitchFamily="49" charset="-122"/>
              </a:rPr>
              <a:t>；氮形成</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黑体" panose="02010609060101010101" pitchFamily="49" charset="-122"/>
                <a:ea typeface="黑体" panose="02010609060101010101" pitchFamily="49" charset="-122"/>
              </a:rPr>
              <a:t>；铁形成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Fe(OH)</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 </a:t>
            </a:r>
            <a:r>
              <a:rPr lang="zh-CN" altLang="en-US" sz="2000" dirty="0">
                <a:solidFill>
                  <a:srgbClr val="06071F"/>
                </a:solidFill>
                <a:latin typeface="黑体" panose="02010609060101010101" pitchFamily="49" charset="-122"/>
                <a:ea typeface="黑体" panose="02010609060101010101" pitchFamily="49" charset="-122"/>
              </a:rPr>
              <a:t>沉淀；硫形成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a:solidFill>
                  <a:srgbClr val="06071F"/>
                </a:solidFill>
                <a:latin typeface="黑体" panose="02010609060101010101" pitchFamily="49" charset="-122"/>
                <a:ea typeface="黑体" panose="02010609060101010101" pitchFamily="49" charset="-122"/>
              </a:rPr>
              <a:t>。</a:t>
            </a:r>
            <a:endParaRPr lang="zh-CN" altLang="en-US" sz="2000" dirty="0">
              <a:solidFill>
                <a:srgbClr val="06071F"/>
              </a:solidFill>
              <a:latin typeface="黑体" panose="02010609060101010101" pitchFamily="49" charset="-122"/>
              <a:ea typeface="黑体" panose="02010609060101010101" pitchFamily="49" charset="-122"/>
            </a:endParaRPr>
          </a:p>
          <a:p>
            <a:pPr indent="360045">
              <a:lnSpc>
                <a:spcPct val="150000"/>
              </a:lnSpc>
              <a:buFont typeface="Wingdings" panose="05000000000000000000" pitchFamily="2" charset="2"/>
              <a:buChar char="n"/>
            </a:pPr>
            <a:r>
              <a:rPr lang="zh-CN" altLang="en-US" sz="2000" dirty="0">
                <a:solidFill>
                  <a:srgbClr val="06071F"/>
                </a:solidFill>
                <a:latin typeface="黑体" panose="02010609060101010101" pitchFamily="49" charset="-122"/>
                <a:ea typeface="黑体" panose="02010609060101010101" pitchFamily="49" charset="-122"/>
              </a:rPr>
              <a:t>显然这种变化对水生生物和水质影响很大。</a:t>
            </a:r>
            <a:endParaRPr lang="zh-CN" altLang="en-US" sz="2000" dirty="0">
              <a:solidFill>
                <a:srgbClr val="06071F"/>
              </a:solidFill>
              <a:latin typeface="黑体" panose="02010609060101010101" pitchFamily="49" charset="-122"/>
              <a:ea typeface="黑体" panose="02010609060101010101" pitchFamily="49" charset="-122"/>
            </a:endParaRPr>
          </a:p>
        </p:txBody>
      </p:sp>
      <p:grpSp>
        <p:nvGrpSpPr>
          <p:cNvPr id="7" name="Group 15"/>
          <p:cNvGrpSpPr/>
          <p:nvPr/>
        </p:nvGrpSpPr>
        <p:grpSpPr>
          <a:xfrm>
            <a:off x="6240145" y="1870710"/>
            <a:ext cx="5579110" cy="3950970"/>
            <a:chOff x="720" y="733"/>
            <a:chExt cx="4368" cy="2963"/>
          </a:xfrm>
        </p:grpSpPr>
        <p:grpSp>
          <p:nvGrpSpPr>
            <p:cNvPr id="2" name="Group 12"/>
            <p:cNvGrpSpPr/>
            <p:nvPr/>
          </p:nvGrpSpPr>
          <p:grpSpPr>
            <a:xfrm>
              <a:off x="720" y="733"/>
              <a:ext cx="4368" cy="2963"/>
              <a:chOff x="720" y="733"/>
              <a:chExt cx="4368" cy="2963"/>
            </a:xfrm>
          </p:grpSpPr>
          <p:sp>
            <p:nvSpPr>
              <p:cNvPr id="11" name="Rectangle 11"/>
              <p:cNvSpPr/>
              <p:nvPr/>
            </p:nvSpPr>
            <p:spPr>
              <a:xfrm>
                <a:off x="720" y="768"/>
                <a:ext cx="4368" cy="2928"/>
              </a:xfrm>
              <a:prstGeom prst="rect">
                <a:avLst/>
              </a:prstGeom>
              <a:solidFill>
                <a:srgbClr val="66FFFF"/>
              </a:solidFill>
              <a:ln w="50800">
                <a:noFill/>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pic>
            <p:nvPicPr>
              <p:cNvPr id="12" name="Picture 10" descr="图片1"/>
              <p:cNvPicPr>
                <a:picLocks noChangeAspect="1"/>
              </p:cNvPicPr>
              <p:nvPr/>
            </p:nvPicPr>
            <p:blipFill>
              <a:blip r:embed="rId1"/>
              <a:stretch>
                <a:fillRect/>
              </a:stretch>
            </p:blipFill>
            <p:spPr>
              <a:xfrm>
                <a:off x="866" y="733"/>
                <a:ext cx="4027" cy="2854"/>
              </a:xfrm>
              <a:prstGeom prst="rect">
                <a:avLst/>
              </a:prstGeom>
              <a:noFill/>
              <a:ln w="9525">
                <a:noFill/>
              </a:ln>
            </p:spPr>
          </p:pic>
        </p:grpSp>
        <p:sp>
          <p:nvSpPr>
            <p:cNvPr id="9" name="Text Box 13"/>
            <p:cNvSpPr txBox="1"/>
            <p:nvPr/>
          </p:nvSpPr>
          <p:spPr>
            <a:xfrm>
              <a:off x="1968" y="2893"/>
              <a:ext cx="480" cy="520"/>
            </a:xfrm>
            <a:prstGeom prst="rect">
              <a:avLst/>
            </a:prstGeom>
            <a:solidFill>
              <a:srgbClr val="66FFFF"/>
            </a:solid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algn="ctr" eaLnBrk="1" hangingPunct="1">
                <a:lnSpc>
                  <a:spcPct val="110000"/>
                </a:lnSpc>
                <a:spcBef>
                  <a:spcPct val="50000"/>
                </a:spcBef>
                <a:buClr>
                  <a:schemeClr val="accent1"/>
                </a:buClr>
                <a:buFont typeface="Wingdings" panose="05000000000000000000" pitchFamily="2" charset="2"/>
              </a:pPr>
              <a:r>
                <a:rPr lang="en-US" altLang="zh-CN" sz="2000" dirty="0">
                  <a:latin typeface="Times New Roman" panose="02020603050405020304" pitchFamily="18" charset="0"/>
                  <a:ea typeface="黑体" panose="02010609060101010101" pitchFamily="49" charset="-122"/>
                </a:rPr>
                <a:t>CH</a:t>
              </a:r>
              <a:r>
                <a:rPr lang="en-US" altLang="zh-CN" sz="2400" baseline="-25000" dirty="0">
                  <a:latin typeface="Times New Roman" panose="02020603050405020304" pitchFamily="18" charset="0"/>
                  <a:ea typeface="黑体" panose="02010609060101010101" pitchFamily="49" charset="-122"/>
                </a:rPr>
                <a:t>4</a:t>
              </a:r>
              <a:endParaRPr lang="en-US" altLang="zh-CN" sz="2400" baseline="-25000" dirty="0">
                <a:latin typeface="Times New Roman" panose="02020603050405020304" pitchFamily="18" charset="0"/>
                <a:ea typeface="黑体" panose="02010609060101010101" pitchFamily="49" charset="-122"/>
              </a:endParaRPr>
            </a:p>
          </p:txBody>
        </p:sp>
        <p:sp>
          <p:nvSpPr>
            <p:cNvPr id="10" name="Text Box 14"/>
            <p:cNvSpPr txBox="1"/>
            <p:nvPr/>
          </p:nvSpPr>
          <p:spPr>
            <a:xfrm>
              <a:off x="1584" y="2605"/>
              <a:ext cx="528" cy="373"/>
            </a:xfrm>
            <a:prstGeom prst="rect">
              <a:avLst/>
            </a:prstGeom>
            <a:solidFill>
              <a:srgbClr val="66FFFF"/>
            </a:solid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algn="ctr" eaLnBrk="1" hangingPunct="1">
                <a:lnSpc>
                  <a:spcPct val="110000"/>
                </a:lnSpc>
                <a:spcBef>
                  <a:spcPct val="50000"/>
                </a:spcBef>
                <a:buClr>
                  <a:schemeClr val="accent1"/>
                </a:buClr>
                <a:buFont typeface="Wingdings" panose="05000000000000000000" pitchFamily="2" charset="2"/>
              </a:pPr>
              <a:r>
                <a:rPr lang="en-US" altLang="zh-CN" sz="2400" dirty="0">
                  <a:latin typeface="Times New Roman" panose="02020603050405020304" pitchFamily="18" charset="0"/>
                  <a:ea typeface="黑体" panose="02010609060101010101" pitchFamily="49" charset="-122"/>
                </a:rPr>
                <a:t>H</a:t>
              </a:r>
              <a:r>
                <a:rPr lang="en-US" altLang="zh-CN" sz="2400" baseline="-25000" dirty="0">
                  <a:latin typeface="Times New Roman" panose="02020603050405020304" pitchFamily="18" charset="0"/>
                  <a:ea typeface="黑体" panose="02010609060101010101" pitchFamily="49" charset="-122"/>
                </a:rPr>
                <a:t>2</a:t>
              </a:r>
              <a:r>
                <a:rPr lang="en-US" altLang="zh-CN" sz="2400" dirty="0">
                  <a:latin typeface="Times New Roman" panose="02020603050405020304" pitchFamily="18" charset="0"/>
                  <a:ea typeface="黑体" panose="02010609060101010101" pitchFamily="49" charset="-122"/>
                </a:rPr>
                <a:t>S</a:t>
              </a:r>
              <a:endParaRPr lang="en-US" altLang="zh-CN" sz="2400" dirty="0">
                <a:latin typeface="Times New Roman" panose="02020603050405020304" pitchFamily="18" charset="0"/>
                <a:ea typeface="黑体" panose="02010609060101010101" pitchFamily="49" charset="-122"/>
              </a:endParaRPr>
            </a:p>
          </p:txBody>
        </p:sp>
      </p:grpSp>
    </p:spTree>
  </p:cSld>
  <p:clrMapOvr>
    <a:masterClrMapping/>
  </p:clrMapOvr>
  <p:transition spd="slow">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1135" y="260985"/>
            <a:ext cx="11867515" cy="1198880"/>
          </a:xfrm>
          <a:prstGeom prst="rect">
            <a:avLst/>
          </a:prstGeom>
          <a:noFill/>
          <a:ln w="9525">
            <a:noFill/>
            <a:miter lim="800000"/>
          </a:ln>
          <a:effectLst/>
        </p:spPr>
        <p:txBody>
          <a:bodyPr wrap="square">
            <a:spAutoFit/>
          </a:bodyPr>
          <a:lstStyle/>
          <a:p>
            <a:pPr marL="457200" indent="-457200" eaLnBrk="1" hangingPunct="1">
              <a:lnSpc>
                <a:spcPct val="12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电子活度和氧化还原电位</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2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3000" b="1" dirty="0">
                <a:solidFill>
                  <a:srgbClr val="000000"/>
                </a:solidFill>
                <a:latin typeface="Times New Roman" panose="02020603050405020304" pitchFamily="18" charset="0"/>
                <a:cs typeface="Times New Roman" panose="02020603050405020304" pitchFamily="18" charset="0"/>
                <a:sym typeface="+mn-ea"/>
              </a:rPr>
              <a:t>Electron Activity and</a:t>
            </a:r>
            <a:r>
              <a:rPr lang="en-US" altLang="zh-CN" sz="3000" dirty="0">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3000" b="1" dirty="0">
                <a:solidFill>
                  <a:srgbClr val="000000"/>
                </a:solidFill>
                <a:latin typeface="Times New Roman" panose="02020603050405020304" pitchFamily="18" charset="0"/>
                <a:cs typeface="Times New Roman" panose="02020603050405020304" pitchFamily="18" charset="0"/>
              </a:rPr>
              <a:t>Oxidation-Reduction Potential</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767715" y="1338580"/>
            <a:ext cx="10495280" cy="36271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10795">
              <a:lnSpc>
                <a:spcPct val="130000"/>
              </a:lnSpc>
              <a:spcBef>
                <a:spcPts val="0"/>
              </a:spcBef>
              <a:buNone/>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(1)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电子活度</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marL="0" lvl="1" indent="0">
              <a:lnSpc>
                <a:spcPct val="130000"/>
              </a:lnSpc>
              <a:spcBef>
                <a:spcPts val="0"/>
              </a:spcBef>
              <a:buNone/>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a:ea typeface="宋体" panose="02010600030101010101" pitchFamily="2" charset="-122"/>
              </a:rPr>
              <a:t> </a:t>
            </a:r>
            <a:r>
              <a:rPr lang="en-US" altLang="zh-CN" sz="2000" i="1" dirty="0">
                <a:latin typeface="Times New Roman" panose="02020603050405020304" pitchFamily="18" charset="0"/>
                <a:ea typeface="宋体" panose="02010600030101010101" pitchFamily="2" charset="-122"/>
                <a:cs typeface="Times New Roman" panose="02020603050405020304" pitchFamily="18" charset="0"/>
              </a:rPr>
              <a:t>a</a:t>
            </a:r>
            <a:r>
              <a:rPr lang="en-US" altLang="zh-CN" sz="2000" baseline="-25000" dirty="0">
                <a:latin typeface="Times New Roman" panose="02020603050405020304" pitchFamily="18" charset="0"/>
                <a:ea typeface="宋体" panose="02010600030101010101" pitchFamily="2" charset="-122"/>
                <a:cs typeface="Times New Roman" panose="02020603050405020304" pitchFamily="18" charset="0"/>
              </a:rPr>
              <a:t>e </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000" dirty="0">
                <a:latin typeface="黑体" panose="02010609060101010101" pitchFamily="49" charset="-122"/>
                <a:ea typeface="黑体" panose="02010609060101010101" pitchFamily="49" charset="-122"/>
              </a:rPr>
              <a:t>水溶液中电子活度</a:t>
            </a:r>
            <a:endParaRPr lang="en-US" altLang="zh-CN" sz="2000" dirty="0">
              <a:latin typeface="黑体" panose="02010609060101010101" pitchFamily="49" charset="-122"/>
              <a:ea typeface="黑体" panose="02010609060101010101" pitchFamily="49" charset="-122"/>
            </a:endParaRPr>
          </a:p>
          <a:p>
            <a:pPr marL="0" lvl="1" indent="720090">
              <a:lnSpc>
                <a:spcPct val="150000"/>
              </a:lnSpc>
              <a:spcBef>
                <a:spcPts val="800"/>
              </a:spcBef>
              <a:spcAft>
                <a:spcPts val="0"/>
              </a:spcAft>
              <a:buNone/>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p</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E</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latin typeface="黑体" panose="02010609060101010101" pitchFamily="49" charset="-122"/>
                <a:ea typeface="黑体" panose="02010609060101010101" pitchFamily="49" charset="-122"/>
              </a:rPr>
              <a:t>严格的热力学定义是基于下列反应的：</a:t>
            </a:r>
            <a:endParaRPr lang="en-US" altLang="zh-CN" sz="2200" dirty="0">
              <a:latin typeface="黑体" panose="02010609060101010101" pitchFamily="49" charset="-122"/>
              <a:ea typeface="黑体" panose="02010609060101010101" pitchFamily="49" charset="-122"/>
            </a:endParaRPr>
          </a:p>
          <a:p>
            <a:pPr marL="0" lvl="1" indent="720090">
              <a:lnSpc>
                <a:spcPct val="150000"/>
              </a:lnSpc>
              <a:spcBef>
                <a:spcPts val="0"/>
              </a:spcBef>
              <a:buNone/>
            </a:pPr>
            <a:endParaRPr lang="en-US" altLang="zh-CN" sz="2000" dirty="0">
              <a:latin typeface="黑体" panose="02010609060101010101" pitchFamily="49" charset="-122"/>
              <a:ea typeface="黑体" panose="02010609060101010101" pitchFamily="49" charset="-122"/>
            </a:endParaRPr>
          </a:p>
          <a:p>
            <a:pPr marL="0" lvl="1" indent="720090">
              <a:lnSpc>
                <a:spcPct val="150000"/>
              </a:lnSpc>
              <a:spcBef>
                <a:spcPts val="1000"/>
              </a:spcBef>
              <a:spcAft>
                <a:spcPts val="0"/>
              </a:spcAft>
              <a:buNone/>
            </a:pPr>
            <a:r>
              <a:rPr lang="zh-CN" altLang="en-US" sz="2200" dirty="0">
                <a:latin typeface="黑体" panose="02010609060101010101" pitchFamily="49" charset="-122"/>
                <a:ea typeface="黑体" panose="02010609060101010101" pitchFamily="49" charset="-122"/>
              </a:rPr>
              <a:t>当这个反应的全部组分都以</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a:t>
            </a:r>
            <a:r>
              <a:rPr lang="zh-CN" altLang="en-US" sz="2200" dirty="0">
                <a:latin typeface="黑体" panose="02010609060101010101" pitchFamily="49" charset="-122"/>
                <a:ea typeface="黑体" panose="02010609060101010101" pitchFamily="49" charset="-122"/>
              </a:rPr>
              <a:t>个单位活度存在时，该反应的自由能变化可定义为</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0</a:t>
            </a:r>
            <a:r>
              <a:rPr lang="zh-CN" altLang="en-US" sz="2200" dirty="0">
                <a:latin typeface="黑体" panose="02010609060101010101" pitchFamily="49" charset="-122"/>
                <a:ea typeface="黑体" panose="02010609060101010101" pitchFamily="49" charset="-122"/>
              </a:rPr>
              <a:t>，即当</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(aq)</a:t>
            </a:r>
            <a:r>
              <a:rPr lang="zh-CN" altLang="en-US" sz="2200" dirty="0">
                <a:latin typeface="黑体" panose="02010609060101010101" pitchFamily="49" charset="-122"/>
                <a:ea typeface="黑体" panose="02010609060101010101" pitchFamily="49" charset="-122"/>
              </a:rPr>
              <a:t>在</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a:t>
            </a:r>
            <a:r>
              <a:rPr lang="zh-CN" altLang="en-US" sz="2200" dirty="0">
                <a:latin typeface="黑体" panose="02010609060101010101" pitchFamily="49" charset="-122"/>
                <a:ea typeface="黑体" panose="02010609060101010101" pitchFamily="49" charset="-122"/>
              </a:rPr>
              <a:t>单位活度与</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a:t>
            </a:r>
            <a:r>
              <a:rPr lang="zh-CN" altLang="en-US" sz="2200" dirty="0">
                <a:latin typeface="黑体" panose="02010609060101010101" pitchFamily="49" charset="-122"/>
                <a:ea typeface="黑体" panose="02010609060101010101" pitchFamily="49" charset="-122"/>
              </a:rPr>
              <a:t>个标准大气压</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(g)</a:t>
            </a:r>
            <a:r>
              <a:rPr lang="zh-CN" altLang="en-US" sz="2200" dirty="0">
                <a:latin typeface="黑体" panose="02010609060101010101" pitchFamily="49" charset="-122"/>
                <a:ea typeface="黑体" panose="02010609060101010101" pitchFamily="49" charset="-122"/>
              </a:rPr>
              <a:t>平衡时，电子活度才为</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a:t>
            </a:r>
            <a:r>
              <a:rPr lang="zh-CN" altLang="en-US" sz="2200" dirty="0">
                <a:latin typeface="黑体" panose="02010609060101010101" pitchFamily="49" charset="-122"/>
                <a:ea typeface="黑体" panose="02010609060101010101" pitchFamily="49" charset="-122"/>
              </a:rPr>
              <a:t>。</a:t>
            </a:r>
            <a:endParaRPr lang="en-US" altLang="zh-CN" sz="2200" dirty="0">
              <a:latin typeface="黑体" panose="02010609060101010101" pitchFamily="49" charset="-122"/>
              <a:ea typeface="黑体" panose="02010609060101010101" pitchFamily="49" charset="-122"/>
            </a:endParaRPr>
          </a:p>
          <a:p>
            <a:pPr marL="0" lvl="1" indent="0">
              <a:lnSpc>
                <a:spcPct val="130000"/>
              </a:lnSpc>
              <a:spcBef>
                <a:spcPts val="0"/>
              </a:spcBef>
              <a:buNone/>
            </a:pP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4440069" y="1773128"/>
            <a:ext cx="1854804" cy="467205"/>
          </a:xfrm>
          <a:prstGeom prst="rect">
            <a:avLst/>
          </a:prstGeom>
        </p:spPr>
      </p:pic>
      <p:pic>
        <p:nvPicPr>
          <p:cNvPr id="11" name="图片 10"/>
          <p:cNvPicPr>
            <a:picLocks noChangeAspect="1"/>
          </p:cNvPicPr>
          <p:nvPr/>
        </p:nvPicPr>
        <p:blipFill>
          <a:blip r:embed="rId2">
            <a:clrChange>
              <a:clrFrom>
                <a:srgbClr val="F9F9F9"/>
              </a:clrFrom>
              <a:clrTo>
                <a:srgbClr val="F9F9F9">
                  <a:alpha val="0"/>
                </a:srgbClr>
              </a:clrTo>
            </a:clrChange>
          </a:blip>
          <a:stretch>
            <a:fillRect/>
          </a:stretch>
        </p:blipFill>
        <p:spPr>
          <a:xfrm>
            <a:off x="3575720" y="2995708"/>
            <a:ext cx="3731521" cy="458692"/>
          </a:xfrm>
          <a:prstGeom prst="rect">
            <a:avLst/>
          </a:prstGeom>
        </p:spPr>
      </p:pic>
      <p:sp>
        <p:nvSpPr>
          <p:cNvPr id="15" name="文本框 14"/>
          <p:cNvSpPr txBox="1"/>
          <p:nvPr/>
        </p:nvSpPr>
        <p:spPr>
          <a:xfrm>
            <a:off x="1991544" y="4857761"/>
            <a:ext cx="8478344" cy="1198880"/>
          </a:xfrm>
          <a:prstGeom prst="rect">
            <a:avLst/>
          </a:prstGeom>
          <a:noFill/>
        </p:spPr>
        <p:txBody>
          <a:bodyPr wrap="square">
            <a:spAutoFit/>
          </a:bodyPr>
          <a:lstStyle/>
          <a:p>
            <a:pPr algn="ctr">
              <a:lnSpc>
                <a:spcPct val="150000"/>
              </a:lnSpc>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pE</a:t>
            </a:r>
            <a:r>
              <a:rPr lang="zh-CN" altLang="en-US" sz="2400" dirty="0">
                <a:latin typeface="黑体" panose="02010609060101010101" pitchFamily="49" charset="-122"/>
                <a:ea typeface="黑体" panose="02010609060101010101" pitchFamily="49" charset="-122"/>
              </a:rPr>
              <a:t>越小，电子浓度越高，体系提供电子的倾向就越强。</a:t>
            </a:r>
            <a:endParaRPr lang="en-US" altLang="zh-CN" sz="2400" dirty="0">
              <a:latin typeface="黑体" panose="02010609060101010101" pitchFamily="49" charset="-122"/>
              <a:ea typeface="黑体" panose="02010609060101010101" pitchFamily="49" charset="-122"/>
            </a:endParaRPr>
          </a:p>
          <a:p>
            <a:pPr algn="ctr">
              <a:lnSpc>
                <a:spcPct val="150000"/>
              </a:lnSpc>
            </a:pPr>
            <a:r>
              <a:rPr lang="zh-CN" altLang="en-US" sz="2400" dirty="0">
                <a:latin typeface="黑体" panose="02010609060101010101" pitchFamily="49" charset="-122"/>
                <a:ea typeface="黑体" panose="02010609060101010101" pitchFamily="49" charset="-122"/>
              </a:rPr>
              <a:t>反之，</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pE</a:t>
            </a:r>
            <a:r>
              <a:rPr lang="zh-CN" altLang="en-US" sz="2400" dirty="0">
                <a:latin typeface="黑体" panose="02010609060101010101" pitchFamily="49" charset="-122"/>
                <a:ea typeface="黑体" panose="02010609060101010101" pitchFamily="49" charset="-122"/>
              </a:rPr>
              <a:t>越大，电子浓度越低，体系接受电子的倾向就越强。</a:t>
            </a:r>
            <a:endParaRPr lang="zh-CN" altLang="en-US" sz="2400" dirty="0">
              <a:latin typeface="黑体" panose="02010609060101010101" pitchFamily="49" charset="-122"/>
              <a:ea typeface="黑体" panose="02010609060101010101" pitchFamily="49" charset="-122"/>
            </a:endParaRPr>
          </a:p>
        </p:txBody>
      </p:sp>
      <p:sp>
        <p:nvSpPr>
          <p:cNvPr id="16" name="Rectangle 8"/>
          <p:cNvSpPr/>
          <p:nvPr/>
        </p:nvSpPr>
        <p:spPr>
          <a:xfrm>
            <a:off x="1651000" y="4834255"/>
            <a:ext cx="8856980" cy="1389380"/>
          </a:xfrm>
          <a:prstGeom prst="rect">
            <a:avLst/>
          </a:prstGeom>
          <a:noFill/>
          <a:ln w="25400" cap="flat" cmpd="sng">
            <a:pattFill prst="wdUpDiag">
              <a:fgClr>
                <a:srgbClr val="FF0066"/>
              </a:fgClr>
              <a:bgClr>
                <a:srgbClr val="FFFF00"/>
              </a:bgClr>
            </a:patt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Tree>
  </p:cSld>
  <p:clrMapOvr>
    <a:masterClrMapping/>
  </p:clrMapOvr>
  <p:transition spd="slow">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839416" y="1356388"/>
            <a:ext cx="11057289" cy="27190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24130">
              <a:lnSpc>
                <a:spcPct val="130000"/>
              </a:lnSpc>
              <a:spcBef>
                <a:spcPts val="0"/>
              </a:spcBef>
              <a:buNone/>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氧化还原电位 </a:t>
            </a:r>
            <a:r>
              <a:rPr lang="en-US" altLang="zh-CN" sz="2400" b="1" i="1" dirty="0">
                <a:latin typeface="Times New Roman" panose="02020603050405020304" pitchFamily="18" charset="0"/>
                <a:ea typeface="黑体" panose="02010609060101010101" pitchFamily="49" charset="-122"/>
                <a:cs typeface="Times New Roman" panose="02020603050405020304" pitchFamily="18" charset="0"/>
              </a:rPr>
              <a:t>E</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和 </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p</a:t>
            </a:r>
            <a:r>
              <a:rPr lang="en-US" altLang="zh-CN" sz="2400" b="1" i="1" dirty="0">
                <a:latin typeface="Times New Roman" panose="02020603050405020304" pitchFamily="18" charset="0"/>
                <a:ea typeface="黑体" panose="02010609060101010101" pitchFamily="49" charset="-122"/>
                <a:cs typeface="Times New Roman" panose="02020603050405020304" pitchFamily="18" charset="0"/>
              </a:rPr>
              <a:t>E</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的关系</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marL="0" lvl="1" indent="243205">
              <a:lnSpc>
                <a:spcPct val="150000"/>
              </a:lnSpc>
              <a:spcBef>
                <a:spcPts val="0"/>
              </a:spcBef>
              <a:buNone/>
            </a:pPr>
            <a:r>
              <a:rPr lang="zh-CN" altLang="en-US" sz="2200" dirty="0">
                <a:latin typeface="黑体" panose="02010609060101010101" pitchFamily="49" charset="-122"/>
                <a:ea typeface="黑体" panose="02010609060101010101" pitchFamily="49" charset="-122"/>
                <a:cs typeface="Times New Roman" panose="02020603050405020304" pitchFamily="18" charset="0"/>
              </a:rPr>
              <a:t>任意一个氧化还原半反应可表示如下：</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a:p>
            <a:pPr marL="0" lvl="1" indent="274320">
              <a:lnSpc>
                <a:spcPct val="130000"/>
              </a:lnSpc>
              <a:spcBef>
                <a:spcPts val="0"/>
              </a:spcBef>
              <a:buNone/>
            </a:pPr>
            <a:r>
              <a:rPr lang="zh-CN" altLang="en-US" sz="2200" dirty="0">
                <a:latin typeface="黑体" panose="02010609060101010101" pitchFamily="49" charset="-122"/>
                <a:ea typeface="黑体" panose="02010609060101010101" pitchFamily="49" charset="-122"/>
                <a:cs typeface="Times New Roman" panose="02020603050405020304" pitchFamily="18" charset="0"/>
              </a:rPr>
              <a:t>根据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Nernst</a:t>
            </a:r>
            <a:r>
              <a:rPr lang="en-US" altLang="zh-CN" sz="2200" dirty="0">
                <a:latin typeface="黑体" panose="02010609060101010101" pitchFamily="49" charset="-122"/>
                <a:ea typeface="黑体" panose="02010609060101010101" pitchFamily="49" charset="-122"/>
                <a:cs typeface="Times New Roman" panose="02020603050405020304" pitchFamily="18" charset="0"/>
              </a:rPr>
              <a:t> </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方程，</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p</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E </a:t>
            </a:r>
            <a:r>
              <a:rPr lang="zh-CN" altLang="en-US" sz="2200" dirty="0">
                <a:latin typeface="黑体" panose="02010609060101010101" pitchFamily="49" charset="-122"/>
                <a:ea typeface="黑体" panose="02010609060101010101" pitchFamily="49" charset="-122"/>
                <a:cs typeface="Times New Roman" panose="02020603050405020304" pitchFamily="18" charset="0"/>
              </a:rPr>
              <a:t>的一般表示形式为：</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5919470" y="1941830"/>
            <a:ext cx="2507615" cy="414655"/>
          </a:xfrm>
          <a:prstGeom prst="rect">
            <a:avLst/>
          </a:prstGeom>
        </p:spPr>
      </p:pic>
      <p:pic>
        <p:nvPicPr>
          <p:cNvPr id="11" name="图片 10"/>
          <p:cNvPicPr>
            <a:picLocks noChangeAspect="1"/>
          </p:cNvPicPr>
          <p:nvPr/>
        </p:nvPicPr>
        <p:blipFill>
          <a:blip r:embed="rId2">
            <a:clrChange>
              <a:clrFrom>
                <a:srgbClr val="F9F9F9"/>
              </a:clrFrom>
              <a:clrTo>
                <a:srgbClr val="F9F9F9">
                  <a:alpha val="0"/>
                </a:srgbClr>
              </a:clrTo>
            </a:clrChange>
          </a:blip>
          <a:stretch>
            <a:fillRect/>
          </a:stretch>
        </p:blipFill>
        <p:spPr>
          <a:xfrm>
            <a:off x="8923020" y="1732915"/>
            <a:ext cx="2159000" cy="798195"/>
          </a:xfrm>
          <a:prstGeom prst="rect">
            <a:avLst/>
          </a:prstGeom>
        </p:spPr>
      </p:pic>
      <p:pic>
        <p:nvPicPr>
          <p:cNvPr id="13" name="图片 12"/>
          <p:cNvPicPr>
            <a:picLocks noChangeAspect="1"/>
          </p:cNvPicPr>
          <p:nvPr/>
        </p:nvPicPr>
        <p:blipFill>
          <a:blip r:embed="rId3">
            <a:clrChange>
              <a:clrFrom>
                <a:srgbClr val="F9F9F9"/>
              </a:clrFrom>
              <a:clrTo>
                <a:srgbClr val="F9F9F9">
                  <a:alpha val="0"/>
                </a:srgbClr>
              </a:clrTo>
            </a:clrChange>
          </a:blip>
          <a:stretch>
            <a:fillRect/>
          </a:stretch>
        </p:blipFill>
        <p:spPr>
          <a:xfrm>
            <a:off x="2498725" y="2590800"/>
            <a:ext cx="8157845" cy="969645"/>
          </a:xfrm>
          <a:prstGeom prst="rect">
            <a:avLst/>
          </a:prstGeom>
        </p:spPr>
      </p:pic>
      <p:pic>
        <p:nvPicPr>
          <p:cNvPr id="15" name="图片 14"/>
          <p:cNvPicPr>
            <a:picLocks noChangeAspect="1"/>
          </p:cNvPicPr>
          <p:nvPr/>
        </p:nvPicPr>
        <p:blipFill>
          <a:blip r:embed="rId4">
            <a:clrChange>
              <a:clrFrom>
                <a:srgbClr val="F9F9F9"/>
              </a:clrFrom>
              <a:clrTo>
                <a:srgbClr val="F9F9F9">
                  <a:alpha val="0"/>
                </a:srgbClr>
              </a:clrTo>
            </a:clrChange>
          </a:blip>
          <a:stretch>
            <a:fillRect/>
          </a:stretch>
        </p:blipFill>
        <p:spPr>
          <a:xfrm>
            <a:off x="6456045" y="3773805"/>
            <a:ext cx="4792980" cy="729615"/>
          </a:xfrm>
          <a:prstGeom prst="rect">
            <a:avLst/>
          </a:prstGeom>
        </p:spPr>
      </p:pic>
      <p:pic>
        <p:nvPicPr>
          <p:cNvPr id="17" name="图片 16"/>
          <p:cNvPicPr>
            <a:picLocks noChangeAspect="1"/>
          </p:cNvPicPr>
          <p:nvPr/>
        </p:nvPicPr>
        <p:blipFill>
          <a:blip r:embed="rId5">
            <a:clrChange>
              <a:clrFrom>
                <a:srgbClr val="F9F9F9"/>
              </a:clrFrom>
              <a:clrTo>
                <a:srgbClr val="F9F9F9">
                  <a:alpha val="0"/>
                </a:srgbClr>
              </a:clrTo>
            </a:clrChange>
          </a:blip>
          <a:stretch>
            <a:fillRect/>
          </a:stretch>
        </p:blipFill>
        <p:spPr>
          <a:xfrm>
            <a:off x="6642100" y="4477385"/>
            <a:ext cx="1792605" cy="391795"/>
          </a:xfrm>
          <a:prstGeom prst="rect">
            <a:avLst/>
          </a:prstGeom>
        </p:spPr>
      </p:pic>
      <p:sp>
        <p:nvSpPr>
          <p:cNvPr id="19" name="文本框 18"/>
          <p:cNvSpPr txBox="1"/>
          <p:nvPr/>
        </p:nvSpPr>
        <p:spPr>
          <a:xfrm>
            <a:off x="1127760" y="4923790"/>
            <a:ext cx="10120630" cy="1741805"/>
          </a:xfrm>
          <a:prstGeom prst="rect">
            <a:avLst/>
          </a:prstGeom>
          <a:noFill/>
        </p:spPr>
        <p:txBody>
          <a:bodyPr wrap="square">
            <a:spAutoFit/>
          </a:bodyPr>
          <a:lstStyle/>
          <a:p>
            <a:pPr marL="342900" indent="-342900" eaLnBrk="1" hangingPunct="1">
              <a:lnSpc>
                <a:spcPct val="110000"/>
              </a:lnSpc>
              <a:spcBef>
                <a:spcPct val="50000"/>
              </a:spcBef>
              <a:buClr>
                <a:schemeClr val="accent1"/>
              </a:buClr>
              <a:buFont typeface="Wingdings" panose="05000000000000000000" pitchFamily="2" charset="2"/>
            </a:pPr>
            <a:r>
              <a:rPr kumimoji="0" lang="zh-CN" altLang="en-US" sz="220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实验测定</a:t>
            </a:r>
            <a:r>
              <a:rPr lang="zh-CN" altLang="en-US" sz="2200" dirty="0">
                <a:latin typeface="Times New Roman" panose="02020603050405020304" pitchFamily="18" charset="0"/>
                <a:ea typeface="黑体" panose="02010609060101010101" pitchFamily="49" charset="-122"/>
                <a:sym typeface="+mn-ea"/>
              </a:rPr>
              <a:t>法拉第常数</a:t>
            </a:r>
            <a:r>
              <a:rPr lang="en-US" altLang="zh-CN" sz="2200" dirty="0">
                <a:latin typeface="Times New Roman" panose="02020603050405020304" pitchFamily="18" charset="0"/>
                <a:ea typeface="黑体" panose="02010609060101010101" pitchFamily="49" charset="-122"/>
                <a:sym typeface="+mn-ea"/>
              </a:rPr>
              <a:t>: </a:t>
            </a:r>
            <a:r>
              <a:rPr lang="en-US" altLang="zh-CN" sz="2200" i="1" dirty="0">
                <a:latin typeface="Times New Roman" panose="02020603050405020304" pitchFamily="18" charset="0"/>
                <a:ea typeface="黑体" panose="02010609060101010101" pitchFamily="49" charset="-122"/>
                <a:sym typeface="+mn-ea"/>
              </a:rPr>
              <a:t>F</a:t>
            </a:r>
            <a:r>
              <a:rPr lang="zh-CN" altLang="en-US" sz="2200" dirty="0">
                <a:latin typeface="Times New Roman" panose="02020603050405020304" pitchFamily="18" charset="0"/>
                <a:ea typeface="黑体" panose="02010609060101010101" pitchFamily="49" charset="-122"/>
                <a:sym typeface="+mn-ea"/>
              </a:rPr>
              <a:t>＝</a:t>
            </a:r>
            <a:r>
              <a:rPr lang="en-US" altLang="zh-CN" sz="2200" dirty="0">
                <a:latin typeface="Times New Roman" panose="02020603050405020304" pitchFamily="18" charset="0"/>
                <a:ea typeface="黑体" panose="02010609060101010101" pitchFamily="49" charset="-122"/>
                <a:sym typeface="+mn-ea"/>
              </a:rPr>
              <a:t>96500 J/(V</a:t>
            </a:r>
            <a:r>
              <a:rPr lang="en-US" altLang="zh-CN" sz="2200" dirty="0">
                <a:latin typeface="Times New Roman" panose="02020603050405020304" pitchFamily="18" charset="0"/>
                <a:ea typeface="黑体" panose="02010609060101010101" pitchFamily="49" charset="-122"/>
                <a:sym typeface="Symbol" panose="05050102010706020507" pitchFamily="18" charset="2"/>
              </a:rPr>
              <a:t></a:t>
            </a:r>
            <a:r>
              <a:rPr lang="en-US" altLang="zh-CN" sz="2200" dirty="0">
                <a:latin typeface="Times New Roman" panose="02020603050405020304" pitchFamily="18" charset="0"/>
                <a:ea typeface="黑体" panose="02010609060101010101" pitchFamily="49" charset="-122"/>
                <a:sym typeface="+mn-ea"/>
              </a:rPr>
              <a:t> mol);  </a:t>
            </a:r>
            <a:r>
              <a:rPr lang="en-US" altLang="zh-CN" sz="2200" i="1" dirty="0">
                <a:latin typeface="Times New Roman" panose="02020603050405020304" pitchFamily="18" charset="0"/>
                <a:ea typeface="黑体" panose="02010609060101010101" pitchFamily="49" charset="-122"/>
                <a:sym typeface="+mn-ea"/>
              </a:rPr>
              <a:t>T</a:t>
            </a:r>
            <a:r>
              <a:rPr lang="en-US" altLang="zh-CN" sz="2200" dirty="0">
                <a:latin typeface="Times New Roman" panose="02020603050405020304" pitchFamily="18" charset="0"/>
                <a:ea typeface="黑体" panose="02010609060101010101" pitchFamily="49" charset="-122"/>
                <a:sym typeface="+mn-ea"/>
              </a:rPr>
              <a:t>=298 K; </a:t>
            </a:r>
            <a:r>
              <a:rPr lang="en-US" altLang="zh-CN" sz="2200" i="1" dirty="0">
                <a:latin typeface="Times New Roman" panose="02020603050405020304" pitchFamily="18" charset="0"/>
                <a:ea typeface="黑体" panose="02010609060101010101" pitchFamily="49" charset="-122"/>
                <a:sym typeface="+mn-ea"/>
              </a:rPr>
              <a:t>R</a:t>
            </a:r>
            <a:r>
              <a:rPr lang="en-US" altLang="zh-CN" sz="2200" dirty="0">
                <a:latin typeface="Times New Roman" panose="02020603050405020304" pitchFamily="18" charset="0"/>
                <a:ea typeface="黑体" panose="02010609060101010101" pitchFamily="49" charset="-122"/>
                <a:sym typeface="+mn-ea"/>
              </a:rPr>
              <a:t>=8.31 J/(K</a:t>
            </a:r>
            <a:r>
              <a:rPr lang="en-US" altLang="zh-CN" sz="2200" dirty="0">
                <a:latin typeface="Times New Roman" panose="02020603050405020304" pitchFamily="18" charset="0"/>
                <a:ea typeface="黑体" panose="02010609060101010101" pitchFamily="49" charset="-122"/>
                <a:sym typeface="Symbol" panose="05050102010706020507" pitchFamily="18" charset="2"/>
              </a:rPr>
              <a:t></a:t>
            </a:r>
            <a:r>
              <a:rPr lang="en-US" altLang="zh-CN" sz="2200" dirty="0">
                <a:latin typeface="Times New Roman" panose="02020603050405020304" pitchFamily="18" charset="0"/>
                <a:ea typeface="黑体" panose="02010609060101010101" pitchFamily="49" charset="-122"/>
                <a:sym typeface="+mn-ea"/>
              </a:rPr>
              <a:t>mol)</a:t>
            </a:r>
            <a:endParaRPr lang="en-US" altLang="zh-CN" sz="2200" b="0" dirty="0">
              <a:latin typeface="Times New Roman" panose="02020603050405020304" pitchFamily="18" charset="0"/>
              <a:ea typeface="黑体" panose="02010609060101010101" pitchFamily="49" charset="-122"/>
            </a:endParaRPr>
          </a:p>
          <a:p>
            <a:pPr marL="342900" marR="0" lvl="0" indent="-342900" algn="l" defTabSz="914400" rtl="0" eaLnBrk="1" fontAlgn="base" latinLnBrk="0" hangingPunct="1">
              <a:lnSpc>
                <a:spcPct val="110000"/>
              </a:lnSpc>
              <a:spcBef>
                <a:spcPct val="20000"/>
              </a:spcBef>
              <a:spcAft>
                <a:spcPct val="0"/>
              </a:spcAft>
              <a:buClr>
                <a:schemeClr val="accent1"/>
              </a:buClr>
              <a:buSzTx/>
              <a:buFont typeface="Wingdings" panose="05000000000000000000" pitchFamily="2" charset="2"/>
              <a:buNone/>
              <a:defRPr/>
            </a:pPr>
            <a:r>
              <a:rPr kumimoji="0" lang="en-US" altLang="zh-CN" sz="22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p</a:t>
            </a:r>
            <a:r>
              <a:rPr kumimoji="0" lang="en-US" altLang="zh-CN" sz="2200" i="1"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E</a:t>
            </a:r>
            <a:r>
              <a:rPr kumimoji="0" lang="zh-CN" altLang="en-US" sz="22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2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200" i="1"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EF</a:t>
            </a:r>
            <a:r>
              <a:rPr kumimoji="0" lang="en-US" altLang="zh-CN" sz="22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/(2.303</a:t>
            </a:r>
            <a:r>
              <a:rPr kumimoji="0" lang="en-US" altLang="zh-CN" sz="2200" i="1"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RT</a:t>
            </a:r>
            <a:r>
              <a:rPr kumimoji="0" lang="en-US" altLang="zh-CN" sz="22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en-US" altLang="zh-CN" sz="22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10000"/>
              </a:lnSpc>
              <a:spcBef>
                <a:spcPct val="20000"/>
              </a:spcBef>
              <a:spcAft>
                <a:spcPct val="0"/>
              </a:spcAft>
              <a:buClr>
                <a:schemeClr val="accent1"/>
              </a:buClr>
              <a:buSzTx/>
              <a:buFont typeface="Wingdings" panose="05000000000000000000" pitchFamily="2" charset="2"/>
              <a:buNone/>
              <a:defRPr/>
            </a:pPr>
            <a:r>
              <a:rPr kumimoji="0" lang="en-US" altLang="zh-CN" sz="22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p</a:t>
            </a:r>
            <a:r>
              <a:rPr kumimoji="0" lang="en-US" altLang="zh-CN" sz="2200" i="1"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E</a:t>
            </a:r>
            <a:r>
              <a:rPr kumimoji="0" lang="en-US" altLang="zh-CN" sz="22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 = </a:t>
            </a:r>
            <a:r>
              <a:rPr kumimoji="0" lang="en-US" altLang="zh-CN" sz="2200" i="1"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E</a:t>
            </a:r>
            <a:r>
              <a:rPr kumimoji="0" lang="en-US" altLang="zh-CN" sz="22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/(0.059 V)</a:t>
            </a:r>
            <a:endParaRPr kumimoji="0" lang="en-US" altLang="zh-CN" sz="2200"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10000"/>
              </a:lnSpc>
              <a:spcBef>
                <a:spcPct val="20000"/>
              </a:spcBef>
              <a:spcAft>
                <a:spcPct val="0"/>
              </a:spcAft>
              <a:buClr>
                <a:schemeClr val="accent1"/>
              </a:buClr>
              <a:buSzTx/>
              <a:buFontTx/>
              <a:buNone/>
              <a:defRPr/>
            </a:pPr>
            <a:r>
              <a:rPr kumimoji="0" lang="zh-CN" altLang="en-US" sz="2000"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同样：</a:t>
            </a: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a:t>
            </a:r>
            <a:r>
              <a:rPr kumimoji="0" lang="en-US" altLang="zh-CN" sz="2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a:t>
            </a:r>
            <a:r>
              <a:rPr kumimoji="0" lang="ru-RU" altLang="zh-CN" sz="2000" i="0" u="none" strike="noStrike" kern="1200" cap="none" spc="0" normalizeH="0" baseline="30000" noProof="0" dirty="0">
                <a:ln>
                  <a:noFill/>
                </a:ln>
                <a:effectLst/>
                <a:uLnTx/>
                <a:uFillTx/>
                <a:latin typeface="Times New Roman" panose="02020603050405020304" pitchFamily="18" charset="0"/>
                <a:cs typeface="Times New Roman" panose="02020603050405020304" pitchFamily="18" charset="0"/>
              </a:rPr>
              <a:t>Ө</a:t>
            </a: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 </a:t>
            </a:r>
            <a:r>
              <a:rPr kumimoji="0" lang="en-US" altLang="zh-CN" sz="2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a:t>
            </a:r>
            <a:r>
              <a:rPr kumimoji="0" lang="ru-RU" altLang="zh-CN" sz="2000" i="0" u="none" strike="noStrike" kern="1200" cap="none" spc="0" normalizeH="0" baseline="30000" noProof="0" dirty="0">
                <a:ln>
                  <a:noFill/>
                </a:ln>
                <a:effectLst/>
                <a:uLnTx/>
                <a:uFillTx/>
                <a:latin typeface="Times New Roman" panose="02020603050405020304" pitchFamily="18" charset="0"/>
                <a:cs typeface="Times New Roman" panose="02020603050405020304" pitchFamily="18" charset="0"/>
              </a:rPr>
              <a:t>Ө</a:t>
            </a: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/0.059</a:t>
            </a:r>
            <a:endParaRPr lang="zh-CN" altLang="en-US" sz="2000" dirty="0">
              <a:latin typeface="Times New Roman" panose="02020603050405020304" pitchFamily="18" charset="0"/>
              <a:cs typeface="Times New Roman" panose="02020603050405020304" pitchFamily="18" charset="0"/>
            </a:endParaRPr>
          </a:p>
        </p:txBody>
      </p:sp>
      <p:sp>
        <p:nvSpPr>
          <p:cNvPr id="2" name="Text Box 4"/>
          <p:cNvSpPr txBox="1">
            <a:spLocks noChangeArrowheads="1"/>
          </p:cNvSpPr>
          <p:nvPr/>
        </p:nvSpPr>
        <p:spPr bwMode="auto">
          <a:xfrm>
            <a:off x="191135" y="260985"/>
            <a:ext cx="11867515" cy="1198880"/>
          </a:xfrm>
          <a:prstGeom prst="rect">
            <a:avLst/>
          </a:prstGeom>
          <a:noFill/>
          <a:ln w="9525">
            <a:noFill/>
            <a:miter lim="800000"/>
          </a:ln>
          <a:effectLst/>
        </p:spPr>
        <p:txBody>
          <a:bodyPr wrap="square">
            <a:spAutoFit/>
          </a:bodyPr>
          <a:p>
            <a:pPr marL="457200" indent="-457200" eaLnBrk="1" hangingPunct="1">
              <a:lnSpc>
                <a:spcPct val="12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电子活度和氧化还原电位</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2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3000" b="1" dirty="0">
                <a:solidFill>
                  <a:srgbClr val="000000"/>
                </a:solidFill>
                <a:latin typeface="Times New Roman" panose="02020603050405020304" pitchFamily="18" charset="0"/>
                <a:cs typeface="Times New Roman" panose="02020603050405020304" pitchFamily="18" charset="0"/>
                <a:sym typeface="+mn-ea"/>
              </a:rPr>
              <a:t>Electron Activity and</a:t>
            </a:r>
            <a:r>
              <a:rPr lang="en-US" altLang="zh-CN" sz="3000" dirty="0">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3000" b="1" dirty="0">
                <a:solidFill>
                  <a:srgbClr val="000000"/>
                </a:solidFill>
                <a:latin typeface="Times New Roman" panose="02020603050405020304" pitchFamily="18" charset="0"/>
                <a:cs typeface="Times New Roman" panose="02020603050405020304" pitchFamily="18" charset="0"/>
              </a:rPr>
              <a:t>Oxidation-Reduction Potential</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文本框 7"/>
          <p:cNvSpPr txBox="1"/>
          <p:nvPr/>
        </p:nvSpPr>
        <p:spPr>
          <a:xfrm>
            <a:off x="1557404" y="1556286"/>
            <a:ext cx="7634472" cy="4893945"/>
          </a:xfrm>
          <a:prstGeom prst="rect">
            <a:avLst/>
          </a:prstGeom>
          <a:noFill/>
        </p:spPr>
        <p:txBody>
          <a:bodyPr wrap="square">
            <a:spAutoFit/>
          </a:bodyPr>
          <a:lstStyle/>
          <a:p>
            <a:pPr marL="342900" marR="0" lvl="0" indent="-342900" algn="l" defTabSz="914400" rtl="0" eaLnBrk="1" fontAlgn="base" latinLnBrk="0" hangingPunct="1">
              <a:lnSpc>
                <a:spcPct val="110000"/>
              </a:lnSpc>
              <a:spcBef>
                <a:spcPct val="20000"/>
              </a:spcBef>
              <a:spcAft>
                <a:spcPct val="0"/>
              </a:spcAft>
              <a:buClr>
                <a:schemeClr val="accent1"/>
              </a:buClr>
              <a:buSzPct val="70000"/>
              <a:buFont typeface="Wingdings" panose="05000000000000000000" pitchFamily="2" charset="2"/>
              <a:buNone/>
              <a:defRPr/>
            </a:pPr>
            <a:r>
              <a:rPr kumimoji="0" lang="en-US" altLang="zh-CN" sz="2400" b="1" i="0" u="none" strike="noStrike" kern="0" cap="none" spc="0" normalizeH="0" baseline="0" noProof="0" dirty="0">
                <a:ln>
                  <a:noFill/>
                </a:ln>
                <a:solidFill>
                  <a:schemeClr val="accent1">
                    <a:lumMod val="75000"/>
                  </a:schemeClr>
                </a:solidFill>
                <a:uLnTx/>
                <a:uFillTx/>
                <a:latin typeface="Times New Roman" panose="02020603050405020304" pitchFamily="18" charset="0"/>
                <a:ea typeface="+mn-ea"/>
                <a:cs typeface="Times New Roman" panose="02020603050405020304" pitchFamily="18" charset="0"/>
              </a:rPr>
              <a:t>Nernst</a:t>
            </a:r>
            <a:r>
              <a:rPr kumimoji="0" lang="zh-CN" altLang="en-US" sz="2400" b="1" i="0" u="none" strike="noStrike" kern="0" cap="none" spc="0" normalizeH="0" baseline="0" noProof="0" dirty="0">
                <a:ln>
                  <a:noFill/>
                </a:ln>
                <a:solidFill>
                  <a:schemeClr val="accent1">
                    <a:lumMod val="75000"/>
                  </a:schemeClr>
                </a:solidFill>
                <a:uLnTx/>
                <a:uFillTx/>
                <a:latin typeface="黑体" panose="02010609060101010101" pitchFamily="49" charset="-122"/>
                <a:ea typeface="黑体" panose="02010609060101010101" pitchFamily="49" charset="-122"/>
              </a:rPr>
              <a:t>方程</a:t>
            </a:r>
            <a:r>
              <a:rPr lang="zh-CN" altLang="en-US" sz="2400" b="1" kern="0" dirty="0">
                <a:solidFill>
                  <a:schemeClr val="accent1">
                    <a:lumMod val="75000"/>
                  </a:schemeClr>
                </a:solidFill>
                <a:latin typeface="黑体" panose="02010609060101010101" pitchFamily="49" charset="-122"/>
                <a:ea typeface="黑体" panose="02010609060101010101" pitchFamily="49" charset="-122"/>
              </a:rPr>
              <a:t>：</a:t>
            </a:r>
            <a:endParaRPr kumimoji="0" lang="zh-CN" altLang="en-US" sz="2400" b="1" i="0" u="none" strike="noStrike" kern="0" cap="none" spc="0" normalizeH="0" baseline="0" noProof="0" dirty="0">
              <a:ln>
                <a:noFill/>
              </a:ln>
              <a:solidFill>
                <a:schemeClr val="accent1">
                  <a:lumMod val="75000"/>
                </a:schemeClr>
              </a:solidFill>
              <a:uLnTx/>
              <a:uFillTx/>
              <a:latin typeface="黑体" panose="02010609060101010101" pitchFamily="49" charset="-122"/>
              <a:ea typeface="黑体" panose="02010609060101010101" pitchFamily="49" charset="-122"/>
            </a:endParaRPr>
          </a:p>
          <a:p>
            <a:pPr marL="342900" marR="0" lvl="0" indent="-342900" algn="l" defTabSz="914400" rtl="0" eaLnBrk="1" fontAlgn="base" latinLnBrk="0" hangingPunct="1">
              <a:lnSpc>
                <a:spcPct val="110000"/>
              </a:lnSpc>
              <a:spcBef>
                <a:spcPct val="20000"/>
              </a:spcBef>
              <a:spcAft>
                <a:spcPct val="0"/>
              </a:spcAft>
              <a:buClr>
                <a:schemeClr val="accent1"/>
              </a:buClr>
              <a:buSzPct val="70000"/>
              <a:buFont typeface="Wingdings" panose="05000000000000000000" pitchFamily="2" charset="2"/>
              <a:buNone/>
              <a:defRPr/>
            </a:pPr>
            <a:r>
              <a:rPr kumimoji="0" lang="zh-CN" altLang="en-US" sz="2400" b="1" i="0" u="none" strike="noStrike" kern="0" cap="none" spc="0" normalizeH="0" baseline="0" noProof="0" dirty="0">
                <a:ln>
                  <a:noFill/>
                </a:ln>
                <a:uLnTx/>
                <a:uFillTx/>
                <a:latin typeface="Times New Roman" panose="02020603050405020304" pitchFamily="18" charset="0"/>
                <a:ea typeface="+mn-ea"/>
                <a:cs typeface="+mn-cs"/>
              </a:rPr>
              <a:t>　</a:t>
            </a:r>
            <a:r>
              <a:rPr kumimoji="0" lang="zh-CN" altLang="en-US" sz="2400" b="1" u="none" strike="noStrike" kern="0" cap="none" spc="0" normalizeH="0" baseline="0" noProof="0" dirty="0">
                <a:ln>
                  <a:noFill/>
                </a:ln>
                <a:uLnTx/>
                <a:uFillTx/>
                <a:latin typeface="Times New Roman" panose="02020603050405020304" pitchFamily="18" charset="0"/>
                <a:ea typeface="+mn-ea"/>
                <a:cs typeface="+mn-cs"/>
              </a:rPr>
              <a:t>　　</a:t>
            </a:r>
            <a:r>
              <a:rPr kumimoji="0" lang="en-US" altLang="zh-CN" sz="2400" b="1" i="1" u="none" strike="noStrike" kern="0" cap="none" spc="0" normalizeH="0" baseline="0" noProof="0" dirty="0">
                <a:ln>
                  <a:noFill/>
                </a:ln>
                <a:solidFill>
                  <a:schemeClr val="tx1"/>
                </a:solidFill>
                <a:uLnTx/>
                <a:uFillTx/>
                <a:latin typeface="Times New Roman" panose="02020603050405020304" pitchFamily="18" charset="0"/>
                <a:ea typeface="+mn-ea"/>
                <a:cs typeface="Times New Roman" panose="02020603050405020304" pitchFamily="18" charset="0"/>
              </a:rPr>
              <a:t>E</a:t>
            </a:r>
            <a:r>
              <a:rPr kumimoji="0" lang="en-US" altLang="zh-CN" sz="2400" b="1" u="none" strike="noStrike" kern="0" cap="none" spc="0" normalizeH="0" baseline="0" noProof="0" dirty="0">
                <a:ln>
                  <a:noFill/>
                </a:ln>
                <a:solidFill>
                  <a:schemeClr val="tx1"/>
                </a:solidFill>
                <a:uLnTx/>
                <a:uFillTx/>
                <a:latin typeface="Times New Roman" panose="02020603050405020304" pitchFamily="18" charset="0"/>
                <a:ea typeface="+mn-ea"/>
                <a:cs typeface="Times New Roman" panose="02020603050405020304" pitchFamily="18" charset="0"/>
              </a:rPr>
              <a:t> </a:t>
            </a:r>
            <a:r>
              <a:rPr kumimoji="0" lang="zh-CN" altLang="en-US" sz="2400" b="1" u="none" strike="noStrike" kern="0" cap="none" spc="0" normalizeH="0" baseline="0" noProof="0" dirty="0">
                <a:ln>
                  <a:noFill/>
                </a:ln>
                <a:solidFill>
                  <a:schemeClr val="tx1"/>
                </a:solidFill>
                <a:uLnTx/>
                <a:uFillTx/>
                <a:latin typeface="Times New Roman" panose="02020603050405020304" pitchFamily="18" charset="0"/>
                <a:ea typeface="+mn-ea"/>
                <a:cs typeface="Times New Roman" panose="02020603050405020304" pitchFamily="18" charset="0"/>
              </a:rPr>
              <a:t>＝ </a:t>
            </a:r>
            <a:r>
              <a:rPr kumimoji="0" lang="en-US" altLang="zh-CN" sz="2400" b="1" i="1" u="none" strike="noStrike" kern="0" cap="none" spc="0" normalizeH="0" baseline="0" noProof="0" dirty="0">
                <a:ln>
                  <a:noFill/>
                </a:ln>
                <a:solidFill>
                  <a:schemeClr val="tx1"/>
                </a:solidFill>
                <a:uLnTx/>
                <a:uFillTx/>
                <a:latin typeface="Times New Roman" panose="02020603050405020304" pitchFamily="18" charset="0"/>
                <a:ea typeface="+mn-ea"/>
                <a:cs typeface="Times New Roman" panose="02020603050405020304" pitchFamily="18" charset="0"/>
              </a:rPr>
              <a:t>E</a:t>
            </a:r>
            <a:r>
              <a:rPr kumimoji="0" lang="ru-RU" altLang="zh-CN" sz="2400" b="1" u="none" strike="noStrike" kern="0" cap="none" spc="0" normalizeH="0" baseline="30000" noProof="0" dirty="0">
                <a:ln>
                  <a:noFill/>
                </a:ln>
                <a:solidFill>
                  <a:schemeClr val="tx1"/>
                </a:solidFill>
                <a:uLnTx/>
                <a:uFillTx/>
                <a:latin typeface="Times New Roman" panose="02020603050405020304" pitchFamily="18" charset="0"/>
                <a:ea typeface="+mn-ea"/>
                <a:cs typeface="Times New Roman" panose="02020603050405020304" pitchFamily="18" charset="0"/>
              </a:rPr>
              <a:t>Ө</a:t>
            </a:r>
            <a:r>
              <a:rPr kumimoji="0" lang="en-US" altLang="zh-CN" sz="2400" b="1" u="none" strike="noStrike" kern="0" cap="none" spc="0" normalizeH="0" baseline="30000" noProof="0" dirty="0">
                <a:ln>
                  <a:noFill/>
                </a:ln>
                <a:solidFill>
                  <a:schemeClr val="tx1"/>
                </a:solidFill>
                <a:uLnTx/>
                <a:uFillTx/>
                <a:latin typeface="Times New Roman" panose="02020603050405020304" pitchFamily="18" charset="0"/>
                <a:ea typeface="+mn-ea"/>
                <a:cs typeface="Times New Roman" panose="02020603050405020304" pitchFamily="18" charset="0"/>
              </a:rPr>
              <a:t> </a:t>
            </a:r>
            <a:r>
              <a:rPr kumimoji="0" lang="en-US" altLang="zh-CN" sz="2400" b="1" u="none" strike="noStrike" kern="0" cap="none" spc="0" normalizeH="0" baseline="0" noProof="0" dirty="0">
                <a:ln>
                  <a:noFill/>
                </a:ln>
                <a:solidFill>
                  <a:schemeClr val="tx1"/>
                </a:solidFill>
                <a:uLnTx/>
                <a:uFillTx/>
                <a:latin typeface="Times New Roman" panose="02020603050405020304" pitchFamily="18" charset="0"/>
                <a:ea typeface="+mn-ea"/>
                <a:cs typeface="Times New Roman" panose="02020603050405020304" pitchFamily="18" charset="0"/>
              </a:rPr>
              <a:t>- [(2.303 </a:t>
            </a:r>
            <a:r>
              <a:rPr kumimoji="0" lang="en-US" altLang="zh-CN" sz="2400" b="1" i="1" u="none" strike="noStrike" kern="0" cap="none" spc="0" normalizeH="0" baseline="0" noProof="0" dirty="0">
                <a:ln>
                  <a:noFill/>
                </a:ln>
                <a:solidFill>
                  <a:schemeClr val="tx1"/>
                </a:solidFill>
                <a:uLnTx/>
                <a:uFillTx/>
                <a:latin typeface="Times New Roman" panose="02020603050405020304" pitchFamily="18" charset="0"/>
                <a:ea typeface="+mn-ea"/>
                <a:cs typeface="Times New Roman" panose="02020603050405020304" pitchFamily="18" charset="0"/>
              </a:rPr>
              <a:t>RT</a:t>
            </a:r>
            <a:r>
              <a:rPr kumimoji="0" lang="en-US" altLang="zh-CN" sz="2400" b="1" u="none" strike="noStrike" kern="0" cap="none" spc="0" normalizeH="0" baseline="0" noProof="0" dirty="0">
                <a:ln>
                  <a:noFill/>
                </a:ln>
                <a:solidFill>
                  <a:schemeClr val="tx1"/>
                </a:solidFill>
                <a:uLnTx/>
                <a:uFillTx/>
                <a:latin typeface="Times New Roman" panose="02020603050405020304" pitchFamily="18" charset="0"/>
                <a:ea typeface="+mn-ea"/>
                <a:cs typeface="Times New Roman" panose="02020603050405020304" pitchFamily="18" charset="0"/>
              </a:rPr>
              <a:t>/(n</a:t>
            </a:r>
            <a:r>
              <a:rPr kumimoji="0" lang="en-US" altLang="zh-CN" sz="2400" b="1" i="1" u="none" strike="noStrike" kern="0" cap="none" spc="0" normalizeH="0" baseline="0" noProof="0" dirty="0">
                <a:ln>
                  <a:noFill/>
                </a:ln>
                <a:solidFill>
                  <a:schemeClr val="tx1"/>
                </a:solidFill>
                <a:uLnTx/>
                <a:uFillTx/>
                <a:latin typeface="Times New Roman" panose="02020603050405020304" pitchFamily="18" charset="0"/>
                <a:ea typeface="+mn-ea"/>
                <a:cs typeface="Times New Roman" panose="02020603050405020304" pitchFamily="18" charset="0"/>
              </a:rPr>
              <a:t>F</a:t>
            </a:r>
            <a:r>
              <a:rPr kumimoji="0" lang="en-US" altLang="zh-CN" sz="2400" b="1" u="none" strike="noStrike" kern="0" cap="none" spc="0" normalizeH="0" baseline="0" noProof="0" dirty="0">
                <a:ln>
                  <a:noFill/>
                </a:ln>
                <a:solidFill>
                  <a:schemeClr val="tx1"/>
                </a:solidFill>
                <a:uLnTx/>
                <a:uFillTx/>
                <a:latin typeface="Times New Roman" panose="02020603050405020304" pitchFamily="18" charset="0"/>
                <a:ea typeface="+mn-ea"/>
                <a:cs typeface="Times New Roman" panose="02020603050405020304" pitchFamily="18" charset="0"/>
              </a:rPr>
              <a:t>)]lg[Red]/[Ox]</a:t>
            </a:r>
            <a:endParaRPr kumimoji="0" lang="en-US" altLang="zh-CN" sz="2400" b="1" u="none" strike="noStrike" kern="0" cap="none" spc="0" normalizeH="0" baseline="0" noProof="0" dirty="0">
              <a:ln>
                <a:noFill/>
              </a:ln>
              <a:solidFill>
                <a:schemeClr val="tx1"/>
              </a:solidFill>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10000"/>
              </a:lnSpc>
              <a:spcBef>
                <a:spcPct val="20000"/>
              </a:spcBef>
              <a:spcAft>
                <a:spcPct val="0"/>
              </a:spcAft>
              <a:buClr>
                <a:schemeClr val="accent1"/>
              </a:buClr>
              <a:buSzPct val="70000"/>
              <a:buFont typeface="Wingdings" panose="05000000000000000000" pitchFamily="2" charset="2"/>
              <a:buNone/>
              <a:defRPr/>
            </a:pPr>
            <a:endParaRPr lang="en-US" altLang="zh-CN" sz="2400" b="1" kern="0" dirty="0">
              <a:latin typeface="黑体" panose="02010609060101010101" pitchFamily="49" charset="-122"/>
              <a:ea typeface="黑体" panose="02010609060101010101" pitchFamily="49" charset="-122"/>
            </a:endParaRPr>
          </a:p>
          <a:p>
            <a:pPr marL="342900" lvl="0" indent="-342900" eaLnBrk="1" hangingPunct="1">
              <a:lnSpc>
                <a:spcPct val="110000"/>
              </a:lnSpc>
              <a:spcBef>
                <a:spcPct val="20000"/>
              </a:spcBef>
              <a:buClr>
                <a:schemeClr val="accent1"/>
              </a:buClr>
              <a:buSzPct val="70000"/>
              <a:defRPr/>
            </a:pPr>
            <a:r>
              <a:rPr lang="zh-CN" altLang="en-US" sz="2400" b="1" kern="0" dirty="0">
                <a:solidFill>
                  <a:schemeClr val="accent1">
                    <a:lumMod val="75000"/>
                  </a:schemeClr>
                </a:solidFill>
                <a:latin typeface="黑体" panose="02010609060101010101" pitchFamily="49" charset="-122"/>
                <a:ea typeface="黑体" panose="02010609060101010101" pitchFamily="49" charset="-122"/>
              </a:rPr>
              <a:t>当反应达平衡时：</a:t>
            </a:r>
            <a:endParaRPr lang="zh-CN" altLang="en-US" sz="2400" b="1" kern="0" dirty="0">
              <a:solidFill>
                <a:schemeClr val="accent1">
                  <a:lumMod val="75000"/>
                </a:schemeClr>
              </a:solidFill>
              <a:latin typeface="黑体" panose="02010609060101010101" pitchFamily="49" charset="-122"/>
              <a:ea typeface="黑体" panose="02010609060101010101" pitchFamily="49" charset="-122"/>
            </a:endParaRPr>
          </a:p>
          <a:p>
            <a:pPr marL="342900" lvl="0" indent="-342900" eaLnBrk="1" hangingPunct="1">
              <a:lnSpc>
                <a:spcPct val="110000"/>
              </a:lnSpc>
              <a:spcBef>
                <a:spcPts val="1200"/>
              </a:spcBef>
              <a:spcAft>
                <a:spcPts val="0"/>
              </a:spcAft>
              <a:buClr>
                <a:schemeClr val="accent1"/>
              </a:buClr>
              <a:buSzPct val="70000"/>
              <a:defRPr/>
            </a:pPr>
            <a:r>
              <a:rPr lang="zh-CN" altLang="en-US" sz="2400" b="1" kern="0" dirty="0">
                <a:latin typeface="黑体" panose="02010609060101010101" pitchFamily="49" charset="-122"/>
                <a:ea typeface="黑体" panose="02010609060101010101" pitchFamily="49" charset="-122"/>
              </a:rPr>
              <a:t>　　　       </a:t>
            </a:r>
            <a:r>
              <a:rPr lang="en-US" altLang="zh-CN" sz="2400" b="1" i="1" kern="0" dirty="0">
                <a:solidFill>
                  <a:schemeClr val="tx1"/>
                </a:solidFill>
                <a:latin typeface="Times New Roman" panose="02020603050405020304" pitchFamily="18" charset="0"/>
                <a:ea typeface="+mn-ea"/>
                <a:cs typeface="Times New Roman" panose="02020603050405020304" pitchFamily="18" charset="0"/>
              </a:rPr>
              <a:t>E</a:t>
            </a:r>
            <a:r>
              <a:rPr lang="ru-RU" altLang="zh-CN" sz="2400" b="1" kern="0" baseline="30000" dirty="0">
                <a:solidFill>
                  <a:schemeClr val="tx1"/>
                </a:solidFill>
                <a:latin typeface="Times New Roman" panose="02020603050405020304" pitchFamily="18" charset="0"/>
                <a:ea typeface="+mn-ea"/>
                <a:cs typeface="Times New Roman" panose="02020603050405020304" pitchFamily="18" charset="0"/>
              </a:rPr>
              <a:t>Ө</a:t>
            </a:r>
            <a:r>
              <a:rPr lang="en-US" altLang="zh-CN" sz="2400" b="1" kern="0" dirty="0">
                <a:solidFill>
                  <a:schemeClr val="tx1"/>
                </a:solidFill>
                <a:latin typeface="Times New Roman" panose="02020603050405020304" pitchFamily="18" charset="0"/>
                <a:ea typeface="+mn-ea"/>
                <a:cs typeface="Times New Roman" panose="02020603050405020304" pitchFamily="18" charset="0"/>
              </a:rPr>
              <a:t> </a:t>
            </a:r>
            <a:r>
              <a:rPr lang="zh-CN" altLang="en-US" sz="2400" b="1" kern="0" dirty="0">
                <a:solidFill>
                  <a:schemeClr val="tx1"/>
                </a:solidFill>
                <a:latin typeface="Times New Roman" panose="02020603050405020304" pitchFamily="18" charset="0"/>
                <a:ea typeface="+mn-ea"/>
                <a:cs typeface="Times New Roman" panose="02020603050405020304" pitchFamily="18" charset="0"/>
              </a:rPr>
              <a:t>＝ </a:t>
            </a:r>
            <a:r>
              <a:rPr lang="en-US" altLang="zh-CN" sz="2400" b="1" kern="0" dirty="0">
                <a:solidFill>
                  <a:schemeClr val="tx1"/>
                </a:solidFill>
                <a:latin typeface="Times New Roman" panose="02020603050405020304" pitchFamily="18" charset="0"/>
                <a:ea typeface="+mn-ea"/>
                <a:cs typeface="Times New Roman" panose="02020603050405020304" pitchFamily="18" charset="0"/>
              </a:rPr>
              <a:t>(2.303 </a:t>
            </a:r>
            <a:r>
              <a:rPr lang="en-US" altLang="zh-CN" sz="2400" b="1" i="1" kern="0" dirty="0">
                <a:solidFill>
                  <a:schemeClr val="tx1"/>
                </a:solidFill>
                <a:latin typeface="Times New Roman" panose="02020603050405020304" pitchFamily="18" charset="0"/>
                <a:ea typeface="+mn-ea"/>
                <a:cs typeface="Times New Roman" panose="02020603050405020304" pitchFamily="18" charset="0"/>
              </a:rPr>
              <a:t>RT</a:t>
            </a:r>
            <a:r>
              <a:rPr lang="en-US" altLang="zh-CN" sz="2400" b="1" kern="0" dirty="0">
                <a:solidFill>
                  <a:schemeClr val="tx1"/>
                </a:solidFill>
                <a:latin typeface="Times New Roman" panose="02020603050405020304" pitchFamily="18" charset="0"/>
                <a:ea typeface="+mn-ea"/>
                <a:cs typeface="Times New Roman" panose="02020603050405020304" pitchFamily="18" charset="0"/>
              </a:rPr>
              <a:t>/n</a:t>
            </a:r>
            <a:r>
              <a:rPr lang="en-US" altLang="zh-CN" sz="2400" b="1" i="1" kern="0" dirty="0">
                <a:solidFill>
                  <a:schemeClr val="tx1"/>
                </a:solidFill>
                <a:latin typeface="Times New Roman" panose="02020603050405020304" pitchFamily="18" charset="0"/>
                <a:ea typeface="+mn-ea"/>
                <a:cs typeface="Times New Roman" panose="02020603050405020304" pitchFamily="18" charset="0"/>
              </a:rPr>
              <a:t>F</a:t>
            </a:r>
            <a:r>
              <a:rPr lang="en-US" altLang="zh-CN" sz="2400" b="1" kern="0" dirty="0">
                <a:solidFill>
                  <a:schemeClr val="tx1"/>
                </a:solidFill>
                <a:latin typeface="Times New Roman" panose="02020603050405020304" pitchFamily="18" charset="0"/>
                <a:ea typeface="+mn-ea"/>
                <a:cs typeface="Times New Roman" panose="02020603050405020304" pitchFamily="18" charset="0"/>
              </a:rPr>
              <a:t>) lg</a:t>
            </a:r>
            <a:r>
              <a:rPr lang="en-US" altLang="zh-CN" sz="2400" b="1" i="1" kern="0" dirty="0">
                <a:solidFill>
                  <a:schemeClr val="tx1"/>
                </a:solidFill>
                <a:latin typeface="Times New Roman" panose="02020603050405020304" pitchFamily="18" charset="0"/>
                <a:ea typeface="+mn-ea"/>
                <a:cs typeface="Times New Roman" panose="02020603050405020304" pitchFamily="18" charset="0"/>
              </a:rPr>
              <a:t>K</a:t>
            </a:r>
            <a:endParaRPr lang="en-US" altLang="zh-CN" sz="2400" b="1" kern="0" dirty="0">
              <a:solidFill>
                <a:srgbClr val="0090E5"/>
              </a:solidFill>
              <a:latin typeface="Times New Roman" panose="02020603050405020304" pitchFamily="18" charset="0"/>
              <a:ea typeface="+mn-ea"/>
              <a:cs typeface="Times New Roman" panose="02020603050405020304" pitchFamily="18" charset="0"/>
            </a:endParaRPr>
          </a:p>
          <a:p>
            <a:pPr marL="342900" lvl="0" indent="-342900" eaLnBrk="1" hangingPunct="1">
              <a:lnSpc>
                <a:spcPct val="110000"/>
              </a:lnSpc>
              <a:spcBef>
                <a:spcPct val="20000"/>
              </a:spcBef>
              <a:buClr>
                <a:schemeClr val="accent1"/>
              </a:buClr>
              <a:buSzPct val="70000"/>
              <a:defRPr/>
            </a:pPr>
            <a:endParaRPr lang="en-US" altLang="zh-CN" sz="2400" b="1" kern="0" dirty="0">
              <a:solidFill>
                <a:srgbClr val="0090E5"/>
              </a:solidFill>
              <a:latin typeface="Times New Roman" panose="02020603050405020304" pitchFamily="18" charset="0"/>
              <a:ea typeface="+mn-ea"/>
              <a:cs typeface="Times New Roman" panose="02020603050405020304" pitchFamily="18" charset="0"/>
            </a:endParaRPr>
          </a:p>
          <a:p>
            <a:pPr marL="342900" indent="-342900" eaLnBrk="1" hangingPunct="1">
              <a:lnSpc>
                <a:spcPct val="110000"/>
              </a:lnSpc>
              <a:spcBef>
                <a:spcPct val="20000"/>
              </a:spcBef>
              <a:buClr>
                <a:schemeClr val="accent1"/>
              </a:buClr>
              <a:buSzPct val="70000"/>
              <a:defRPr/>
            </a:pPr>
            <a:r>
              <a:rPr lang="zh-CN" altLang="en-US" sz="2400" b="1" kern="0" dirty="0">
                <a:solidFill>
                  <a:schemeClr val="accent1">
                    <a:lumMod val="75000"/>
                  </a:schemeClr>
                </a:solidFill>
                <a:latin typeface="黑体" panose="02010609060101010101" pitchFamily="49" charset="-122"/>
                <a:ea typeface="黑体" panose="02010609060101010101" pitchFamily="49" charset="-122"/>
              </a:rPr>
              <a:t>自由能变化：</a:t>
            </a:r>
            <a:endParaRPr lang="en-US" altLang="zh-CN" sz="2400" b="1" kern="0" dirty="0">
              <a:solidFill>
                <a:schemeClr val="accent1">
                  <a:lumMod val="75000"/>
                </a:schemeClr>
              </a:solidFill>
              <a:latin typeface="黑体" panose="02010609060101010101" pitchFamily="49" charset="-122"/>
              <a:ea typeface="黑体" panose="02010609060101010101" pitchFamily="49" charset="-122"/>
            </a:endParaRPr>
          </a:p>
          <a:p>
            <a:pPr marL="342900" indent="-342900" eaLnBrk="1" hangingPunct="1">
              <a:lnSpc>
                <a:spcPct val="110000"/>
              </a:lnSpc>
              <a:spcBef>
                <a:spcPct val="20000"/>
              </a:spcBef>
              <a:buClr>
                <a:schemeClr val="accent1"/>
              </a:buClr>
              <a:buSzPct val="70000"/>
              <a:defRPr/>
            </a:pPr>
            <a:r>
              <a:rPr lang="en-US" altLang="zh-CN" sz="2400" b="1" kern="0" dirty="0">
                <a:latin typeface="黑体" panose="02010609060101010101" pitchFamily="49" charset="-122"/>
                <a:ea typeface="黑体" panose="02010609060101010101" pitchFamily="49" charset="-122"/>
              </a:rPr>
              <a:t>            </a:t>
            </a:r>
            <a:r>
              <a:rPr lang="en-US" altLang="zh-CN" sz="2400" b="1" kern="0" dirty="0">
                <a:solidFill>
                  <a:schemeClr val="tx1"/>
                </a:solidFill>
                <a:latin typeface="Times New Roman" panose="02020603050405020304" pitchFamily="18" charset="0"/>
                <a:ea typeface="+mn-ea"/>
                <a:cs typeface="Times New Roman" panose="02020603050405020304" pitchFamily="18" charset="0"/>
              </a:rPr>
              <a:t>△</a:t>
            </a:r>
            <a:r>
              <a:rPr lang="en-US" altLang="zh-CN" sz="2400" b="1" i="1" kern="0" dirty="0">
                <a:solidFill>
                  <a:schemeClr val="tx1"/>
                </a:solidFill>
                <a:latin typeface="Times New Roman" panose="02020603050405020304" pitchFamily="18" charset="0"/>
                <a:ea typeface="+mn-ea"/>
                <a:cs typeface="Times New Roman" panose="02020603050405020304" pitchFamily="18" charset="0"/>
              </a:rPr>
              <a:t>G</a:t>
            </a:r>
            <a:r>
              <a:rPr lang="en-US" altLang="zh-CN" sz="2400" b="1" kern="0" dirty="0">
                <a:solidFill>
                  <a:schemeClr val="tx1"/>
                </a:solidFill>
                <a:latin typeface="Times New Roman" panose="02020603050405020304" pitchFamily="18" charset="0"/>
                <a:ea typeface="+mn-ea"/>
                <a:cs typeface="Times New Roman" panose="02020603050405020304" pitchFamily="18" charset="0"/>
              </a:rPr>
              <a:t> = - n</a:t>
            </a:r>
            <a:r>
              <a:rPr lang="en-US" altLang="zh-CN" sz="2400" b="1" i="1" kern="0" dirty="0">
                <a:solidFill>
                  <a:schemeClr val="tx1"/>
                </a:solidFill>
                <a:latin typeface="Times New Roman" panose="02020603050405020304" pitchFamily="18" charset="0"/>
                <a:ea typeface="+mn-ea"/>
                <a:cs typeface="Times New Roman" panose="02020603050405020304" pitchFamily="18" charset="0"/>
              </a:rPr>
              <a:t>FE</a:t>
            </a:r>
            <a:r>
              <a:rPr lang="en-US" altLang="zh-CN" sz="2400" b="1" kern="0" dirty="0">
                <a:solidFill>
                  <a:schemeClr val="tx1"/>
                </a:solidFill>
                <a:latin typeface="Times New Roman" panose="02020603050405020304" pitchFamily="18" charset="0"/>
                <a:ea typeface="+mn-ea"/>
                <a:cs typeface="Times New Roman" panose="02020603050405020304" pitchFamily="18" charset="0"/>
              </a:rPr>
              <a:t> = -2.303 </a:t>
            </a:r>
            <a:r>
              <a:rPr lang="en-US" altLang="zh-CN" sz="2400" b="1" i="1" kern="0" dirty="0">
                <a:solidFill>
                  <a:schemeClr val="tx1"/>
                </a:solidFill>
                <a:latin typeface="Times New Roman" panose="02020603050405020304" pitchFamily="18" charset="0"/>
                <a:ea typeface="+mn-ea"/>
                <a:cs typeface="Times New Roman" panose="02020603050405020304" pitchFamily="18" charset="0"/>
              </a:rPr>
              <a:t>RT</a:t>
            </a:r>
            <a:r>
              <a:rPr lang="en-US" altLang="zh-CN" sz="2400" b="1" kern="0" dirty="0">
                <a:solidFill>
                  <a:schemeClr val="tx1"/>
                </a:solidFill>
                <a:latin typeface="Times New Roman" panose="02020603050405020304" pitchFamily="18" charset="0"/>
                <a:ea typeface="+mn-ea"/>
                <a:cs typeface="Times New Roman" panose="02020603050405020304" pitchFamily="18" charset="0"/>
              </a:rPr>
              <a:t> lg</a:t>
            </a:r>
            <a:r>
              <a:rPr lang="en-US" altLang="zh-CN" sz="2400" b="1" i="1" kern="0" dirty="0">
                <a:solidFill>
                  <a:schemeClr val="tx1"/>
                </a:solidFill>
                <a:latin typeface="Times New Roman" panose="02020603050405020304" pitchFamily="18" charset="0"/>
                <a:ea typeface="+mn-ea"/>
                <a:cs typeface="Times New Roman" panose="02020603050405020304" pitchFamily="18" charset="0"/>
              </a:rPr>
              <a:t>K</a:t>
            </a:r>
            <a:endParaRPr lang="en-US" altLang="zh-CN" sz="2400" b="1" kern="0" dirty="0">
              <a:solidFill>
                <a:schemeClr val="tx1"/>
              </a:solidFill>
              <a:latin typeface="Times New Roman" panose="02020603050405020304" pitchFamily="18" charset="0"/>
              <a:ea typeface="+mn-ea"/>
              <a:cs typeface="Times New Roman" panose="02020603050405020304" pitchFamily="18" charset="0"/>
            </a:endParaRPr>
          </a:p>
          <a:p>
            <a:pPr marL="342900" indent="-342900" eaLnBrk="1" hangingPunct="1">
              <a:lnSpc>
                <a:spcPct val="110000"/>
              </a:lnSpc>
              <a:spcBef>
                <a:spcPct val="20000"/>
              </a:spcBef>
              <a:buClr>
                <a:schemeClr val="accent1"/>
              </a:buClr>
              <a:buSzPct val="70000"/>
              <a:defRPr/>
            </a:pPr>
            <a:r>
              <a:rPr lang="en-US" altLang="zh-CN" sz="2400" b="1" kern="0" dirty="0">
                <a:solidFill>
                  <a:schemeClr val="tx1"/>
                </a:solidFill>
                <a:latin typeface="Times New Roman" panose="02020603050405020304" pitchFamily="18" charset="0"/>
                <a:ea typeface="+mn-ea"/>
                <a:cs typeface="Times New Roman" panose="02020603050405020304" pitchFamily="18" charset="0"/>
              </a:rPr>
              <a:t>                        </a:t>
            </a:r>
            <a:r>
              <a:rPr lang="nn-NO" altLang="zh-CN" sz="2400" b="1" kern="0" dirty="0">
                <a:solidFill>
                  <a:schemeClr val="tx1"/>
                </a:solidFill>
                <a:latin typeface="Times New Roman" panose="02020603050405020304" pitchFamily="18" charset="0"/>
                <a:ea typeface="+mn-ea"/>
                <a:cs typeface="Times New Roman" panose="02020603050405020304" pitchFamily="18" charset="0"/>
              </a:rPr>
              <a:t>△</a:t>
            </a:r>
            <a:r>
              <a:rPr lang="nn-NO" altLang="zh-CN" sz="2400" b="1" i="1" kern="0" dirty="0">
                <a:solidFill>
                  <a:schemeClr val="tx1"/>
                </a:solidFill>
                <a:latin typeface="Times New Roman" panose="02020603050405020304" pitchFamily="18" charset="0"/>
                <a:ea typeface="+mn-ea"/>
                <a:cs typeface="Times New Roman" panose="02020603050405020304" pitchFamily="18" charset="0"/>
              </a:rPr>
              <a:t>G</a:t>
            </a:r>
            <a:r>
              <a:rPr lang="nn-NO" altLang="zh-CN" sz="2400" b="1" kern="0" dirty="0">
                <a:solidFill>
                  <a:schemeClr val="tx1"/>
                </a:solidFill>
                <a:latin typeface="Times New Roman" panose="02020603050405020304" pitchFamily="18" charset="0"/>
                <a:ea typeface="+mn-ea"/>
                <a:cs typeface="Times New Roman" panose="02020603050405020304" pitchFamily="18" charset="0"/>
              </a:rPr>
              <a:t> = - 2.303 n</a:t>
            </a:r>
            <a:r>
              <a:rPr lang="nn-NO" altLang="zh-CN" sz="2400" b="1" i="1" kern="0" dirty="0">
                <a:solidFill>
                  <a:schemeClr val="tx1"/>
                </a:solidFill>
                <a:latin typeface="Times New Roman" panose="02020603050405020304" pitchFamily="18" charset="0"/>
                <a:ea typeface="+mn-ea"/>
                <a:cs typeface="Times New Roman" panose="02020603050405020304" pitchFamily="18" charset="0"/>
              </a:rPr>
              <a:t>RT</a:t>
            </a:r>
            <a:r>
              <a:rPr lang="nn-NO" altLang="zh-CN" sz="2400" b="1" kern="0" dirty="0">
                <a:solidFill>
                  <a:schemeClr val="tx1"/>
                </a:solidFill>
                <a:latin typeface="Times New Roman" panose="02020603050405020304" pitchFamily="18" charset="0"/>
                <a:ea typeface="+mn-ea"/>
                <a:cs typeface="Times New Roman" panose="02020603050405020304" pitchFamily="18" charset="0"/>
              </a:rPr>
              <a:t> (p</a:t>
            </a:r>
            <a:r>
              <a:rPr lang="nn-NO" altLang="zh-CN" sz="2400" b="1" i="1" kern="0" dirty="0">
                <a:solidFill>
                  <a:schemeClr val="tx1"/>
                </a:solidFill>
                <a:latin typeface="Times New Roman" panose="02020603050405020304" pitchFamily="18" charset="0"/>
                <a:ea typeface="+mn-ea"/>
                <a:cs typeface="Times New Roman" panose="02020603050405020304" pitchFamily="18" charset="0"/>
              </a:rPr>
              <a:t>E</a:t>
            </a:r>
            <a:r>
              <a:rPr lang="nn-NO" altLang="zh-CN" sz="2400" b="1" kern="0" baseline="30000" dirty="0">
                <a:solidFill>
                  <a:schemeClr val="tx1"/>
                </a:solidFill>
                <a:latin typeface="Times New Roman" panose="02020603050405020304" pitchFamily="18" charset="0"/>
                <a:ea typeface="+mn-ea"/>
                <a:cs typeface="Times New Roman" panose="02020603050405020304" pitchFamily="18" charset="0"/>
              </a:rPr>
              <a:t>Ө</a:t>
            </a:r>
            <a:r>
              <a:rPr lang="nn-NO" altLang="zh-CN" sz="2400" b="1" kern="0" dirty="0">
                <a:solidFill>
                  <a:schemeClr val="tx1"/>
                </a:solidFill>
                <a:latin typeface="Times New Roman" panose="02020603050405020304" pitchFamily="18" charset="0"/>
                <a:ea typeface="+mn-ea"/>
                <a:cs typeface="Times New Roman" panose="02020603050405020304" pitchFamily="18" charset="0"/>
              </a:rPr>
              <a:t>)</a:t>
            </a:r>
            <a:endParaRPr lang="en-US" altLang="zh-CN" sz="2400" b="1" kern="0" dirty="0">
              <a:solidFill>
                <a:schemeClr val="tx1"/>
              </a:solidFill>
              <a:latin typeface="Times New Roman" panose="02020603050405020304" pitchFamily="18" charset="0"/>
              <a:ea typeface="+mn-ea"/>
              <a:cs typeface="Times New Roman" panose="02020603050405020304" pitchFamily="18" charset="0"/>
            </a:endParaRPr>
          </a:p>
          <a:p>
            <a:pPr marL="342900" indent="-342900" eaLnBrk="1" hangingPunct="1">
              <a:lnSpc>
                <a:spcPct val="110000"/>
              </a:lnSpc>
              <a:spcBef>
                <a:spcPct val="20000"/>
              </a:spcBef>
              <a:buClr>
                <a:schemeClr val="accent1"/>
              </a:buClr>
              <a:buSzPct val="70000"/>
              <a:defRPr/>
            </a:pPr>
            <a:endParaRPr lang="en-US" altLang="zh-CN" sz="2400" b="1" kern="0" dirty="0">
              <a:solidFill>
                <a:schemeClr val="tx1"/>
              </a:solidFill>
              <a:latin typeface="Times New Roman" panose="02020603050405020304" pitchFamily="18" charset="0"/>
              <a:ea typeface="+mn-ea"/>
              <a:cs typeface="Times New Roman" panose="02020603050405020304" pitchFamily="18" charset="0"/>
            </a:endParaRPr>
          </a:p>
        </p:txBody>
      </p:sp>
      <p:sp>
        <p:nvSpPr>
          <p:cNvPr id="2" name="Text Box 4"/>
          <p:cNvSpPr txBox="1">
            <a:spLocks noChangeArrowheads="1"/>
          </p:cNvSpPr>
          <p:nvPr/>
        </p:nvSpPr>
        <p:spPr bwMode="auto">
          <a:xfrm>
            <a:off x="191135" y="260985"/>
            <a:ext cx="11867515" cy="1198880"/>
          </a:xfrm>
          <a:prstGeom prst="rect">
            <a:avLst/>
          </a:prstGeom>
          <a:noFill/>
          <a:ln w="9525">
            <a:noFill/>
            <a:miter lim="800000"/>
          </a:ln>
          <a:effectLst/>
        </p:spPr>
        <p:txBody>
          <a:bodyPr wrap="square">
            <a:spAutoFit/>
          </a:bodyPr>
          <a:p>
            <a:pPr marL="457200" indent="-457200" eaLnBrk="1" hangingPunct="1">
              <a:lnSpc>
                <a:spcPct val="12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电子活度和氧化还原电位</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2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3000" b="1" dirty="0">
                <a:solidFill>
                  <a:srgbClr val="000000"/>
                </a:solidFill>
                <a:latin typeface="Times New Roman" panose="02020603050405020304" pitchFamily="18" charset="0"/>
                <a:cs typeface="Times New Roman" panose="02020603050405020304" pitchFamily="18" charset="0"/>
                <a:sym typeface="+mn-ea"/>
              </a:rPr>
              <a:t>Electron Activity and</a:t>
            </a:r>
            <a:r>
              <a:rPr lang="en-US" altLang="zh-CN" sz="3000" dirty="0">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3000" b="1" dirty="0">
                <a:solidFill>
                  <a:srgbClr val="000000"/>
                </a:solidFill>
                <a:latin typeface="Times New Roman" panose="02020603050405020304" pitchFamily="18" charset="0"/>
                <a:cs typeface="Times New Roman" panose="02020603050405020304" pitchFamily="18" charset="0"/>
              </a:rPr>
              <a:t>Oxidation-Reduction Potential</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18" name="图片 17"/>
          <p:cNvPicPr>
            <a:picLocks noChangeAspect="1"/>
          </p:cNvPicPr>
          <p:nvPr/>
        </p:nvPicPr>
        <p:blipFill>
          <a:blip r:embed="rId1">
            <a:lum bright="-12000" contrast="-60000"/>
          </a:blip>
          <a:stretch>
            <a:fillRect/>
          </a:stretch>
        </p:blipFill>
        <p:spPr>
          <a:xfrm>
            <a:off x="2348865" y="1873885"/>
            <a:ext cx="7923530" cy="4425315"/>
          </a:xfrm>
          <a:prstGeom prst="rect">
            <a:avLst/>
          </a:prstGeom>
        </p:spPr>
      </p:pic>
      <p:sp>
        <p:nvSpPr>
          <p:cNvPr id="20" name="文本框 19"/>
          <p:cNvSpPr txBox="1"/>
          <p:nvPr/>
        </p:nvSpPr>
        <p:spPr>
          <a:xfrm>
            <a:off x="3047877" y="1482313"/>
            <a:ext cx="7380468" cy="369332"/>
          </a:xfrm>
          <a:prstGeom prst="rect">
            <a:avLst/>
          </a:prstGeom>
          <a:noFill/>
        </p:spPr>
        <p:txBody>
          <a:bodyPr wrap="square">
            <a:spAutoFit/>
          </a:bodyPr>
          <a:lstStyle/>
          <a:p>
            <a:pPr eaLnBrk="1" hangingPunct="1">
              <a:spcBef>
                <a:spcPct val="50000"/>
              </a:spcBef>
            </a:pPr>
            <a:r>
              <a:rPr lang="zh-CN" altLang="en-US" sz="1800" b="1" dirty="0">
                <a:latin typeface="黑体" panose="02010609060101010101" pitchFamily="49" charset="-122"/>
                <a:ea typeface="黑体" panose="02010609060101010101" pitchFamily="49" charset="-122"/>
              </a:rPr>
              <a:t>一些常见的半反应标准电极电位（</a:t>
            </a:r>
            <a:r>
              <a:rPr lang="en-US" altLang="zh-CN" sz="1800" b="1" dirty="0">
                <a:latin typeface="Times New Roman" panose="02020603050405020304" pitchFamily="18" charset="0"/>
                <a:cs typeface="Times New Roman" panose="02020603050405020304" pitchFamily="18" charset="0"/>
              </a:rPr>
              <a:t>Standard Electrode Potentials</a:t>
            </a:r>
            <a:r>
              <a:rPr lang="zh-CN" altLang="en-US" sz="1800" b="1" dirty="0">
                <a:latin typeface="黑体" panose="02010609060101010101" pitchFamily="49" charset="-122"/>
                <a:ea typeface="黑体" panose="02010609060101010101" pitchFamily="49" charset="-122"/>
              </a:rPr>
              <a:t>）</a:t>
            </a:r>
            <a:r>
              <a:rPr lang="zh-CN" altLang="en-US" sz="1800" b="1" dirty="0">
                <a:latin typeface="Garamond" panose="02020404030301010803" pitchFamily="18" charset="0"/>
              </a:rPr>
              <a:t> </a:t>
            </a:r>
            <a:endParaRPr lang="zh-CN" altLang="en-US" sz="1800" b="1" dirty="0">
              <a:latin typeface="Garamond" panose="02020404030301010803" pitchFamily="18" charset="0"/>
            </a:endParaRPr>
          </a:p>
        </p:txBody>
      </p:sp>
      <p:sp>
        <p:nvSpPr>
          <p:cNvPr id="2" name="矩形 1"/>
          <p:cNvSpPr/>
          <p:nvPr/>
        </p:nvSpPr>
        <p:spPr>
          <a:xfrm>
            <a:off x="1631950" y="1772920"/>
            <a:ext cx="215900" cy="4968240"/>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3" name="矩形 2"/>
          <p:cNvSpPr/>
          <p:nvPr/>
        </p:nvSpPr>
        <p:spPr>
          <a:xfrm>
            <a:off x="10273030" y="1851660"/>
            <a:ext cx="215900" cy="4968240"/>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7" name="Text Box 4"/>
          <p:cNvSpPr txBox="1">
            <a:spLocks noChangeArrowheads="1"/>
          </p:cNvSpPr>
          <p:nvPr/>
        </p:nvSpPr>
        <p:spPr bwMode="auto">
          <a:xfrm>
            <a:off x="191135" y="260985"/>
            <a:ext cx="11867515" cy="1198880"/>
          </a:xfrm>
          <a:prstGeom prst="rect">
            <a:avLst/>
          </a:prstGeom>
          <a:noFill/>
          <a:ln w="9525">
            <a:noFill/>
            <a:miter lim="800000"/>
          </a:ln>
          <a:effectLst/>
        </p:spPr>
        <p:txBody>
          <a:bodyPr wrap="square">
            <a:spAutoFit/>
          </a:bodyPr>
          <a:p>
            <a:pPr marL="457200" indent="-457200" eaLnBrk="1" hangingPunct="1">
              <a:lnSpc>
                <a:spcPct val="12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电子活度和氧化还原电位</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2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3000" b="1" dirty="0">
                <a:solidFill>
                  <a:srgbClr val="000000"/>
                </a:solidFill>
                <a:latin typeface="Times New Roman" panose="02020603050405020304" pitchFamily="18" charset="0"/>
                <a:cs typeface="Times New Roman" panose="02020603050405020304" pitchFamily="18" charset="0"/>
                <a:sym typeface="+mn-ea"/>
              </a:rPr>
              <a:t>Electron Activity and</a:t>
            </a:r>
            <a:r>
              <a:rPr lang="en-US" altLang="zh-CN" sz="3000" dirty="0">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3000" b="1" dirty="0">
                <a:solidFill>
                  <a:srgbClr val="000000"/>
                </a:solidFill>
                <a:latin typeface="Times New Roman" panose="02020603050405020304" pitchFamily="18" charset="0"/>
                <a:cs typeface="Times New Roman" panose="02020603050405020304" pitchFamily="18" charset="0"/>
              </a:rPr>
              <a:t>Oxidation-Reduction Potential</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4" name="矩形 3"/>
          <p:cNvSpPr/>
          <p:nvPr/>
        </p:nvSpPr>
        <p:spPr>
          <a:xfrm>
            <a:off x="2279015" y="1772920"/>
            <a:ext cx="144145" cy="4536440"/>
          </a:xfrm>
          <a:prstGeom prst="rect">
            <a:avLst/>
          </a:prstGeom>
          <a:solidFill>
            <a:schemeClr val="bg1"/>
          </a:solidFill>
          <a:ln w="9525" cap="flat" cmpd="sng" algn="ctr">
            <a:no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8" name="矩形 7"/>
          <p:cNvSpPr/>
          <p:nvPr/>
        </p:nvSpPr>
        <p:spPr>
          <a:xfrm>
            <a:off x="10200640" y="1700530"/>
            <a:ext cx="144145" cy="4536440"/>
          </a:xfrm>
          <a:prstGeom prst="rect">
            <a:avLst/>
          </a:prstGeom>
          <a:solidFill>
            <a:schemeClr val="bg1"/>
          </a:solidFill>
          <a:ln w="9525" cap="flat" cmpd="sng" algn="ctr">
            <a:no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Tree>
  </p:cSld>
  <p:clrMapOvr>
    <a:masterClrMapping/>
  </p:clrMapOvr>
  <p:transition spd="slow">
    <p:zo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27" name="图片 26"/>
          <p:cNvPicPr>
            <a:picLocks noChangeAspect="1"/>
          </p:cNvPicPr>
          <p:nvPr/>
        </p:nvPicPr>
        <p:blipFill>
          <a:blip r:embed="rId1"/>
          <a:stretch>
            <a:fillRect/>
          </a:stretch>
        </p:blipFill>
        <p:spPr>
          <a:xfrm>
            <a:off x="5519420" y="1001395"/>
            <a:ext cx="5998845" cy="5872480"/>
          </a:xfrm>
          <a:prstGeom prst="rect">
            <a:avLst/>
          </a:prstGeom>
        </p:spPr>
      </p:pic>
      <p:sp>
        <p:nvSpPr>
          <p:cNvPr id="28" name="Text Box 7"/>
          <p:cNvSpPr txBox="1"/>
          <p:nvPr/>
        </p:nvSpPr>
        <p:spPr>
          <a:xfrm>
            <a:off x="407368" y="2547572"/>
            <a:ext cx="5256584" cy="1015663"/>
          </a:xfrm>
          <a:prstGeom prst="rect">
            <a:avLst/>
          </a:prstGeom>
          <a:no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spcBef>
                <a:spcPct val="50000"/>
              </a:spcBef>
            </a:pPr>
            <a:r>
              <a:rPr lang="zh-CN" altLang="en-US" sz="2400" b="0" dirty="0">
                <a:latin typeface="黑体" panose="02010609060101010101" pitchFamily="49" charset="-122"/>
                <a:ea typeface="黑体" panose="02010609060101010101" pitchFamily="49" charset="-122"/>
              </a:rPr>
              <a:t>水中铁的</a:t>
            </a:r>
            <a:r>
              <a:rPr lang="zh-CN" altLang="en-US" sz="2400" dirty="0">
                <a:latin typeface="黑体" panose="02010609060101010101" pitchFamily="49" charset="-122"/>
                <a:ea typeface="黑体" panose="02010609060101010101" pitchFamily="49" charset="-122"/>
              </a:rPr>
              <a:t> </a:t>
            </a:r>
            <a:r>
              <a:rPr lang="en-US" altLang="zh-CN" sz="2400" b="0" dirty="0">
                <a:latin typeface="Times New Roman" panose="02020603050405020304" pitchFamily="18" charset="0"/>
                <a:cs typeface="Times New Roman" panose="02020603050405020304" pitchFamily="18" charset="0"/>
              </a:rPr>
              <a:t>p</a:t>
            </a:r>
            <a:r>
              <a:rPr lang="en-US" altLang="zh-CN" sz="2400" b="0" i="1" dirty="0">
                <a:latin typeface="Times New Roman" panose="02020603050405020304" pitchFamily="18" charset="0"/>
                <a:cs typeface="Times New Roman" panose="02020603050405020304" pitchFamily="18" charset="0"/>
              </a:rPr>
              <a:t>E</a:t>
            </a:r>
            <a:r>
              <a:rPr lang="en-US" altLang="zh-CN" sz="2400" b="0" dirty="0">
                <a:latin typeface="Times New Roman" panose="02020603050405020304" pitchFamily="18" charset="0"/>
                <a:cs typeface="Times New Roman" panose="02020603050405020304" pitchFamily="18" charset="0"/>
              </a:rPr>
              <a:t>-pH </a:t>
            </a:r>
            <a:r>
              <a:rPr lang="zh-CN" altLang="en-US" sz="2400" b="0" dirty="0">
                <a:latin typeface="黑体" panose="02010609060101010101" pitchFamily="49" charset="-122"/>
                <a:ea typeface="黑体" panose="02010609060101010101" pitchFamily="49" charset="-122"/>
              </a:rPr>
              <a:t>图</a:t>
            </a:r>
            <a:endParaRPr lang="en-US" altLang="zh-CN" sz="2400" b="0" dirty="0">
              <a:latin typeface="黑体" panose="02010609060101010101" pitchFamily="49" charset="-122"/>
              <a:ea typeface="黑体" panose="02010609060101010101" pitchFamily="49" charset="-122"/>
            </a:endParaRPr>
          </a:p>
          <a:p>
            <a:pPr algn="ctr" eaLnBrk="1" hangingPunct="1">
              <a:spcBef>
                <a:spcPct val="50000"/>
              </a:spcBef>
            </a:pPr>
            <a:r>
              <a:rPr lang="zh-CN" altLang="en-US" sz="2400" dirty="0">
                <a:latin typeface="宋体" panose="02010600030101010101" pitchFamily="2" charset="-122"/>
              </a:rPr>
              <a:t>（</a:t>
            </a:r>
            <a:r>
              <a:rPr lang="zh-CN" altLang="en-US" sz="2400" b="0" dirty="0">
                <a:latin typeface="黑体" panose="02010609060101010101" pitchFamily="49" charset="-122"/>
                <a:ea typeface="黑体" panose="02010609060101010101" pitchFamily="49" charset="-122"/>
              </a:rPr>
              <a:t>总可溶性铁浓度</a:t>
            </a:r>
            <a:r>
              <a:rPr lang="zh-CN" altLang="en-US" sz="2400" dirty="0">
                <a:latin typeface="宋体" panose="02010600030101010101" pitchFamily="2" charset="-122"/>
              </a:rPr>
              <a:t>为</a:t>
            </a:r>
            <a:r>
              <a:rPr lang="en-US" altLang="zh-CN" sz="2400" b="0" dirty="0">
                <a:latin typeface="Times New Roman" panose="02020603050405020304" pitchFamily="18" charset="0"/>
                <a:cs typeface="Times New Roman" panose="02020603050405020304" pitchFamily="18" charset="0"/>
              </a:rPr>
              <a:t>1.0×10</a:t>
            </a:r>
            <a:r>
              <a:rPr lang="en-US" altLang="zh-CN" sz="2400" b="0" baseline="30000" dirty="0">
                <a:latin typeface="Times New Roman" panose="02020603050405020304" pitchFamily="18" charset="0"/>
                <a:cs typeface="Times New Roman" panose="02020603050405020304" pitchFamily="18" charset="0"/>
              </a:rPr>
              <a:t>-7</a:t>
            </a:r>
            <a:r>
              <a:rPr lang="en-US" altLang="zh-CN" sz="2400" b="0" dirty="0">
                <a:latin typeface="Times New Roman" panose="02020603050405020304" pitchFamily="18" charset="0"/>
                <a:cs typeface="Times New Roman" panose="02020603050405020304" pitchFamily="18" charset="0"/>
              </a:rPr>
              <a:t>mol/L</a:t>
            </a:r>
            <a:r>
              <a:rPr lang="zh-CN" altLang="en-US" sz="2400" dirty="0">
                <a:latin typeface="宋体" panose="02010600030101010101" pitchFamily="2" charset="-122"/>
              </a:rPr>
              <a:t>）</a:t>
            </a:r>
            <a:endParaRPr lang="zh-CN" altLang="en-US" sz="2400" dirty="0">
              <a:latin typeface="宋体" panose="02010600030101010101" pitchFamily="2" charset="-122"/>
            </a:endParaRPr>
          </a:p>
        </p:txBody>
      </p:sp>
      <p:sp>
        <p:nvSpPr>
          <p:cNvPr id="29" name="Text Box 22"/>
          <p:cNvSpPr txBox="1"/>
          <p:nvPr/>
        </p:nvSpPr>
        <p:spPr>
          <a:xfrm>
            <a:off x="836913" y="4721696"/>
            <a:ext cx="4690492" cy="460767"/>
          </a:xfrm>
          <a:prstGeom prst="rect">
            <a:avLst/>
          </a:prstGeom>
          <a:no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eaLnBrk="1" hangingPunct="1">
              <a:lnSpc>
                <a:spcPct val="110000"/>
              </a:lnSpc>
              <a:spcBef>
                <a:spcPct val="50000"/>
              </a:spcBef>
              <a:buClr>
                <a:schemeClr val="accent1"/>
              </a:buClr>
              <a:buFont typeface="Wingdings" panose="05000000000000000000" pitchFamily="2" charset="2"/>
            </a:pPr>
            <a:r>
              <a:rPr lang="zh-CN" altLang="en-US" sz="2400" b="0" dirty="0">
                <a:latin typeface="黑体" panose="02010609060101010101" pitchFamily="49" charset="-122"/>
                <a:ea typeface="黑体" panose="02010609060101010101" pitchFamily="49" charset="-122"/>
              </a:rPr>
              <a:t>要求：会写出线段</a:t>
            </a:r>
            <a:r>
              <a:rPr lang="zh-CN" altLang="en-US" sz="2400" b="0" dirty="0">
                <a:latin typeface="Times New Roman" panose="02020603050405020304" pitchFamily="18" charset="0"/>
                <a:ea typeface="黑体" panose="02010609060101010101" pitchFamily="49" charset="-122"/>
                <a:cs typeface="Times New Roman" panose="02020603050405020304" pitchFamily="18" charset="0"/>
              </a:rPr>
              <a:t>①</a:t>
            </a:r>
            <a:r>
              <a:rPr lang="zh-CN" altLang="en-US" sz="2400" b="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2400" b="0" dirty="0">
                <a:latin typeface="Times New Roman" panose="02020603050405020304" pitchFamily="18" charset="0"/>
                <a:ea typeface="黑体" panose="02010609060101010101" pitchFamily="49" charset="-122"/>
                <a:cs typeface="Times New Roman" panose="02020603050405020304" pitchFamily="18" charset="0"/>
              </a:rPr>
              <a:t>⑨</a:t>
            </a:r>
            <a:r>
              <a:rPr lang="zh-CN" altLang="en-US" sz="2400" b="0" dirty="0">
                <a:latin typeface="黑体" panose="02010609060101010101" pitchFamily="49" charset="-122"/>
                <a:ea typeface="黑体" panose="02010609060101010101" pitchFamily="49" charset="-122"/>
              </a:rPr>
              <a:t>的表达式</a:t>
            </a:r>
            <a:endParaRPr lang="zh-CN" altLang="en-US" sz="2400" b="0" dirty="0">
              <a:latin typeface="黑体" panose="02010609060101010101" pitchFamily="49" charset="-122"/>
              <a:ea typeface="黑体" panose="02010609060101010101" pitchFamily="49" charset="-122"/>
            </a:endParaRPr>
          </a:p>
        </p:txBody>
      </p:sp>
      <p:sp>
        <p:nvSpPr>
          <p:cNvPr id="2" name="Text Box 4"/>
          <p:cNvSpPr txBox="1">
            <a:spLocks noChangeArrowheads="1"/>
          </p:cNvSpPr>
          <p:nvPr/>
        </p:nvSpPr>
        <p:spPr bwMode="auto">
          <a:xfrm>
            <a:off x="191135" y="260985"/>
            <a:ext cx="11867515" cy="645160"/>
          </a:xfrm>
          <a:prstGeom prst="rect">
            <a:avLst/>
          </a:prstGeom>
          <a:noFill/>
          <a:ln w="9525">
            <a:noFill/>
            <a:miter lim="800000"/>
          </a:ln>
          <a:effectLst/>
        </p:spPr>
        <p:txBody>
          <a:bodyPr wrap="square">
            <a:spAutoFit/>
          </a:bodyPr>
          <a:p>
            <a:pPr marL="457200" indent="-457200" eaLnBrk="1" hangingPunct="1">
              <a:lnSpc>
                <a:spcPct val="12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a:t>
            </a:r>
            <a:r>
              <a:rPr lang="zh-CN" altLang="en-US" sz="3000" b="1" i="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E</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pH</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图</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Diagram of p</a:t>
            </a:r>
            <a:r>
              <a:rPr lang="en-US" altLang="zh-CN" sz="3000" b="1" i="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E</a:t>
            </a:r>
            <a:r>
              <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-pH</a:t>
            </a:r>
            <a:endPar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839416" y="997613"/>
            <a:ext cx="11057289" cy="5308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200" dirty="0">
                <a:latin typeface="黑体" panose="02010609060101010101" pitchFamily="49" charset="-122"/>
                <a:ea typeface="黑体" panose="02010609060101010101" pitchFamily="49" charset="-122"/>
                <a:cs typeface="Times New Roman" panose="02020603050405020304" pitchFamily="18" charset="0"/>
              </a:rPr>
              <a:t>水的氧化限度：</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3233338" y="1628800"/>
            <a:ext cx="5725324" cy="2019582"/>
          </a:xfrm>
          <a:prstGeom prst="rect">
            <a:avLst/>
          </a:prstGeom>
        </p:spPr>
      </p:pic>
      <p:sp>
        <p:nvSpPr>
          <p:cNvPr id="10" name="Text Box 8"/>
          <p:cNvSpPr txBox="1"/>
          <p:nvPr/>
        </p:nvSpPr>
        <p:spPr>
          <a:xfrm>
            <a:off x="839416" y="3648382"/>
            <a:ext cx="11057289" cy="5308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200" dirty="0">
                <a:latin typeface="黑体" panose="02010609060101010101" pitchFamily="49" charset="-122"/>
                <a:ea typeface="黑体" panose="02010609060101010101" pitchFamily="49" charset="-122"/>
                <a:cs typeface="Times New Roman" panose="02020603050405020304" pitchFamily="18" charset="0"/>
              </a:rPr>
              <a:t>水的还原限度：</a:t>
            </a:r>
            <a:endParaRPr lang="zh-CN" altLang="en-US" sz="220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12" name="图片 11"/>
          <p:cNvPicPr>
            <a:picLocks noChangeAspect="1"/>
          </p:cNvPicPr>
          <p:nvPr/>
        </p:nvPicPr>
        <p:blipFill>
          <a:blip r:embed="rId2">
            <a:clrChange>
              <a:clrFrom>
                <a:srgbClr val="F9F9F9"/>
              </a:clrFrom>
              <a:clrTo>
                <a:srgbClr val="F9F9F9">
                  <a:alpha val="0"/>
                </a:srgbClr>
              </a:clrTo>
            </a:clrChange>
          </a:blip>
          <a:stretch>
            <a:fillRect/>
          </a:stretch>
        </p:blipFill>
        <p:spPr>
          <a:xfrm>
            <a:off x="3814444" y="4209112"/>
            <a:ext cx="4563112" cy="2172003"/>
          </a:xfrm>
          <a:prstGeom prst="rect">
            <a:avLst/>
          </a:prstGeom>
        </p:spPr>
      </p:pic>
      <p:sp>
        <p:nvSpPr>
          <p:cNvPr id="2" name="Text Box 4"/>
          <p:cNvSpPr txBox="1">
            <a:spLocks noChangeArrowheads="1"/>
          </p:cNvSpPr>
          <p:nvPr/>
        </p:nvSpPr>
        <p:spPr bwMode="auto">
          <a:xfrm>
            <a:off x="191135" y="260985"/>
            <a:ext cx="11867515" cy="645160"/>
          </a:xfrm>
          <a:prstGeom prst="rect">
            <a:avLst/>
          </a:prstGeom>
          <a:noFill/>
          <a:ln w="9525">
            <a:noFill/>
            <a:miter lim="800000"/>
          </a:ln>
          <a:effectLst/>
        </p:spPr>
        <p:txBody>
          <a:bodyPr wrap="square">
            <a:spAutoFit/>
          </a:bodyPr>
          <a:p>
            <a:pPr marL="457200" indent="-457200" eaLnBrk="1" hangingPunct="1">
              <a:lnSpc>
                <a:spcPct val="12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a:t>
            </a:r>
            <a:r>
              <a:rPr lang="zh-CN" altLang="en-US" sz="3000" b="1" i="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E</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pH</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图</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Diagram of p</a:t>
            </a:r>
            <a:r>
              <a:rPr lang="en-US" altLang="zh-CN" sz="3000" b="1" i="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E</a:t>
            </a:r>
            <a:r>
              <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-pH</a:t>
            </a:r>
            <a:endPar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zo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10" name="Text Box 4"/>
          <p:cNvSpPr txBox="1"/>
          <p:nvPr/>
        </p:nvSpPr>
        <p:spPr>
          <a:xfrm>
            <a:off x="805381" y="1124744"/>
            <a:ext cx="7772400" cy="849528"/>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lvl="1">
              <a:lnSpc>
                <a:spcPct val="130000"/>
              </a:lnSpc>
              <a:spcBef>
                <a:spcPts val="0"/>
              </a:spcBef>
              <a:buClr>
                <a:schemeClr val="accent2"/>
              </a:buClr>
              <a:buSzPct val="70000"/>
            </a:pPr>
            <a:r>
              <a:rPr lang="zh-CN" altLang="en-US" sz="2000" b="0" dirty="0">
                <a:latin typeface="Times New Roman" panose="02020603050405020304" pitchFamily="18" charset="0"/>
                <a:ea typeface="黑体" panose="02010609060101010101" pitchFamily="49" charset="-122"/>
                <a:cs typeface="Times New Roman" panose="02020603050405020304" pitchFamily="18" charset="0"/>
              </a:rPr>
              <a:t>① </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Fe(OH)</a:t>
            </a:r>
            <a:r>
              <a:rPr lang="en-US" altLang="zh-CN" sz="2000" b="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(s)</a:t>
            </a:r>
            <a:r>
              <a:rPr lang="zh-CN" altLang="en-US" sz="2000" b="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Fe(OH)</a:t>
            </a:r>
            <a:r>
              <a:rPr lang="en-US" altLang="zh-CN" sz="2000" b="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(s)</a:t>
            </a:r>
            <a:r>
              <a:rPr lang="zh-CN" altLang="en-US" sz="2000" b="0" dirty="0">
                <a:latin typeface="Times New Roman" panose="02020603050405020304" pitchFamily="18" charset="0"/>
                <a:ea typeface="黑体" panose="02010609060101010101" pitchFamily="49" charset="-122"/>
                <a:cs typeface="Times New Roman" panose="02020603050405020304" pitchFamily="18" charset="0"/>
              </a:rPr>
              <a:t>的边界</a:t>
            </a:r>
            <a:endParaRPr lang="zh-CN" altLang="en-US" sz="2000" b="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Clr>
                <a:schemeClr val="accent2"/>
              </a:buClr>
              <a:buSzPct val="70000"/>
            </a:pP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Fe(OH)</a:t>
            </a:r>
            <a:r>
              <a:rPr lang="en-US" altLang="zh-CN" sz="2000" b="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(s)</a:t>
            </a:r>
            <a:r>
              <a:rPr lang="zh-CN" altLang="en-US" sz="2000" b="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Fe(OH)</a:t>
            </a:r>
            <a:r>
              <a:rPr lang="en-US" altLang="zh-CN" sz="2000" b="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(s)</a:t>
            </a:r>
            <a:r>
              <a:rPr lang="zh-CN" altLang="en-US" sz="2000" b="0" dirty="0">
                <a:latin typeface="Times New Roman" panose="02020603050405020304" pitchFamily="18" charset="0"/>
                <a:ea typeface="黑体" panose="02010609060101010101" pitchFamily="49" charset="-122"/>
                <a:cs typeface="Times New Roman" panose="02020603050405020304" pitchFamily="18" charset="0"/>
              </a:rPr>
              <a:t>的平衡方程：</a:t>
            </a:r>
            <a:endParaRPr lang="zh-CN" altLang="en-US" sz="2000" b="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图片 11"/>
          <p:cNvPicPr>
            <a:picLocks noChangeAspect="1"/>
          </p:cNvPicPr>
          <p:nvPr/>
        </p:nvPicPr>
        <p:blipFill>
          <a:blip r:embed="rId1">
            <a:clrChange>
              <a:clrFrom>
                <a:srgbClr val="F9F9F9"/>
              </a:clrFrom>
              <a:clrTo>
                <a:srgbClr val="F9F9F9">
                  <a:alpha val="0"/>
                </a:srgbClr>
              </a:clrTo>
            </a:clrChange>
          </a:blip>
          <a:stretch>
            <a:fillRect/>
          </a:stretch>
        </p:blipFill>
        <p:spPr>
          <a:xfrm>
            <a:off x="6082665" y="1561465"/>
            <a:ext cx="5422900" cy="436880"/>
          </a:xfrm>
          <a:prstGeom prst="rect">
            <a:avLst/>
          </a:prstGeom>
        </p:spPr>
      </p:pic>
      <p:pic>
        <p:nvPicPr>
          <p:cNvPr id="14" name="图片 13"/>
          <p:cNvPicPr>
            <a:picLocks noChangeAspect="1"/>
          </p:cNvPicPr>
          <p:nvPr/>
        </p:nvPicPr>
        <p:blipFill>
          <a:blip r:embed="rId2">
            <a:clrChange>
              <a:clrFrom>
                <a:srgbClr val="F9F9F9"/>
              </a:clrFrom>
              <a:clrTo>
                <a:srgbClr val="F9F9F9">
                  <a:alpha val="0"/>
                </a:srgbClr>
              </a:clrTo>
            </a:clrChange>
          </a:blip>
          <a:stretch>
            <a:fillRect/>
          </a:stretch>
        </p:blipFill>
        <p:spPr>
          <a:xfrm>
            <a:off x="3143885" y="2135505"/>
            <a:ext cx="2001520" cy="798830"/>
          </a:xfrm>
          <a:prstGeom prst="rect">
            <a:avLst/>
          </a:prstGeom>
        </p:spPr>
      </p:pic>
      <p:pic>
        <p:nvPicPr>
          <p:cNvPr id="16" name="图片 15"/>
          <p:cNvPicPr>
            <a:picLocks noChangeAspect="1"/>
          </p:cNvPicPr>
          <p:nvPr/>
        </p:nvPicPr>
        <p:blipFill>
          <a:blip r:embed="rId3">
            <a:clrChange>
              <a:clrFrom>
                <a:srgbClr val="F9F9F9"/>
              </a:clrFrom>
              <a:clrTo>
                <a:srgbClr val="F9F9F9">
                  <a:alpha val="0"/>
                </a:srgbClr>
              </a:clrTo>
            </a:clrChange>
          </a:blip>
          <a:stretch>
            <a:fillRect/>
          </a:stretch>
        </p:blipFill>
        <p:spPr>
          <a:xfrm>
            <a:off x="6709410" y="2275205"/>
            <a:ext cx="1343660" cy="417195"/>
          </a:xfrm>
          <a:prstGeom prst="rect">
            <a:avLst/>
          </a:prstGeom>
        </p:spPr>
      </p:pic>
      <p:pic>
        <p:nvPicPr>
          <p:cNvPr id="18" name="图片 17"/>
          <p:cNvPicPr>
            <a:picLocks noChangeAspect="1"/>
          </p:cNvPicPr>
          <p:nvPr/>
        </p:nvPicPr>
        <p:blipFill>
          <a:blip r:embed="rId4">
            <a:clrChange>
              <a:clrFrom>
                <a:srgbClr val="F9F9F9"/>
              </a:clrFrom>
              <a:clrTo>
                <a:srgbClr val="F9F9F9">
                  <a:alpha val="0"/>
                </a:srgbClr>
              </a:clrTo>
            </a:clrChange>
          </a:blip>
          <a:stretch>
            <a:fillRect/>
          </a:stretch>
        </p:blipFill>
        <p:spPr>
          <a:xfrm>
            <a:off x="4947920" y="3035300"/>
            <a:ext cx="2044065" cy="449580"/>
          </a:xfrm>
          <a:prstGeom prst="rect">
            <a:avLst/>
          </a:prstGeom>
        </p:spPr>
      </p:pic>
      <p:sp>
        <p:nvSpPr>
          <p:cNvPr id="22" name="文本框 21"/>
          <p:cNvSpPr txBox="1"/>
          <p:nvPr/>
        </p:nvSpPr>
        <p:spPr>
          <a:xfrm>
            <a:off x="805380" y="3611430"/>
            <a:ext cx="10700115" cy="2125005"/>
          </a:xfrm>
          <a:prstGeom prst="rect">
            <a:avLst/>
          </a:prstGeom>
          <a:noFill/>
        </p:spPr>
        <p:txBody>
          <a:bodyPr wrap="square">
            <a:spAutoFit/>
          </a:bodyPr>
          <a:lstStyle/>
          <a:p>
            <a:pPr marL="0" lvl="1">
              <a:lnSpc>
                <a:spcPct val="130000"/>
              </a:lnSpc>
              <a:spcBef>
                <a:spcPts val="0"/>
              </a:spcBef>
              <a:buClr>
                <a:srgbClr val="333399"/>
              </a:buClr>
              <a:buSzPct val="70000"/>
              <a:defRPr/>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②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Fe(OH)</a:t>
            </a:r>
            <a:r>
              <a:rPr kumimoji="0" lang="en-US" altLang="zh-CN" sz="20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a:t>
            </a: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和</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FeOH</a:t>
            </a:r>
            <a:r>
              <a:rPr lang="en-US" altLang="zh-CN" sz="2000" baseline="30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的边界</a:t>
            </a: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Clr>
                <a:srgbClr val="333399"/>
              </a:buClr>
              <a:buSzPct val="70000"/>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Fe(OH)</a:t>
            </a:r>
            <a:r>
              <a:rPr kumimoji="0" lang="en-US" altLang="zh-CN" sz="20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a:t>
            </a: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FeOH</a:t>
            </a:r>
            <a:r>
              <a:rPr lang="en-US" altLang="zh-CN" sz="2000" baseline="30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的平衡方程：</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Clr>
                <a:srgbClr val="333399"/>
              </a:buClr>
              <a:buSzPct val="70000"/>
              <a:defRPr/>
            </a:pPr>
            <a:r>
              <a:rPr lang="en-US" altLang="zh-CN"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Clr>
                <a:srgbClr val="333399"/>
              </a:buClr>
              <a:buSzPct val="70000"/>
              <a:defRPr/>
            </a:pPr>
            <a:endParaRPr lang="en-US" altLang="zh-CN"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Clr>
                <a:srgbClr val="333399"/>
              </a:buClr>
              <a:buSzPct val="70000"/>
              <a:defRPr/>
            </a:pPr>
            <a:r>
              <a:rPr lang="zh-CN" altLang="en-US"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将 </a:t>
            </a:r>
            <a:r>
              <a:rPr lang="en-US" altLang="zh-CN"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FeOH</a:t>
            </a:r>
            <a:r>
              <a:rPr lang="en-US" altLang="zh-CN" sz="2000" baseline="30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1.0×10</a:t>
            </a:r>
            <a:r>
              <a:rPr lang="en-US" altLang="zh-CN" sz="2000" baseline="30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-7</a:t>
            </a:r>
            <a:r>
              <a:rPr lang="en-US" altLang="zh-CN"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mol / L </a:t>
            </a:r>
            <a:r>
              <a:rPr lang="zh-CN" altLang="en-US"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代入，得：</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p</a:t>
            </a: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H = 11.6</a:t>
            </a:r>
            <a:endPar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4" name="图片 23"/>
          <p:cNvPicPr>
            <a:picLocks noChangeAspect="1"/>
          </p:cNvPicPr>
          <p:nvPr/>
        </p:nvPicPr>
        <p:blipFill>
          <a:blip r:embed="rId5">
            <a:clrChange>
              <a:clrFrom>
                <a:srgbClr val="F9F9F9"/>
              </a:clrFrom>
              <a:clrTo>
                <a:srgbClr val="F9F9F9">
                  <a:alpha val="0"/>
                </a:srgbClr>
              </a:clrTo>
            </a:clrChange>
          </a:blip>
          <a:stretch>
            <a:fillRect/>
          </a:stretch>
        </p:blipFill>
        <p:spPr>
          <a:xfrm>
            <a:off x="5686425" y="4062730"/>
            <a:ext cx="5818505" cy="358775"/>
          </a:xfrm>
          <a:prstGeom prst="rect">
            <a:avLst/>
          </a:prstGeom>
        </p:spPr>
      </p:pic>
      <p:pic>
        <p:nvPicPr>
          <p:cNvPr id="26" name="图片 25"/>
          <p:cNvPicPr>
            <a:picLocks noChangeAspect="1"/>
          </p:cNvPicPr>
          <p:nvPr/>
        </p:nvPicPr>
        <p:blipFill>
          <a:blip r:embed="rId6">
            <a:clrChange>
              <a:clrFrom>
                <a:srgbClr val="F9F9F9"/>
              </a:clrFrom>
              <a:clrTo>
                <a:srgbClr val="F9F9F9">
                  <a:alpha val="0"/>
                </a:srgbClr>
              </a:clrTo>
            </a:clrChange>
          </a:blip>
          <a:stretch>
            <a:fillRect/>
          </a:stretch>
        </p:blipFill>
        <p:spPr>
          <a:xfrm>
            <a:off x="4590839" y="4658094"/>
            <a:ext cx="3010320" cy="495369"/>
          </a:xfrm>
          <a:prstGeom prst="rect">
            <a:avLst/>
          </a:prstGeom>
        </p:spPr>
      </p:pic>
      <p:sp>
        <p:nvSpPr>
          <p:cNvPr id="2" name="Text Box 4"/>
          <p:cNvSpPr txBox="1">
            <a:spLocks noChangeArrowheads="1"/>
          </p:cNvSpPr>
          <p:nvPr/>
        </p:nvSpPr>
        <p:spPr bwMode="auto">
          <a:xfrm>
            <a:off x="191135" y="260985"/>
            <a:ext cx="11867515" cy="645160"/>
          </a:xfrm>
          <a:prstGeom prst="rect">
            <a:avLst/>
          </a:prstGeom>
          <a:noFill/>
          <a:ln w="9525">
            <a:noFill/>
            <a:miter lim="800000"/>
          </a:ln>
          <a:effectLst/>
        </p:spPr>
        <p:txBody>
          <a:bodyPr wrap="square">
            <a:spAutoFit/>
          </a:bodyPr>
          <a:p>
            <a:pPr marL="457200" indent="-457200" eaLnBrk="1" hangingPunct="1">
              <a:lnSpc>
                <a:spcPct val="12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a:t>
            </a:r>
            <a:r>
              <a:rPr lang="zh-CN" altLang="en-US" sz="3000" b="1" i="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E</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pH</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图</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Diagram of p</a:t>
            </a:r>
            <a:r>
              <a:rPr lang="en-US" altLang="zh-CN" sz="3000" b="1" i="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E</a:t>
            </a:r>
            <a:r>
              <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-pH</a:t>
            </a:r>
            <a:endPar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zo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4"/>
          <p:cNvSpPr txBox="1">
            <a:spLocks noChangeArrowheads="1"/>
          </p:cNvSpPr>
          <p:nvPr/>
        </p:nvSpPr>
        <p:spPr bwMode="auto">
          <a:xfrm>
            <a:off x="805381" y="1124744"/>
            <a:ext cx="7772400" cy="1000980"/>
          </a:xfrm>
          <a:prstGeom prst="rect">
            <a:avLst/>
          </a:prstGeom>
          <a:noFill/>
          <a:ln w="50800" algn="ctr">
            <a:noFill/>
            <a:miter lim="800000"/>
          </a:ln>
          <a:effectLst/>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1">
              <a:lnSpc>
                <a:spcPct val="130000"/>
              </a:lnSpc>
              <a:spcBef>
                <a:spcPts val="0"/>
              </a:spcBef>
              <a:buClr>
                <a:srgbClr val="333399"/>
              </a:buClr>
              <a:buSzPct val="70000"/>
              <a:defRPr/>
            </a:pPr>
            <a:r>
              <a:rPr lang="en-US" altLang="zh-CN" sz="2400" b="0" dirty="0">
                <a:latin typeface="Times New Roman" panose="02020603050405020304" pitchFamily="18" charset="0"/>
                <a:ea typeface="黑体" panose="02010609060101010101" pitchFamily="49" charset="-122"/>
                <a:cs typeface="Times New Roman" panose="02020603050405020304" pitchFamily="18" charset="0"/>
              </a:rPr>
              <a:t>③Fe(OH)</a:t>
            </a:r>
            <a:r>
              <a:rPr lang="en-US" altLang="zh-CN" sz="2400" b="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400" b="0" dirty="0">
                <a:latin typeface="Times New Roman" panose="02020603050405020304" pitchFamily="18" charset="0"/>
                <a:ea typeface="黑体" panose="02010609060101010101" pitchFamily="49" charset="-122"/>
                <a:cs typeface="Times New Roman" panose="02020603050405020304" pitchFamily="18" charset="0"/>
              </a:rPr>
              <a:t>(s)</a:t>
            </a:r>
            <a:r>
              <a:rPr lang="zh-CN" altLang="en-US" sz="2400" b="0" dirty="0">
                <a:latin typeface="Times New Roman" panose="02020603050405020304" pitchFamily="18" charset="0"/>
                <a:ea typeface="黑体" panose="02010609060101010101" pitchFamily="49" charset="-122"/>
                <a:cs typeface="Times New Roman" panose="02020603050405020304" pitchFamily="18" charset="0"/>
              </a:rPr>
              <a:t>与</a:t>
            </a:r>
            <a:r>
              <a:rPr lang="en-US" altLang="zh-CN" sz="2400" b="0" dirty="0">
                <a:latin typeface="Times New Roman" panose="02020603050405020304" pitchFamily="18" charset="0"/>
                <a:ea typeface="黑体" panose="02010609060101010101" pitchFamily="49" charset="-122"/>
                <a:cs typeface="Times New Roman" panose="02020603050405020304" pitchFamily="18" charset="0"/>
              </a:rPr>
              <a:t>Fe</a:t>
            </a:r>
            <a:r>
              <a:rPr lang="en-US" altLang="zh-CN" sz="2400" b="0" baseline="300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b="0" dirty="0">
                <a:latin typeface="Times New Roman" panose="02020603050405020304" pitchFamily="18" charset="0"/>
                <a:ea typeface="黑体" panose="02010609060101010101" pitchFamily="49" charset="-122"/>
                <a:cs typeface="Times New Roman" panose="02020603050405020304" pitchFamily="18" charset="0"/>
              </a:rPr>
              <a:t>的边界</a:t>
            </a:r>
            <a:endParaRPr lang="en-US" altLang="zh-CN" sz="2400" b="0" dirty="0">
              <a:latin typeface="Times New Roman" panose="02020603050405020304" pitchFamily="18" charset="0"/>
              <a:ea typeface="黑体" panose="02010609060101010101" pitchFamily="49" charset="-122"/>
              <a:cs typeface="Times New Roman" panose="02020603050405020304" pitchFamily="18" charset="0"/>
            </a:endParaRPr>
          </a:p>
          <a:p>
            <a:pPr marL="0" marR="0" lvl="1" indent="720090">
              <a:lnSpc>
                <a:spcPct val="130000"/>
              </a:lnSpc>
              <a:spcBef>
                <a:spcPts val="0"/>
              </a:spcBef>
              <a:buClr>
                <a:srgbClr val="333399"/>
              </a:buClr>
              <a:buSzPct val="70000"/>
              <a:defRPr/>
            </a:pPr>
            <a:r>
              <a:rPr lang="zh-CN" altLang="en-US" sz="2400" b="0" dirty="0">
                <a:latin typeface="Times New Roman" panose="02020603050405020304" pitchFamily="18" charset="0"/>
                <a:ea typeface="黑体" panose="02010609060101010101" pitchFamily="49" charset="-122"/>
                <a:cs typeface="Times New Roman" panose="02020603050405020304" pitchFamily="18" charset="0"/>
              </a:rPr>
              <a:t>根据平衡方程 </a:t>
            </a:r>
            <a:endParaRPr lang="zh-CN" altLang="en-US" sz="2400" b="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0" name="图片 9"/>
          <p:cNvPicPr>
            <a:picLocks noChangeAspect="1"/>
          </p:cNvPicPr>
          <p:nvPr/>
        </p:nvPicPr>
        <p:blipFill>
          <a:blip r:embed="rId1">
            <a:clrChange>
              <a:clrFrom>
                <a:srgbClr val="F9F9F9"/>
              </a:clrFrom>
              <a:clrTo>
                <a:srgbClr val="F9F9F9">
                  <a:alpha val="0"/>
                </a:srgbClr>
              </a:clrTo>
            </a:clrChange>
          </a:blip>
          <a:stretch>
            <a:fillRect/>
          </a:stretch>
        </p:blipFill>
        <p:spPr>
          <a:xfrm>
            <a:off x="3698240" y="2280920"/>
            <a:ext cx="7654925" cy="557530"/>
          </a:xfrm>
          <a:prstGeom prst="rect">
            <a:avLst/>
          </a:prstGeom>
        </p:spPr>
      </p:pic>
      <p:pic>
        <p:nvPicPr>
          <p:cNvPr id="12" name="图片 11"/>
          <p:cNvPicPr>
            <a:picLocks noChangeAspect="1"/>
          </p:cNvPicPr>
          <p:nvPr/>
        </p:nvPicPr>
        <p:blipFill>
          <a:blip r:embed="rId2">
            <a:clrChange>
              <a:clrFrom>
                <a:srgbClr val="F9F9F9"/>
              </a:clrFrom>
              <a:clrTo>
                <a:srgbClr val="F9F9F9">
                  <a:alpha val="0"/>
                </a:srgbClr>
              </a:clrTo>
            </a:clrChange>
          </a:blip>
          <a:stretch>
            <a:fillRect/>
          </a:stretch>
        </p:blipFill>
        <p:spPr>
          <a:xfrm>
            <a:off x="4944110" y="3068955"/>
            <a:ext cx="3975100" cy="507365"/>
          </a:xfrm>
          <a:prstGeom prst="rect">
            <a:avLst/>
          </a:prstGeom>
        </p:spPr>
      </p:pic>
      <p:sp>
        <p:nvSpPr>
          <p:cNvPr id="14" name="文本框 13"/>
          <p:cNvSpPr txBox="1"/>
          <p:nvPr/>
        </p:nvSpPr>
        <p:spPr>
          <a:xfrm>
            <a:off x="1559496" y="4132055"/>
            <a:ext cx="6150988" cy="461665"/>
          </a:xfrm>
          <a:prstGeom prst="rect">
            <a:avLst/>
          </a:prstGeom>
          <a:noFill/>
        </p:spPr>
        <p:txBody>
          <a:bodyPr wrap="square">
            <a:spAutoFit/>
          </a:bodyPr>
          <a:lstStyle/>
          <a:p>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将 </a:t>
            </a: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FeOH</a:t>
            </a:r>
            <a:r>
              <a:rPr lang="en-US" altLang="zh-CN" sz="2400" baseline="30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1.0×10</a:t>
            </a:r>
            <a:r>
              <a:rPr lang="en-US" altLang="zh-CN" sz="2400" baseline="30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-7</a:t>
            </a: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mol / L </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代入，得</a:t>
            </a:r>
            <a:endParaRPr lang="zh-CN" altLang="en-US" sz="2400" dirty="0"/>
          </a:p>
        </p:txBody>
      </p:sp>
      <p:pic>
        <p:nvPicPr>
          <p:cNvPr id="16" name="图片 15"/>
          <p:cNvPicPr>
            <a:picLocks noChangeAspect="1"/>
          </p:cNvPicPr>
          <p:nvPr/>
        </p:nvPicPr>
        <p:blipFill>
          <a:blip r:embed="rId3">
            <a:clrChange>
              <a:clrFrom>
                <a:srgbClr val="F9F9F9"/>
              </a:clrFrom>
              <a:clrTo>
                <a:srgbClr val="F9F9F9">
                  <a:alpha val="0"/>
                </a:srgbClr>
              </a:clrTo>
            </a:clrChange>
          </a:blip>
          <a:stretch>
            <a:fillRect/>
          </a:stretch>
        </p:blipFill>
        <p:spPr>
          <a:xfrm>
            <a:off x="5160010" y="4917440"/>
            <a:ext cx="2421255" cy="452120"/>
          </a:xfrm>
          <a:prstGeom prst="rect">
            <a:avLst/>
          </a:prstGeom>
        </p:spPr>
      </p:pic>
      <p:sp>
        <p:nvSpPr>
          <p:cNvPr id="2" name="Text Box 4"/>
          <p:cNvSpPr txBox="1">
            <a:spLocks noChangeArrowheads="1"/>
          </p:cNvSpPr>
          <p:nvPr/>
        </p:nvSpPr>
        <p:spPr bwMode="auto">
          <a:xfrm>
            <a:off x="191135" y="260985"/>
            <a:ext cx="11867515" cy="645160"/>
          </a:xfrm>
          <a:prstGeom prst="rect">
            <a:avLst/>
          </a:prstGeom>
          <a:noFill/>
          <a:ln w="9525">
            <a:noFill/>
            <a:miter lim="800000"/>
          </a:ln>
          <a:effectLst/>
        </p:spPr>
        <p:txBody>
          <a:bodyPr wrap="square">
            <a:spAutoFit/>
          </a:bodyPr>
          <a:p>
            <a:pPr marL="457200" indent="-457200" eaLnBrk="1" hangingPunct="1">
              <a:lnSpc>
                <a:spcPct val="12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a:t>
            </a:r>
            <a:r>
              <a:rPr lang="zh-CN" altLang="en-US" sz="3000" b="1" i="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E</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pH</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图</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Diagram of p</a:t>
            </a:r>
            <a:r>
              <a:rPr lang="en-US" altLang="zh-CN" sz="3000" b="1" i="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E</a:t>
            </a:r>
            <a:r>
              <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-pH</a:t>
            </a:r>
            <a:endPar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zo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136" name="图片 135"/>
          <p:cNvPicPr>
            <a:picLocks noChangeAspect="1"/>
          </p:cNvPicPr>
          <p:nvPr/>
        </p:nvPicPr>
        <p:blipFill>
          <a:blip r:embed="rId1"/>
          <a:stretch>
            <a:fillRect/>
          </a:stretch>
        </p:blipFill>
        <p:spPr>
          <a:xfrm>
            <a:off x="2586111" y="1238531"/>
            <a:ext cx="7019777" cy="4749395"/>
          </a:xfrm>
          <a:prstGeom prst="rect">
            <a:avLst/>
          </a:prstGeom>
        </p:spPr>
      </p:pic>
      <p:sp>
        <p:nvSpPr>
          <p:cNvPr id="137" name="Text Box 16"/>
          <p:cNvSpPr txBox="1"/>
          <p:nvPr/>
        </p:nvSpPr>
        <p:spPr>
          <a:xfrm>
            <a:off x="3791744" y="5943554"/>
            <a:ext cx="5256213" cy="457200"/>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spcBef>
                <a:spcPct val="50000"/>
              </a:spcBef>
            </a:pPr>
            <a:r>
              <a:rPr lang="zh-CN" altLang="en-US" sz="2400" dirty="0">
                <a:latin typeface="Times New Roman" panose="02020603050405020304" pitchFamily="18" charset="0"/>
                <a:ea typeface="黑体" panose="02010609060101010101" pitchFamily="49" charset="-122"/>
              </a:rPr>
              <a:t>砷的 </a:t>
            </a:r>
            <a:r>
              <a:rPr lang="en-US" altLang="zh-CN" sz="2400" dirty="0">
                <a:latin typeface="Times New Roman" panose="02020603050405020304" pitchFamily="18" charset="0"/>
                <a:ea typeface="黑体" panose="02010609060101010101" pitchFamily="49" charset="-122"/>
              </a:rPr>
              <a:t>p</a:t>
            </a:r>
            <a:r>
              <a:rPr lang="en-US" altLang="zh-CN" sz="2400" i="1" dirty="0">
                <a:latin typeface="Times New Roman" panose="02020603050405020304" pitchFamily="18" charset="0"/>
                <a:ea typeface="黑体" panose="02010609060101010101" pitchFamily="49" charset="-122"/>
              </a:rPr>
              <a:t>E</a:t>
            </a:r>
            <a:r>
              <a:rPr lang="en-US" altLang="zh-CN" sz="2400" dirty="0">
                <a:latin typeface="Times New Roman" panose="02020603050405020304" pitchFamily="18" charset="0"/>
                <a:ea typeface="黑体" panose="02010609060101010101" pitchFamily="49" charset="-122"/>
              </a:rPr>
              <a:t>-pH </a:t>
            </a:r>
            <a:r>
              <a:rPr lang="zh-CN" altLang="en-US" sz="2400" dirty="0">
                <a:latin typeface="Times New Roman" panose="02020603050405020304" pitchFamily="18" charset="0"/>
                <a:ea typeface="黑体" panose="02010609060101010101" pitchFamily="49" charset="-122"/>
              </a:rPr>
              <a:t>图</a:t>
            </a:r>
            <a:endParaRPr lang="zh-CN" altLang="en-US" sz="2400" dirty="0">
              <a:latin typeface="Times New Roman" panose="02020603050405020304" pitchFamily="18" charset="0"/>
              <a:ea typeface="黑体" panose="02010609060101010101" pitchFamily="49" charset="-122"/>
            </a:endParaRPr>
          </a:p>
        </p:txBody>
      </p:sp>
      <p:sp>
        <p:nvSpPr>
          <p:cNvPr id="2" name="Text Box 4"/>
          <p:cNvSpPr txBox="1">
            <a:spLocks noChangeArrowheads="1"/>
          </p:cNvSpPr>
          <p:nvPr/>
        </p:nvSpPr>
        <p:spPr bwMode="auto">
          <a:xfrm>
            <a:off x="191135" y="260985"/>
            <a:ext cx="11867515" cy="645160"/>
          </a:xfrm>
          <a:prstGeom prst="rect">
            <a:avLst/>
          </a:prstGeom>
          <a:noFill/>
          <a:ln w="9525">
            <a:noFill/>
            <a:miter lim="800000"/>
          </a:ln>
          <a:effectLst/>
        </p:spPr>
        <p:txBody>
          <a:bodyPr wrap="square">
            <a:spAutoFit/>
          </a:bodyPr>
          <a:p>
            <a:pPr marL="457200" indent="-457200" eaLnBrk="1" hangingPunct="1">
              <a:lnSpc>
                <a:spcPct val="12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a:t>
            </a:r>
            <a:r>
              <a:rPr lang="zh-CN" altLang="en-US" sz="3000" b="1" i="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E</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pH</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图</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Diagram of p</a:t>
            </a:r>
            <a:r>
              <a:rPr lang="en-US" altLang="zh-CN" sz="3000" b="1" i="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E</a:t>
            </a:r>
            <a:r>
              <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-pH</a:t>
            </a:r>
            <a:endPar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sz="quarter"/>
          </p:nvPr>
        </p:nvSpPr>
        <p:spPr>
          <a:xfrm>
            <a:off x="1424384" y="332909"/>
            <a:ext cx="9343232" cy="2523512"/>
          </a:xfrm>
        </p:spPr>
        <p:txBody>
          <a:bodyPr vert="horz" wrap="square" lIns="91440" tIns="45720" rIns="91440" bIns="45720" numCol="1" anchor="ctr" anchorCtr="0" compatLnSpc="1"/>
          <a:lstStyle/>
          <a:p>
            <a:pPr lvl="0" eaLnBrk="1" hangingPunct="1">
              <a:lnSpc>
                <a:spcPct val="150000"/>
              </a:lnSpc>
              <a:spcBef>
                <a:spcPct val="20000"/>
              </a:spcBef>
              <a:defRPr/>
            </a:pP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第一节 天然水的基本特征</a:t>
            </a:r>
            <a:br>
              <a:rPr lang="en-US" altLang="zh-CN" sz="4800" b="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Section 1 Primary Characteristics of Natural Water</a:t>
            </a:r>
            <a:endPar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3732" name="Text Box 4"/>
          <p:cNvSpPr txBox="1">
            <a:spLocks noChangeArrowheads="1"/>
          </p:cNvSpPr>
          <p:nvPr/>
        </p:nvSpPr>
        <p:spPr bwMode="auto">
          <a:xfrm>
            <a:off x="3935760" y="2595424"/>
            <a:ext cx="5544616" cy="39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 水分子的性质</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Properties</a:t>
            </a:r>
            <a:r>
              <a:rPr kumimoji="0" lang="en-US" altLang="zh-CN" sz="2400" b="1" i="0" u="none" strike="noStrike" kern="120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of H</a:t>
            </a:r>
            <a:r>
              <a:rPr kumimoji="0" lang="en-US" altLang="zh-CN" sz="2400" b="1"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400" b="1" i="0" u="none" strike="noStrike" kern="120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O</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 天然水的组成</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Com</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position of Natural Water</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 天然水的性质</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Properties of Natural Water</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537" name="Line 9"/>
          <p:cNvSpPr>
            <a:spLocks noChangeShapeType="1"/>
          </p:cNvSpPr>
          <p:nvPr/>
        </p:nvSpPr>
        <p:spPr bwMode="auto">
          <a:xfrm>
            <a:off x="3935760" y="4679444"/>
            <a:ext cx="3384376"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4"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732">
                                            <p:txEl>
                                              <p:pRg st="4" end="4"/>
                                            </p:txEl>
                                          </p:spTgt>
                                        </p:tgtEl>
                                        <p:attrNameLst>
                                          <p:attrName>style.visibility</p:attrName>
                                        </p:attrNameLst>
                                      </p:cBhvr>
                                      <p:to>
                                        <p:strVal val="visible"/>
                                      </p:to>
                                    </p:set>
                                    <p:anim calcmode="lin" valueType="num">
                                      <p:cBhvr additive="base">
                                        <p:cTn id="23" dur="500" fill="hold"/>
                                        <p:tgtEl>
                                          <p:spTgt spid="7373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3732">
                                            <p:txEl>
                                              <p:pRg st="5" end="5"/>
                                            </p:txEl>
                                          </p:spTgt>
                                        </p:tgtEl>
                                        <p:attrNameLst>
                                          <p:attrName>style.visibility</p:attrName>
                                        </p:attrNameLst>
                                      </p:cBhvr>
                                      <p:to>
                                        <p:strVal val="visible"/>
                                      </p:to>
                                    </p:set>
                                    <p:anim calcmode="lin" valueType="num">
                                      <p:cBhvr additive="base">
                                        <p:cTn id="27" dur="500" fill="hold"/>
                                        <p:tgtEl>
                                          <p:spTgt spid="7373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3732">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22537"/>
                                        </p:tgtEl>
                                        <p:attrNameLst>
                                          <p:attrName>style.visibility</p:attrName>
                                        </p:attrNameLst>
                                      </p:cBhvr>
                                      <p:to>
                                        <p:strVal val="visible"/>
                                      </p:to>
                                    </p:set>
                                    <p:anim calcmode="lin" valueType="num">
                                      <p:cBhvr additive="base">
                                        <p:cTn id="32" dur="500" fill="hold"/>
                                        <p:tgtEl>
                                          <p:spTgt spid="22537"/>
                                        </p:tgtEl>
                                        <p:attrNameLst>
                                          <p:attrName>ppt_x</p:attrName>
                                        </p:attrNameLst>
                                      </p:cBhvr>
                                      <p:tavLst>
                                        <p:tav tm="0">
                                          <p:val>
                                            <p:strVal val="0-#ppt_w/2"/>
                                          </p:val>
                                        </p:tav>
                                        <p:tav tm="100000">
                                          <p:val>
                                            <p:strVal val="#ppt_x"/>
                                          </p:val>
                                        </p:tav>
                                      </p:tavLst>
                                    </p:anim>
                                    <p:anim calcmode="lin" valueType="num">
                                      <p:cBhvr additive="base">
                                        <p:cTn id="33"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7" name="图片 6"/>
          <p:cNvPicPr>
            <a:picLocks noChangeAspect="1"/>
          </p:cNvPicPr>
          <p:nvPr/>
        </p:nvPicPr>
        <p:blipFill>
          <a:blip r:embed="rId1"/>
          <a:stretch>
            <a:fillRect/>
          </a:stretch>
        </p:blipFill>
        <p:spPr>
          <a:xfrm>
            <a:off x="2279576" y="963617"/>
            <a:ext cx="7437765" cy="5227773"/>
          </a:xfrm>
          <a:prstGeom prst="rect">
            <a:avLst/>
          </a:prstGeom>
        </p:spPr>
      </p:pic>
      <p:sp>
        <p:nvSpPr>
          <p:cNvPr id="8" name="Text Box 16"/>
          <p:cNvSpPr txBox="1"/>
          <p:nvPr/>
        </p:nvSpPr>
        <p:spPr>
          <a:xfrm>
            <a:off x="3647728" y="6139301"/>
            <a:ext cx="5256213" cy="457200"/>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spcBef>
                <a:spcPct val="50000"/>
              </a:spcBef>
            </a:pPr>
            <a:r>
              <a:rPr lang="zh-CN" altLang="en-US" sz="2400" dirty="0">
                <a:latin typeface="Times New Roman" panose="02020603050405020304" pitchFamily="18" charset="0"/>
                <a:ea typeface="黑体" panose="02010609060101010101" pitchFamily="49" charset="-122"/>
              </a:rPr>
              <a:t>铬的 </a:t>
            </a:r>
            <a:r>
              <a:rPr lang="en-US" altLang="zh-CN" sz="2400" dirty="0">
                <a:latin typeface="Times New Roman" panose="02020603050405020304" pitchFamily="18" charset="0"/>
                <a:ea typeface="黑体" panose="02010609060101010101" pitchFamily="49" charset="-122"/>
              </a:rPr>
              <a:t>p</a:t>
            </a:r>
            <a:r>
              <a:rPr lang="en-US" altLang="zh-CN" sz="2400" i="1" dirty="0">
                <a:latin typeface="Times New Roman" panose="02020603050405020304" pitchFamily="18" charset="0"/>
                <a:ea typeface="黑体" panose="02010609060101010101" pitchFamily="49" charset="-122"/>
              </a:rPr>
              <a:t>E</a:t>
            </a:r>
            <a:r>
              <a:rPr lang="en-US" altLang="zh-CN" sz="2400" dirty="0">
                <a:latin typeface="Times New Roman" panose="02020603050405020304" pitchFamily="18" charset="0"/>
                <a:ea typeface="黑体" panose="02010609060101010101" pitchFamily="49" charset="-122"/>
              </a:rPr>
              <a:t>-pH </a:t>
            </a:r>
            <a:r>
              <a:rPr lang="zh-CN" altLang="en-US" sz="2400" dirty="0">
                <a:latin typeface="Times New Roman" panose="02020603050405020304" pitchFamily="18" charset="0"/>
                <a:ea typeface="黑体" panose="02010609060101010101" pitchFamily="49" charset="-122"/>
              </a:rPr>
              <a:t>图</a:t>
            </a:r>
            <a:endParaRPr lang="zh-CN" altLang="en-US" sz="2400" dirty="0">
              <a:latin typeface="Times New Roman" panose="02020603050405020304" pitchFamily="18" charset="0"/>
              <a:ea typeface="黑体" panose="02010609060101010101" pitchFamily="49" charset="-122"/>
            </a:endParaRPr>
          </a:p>
        </p:txBody>
      </p:sp>
      <p:sp>
        <p:nvSpPr>
          <p:cNvPr id="2" name="Text Box 4"/>
          <p:cNvSpPr txBox="1">
            <a:spLocks noChangeArrowheads="1"/>
          </p:cNvSpPr>
          <p:nvPr/>
        </p:nvSpPr>
        <p:spPr bwMode="auto">
          <a:xfrm>
            <a:off x="191135" y="260985"/>
            <a:ext cx="11867515" cy="645160"/>
          </a:xfrm>
          <a:prstGeom prst="rect">
            <a:avLst/>
          </a:prstGeom>
          <a:noFill/>
          <a:ln w="9525">
            <a:noFill/>
            <a:miter lim="800000"/>
          </a:ln>
          <a:effectLst/>
        </p:spPr>
        <p:txBody>
          <a:bodyPr wrap="square">
            <a:spAutoFit/>
          </a:bodyPr>
          <a:p>
            <a:pPr marL="457200" indent="-457200" eaLnBrk="1" hangingPunct="1">
              <a:lnSpc>
                <a:spcPct val="12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a:t>
            </a:r>
            <a:r>
              <a:rPr lang="zh-CN" altLang="en-US" sz="3000" b="1" i="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E</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pH</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图</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Diagram of p</a:t>
            </a:r>
            <a:r>
              <a:rPr lang="en-US" altLang="zh-CN" sz="3000" b="1" i="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E</a:t>
            </a:r>
            <a:r>
              <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-pH</a:t>
            </a:r>
            <a:endPar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zo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7" name="图片 6"/>
          <p:cNvPicPr>
            <a:picLocks noChangeAspect="1"/>
          </p:cNvPicPr>
          <p:nvPr/>
        </p:nvPicPr>
        <p:blipFill>
          <a:blip r:embed="rId1"/>
          <a:stretch>
            <a:fillRect/>
          </a:stretch>
        </p:blipFill>
        <p:spPr>
          <a:xfrm>
            <a:off x="3054791" y="948982"/>
            <a:ext cx="6396681" cy="5026435"/>
          </a:xfrm>
          <a:prstGeom prst="rect">
            <a:avLst/>
          </a:prstGeom>
        </p:spPr>
      </p:pic>
      <p:sp>
        <p:nvSpPr>
          <p:cNvPr id="8" name="Text Box 2"/>
          <p:cNvSpPr txBox="1"/>
          <p:nvPr/>
        </p:nvSpPr>
        <p:spPr>
          <a:xfrm>
            <a:off x="5044208" y="5975418"/>
            <a:ext cx="5256213" cy="457200"/>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zh-CN" altLang="en-US" sz="2400" dirty="0">
                <a:latin typeface="Times New Roman" panose="02020603050405020304" pitchFamily="18" charset="0"/>
                <a:ea typeface="黑体" panose="02010609060101010101" pitchFamily="49" charset="-122"/>
              </a:rPr>
              <a:t>汞的 </a:t>
            </a:r>
            <a:r>
              <a:rPr lang="en-US" altLang="zh-CN" sz="2400" dirty="0">
                <a:latin typeface="Times New Roman" panose="02020603050405020304" pitchFamily="18" charset="0"/>
                <a:ea typeface="黑体" panose="02010609060101010101" pitchFamily="49" charset="-122"/>
              </a:rPr>
              <a:t>pE-pH </a:t>
            </a:r>
            <a:r>
              <a:rPr lang="zh-CN" altLang="en-US" sz="2400" dirty="0">
                <a:latin typeface="Times New Roman" panose="02020603050405020304" pitchFamily="18" charset="0"/>
                <a:ea typeface="黑体" panose="02010609060101010101" pitchFamily="49" charset="-122"/>
              </a:rPr>
              <a:t>图</a:t>
            </a:r>
            <a:endParaRPr lang="zh-CN" altLang="en-US" sz="2400" dirty="0">
              <a:latin typeface="Times New Roman" panose="02020603050405020304" pitchFamily="18" charset="0"/>
              <a:ea typeface="黑体" panose="02010609060101010101" pitchFamily="49" charset="-122"/>
            </a:endParaRPr>
          </a:p>
        </p:txBody>
      </p:sp>
      <p:sp>
        <p:nvSpPr>
          <p:cNvPr id="2" name="Text Box 4"/>
          <p:cNvSpPr txBox="1">
            <a:spLocks noChangeArrowheads="1"/>
          </p:cNvSpPr>
          <p:nvPr/>
        </p:nvSpPr>
        <p:spPr bwMode="auto">
          <a:xfrm>
            <a:off x="191135" y="260985"/>
            <a:ext cx="11867515" cy="645160"/>
          </a:xfrm>
          <a:prstGeom prst="rect">
            <a:avLst/>
          </a:prstGeom>
          <a:noFill/>
          <a:ln w="9525">
            <a:noFill/>
            <a:miter lim="800000"/>
          </a:ln>
          <a:effectLst/>
        </p:spPr>
        <p:txBody>
          <a:bodyPr wrap="square">
            <a:spAutoFit/>
          </a:bodyPr>
          <a:p>
            <a:pPr marL="457200" indent="-457200" eaLnBrk="1" hangingPunct="1">
              <a:lnSpc>
                <a:spcPct val="12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a:t>
            </a:r>
            <a:r>
              <a:rPr lang="zh-CN" altLang="en-US" sz="3000" b="1" i="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E</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pH</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 图</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Diagram of p</a:t>
            </a:r>
            <a:r>
              <a:rPr lang="en-US" altLang="zh-CN" sz="3000" b="1" i="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E</a:t>
            </a:r>
            <a:r>
              <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-pH</a:t>
            </a:r>
            <a:endParaRPr lang="en-US" altLang="zh-CN" sz="30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zo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96225" y="1556385"/>
            <a:ext cx="4057650" cy="5049520"/>
          </a:xfrm>
          <a:prstGeom prst="rect">
            <a:avLst/>
          </a:prstGeom>
        </p:spPr>
      </p:pic>
      <p:sp>
        <p:nvSpPr>
          <p:cNvPr id="4" name="Text Box 4"/>
          <p:cNvSpPr txBox="1">
            <a:spLocks noChangeArrowheads="1"/>
          </p:cNvSpPr>
          <p:nvPr/>
        </p:nvSpPr>
        <p:spPr bwMode="auto">
          <a:xfrm>
            <a:off x="334645" y="404495"/>
            <a:ext cx="10520045" cy="1014730"/>
          </a:xfrm>
          <a:prstGeom prst="rect">
            <a:avLst/>
          </a:prstGeom>
          <a:noFill/>
          <a:ln w="9525">
            <a:noFill/>
            <a:miter lim="800000"/>
          </a:ln>
          <a:effectLst/>
        </p:spPr>
        <p:txBody>
          <a:bodyPr wrap="square">
            <a:spAutoFit/>
          </a:bodyPr>
          <a:lstStyle/>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天然水的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a:t>
            </a:r>
            <a:r>
              <a:rPr lang="zh-CN" altLang="en-US" sz="3000" b="1" i="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E</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和决定电位物质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spcAft>
                <a:spcPts val="0"/>
              </a:spcAft>
              <a:defRPr/>
            </a:pPr>
            <a:r>
              <a:rPr lang="en-US" altLang="zh-CN" sz="3000" b="1" dirty="0">
                <a:solidFill>
                  <a:srgbClr val="000000"/>
                </a:solidFill>
                <a:latin typeface="Times New Roman" panose="02020603050405020304" pitchFamily="18" charset="0"/>
                <a:cs typeface="Times New Roman" panose="02020603050405020304" pitchFamily="18" charset="0"/>
              </a:rPr>
              <a:t>         p</a:t>
            </a:r>
            <a:r>
              <a:rPr lang="en-US" altLang="zh-CN" sz="30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altLang="zh-CN" sz="3000" b="1" dirty="0">
                <a:solidFill>
                  <a:srgbClr val="000000"/>
                </a:solidFill>
                <a:latin typeface="Times New Roman" panose="02020603050405020304" pitchFamily="18" charset="0"/>
                <a:cs typeface="Times New Roman" panose="02020603050405020304" pitchFamily="18" charset="0"/>
              </a:rPr>
              <a:t> of Natural Water and  Potential-</a:t>
            </a:r>
            <a:r>
              <a:rPr lang="en-US" altLang="zh-CN" sz="3000" b="1" dirty="0">
                <a:solidFill>
                  <a:srgbClr val="000000"/>
                </a:solidFill>
                <a:latin typeface="Times New Roman" panose="02020603050405020304" pitchFamily="18" charset="0"/>
                <a:cs typeface="Times New Roman" panose="02020603050405020304" pitchFamily="18" charset="0"/>
                <a:sym typeface="+mn-ea"/>
              </a:rPr>
              <a:t>Determined Matter</a:t>
            </a:r>
            <a:endParaRPr lang="en-US" altLang="zh-CN" sz="3000" b="1" dirty="0">
              <a:solidFill>
                <a:srgbClr val="000000"/>
              </a:solidFill>
              <a:latin typeface="Times New Roman" panose="02020603050405020304" pitchFamily="18" charset="0"/>
              <a:cs typeface="Times New Roman" panose="02020603050405020304" pitchFamily="18" charset="0"/>
              <a:sym typeface="+mn-ea"/>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911807" y="1628910"/>
            <a:ext cx="6912768" cy="470789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buClrTx/>
              <a:buSzPct val="100000"/>
              <a:buNone/>
            </a:pPr>
            <a:r>
              <a:rPr lang="zh-CN" altLang="en-US"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rPr>
              <a:t>决定电位：</a:t>
            </a:r>
            <a:r>
              <a:rPr lang="zh-CN" altLang="en-US" sz="2000" dirty="0">
                <a:solidFill>
                  <a:srgbClr val="06071F"/>
                </a:solidFill>
                <a:latin typeface="黑体" panose="02010609060101010101" pitchFamily="49" charset="-122"/>
                <a:ea typeface="黑体" panose="02010609060101010101" pitchFamily="49" charset="-122"/>
              </a:rPr>
              <a:t>若某个单体系的含量比其他体系高得多，则此时该单体系电位几乎等于混合复杂体系的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pE</a:t>
            </a:r>
            <a:r>
              <a:rPr lang="zh-CN" altLang="en-US" sz="2000" dirty="0">
                <a:solidFill>
                  <a:srgbClr val="06071F"/>
                </a:solidFill>
                <a:latin typeface="黑体" panose="02010609060101010101" pitchFamily="49" charset="-122"/>
                <a:ea typeface="黑体" panose="02010609060101010101" pitchFamily="49" charset="-122"/>
              </a:rPr>
              <a:t>，称之为“决定电位”。</a:t>
            </a:r>
            <a:endParaRPr lang="en-US" altLang="zh-CN" sz="2000" dirty="0">
              <a:solidFill>
                <a:srgbClr val="06071F"/>
              </a:solidFill>
              <a:latin typeface="黑体" panose="02010609060101010101" pitchFamily="49" charset="-122"/>
              <a:ea typeface="黑体" panose="02010609060101010101" pitchFamily="49" charset="-122"/>
            </a:endParaRPr>
          </a:p>
          <a:p>
            <a:pPr marL="0" lvl="1" indent="720090">
              <a:lnSpc>
                <a:spcPct val="150000"/>
              </a:lnSpc>
              <a:spcBef>
                <a:spcPts val="0"/>
              </a:spcBef>
              <a:buNone/>
            </a:pPr>
            <a:r>
              <a:rPr lang="zh-CN" altLang="en-US" sz="2000" dirty="0">
                <a:solidFill>
                  <a:srgbClr val="06071F"/>
                </a:solidFill>
                <a:latin typeface="黑体" panose="02010609060101010101" pitchFamily="49" charset="-122"/>
                <a:ea typeface="黑体" panose="02010609060101010101" pitchFamily="49" charset="-122"/>
              </a:rPr>
              <a:t>一般天然水环境中，</a:t>
            </a:r>
            <a:r>
              <a:rPr lang="zh-CN" altLang="en-US" sz="2000" b="1" dirty="0">
                <a:solidFill>
                  <a:srgbClr val="0090E5"/>
                </a:solidFill>
                <a:latin typeface="黑体" panose="02010609060101010101" pitchFamily="49" charset="-122"/>
                <a:ea typeface="黑体" panose="02010609060101010101" pitchFamily="49" charset="-122"/>
              </a:rPr>
              <a:t>溶解氧</a:t>
            </a:r>
            <a:r>
              <a:rPr lang="zh-CN" altLang="en-US" sz="2000" dirty="0">
                <a:solidFill>
                  <a:srgbClr val="06071F"/>
                </a:solidFill>
                <a:latin typeface="黑体" panose="02010609060101010101" pitchFamily="49" charset="-122"/>
                <a:ea typeface="黑体" panose="02010609060101010101" pitchFamily="49" charset="-122"/>
              </a:rPr>
              <a:t>是“决定电位”物质，而在有机物累积的厌氧环境中，</a:t>
            </a:r>
            <a:r>
              <a:rPr lang="zh-CN" altLang="en-US" sz="2000" b="1" dirty="0">
                <a:solidFill>
                  <a:srgbClr val="0090E5"/>
                </a:solidFill>
                <a:latin typeface="黑体" panose="02010609060101010101" pitchFamily="49" charset="-122"/>
                <a:ea typeface="黑体" panose="02010609060101010101" pitchFamily="49" charset="-122"/>
              </a:rPr>
              <a:t>有机物</a:t>
            </a:r>
            <a:r>
              <a:rPr lang="zh-CN" altLang="en-US" sz="2000" dirty="0">
                <a:solidFill>
                  <a:srgbClr val="06071F"/>
                </a:solidFill>
                <a:latin typeface="黑体" panose="02010609060101010101" pitchFamily="49" charset="-122"/>
                <a:ea typeface="黑体" panose="02010609060101010101" pitchFamily="49" charset="-122"/>
              </a:rPr>
              <a:t>是“决定电位”物质，介于二者之间者，则其“决定电位”为溶解氧体系和有机物体系的结合。</a:t>
            </a:r>
            <a:endParaRPr lang="zh-CN" altLang="en-US" sz="2000" dirty="0">
              <a:solidFill>
                <a:srgbClr val="06071F"/>
              </a:solidFill>
              <a:latin typeface="黑体" panose="02010609060101010101" pitchFamily="49" charset="-122"/>
              <a:ea typeface="黑体" panose="02010609060101010101" pitchFamily="49" charset="-122"/>
            </a:endParaRPr>
          </a:p>
          <a:p>
            <a:pPr marL="0" lvl="1" indent="720090">
              <a:lnSpc>
                <a:spcPct val="150000"/>
              </a:lnSpc>
              <a:spcBef>
                <a:spcPts val="0"/>
              </a:spcBef>
              <a:buNone/>
            </a:pPr>
            <a:r>
              <a:rPr lang="zh-CN" altLang="en-US" sz="2000" b="1" dirty="0">
                <a:solidFill>
                  <a:srgbClr val="0090E5"/>
                </a:solidFill>
                <a:latin typeface="黑体" panose="02010609060101010101" pitchFamily="49" charset="-122"/>
                <a:ea typeface="黑体" panose="02010609060101010101" pitchFamily="49" charset="-122"/>
              </a:rPr>
              <a:t>天然水的 </a:t>
            </a:r>
            <a:r>
              <a:rPr lang="en-US" altLang="zh-CN"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rPr>
              <a:t>pE </a:t>
            </a:r>
            <a:r>
              <a:rPr lang="zh-CN" altLang="en-US" sz="2000" b="1" dirty="0">
                <a:solidFill>
                  <a:srgbClr val="0090E5"/>
                </a:solidFill>
                <a:latin typeface="黑体" panose="02010609060101010101" pitchFamily="49" charset="-122"/>
                <a:ea typeface="黑体" panose="02010609060101010101" pitchFamily="49" charset="-122"/>
              </a:rPr>
              <a:t>为</a:t>
            </a:r>
            <a:r>
              <a:rPr lang="en-US" altLang="zh-CN"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rPr>
              <a:t>13.58</a:t>
            </a:r>
            <a:r>
              <a:rPr lang="zh-CN" altLang="en-US" sz="2000" dirty="0">
                <a:solidFill>
                  <a:srgbClr val="06071F"/>
                </a:solidFill>
                <a:latin typeface="黑体" panose="02010609060101010101" pitchFamily="49" charset="-122"/>
                <a:ea typeface="黑体" panose="02010609060101010101" pitchFamily="49" charset="-122"/>
              </a:rPr>
              <a:t>，该值随水中溶解氧的减少而降低，因而表层水呈氧化性环境，深层水及底泥呈还原性环境，同时</a:t>
            </a:r>
            <a:r>
              <a:rPr lang="zh-CN" altLang="en-US" sz="2000" b="1" dirty="0">
                <a:solidFill>
                  <a:srgbClr val="0090E5"/>
                </a:solidFill>
                <a:latin typeface="黑体" panose="02010609060101010101" pitchFamily="49" charset="-122"/>
                <a:ea typeface="黑体" panose="02010609060101010101" pitchFamily="49" charset="-122"/>
              </a:rPr>
              <a:t>天然水的 </a:t>
            </a:r>
            <a:r>
              <a:rPr lang="en-US" altLang="zh-CN"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rPr>
              <a:t>pE </a:t>
            </a:r>
            <a:r>
              <a:rPr lang="zh-CN" altLang="en-US" sz="2000" b="1" dirty="0">
                <a:solidFill>
                  <a:srgbClr val="0090E5"/>
                </a:solidFill>
                <a:latin typeface="黑体" panose="02010609060101010101" pitchFamily="49" charset="-122"/>
                <a:ea typeface="黑体" panose="02010609060101010101" pitchFamily="49" charset="-122"/>
              </a:rPr>
              <a:t>随 </a:t>
            </a:r>
            <a:r>
              <a:rPr lang="en-US" altLang="zh-CN"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b="1" dirty="0">
                <a:solidFill>
                  <a:srgbClr val="0090E5"/>
                </a:solidFill>
                <a:latin typeface="黑体" panose="02010609060101010101" pitchFamily="49" charset="-122"/>
                <a:ea typeface="黑体" panose="02010609060101010101" pitchFamily="49" charset="-122"/>
              </a:rPr>
              <a:t>减小而增大</a:t>
            </a:r>
            <a:r>
              <a:rPr lang="zh-CN" altLang="en-US" sz="2000" dirty="0">
                <a:solidFill>
                  <a:srgbClr val="06071F"/>
                </a:solidFill>
                <a:latin typeface="黑体" panose="02010609060101010101" pitchFamily="49" charset="-122"/>
                <a:ea typeface="黑体" panose="02010609060101010101" pitchFamily="49" charset="-122"/>
              </a:rPr>
              <a:t>。</a:t>
            </a:r>
            <a:endParaRPr lang="en-US" altLang="zh-CN" sz="2000" dirty="0">
              <a:solidFill>
                <a:srgbClr val="06071F"/>
              </a:solidFill>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Text Box 8"/>
          <p:cNvSpPr txBox="1"/>
          <p:nvPr/>
        </p:nvSpPr>
        <p:spPr>
          <a:xfrm>
            <a:off x="839416" y="1338715"/>
            <a:ext cx="11057289" cy="545719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rPr>
              <a:t>天然水（与大气中氧气达到平衡）</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中的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E</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说明这是一种好氧的水，这种水存在夺取电子的倾向。</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800"/>
              </a:spcBef>
              <a:spcAft>
                <a:spcPts val="0"/>
              </a:spcAft>
              <a:buNone/>
            </a:pPr>
            <a:r>
              <a:rPr lang="zh-CN" altLang="en-US"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rPr>
              <a:t>有机物丰富的厌氧水</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，例如一个由微生物作用产生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4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及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的厌氧水，假定 </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spcAft>
                <a:spcPts val="0"/>
              </a:spcAft>
              <a:buNone/>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5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 p</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2000" baseline="-50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和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pH = 7.00</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，其相关的半反应为：</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1200"/>
              </a:spcBef>
              <a:spcAft>
                <a:spcPts val="0"/>
              </a:spcAft>
              <a:buNone/>
            </a:pPr>
            <a:endParaRPr lang="zh-CN" altLang="en-US" sz="2000" dirty="0">
              <a:latin typeface="黑体" panose="02010609060101010101" pitchFamily="49" charset="-122"/>
              <a:ea typeface="黑体" panose="02010609060101010101" pitchFamily="49" charset="-122"/>
            </a:endParaRPr>
          </a:p>
          <a:p>
            <a:pPr marL="0" lvl="1" indent="720090">
              <a:lnSpc>
                <a:spcPct val="100000"/>
              </a:lnSpc>
              <a:spcBef>
                <a:spcPts val="0"/>
              </a:spcBef>
              <a:spcAft>
                <a:spcPts val="0"/>
              </a:spcAft>
              <a:buNone/>
            </a:pPr>
            <a:r>
              <a:rPr lang="zh-CN" altLang="en-US" sz="2000" dirty="0">
                <a:latin typeface="黑体" panose="02010609060101010101" pitchFamily="49" charset="-122"/>
                <a:ea typeface="黑体" panose="02010609060101010101" pitchFamily="49" charset="-122"/>
              </a:rPr>
              <a:t>这个数值没有超过水的还原极限</a:t>
            </a:r>
            <a:r>
              <a:rPr lang="zh-CN" altLang="en-US" sz="2000" dirty="0"/>
              <a:t> </a:t>
            </a:r>
            <a:r>
              <a:rPr lang="en-US" altLang="zh-CN" sz="2000" dirty="0">
                <a:latin typeface="Times New Roman" panose="02020603050405020304" pitchFamily="18" charset="0"/>
                <a:cs typeface="Times New Roman" panose="02020603050405020304" pitchFamily="18" charset="0"/>
              </a:rPr>
              <a:t>-7.00</a:t>
            </a:r>
            <a:r>
              <a:rPr lang="zh-CN" altLang="en-US" sz="2000" dirty="0">
                <a:latin typeface="黑体" panose="02010609060101010101" pitchFamily="49" charset="-122"/>
                <a:ea typeface="黑体" panose="02010609060101010101" pitchFamily="49" charset="-122"/>
              </a:rPr>
              <a:t>，说明这是还原性环境，有提供电子的倾向。</a:t>
            </a:r>
            <a:endParaRPr lang="zh-CN" altLang="en-US" sz="2000" dirty="0">
              <a:latin typeface="黑体" panose="02010609060101010101" pitchFamily="49" charset="-122"/>
              <a:ea typeface="黑体" panose="02010609060101010101" pitchFamily="49" charset="-122"/>
            </a:endParaRPr>
          </a:p>
        </p:txBody>
      </p:sp>
      <p:pic>
        <p:nvPicPr>
          <p:cNvPr id="7" name="图片 6"/>
          <p:cNvPicPr>
            <a:picLocks noChangeAspect="1"/>
          </p:cNvPicPr>
          <p:nvPr/>
        </p:nvPicPr>
        <p:blipFill>
          <a:blip r:embed="rId1">
            <a:clrChange>
              <a:clrFrom>
                <a:srgbClr val="F9F9F9"/>
              </a:clrFrom>
              <a:clrTo>
                <a:srgbClr val="F9F9F9">
                  <a:alpha val="0"/>
                </a:srgbClr>
              </a:clrTo>
            </a:clrChange>
          </a:blip>
          <a:stretch>
            <a:fillRect/>
          </a:stretch>
        </p:blipFill>
        <p:spPr>
          <a:xfrm>
            <a:off x="3013075" y="1861820"/>
            <a:ext cx="1808480" cy="366395"/>
          </a:xfrm>
          <a:prstGeom prst="rect">
            <a:avLst/>
          </a:prstGeom>
        </p:spPr>
      </p:pic>
      <p:pic>
        <p:nvPicPr>
          <p:cNvPr id="9" name="图片 8"/>
          <p:cNvPicPr>
            <a:picLocks noChangeAspect="1"/>
          </p:cNvPicPr>
          <p:nvPr/>
        </p:nvPicPr>
        <p:blipFill>
          <a:blip r:embed="rId2">
            <a:clrChange>
              <a:clrFrom>
                <a:srgbClr val="F9F9F9"/>
              </a:clrFrom>
              <a:clrTo>
                <a:srgbClr val="F9F9F9">
                  <a:alpha val="0"/>
                </a:srgbClr>
              </a:clrTo>
            </a:clrChange>
          </a:blip>
          <a:stretch>
            <a:fillRect/>
          </a:stretch>
        </p:blipFill>
        <p:spPr>
          <a:xfrm>
            <a:off x="5592445" y="1933575"/>
            <a:ext cx="2579370" cy="283845"/>
          </a:xfrm>
          <a:prstGeom prst="rect">
            <a:avLst/>
          </a:prstGeom>
        </p:spPr>
      </p:pic>
      <p:pic>
        <p:nvPicPr>
          <p:cNvPr id="11" name="图片 10"/>
          <p:cNvPicPr>
            <a:picLocks noChangeAspect="1"/>
          </p:cNvPicPr>
          <p:nvPr/>
        </p:nvPicPr>
        <p:blipFill>
          <a:blip r:embed="rId3">
            <a:clrChange>
              <a:clrFrom>
                <a:srgbClr val="F9F9F9"/>
              </a:clrFrom>
              <a:clrTo>
                <a:srgbClr val="F9F9F9">
                  <a:alpha val="0"/>
                </a:srgbClr>
              </a:clrTo>
            </a:clrChange>
          </a:blip>
          <a:stretch>
            <a:fillRect/>
          </a:stretch>
        </p:blipFill>
        <p:spPr>
          <a:xfrm>
            <a:off x="2712269" y="2276867"/>
            <a:ext cx="6496957" cy="1133633"/>
          </a:xfrm>
          <a:prstGeom prst="rect">
            <a:avLst/>
          </a:prstGeom>
        </p:spPr>
      </p:pic>
      <p:pic>
        <p:nvPicPr>
          <p:cNvPr id="13" name="图片 12"/>
          <p:cNvPicPr>
            <a:picLocks noChangeAspect="1"/>
          </p:cNvPicPr>
          <p:nvPr/>
        </p:nvPicPr>
        <p:blipFill>
          <a:blip r:embed="rId4">
            <a:clrChange>
              <a:clrFrom>
                <a:srgbClr val="F9F9F9"/>
              </a:clrFrom>
              <a:clrTo>
                <a:srgbClr val="F9F9F9">
                  <a:alpha val="0"/>
                </a:srgbClr>
              </a:clrTo>
            </a:clrChange>
          </a:blip>
          <a:stretch>
            <a:fillRect/>
          </a:stretch>
        </p:blipFill>
        <p:spPr>
          <a:xfrm>
            <a:off x="3619978" y="4604617"/>
            <a:ext cx="4681349" cy="553175"/>
          </a:xfrm>
          <a:prstGeom prst="rect">
            <a:avLst/>
          </a:prstGeom>
        </p:spPr>
      </p:pic>
      <p:pic>
        <p:nvPicPr>
          <p:cNvPr id="15" name="图片 14"/>
          <p:cNvPicPr>
            <a:picLocks noChangeAspect="1"/>
          </p:cNvPicPr>
          <p:nvPr/>
        </p:nvPicPr>
        <p:blipFill>
          <a:blip r:embed="rId5">
            <a:clrChange>
              <a:clrFrom>
                <a:srgbClr val="F9F9F9"/>
              </a:clrFrom>
              <a:clrTo>
                <a:srgbClr val="F9F9F9">
                  <a:alpha val="0"/>
                </a:srgbClr>
              </a:clrTo>
            </a:clrChange>
          </a:blip>
          <a:stretch>
            <a:fillRect/>
          </a:stretch>
        </p:blipFill>
        <p:spPr>
          <a:xfrm>
            <a:off x="4368105" y="5085829"/>
            <a:ext cx="3353268" cy="1228896"/>
          </a:xfrm>
          <a:prstGeom prst="rect">
            <a:avLst/>
          </a:prstGeom>
        </p:spPr>
      </p:pic>
      <p:sp>
        <p:nvSpPr>
          <p:cNvPr id="3" name="Text Box 4"/>
          <p:cNvSpPr txBox="1">
            <a:spLocks noChangeArrowheads="1"/>
          </p:cNvSpPr>
          <p:nvPr/>
        </p:nvSpPr>
        <p:spPr bwMode="auto">
          <a:xfrm>
            <a:off x="334645" y="332740"/>
            <a:ext cx="10520045" cy="1014730"/>
          </a:xfrm>
          <a:prstGeom prst="rect">
            <a:avLst/>
          </a:prstGeom>
          <a:noFill/>
          <a:ln w="9525">
            <a:noFill/>
            <a:miter lim="800000"/>
          </a:ln>
          <a:effectLst/>
        </p:spPr>
        <p:txBody>
          <a:bodyPr wrap="square">
            <a:spAutoFit/>
          </a:bodyPr>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天然水的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a:t>
            </a:r>
            <a:r>
              <a:rPr lang="zh-CN" altLang="en-US" sz="3000" b="1" i="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E</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和决定电位物质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spcAft>
                <a:spcPts val="0"/>
              </a:spcAft>
              <a:defRPr/>
            </a:pPr>
            <a:r>
              <a:rPr lang="en-US" altLang="zh-CN" sz="3000" b="1" dirty="0">
                <a:solidFill>
                  <a:srgbClr val="000000"/>
                </a:solidFill>
                <a:latin typeface="Times New Roman" panose="02020603050405020304" pitchFamily="18" charset="0"/>
                <a:cs typeface="Times New Roman" panose="02020603050405020304" pitchFamily="18" charset="0"/>
              </a:rPr>
              <a:t>         p</a:t>
            </a:r>
            <a:r>
              <a:rPr lang="en-US" altLang="zh-CN" sz="30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altLang="zh-CN" sz="3000" b="1" dirty="0">
                <a:solidFill>
                  <a:srgbClr val="000000"/>
                </a:solidFill>
                <a:latin typeface="Times New Roman" panose="02020603050405020304" pitchFamily="18" charset="0"/>
                <a:cs typeface="Times New Roman" panose="02020603050405020304" pitchFamily="18" charset="0"/>
              </a:rPr>
              <a:t> of Natural Water and  Potential-</a:t>
            </a:r>
            <a:r>
              <a:rPr lang="en-US" altLang="zh-CN" sz="3000" b="1" dirty="0">
                <a:solidFill>
                  <a:srgbClr val="000000"/>
                </a:solidFill>
                <a:latin typeface="Times New Roman" panose="02020603050405020304" pitchFamily="18" charset="0"/>
                <a:cs typeface="Times New Roman" panose="02020603050405020304" pitchFamily="18" charset="0"/>
                <a:sym typeface="+mn-ea"/>
              </a:rPr>
              <a:t>Determined Matter</a:t>
            </a:r>
            <a:endParaRPr lang="en-US" altLang="zh-CN" sz="3000" b="1" dirty="0">
              <a:solidFill>
                <a:srgbClr val="000000"/>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spd="slow">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839416" y="1195205"/>
            <a:ext cx="11057289" cy="17532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buClrTx/>
              <a:buSzPct val="100000"/>
              <a:buNone/>
            </a:pPr>
            <a:r>
              <a:rPr lang="zh-CN" altLang="en-US" sz="2000" b="1" dirty="0">
                <a:solidFill>
                  <a:srgbClr val="0090E5"/>
                </a:solidFill>
                <a:latin typeface="黑体" panose="02010609060101010101" pitchFamily="49" charset="-122"/>
                <a:ea typeface="黑体" panose="02010609060101010101" pitchFamily="49" charset="-122"/>
              </a:rPr>
              <a:t>例题：天然水的 </a:t>
            </a:r>
            <a:r>
              <a:rPr lang="en-US" altLang="zh-CN"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rPr>
              <a:t>p</a:t>
            </a:r>
            <a:r>
              <a:rPr lang="en-US" altLang="zh-CN" sz="2000" b="1" i="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rPr>
              <a:t>E</a:t>
            </a:r>
            <a:r>
              <a:rPr lang="en-US" altLang="zh-CN" sz="2000" b="1" dirty="0">
                <a:solidFill>
                  <a:srgbClr val="0090E5"/>
                </a:solidFill>
                <a:latin typeface="黑体" panose="02010609060101010101" pitchFamily="49" charset="-122"/>
                <a:ea typeface="黑体" panose="02010609060101010101" pitchFamily="49" charset="-122"/>
              </a:rPr>
              <a:t> </a:t>
            </a:r>
            <a:r>
              <a:rPr lang="zh-CN" altLang="en-US" sz="2000" b="1" dirty="0">
                <a:solidFill>
                  <a:srgbClr val="0090E5"/>
                </a:solidFill>
                <a:latin typeface="黑体" panose="02010609060101010101" pitchFamily="49" charset="-122"/>
                <a:ea typeface="黑体" panose="02010609060101010101" pitchFamily="49" charset="-122"/>
              </a:rPr>
              <a:t>随 </a:t>
            </a:r>
            <a:r>
              <a:rPr lang="en-US" altLang="zh-CN" sz="2000" b="1" dirty="0">
                <a:solidFill>
                  <a:srgbClr val="0090E5"/>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b="1" dirty="0">
                <a:solidFill>
                  <a:srgbClr val="0090E5"/>
                </a:solidFill>
                <a:latin typeface="黑体" panose="02010609060101010101" pitchFamily="49" charset="-122"/>
                <a:ea typeface="黑体" panose="02010609060101010101" pitchFamily="49" charset="-122"/>
              </a:rPr>
              <a:t>减小而增大</a:t>
            </a:r>
            <a:endParaRPr lang="zh-CN" altLang="en-US" sz="2000" dirty="0">
              <a:solidFill>
                <a:srgbClr val="0090E5"/>
              </a:solidFill>
              <a:latin typeface="黑体" panose="02010609060101010101" pitchFamily="49" charset="-122"/>
              <a:ea typeface="黑体" panose="02010609060101010101" pitchFamily="49" charset="-122"/>
            </a:endParaRPr>
          </a:p>
          <a:p>
            <a:pPr marL="0" lvl="1" indent="720090">
              <a:lnSpc>
                <a:spcPct val="130000"/>
              </a:lnSpc>
              <a:spcBef>
                <a:spcPts val="0"/>
              </a:spcBef>
              <a:buNone/>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采集了一个稳定池塘的出水，当场测定水的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为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7.8</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，水温为</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25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℃。但是由于缺少采样经验，这个水样在运输过程中被放在阳光下，发生了光合作用，导致水体的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升至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10.2,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而样品盒上方空气中，氧的分压达到</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40 %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，请估算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E</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的变化。</a:t>
            </a:r>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11" name="图片 10"/>
          <p:cNvPicPr>
            <a:picLocks noChangeAspect="1"/>
          </p:cNvPicPr>
          <p:nvPr/>
        </p:nvPicPr>
        <p:blipFill>
          <a:blip r:embed="rId1"/>
          <a:stretch>
            <a:fillRect/>
          </a:stretch>
        </p:blipFill>
        <p:spPr>
          <a:xfrm>
            <a:off x="3325495" y="2906395"/>
            <a:ext cx="3178175" cy="1210310"/>
          </a:xfrm>
          <a:prstGeom prst="rect">
            <a:avLst/>
          </a:prstGeom>
        </p:spPr>
      </p:pic>
      <p:sp>
        <p:nvSpPr>
          <p:cNvPr id="12" name="文本框 11"/>
          <p:cNvSpPr txBox="1"/>
          <p:nvPr/>
        </p:nvSpPr>
        <p:spPr>
          <a:xfrm>
            <a:off x="7320136" y="3138095"/>
            <a:ext cx="3456384"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p</a:t>
            </a:r>
            <a:r>
              <a:rPr lang="en-US" altLang="zh-CN" sz="2000" b="1" i="1" dirty="0">
                <a:latin typeface="Times New Roman" panose="02020603050405020304" pitchFamily="18" charset="0"/>
                <a:cs typeface="Times New Roman" panose="02020603050405020304" pitchFamily="18" charset="0"/>
              </a:rPr>
              <a:t>E</a:t>
            </a:r>
            <a:r>
              <a:rPr lang="az-Cyrl-AZ" altLang="zh-CN" sz="2000" b="1" baseline="30000" dirty="0">
                <a:latin typeface="Times New Roman" panose="02020603050405020304" pitchFamily="18" charset="0"/>
                <a:cs typeface="Times New Roman" panose="02020603050405020304" pitchFamily="18" charset="0"/>
              </a:rPr>
              <a:t>Ө</a:t>
            </a:r>
            <a:r>
              <a:rPr lang="en-US" altLang="zh-CN" sz="2000" b="1" baseline="30000" dirty="0">
                <a:latin typeface="Times New Roman" panose="02020603050405020304" pitchFamily="18" charset="0"/>
                <a:cs typeface="Times New Roman" panose="02020603050405020304" pitchFamily="18" charset="0"/>
              </a:rPr>
              <a:t> </a:t>
            </a:r>
            <a:r>
              <a:rPr lang="az-Cyrl-AZ" altLang="zh-CN" sz="2000" b="1" dirty="0">
                <a:latin typeface="Times New Roman" panose="02020603050405020304" pitchFamily="18" charset="0"/>
                <a:cs typeface="Times New Roman" panose="02020603050405020304" pitchFamily="18" charset="0"/>
              </a:rPr>
              <a:t>=</a:t>
            </a:r>
            <a:r>
              <a:rPr lang="en-US" altLang="zh-CN" sz="2000" b="1" dirty="0">
                <a:latin typeface="Times New Roman" panose="02020603050405020304" pitchFamily="18" charset="0"/>
                <a:cs typeface="Times New Roman" panose="02020603050405020304" pitchFamily="18" charset="0"/>
              </a:rPr>
              <a:t> </a:t>
            </a:r>
            <a:r>
              <a:rPr lang="az-Cyrl-AZ" altLang="zh-CN" sz="2000" b="1" dirty="0">
                <a:latin typeface="Times New Roman" panose="02020603050405020304" pitchFamily="18" charset="0"/>
                <a:cs typeface="Times New Roman" panose="02020603050405020304" pitchFamily="18" charset="0"/>
              </a:rPr>
              <a:t>20.75</a:t>
            </a:r>
            <a:endParaRPr lang="az-Cyrl-AZ" altLang="zh-CN" sz="2000" b="1" dirty="0">
              <a:latin typeface="Times New Roman" panose="02020603050405020304" pitchFamily="18" charset="0"/>
              <a:cs typeface="Times New Roman" panose="02020603050405020304" pitchFamily="18" charset="0"/>
            </a:endParaRPr>
          </a:p>
        </p:txBody>
      </p:sp>
      <p:sp>
        <p:nvSpPr>
          <p:cNvPr id="15" name="Text Box 8"/>
          <p:cNvSpPr txBox="1"/>
          <p:nvPr/>
        </p:nvSpPr>
        <p:spPr>
          <a:xfrm>
            <a:off x="1416187" y="3644698"/>
            <a:ext cx="7564067" cy="3477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spcAft>
                <a:spcPts val="0"/>
              </a:spcAft>
              <a:buNone/>
            </a:pP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p</a:t>
            </a:r>
            <a:r>
              <a:rPr lang="en-US" altLang="zh-CN" sz="2200" i="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E</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 p</a:t>
            </a:r>
            <a:r>
              <a:rPr lang="en-US" altLang="zh-CN" sz="2200" i="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E</a:t>
            </a:r>
            <a:r>
              <a:rPr lang="az-Cyrl-AZ" altLang="zh-CN" sz="2200" baseline="30000" dirty="0">
                <a:solidFill>
                  <a:schemeClr val="tx1"/>
                </a:solidFill>
                <a:latin typeface="Times New Roman" panose="02020603050405020304" pitchFamily="18" charset="0"/>
                <a:cs typeface="Times New Roman" panose="02020603050405020304" pitchFamily="18" charset="0"/>
              </a:rPr>
              <a:t>Ө</a:t>
            </a:r>
            <a:r>
              <a:rPr lang="en-US" altLang="zh-CN" sz="2200" baseline="30000" dirty="0">
                <a:solidFill>
                  <a:schemeClr val="tx1"/>
                </a:solidFill>
                <a:latin typeface="Times New Roman" panose="02020603050405020304" pitchFamily="18" charset="0"/>
                <a:cs typeface="Times New Roman" panose="02020603050405020304" pitchFamily="18" charset="0"/>
              </a:rPr>
              <a:t> </a:t>
            </a:r>
            <a:r>
              <a:rPr lang="en-US" altLang="zh-CN" sz="2200" dirty="0">
                <a:solidFill>
                  <a:schemeClr val="tx1"/>
                </a:solidFill>
                <a:latin typeface="Times New Roman" panose="02020603050405020304" pitchFamily="18" charset="0"/>
                <a:cs typeface="Times New Roman" panose="02020603050405020304" pitchFamily="18" charset="0"/>
              </a:rPr>
              <a:t>+ lg{ </a:t>
            </a:r>
            <a:r>
              <a:rPr lang="en-US" altLang="zh-CN" sz="2200" i="1" dirty="0">
                <a:solidFill>
                  <a:schemeClr val="tx1"/>
                </a:solidFill>
                <a:latin typeface="Times New Roman" panose="02020603050405020304" pitchFamily="18" charset="0"/>
                <a:cs typeface="Times New Roman" panose="02020603050405020304" pitchFamily="18" charset="0"/>
              </a:rPr>
              <a:t>p</a:t>
            </a:r>
            <a:r>
              <a:rPr lang="en-US" altLang="zh-CN" sz="2200" dirty="0">
                <a:solidFill>
                  <a:schemeClr val="tx1"/>
                </a:solidFill>
                <a:latin typeface="Times New Roman" panose="02020603050405020304" pitchFamily="18" charset="0"/>
                <a:cs typeface="Times New Roman" panose="02020603050405020304" pitchFamily="18" charset="0"/>
              </a:rPr>
              <a:t>O</a:t>
            </a:r>
            <a:r>
              <a:rPr lang="en-US" altLang="zh-CN" sz="2200" baseline="-25000" dirty="0">
                <a:solidFill>
                  <a:schemeClr val="tx1"/>
                </a:solidFill>
                <a:latin typeface="Times New Roman" panose="02020603050405020304" pitchFamily="18" charset="0"/>
                <a:cs typeface="Times New Roman" panose="02020603050405020304" pitchFamily="18" charset="0"/>
              </a:rPr>
              <a:t>2</a:t>
            </a:r>
            <a:r>
              <a:rPr lang="en-US" altLang="zh-CN" sz="2200" baseline="30000" dirty="0">
                <a:solidFill>
                  <a:schemeClr val="tx1"/>
                </a:solidFill>
                <a:latin typeface="Times New Roman" panose="02020603050405020304" pitchFamily="18" charset="0"/>
                <a:cs typeface="Times New Roman" panose="02020603050405020304" pitchFamily="18" charset="0"/>
              </a:rPr>
              <a:t>1/4 </a:t>
            </a:r>
            <a:r>
              <a:rPr lang="en-US" altLang="zh-CN" sz="2200" dirty="0">
                <a:solidFill>
                  <a:schemeClr val="tx1"/>
                </a:solidFill>
                <a:latin typeface="Times New Roman" panose="02020603050405020304" pitchFamily="18" charset="0"/>
                <a:cs typeface="Times New Roman" panose="02020603050405020304" pitchFamily="18" charset="0"/>
              </a:rPr>
              <a:t>[H</a:t>
            </a:r>
            <a:r>
              <a:rPr lang="en-US" altLang="zh-CN" sz="2200" baseline="30000" dirty="0">
                <a:solidFill>
                  <a:schemeClr val="tx1"/>
                </a:solidFill>
                <a:latin typeface="Times New Roman" panose="02020603050405020304" pitchFamily="18" charset="0"/>
                <a:cs typeface="Times New Roman" panose="02020603050405020304" pitchFamily="18" charset="0"/>
              </a:rPr>
              <a:t>+</a:t>
            </a:r>
            <a:r>
              <a:rPr lang="en-US" altLang="zh-CN" sz="2200" dirty="0">
                <a:solidFill>
                  <a:schemeClr val="tx1"/>
                </a:solidFill>
                <a:latin typeface="Times New Roman" panose="02020603050405020304" pitchFamily="18" charset="0"/>
                <a:cs typeface="Times New Roman" panose="02020603050405020304" pitchFamily="18" charset="0"/>
              </a:rPr>
              <a:t>]}</a:t>
            </a:r>
            <a:endParaRPr lang="en-US" altLang="zh-CN" sz="2200" dirty="0">
              <a:solidFill>
                <a:schemeClr val="tx1"/>
              </a:solidFill>
              <a:latin typeface="Times New Roman" panose="02020603050405020304" pitchFamily="18" charset="0"/>
              <a:cs typeface="Times New Roman" panose="02020603050405020304" pitchFamily="18" charset="0"/>
            </a:endParaRPr>
          </a:p>
          <a:p>
            <a:pPr marL="0" lvl="1" indent="720090">
              <a:lnSpc>
                <a:spcPct val="130000"/>
              </a:lnSpc>
              <a:spcBef>
                <a:spcPts val="800"/>
              </a:spcBef>
              <a:spcAft>
                <a:spcPts val="0"/>
              </a:spcAft>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在现场 </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p</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O2</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=0</a:t>
            </a:r>
            <a:r>
              <a:rPr lang="en-US" altLang="zh-CN" sz="2200" dirty="0">
                <a:latin typeface="Times New Roman" panose="02020603050405020304" pitchFamily="18" charset="0"/>
                <a:cs typeface="Times New Roman" panose="02020603050405020304" pitchFamily="18" charset="0"/>
              </a:rPr>
              <a:t>.2</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pH = 7.8</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spcAft>
                <a:spcPts val="0"/>
              </a:spcAft>
              <a:buNone/>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p</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E</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 12.79</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800"/>
              </a:spcBef>
              <a:spcAft>
                <a:spcPts val="0"/>
              </a:spcAft>
              <a:buNone/>
            </a:pPr>
            <a:r>
              <a:rPr lang="zh-CN" altLang="en-US" sz="2200" dirty="0">
                <a:latin typeface="黑体" panose="02010609060101010101" pitchFamily="49" charset="-122"/>
                <a:ea typeface="黑体" panose="02010609060101010101" pitchFamily="49" charset="-122"/>
                <a:cs typeface="Times New Roman" panose="02020603050405020304" pitchFamily="18" charset="0"/>
              </a:rPr>
              <a:t>实验室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p</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O2</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=0</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.40</a:t>
            </a:r>
            <a:r>
              <a:rPr kumimoji="0" lang="zh-CN"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pH = 10.2</a:t>
            </a:r>
            <a:endPar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spcAft>
                <a:spcPts val="0"/>
              </a:spcAft>
              <a:buNone/>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p</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E</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 10.45</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800"/>
              </a:spcBef>
              <a:spcAft>
                <a:spcPts val="0"/>
              </a:spcAft>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可见，水体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pH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直接影响到水体的氧化还原性质。</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3" name="Text Box 4"/>
          <p:cNvSpPr txBox="1">
            <a:spLocks noChangeArrowheads="1"/>
          </p:cNvSpPr>
          <p:nvPr/>
        </p:nvSpPr>
        <p:spPr bwMode="auto">
          <a:xfrm>
            <a:off x="334645" y="332740"/>
            <a:ext cx="10520045" cy="1014730"/>
          </a:xfrm>
          <a:prstGeom prst="rect">
            <a:avLst/>
          </a:prstGeom>
          <a:noFill/>
          <a:ln w="9525">
            <a:noFill/>
            <a:miter lim="800000"/>
          </a:ln>
          <a:effectLst/>
        </p:spPr>
        <p:txBody>
          <a:bodyPr wrap="square">
            <a:spAutoFit/>
          </a:bodyPr>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天然水的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p</a:t>
            </a:r>
            <a:r>
              <a:rPr lang="zh-CN" altLang="en-US" sz="3000" b="1" i="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E</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和决定电位物质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spcAft>
                <a:spcPts val="0"/>
              </a:spcAft>
              <a:defRPr/>
            </a:pPr>
            <a:r>
              <a:rPr lang="en-US" altLang="zh-CN" sz="3000" b="1" dirty="0">
                <a:solidFill>
                  <a:srgbClr val="000000"/>
                </a:solidFill>
                <a:latin typeface="Times New Roman" panose="02020603050405020304" pitchFamily="18" charset="0"/>
                <a:cs typeface="Times New Roman" panose="02020603050405020304" pitchFamily="18" charset="0"/>
              </a:rPr>
              <a:t>         p</a:t>
            </a:r>
            <a:r>
              <a:rPr lang="en-US" altLang="zh-CN" sz="30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altLang="zh-CN" sz="3000" b="1" dirty="0">
                <a:solidFill>
                  <a:srgbClr val="000000"/>
                </a:solidFill>
                <a:latin typeface="Times New Roman" panose="02020603050405020304" pitchFamily="18" charset="0"/>
                <a:cs typeface="Times New Roman" panose="02020603050405020304" pitchFamily="18" charset="0"/>
              </a:rPr>
              <a:t> of Natural Water and  Potential-</a:t>
            </a:r>
            <a:r>
              <a:rPr lang="en-US" altLang="zh-CN" sz="3000" b="1" dirty="0">
                <a:solidFill>
                  <a:srgbClr val="000000"/>
                </a:solidFill>
                <a:latin typeface="Times New Roman" panose="02020603050405020304" pitchFamily="18" charset="0"/>
                <a:cs typeface="Times New Roman" panose="02020603050405020304" pitchFamily="18" charset="0"/>
                <a:sym typeface="+mn-ea"/>
              </a:rPr>
              <a:t>Determined Matter</a:t>
            </a:r>
            <a:endParaRPr lang="en-US" altLang="zh-CN" sz="3000" b="1" dirty="0">
              <a:solidFill>
                <a:srgbClr val="000000"/>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spd="slow">
    <p:zo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1135" y="404495"/>
            <a:ext cx="11800840" cy="1014730"/>
          </a:xfrm>
          <a:prstGeom prst="rect">
            <a:avLst/>
          </a:prstGeom>
          <a:noFill/>
          <a:ln w="9525">
            <a:noFill/>
            <a:miter lim="800000"/>
          </a:ln>
          <a:effectLst/>
        </p:spPr>
        <p:txBody>
          <a:bodyPr wrap="square">
            <a:spAutoFit/>
          </a:bodyPr>
          <a:lstStyle/>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无机氮化物的氧化还原转化</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spcAft>
                <a:spcPts val="0"/>
              </a:spcAft>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2600" b="1" dirty="0">
                <a:solidFill>
                  <a:srgbClr val="000000"/>
                </a:solidFill>
                <a:latin typeface="Times New Roman" panose="02020603050405020304" pitchFamily="18" charset="0"/>
                <a:cs typeface="Times New Roman" panose="02020603050405020304" pitchFamily="18" charset="0"/>
              </a:rPr>
              <a:t>Oxidation-Reduction Transformation of Inorganic N-contaning Substances</a:t>
            </a:r>
            <a:endParaRPr lang="zh-CN" altLang="en-US" sz="26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839416" y="1482225"/>
            <a:ext cx="11057289" cy="353060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环境中的氮有以下几种存在形态：</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r>
              <a:rPr lang="zh-CN" altLang="en-US" sz="2200" b="1" dirty="0">
                <a:solidFill>
                  <a:srgbClr val="0090E5"/>
                </a:solidFill>
                <a:latin typeface="黑体" panose="02010609060101010101" pitchFamily="49" charset="-122"/>
                <a:ea typeface="黑体" panose="02010609060101010101" pitchFamily="49" charset="-122"/>
                <a:cs typeface="Times New Roman" panose="02020603050405020304" pitchFamily="18" charset="0"/>
              </a:rPr>
              <a:t>固氮：</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是将气态氮转化为离子形式</a:t>
            </a:r>
            <a:endParaRPr lang="zh-CN" altLang="en-US" sz="2200"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r>
              <a:rPr lang="zh-CN" altLang="en-US" sz="2200" b="1" dirty="0">
                <a:solidFill>
                  <a:srgbClr val="0090E5"/>
                </a:solidFill>
                <a:latin typeface="黑体" panose="02010609060101010101" pitchFamily="49" charset="-122"/>
                <a:ea typeface="黑体" panose="02010609060101010101" pitchFamily="49" charset="-122"/>
                <a:cs typeface="Times New Roman" panose="02020603050405020304" pitchFamily="18" charset="0"/>
              </a:rPr>
              <a:t>硝化反应：</a:t>
            </a:r>
            <a:r>
              <a:rPr lang="zh-CN" altLang="en-US" sz="2200" dirty="0">
                <a:latin typeface="黑体" panose="02010609060101010101" pitchFamily="49" charset="-122"/>
                <a:ea typeface="黑体" panose="02010609060101010101" pitchFamily="49" charset="-122"/>
                <a:cs typeface="Times New Roman" panose="02020603050405020304" pitchFamily="18" charset="0"/>
              </a:rPr>
              <a:t>由铵根离子转化为硝酸盐</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r>
              <a:rPr lang="zh-CN" altLang="en-US" sz="2200" b="1" dirty="0">
                <a:solidFill>
                  <a:srgbClr val="0090E5"/>
                </a:solidFill>
                <a:latin typeface="黑体" panose="02010609060101010101" pitchFamily="49" charset="-122"/>
                <a:ea typeface="黑体" panose="02010609060101010101" pitchFamily="49" charset="-122"/>
                <a:cs typeface="Times New Roman" panose="02020603050405020304" pitchFamily="18" charset="0"/>
              </a:rPr>
              <a:t>反硝化：</a:t>
            </a:r>
            <a:r>
              <a:rPr lang="zh-CN" altLang="en-US" sz="2200" dirty="0">
                <a:latin typeface="黑体" panose="02010609060101010101" pitchFamily="49" charset="-122"/>
                <a:ea typeface="黑体" panose="02010609060101010101" pitchFamily="49" charset="-122"/>
                <a:cs typeface="Times New Roman" panose="02020603050405020304" pitchFamily="18" charset="0"/>
              </a:rPr>
              <a:t>由硝酸盐经亚硝酸盐转化为氮气的过程</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r>
              <a:rPr kumimoji="0" lang="en-US" altLang="zh-CN" sz="2400" b="1" i="0" u="none" strike="noStrike" kern="0" cap="none" spc="0" normalizeH="0" baseline="0" noProof="0" dirty="0">
                <a:ln>
                  <a:noFill/>
                </a:ln>
                <a:uLnTx/>
                <a:uFillTx/>
                <a:latin typeface="Times New Roman" panose="02020603050405020304" pitchFamily="18" charset="0"/>
                <a:ea typeface="黑体" panose="02010609060101010101" pitchFamily="49" charset="-122"/>
                <a:cs typeface="Times New Roman" panose="02020603050405020304" pitchFamily="18" charset="0"/>
              </a:rPr>
              <a:t>                      NH</a:t>
            </a:r>
            <a:r>
              <a:rPr kumimoji="0" lang="en-US" altLang="zh-CN" sz="2400" b="1" i="0" u="none" strike="noStrike" kern="0" cap="none" spc="0" normalizeH="0" baseline="-25000" noProof="0" dirty="0">
                <a:ln>
                  <a:noFill/>
                </a:ln>
                <a:uLnTx/>
                <a:uFillTx/>
                <a:latin typeface="Times New Roman" panose="02020603050405020304" pitchFamily="18" charset="0"/>
                <a:ea typeface="黑体" panose="02010609060101010101" pitchFamily="49" charset="-122"/>
                <a:cs typeface="Times New Roman" panose="02020603050405020304" pitchFamily="18" charset="0"/>
              </a:rPr>
              <a:t>4</a:t>
            </a:r>
            <a:r>
              <a:rPr kumimoji="0" lang="en-US" altLang="zh-CN" sz="2400" b="1" i="0" u="none" strike="noStrike" kern="0" cap="none" spc="0" normalizeH="0" baseline="30000" noProof="0" dirty="0">
                <a:ln>
                  <a:noFill/>
                </a:ln>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400" b="1" i="0" u="none" strike="noStrike" kern="0" cap="none" spc="0" normalizeH="0" baseline="0" noProof="0" dirty="0">
                <a:ln>
                  <a:noFill/>
                </a:ln>
                <a:uLnTx/>
                <a:uFillTx/>
                <a:latin typeface="Times New Roman" panose="02020603050405020304" pitchFamily="18" charset="0"/>
                <a:ea typeface="黑体" panose="02010609060101010101" pitchFamily="49" charset="-122"/>
                <a:cs typeface="Times New Roman" panose="02020603050405020304" pitchFamily="18" charset="0"/>
              </a:rPr>
              <a:t>—N</a:t>
            </a:r>
            <a:r>
              <a:rPr kumimoji="0" lang="en-US" altLang="zh-CN" sz="2400" b="1" i="0" u="none" strike="noStrike" kern="0" cap="none" spc="0" normalizeH="0" baseline="-25000" noProof="0" dirty="0">
                <a:ln>
                  <a:noFill/>
                </a:ln>
                <a:uLnTx/>
                <a:uFillTx/>
                <a:latin typeface="Times New Roman" panose="02020603050405020304" pitchFamily="18" charset="0"/>
                <a:ea typeface="黑体" panose="02010609060101010101" pitchFamily="49" charset="-122"/>
                <a:cs typeface="Times New Roman" panose="02020603050405020304" pitchFamily="18" charset="0"/>
              </a:rPr>
              <a:t>2  </a:t>
            </a:r>
            <a:r>
              <a:rPr kumimoji="0" lang="en-US" altLang="zh-CN" sz="2400" b="1" i="0" u="none" strike="noStrike" kern="0" cap="none" spc="0" normalizeH="0" baseline="0" noProof="0" dirty="0">
                <a:ln>
                  <a:noFill/>
                </a:ln>
                <a:uLnTx/>
                <a:uFillTx/>
                <a:latin typeface="Times New Roman" panose="02020603050405020304" pitchFamily="18" charset="0"/>
                <a:ea typeface="黑体" panose="02010609060101010101" pitchFamily="49" charset="-122"/>
                <a:cs typeface="Times New Roman" panose="02020603050405020304" pitchFamily="18" charset="0"/>
              </a:rPr>
              <a:t>—N</a:t>
            </a:r>
            <a:r>
              <a:rPr kumimoji="0" lang="en-US" altLang="zh-CN" sz="2400" b="1" i="0" u="none" strike="noStrike" kern="0" cap="none" spc="0" normalizeH="0" baseline="-25000" noProof="0" dirty="0">
                <a:ln>
                  <a:noFill/>
                </a:ln>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400" b="1" i="0" u="none" strike="noStrike" kern="0" cap="none" spc="0" normalizeH="0" baseline="0" noProof="0" dirty="0">
                <a:ln>
                  <a:noFill/>
                </a:ln>
                <a:uLnTx/>
                <a:uFillTx/>
                <a:latin typeface="Times New Roman" panose="02020603050405020304" pitchFamily="18" charset="0"/>
                <a:ea typeface="黑体" panose="02010609060101010101" pitchFamily="49" charset="-122"/>
                <a:cs typeface="Times New Roman" panose="02020603050405020304" pitchFamily="18" charset="0"/>
              </a:rPr>
              <a:t>O —NO —NO</a:t>
            </a:r>
            <a:r>
              <a:rPr kumimoji="0" lang="en-US" altLang="zh-CN" sz="2400" b="1" i="0" u="none" strike="noStrike" kern="0" cap="none" spc="0" normalizeH="0" baseline="-25000" noProof="0" dirty="0">
                <a:ln>
                  <a:noFill/>
                </a:ln>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400" b="1" i="0" u="none" strike="noStrike" kern="0" cap="none" spc="0" normalizeH="0" baseline="30000" noProof="0" dirty="0">
                <a:ln>
                  <a:noFill/>
                </a:ln>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400" b="1" i="0" u="none" strike="noStrike" kern="0" cap="none" spc="0" normalizeH="0" baseline="0" noProof="0" dirty="0">
                <a:ln>
                  <a:noFill/>
                </a:ln>
                <a:uLnTx/>
                <a:uFillTx/>
                <a:latin typeface="Times New Roman" panose="02020603050405020304" pitchFamily="18" charset="0"/>
                <a:ea typeface="黑体" panose="02010609060101010101" pitchFamily="49" charset="-122"/>
                <a:cs typeface="Times New Roman" panose="02020603050405020304" pitchFamily="18" charset="0"/>
              </a:rPr>
              <a:t>—NO</a:t>
            </a:r>
            <a:r>
              <a:rPr kumimoji="0" lang="en-US" altLang="zh-CN" sz="2400" b="1" i="0" u="none" strike="noStrike" kern="0" cap="none" spc="0" normalizeH="0" baseline="-25000" noProof="0" dirty="0">
                <a:ln>
                  <a:noFill/>
                </a:ln>
                <a:uLnTx/>
                <a:uFillTx/>
                <a:latin typeface="Times New Roman" panose="02020603050405020304" pitchFamily="18" charset="0"/>
                <a:ea typeface="黑体" panose="02010609060101010101" pitchFamily="49" charset="-122"/>
                <a:cs typeface="Times New Roman" panose="02020603050405020304" pitchFamily="18" charset="0"/>
              </a:rPr>
              <a:t>2 </a:t>
            </a:r>
            <a:r>
              <a:rPr kumimoji="0" lang="en-US" altLang="zh-CN" sz="2400" b="1" i="0" u="none" strike="noStrike" kern="0" cap="none" spc="0" normalizeH="0" baseline="0" noProof="0" dirty="0">
                <a:ln>
                  <a:noFill/>
                </a:ln>
                <a:uLnTx/>
                <a:uFillTx/>
                <a:latin typeface="Times New Roman" panose="02020603050405020304" pitchFamily="18" charset="0"/>
                <a:ea typeface="黑体" panose="02010609060101010101" pitchFamily="49" charset="-122"/>
                <a:cs typeface="Times New Roman" panose="02020603050405020304" pitchFamily="18" charset="0"/>
              </a:rPr>
              <a:t>—NO</a:t>
            </a:r>
            <a:r>
              <a:rPr kumimoji="0" lang="en-US" altLang="zh-CN" sz="2400" b="1" i="0" u="none" strike="noStrike" kern="0" cap="none" spc="0" normalizeH="0" baseline="-25000" noProof="0" dirty="0">
                <a:ln>
                  <a:noFill/>
                </a:ln>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en-US" altLang="zh-CN" sz="2400" b="1" i="0" u="none" strike="noStrike" kern="0" cap="none" spc="0" normalizeH="0" baseline="30000" noProof="0" dirty="0">
                <a:ln>
                  <a:noFill/>
                </a:ln>
                <a:uLnTx/>
                <a:uFillTx/>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000" b="1"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2" name="组合 21"/>
          <p:cNvGrpSpPr/>
          <p:nvPr/>
        </p:nvGrpSpPr>
        <p:grpSpPr>
          <a:xfrm>
            <a:off x="3143672" y="3486090"/>
            <a:ext cx="6127750" cy="2751222"/>
            <a:chOff x="2789757" y="3502809"/>
            <a:chExt cx="6127750" cy="2751222"/>
          </a:xfrm>
        </p:grpSpPr>
        <p:sp>
          <p:nvSpPr>
            <p:cNvPr id="15" name="AutoShape 4"/>
            <p:cNvSpPr/>
            <p:nvPr/>
          </p:nvSpPr>
          <p:spPr>
            <a:xfrm rot="10800000">
              <a:off x="2789757" y="3913421"/>
              <a:ext cx="1223963" cy="504825"/>
            </a:xfrm>
            <a:prstGeom prst="curvedUpArrow">
              <a:avLst>
                <a:gd name="adj1" fmla="val 12636"/>
                <a:gd name="adj2" fmla="val 61219"/>
                <a:gd name="adj3" fmla="val 20097"/>
              </a:avLst>
            </a:prstGeom>
            <a:solidFill>
              <a:srgbClr val="0070C0"/>
            </a:solidFill>
            <a:ln w="9525" cap="flat" cmpd="sng">
              <a:noFill/>
              <a:prstDash val="solid"/>
              <a:miter/>
              <a:headEnd type="none" w="med" len="med"/>
              <a:tailEnd type="none" w="med" len="med"/>
            </a:ln>
          </p:spPr>
          <p:txBody>
            <a:bodyPr rot="10800000"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6" name="AutoShape 5"/>
            <p:cNvSpPr/>
            <p:nvPr/>
          </p:nvSpPr>
          <p:spPr>
            <a:xfrm>
              <a:off x="3050107" y="4941168"/>
              <a:ext cx="5867400" cy="1312863"/>
            </a:xfrm>
            <a:prstGeom prst="curvedUpArrow">
              <a:avLst>
                <a:gd name="adj1" fmla="val 8643"/>
                <a:gd name="adj2" fmla="val 30372"/>
                <a:gd name="adj3" fmla="val 12583"/>
              </a:avLst>
            </a:prstGeom>
            <a:solidFill>
              <a:srgbClr val="AA5C5C"/>
            </a:solidFill>
            <a:ln w="3175" cap="flat" cmpd="sng">
              <a:no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7" name="AutoShape 7"/>
            <p:cNvSpPr/>
            <p:nvPr/>
          </p:nvSpPr>
          <p:spPr>
            <a:xfrm rot="10800000">
              <a:off x="3153294" y="3502809"/>
              <a:ext cx="663575" cy="433388"/>
            </a:xfrm>
            <a:prstGeom prst="callout1">
              <a:avLst>
                <a:gd name="adj1" fmla="val 26370"/>
                <a:gd name="adj2" fmla="val -11486"/>
                <a:gd name="adj3" fmla="val 224542"/>
                <a:gd name="adj4" fmla="val -11486"/>
              </a:avLst>
            </a:prstGeom>
            <a:noFill/>
            <a:ln w="9525" cap="flat" cmpd="sng">
              <a:solidFill>
                <a:schemeClr val="bg1"/>
              </a:solidFill>
              <a:prstDash val="solid"/>
              <a:miter/>
              <a:headEnd type="none" w="med" len="med"/>
              <a:tailEnd type="none" w="med" len="med"/>
            </a:ln>
          </p:spPr>
          <p:txBody>
            <a:bodyPr rot="10800000" lIns="7200" tIns="7200" rIns="7200" bIns="7200" anchor="b"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r>
                <a:rPr lang="zh-CN" altLang="en-US" sz="2400" dirty="0">
                  <a:solidFill>
                    <a:srgbClr val="0070C0"/>
                  </a:solidFill>
                  <a:latin typeface="黑体" panose="02010609060101010101" pitchFamily="49" charset="-122"/>
                  <a:ea typeface="黑体" panose="02010609060101010101" pitchFamily="49" charset="-122"/>
                </a:rPr>
                <a:t>固氮</a:t>
              </a:r>
              <a:endParaRPr lang="zh-CN" altLang="en-US" sz="2400" dirty="0">
                <a:solidFill>
                  <a:srgbClr val="0070C0"/>
                </a:solidFill>
                <a:latin typeface="黑体" panose="02010609060101010101" pitchFamily="49" charset="-122"/>
                <a:ea typeface="黑体" panose="02010609060101010101" pitchFamily="49" charset="-122"/>
              </a:endParaRPr>
            </a:p>
          </p:txBody>
        </p:sp>
        <p:sp>
          <p:nvSpPr>
            <p:cNvPr id="18" name="AutoShape 8"/>
            <p:cNvSpPr/>
            <p:nvPr/>
          </p:nvSpPr>
          <p:spPr>
            <a:xfrm rot="10800000">
              <a:off x="6698816" y="3878177"/>
              <a:ext cx="2003425" cy="576263"/>
            </a:xfrm>
            <a:prstGeom prst="curvedUpArrow">
              <a:avLst>
                <a:gd name="adj1" fmla="val 14765"/>
                <a:gd name="adj2" fmla="val 47966"/>
                <a:gd name="adj3" fmla="val 23037"/>
              </a:avLst>
            </a:prstGeom>
            <a:solidFill>
              <a:srgbClr val="C00000"/>
            </a:solidFill>
            <a:ln w="3175" cap="flat" cmpd="sng">
              <a:no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19" name="AutoShape 9"/>
            <p:cNvSpPr/>
            <p:nvPr/>
          </p:nvSpPr>
          <p:spPr>
            <a:xfrm rot="10800000">
              <a:off x="3888625" y="3878496"/>
              <a:ext cx="2952750" cy="601662"/>
            </a:xfrm>
            <a:prstGeom prst="curvedUpArrow">
              <a:avLst>
                <a:gd name="adj1" fmla="val 16951"/>
                <a:gd name="adj2" fmla="val 45984"/>
                <a:gd name="adj3" fmla="val 26912"/>
              </a:avLst>
            </a:prstGeom>
            <a:solidFill>
              <a:srgbClr val="C00000"/>
            </a:solidFill>
            <a:ln w="3175" cap="flat" cmpd="sng">
              <a:no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
          <p:nvSpPr>
            <p:cNvPr id="20" name="AutoShape 10"/>
            <p:cNvSpPr/>
            <p:nvPr/>
          </p:nvSpPr>
          <p:spPr>
            <a:xfrm rot="10800000">
              <a:off x="6224550" y="3592924"/>
              <a:ext cx="1079500" cy="360362"/>
            </a:xfrm>
            <a:prstGeom prst="callout1">
              <a:avLst>
                <a:gd name="adj1" fmla="val -8333"/>
                <a:gd name="adj2" fmla="val 87500"/>
                <a:gd name="adj3" fmla="val -8333"/>
                <a:gd name="adj4" fmla="val 16495"/>
              </a:avLst>
            </a:prstGeom>
            <a:noFill/>
            <a:ln w="9525">
              <a:noFill/>
            </a:ln>
          </p:spPr>
          <p:txBody>
            <a:bodyPr rot="10800000" lIns="7200" tIns="7200" rIns="7200" bIns="7200" anchor="b"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r>
                <a:rPr lang="zh-CN" altLang="en-US" sz="2400" dirty="0">
                  <a:solidFill>
                    <a:srgbClr val="C00000"/>
                  </a:solidFill>
                  <a:latin typeface="黑体" panose="02010609060101010101" pitchFamily="49" charset="-122"/>
                  <a:ea typeface="黑体" panose="02010609060101010101" pitchFamily="49" charset="-122"/>
                </a:rPr>
                <a:t>反硝化</a:t>
              </a:r>
              <a:endParaRPr lang="zh-CN" altLang="en-US" sz="2400" dirty="0">
                <a:solidFill>
                  <a:srgbClr val="C00000"/>
                </a:solidFill>
                <a:latin typeface="黑体" panose="02010609060101010101" pitchFamily="49" charset="-122"/>
                <a:ea typeface="黑体" panose="02010609060101010101" pitchFamily="49" charset="-122"/>
              </a:endParaRPr>
            </a:p>
          </p:txBody>
        </p:sp>
        <p:sp>
          <p:nvSpPr>
            <p:cNvPr id="21" name="Text Box 20"/>
            <p:cNvSpPr txBox="1"/>
            <p:nvPr/>
          </p:nvSpPr>
          <p:spPr>
            <a:xfrm>
              <a:off x="5293244" y="5662795"/>
              <a:ext cx="1655762" cy="457200"/>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zh-CN" altLang="en-US" sz="2400" dirty="0">
                  <a:solidFill>
                    <a:srgbClr val="AA5C5C"/>
                  </a:solidFill>
                  <a:latin typeface="Garamond" panose="02020404030301010803" pitchFamily="18" charset="0"/>
                </a:rPr>
                <a:t>   </a:t>
              </a:r>
              <a:r>
                <a:rPr lang="zh-CN" altLang="en-US" sz="2400" dirty="0">
                  <a:solidFill>
                    <a:srgbClr val="AA5C5C"/>
                  </a:solidFill>
                  <a:latin typeface="黑体" panose="02010609060101010101" pitchFamily="49" charset="-122"/>
                  <a:ea typeface="黑体" panose="02010609060101010101" pitchFamily="49" charset="-122"/>
                </a:rPr>
                <a:t>硝化</a:t>
              </a:r>
              <a:endParaRPr lang="zh-CN" altLang="en-US" sz="2400" dirty="0">
                <a:solidFill>
                  <a:srgbClr val="AA5C5C"/>
                </a:solidFill>
                <a:latin typeface="黑体" panose="02010609060101010101" pitchFamily="49" charset="-122"/>
                <a:ea typeface="黑体" panose="02010609060101010101" pitchFamily="49" charset="-122"/>
              </a:endParaRPr>
            </a:p>
          </p:txBody>
        </p:sp>
      </p:grpSp>
    </p:spTree>
  </p:cSld>
  <p:clrMapOvr>
    <a:masterClrMapping/>
  </p:clrMapOvr>
  <p:transition spd="slow">
    <p:zo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3" name="Rectangle 27"/>
          <p:cNvSpPr/>
          <p:nvPr/>
        </p:nvSpPr>
        <p:spPr>
          <a:xfrm>
            <a:off x="1639983" y="1076275"/>
            <a:ext cx="8229600" cy="4800600"/>
          </a:xfrm>
          <a:prstGeom prst="rect">
            <a:avLst/>
          </a:prstGeom>
          <a:solidFill>
            <a:srgbClr val="FFFFFF"/>
          </a:solidFill>
          <a:ln w="50800" cap="flat" cmpd="sng">
            <a:solidFill>
              <a:srgbClr val="FFFFFF"/>
            </a:solid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Garamond" panose="02020404030301010803" pitchFamily="18" charset="0"/>
              <a:ea typeface="宋体" panose="02010600030101010101" pitchFamily="2" charset="-122"/>
              <a:cs typeface="+mn-cs"/>
            </a:endParaRPr>
          </a:p>
        </p:txBody>
      </p:sp>
      <p:pic>
        <p:nvPicPr>
          <p:cNvPr id="25" name="Object 8"/>
          <p:cNvPicPr>
            <a:picLocks noChangeAspect="1"/>
          </p:cNvPicPr>
          <p:nvPr/>
        </p:nvPicPr>
        <p:blipFill>
          <a:blip r:embed="rId1">
            <a:clrChange>
              <a:clrFrom>
                <a:srgbClr val="FFFFFF"/>
              </a:clrFrom>
              <a:clrTo>
                <a:srgbClr val="FFFFFF">
                  <a:alpha val="0"/>
                </a:srgbClr>
              </a:clrTo>
            </a:clrChange>
          </a:blip>
          <a:srcRect/>
          <a:stretch>
            <a:fillRect/>
          </a:stretch>
        </p:blipFill>
        <p:spPr>
          <a:xfrm>
            <a:off x="2702923" y="1898337"/>
            <a:ext cx="6858000" cy="3957637"/>
          </a:xfrm>
          <a:prstGeom prst="rect">
            <a:avLst/>
          </a:prstGeom>
          <a:solidFill>
            <a:srgbClr val="FFFFFF">
              <a:alpha val="0"/>
            </a:srgbClr>
          </a:solidFill>
          <a:ln w="38100">
            <a:noFill/>
            <a:miter lim="800000"/>
            <a:headEnd/>
            <a:tailEnd/>
          </a:ln>
          <a:effectLst/>
        </p:spPr>
      </p:pic>
      <p:sp>
        <p:nvSpPr>
          <p:cNvPr id="26" name="Text Box 9"/>
          <p:cNvSpPr txBox="1"/>
          <p:nvPr/>
        </p:nvSpPr>
        <p:spPr>
          <a:xfrm>
            <a:off x="3639548" y="1755462"/>
            <a:ext cx="914400" cy="460375"/>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en-US" altLang="zh-CN" sz="2400" b="0" dirty="0">
                <a:solidFill>
                  <a:srgbClr val="C00000"/>
                </a:solidFill>
                <a:latin typeface="Times New Roman" panose="02020603050405020304" pitchFamily="18" charset="0"/>
                <a:cs typeface="Times New Roman" panose="02020603050405020304" pitchFamily="18" charset="0"/>
              </a:rPr>
              <a:t>NH</a:t>
            </a:r>
            <a:r>
              <a:rPr lang="en-US" altLang="zh-CN" sz="2400" b="0" baseline="-25000" dirty="0">
                <a:solidFill>
                  <a:srgbClr val="C00000"/>
                </a:solidFill>
                <a:latin typeface="Times New Roman" panose="02020603050405020304" pitchFamily="18" charset="0"/>
                <a:cs typeface="Times New Roman" panose="02020603050405020304" pitchFamily="18" charset="0"/>
              </a:rPr>
              <a:t>4</a:t>
            </a:r>
            <a:r>
              <a:rPr lang="en-US" altLang="zh-CN" sz="2400" b="0" baseline="30000" dirty="0">
                <a:solidFill>
                  <a:srgbClr val="C00000"/>
                </a:solidFill>
                <a:latin typeface="Times New Roman" panose="02020603050405020304" pitchFamily="18" charset="0"/>
                <a:cs typeface="Times New Roman" panose="02020603050405020304" pitchFamily="18" charset="0"/>
              </a:rPr>
              <a:t>+</a:t>
            </a:r>
            <a:endParaRPr lang="en-US" altLang="zh-CN" sz="2400" b="0" baseline="30000" dirty="0">
              <a:solidFill>
                <a:srgbClr val="C00000"/>
              </a:solidFill>
              <a:latin typeface="Times New Roman" panose="02020603050405020304" pitchFamily="18" charset="0"/>
              <a:cs typeface="Times New Roman" panose="02020603050405020304" pitchFamily="18" charset="0"/>
            </a:endParaRPr>
          </a:p>
        </p:txBody>
      </p:sp>
      <p:sp>
        <p:nvSpPr>
          <p:cNvPr id="27" name="Text Box 10"/>
          <p:cNvSpPr txBox="1"/>
          <p:nvPr/>
        </p:nvSpPr>
        <p:spPr>
          <a:xfrm>
            <a:off x="6061120" y="1730062"/>
            <a:ext cx="914400" cy="457200"/>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en-US" altLang="zh-CN" sz="2400" b="0" dirty="0">
                <a:solidFill>
                  <a:srgbClr val="00B0F0"/>
                </a:solidFill>
                <a:latin typeface="Times New Roman" panose="02020603050405020304" pitchFamily="18" charset="0"/>
                <a:cs typeface="Times New Roman" panose="02020603050405020304" pitchFamily="18" charset="0"/>
              </a:rPr>
              <a:t>NO</a:t>
            </a:r>
            <a:r>
              <a:rPr lang="en-US" altLang="zh-CN" sz="2400" b="0" baseline="-25000" dirty="0">
                <a:solidFill>
                  <a:srgbClr val="00B0F0"/>
                </a:solidFill>
                <a:latin typeface="Times New Roman" panose="02020603050405020304" pitchFamily="18" charset="0"/>
                <a:cs typeface="Times New Roman" panose="02020603050405020304" pitchFamily="18" charset="0"/>
              </a:rPr>
              <a:t>2</a:t>
            </a:r>
            <a:r>
              <a:rPr lang="en-US" altLang="zh-CN" sz="2400" b="0" baseline="30000" dirty="0">
                <a:solidFill>
                  <a:srgbClr val="00B0F0"/>
                </a:solidFill>
                <a:latin typeface="Times New Roman" panose="02020603050405020304" pitchFamily="18" charset="0"/>
                <a:cs typeface="Times New Roman" panose="02020603050405020304" pitchFamily="18" charset="0"/>
              </a:rPr>
              <a:t>-</a:t>
            </a:r>
            <a:endParaRPr lang="en-US" altLang="zh-CN" sz="2400" b="0" baseline="30000" dirty="0">
              <a:solidFill>
                <a:srgbClr val="00B0F0"/>
              </a:solidFill>
              <a:latin typeface="Times New Roman" panose="02020603050405020304" pitchFamily="18" charset="0"/>
              <a:cs typeface="Times New Roman" panose="02020603050405020304" pitchFamily="18" charset="0"/>
            </a:endParaRPr>
          </a:p>
        </p:txBody>
      </p:sp>
      <p:sp>
        <p:nvSpPr>
          <p:cNvPr id="28" name="Text Box 11"/>
          <p:cNvSpPr txBox="1"/>
          <p:nvPr/>
        </p:nvSpPr>
        <p:spPr>
          <a:xfrm>
            <a:off x="7814673" y="1755462"/>
            <a:ext cx="914400" cy="457200"/>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en-US" altLang="zh-CN" sz="2400" b="0" dirty="0">
                <a:solidFill>
                  <a:srgbClr val="AA5C5C"/>
                </a:solidFill>
                <a:latin typeface="Times New Roman" panose="02020603050405020304" pitchFamily="18" charset="0"/>
                <a:cs typeface="Times New Roman" panose="02020603050405020304" pitchFamily="18" charset="0"/>
              </a:rPr>
              <a:t>NO</a:t>
            </a:r>
            <a:r>
              <a:rPr lang="en-US" altLang="zh-CN" sz="2400" b="0" baseline="-25000" dirty="0">
                <a:solidFill>
                  <a:srgbClr val="AA5C5C"/>
                </a:solidFill>
                <a:latin typeface="Times New Roman" panose="02020603050405020304" pitchFamily="18" charset="0"/>
                <a:cs typeface="Times New Roman" panose="02020603050405020304" pitchFamily="18" charset="0"/>
              </a:rPr>
              <a:t>3</a:t>
            </a:r>
            <a:r>
              <a:rPr lang="en-US" altLang="zh-CN" sz="2400" b="0" baseline="30000" dirty="0">
                <a:solidFill>
                  <a:srgbClr val="AA5C5C"/>
                </a:solidFill>
                <a:latin typeface="Times New Roman" panose="02020603050405020304" pitchFamily="18" charset="0"/>
                <a:cs typeface="Times New Roman" panose="02020603050405020304" pitchFamily="18" charset="0"/>
              </a:rPr>
              <a:t>-</a:t>
            </a:r>
            <a:endParaRPr lang="en-US" altLang="zh-CN" sz="2400" b="0" baseline="30000" dirty="0">
              <a:solidFill>
                <a:srgbClr val="AA5C5C"/>
              </a:solidFill>
              <a:latin typeface="Times New Roman" panose="02020603050405020304" pitchFamily="18" charset="0"/>
              <a:cs typeface="Times New Roman" panose="02020603050405020304" pitchFamily="18" charset="0"/>
            </a:endParaRPr>
          </a:p>
        </p:txBody>
      </p:sp>
      <p:sp>
        <p:nvSpPr>
          <p:cNvPr id="29" name="Line 16"/>
          <p:cNvSpPr/>
          <p:nvPr/>
        </p:nvSpPr>
        <p:spPr>
          <a:xfrm flipV="1">
            <a:off x="6014448" y="1755462"/>
            <a:ext cx="0" cy="3733800"/>
          </a:xfrm>
          <a:prstGeom prst="line">
            <a:avLst/>
          </a:prstGeom>
          <a:ln w="63500" cap="rnd" cmpd="sng">
            <a:solidFill>
              <a:srgbClr val="CC0066"/>
            </a:solidFill>
            <a:prstDash val="sysDot"/>
            <a:headEnd type="none" w="med" len="med"/>
            <a:tailEnd type="none" w="med" len="med"/>
          </a:ln>
        </p:spPr>
      </p:sp>
      <p:sp>
        <p:nvSpPr>
          <p:cNvPr id="30" name="Line 17"/>
          <p:cNvSpPr/>
          <p:nvPr/>
        </p:nvSpPr>
        <p:spPr>
          <a:xfrm flipV="1">
            <a:off x="7022510" y="1751334"/>
            <a:ext cx="1270" cy="3866515"/>
          </a:xfrm>
          <a:prstGeom prst="line">
            <a:avLst/>
          </a:prstGeom>
          <a:ln w="63500" cap="rnd" cmpd="sng">
            <a:solidFill>
              <a:srgbClr val="CC0066"/>
            </a:solidFill>
            <a:prstDash val="sysDot"/>
            <a:headEnd type="none" w="med" len="med"/>
            <a:tailEnd type="none" w="med" len="med"/>
          </a:ln>
        </p:spPr>
      </p:sp>
      <p:sp>
        <p:nvSpPr>
          <p:cNvPr id="35" name="Rectangle 4"/>
          <p:cNvSpPr>
            <a:spLocks noGrp="1"/>
          </p:cNvSpPr>
          <p:nvPr/>
        </p:nvSpPr>
        <p:spPr>
          <a:xfrm>
            <a:off x="3075666" y="2851924"/>
            <a:ext cx="2819402" cy="2133600"/>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b="1">
                <a:solidFill>
                  <a:srgbClr val="FFFF00"/>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b="1">
                <a:solidFill>
                  <a:srgbClr val="FFFF00"/>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b="1">
                <a:solidFill>
                  <a:schemeClr val="tx1"/>
                </a:solidFill>
                <a:effectLst>
                  <a:outerShdw blurRad="38100" dist="38100" dir="2700000" algn="tl">
                    <a:srgbClr val="000000"/>
                  </a:outerShdw>
                </a:effectLst>
                <a:latin typeface="+mn-lt"/>
                <a:ea typeface="+mn-ea"/>
              </a:defRPr>
            </a:lvl9pPr>
          </a:lstStyle>
          <a:p>
            <a:pPr marL="0" indent="0" algn="ctr" eaLnBrk="1" hangingPunct="1">
              <a:lnSpc>
                <a:spcPct val="90000"/>
              </a:lnSpc>
              <a:buClr>
                <a:srgbClr val="FF0066"/>
              </a:buClr>
              <a:buSzPct val="70000"/>
              <a:buNone/>
            </a:pPr>
            <a:r>
              <a:rPr lang="zh-CN" altLang="en-US" sz="1800" dirty="0">
                <a:solidFill>
                  <a:srgbClr val="C00000"/>
                </a:solidFill>
                <a:effectLst/>
                <a:latin typeface="黑体" panose="02010609060101010101" pitchFamily="49" charset="-122"/>
                <a:ea typeface="黑体" panose="02010609060101010101" pitchFamily="49" charset="-122"/>
                <a:cs typeface="黑体" panose="02010609060101010101" pitchFamily="49" charset="-122"/>
              </a:rPr>
              <a:t>在</a:t>
            </a:r>
            <a:r>
              <a:rPr lang="en-US" altLang="zh-CN" sz="1800" dirty="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p</a:t>
            </a:r>
            <a:r>
              <a:rPr lang="en-US" altLang="zh-CN" sz="1800" i="1" dirty="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E</a:t>
            </a:r>
            <a:r>
              <a:rPr lang="en-US" altLang="zh-CN" sz="1800" dirty="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&lt;5</a:t>
            </a:r>
            <a:r>
              <a:rPr lang="zh-CN" altLang="en-US" sz="1800" dirty="0">
                <a:solidFill>
                  <a:srgbClr val="C00000"/>
                </a:solidFill>
                <a:effectLst/>
                <a:latin typeface="黑体" panose="02010609060101010101" pitchFamily="49" charset="-122"/>
                <a:ea typeface="黑体" panose="02010609060101010101" pitchFamily="49" charset="-122"/>
                <a:cs typeface="黑体" panose="02010609060101010101" pitchFamily="49" charset="-122"/>
              </a:rPr>
              <a:t>的范围，</a:t>
            </a:r>
            <a:endParaRPr lang="zh-CN" altLang="en-US" sz="1800" dirty="0">
              <a:solidFill>
                <a:srgbClr val="C00000"/>
              </a:solidFill>
              <a:effectLst/>
              <a:latin typeface="黑体" panose="02010609060101010101" pitchFamily="49" charset="-122"/>
              <a:ea typeface="黑体" panose="02010609060101010101" pitchFamily="49" charset="-122"/>
              <a:cs typeface="黑体" panose="02010609060101010101" pitchFamily="49" charset="-122"/>
            </a:endParaRPr>
          </a:p>
          <a:p>
            <a:pPr algn="ctr" eaLnBrk="1" hangingPunct="1">
              <a:lnSpc>
                <a:spcPct val="90000"/>
              </a:lnSpc>
              <a:buClr>
                <a:srgbClr val="FF0066"/>
              </a:buClr>
              <a:buSzPct val="70000"/>
              <a:buFont typeface="Wingdings" panose="05000000000000000000" pitchFamily="2" charset="2"/>
              <a:buNone/>
            </a:pPr>
            <a:r>
              <a:rPr lang="en-US" altLang="zh-CN" sz="1800" dirty="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NH</a:t>
            </a:r>
            <a:r>
              <a:rPr lang="en-US" altLang="zh-CN" sz="1800" baseline="-25000" dirty="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1800" baseline="30000" dirty="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solidFill>
                  <a:srgbClr val="C00000"/>
                </a:solidFill>
                <a:effectLst/>
                <a:latin typeface="黑体" panose="02010609060101010101" pitchFamily="49" charset="-122"/>
                <a:ea typeface="黑体" panose="02010609060101010101" pitchFamily="49" charset="-122"/>
                <a:cs typeface="黑体" panose="02010609060101010101" pitchFamily="49" charset="-122"/>
              </a:rPr>
              <a:t>是主要的氮形态；</a:t>
            </a:r>
            <a:endParaRPr lang="zh-CN" altLang="en-US" sz="1800" dirty="0">
              <a:solidFill>
                <a:srgbClr val="C00000"/>
              </a:solidFill>
              <a:effectLst/>
              <a:latin typeface="黑体" panose="02010609060101010101" pitchFamily="49" charset="-122"/>
              <a:ea typeface="黑体" panose="02010609060101010101" pitchFamily="49" charset="-122"/>
              <a:cs typeface="黑体" panose="02010609060101010101" pitchFamily="49" charset="-122"/>
            </a:endParaRPr>
          </a:p>
          <a:p>
            <a:pPr marL="0" indent="0" algn="ctr" eaLnBrk="1" hangingPunct="1">
              <a:lnSpc>
                <a:spcPct val="90000"/>
              </a:lnSpc>
              <a:buClr>
                <a:srgbClr val="0000CC"/>
              </a:buClr>
              <a:buSzPct val="70000"/>
              <a:buNone/>
            </a:pPr>
            <a:r>
              <a:rPr lang="en-US" altLang="zh-CN" sz="1800" dirty="0">
                <a:solidFill>
                  <a:srgbClr val="00B0F0"/>
                </a:solidFill>
                <a:effectLst/>
                <a:latin typeface="Times New Roman" panose="02020603050405020304" pitchFamily="18" charset="0"/>
                <a:ea typeface="黑体" panose="02010609060101010101" pitchFamily="49" charset="-122"/>
                <a:cs typeface="Times New Roman" panose="02020603050405020304" pitchFamily="18" charset="0"/>
              </a:rPr>
              <a:t>p</a:t>
            </a:r>
            <a:r>
              <a:rPr lang="en-US" altLang="zh-CN" sz="1800" i="1" dirty="0">
                <a:solidFill>
                  <a:srgbClr val="00B0F0"/>
                </a:solidFill>
                <a:effectLst/>
                <a:latin typeface="Times New Roman" panose="02020603050405020304" pitchFamily="18" charset="0"/>
                <a:ea typeface="黑体" panose="02010609060101010101" pitchFamily="49" charset="-122"/>
                <a:cs typeface="Times New Roman" panose="02020603050405020304" pitchFamily="18" charset="0"/>
              </a:rPr>
              <a:t>E</a:t>
            </a:r>
            <a:r>
              <a:rPr lang="zh-CN" altLang="en-US" sz="1800" dirty="0">
                <a:solidFill>
                  <a:srgbClr val="00B0F0"/>
                </a:solidFill>
                <a:effectLst/>
                <a:latin typeface="黑体" panose="02010609060101010101" pitchFamily="49" charset="-122"/>
                <a:ea typeface="黑体" panose="02010609060101010101" pitchFamily="49" charset="-122"/>
                <a:cs typeface="黑体" panose="02010609060101010101" pitchFamily="49" charset="-122"/>
              </a:rPr>
              <a:t>在</a:t>
            </a:r>
            <a:r>
              <a:rPr lang="en-US" altLang="zh-CN" sz="1800" dirty="0">
                <a:solidFill>
                  <a:srgbClr val="00B0F0"/>
                </a:solidFill>
                <a:effectLst/>
                <a:latin typeface="Times New Roman" panose="02020603050405020304" pitchFamily="18" charset="0"/>
                <a:ea typeface="黑体" panose="02010609060101010101" pitchFamily="49" charset="-122"/>
                <a:cs typeface="Times New Roman" panose="02020603050405020304" pitchFamily="18" charset="0"/>
              </a:rPr>
              <a:t>5</a:t>
            </a:r>
            <a:r>
              <a:rPr lang="en-US" altLang="zh-CN" sz="1800" dirty="0">
                <a:solidFill>
                  <a:srgbClr val="00B0F0"/>
                </a:solidFill>
                <a:effectLst/>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1800" dirty="0">
                <a:solidFill>
                  <a:srgbClr val="00B0F0"/>
                </a:solidFill>
                <a:effectLst/>
                <a:latin typeface="Times New Roman" panose="02020603050405020304" pitchFamily="18" charset="0"/>
                <a:ea typeface="黑体" panose="02010609060101010101" pitchFamily="49" charset="-122"/>
                <a:cs typeface="Times New Roman" panose="02020603050405020304" pitchFamily="18" charset="0"/>
              </a:rPr>
              <a:t>7</a:t>
            </a:r>
            <a:r>
              <a:rPr lang="zh-CN" altLang="en-US" sz="1800" dirty="0">
                <a:solidFill>
                  <a:srgbClr val="00B0F0"/>
                </a:solidFill>
                <a:effectLst/>
                <a:latin typeface="黑体" panose="02010609060101010101" pitchFamily="49" charset="-122"/>
                <a:ea typeface="黑体" panose="02010609060101010101" pitchFamily="49" charset="-122"/>
                <a:cs typeface="黑体" panose="02010609060101010101" pitchFamily="49" charset="-122"/>
              </a:rPr>
              <a:t>的范围，</a:t>
            </a:r>
            <a:endParaRPr lang="zh-CN" altLang="en-US" sz="1800" dirty="0">
              <a:solidFill>
                <a:srgbClr val="00B0F0"/>
              </a:solidFill>
              <a:effectLst/>
              <a:latin typeface="黑体" panose="02010609060101010101" pitchFamily="49" charset="-122"/>
              <a:ea typeface="黑体" panose="02010609060101010101" pitchFamily="49" charset="-122"/>
              <a:cs typeface="黑体" panose="02010609060101010101" pitchFamily="49" charset="-122"/>
            </a:endParaRPr>
          </a:p>
          <a:p>
            <a:pPr algn="ctr" eaLnBrk="1" hangingPunct="1">
              <a:lnSpc>
                <a:spcPct val="90000"/>
              </a:lnSpc>
              <a:buClr>
                <a:srgbClr val="0000CC"/>
              </a:buClr>
              <a:buSzPct val="70000"/>
              <a:buFont typeface="Wingdings" panose="05000000000000000000" pitchFamily="2" charset="2"/>
              <a:buNone/>
            </a:pPr>
            <a:r>
              <a:rPr lang="en-US" altLang="zh-CN" sz="1800" dirty="0">
                <a:solidFill>
                  <a:srgbClr val="00B0F0"/>
                </a:solidFill>
                <a:effectLst/>
                <a:latin typeface="Times New Roman" panose="02020603050405020304" pitchFamily="18" charset="0"/>
                <a:ea typeface="黑体" panose="02010609060101010101" pitchFamily="49" charset="-122"/>
                <a:cs typeface="Times New Roman" panose="02020603050405020304" pitchFamily="18" charset="0"/>
              </a:rPr>
              <a:t>NO</a:t>
            </a:r>
            <a:r>
              <a:rPr lang="en-US" altLang="zh-CN" sz="1800" baseline="-25000" dirty="0">
                <a:solidFill>
                  <a:srgbClr val="00B0F0"/>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1800" baseline="30000" dirty="0">
                <a:solidFill>
                  <a:srgbClr val="00B0F0"/>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solidFill>
                  <a:srgbClr val="00B0F0"/>
                </a:solidFill>
                <a:effectLst/>
                <a:latin typeface="黑体" panose="02010609060101010101" pitchFamily="49" charset="-122"/>
                <a:ea typeface="黑体" panose="02010609060101010101" pitchFamily="49" charset="-122"/>
                <a:cs typeface="黑体" panose="02010609060101010101" pitchFamily="49" charset="-122"/>
              </a:rPr>
              <a:t>是主要形态；</a:t>
            </a:r>
            <a:endParaRPr lang="zh-CN" altLang="en-US" sz="1800" dirty="0">
              <a:solidFill>
                <a:srgbClr val="00B0F0"/>
              </a:solidFill>
              <a:effectLst/>
              <a:latin typeface="黑体" panose="02010609060101010101" pitchFamily="49" charset="-122"/>
              <a:ea typeface="黑体" panose="02010609060101010101" pitchFamily="49" charset="-122"/>
              <a:cs typeface="黑体" panose="02010609060101010101" pitchFamily="49" charset="-122"/>
            </a:endParaRPr>
          </a:p>
          <a:p>
            <a:pPr marL="0" indent="0" algn="ctr" eaLnBrk="1" hangingPunct="1">
              <a:lnSpc>
                <a:spcPct val="90000"/>
              </a:lnSpc>
              <a:buClr>
                <a:srgbClr val="FF6600"/>
              </a:buClr>
              <a:buSzPct val="70000"/>
              <a:buNone/>
            </a:pPr>
            <a:r>
              <a:rPr lang="zh-CN" altLang="en-US" sz="1800" dirty="0">
                <a:solidFill>
                  <a:srgbClr val="AA5C5C"/>
                </a:solidFill>
                <a:effectLst/>
                <a:latin typeface="黑体" panose="02010609060101010101" pitchFamily="49" charset="-122"/>
                <a:ea typeface="黑体" panose="02010609060101010101" pitchFamily="49" charset="-122"/>
                <a:cs typeface="黑体" panose="02010609060101010101" pitchFamily="49" charset="-122"/>
              </a:rPr>
              <a:t>在</a:t>
            </a:r>
            <a:r>
              <a:rPr lang="en-US" altLang="zh-CN" sz="1800" dirty="0">
                <a:solidFill>
                  <a:srgbClr val="AA5C5C"/>
                </a:solidFill>
                <a:effectLst/>
                <a:latin typeface="Times New Roman" panose="02020603050405020304" pitchFamily="18" charset="0"/>
                <a:ea typeface="黑体" panose="02010609060101010101" pitchFamily="49" charset="-122"/>
                <a:cs typeface="Times New Roman" panose="02020603050405020304" pitchFamily="18" charset="0"/>
              </a:rPr>
              <a:t>p</a:t>
            </a:r>
            <a:r>
              <a:rPr lang="en-US" altLang="zh-CN" sz="1800" i="1" dirty="0">
                <a:solidFill>
                  <a:srgbClr val="AA5C5C"/>
                </a:solidFill>
                <a:effectLst/>
                <a:latin typeface="Times New Roman" panose="02020603050405020304" pitchFamily="18" charset="0"/>
                <a:ea typeface="黑体" panose="02010609060101010101" pitchFamily="49" charset="-122"/>
                <a:cs typeface="Times New Roman" panose="02020603050405020304" pitchFamily="18" charset="0"/>
              </a:rPr>
              <a:t>E</a:t>
            </a:r>
            <a:r>
              <a:rPr lang="en-US" altLang="zh-CN" sz="1800" dirty="0">
                <a:solidFill>
                  <a:srgbClr val="AA5C5C"/>
                </a:solidFill>
                <a:effectLst/>
                <a:latin typeface="Times New Roman" panose="02020603050405020304" pitchFamily="18" charset="0"/>
                <a:ea typeface="黑体" panose="02010609060101010101" pitchFamily="49" charset="-122"/>
                <a:cs typeface="Times New Roman" panose="02020603050405020304" pitchFamily="18" charset="0"/>
              </a:rPr>
              <a:t>&gt;7</a:t>
            </a:r>
            <a:r>
              <a:rPr lang="zh-CN" altLang="en-US" sz="1800" dirty="0">
                <a:solidFill>
                  <a:srgbClr val="AA5C5C"/>
                </a:solidFill>
                <a:effectLst/>
                <a:latin typeface="黑体" panose="02010609060101010101" pitchFamily="49" charset="-122"/>
                <a:ea typeface="黑体" panose="02010609060101010101" pitchFamily="49" charset="-122"/>
                <a:cs typeface="黑体" panose="02010609060101010101" pitchFamily="49" charset="-122"/>
              </a:rPr>
              <a:t>的范围，</a:t>
            </a:r>
            <a:endParaRPr lang="zh-CN" altLang="en-US" sz="1800" dirty="0">
              <a:solidFill>
                <a:srgbClr val="AA5C5C"/>
              </a:solidFill>
              <a:effectLst/>
              <a:latin typeface="黑体" panose="02010609060101010101" pitchFamily="49" charset="-122"/>
              <a:ea typeface="黑体" panose="02010609060101010101" pitchFamily="49" charset="-122"/>
              <a:cs typeface="黑体" panose="02010609060101010101" pitchFamily="49" charset="-122"/>
            </a:endParaRPr>
          </a:p>
          <a:p>
            <a:pPr algn="ctr" eaLnBrk="1" hangingPunct="1">
              <a:lnSpc>
                <a:spcPct val="90000"/>
              </a:lnSpc>
              <a:buClr>
                <a:srgbClr val="FF6600"/>
              </a:buClr>
              <a:buSzPct val="70000"/>
              <a:buFont typeface="Wingdings" panose="05000000000000000000" pitchFamily="2" charset="2"/>
              <a:buNone/>
            </a:pPr>
            <a:r>
              <a:rPr lang="en-US" altLang="zh-CN" sz="1800" dirty="0">
                <a:solidFill>
                  <a:srgbClr val="AA5C5C"/>
                </a:solidFill>
                <a:effectLst/>
                <a:latin typeface="Times New Roman" panose="02020603050405020304" pitchFamily="18" charset="0"/>
                <a:ea typeface="黑体" panose="02010609060101010101" pitchFamily="49" charset="-122"/>
                <a:cs typeface="Times New Roman" panose="02020603050405020304" pitchFamily="18" charset="0"/>
              </a:rPr>
              <a:t>NO</a:t>
            </a:r>
            <a:r>
              <a:rPr lang="en-US" altLang="zh-CN" sz="1800" baseline="-25000" dirty="0">
                <a:solidFill>
                  <a:srgbClr val="AA5C5C"/>
                </a:solidFill>
                <a:effectLst/>
                <a:latin typeface="Times New Roman" panose="02020603050405020304" pitchFamily="18" charset="0"/>
                <a:ea typeface="黑体" panose="02010609060101010101" pitchFamily="49" charset="-122"/>
                <a:cs typeface="Times New Roman" panose="02020603050405020304" pitchFamily="18" charset="0"/>
              </a:rPr>
              <a:t>3</a:t>
            </a:r>
            <a:r>
              <a:rPr lang="en-US" altLang="zh-CN" sz="1800" baseline="30000" dirty="0">
                <a:solidFill>
                  <a:srgbClr val="AA5C5C"/>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solidFill>
                  <a:srgbClr val="AA5C5C"/>
                </a:solidFill>
                <a:effectLst/>
                <a:latin typeface="黑体" panose="02010609060101010101" pitchFamily="49" charset="-122"/>
                <a:ea typeface="黑体" panose="02010609060101010101" pitchFamily="49" charset="-122"/>
                <a:cs typeface="黑体" panose="02010609060101010101" pitchFamily="49" charset="-122"/>
              </a:rPr>
              <a:t>是主要形态。</a:t>
            </a:r>
            <a:endParaRPr lang="zh-CN" altLang="en-US" sz="1800" baseline="30000" dirty="0">
              <a:solidFill>
                <a:srgbClr val="AA5C5C"/>
              </a:solidFill>
              <a:effectLst/>
              <a:latin typeface="黑体" panose="02010609060101010101" pitchFamily="49" charset="-122"/>
              <a:ea typeface="黑体" panose="02010609060101010101" pitchFamily="49" charset="-122"/>
              <a:cs typeface="黑体" panose="02010609060101010101" pitchFamily="49" charset="-122"/>
            </a:endParaRPr>
          </a:p>
        </p:txBody>
      </p:sp>
      <p:grpSp>
        <p:nvGrpSpPr>
          <p:cNvPr id="41" name="组合 40"/>
          <p:cNvGrpSpPr/>
          <p:nvPr/>
        </p:nvGrpSpPr>
        <p:grpSpPr>
          <a:xfrm>
            <a:off x="1803947" y="5783902"/>
            <a:ext cx="8280400" cy="439102"/>
            <a:chOff x="1803947" y="5783902"/>
            <a:chExt cx="8280400" cy="439102"/>
          </a:xfrm>
        </p:grpSpPr>
        <p:sp>
          <p:nvSpPr>
            <p:cNvPr id="37" name="Text Box 25"/>
            <p:cNvSpPr txBox="1"/>
            <p:nvPr/>
          </p:nvSpPr>
          <p:spPr>
            <a:xfrm>
              <a:off x="1803947" y="5856292"/>
              <a:ext cx="8280400" cy="366712"/>
            </a:xfrm>
            <a:prstGeom prst="rect">
              <a:avLst/>
            </a:prstGeom>
            <a:solidFill>
              <a:srgbClr val="FFFFFF"/>
            </a:solid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Garamond" panose="02020404030301010803" pitchFamily="18" charset="0"/>
                <a:ea typeface="宋体" panose="02010600030101010101" pitchFamily="2" charset="-122"/>
                <a:cs typeface="+mn-cs"/>
              </a:endParaRPr>
            </a:p>
          </p:txBody>
        </p:sp>
        <p:sp>
          <p:nvSpPr>
            <p:cNvPr id="38" name="Text Box 13"/>
            <p:cNvSpPr txBox="1"/>
            <p:nvPr/>
          </p:nvSpPr>
          <p:spPr>
            <a:xfrm>
              <a:off x="5836197" y="5783902"/>
              <a:ext cx="685800" cy="400050"/>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2000" b="1" i="0" u="none" strike="noStrike" kern="1200" cap="none" spc="0" normalizeH="0" baseline="0" noProof="0" dirty="0">
                  <a:ln>
                    <a:noFill/>
                  </a:ln>
                  <a:solidFill>
                    <a:srgbClr val="003399"/>
                  </a:solidFill>
                  <a:effectLst/>
                  <a:uLnTx/>
                  <a:uFillTx/>
                  <a:latin typeface="Times New Roman" panose="02020603050405020304" pitchFamily="18" charset="0"/>
                  <a:ea typeface="宋体" panose="02010600030101010101" pitchFamily="2" charset="-122"/>
                  <a:cs typeface="Times New Roman" panose="02020603050405020304" pitchFamily="18" charset="0"/>
                </a:rPr>
                <a:t>p</a:t>
              </a:r>
              <a:r>
                <a:rPr kumimoji="0" lang="en-US" altLang="zh-CN" sz="2000" b="1" i="1" u="none" strike="noStrike" kern="1200" cap="none" spc="0" normalizeH="0" baseline="0" noProof="0" dirty="0">
                  <a:ln>
                    <a:noFill/>
                  </a:ln>
                  <a:solidFill>
                    <a:srgbClr val="003399"/>
                  </a:solidFill>
                  <a:effectLst/>
                  <a:uLnTx/>
                  <a:uFillTx/>
                  <a:latin typeface="Times New Roman" panose="02020603050405020304" pitchFamily="18" charset="0"/>
                  <a:ea typeface="宋体" panose="02010600030101010101" pitchFamily="2" charset="-122"/>
                  <a:cs typeface="Times New Roman" panose="02020603050405020304" pitchFamily="18" charset="0"/>
                </a:rPr>
                <a:t>E</a:t>
              </a:r>
              <a:endParaRPr kumimoji="0" lang="en-US" altLang="zh-CN" sz="2000" b="1" i="1" u="none" strike="noStrike" kern="1200" cap="none" spc="0" normalizeH="0" baseline="0" noProof="0" dirty="0">
                <a:ln>
                  <a:noFill/>
                </a:ln>
                <a:solidFill>
                  <a:srgbClr val="003399"/>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0" name="Text Box 12"/>
          <p:cNvSpPr txBox="1"/>
          <p:nvPr/>
        </p:nvSpPr>
        <p:spPr>
          <a:xfrm rot="-5400000">
            <a:off x="68597" y="3349228"/>
            <a:ext cx="4495800" cy="400110"/>
          </a:xfrm>
          <a:prstGeom prst="rect">
            <a:avLst/>
          </a:prstGeom>
          <a:noFill/>
          <a:ln w="9525">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2000" b="1" i="0" u="none" strike="noStrike" kern="1200" cap="none" spc="0" normalizeH="0" baseline="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lg[X] </a:t>
            </a:r>
            <a:r>
              <a:rPr kumimoji="0" lang="zh-CN" altLang="en-US" sz="2000" b="1" i="0" u="none" strike="noStrike" kern="1200" cap="none" spc="0" normalizeH="0" baseline="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1" i="0" u="none" strike="noStrike" kern="1200" cap="none" spc="0" normalizeH="0" baseline="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X</a:t>
            </a:r>
            <a:r>
              <a:rPr kumimoji="0" lang="zh-CN" altLang="en-US" sz="2000" b="1" i="0" u="none" strike="noStrike" kern="1200" cap="none" spc="0" normalizeH="0" baseline="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为</a:t>
            </a:r>
            <a:r>
              <a:rPr kumimoji="0" lang="en-US" altLang="zh-CN" sz="2000" b="1" i="0" u="none" strike="noStrike" kern="1200" cap="none" spc="0" normalizeH="0" baseline="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NH</a:t>
            </a:r>
            <a:r>
              <a:rPr kumimoji="0" lang="en-US" altLang="zh-CN" sz="2000" b="1" i="0" u="none" strike="noStrike" kern="1200" cap="none" spc="0" normalizeH="0" baseline="-2500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4</a:t>
            </a:r>
            <a:r>
              <a:rPr kumimoji="0" lang="en-US" altLang="zh-CN" sz="2000" b="1" i="0" u="none" strike="noStrike" kern="1200" cap="none" spc="0" normalizeH="0" baseline="3000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1" i="0" u="none" strike="noStrike" kern="1200" cap="none" spc="0" normalizeH="0" baseline="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1" i="0" u="none" strike="noStrike" kern="1200" cap="none" spc="0" normalizeH="0" baseline="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NO</a:t>
            </a:r>
            <a:r>
              <a:rPr kumimoji="0" lang="en-US" altLang="zh-CN" sz="2000" b="1" i="0" u="none" strike="noStrike" kern="1200" cap="none" spc="0" normalizeH="0" baseline="-2500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000" b="1" i="0" u="none" strike="noStrike" kern="1200" cap="none" spc="0" normalizeH="0" baseline="3000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1" i="0" u="none" strike="noStrike" kern="1200" cap="none" spc="0" normalizeH="0" baseline="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1" i="0" u="none" strike="noStrike" kern="1200" cap="none" spc="0" normalizeH="0" baseline="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NO</a:t>
            </a:r>
            <a:r>
              <a:rPr kumimoji="0" lang="en-US" altLang="zh-CN" sz="2000" b="1" i="0" u="none" strike="noStrike" kern="1200" cap="none" spc="0" normalizeH="0" baseline="-2500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en-US" altLang="zh-CN" sz="2000" b="1" i="0" u="none" strike="noStrike" kern="1200" cap="none" spc="0" normalizeH="0" baseline="3000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1" i="0" u="none" strike="noStrike" kern="1200" cap="none" spc="0" normalizeH="0" baseline="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2000" b="1" i="0" u="none" strike="noStrike" kern="1200" cap="none" spc="0" normalizeH="0" baseline="0" noProof="0" dirty="0">
              <a:ln>
                <a:noFill/>
              </a:ln>
              <a:solidFill>
                <a:srgbClr val="003399"/>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2" name="Text Box 14"/>
          <p:cNvSpPr txBox="1"/>
          <p:nvPr/>
        </p:nvSpPr>
        <p:spPr>
          <a:xfrm>
            <a:off x="767080" y="6308090"/>
            <a:ext cx="11209655" cy="398780"/>
          </a:xfrm>
          <a:prstGeom prst="rect">
            <a:avLst/>
          </a:prstGeom>
          <a:no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algn="ctr" eaLnBrk="1" hangingPunct="1">
              <a:spcBef>
                <a:spcPct val="20000"/>
              </a:spcBef>
            </a:pPr>
            <a:r>
              <a:rPr lang="zh-CN" altLang="en-US" sz="2000" dirty="0">
                <a:latin typeface="黑体" panose="02010609060101010101" pitchFamily="49" charset="-122"/>
                <a:ea typeface="黑体" panose="02010609060101010101" pitchFamily="49" charset="-122"/>
              </a:rPr>
              <a:t>水中</a:t>
            </a:r>
            <a:r>
              <a:rPr lang="zh-CN" altLang="en-US" sz="2000" dirty="0">
                <a:latin typeface="宋体" panose="02010600030101010101" pitchFamily="2" charset="-122"/>
              </a:rPr>
              <a:t> </a:t>
            </a:r>
            <a:r>
              <a:rPr lang="en-US" altLang="zh-CN" sz="2000" dirty="0">
                <a:latin typeface="Times New Roman" panose="02020603050405020304" pitchFamily="18" charset="0"/>
                <a:cs typeface="Times New Roman" panose="02020603050405020304" pitchFamily="18" charset="0"/>
              </a:rPr>
              <a:t>NH</a:t>
            </a:r>
            <a:r>
              <a:rPr lang="en-US" altLang="zh-CN" sz="2000" baseline="-25000" dirty="0">
                <a:latin typeface="Times New Roman" panose="02020603050405020304" pitchFamily="18" charset="0"/>
                <a:cs typeface="Times New Roman" panose="02020603050405020304" pitchFamily="18" charset="0"/>
              </a:rPr>
              <a:t>4</a:t>
            </a:r>
            <a:r>
              <a:rPr lang="en-US" altLang="zh-CN" sz="2000" baseline="30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-NO</a:t>
            </a:r>
            <a:r>
              <a:rPr lang="en-US" altLang="zh-CN" sz="2000" baseline="-25000" dirty="0">
                <a:latin typeface="Times New Roman" panose="02020603050405020304" pitchFamily="18" charset="0"/>
                <a:cs typeface="Times New Roman" panose="02020603050405020304" pitchFamily="18" charset="0"/>
              </a:rPr>
              <a:t>2</a:t>
            </a:r>
            <a:r>
              <a:rPr lang="en-US" altLang="zh-CN" sz="2000" baseline="30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-NO</a:t>
            </a:r>
            <a:r>
              <a:rPr lang="en-US" altLang="zh-CN" sz="2000" baseline="-25000" dirty="0">
                <a:latin typeface="Times New Roman" panose="02020603050405020304" pitchFamily="18" charset="0"/>
                <a:cs typeface="Times New Roman" panose="02020603050405020304" pitchFamily="18" charset="0"/>
              </a:rPr>
              <a:t>3</a:t>
            </a:r>
            <a:r>
              <a:rPr lang="en-US" altLang="zh-CN" sz="2000" baseline="30000" dirty="0">
                <a:latin typeface="Times New Roman" panose="02020603050405020304" pitchFamily="18" charset="0"/>
                <a:cs typeface="Times New Roman" panose="02020603050405020304" pitchFamily="18" charset="0"/>
              </a:rPr>
              <a:t>- </a:t>
            </a:r>
            <a:r>
              <a:rPr lang="zh-CN" altLang="en-US" sz="2000" dirty="0">
                <a:latin typeface="黑体" panose="02010609060101010101" pitchFamily="49" charset="-122"/>
                <a:ea typeface="黑体" panose="02010609060101010101" pitchFamily="49" charset="-122"/>
              </a:rPr>
              <a:t>体系的对数浓度图</a:t>
            </a:r>
            <a:r>
              <a:rPr lang="zh-CN" altLang="en-US" sz="2000" dirty="0">
                <a:latin typeface="宋体" panose="02010600030101010101" pitchFamily="2" charset="-122"/>
              </a:rPr>
              <a:t>（</a:t>
            </a:r>
            <a:r>
              <a:rPr lang="en-US" altLang="zh-CN" sz="2000" dirty="0">
                <a:latin typeface="Times New Roman" panose="02020603050405020304" pitchFamily="18" charset="0"/>
                <a:cs typeface="Times New Roman" panose="02020603050405020304" pitchFamily="18" charset="0"/>
              </a:rPr>
              <a:t>pH = 7.00</a:t>
            </a:r>
            <a:r>
              <a:rPr lang="zh-CN" altLang="en-US" sz="2000" dirty="0">
                <a:latin typeface="黑体" panose="02010609060101010101" pitchFamily="49" charset="-122"/>
                <a:ea typeface="黑体" panose="02010609060101010101" pitchFamily="49" charset="-122"/>
              </a:rPr>
              <a:t>，总氮浓度 </a:t>
            </a:r>
            <a:r>
              <a:rPr lang="zh-CN" altLang="en-US" sz="2000" dirty="0">
                <a:latin typeface="黑体" panose="02010609060101010101" pitchFamily="49" charset="-122"/>
                <a:ea typeface="黑体" panose="02010609060101010101" pitchFamily="49" charset="-122"/>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1.00×10</a:t>
            </a:r>
            <a:r>
              <a:rPr lang="en-US" altLang="zh-CN" sz="2000" baseline="30000" dirty="0">
                <a:latin typeface="Times New Roman" panose="02020603050405020304" pitchFamily="18" charset="0"/>
                <a:cs typeface="Times New Roman" panose="02020603050405020304" pitchFamily="18" charset="0"/>
              </a:rPr>
              <a:t>-4 </a:t>
            </a:r>
            <a:r>
              <a:rPr lang="en-US" altLang="zh-CN" sz="2000" dirty="0">
                <a:latin typeface="Times New Roman" panose="02020603050405020304" pitchFamily="18" charset="0"/>
                <a:cs typeface="Times New Roman" panose="02020603050405020304" pitchFamily="18" charset="0"/>
              </a:rPr>
              <a:t>mol/L</a:t>
            </a:r>
            <a:r>
              <a:rPr lang="zh-CN" altLang="en-US" sz="2000" dirty="0">
                <a:latin typeface="宋体" panose="02010600030101010101" pitchFamily="2" charset="-122"/>
              </a:rPr>
              <a:t>）</a:t>
            </a:r>
            <a:endParaRPr lang="zh-CN" altLang="en-US" sz="2000" dirty="0">
              <a:latin typeface="宋体" panose="02010600030101010101" pitchFamily="2" charset="-122"/>
            </a:endParaRPr>
          </a:p>
        </p:txBody>
      </p:sp>
      <p:sp>
        <p:nvSpPr>
          <p:cNvPr id="2" name="Text Box 4"/>
          <p:cNvSpPr txBox="1">
            <a:spLocks noChangeArrowheads="1"/>
          </p:cNvSpPr>
          <p:nvPr/>
        </p:nvSpPr>
        <p:spPr bwMode="auto">
          <a:xfrm>
            <a:off x="191135" y="404495"/>
            <a:ext cx="11800840" cy="1014730"/>
          </a:xfrm>
          <a:prstGeom prst="rect">
            <a:avLst/>
          </a:prstGeom>
          <a:noFill/>
          <a:ln w="9525">
            <a:noFill/>
            <a:miter lim="800000"/>
          </a:ln>
          <a:effectLst/>
        </p:spPr>
        <p:txBody>
          <a:bodyPr wrap="square">
            <a:spAutoFit/>
          </a:bodyPr>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无机氮化物的氧化还原转化</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spcAft>
                <a:spcPts val="0"/>
              </a:spcAft>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2600" b="1" dirty="0">
                <a:solidFill>
                  <a:srgbClr val="000000"/>
                </a:solidFill>
                <a:latin typeface="Times New Roman" panose="02020603050405020304" pitchFamily="18" charset="0"/>
                <a:cs typeface="Times New Roman" panose="02020603050405020304" pitchFamily="18" charset="0"/>
              </a:rPr>
              <a:t>Oxidation-Reduction Transformation of Inorganic N-contaning Substances</a:t>
            </a:r>
            <a:endParaRPr lang="zh-CN" altLang="en-US" sz="26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rcRect l="24010" t="35922" r="31099" b="8785"/>
          <a:stretch>
            <a:fillRect/>
          </a:stretch>
        </p:blipFill>
        <p:spPr>
          <a:xfrm>
            <a:off x="6339205" y="1844675"/>
            <a:ext cx="5473065" cy="3960495"/>
          </a:xfrm>
          <a:prstGeom prst="rect">
            <a:avLst/>
          </a:prstGeom>
        </p:spPr>
      </p:pic>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9" name="Text Box 8"/>
          <p:cNvSpPr txBox="1"/>
          <p:nvPr/>
        </p:nvSpPr>
        <p:spPr>
          <a:xfrm>
            <a:off x="154940" y="1438275"/>
            <a:ext cx="8016240" cy="39446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在较低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pE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值时（</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pE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5</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NH</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浓度对数可表示为：</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50000"/>
              </a:lnSpc>
              <a:spcBef>
                <a:spcPts val="0"/>
              </a:spcBef>
              <a:spcAft>
                <a:spcPts val="30"/>
              </a:spcAft>
              <a:buClrTx/>
              <a:buSzTx/>
              <a:buFontTx/>
              <a:buNone/>
              <a:defRPr/>
            </a:pPr>
            <a:r>
              <a:rPr kumimoji="0" lang="en-US" altLang="zh-CN" sz="20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0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40000"/>
              </a:lnSpc>
              <a:spcBef>
                <a:spcPts val="0"/>
              </a:spcBef>
              <a:spcAft>
                <a:spcPts val="0"/>
              </a:spcAft>
              <a:buClrTx/>
              <a:buSzTx/>
              <a:buFontTx/>
              <a:buNone/>
              <a:defRPr/>
            </a:pPr>
            <a:r>
              <a:rPr lang="en-US" altLang="zh-CN"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p</a:t>
            </a:r>
            <a:r>
              <a:rPr kumimoji="0" lang="en-US" altLang="zh-CN" sz="2200" i="1"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E </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p</a:t>
            </a:r>
            <a:r>
              <a:rPr kumimoji="0" lang="en-US" altLang="zh-CN" sz="2200" i="1"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E</a:t>
            </a:r>
            <a:r>
              <a:rPr kumimoji="0" lang="ru-RU"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Ө</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 lg {[NO</a:t>
            </a:r>
            <a:r>
              <a:rPr kumimoji="0" lang="en-US" altLang="zh-CN" sz="2200" i="0" u="none" strike="noStrike" kern="1200" cap="none" spc="0" normalizeH="0" baseline="-25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1/6</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[H</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4/3</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 [NH</a:t>
            </a:r>
            <a:r>
              <a:rPr kumimoji="0" lang="en-US" altLang="zh-CN" sz="2200" i="0" u="none" strike="noStrike" kern="1200" cap="none" spc="0" normalizeH="0" baseline="-25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1/6</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40000"/>
              </a:lnSpc>
              <a:spcBef>
                <a:spcPts val="0"/>
              </a:spcBef>
              <a:spcAft>
                <a:spcPts val="0"/>
              </a:spcAft>
              <a:buClrTx/>
              <a:buSzTx/>
              <a:buFontTx/>
              <a:buNone/>
              <a:defRPr/>
            </a:pP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p</a:t>
            </a:r>
            <a:r>
              <a:rPr kumimoji="0" lang="en-US" altLang="zh-CN" sz="2200" i="1"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E </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15.14 + lg {[NO</a:t>
            </a:r>
            <a:r>
              <a:rPr kumimoji="0" lang="en-US" altLang="zh-CN" sz="2200" i="0" u="none" strike="noStrike" kern="1200" cap="none" spc="0" normalizeH="0" baseline="-25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1/6 </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[NH</a:t>
            </a:r>
            <a:r>
              <a:rPr kumimoji="0" lang="en-US" altLang="zh-CN" sz="2200" i="0" u="none" strike="noStrike" kern="1200" cap="none" spc="0" normalizeH="0" baseline="-25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1/6</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4/3 pH</a:t>
            </a:r>
            <a:endPar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1" name="图片 10"/>
          <p:cNvPicPr>
            <a:picLocks noChangeAspect="1"/>
          </p:cNvPicPr>
          <p:nvPr/>
        </p:nvPicPr>
        <p:blipFill>
          <a:blip r:embed="rId2">
            <a:clrChange>
              <a:clrFrom>
                <a:srgbClr val="F9F9F9"/>
              </a:clrFrom>
              <a:clrTo>
                <a:srgbClr val="F9F9F9">
                  <a:alpha val="0"/>
                </a:srgbClr>
              </a:clrTo>
            </a:clrChange>
          </a:blip>
          <a:stretch>
            <a:fillRect/>
          </a:stretch>
        </p:blipFill>
        <p:spPr>
          <a:xfrm>
            <a:off x="3072130" y="1988820"/>
            <a:ext cx="2145665" cy="501650"/>
          </a:xfrm>
          <a:prstGeom prst="rect">
            <a:avLst/>
          </a:prstGeom>
        </p:spPr>
      </p:pic>
      <p:pic>
        <p:nvPicPr>
          <p:cNvPr id="15" name="图片 14"/>
          <p:cNvPicPr>
            <a:picLocks noChangeAspect="1"/>
          </p:cNvPicPr>
          <p:nvPr/>
        </p:nvPicPr>
        <p:blipFill>
          <a:blip r:embed="rId3">
            <a:clrChange>
              <a:clrFrom>
                <a:srgbClr val="F9F9F9"/>
              </a:clrFrom>
              <a:clrTo>
                <a:srgbClr val="F9F9F9">
                  <a:alpha val="0"/>
                </a:srgbClr>
              </a:clrTo>
            </a:clrChange>
          </a:blip>
          <a:stretch>
            <a:fillRect/>
          </a:stretch>
        </p:blipFill>
        <p:spPr>
          <a:xfrm>
            <a:off x="2567850" y="4161079"/>
            <a:ext cx="2734180" cy="1249393"/>
          </a:xfrm>
          <a:prstGeom prst="rect">
            <a:avLst/>
          </a:prstGeom>
        </p:spPr>
      </p:pic>
      <p:pic>
        <p:nvPicPr>
          <p:cNvPr id="17" name="图片 16"/>
          <p:cNvPicPr>
            <a:picLocks noChangeAspect="1"/>
          </p:cNvPicPr>
          <p:nvPr/>
        </p:nvPicPr>
        <p:blipFill>
          <a:blip r:embed="rId4">
            <a:clrChange>
              <a:clrFrom>
                <a:srgbClr val="F9F9F9"/>
              </a:clrFrom>
              <a:clrTo>
                <a:srgbClr val="F9F9F9">
                  <a:alpha val="0"/>
                </a:srgbClr>
              </a:clrTo>
            </a:clrChange>
            <a:lum contrast="-72000"/>
          </a:blip>
          <a:stretch>
            <a:fillRect/>
          </a:stretch>
        </p:blipFill>
        <p:spPr>
          <a:xfrm>
            <a:off x="2228215" y="5588635"/>
            <a:ext cx="3249930" cy="509270"/>
          </a:xfrm>
          <a:prstGeom prst="rect">
            <a:avLst/>
          </a:prstGeom>
        </p:spPr>
      </p:pic>
      <p:sp>
        <p:nvSpPr>
          <p:cNvPr id="2" name="Text Box 4"/>
          <p:cNvSpPr txBox="1">
            <a:spLocks noChangeArrowheads="1"/>
          </p:cNvSpPr>
          <p:nvPr/>
        </p:nvSpPr>
        <p:spPr bwMode="auto">
          <a:xfrm>
            <a:off x="191135" y="404495"/>
            <a:ext cx="11800840" cy="1014730"/>
          </a:xfrm>
          <a:prstGeom prst="rect">
            <a:avLst/>
          </a:prstGeom>
          <a:noFill/>
          <a:ln w="9525">
            <a:noFill/>
            <a:miter lim="800000"/>
          </a:ln>
          <a:effectLst/>
        </p:spPr>
        <p:txBody>
          <a:bodyPr wrap="square">
            <a:spAutoFit/>
          </a:bodyPr>
          <a:lstStyle/>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无机氮化物的氧化还原转化</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spcAft>
                <a:spcPts val="0"/>
              </a:spcAft>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2600" b="1" dirty="0">
                <a:solidFill>
                  <a:srgbClr val="000000"/>
                </a:solidFill>
                <a:latin typeface="Times New Roman" panose="02020603050405020304" pitchFamily="18" charset="0"/>
                <a:cs typeface="Times New Roman" panose="02020603050405020304" pitchFamily="18" charset="0"/>
              </a:rPr>
              <a:t>Oxidation-Reduction Transformation of Inorganic N-contaning Substances</a:t>
            </a:r>
            <a:endParaRPr lang="zh-CN" altLang="en-US" sz="2600" b="1" dirty="0">
              <a:solidFill>
                <a:srgbClr val="000000"/>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p:nvPicPr>
        <p:blipFill>
          <a:blip r:embed="rId5">
            <a:clrChange>
              <a:clrFrom>
                <a:srgbClr val="F9F9F9"/>
              </a:clrFrom>
              <a:clrTo>
                <a:srgbClr val="F9F9F9">
                  <a:alpha val="0"/>
                </a:srgbClr>
              </a:clrTo>
            </a:clrChange>
          </a:blip>
          <a:stretch>
            <a:fillRect/>
          </a:stretch>
        </p:blipFill>
        <p:spPr>
          <a:xfrm>
            <a:off x="479425" y="2492375"/>
            <a:ext cx="6066790" cy="815975"/>
          </a:xfrm>
          <a:prstGeom prst="rect">
            <a:avLst/>
          </a:prstGeom>
        </p:spPr>
      </p:pic>
      <p:sp>
        <p:nvSpPr>
          <p:cNvPr id="7" name="矩形 6"/>
          <p:cNvSpPr/>
          <p:nvPr/>
        </p:nvSpPr>
        <p:spPr>
          <a:xfrm>
            <a:off x="6456045" y="5300980"/>
            <a:ext cx="1152525" cy="791845"/>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Tree>
  </p:cSld>
  <p:clrMapOvr>
    <a:masterClrMapping/>
  </p:clrMapOvr>
  <p:transition spd="slow">
    <p:zo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rcRect l="24010" t="35922" r="31099" b="8785"/>
          <a:stretch>
            <a:fillRect/>
          </a:stretch>
        </p:blipFill>
        <p:spPr>
          <a:xfrm>
            <a:off x="6554470" y="1844675"/>
            <a:ext cx="5473065" cy="3960495"/>
          </a:xfrm>
          <a:prstGeom prst="rect">
            <a:avLst/>
          </a:prstGeom>
        </p:spPr>
      </p:pic>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204008" y="1366573"/>
            <a:ext cx="11057289" cy="400621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在较低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pE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值时（</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pE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5</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NH</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浓度对数可表示为：</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70000"/>
              </a:lnSpc>
              <a:spcBef>
                <a:spcPts val="0"/>
              </a:spcBef>
              <a:spcAft>
                <a:spcPts val="30"/>
              </a:spcAft>
              <a:buClrTx/>
              <a:buSzTx/>
              <a:buFontTx/>
              <a:buNone/>
              <a:defRPr/>
            </a:pPr>
            <a:r>
              <a:rPr kumimoji="0" lang="en-US" altLang="zh-CN" sz="20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0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40000"/>
              </a:lnSpc>
              <a:spcBef>
                <a:spcPts val="0"/>
              </a:spcBef>
              <a:buClrTx/>
              <a:buSzTx/>
              <a:buFontTx/>
              <a:buNone/>
              <a:defRPr/>
            </a:pPr>
            <a:r>
              <a:rPr lang="en-US" altLang="zh-CN"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p</a:t>
            </a:r>
            <a:r>
              <a:rPr kumimoji="0" lang="en-US" altLang="zh-CN" sz="2200" i="1"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E </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p</a:t>
            </a:r>
            <a:r>
              <a:rPr kumimoji="0" lang="en-US" altLang="zh-CN" sz="2200" i="1"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E</a:t>
            </a:r>
            <a:r>
              <a:rPr kumimoji="0" lang="ru-RU"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Ө</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 lg {[NO</a:t>
            </a:r>
            <a:r>
              <a:rPr kumimoji="0" lang="en-US" altLang="zh-CN" sz="2200" i="0" u="none" strike="noStrike" kern="1200" cap="none" spc="0" normalizeH="0" baseline="-25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1/8</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[H</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5/4</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 [NH</a:t>
            </a:r>
            <a:r>
              <a:rPr kumimoji="0" lang="en-US" altLang="zh-CN" sz="2200" i="0" u="none" strike="noStrike" kern="1200" cap="none" spc="0" normalizeH="0" baseline="-25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1/8</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40000"/>
              </a:lnSpc>
              <a:spcBef>
                <a:spcPts val="0"/>
              </a:spcBef>
              <a:buClrTx/>
              <a:buSzTx/>
              <a:buFontTx/>
              <a:buNone/>
              <a:defRPr/>
            </a:pP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p</a:t>
            </a:r>
            <a:r>
              <a:rPr kumimoji="0" lang="en-US" altLang="zh-CN" sz="2200" i="1"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E </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14.90 + lg {[NO</a:t>
            </a:r>
            <a:r>
              <a:rPr kumimoji="0" lang="en-US" altLang="zh-CN" sz="2200" i="0" u="none" strike="noStrike" kern="1200" cap="none" spc="0" normalizeH="0" baseline="-25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1/8 </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[NH</a:t>
            </a:r>
            <a:r>
              <a:rPr kumimoji="0" lang="en-US" altLang="zh-CN" sz="2200" i="0" u="none" strike="noStrike" kern="1200" cap="none" spc="0" normalizeH="0" baseline="-25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3000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1/8</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5/4 pH</a:t>
            </a:r>
            <a:endParaRPr kumimoji="0" lang="en-US" altLang="zh-CN" sz="22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8" name="图片 7"/>
          <p:cNvPicPr>
            <a:picLocks noChangeAspect="1"/>
          </p:cNvPicPr>
          <p:nvPr/>
        </p:nvPicPr>
        <p:blipFill>
          <a:blip r:embed="rId2">
            <a:clrChange>
              <a:clrFrom>
                <a:srgbClr val="F9F9F9"/>
              </a:clrFrom>
              <a:clrTo>
                <a:srgbClr val="F9F9F9">
                  <a:alpha val="0"/>
                </a:srgbClr>
              </a:clrTo>
            </a:clrChange>
          </a:blip>
          <a:stretch>
            <a:fillRect/>
          </a:stretch>
        </p:blipFill>
        <p:spPr>
          <a:xfrm>
            <a:off x="2711450" y="1867535"/>
            <a:ext cx="2192655" cy="512445"/>
          </a:xfrm>
          <a:prstGeom prst="rect">
            <a:avLst/>
          </a:prstGeom>
        </p:spPr>
      </p:pic>
      <p:pic>
        <p:nvPicPr>
          <p:cNvPr id="13" name="图片 12"/>
          <p:cNvPicPr>
            <a:picLocks noChangeAspect="1"/>
          </p:cNvPicPr>
          <p:nvPr/>
        </p:nvPicPr>
        <p:blipFill>
          <a:blip r:embed="rId3">
            <a:clrChange>
              <a:clrFrom>
                <a:srgbClr val="F9F9F9"/>
              </a:clrFrom>
              <a:clrTo>
                <a:srgbClr val="F9F9F9">
                  <a:alpha val="0"/>
                </a:srgbClr>
              </a:clrTo>
            </a:clrChange>
          </a:blip>
          <a:stretch>
            <a:fillRect/>
          </a:stretch>
        </p:blipFill>
        <p:spPr>
          <a:xfrm>
            <a:off x="1806575" y="4257040"/>
            <a:ext cx="4038600" cy="1111250"/>
          </a:xfrm>
          <a:prstGeom prst="rect">
            <a:avLst/>
          </a:prstGeom>
        </p:spPr>
      </p:pic>
      <p:pic>
        <p:nvPicPr>
          <p:cNvPr id="15" name="图片 14"/>
          <p:cNvPicPr>
            <a:picLocks noChangeAspect="1"/>
          </p:cNvPicPr>
          <p:nvPr/>
        </p:nvPicPr>
        <p:blipFill>
          <a:blip r:embed="rId4">
            <a:clrChange>
              <a:clrFrom>
                <a:srgbClr val="F9F9F9"/>
              </a:clrFrom>
              <a:clrTo>
                <a:srgbClr val="F9F9F9">
                  <a:alpha val="0"/>
                </a:srgbClr>
              </a:clrTo>
            </a:clrChange>
            <a:lum contrast="-78000"/>
          </a:blip>
          <a:stretch>
            <a:fillRect/>
          </a:stretch>
        </p:blipFill>
        <p:spPr>
          <a:xfrm>
            <a:off x="2207895" y="5528945"/>
            <a:ext cx="3289935" cy="538480"/>
          </a:xfrm>
          <a:prstGeom prst="rect">
            <a:avLst/>
          </a:prstGeom>
        </p:spPr>
      </p:pic>
      <p:sp>
        <p:nvSpPr>
          <p:cNvPr id="2" name="Text Box 4"/>
          <p:cNvSpPr txBox="1">
            <a:spLocks noChangeArrowheads="1"/>
          </p:cNvSpPr>
          <p:nvPr/>
        </p:nvSpPr>
        <p:spPr bwMode="auto">
          <a:xfrm>
            <a:off x="191135" y="404495"/>
            <a:ext cx="11800840" cy="1014730"/>
          </a:xfrm>
          <a:prstGeom prst="rect">
            <a:avLst/>
          </a:prstGeom>
          <a:noFill/>
          <a:ln w="9525">
            <a:noFill/>
            <a:miter lim="800000"/>
          </a:ln>
          <a:effectLst/>
        </p:spPr>
        <p:txBody>
          <a:bodyPr wrap="square">
            <a:spAutoFit/>
          </a:bodyPr>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无机氮化物的氧化还原转化</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spcAft>
                <a:spcPts val="0"/>
              </a:spcAft>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2600" b="1" dirty="0">
                <a:solidFill>
                  <a:srgbClr val="000000"/>
                </a:solidFill>
                <a:latin typeface="Times New Roman" panose="02020603050405020304" pitchFamily="18" charset="0"/>
                <a:cs typeface="Times New Roman" panose="02020603050405020304" pitchFamily="18" charset="0"/>
              </a:rPr>
              <a:t>Oxidation-Reduction Transformation of Inorganic N-contaning Substances</a:t>
            </a:r>
            <a:endParaRPr lang="zh-CN" altLang="en-US" sz="2600" b="1" dirty="0">
              <a:solidFill>
                <a:srgbClr val="000000"/>
              </a:solidFill>
              <a:latin typeface="Times New Roman" panose="02020603050405020304" pitchFamily="18" charset="0"/>
              <a:cs typeface="Times New Roman" panose="02020603050405020304" pitchFamily="18" charset="0"/>
            </a:endParaRPr>
          </a:p>
        </p:txBody>
      </p:sp>
      <p:pic>
        <p:nvPicPr>
          <p:cNvPr id="11" name="图片 10"/>
          <p:cNvPicPr/>
          <p:nvPr/>
        </p:nvPicPr>
        <p:blipFill>
          <a:blip r:embed="rId5">
            <a:clrChange>
              <a:clrFrom>
                <a:srgbClr val="F9F9F9"/>
              </a:clrFrom>
              <a:clrTo>
                <a:srgbClr val="F9F9F9">
                  <a:alpha val="0"/>
                </a:srgbClr>
              </a:clrTo>
            </a:clrChange>
          </a:blip>
          <a:stretch>
            <a:fillRect/>
          </a:stretch>
        </p:blipFill>
        <p:spPr>
          <a:xfrm>
            <a:off x="695325" y="2437765"/>
            <a:ext cx="6235065" cy="675640"/>
          </a:xfrm>
          <a:prstGeom prst="rect">
            <a:avLst/>
          </a:prstGeom>
        </p:spPr>
      </p:pic>
    </p:spTree>
  </p:cSld>
  <p:clrMapOvr>
    <a:masterClrMapping/>
  </p:clrMapOvr>
  <p:transition spd="slow">
    <p:zo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888088" y="2976154"/>
            <a:ext cx="6135459" cy="2518959"/>
          </a:xfrm>
          <a:prstGeom prst="rect">
            <a:avLst/>
          </a:prstGeom>
          <a:noFill/>
        </p:spPr>
        <p:txBody>
          <a:bodyPr wrap="square">
            <a:spAutoFit/>
          </a:bodyPr>
          <a:lstStyle/>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三、 氧化还原</a:t>
            </a:r>
            <a:endPar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Oxidation and Reduction</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四、 配合作用</a:t>
            </a:r>
            <a:endPar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Coordination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Rectangle 2"/>
          <p:cNvSpPr>
            <a:spLocks noGrp="1" noChangeArrowheads="1"/>
          </p:cNvSpPr>
          <p:nvPr>
            <p:ph type="ctrTitle" sz="quarter"/>
          </p:nvPr>
        </p:nvSpPr>
        <p:spPr>
          <a:xfrm>
            <a:off x="1275916" y="406476"/>
            <a:ext cx="9640168" cy="2523512"/>
          </a:xfrm>
        </p:spPr>
        <p:txBody>
          <a:bodyPr vert="horz" wrap="square" lIns="91440" tIns="45720" rIns="91440" bIns="45720" numCol="1" anchor="ctr" anchorCtr="0" compatLnSpc="1"/>
          <a:lstStyle/>
          <a:p>
            <a:pPr lvl="0" eaLnBrk="1" hangingPunct="1">
              <a:lnSpc>
                <a:spcPct val="110000"/>
              </a:lnSpc>
              <a:spcBef>
                <a:spcPct val="20000"/>
              </a:spcBef>
              <a:defRPr/>
            </a:pP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第二节 水中无机污染物的迁移转化</a:t>
            </a:r>
            <a:br>
              <a:rPr lang="en-US" altLang="zh-CN" sz="4800" b="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Section 2 Transfer and Transformation of Inorganic  Pollutants in Aquatic Environment</a:t>
            </a:r>
            <a:endPar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6"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8" name="Text Box 4"/>
          <p:cNvSpPr txBox="1">
            <a:spLocks noChangeArrowheads="1"/>
          </p:cNvSpPr>
          <p:nvPr/>
        </p:nvSpPr>
        <p:spPr bwMode="auto">
          <a:xfrm>
            <a:off x="1487488" y="2929988"/>
            <a:ext cx="5529758" cy="261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 吸附</a:t>
            </a:r>
            <a:r>
              <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解吸</a:t>
            </a:r>
            <a:endPar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Adsorption and Desorption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 溶解</a:t>
            </a:r>
            <a:r>
              <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沉淀</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Dissolution and Precipitation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Line 9"/>
          <p:cNvSpPr>
            <a:spLocks noChangeShapeType="1"/>
          </p:cNvSpPr>
          <p:nvPr/>
        </p:nvSpPr>
        <p:spPr bwMode="auto">
          <a:xfrm>
            <a:off x="6888089" y="4940915"/>
            <a:ext cx="2592288"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695400" y="1246117"/>
            <a:ext cx="11057289" cy="15373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buClrTx/>
              <a:buSzPct val="100000"/>
              <a:buNone/>
            </a:pP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溶解态：盐、有机物和溶解的气体；非溶解态：颗粒物、气泡</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主要离子（</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八大离子</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占天然水总离子的</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95 %~99 %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5000"/>
              </a:lnSpc>
              <a:spcBef>
                <a:spcPts val="0"/>
              </a:spcBef>
              <a:spcAft>
                <a:spcPts val="0"/>
              </a:spcAft>
              <a:buNone/>
            </a:pP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K</a:t>
            </a:r>
            <a:r>
              <a:rPr lang="en-US" altLang="zh-CN" sz="24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Na</a:t>
            </a:r>
            <a:r>
              <a:rPr lang="en-US" altLang="zh-CN" sz="24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Ca</a:t>
            </a:r>
            <a:r>
              <a:rPr lang="en-US" altLang="zh-CN" sz="24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Mg</a:t>
            </a:r>
            <a:r>
              <a:rPr lang="en-US" altLang="zh-CN" sz="24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HCO</a:t>
            </a:r>
            <a:r>
              <a:rPr lang="en-US" altLang="zh-CN" sz="24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4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NO</a:t>
            </a:r>
            <a:r>
              <a:rPr lang="en-US" altLang="zh-CN" sz="24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4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Cl</a:t>
            </a:r>
            <a:r>
              <a:rPr lang="en-US" altLang="zh-CN" sz="24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rgbClr val="06071F"/>
                </a:solidFill>
                <a:latin typeface="黑体" panose="02010609060101010101" pitchFamily="49" charset="-122"/>
                <a:ea typeface="黑体" panose="02010609060101010101" pitchFamily="49" charset="-122"/>
                <a:cs typeface="Times New Roman" panose="02020603050405020304" pitchFamily="18" charset="0"/>
              </a:rPr>
              <a:t>，</a:t>
            </a:r>
            <a:r>
              <a:rPr lang="en-US" altLang="zh-CN"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zh-CN" sz="2400" baseline="-25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zh-CN" sz="2400" baseline="30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8" name="Text Box 4"/>
          <p:cNvSpPr txBox="1">
            <a:spLocks noChangeArrowheads="1"/>
          </p:cNvSpPr>
          <p:nvPr/>
        </p:nvSpPr>
        <p:spPr bwMode="auto">
          <a:xfrm>
            <a:off x="334963" y="332423"/>
            <a:ext cx="9001526" cy="1018540"/>
          </a:xfrm>
          <a:prstGeom prst="rect">
            <a:avLst/>
          </a:prstGeom>
          <a:noFill/>
          <a:ln w="9525">
            <a:noFill/>
            <a:miter lim="800000"/>
          </a:ln>
          <a:effectLst/>
        </p:spPr>
        <p:txBody>
          <a:bodyPr wrap="square">
            <a:spAutoFit/>
          </a:bodyPr>
          <a:lstStyle/>
          <a:p>
            <a:pPr marL="457200" indent="-457200" eaLnBrk="1" hangingPunct="1">
              <a:lnSpc>
                <a:spcPct val="10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天然水中的主要离子组成</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30"/>
              </a:spcBef>
              <a:spcAft>
                <a:spcPts val="0"/>
              </a:spcAft>
              <a:defRPr/>
            </a:pPr>
            <a:r>
              <a:rPr lang="en-US" altLang="zh-CN" sz="3000" b="1" dirty="0">
                <a:solidFill>
                  <a:srgbClr val="000000"/>
                </a:solidFill>
                <a:latin typeface="Times New Roman" panose="02020603050405020304" pitchFamily="18" charset="0"/>
                <a:cs typeface="Times New Roman" panose="02020603050405020304" pitchFamily="18" charset="0"/>
              </a:rPr>
              <a:t>     Ion Composition in Natural Water</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4403812" y="2855843"/>
            <a:ext cx="3384376" cy="398780"/>
          </a:xfrm>
          <a:prstGeom prst="rect">
            <a:avLst/>
          </a:prstGeom>
          <a:noFill/>
        </p:spPr>
        <p:txBody>
          <a:bodyPr wrap="square">
            <a:spAutoFit/>
          </a:bodyPr>
          <a:lstStyle/>
          <a:p>
            <a:pPr algn="ctr"/>
            <a:r>
              <a:rPr lang="zh-CN" altLang="en-US" sz="2000" b="1" dirty="0">
                <a:latin typeface="黑体" panose="02010609060101010101" pitchFamily="49" charset="-122"/>
                <a:ea typeface="黑体" panose="02010609060101010101" pitchFamily="49" charset="-122"/>
              </a:rPr>
              <a:t>水中的主要离子组成图</a:t>
            </a:r>
            <a:endParaRPr lang="zh-CN" altLang="en-US" sz="2000" b="1" dirty="0">
              <a:latin typeface="黑体" panose="02010609060101010101" pitchFamily="49" charset="-122"/>
              <a:ea typeface="黑体" panose="02010609060101010101" pitchFamily="49" charset="-122"/>
            </a:endParaRPr>
          </a:p>
        </p:txBody>
      </p:sp>
      <p:sp>
        <p:nvSpPr>
          <p:cNvPr id="3" name="Text Box 8"/>
          <p:cNvSpPr txBox="1"/>
          <p:nvPr/>
        </p:nvSpPr>
        <p:spPr>
          <a:xfrm>
            <a:off x="716192" y="5233230"/>
            <a:ext cx="11057289" cy="5988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720090">
              <a:lnSpc>
                <a:spcPct val="150000"/>
              </a:lnSpc>
              <a:spcBef>
                <a:spcPts val="0"/>
              </a:spcBef>
              <a:buClrTx/>
              <a:buSzPct val="100000"/>
              <a:buNone/>
            </a:pPr>
            <a:r>
              <a:rPr lang="zh-CN" altLang="en-US" sz="2200" dirty="0">
                <a:solidFill>
                  <a:srgbClr val="06071F"/>
                </a:solidFill>
                <a:latin typeface="黑体" panose="02010609060101010101" pitchFamily="49" charset="-122"/>
                <a:ea typeface="黑体" panose="02010609060101010101" pitchFamily="49" charset="-122"/>
              </a:rPr>
              <a:t>天然水中常见主要离子总量可以粗略地作为水中的总含盐量（</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TDS</a:t>
            </a:r>
            <a:r>
              <a:rPr lang="zh-CN" altLang="en-US" sz="2200" dirty="0">
                <a:solidFill>
                  <a:srgbClr val="06071F"/>
                </a:solidFill>
                <a:latin typeface="黑体" panose="02010609060101010101" pitchFamily="49" charset="-122"/>
                <a:ea typeface="黑体" panose="02010609060101010101" pitchFamily="49" charset="-122"/>
              </a:rPr>
              <a:t>）：</a:t>
            </a:r>
            <a:endParaRPr lang="zh-CN" altLang="en-US" sz="2200" dirty="0">
              <a:solidFill>
                <a:srgbClr val="06071F"/>
              </a:solidFill>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1">
            <a:clrChange>
              <a:clrFrom>
                <a:srgbClr val="F9F9F9"/>
              </a:clrFrom>
              <a:clrTo>
                <a:srgbClr val="F9F9F9">
                  <a:alpha val="0"/>
                </a:srgbClr>
              </a:clrTo>
            </a:clrChange>
          </a:blip>
          <a:stretch>
            <a:fillRect/>
          </a:stretch>
        </p:blipFill>
        <p:spPr>
          <a:xfrm>
            <a:off x="2999740" y="6021070"/>
            <a:ext cx="6798310" cy="431165"/>
          </a:xfrm>
          <a:prstGeom prst="rect">
            <a:avLst/>
          </a:prstGeom>
        </p:spPr>
      </p:pic>
      <p:pic>
        <p:nvPicPr>
          <p:cNvPr id="17" name="图片 16"/>
          <p:cNvPicPr>
            <a:picLocks noChangeAspect="1"/>
          </p:cNvPicPr>
          <p:nvPr/>
        </p:nvPicPr>
        <p:blipFill>
          <a:blip r:embed="rId2"/>
          <a:srcRect l="9839" t="57039" r="16922" b="19840"/>
          <a:stretch>
            <a:fillRect/>
          </a:stretch>
        </p:blipFill>
        <p:spPr>
          <a:xfrm>
            <a:off x="1056005" y="3356610"/>
            <a:ext cx="10110470" cy="1875155"/>
          </a:xfrm>
          <a:prstGeom prst="rect">
            <a:avLst/>
          </a:prstGeom>
        </p:spPr>
      </p:pic>
    </p:spTree>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818" y="260668"/>
            <a:ext cx="9001526" cy="82994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软硬酸碱理论</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Soft-Hard Acid-Base Theory</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8" name="Text Box 8"/>
          <p:cNvSpPr txBox="1"/>
          <p:nvPr/>
        </p:nvSpPr>
        <p:spPr>
          <a:xfrm>
            <a:off x="839416" y="1195205"/>
            <a:ext cx="11057289" cy="153098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0" algn="ctr">
              <a:lnSpc>
                <a:spcPct val="130000"/>
              </a:lnSpc>
              <a:spcBef>
                <a:spcPts val="0"/>
              </a:spcBef>
              <a:buNone/>
            </a:pPr>
            <a:r>
              <a:rPr lang="en-US" altLang="zh-CN" b="1" dirty="0">
                <a:latin typeface="Times New Roman" panose="02020603050405020304" pitchFamily="18" charset="0"/>
                <a:ea typeface="黑体" panose="02010609060101010101" pitchFamily="49" charset="-122"/>
                <a:cs typeface="Times New Roman" panose="02020603050405020304" pitchFamily="18" charset="0"/>
              </a:rPr>
              <a:t>A + :B           A:B</a:t>
            </a:r>
            <a:endParaRPr lang="en-US" altLang="zh-CN" b="1" dirty="0">
              <a:latin typeface="黑体" panose="02010609060101010101" pitchFamily="49" charset="-122"/>
              <a:ea typeface="黑体" panose="02010609060101010101" pitchFamily="49" charset="-122"/>
              <a:cs typeface="Times New Roman" panose="02020603050405020304" pitchFamily="18" charset="0"/>
            </a:endParaRPr>
          </a:p>
          <a:p>
            <a:pPr marL="0" lvl="1" indent="10160">
              <a:lnSpc>
                <a:spcPct val="130000"/>
              </a:lnSpc>
              <a:spcBef>
                <a:spcPts val="0"/>
              </a:spcBef>
              <a:buNone/>
            </a:pPr>
            <a:r>
              <a:rPr lang="zh-CN" altLang="en-US" sz="2200" dirty="0">
                <a:latin typeface="黑体" panose="02010609060101010101" pitchFamily="49" charset="-122"/>
                <a:ea typeface="黑体" panose="02010609060101010101" pitchFamily="49" charset="-122"/>
                <a:cs typeface="Times New Roman" panose="02020603050405020304" pitchFamily="18" charset="0"/>
              </a:rPr>
              <a:t>硬酸：电荷密度大，粒子粒径小，不易极化，外部电子云能紧密围绕在原子核周围。</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0" lvl="1" indent="10160">
              <a:lnSpc>
                <a:spcPct val="130000"/>
              </a:lnSpc>
              <a:spcBef>
                <a:spcPts val="0"/>
              </a:spcBef>
              <a:buNone/>
            </a:pPr>
            <a:r>
              <a:rPr lang="zh-CN" altLang="en-US" sz="2200" dirty="0">
                <a:latin typeface="黑体" panose="02010609060101010101" pitchFamily="49" charset="-122"/>
                <a:ea typeface="黑体" panose="02010609060101010101" pitchFamily="49" charset="-122"/>
                <a:cs typeface="Times New Roman" panose="02020603050405020304" pitchFamily="18" charset="0"/>
              </a:rPr>
              <a:t>软酸：电荷密度小，粒子粒径大，容易极化，外部电子云不能紧密围绕在原子核周围。</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p:txBody>
      </p:sp>
      <p:cxnSp>
        <p:nvCxnSpPr>
          <p:cNvPr id="11" name="直接箭头连接符 10"/>
          <p:cNvCxnSpPr/>
          <p:nvPr/>
        </p:nvCxnSpPr>
        <p:spPr bwMode="auto">
          <a:xfrm>
            <a:off x="6312406" y="1556152"/>
            <a:ext cx="504056" cy="0"/>
          </a:xfrm>
          <a:prstGeom prst="straightConnector1">
            <a:avLst/>
          </a:prstGeom>
          <a:solidFill>
            <a:schemeClr val="accent1"/>
          </a:solidFill>
          <a:ln w="28575" cap="flat" cmpd="sng" algn="ctr">
            <a:solidFill>
              <a:schemeClr val="tx1"/>
            </a:solidFill>
            <a:prstDash val="solid"/>
            <a:round/>
            <a:headEnd type="none" w="med" len="med"/>
            <a:tailEnd type="triangle"/>
          </a:ln>
        </p:spPr>
      </p:cxnSp>
      <p:sp>
        <p:nvSpPr>
          <p:cNvPr id="12" name="Rectangle 3"/>
          <p:cNvSpPr/>
          <p:nvPr/>
        </p:nvSpPr>
        <p:spPr>
          <a:xfrm>
            <a:off x="2136417" y="2924842"/>
            <a:ext cx="8294688" cy="533400"/>
          </a:xfrm>
          <a:prstGeom prst="rect">
            <a:avLst/>
          </a:prstGeom>
          <a:noFill/>
          <a:ln w="9525">
            <a:noFill/>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11430" indent="-11430" algn="ctr" eaLnBrk="1" hangingPunct="1">
              <a:lnSpc>
                <a:spcPct val="95000"/>
              </a:lnSpc>
              <a:spcBef>
                <a:spcPct val="20000"/>
              </a:spcBef>
              <a:buClr>
                <a:srgbClr val="FFFF00"/>
              </a:buClr>
              <a:buSzPct val="70000"/>
              <a:buFont typeface="Wingdings" panose="05000000000000000000" pitchFamily="2" charset="2"/>
            </a:pPr>
            <a:r>
              <a:rPr lang="zh-CN" altLang="en-US" sz="2800" dirty="0">
                <a:solidFill>
                  <a:srgbClr val="0070C0"/>
                </a:solidFill>
                <a:latin typeface="黑体" panose="02010609060101010101" pitchFamily="49" charset="-122"/>
                <a:ea typeface="黑体" panose="02010609060101010101" pitchFamily="49" charset="-122"/>
              </a:rPr>
              <a:t>硬酸 </a:t>
            </a:r>
            <a:r>
              <a:rPr lang="en-US" altLang="zh-CN" sz="2800" dirty="0">
                <a:solidFill>
                  <a:srgbClr val="0070C0"/>
                </a:solidFill>
                <a:latin typeface="黑体" panose="02010609060101010101" pitchFamily="49" charset="-122"/>
                <a:ea typeface="黑体" panose="02010609060101010101" pitchFamily="49" charset="-122"/>
              </a:rPr>
              <a:t>- </a:t>
            </a:r>
            <a:r>
              <a:rPr lang="zh-CN" altLang="en-US" sz="2800" dirty="0">
                <a:solidFill>
                  <a:srgbClr val="0070C0"/>
                </a:solidFill>
                <a:latin typeface="黑体" panose="02010609060101010101" pitchFamily="49" charset="-122"/>
                <a:ea typeface="黑体" panose="02010609060101010101" pitchFamily="49" charset="-122"/>
              </a:rPr>
              <a:t>硬碱</a:t>
            </a:r>
            <a:r>
              <a:rPr lang="en-US" altLang="zh-CN" sz="2800" dirty="0">
                <a:solidFill>
                  <a:srgbClr val="0070C0"/>
                </a:solidFill>
                <a:latin typeface="黑体" panose="02010609060101010101" pitchFamily="49" charset="-122"/>
                <a:ea typeface="黑体" panose="02010609060101010101" pitchFamily="49" charset="-122"/>
              </a:rPr>
              <a:t> </a:t>
            </a:r>
            <a:r>
              <a:rPr lang="zh-CN" altLang="en-US" sz="2800" dirty="0">
                <a:solidFill>
                  <a:srgbClr val="0070C0"/>
                </a:solidFill>
                <a:latin typeface="黑体" panose="02010609060101010101" pitchFamily="49" charset="-122"/>
                <a:ea typeface="黑体" panose="02010609060101010101" pitchFamily="49" charset="-122"/>
              </a:rPr>
              <a:t>软酸 </a:t>
            </a:r>
            <a:r>
              <a:rPr lang="en-US" altLang="zh-CN" sz="2800" dirty="0">
                <a:solidFill>
                  <a:srgbClr val="0070C0"/>
                </a:solidFill>
                <a:latin typeface="黑体" panose="02010609060101010101" pitchFamily="49" charset="-122"/>
                <a:ea typeface="黑体" panose="02010609060101010101" pitchFamily="49" charset="-122"/>
              </a:rPr>
              <a:t>- </a:t>
            </a:r>
            <a:r>
              <a:rPr lang="zh-CN" altLang="en-US" sz="2800" dirty="0">
                <a:solidFill>
                  <a:srgbClr val="0070C0"/>
                </a:solidFill>
                <a:latin typeface="黑体" panose="02010609060101010101" pitchFamily="49" charset="-122"/>
                <a:ea typeface="黑体" panose="02010609060101010101" pitchFamily="49" charset="-122"/>
              </a:rPr>
              <a:t>软碱 </a:t>
            </a:r>
            <a:r>
              <a:rPr lang="zh-CN" altLang="en-US" sz="2800" dirty="0">
                <a:latin typeface="黑体" panose="02010609060101010101" pitchFamily="49" charset="-122"/>
                <a:ea typeface="黑体" panose="02010609060101010101" pitchFamily="49" charset="-122"/>
              </a:rPr>
              <a:t>形成稳定配合物</a:t>
            </a:r>
            <a:endParaRPr lang="zh-CN" altLang="en-US" sz="2800" dirty="0">
              <a:latin typeface="黑体" panose="02010609060101010101" pitchFamily="49" charset="-122"/>
              <a:ea typeface="黑体" panose="02010609060101010101" pitchFamily="49" charset="-122"/>
            </a:endParaRPr>
          </a:p>
        </p:txBody>
      </p:sp>
      <p:sp>
        <p:nvSpPr>
          <p:cNvPr id="13" name="Rectangle 3"/>
          <p:cNvSpPr/>
          <p:nvPr/>
        </p:nvSpPr>
        <p:spPr>
          <a:xfrm>
            <a:off x="1978372" y="3790810"/>
            <a:ext cx="8582124" cy="2088019"/>
          </a:xfrm>
          <a:prstGeom prst="rect">
            <a:avLst/>
          </a:prstGeom>
          <a:noFill/>
          <a:ln w="9525">
            <a:noFill/>
          </a:ln>
        </p:spPr>
        <p:txBody>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eaLnBrk="1" hangingPunct="1">
              <a:lnSpc>
                <a:spcPct val="120000"/>
              </a:lnSpc>
              <a:spcBef>
                <a:spcPts val="20"/>
              </a:spcBef>
              <a:buClr>
                <a:srgbClr val="C00000"/>
              </a:buClr>
              <a:buSzPct val="70000"/>
              <a:buFont typeface="Wingdings" panose="05000000000000000000" pitchFamily="2" charset="2"/>
              <a:buChar char="l"/>
            </a:pPr>
            <a:r>
              <a:rPr lang="zh-CN" altLang="en-US" sz="2000" dirty="0">
                <a:latin typeface="黑体" panose="02010609060101010101" pitchFamily="49" charset="-122"/>
                <a:ea typeface="黑体" panose="02010609060101010101" pitchFamily="49" charset="-122"/>
              </a:rPr>
              <a:t>路易斯硬酸：</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Na</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K</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Be</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Mg</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Ca</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Mn</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Al</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Cr</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Fe</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As</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dirty="0">
                <a:latin typeface="Garamond" panose="02020404030301010803" pitchFamily="18" charset="0"/>
                <a:ea typeface="黑体" panose="02010609060101010101" pitchFamily="49" charset="-122"/>
              </a:rPr>
              <a:t> </a:t>
            </a:r>
            <a:endParaRPr lang="en-US" altLang="zh-CN" sz="2000" dirty="0">
              <a:latin typeface="Garamond" panose="02020404030301010803" pitchFamily="18" charset="0"/>
              <a:ea typeface="黑体" panose="02010609060101010101" pitchFamily="49" charset="-122"/>
            </a:endParaRPr>
          </a:p>
          <a:p>
            <a:pPr marL="342900" indent="-342900" eaLnBrk="1" hangingPunct="1">
              <a:lnSpc>
                <a:spcPct val="120000"/>
              </a:lnSpc>
              <a:spcBef>
                <a:spcPts val="20"/>
              </a:spcBef>
              <a:buClr>
                <a:srgbClr val="C00000"/>
              </a:buClr>
              <a:buSzPct val="70000"/>
              <a:buFont typeface="Wingdings" panose="05000000000000000000" pitchFamily="2" charset="2"/>
              <a:buChar char="l"/>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Intermediate</a:t>
            </a:r>
            <a:r>
              <a:rPr lang="zh-CN" altLang="en-US" sz="2000" dirty="0">
                <a:latin typeface="黑体" panose="02010609060101010101" pitchFamily="49" charset="-122"/>
                <a:ea typeface="黑体" panose="02010609060101010101" pitchFamily="49" charset="-122"/>
              </a:rPr>
              <a:t>：</a:t>
            </a:r>
            <a:r>
              <a:rPr lang="zh-CN" altLang="en-US" sz="2000" dirty="0">
                <a:latin typeface="Garamond" panose="02020404030301010803" pitchFamily="18" charset="0"/>
                <a:ea typeface="黑体" panose="02010609060101010101" pitchFamily="49" charset="-122"/>
              </a:rPr>
              <a:t>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Fe</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Ni</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Cu</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Zn</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Pb</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endParaRPr lang="en-US" altLang="zh-CN" sz="2000" dirty="0">
              <a:latin typeface="Garamond" panose="02020404030301010803" pitchFamily="18" charset="0"/>
              <a:ea typeface="黑体" panose="02010609060101010101" pitchFamily="49" charset="-122"/>
            </a:endParaRPr>
          </a:p>
          <a:p>
            <a:pPr marL="342900" indent="-342900" eaLnBrk="1" hangingPunct="1">
              <a:lnSpc>
                <a:spcPct val="120000"/>
              </a:lnSpc>
              <a:spcBef>
                <a:spcPts val="20"/>
              </a:spcBef>
              <a:buClr>
                <a:srgbClr val="C00000"/>
              </a:buClr>
              <a:buSzPct val="70000"/>
              <a:buFont typeface="Wingdings" panose="05000000000000000000" pitchFamily="2" charset="2"/>
              <a:buChar char="l"/>
            </a:pPr>
            <a:r>
              <a:rPr lang="zh-CN" altLang="en-US" sz="2000" dirty="0">
                <a:latin typeface="黑体" panose="02010609060101010101" pitchFamily="49" charset="-122"/>
                <a:ea typeface="黑体" panose="02010609060101010101" pitchFamily="49" charset="-122"/>
              </a:rPr>
              <a:t>路易斯软酸：</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Cu</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Ag</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Hg</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Pd</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Cd</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Pt</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Hg</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CH</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Hg</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黑体" panose="02010609060101010101" pitchFamily="49" charset="-122"/>
                <a:ea typeface="黑体" panose="02010609060101010101" pitchFamily="49" charset="-122"/>
              </a:rPr>
              <a:t> </a:t>
            </a:r>
            <a:endParaRPr lang="en-US" altLang="zh-CN" sz="2000" dirty="0">
              <a:latin typeface="黑体" panose="02010609060101010101" pitchFamily="49" charset="-122"/>
              <a:ea typeface="黑体" panose="02010609060101010101" pitchFamily="49" charset="-122"/>
            </a:endParaRPr>
          </a:p>
          <a:p>
            <a:pPr marL="342900" indent="-342900" eaLnBrk="1" hangingPunct="1">
              <a:lnSpc>
                <a:spcPct val="120000"/>
              </a:lnSpc>
              <a:spcBef>
                <a:spcPts val="20"/>
              </a:spcBef>
              <a:buClr>
                <a:srgbClr val="C00000"/>
              </a:buClr>
              <a:buSzPct val="70000"/>
              <a:buFont typeface="Wingdings" panose="05000000000000000000" pitchFamily="2" charset="2"/>
              <a:buChar char="l"/>
            </a:pPr>
            <a:r>
              <a:rPr lang="zh-CN" altLang="en-US" sz="2000" dirty="0">
                <a:latin typeface="黑体" panose="02010609060101010101" pitchFamily="49" charset="-122"/>
                <a:ea typeface="黑体" panose="02010609060101010101" pitchFamily="49" charset="-122"/>
              </a:rPr>
              <a:t>路易斯硬碱：</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O, OH</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F</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Cl</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PO</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SO</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CO</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O</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000" dirty="0">
              <a:latin typeface="Garamond" panose="02020404030301010803" pitchFamily="18" charset="0"/>
              <a:ea typeface="黑体" panose="02010609060101010101" pitchFamily="49" charset="-122"/>
            </a:endParaRPr>
          </a:p>
          <a:p>
            <a:pPr marL="342900" indent="-342900" eaLnBrk="1" hangingPunct="1">
              <a:lnSpc>
                <a:spcPct val="120000"/>
              </a:lnSpc>
              <a:spcBef>
                <a:spcPts val="20"/>
              </a:spcBef>
              <a:buClr>
                <a:srgbClr val="C00000"/>
              </a:buClr>
              <a:buSzPct val="70000"/>
              <a:buFont typeface="Wingdings" panose="05000000000000000000" pitchFamily="2" charset="2"/>
              <a:buChar char="l"/>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Intermediate</a:t>
            </a:r>
            <a:r>
              <a:rPr lang="zh-CN" altLang="en-US" sz="2000" dirty="0">
                <a:latin typeface="黑体" panose="02010609060101010101" pitchFamily="49" charset="-122"/>
                <a:ea typeface="黑体" panose="02010609060101010101" pitchFamily="49" charset="-122"/>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Br</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NO</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SO</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endParaRPr lang="en-US" altLang="zh-CN" sz="2000" dirty="0">
              <a:latin typeface="Garamond" panose="02020404030301010803" pitchFamily="18" charset="0"/>
              <a:ea typeface="黑体" panose="02010609060101010101" pitchFamily="49" charset="-122"/>
            </a:endParaRPr>
          </a:p>
          <a:p>
            <a:pPr marL="342900" indent="-342900" eaLnBrk="1" hangingPunct="1">
              <a:lnSpc>
                <a:spcPct val="120000"/>
              </a:lnSpc>
              <a:spcBef>
                <a:spcPts val="20"/>
              </a:spcBef>
              <a:buClr>
                <a:srgbClr val="C00000"/>
              </a:buClr>
              <a:buSzPct val="70000"/>
              <a:buFont typeface="Wingdings" panose="05000000000000000000" pitchFamily="2" charset="2"/>
              <a:buChar char="l"/>
            </a:pPr>
            <a:r>
              <a:rPr lang="zh-CN" altLang="en-US" sz="2000" dirty="0">
                <a:latin typeface="黑体" panose="02010609060101010101" pitchFamily="49" charset="-122"/>
                <a:ea typeface="黑体" panose="02010609060101010101" pitchFamily="49" charset="-122"/>
              </a:rPr>
              <a:t>路易斯软碱：</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SH</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S</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RS</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CN</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SCN</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CO, R</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S, RSH, RS</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Rectangle 8"/>
          <p:cNvSpPr/>
          <p:nvPr/>
        </p:nvSpPr>
        <p:spPr>
          <a:xfrm>
            <a:off x="1870360" y="3718550"/>
            <a:ext cx="8401718" cy="2448252"/>
          </a:xfrm>
          <a:prstGeom prst="rect">
            <a:avLst/>
          </a:prstGeom>
          <a:noFill/>
          <a:ln w="25400" cap="flat" cmpd="sng">
            <a:pattFill prst="wdUpDiag">
              <a:fgClr>
                <a:srgbClr val="FF0066"/>
              </a:fgClr>
              <a:bgClr>
                <a:srgbClr val="FFFF00"/>
              </a:bgClr>
            </a:patt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cxnSp>
        <p:nvCxnSpPr>
          <p:cNvPr id="18" name="直接箭头连接符 17"/>
          <p:cNvCxnSpPr/>
          <p:nvPr/>
        </p:nvCxnSpPr>
        <p:spPr bwMode="auto">
          <a:xfrm>
            <a:off x="983432" y="4725144"/>
            <a:ext cx="1296035" cy="71755"/>
          </a:xfrm>
          <a:prstGeom prst="straightConnector1">
            <a:avLst/>
          </a:prstGeom>
          <a:solidFill>
            <a:schemeClr val="accent1"/>
          </a:solidFill>
          <a:ln w="28575" cap="flat" cmpd="sng" algn="ctr">
            <a:solidFill>
              <a:schemeClr val="tx1"/>
            </a:solidFill>
            <a:prstDash val="solid"/>
            <a:round/>
            <a:headEnd type="none" w="med" len="med"/>
            <a:tailEnd type="triangle"/>
          </a:ln>
        </p:spPr>
      </p:cxnSp>
      <p:sp>
        <p:nvSpPr>
          <p:cNvPr id="19" name="Text Box 17"/>
          <p:cNvSpPr txBox="1"/>
          <p:nvPr/>
        </p:nvSpPr>
        <p:spPr>
          <a:xfrm>
            <a:off x="490990" y="3862570"/>
            <a:ext cx="492443" cy="1942694"/>
          </a:xfrm>
          <a:prstGeom prst="rect">
            <a:avLst/>
          </a:prstGeom>
          <a:noFill/>
          <a:ln w="50800">
            <a:noFill/>
          </a:ln>
        </p:spPr>
        <p:txBody>
          <a:bodyPr vert="eaVert"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spcBef>
                <a:spcPct val="50000"/>
              </a:spcBef>
            </a:pPr>
            <a:r>
              <a:rPr lang="zh-CN" altLang="en-US" sz="2000" dirty="0">
                <a:latin typeface="黑体" panose="02010609060101010101" pitchFamily="49" charset="-122"/>
                <a:ea typeface="黑体" panose="02010609060101010101" pitchFamily="49" charset="-122"/>
              </a:rPr>
              <a:t>大多为有毒金属</a:t>
            </a:r>
            <a:endParaRPr lang="zh-CN" altLang="en-US" sz="2000" dirty="0">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1135" y="260985"/>
            <a:ext cx="11661775" cy="829945"/>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配合物在溶液中的稳定性</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Stability of Coordinate in Solution</a:t>
            </a:r>
            <a:endPar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479425" y="1196975"/>
            <a:ext cx="10909300" cy="45313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000" dirty="0">
                <a:latin typeface="黑体" panose="02010609060101010101" pitchFamily="49" charset="-122"/>
                <a:ea typeface="黑体" panose="02010609060101010101" pitchFamily="49" charset="-122"/>
                <a:cs typeface="Times New Roman" panose="02020603050405020304" pitchFamily="18" charset="0"/>
              </a:rPr>
              <a:t>稳定性：指配合物在溶液中解离成中心离子（原子）和配体（</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ligands</a:t>
            </a:r>
            <a:r>
              <a:rPr lang="en-US" altLang="zh-CN" sz="2000" dirty="0">
                <a:latin typeface="黑体" panose="02010609060101010101" pitchFamily="49" charset="-122"/>
                <a:ea typeface="黑体" panose="02010609060101010101" pitchFamily="49" charset="-122"/>
                <a:cs typeface="Times New Roman" panose="02020603050405020304" pitchFamily="18" charset="0"/>
              </a:rPr>
              <a:t>)</a:t>
            </a:r>
            <a:r>
              <a:rPr lang="zh-CN" altLang="en-US" sz="2000" dirty="0">
                <a:latin typeface="黑体" panose="02010609060101010101" pitchFamily="49" charset="-122"/>
                <a:ea typeface="黑体" panose="02010609060101010101" pitchFamily="49" charset="-122"/>
                <a:cs typeface="Times New Roman" panose="02020603050405020304" pitchFamily="18" charset="0"/>
              </a:rPr>
              <a:t>，当解离达到平衡时解离程度的大小。</a:t>
            </a:r>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r>
              <a:rPr lang="zh-CN" altLang="en-US" sz="2000" dirty="0">
                <a:latin typeface="黑体" panose="02010609060101010101" pitchFamily="49" charset="-122"/>
                <a:ea typeface="黑体" panose="02010609060101010101" pitchFamily="49" charset="-122"/>
                <a:cs typeface="Times New Roman" panose="02020603050405020304" pitchFamily="18" charset="0"/>
              </a:rPr>
              <a:t>天然水体中重要的</a:t>
            </a:r>
            <a:r>
              <a:rPr lang="zh-CN" altLang="en-US" sz="2000" dirty="0">
                <a:solidFill>
                  <a:srgbClr val="0070C0"/>
                </a:solidFill>
                <a:latin typeface="黑体" panose="02010609060101010101" pitchFamily="49" charset="-122"/>
                <a:ea typeface="黑体" panose="02010609060101010101" pitchFamily="49" charset="-122"/>
                <a:cs typeface="Times New Roman" panose="02020603050405020304" pitchFamily="18" charset="0"/>
              </a:rPr>
              <a:t>无机配体</a:t>
            </a:r>
            <a:r>
              <a:rPr lang="zh-CN" altLang="en-US" sz="2000" dirty="0">
                <a:latin typeface="黑体" panose="02010609060101010101" pitchFamily="49" charset="-122"/>
                <a:ea typeface="黑体" panose="02010609060101010101" pitchFamily="49" charset="-122"/>
                <a:cs typeface="Times New Roman" panose="02020603050405020304" pitchFamily="18" charset="0"/>
              </a:rPr>
              <a:t>有：</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OH</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Cl</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CO</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HCO</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F</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S</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000" dirty="0">
                <a:latin typeface="黑体" panose="02010609060101010101" pitchFamily="49" charset="-122"/>
                <a:ea typeface="黑体" panose="02010609060101010101" pitchFamily="49" charset="-122"/>
                <a:cs typeface="Times New Roman" panose="02020603050405020304" pitchFamily="18" charset="0"/>
              </a:rPr>
              <a:t>等。</a:t>
            </a:r>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r>
              <a:rPr lang="zh-CN" altLang="en-US" sz="2000" dirty="0">
                <a:latin typeface="黑体" panose="02010609060101010101" pitchFamily="49" charset="-122"/>
                <a:ea typeface="黑体" panose="02010609060101010101" pitchFamily="49" charset="-122"/>
                <a:cs typeface="Times New Roman" panose="02020603050405020304" pitchFamily="18" charset="0"/>
              </a:rPr>
              <a:t>天然水体中重要的</a:t>
            </a:r>
            <a:r>
              <a:rPr lang="zh-CN" altLang="en-US" sz="2000" dirty="0">
                <a:solidFill>
                  <a:srgbClr val="0070C0"/>
                </a:solidFill>
                <a:latin typeface="黑体" panose="02010609060101010101" pitchFamily="49" charset="-122"/>
                <a:ea typeface="黑体" panose="02010609060101010101" pitchFamily="49" charset="-122"/>
                <a:cs typeface="Times New Roman" panose="02020603050405020304" pitchFamily="18" charset="0"/>
              </a:rPr>
              <a:t>有机配体</a:t>
            </a:r>
            <a:r>
              <a:rPr lang="zh-CN" altLang="en-US" sz="2000" dirty="0">
                <a:latin typeface="黑体" panose="02010609060101010101" pitchFamily="49" charset="-122"/>
                <a:ea typeface="黑体" panose="02010609060101010101" pitchFamily="49" charset="-122"/>
                <a:cs typeface="Times New Roman" panose="02020603050405020304" pitchFamily="18" charset="0"/>
              </a:rPr>
              <a:t>有：天然有机质，如氨基酸、糖、腐殖酸，洗涤剂、清洁剂等。</a:t>
            </a:r>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gn="ctr">
              <a:lnSpc>
                <a:spcPct val="130000"/>
              </a:lnSpc>
              <a:spcBef>
                <a:spcPts val="0"/>
              </a:spcBef>
              <a:buNone/>
            </a:pPr>
            <a:endParaRPr lang="en-US" altLang="zh-CN" sz="1800" b="1" dirty="0">
              <a:effectLst>
                <a:outerShdw blurRad="38100" dist="38100" dir="2700000" algn="tl">
                  <a:srgbClr val="000000"/>
                </a:outerShdw>
              </a:effectLst>
              <a:latin typeface="Garamond" panose="02020404030301010803" pitchFamily="18" charset="0"/>
              <a:ea typeface="黑体" panose="02010609060101010101" pitchFamily="49" charset="-122"/>
            </a:endParaRPr>
          </a:p>
          <a:p>
            <a:pPr marL="0" lvl="1" indent="0" algn="ctr">
              <a:lnSpc>
                <a:spcPct val="130000"/>
              </a:lnSpc>
              <a:spcBef>
                <a:spcPts val="0"/>
              </a:spcBef>
              <a:buNone/>
            </a:pPr>
            <a:r>
              <a:rPr lang="zh-CN" altLang="en-US" sz="2400" b="1" dirty="0">
                <a:effectLst>
                  <a:outerShdw blurRad="38100" dist="38100" dir="2700000" algn="tl">
                    <a:srgbClr val="000000"/>
                  </a:outerShdw>
                </a:effectLst>
                <a:latin typeface="Garamond" panose="02020404030301010803" pitchFamily="18" charset="0"/>
                <a:ea typeface="黑体" panose="02010609060101010101" pitchFamily="49" charset="-122"/>
              </a:rPr>
              <a:t> </a:t>
            </a:r>
            <a:r>
              <a:rPr lang="zh-CN" altLang="en-US" sz="2400" b="1" dirty="0">
                <a:latin typeface="黑体" panose="02010609060101010101" pitchFamily="49" charset="-122"/>
                <a:ea typeface="黑体" panose="02010609060101010101" pitchFamily="49" charset="-122"/>
              </a:rPr>
              <a:t>配合物 </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coordinate</a:t>
            </a:r>
            <a:r>
              <a:rPr lang="zh-CN" altLang="en-US" sz="2400" b="1" dirty="0">
                <a:latin typeface="Garamond" panose="02020404030301010803" pitchFamily="18" charset="0"/>
                <a:ea typeface="黑体" panose="02010609060101010101" pitchFamily="49" charset="-122"/>
              </a:rPr>
              <a:t>　　             </a:t>
            </a:r>
            <a:r>
              <a:rPr lang="zh-CN" altLang="en-US" sz="2400" b="1" dirty="0">
                <a:latin typeface="黑体" panose="02010609060101010101" pitchFamily="49" charset="-122"/>
                <a:ea typeface="黑体" panose="02010609060101010101" pitchFamily="49" charset="-122"/>
              </a:rPr>
              <a:t>螯合物</a:t>
            </a:r>
            <a:r>
              <a:rPr lang="zh-CN" altLang="en-US" sz="2400" b="1" dirty="0">
                <a:latin typeface="Garamond" panose="02020404030301010803" pitchFamily="18" charset="0"/>
                <a:ea typeface="黑体" panose="02010609060101010101" pitchFamily="49" charset="-122"/>
              </a:rPr>
              <a:t> </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chelate</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r>
              <a:rPr lang="zh-CN" altLang="en-US" sz="2000" dirty="0">
                <a:latin typeface="黑体" panose="02010609060101010101" pitchFamily="49" charset="-122"/>
                <a:ea typeface="黑体" panose="02010609060101010101" pitchFamily="49" charset="-122"/>
                <a:cs typeface="Times New Roman" panose="02020603050405020304" pitchFamily="18" charset="0"/>
              </a:rPr>
              <a:t>存在于水中的配体形成配合物之后，水溶性和移动性增加，因而生物毒性增加；而存在于颗粒物上的配体形成配合物之后，水溶性减小，吸附性增加。</a:t>
            </a:r>
            <a:endParaRPr lang="zh-CN" altLang="en-US" sz="2000"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AutoShape 4"/>
          <p:cNvSpPr/>
          <p:nvPr/>
        </p:nvSpPr>
        <p:spPr>
          <a:xfrm>
            <a:off x="5593968" y="3856603"/>
            <a:ext cx="1219200" cy="76200"/>
          </a:xfrm>
          <a:prstGeom prst="leftRightArrow">
            <a:avLst>
              <a:gd name="adj1" fmla="val 50000"/>
              <a:gd name="adj2" fmla="val 320000"/>
            </a:avLst>
          </a:prstGeom>
          <a:solidFill>
            <a:srgbClr val="0070C0"/>
          </a:solidFill>
          <a:ln w="9525" cap="flat" cmpd="sng">
            <a:noFill/>
            <a:prstDash val="solid"/>
            <a:miter/>
            <a:headEnd type="none" w="med" len="med"/>
            <a:tailEnd type="none" w="med" len="med"/>
          </a:ln>
        </p:spPr>
        <p:txBody>
          <a:bodyPr wrap="none" anchor="ctr" anchorCtr="0"/>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endParaRPr lang="zh-CN" altLang="en-US" b="0" dirty="0">
              <a:latin typeface="Garamond" panose="02020404030301010803" pitchFamily="18" charset="0"/>
            </a:endParaRPr>
          </a:p>
        </p:txBody>
      </p:sp>
    </p:spTree>
  </p:cSld>
  <p:clrMapOvr>
    <a:masterClrMapping/>
  </p:clrMapOvr>
  <p:transition spd="slow">
    <p:zo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694641" y="1340262"/>
            <a:ext cx="11449272" cy="5988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buClrTx/>
              <a:buSzPct val="100000"/>
              <a:buNone/>
            </a:pPr>
            <a:r>
              <a:rPr lang="zh-CN" altLang="en-US" sz="2200" dirty="0">
                <a:solidFill>
                  <a:srgbClr val="06071F"/>
                </a:solidFill>
                <a:latin typeface="黑体" panose="02010609060101010101" pitchFamily="49" charset="-122"/>
                <a:ea typeface="黑体" panose="02010609060101010101" pitchFamily="49" charset="-122"/>
              </a:rPr>
              <a:t>具有不止一个配位原子的配体，它们与中心原子形成环状配合物称为</a:t>
            </a:r>
            <a:r>
              <a:rPr lang="zh-CN" altLang="en-US" sz="2200" b="1" dirty="0">
                <a:solidFill>
                  <a:srgbClr val="C00000"/>
                </a:solidFill>
                <a:latin typeface="黑体" panose="02010609060101010101" pitchFamily="49" charset="-122"/>
                <a:ea typeface="黑体" panose="02010609060101010101" pitchFamily="49" charset="-122"/>
              </a:rPr>
              <a:t>螯合物</a:t>
            </a:r>
            <a:r>
              <a:rPr lang="zh-CN" altLang="en-US" sz="2200" dirty="0">
                <a:solidFill>
                  <a:srgbClr val="06071F"/>
                </a:solidFill>
                <a:latin typeface="黑体" panose="02010609060101010101" pitchFamily="49" charset="-122"/>
                <a:ea typeface="黑体" panose="02010609060101010101" pitchFamily="49" charset="-122"/>
              </a:rPr>
              <a:t>。</a:t>
            </a:r>
            <a:endParaRPr lang="zh-CN" altLang="en-US" sz="2200" dirty="0">
              <a:solidFill>
                <a:srgbClr val="06071F"/>
              </a:solidFill>
              <a:latin typeface="黑体" panose="02010609060101010101" pitchFamily="49" charset="-122"/>
              <a:ea typeface="黑体" panose="02010609060101010101" pitchFamily="49" charset="-122"/>
            </a:endParaRPr>
          </a:p>
        </p:txBody>
      </p:sp>
      <p:sp>
        <p:nvSpPr>
          <p:cNvPr id="17" name="Text Box 17"/>
          <p:cNvSpPr txBox="1"/>
          <p:nvPr/>
        </p:nvSpPr>
        <p:spPr>
          <a:xfrm>
            <a:off x="7778332" y="2214212"/>
            <a:ext cx="3574252" cy="3253263"/>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lnSpc>
                <a:spcPct val="130000"/>
              </a:lnSpc>
              <a:spcBef>
                <a:spcPts val="0"/>
              </a:spcBef>
            </a:pPr>
            <a:r>
              <a:rPr lang="en-US" altLang="zh-CN" sz="2000" dirty="0">
                <a:latin typeface="Times New Roman" panose="02020603050405020304" pitchFamily="18" charset="0"/>
                <a:cs typeface="Times New Roman" panose="02020603050405020304" pitchFamily="18" charset="0"/>
              </a:rPr>
              <a:t>The product in which the ligand is bound with metal ion is a </a:t>
            </a:r>
            <a:r>
              <a:rPr lang="en-US" altLang="zh-CN" sz="2000" dirty="0">
                <a:solidFill>
                  <a:srgbClr val="0070C0"/>
                </a:solidFill>
                <a:latin typeface="Times New Roman" panose="02020603050405020304" pitchFamily="18" charset="0"/>
                <a:cs typeface="Times New Roman" panose="02020603050405020304" pitchFamily="18" charset="0"/>
              </a:rPr>
              <a:t>complex, complex ion, or coordination compound</a:t>
            </a:r>
            <a:r>
              <a:rPr lang="en-US" altLang="zh-CN" sz="2000" dirty="0">
                <a:latin typeface="Times New Roman" panose="02020603050405020304" pitchFamily="18" charset="0"/>
                <a:cs typeface="Times New Roman" panose="02020603050405020304" pitchFamily="18" charset="0"/>
              </a:rPr>
              <a:t>. </a:t>
            </a:r>
            <a:endParaRPr lang="en-US" altLang="zh-CN" sz="2000" dirty="0">
              <a:latin typeface="Times New Roman" panose="02020603050405020304" pitchFamily="18" charset="0"/>
              <a:cs typeface="Times New Roman" panose="02020603050405020304" pitchFamily="18" charset="0"/>
            </a:endParaRPr>
          </a:p>
          <a:p>
            <a:pPr eaLnBrk="1" hangingPunct="1">
              <a:lnSpc>
                <a:spcPct val="130000"/>
              </a:lnSpc>
              <a:spcBef>
                <a:spcPts val="0"/>
              </a:spcBef>
            </a:pPr>
            <a:r>
              <a:rPr lang="en-US" altLang="zh-CN" sz="2000" dirty="0">
                <a:latin typeface="Times New Roman" panose="02020603050405020304" pitchFamily="18" charset="0"/>
                <a:cs typeface="Times New Roman" panose="02020603050405020304" pitchFamily="18" charset="0"/>
              </a:rPr>
              <a:t>A special case of complexation in which a ligand bonds in two or more places to a metal ion is called </a:t>
            </a:r>
            <a:r>
              <a:rPr lang="en-US" altLang="zh-CN" sz="2000" dirty="0">
                <a:solidFill>
                  <a:srgbClr val="0070C0"/>
                </a:solidFill>
                <a:latin typeface="Times New Roman" panose="02020603050405020304" pitchFamily="18" charset="0"/>
                <a:cs typeface="Times New Roman" panose="02020603050405020304" pitchFamily="18" charset="0"/>
              </a:rPr>
              <a:t>chelation</a:t>
            </a:r>
            <a:r>
              <a:rPr lang="en-US"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sp>
        <p:nvSpPr>
          <p:cNvPr id="2" name="Text Box 4"/>
          <p:cNvSpPr txBox="1">
            <a:spLocks noChangeArrowheads="1"/>
          </p:cNvSpPr>
          <p:nvPr/>
        </p:nvSpPr>
        <p:spPr bwMode="auto">
          <a:xfrm>
            <a:off x="191135" y="260985"/>
            <a:ext cx="11661775"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配合物在溶液中的稳定性</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Stability of Coordinate in Solution</a:t>
            </a:r>
            <a:endPar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图片 2"/>
          <p:cNvPicPr>
            <a:picLocks noChangeAspect="1"/>
          </p:cNvPicPr>
          <p:nvPr/>
        </p:nvPicPr>
        <p:blipFill>
          <a:blip r:embed="rId1"/>
          <a:srcRect l="21651" t="33910" r="29328" b="10798"/>
          <a:stretch>
            <a:fillRect/>
          </a:stretch>
        </p:blipFill>
        <p:spPr>
          <a:xfrm>
            <a:off x="911860" y="1916430"/>
            <a:ext cx="5976620" cy="3960495"/>
          </a:xfrm>
          <a:prstGeom prst="rect">
            <a:avLst/>
          </a:prstGeom>
        </p:spPr>
      </p:pic>
    </p:spTree>
  </p:cSld>
  <p:clrMapOvr>
    <a:masterClrMapping/>
  </p:clrMapOvr>
  <p:transition spd="slow">
    <p:zo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8"/>
          <p:cNvSpPr txBox="1"/>
          <p:nvPr/>
        </p:nvSpPr>
        <p:spPr>
          <a:xfrm>
            <a:off x="479376" y="1196752"/>
            <a:ext cx="11449272" cy="515493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buClrTx/>
              <a:buSzPct val="100000"/>
              <a:buNone/>
            </a:pPr>
            <a:r>
              <a:rPr lang="zh-CN" altLang="en-US" sz="2200" dirty="0">
                <a:solidFill>
                  <a:srgbClr val="06071F"/>
                </a:solidFill>
                <a:latin typeface="黑体" panose="02010609060101010101" pitchFamily="49" charset="-122"/>
                <a:ea typeface="黑体" panose="02010609060101010101" pitchFamily="49" charset="-122"/>
              </a:rPr>
              <a:t>人造络合剂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ethylenediaminetetraacetate EDTA</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50000"/>
              </a:lnSpc>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50000"/>
              </a:lnSpc>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50000"/>
              </a:lnSpc>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50000"/>
              </a:lnSpc>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50000"/>
              </a:lnSpc>
              <a:buClrTx/>
              <a:buSzPct val="100000"/>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天然络合剂  </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ethylenediaminedisuccinic acid</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，放线菌产物</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50000"/>
              </a:lnSpc>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50000"/>
              </a:lnSpc>
              <a:buClrTx/>
              <a:buSzPct val="100000"/>
              <a:buNone/>
            </a:pPr>
            <a:endPar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a:lnSpc>
                <a:spcPts val="2600"/>
              </a:lnSpc>
              <a:spcBef>
                <a:spcPct val="0"/>
              </a:spcBef>
              <a:buNone/>
            </a:pP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spcBef>
                <a:spcPct val="0"/>
              </a:spcBef>
              <a:buNone/>
            </a:pP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络合剂用于</a:t>
            </a:r>
            <a:r>
              <a:rPr lang="zh-CN" altLang="en-US" sz="2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提高植物修复的效率</a:t>
            </a:r>
            <a:r>
              <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目前致力于开发</a:t>
            </a:r>
            <a:r>
              <a:rPr lang="zh-CN" altLang="en-US" sz="2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可降解的天然络合剂</a:t>
            </a:r>
            <a:r>
              <a:rPr lang="zh-CN" altLang="en-US"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1" name="图片 10"/>
          <p:cNvPicPr>
            <a:picLocks noChangeAspect="1"/>
          </p:cNvPicPr>
          <p:nvPr/>
        </p:nvPicPr>
        <p:blipFill>
          <a:blip r:embed="rId1">
            <a:clrChange>
              <a:clrFrom>
                <a:srgbClr val="FFFFFF"/>
              </a:clrFrom>
              <a:clrTo>
                <a:srgbClr val="FFFFFF">
                  <a:alpha val="0"/>
                </a:srgbClr>
              </a:clrTo>
            </a:clrChange>
          </a:blip>
          <a:stretch>
            <a:fillRect/>
          </a:stretch>
        </p:blipFill>
        <p:spPr>
          <a:xfrm>
            <a:off x="4079776" y="1697733"/>
            <a:ext cx="5029902" cy="2133898"/>
          </a:xfrm>
          <a:prstGeom prst="rect">
            <a:avLst/>
          </a:prstGeom>
        </p:spPr>
      </p:pic>
      <p:pic>
        <p:nvPicPr>
          <p:cNvPr id="13" name="图片 12"/>
          <p:cNvPicPr>
            <a:picLocks noChangeAspect="1"/>
          </p:cNvPicPr>
          <p:nvPr/>
        </p:nvPicPr>
        <p:blipFill>
          <a:blip r:embed="rId2">
            <a:clrChange>
              <a:clrFrom>
                <a:srgbClr val="FFFFFF"/>
              </a:clrFrom>
              <a:clrTo>
                <a:srgbClr val="FFFFFF">
                  <a:alpha val="0"/>
                </a:srgbClr>
              </a:clrTo>
            </a:clrChange>
          </a:blip>
          <a:stretch>
            <a:fillRect/>
          </a:stretch>
        </p:blipFill>
        <p:spPr>
          <a:xfrm>
            <a:off x="3691902" y="4404367"/>
            <a:ext cx="6077798" cy="1362265"/>
          </a:xfrm>
          <a:prstGeom prst="rect">
            <a:avLst/>
          </a:prstGeom>
        </p:spPr>
      </p:pic>
      <p:sp>
        <p:nvSpPr>
          <p:cNvPr id="2" name="Text Box 4"/>
          <p:cNvSpPr txBox="1">
            <a:spLocks noChangeArrowheads="1"/>
          </p:cNvSpPr>
          <p:nvPr/>
        </p:nvSpPr>
        <p:spPr bwMode="auto">
          <a:xfrm>
            <a:off x="191135" y="260985"/>
            <a:ext cx="11661775"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配合物在溶液中的稳定性</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Stability of Coordinate in Solution</a:t>
            </a:r>
            <a:endPar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7" name="Text Box 8"/>
          <p:cNvSpPr txBox="1"/>
          <p:nvPr/>
        </p:nvSpPr>
        <p:spPr>
          <a:xfrm>
            <a:off x="479376" y="1124491"/>
            <a:ext cx="11449272" cy="549021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30000"/>
              </a:lnSpc>
              <a:spcBef>
                <a:spcPts val="0"/>
              </a:spcBef>
              <a:buNone/>
            </a:pP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稳定常数：</a:t>
            </a:r>
            <a:r>
              <a:rPr lang="zh-CN" altLang="en-US" sz="2200" dirty="0">
                <a:latin typeface="黑体" panose="02010609060101010101" pitchFamily="49" charset="-122"/>
                <a:ea typeface="黑体" panose="02010609060101010101" pitchFamily="49" charset="-122"/>
                <a:cs typeface="Times New Roman" panose="02020603050405020304" pitchFamily="18" charset="0"/>
              </a:rPr>
              <a:t>衡量配合物稳定性大小的尺度。</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marL="0" lvl="1" indent="720090">
              <a:lnSpc>
                <a:spcPct val="130000"/>
              </a:lnSpc>
              <a:spcBef>
                <a:spcPts val="1200"/>
              </a:spcBef>
              <a:spcAft>
                <a:spcPts val="0"/>
              </a:spcAft>
              <a:buNone/>
            </a:pP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1</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称为</a:t>
            </a: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逐级稳定常数</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，表示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NH</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3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加至中心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Zn</a:t>
            </a: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上是一个逐步的过程。</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800"/>
              </a:spcBef>
              <a:spcAft>
                <a:spcPts val="0"/>
              </a:spcAft>
              <a:buNone/>
            </a:pP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累积稳定常数</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是指几个配位体加到中心金属离子过程的加和。如：</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800"/>
              </a:spcBef>
              <a:spcAft>
                <a:spcPts val="0"/>
              </a:spcAft>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对于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Zn(NH</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的 </a:t>
            </a:r>
            <a:r>
              <a:rPr lang="el-GR" altLang="zh-CN" sz="2200" i="1" dirty="0">
                <a:latin typeface="Times New Roman" panose="02020603050405020304" pitchFamily="18" charset="0"/>
                <a:ea typeface="黑体" panose="02010609060101010101" pitchFamily="49" charset="-122"/>
                <a:cs typeface="Times New Roman" panose="02020603050405020304" pitchFamily="18" charset="0"/>
              </a:rPr>
              <a:t>β</a:t>
            </a:r>
            <a:r>
              <a:rPr lang="el-GR" altLang="zh-CN" sz="22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 </a:t>
            </a:r>
            <a:r>
              <a:rPr lang="el-GR" altLang="zh-CN" sz="2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1</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，对于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Zn(NH</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的 </a:t>
            </a:r>
            <a:r>
              <a:rPr lang="el-GR" altLang="zh-CN" sz="2200" i="1" dirty="0">
                <a:latin typeface="Times New Roman" panose="02020603050405020304" pitchFamily="18" charset="0"/>
                <a:ea typeface="黑体" panose="02010609060101010101" pitchFamily="49" charset="-122"/>
                <a:cs typeface="Times New Roman" panose="02020603050405020304" pitchFamily="18" charset="0"/>
              </a:rPr>
              <a:t>β</a:t>
            </a:r>
            <a:r>
              <a:rPr lang="el-GR" altLang="zh-CN" sz="2200" baseline="-25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 </a:t>
            </a:r>
            <a:r>
              <a:rPr lang="el-GR" altLang="zh-CN" sz="2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i="1" baseline="-25000" dirty="0">
                <a:latin typeface="Times New Roman" panose="02020603050405020304" pitchFamily="18" charset="0"/>
                <a:ea typeface="黑体" panose="02010609060101010101" pitchFamily="49" charset="-122"/>
                <a:cs typeface="Times New Roman" panose="02020603050405020304" pitchFamily="18" charset="0"/>
              </a:rPr>
              <a:t>1</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i="1" dirty="0">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4</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概括起来：    </a:t>
            </a:r>
            <a:r>
              <a:rPr lang="en-US" altLang="zh-CN" sz="2200" b="1" i="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=[ML</a:t>
            </a:r>
            <a:r>
              <a:rPr lang="en-US" altLang="zh-CN" sz="22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]/{[ML</a:t>
            </a:r>
            <a:r>
              <a:rPr lang="en-US" altLang="zh-CN" sz="22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n-1</a:t>
            </a:r>
            <a:r>
              <a:rPr lang="en-US" altLang="zh-CN"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][L] }           </a:t>
            </a:r>
            <a:r>
              <a:rPr lang="el-GR" altLang="zh-CN" sz="2200" b="1" i="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β</a:t>
            </a:r>
            <a:r>
              <a:rPr lang="en-US" altLang="zh-CN" sz="22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=[ML</a:t>
            </a:r>
            <a:r>
              <a:rPr lang="en-US" altLang="zh-CN" sz="22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]/{[M][L]</a:t>
            </a:r>
            <a:r>
              <a:rPr lang="en-US" altLang="zh-CN" sz="2200" b="1"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30000"/>
              </a:lnSpc>
              <a:spcBef>
                <a:spcPts val="0"/>
              </a:spcBef>
              <a:buNone/>
            </a:pPr>
            <a:r>
              <a:rPr lang="en-US" altLang="zh-CN" sz="2200" b="1" i="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K</a:t>
            </a:r>
            <a:r>
              <a:rPr lang="en-US" altLang="zh-CN" sz="22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或 </a:t>
            </a:r>
            <a:r>
              <a:rPr lang="en-US" altLang="zh-CN" sz="2200" b="1" i="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β</a:t>
            </a:r>
            <a:r>
              <a:rPr lang="en-US" altLang="zh-CN" sz="22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 </a:t>
            </a:r>
            <a:r>
              <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越大，配合离子越难解离，配合物越稳定。</a:t>
            </a:r>
            <a:endParaRPr lang="zh-CN" altLang="en-US" sz="22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1">
            <a:clrChange>
              <a:clrFrom>
                <a:srgbClr val="F9F9F9"/>
              </a:clrFrom>
              <a:clrTo>
                <a:srgbClr val="F9F9F9">
                  <a:alpha val="0"/>
                </a:srgbClr>
              </a:clrTo>
            </a:clrChange>
          </a:blip>
          <a:stretch>
            <a:fillRect/>
          </a:stretch>
        </p:blipFill>
        <p:spPr>
          <a:xfrm>
            <a:off x="2207568" y="1872716"/>
            <a:ext cx="3008318" cy="476670"/>
          </a:xfrm>
          <a:prstGeom prst="rect">
            <a:avLst/>
          </a:prstGeom>
        </p:spPr>
      </p:pic>
      <p:pic>
        <p:nvPicPr>
          <p:cNvPr id="11" name="图片 10"/>
          <p:cNvPicPr>
            <a:picLocks noChangeAspect="1"/>
          </p:cNvPicPr>
          <p:nvPr/>
        </p:nvPicPr>
        <p:blipFill>
          <a:blip r:embed="rId2">
            <a:clrChange>
              <a:clrFrom>
                <a:srgbClr val="F9F9F9"/>
              </a:clrFrom>
              <a:clrTo>
                <a:srgbClr val="F9F9F9">
                  <a:alpha val="0"/>
                </a:srgbClr>
              </a:clrTo>
            </a:clrChange>
          </a:blip>
          <a:stretch>
            <a:fillRect/>
          </a:stretch>
        </p:blipFill>
        <p:spPr>
          <a:xfrm>
            <a:off x="5951984" y="1621659"/>
            <a:ext cx="3376367" cy="871996"/>
          </a:xfrm>
          <a:prstGeom prst="rect">
            <a:avLst/>
          </a:prstGeom>
        </p:spPr>
      </p:pic>
      <p:pic>
        <p:nvPicPr>
          <p:cNvPr id="13" name="图片 12"/>
          <p:cNvPicPr>
            <a:picLocks noChangeAspect="1"/>
          </p:cNvPicPr>
          <p:nvPr/>
        </p:nvPicPr>
        <p:blipFill>
          <a:blip r:embed="rId3">
            <a:clrChange>
              <a:clrFrom>
                <a:srgbClr val="F9F9F9"/>
              </a:clrFrom>
              <a:clrTo>
                <a:srgbClr val="F9F9F9">
                  <a:alpha val="0"/>
                </a:srgbClr>
              </a:clrTo>
            </a:clrChange>
          </a:blip>
          <a:stretch>
            <a:fillRect/>
          </a:stretch>
        </p:blipFill>
        <p:spPr>
          <a:xfrm>
            <a:off x="1764192" y="2613143"/>
            <a:ext cx="3895069" cy="456829"/>
          </a:xfrm>
          <a:prstGeom prst="rect">
            <a:avLst/>
          </a:prstGeom>
        </p:spPr>
      </p:pic>
      <p:pic>
        <p:nvPicPr>
          <p:cNvPr id="15" name="图片 14"/>
          <p:cNvPicPr>
            <a:picLocks noChangeAspect="1"/>
          </p:cNvPicPr>
          <p:nvPr/>
        </p:nvPicPr>
        <p:blipFill>
          <a:blip r:embed="rId4">
            <a:clrChange>
              <a:clrFrom>
                <a:srgbClr val="F9F9F9"/>
              </a:clrFrom>
              <a:clrTo>
                <a:srgbClr val="F9F9F9">
                  <a:alpha val="0"/>
                </a:srgbClr>
              </a:clrTo>
            </a:clrChange>
          </a:blip>
          <a:stretch>
            <a:fillRect/>
          </a:stretch>
        </p:blipFill>
        <p:spPr>
          <a:xfrm>
            <a:off x="6041789" y="2497700"/>
            <a:ext cx="3745079" cy="788043"/>
          </a:xfrm>
          <a:prstGeom prst="rect">
            <a:avLst/>
          </a:prstGeom>
        </p:spPr>
      </p:pic>
      <p:pic>
        <p:nvPicPr>
          <p:cNvPr id="17" name="图片 16"/>
          <p:cNvPicPr>
            <a:picLocks noChangeAspect="1"/>
          </p:cNvPicPr>
          <p:nvPr/>
        </p:nvPicPr>
        <p:blipFill>
          <a:blip r:embed="rId5">
            <a:clrChange>
              <a:clrFrom>
                <a:srgbClr val="F9F9F9"/>
              </a:clrFrom>
              <a:clrTo>
                <a:srgbClr val="F9F9F9">
                  <a:alpha val="0"/>
                </a:srgbClr>
              </a:clrTo>
            </a:clrChange>
          </a:blip>
          <a:stretch>
            <a:fillRect/>
          </a:stretch>
        </p:blipFill>
        <p:spPr>
          <a:xfrm>
            <a:off x="2064385" y="4508500"/>
            <a:ext cx="3610610" cy="410210"/>
          </a:xfrm>
          <a:prstGeom prst="rect">
            <a:avLst/>
          </a:prstGeom>
        </p:spPr>
      </p:pic>
      <p:pic>
        <p:nvPicPr>
          <p:cNvPr id="19" name="图片 18"/>
          <p:cNvPicPr>
            <a:picLocks noChangeAspect="1"/>
          </p:cNvPicPr>
          <p:nvPr/>
        </p:nvPicPr>
        <p:blipFill>
          <a:blip r:embed="rId6">
            <a:clrChange>
              <a:clrFrom>
                <a:srgbClr val="F9F9F9"/>
              </a:clrFrom>
              <a:clrTo>
                <a:srgbClr val="F9F9F9">
                  <a:alpha val="0"/>
                </a:srgbClr>
              </a:clrTo>
            </a:clrChange>
          </a:blip>
          <a:stretch>
            <a:fillRect/>
          </a:stretch>
        </p:blipFill>
        <p:spPr>
          <a:xfrm>
            <a:off x="6240780" y="4394200"/>
            <a:ext cx="4261485" cy="664845"/>
          </a:xfrm>
          <a:prstGeom prst="rect">
            <a:avLst/>
          </a:prstGeom>
        </p:spPr>
      </p:pic>
      <p:sp>
        <p:nvSpPr>
          <p:cNvPr id="20"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Text Box 4"/>
          <p:cNvSpPr txBox="1">
            <a:spLocks noChangeArrowheads="1"/>
          </p:cNvSpPr>
          <p:nvPr/>
        </p:nvSpPr>
        <p:spPr bwMode="auto">
          <a:xfrm>
            <a:off x="191135" y="260985"/>
            <a:ext cx="11661775" cy="829945"/>
          </a:xfrm>
          <a:prstGeom prst="rect">
            <a:avLst/>
          </a:prstGeom>
          <a:noFill/>
          <a:ln w="9525">
            <a:noFill/>
            <a:miter lim="800000"/>
          </a:ln>
          <a:effectLst/>
        </p:spPr>
        <p:txBody>
          <a:bodyPr wrap="square">
            <a:spAutoFit/>
          </a:bodyPr>
          <a:p>
            <a:pPr marL="457200" indent="-457200" eaLnBrk="1" hangingPunct="1">
              <a:lnSpc>
                <a:spcPct val="150000"/>
              </a:lnSpc>
              <a:spcBef>
                <a:spcPct val="5000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配合物在溶液中的稳定性</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Stability of Coordinate in Solution</a:t>
            </a:r>
            <a:endPar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3" name="图片 2"/>
          <p:cNvPicPr>
            <a:picLocks noChangeAspect="1"/>
          </p:cNvPicPr>
          <p:nvPr/>
        </p:nvPicPr>
        <p:blipFill>
          <a:blip r:embed="rId1">
            <a:clrChange>
              <a:clrFrom>
                <a:srgbClr val="F9F9F9"/>
              </a:clrFrom>
              <a:clrTo>
                <a:srgbClr val="F9F9F9">
                  <a:alpha val="0"/>
                </a:srgbClr>
              </a:clrTo>
            </a:clrChange>
          </a:blip>
          <a:stretch>
            <a:fillRect/>
          </a:stretch>
        </p:blipFill>
        <p:spPr>
          <a:xfrm>
            <a:off x="1271970" y="1413620"/>
            <a:ext cx="2568492" cy="361194"/>
          </a:xfrm>
          <a:prstGeom prst="rect">
            <a:avLst/>
          </a:prstGeom>
        </p:spPr>
      </p:pic>
      <p:pic>
        <p:nvPicPr>
          <p:cNvPr id="9" name="图片 8"/>
          <p:cNvPicPr>
            <a:picLocks noChangeAspect="1"/>
          </p:cNvPicPr>
          <p:nvPr/>
        </p:nvPicPr>
        <p:blipFill>
          <a:blip r:embed="rId2">
            <a:clrChange>
              <a:clrFrom>
                <a:srgbClr val="F9F9F9"/>
              </a:clrFrom>
              <a:clrTo>
                <a:srgbClr val="F9F9F9">
                  <a:alpha val="0"/>
                </a:srgbClr>
              </a:clrTo>
            </a:clrChange>
          </a:blip>
          <a:stretch>
            <a:fillRect/>
          </a:stretch>
        </p:blipFill>
        <p:spPr>
          <a:xfrm>
            <a:off x="5134758" y="1249074"/>
            <a:ext cx="1872208" cy="616170"/>
          </a:xfrm>
          <a:prstGeom prst="rect">
            <a:avLst/>
          </a:prstGeom>
        </p:spPr>
      </p:pic>
      <p:pic>
        <p:nvPicPr>
          <p:cNvPr id="11" name="图片 10"/>
          <p:cNvPicPr>
            <a:picLocks noChangeAspect="1"/>
          </p:cNvPicPr>
          <p:nvPr/>
        </p:nvPicPr>
        <p:blipFill>
          <a:blip r:embed="rId3">
            <a:clrChange>
              <a:clrFrom>
                <a:srgbClr val="F9F9F9"/>
              </a:clrFrom>
              <a:clrTo>
                <a:srgbClr val="F9F9F9">
                  <a:alpha val="0"/>
                </a:srgbClr>
              </a:clrTo>
            </a:clrChange>
          </a:blip>
          <a:stretch>
            <a:fillRect/>
          </a:stretch>
        </p:blipFill>
        <p:spPr>
          <a:xfrm>
            <a:off x="8834127" y="1451367"/>
            <a:ext cx="766773" cy="287540"/>
          </a:xfrm>
          <a:prstGeom prst="rect">
            <a:avLst/>
          </a:prstGeom>
        </p:spPr>
      </p:pic>
      <p:pic>
        <p:nvPicPr>
          <p:cNvPr id="13" name="图片 12"/>
          <p:cNvPicPr>
            <a:picLocks noChangeAspect="1"/>
          </p:cNvPicPr>
          <p:nvPr/>
        </p:nvPicPr>
        <p:blipFill>
          <a:blip r:embed="rId4">
            <a:clrChange>
              <a:clrFrom>
                <a:srgbClr val="F9F9F9"/>
              </a:clrFrom>
              <a:clrTo>
                <a:srgbClr val="F9F9F9">
                  <a:alpha val="0"/>
                </a:srgbClr>
              </a:clrTo>
            </a:clrChange>
          </a:blip>
          <a:stretch>
            <a:fillRect/>
          </a:stretch>
        </p:blipFill>
        <p:spPr>
          <a:xfrm>
            <a:off x="1271464" y="2020859"/>
            <a:ext cx="3236864" cy="361195"/>
          </a:xfrm>
          <a:prstGeom prst="rect">
            <a:avLst/>
          </a:prstGeom>
        </p:spPr>
      </p:pic>
      <p:pic>
        <p:nvPicPr>
          <p:cNvPr id="15" name="图片 14"/>
          <p:cNvPicPr>
            <a:picLocks noChangeAspect="1"/>
          </p:cNvPicPr>
          <p:nvPr/>
        </p:nvPicPr>
        <p:blipFill>
          <a:blip r:embed="rId5">
            <a:clrChange>
              <a:clrFrom>
                <a:srgbClr val="F9F9F9"/>
              </a:clrFrom>
              <a:clrTo>
                <a:srgbClr val="F9F9F9">
                  <a:alpha val="0"/>
                </a:srgbClr>
              </a:clrTo>
            </a:clrChange>
          </a:blip>
          <a:stretch>
            <a:fillRect/>
          </a:stretch>
        </p:blipFill>
        <p:spPr>
          <a:xfrm>
            <a:off x="5159896" y="1857576"/>
            <a:ext cx="1872208" cy="595442"/>
          </a:xfrm>
          <a:prstGeom prst="rect">
            <a:avLst/>
          </a:prstGeom>
        </p:spPr>
      </p:pic>
      <p:pic>
        <p:nvPicPr>
          <p:cNvPr id="17" name="图片 16"/>
          <p:cNvPicPr>
            <a:picLocks noChangeAspect="1"/>
          </p:cNvPicPr>
          <p:nvPr/>
        </p:nvPicPr>
        <p:blipFill>
          <a:blip r:embed="rId6">
            <a:clrChange>
              <a:clrFrom>
                <a:srgbClr val="F9F9F9"/>
              </a:clrFrom>
              <a:clrTo>
                <a:srgbClr val="F9F9F9">
                  <a:alpha val="0"/>
                </a:srgbClr>
              </a:clrTo>
            </a:clrChange>
          </a:blip>
          <a:stretch>
            <a:fillRect/>
          </a:stretch>
        </p:blipFill>
        <p:spPr>
          <a:xfrm>
            <a:off x="8750200" y="2092614"/>
            <a:ext cx="1049526" cy="287541"/>
          </a:xfrm>
          <a:prstGeom prst="rect">
            <a:avLst/>
          </a:prstGeom>
        </p:spPr>
      </p:pic>
      <p:pic>
        <p:nvPicPr>
          <p:cNvPr id="19" name="图片 18"/>
          <p:cNvPicPr>
            <a:picLocks noChangeAspect="1"/>
          </p:cNvPicPr>
          <p:nvPr/>
        </p:nvPicPr>
        <p:blipFill>
          <a:blip r:embed="rId7">
            <a:clrChange>
              <a:clrFrom>
                <a:srgbClr val="F9F9F9"/>
              </a:clrFrom>
              <a:clrTo>
                <a:srgbClr val="F9F9F9">
                  <a:alpha val="0"/>
                </a:srgbClr>
              </a:clrTo>
            </a:clrChange>
          </a:blip>
          <a:stretch>
            <a:fillRect/>
          </a:stretch>
        </p:blipFill>
        <p:spPr>
          <a:xfrm>
            <a:off x="1334804" y="2786123"/>
            <a:ext cx="3317034" cy="357019"/>
          </a:xfrm>
          <a:prstGeom prst="rect">
            <a:avLst/>
          </a:prstGeom>
        </p:spPr>
      </p:pic>
      <p:pic>
        <p:nvPicPr>
          <p:cNvPr id="21" name="图片 20"/>
          <p:cNvPicPr>
            <a:picLocks noChangeAspect="1"/>
          </p:cNvPicPr>
          <p:nvPr/>
        </p:nvPicPr>
        <p:blipFill>
          <a:blip r:embed="rId8">
            <a:clrChange>
              <a:clrFrom>
                <a:srgbClr val="F9F9F9"/>
              </a:clrFrom>
              <a:clrTo>
                <a:srgbClr val="F9F9F9">
                  <a:alpha val="0"/>
                </a:srgbClr>
              </a:clrTo>
            </a:clrChange>
          </a:blip>
          <a:stretch>
            <a:fillRect/>
          </a:stretch>
        </p:blipFill>
        <p:spPr>
          <a:xfrm>
            <a:off x="5112673" y="2591645"/>
            <a:ext cx="2149580" cy="530627"/>
          </a:xfrm>
          <a:prstGeom prst="rect">
            <a:avLst/>
          </a:prstGeom>
        </p:spPr>
      </p:pic>
      <p:pic>
        <p:nvPicPr>
          <p:cNvPr id="23" name="图片 22"/>
          <p:cNvPicPr>
            <a:picLocks noChangeAspect="1"/>
          </p:cNvPicPr>
          <p:nvPr/>
        </p:nvPicPr>
        <p:blipFill>
          <a:blip r:embed="rId9">
            <a:clrChange>
              <a:clrFrom>
                <a:srgbClr val="F9F9F9"/>
              </a:clrFrom>
              <a:clrTo>
                <a:srgbClr val="F9F9F9">
                  <a:alpha val="0"/>
                </a:srgbClr>
              </a:clrTo>
            </a:clrChange>
          </a:blip>
          <a:stretch>
            <a:fillRect/>
          </a:stretch>
        </p:blipFill>
        <p:spPr>
          <a:xfrm>
            <a:off x="8606184" y="2699959"/>
            <a:ext cx="1531218" cy="310937"/>
          </a:xfrm>
          <a:prstGeom prst="rect">
            <a:avLst/>
          </a:prstGeom>
        </p:spPr>
      </p:pic>
      <p:pic>
        <p:nvPicPr>
          <p:cNvPr id="25" name="图片 24"/>
          <p:cNvPicPr>
            <a:picLocks noChangeAspect="1"/>
          </p:cNvPicPr>
          <p:nvPr/>
        </p:nvPicPr>
        <p:blipFill>
          <a:blip r:embed="rId10">
            <a:clrChange>
              <a:clrFrom>
                <a:srgbClr val="F9F9F9"/>
              </a:clrFrom>
              <a:clrTo>
                <a:srgbClr val="F9F9F9">
                  <a:alpha val="0"/>
                </a:srgbClr>
              </a:clrTo>
            </a:clrChange>
          </a:blip>
          <a:stretch>
            <a:fillRect/>
          </a:stretch>
        </p:blipFill>
        <p:spPr>
          <a:xfrm>
            <a:off x="1271464" y="3368701"/>
            <a:ext cx="3173510" cy="357020"/>
          </a:xfrm>
          <a:prstGeom prst="rect">
            <a:avLst/>
          </a:prstGeom>
        </p:spPr>
      </p:pic>
      <p:pic>
        <p:nvPicPr>
          <p:cNvPr id="27" name="图片 26"/>
          <p:cNvPicPr>
            <a:picLocks noChangeAspect="1"/>
          </p:cNvPicPr>
          <p:nvPr/>
        </p:nvPicPr>
        <p:blipFill>
          <a:blip r:embed="rId11">
            <a:clrChange>
              <a:clrFrom>
                <a:srgbClr val="F9F9F9"/>
              </a:clrFrom>
              <a:clrTo>
                <a:srgbClr val="F9F9F9">
                  <a:alpha val="0"/>
                </a:srgbClr>
              </a:clrTo>
            </a:clrChange>
          </a:blip>
          <a:stretch>
            <a:fillRect/>
          </a:stretch>
        </p:blipFill>
        <p:spPr>
          <a:xfrm>
            <a:off x="5112673" y="3203699"/>
            <a:ext cx="2383712" cy="585594"/>
          </a:xfrm>
          <a:prstGeom prst="rect">
            <a:avLst/>
          </a:prstGeom>
        </p:spPr>
      </p:pic>
      <p:pic>
        <p:nvPicPr>
          <p:cNvPr id="29" name="图片 28"/>
          <p:cNvPicPr>
            <a:picLocks noChangeAspect="1"/>
          </p:cNvPicPr>
          <p:nvPr/>
        </p:nvPicPr>
        <p:blipFill>
          <a:blip r:embed="rId12">
            <a:clrChange>
              <a:clrFrom>
                <a:srgbClr val="F9F9F9"/>
              </a:clrFrom>
              <a:clrTo>
                <a:srgbClr val="F9F9F9">
                  <a:alpha val="0"/>
                </a:srgbClr>
              </a:clrTo>
            </a:clrChange>
          </a:blip>
          <a:stretch>
            <a:fillRect/>
          </a:stretch>
        </p:blipFill>
        <p:spPr>
          <a:xfrm>
            <a:off x="8411890" y="3397993"/>
            <a:ext cx="2060863" cy="310937"/>
          </a:xfrm>
          <a:prstGeom prst="rect">
            <a:avLst/>
          </a:prstGeom>
        </p:spPr>
      </p:pic>
      <p:pic>
        <p:nvPicPr>
          <p:cNvPr id="31" name="图片 30"/>
          <p:cNvPicPr>
            <a:picLocks noChangeAspect="1"/>
          </p:cNvPicPr>
          <p:nvPr/>
        </p:nvPicPr>
        <p:blipFill>
          <a:blip r:embed="rId13">
            <a:clrChange>
              <a:clrFrom>
                <a:srgbClr val="F9F9F9"/>
              </a:clrFrom>
              <a:clrTo>
                <a:srgbClr val="F9F9F9">
                  <a:alpha val="0"/>
                </a:srgbClr>
              </a:clrTo>
            </a:clrChange>
          </a:blip>
          <a:stretch>
            <a:fillRect/>
          </a:stretch>
        </p:blipFill>
        <p:spPr>
          <a:xfrm>
            <a:off x="1257935" y="3858260"/>
            <a:ext cx="7967980" cy="392430"/>
          </a:xfrm>
          <a:prstGeom prst="rect">
            <a:avLst/>
          </a:prstGeom>
        </p:spPr>
      </p:pic>
      <p:pic>
        <p:nvPicPr>
          <p:cNvPr id="33" name="图片 32"/>
          <p:cNvPicPr>
            <a:picLocks noChangeAspect="1"/>
          </p:cNvPicPr>
          <p:nvPr/>
        </p:nvPicPr>
        <p:blipFill>
          <a:blip r:embed="rId14">
            <a:clrChange>
              <a:clrFrom>
                <a:srgbClr val="F9F9F9"/>
              </a:clrFrom>
              <a:clrTo>
                <a:srgbClr val="F9F9F9">
                  <a:alpha val="0"/>
                </a:srgbClr>
              </a:clrTo>
            </a:clrChange>
          </a:blip>
          <a:stretch>
            <a:fillRect/>
          </a:stretch>
        </p:blipFill>
        <p:spPr>
          <a:xfrm>
            <a:off x="1271905" y="4277995"/>
            <a:ext cx="7774940" cy="436245"/>
          </a:xfrm>
          <a:prstGeom prst="rect">
            <a:avLst/>
          </a:prstGeom>
        </p:spPr>
      </p:pic>
      <p:pic>
        <p:nvPicPr>
          <p:cNvPr id="35" name="图片 34"/>
          <p:cNvPicPr>
            <a:picLocks noChangeAspect="1"/>
          </p:cNvPicPr>
          <p:nvPr/>
        </p:nvPicPr>
        <p:blipFill>
          <a:blip r:embed="rId15">
            <a:clrChange>
              <a:clrFrom>
                <a:srgbClr val="F9F9F9"/>
              </a:clrFrom>
              <a:clrTo>
                <a:srgbClr val="F9F9F9">
                  <a:alpha val="0"/>
                </a:srgbClr>
              </a:clrTo>
            </a:clrChange>
          </a:blip>
          <a:stretch>
            <a:fillRect/>
          </a:stretch>
        </p:blipFill>
        <p:spPr>
          <a:xfrm>
            <a:off x="9335770" y="4364355"/>
            <a:ext cx="2278380" cy="344805"/>
          </a:xfrm>
          <a:prstGeom prst="rect">
            <a:avLst/>
          </a:prstGeom>
        </p:spPr>
      </p:pic>
      <p:pic>
        <p:nvPicPr>
          <p:cNvPr id="37" name="图片 36"/>
          <p:cNvPicPr>
            <a:picLocks noChangeAspect="1"/>
          </p:cNvPicPr>
          <p:nvPr/>
        </p:nvPicPr>
        <p:blipFill>
          <a:blip r:embed="rId16">
            <a:clrChange>
              <a:clrFrom>
                <a:srgbClr val="F9F9F9"/>
              </a:clrFrom>
              <a:clrTo>
                <a:srgbClr val="F9F9F9">
                  <a:alpha val="0"/>
                </a:srgbClr>
              </a:clrTo>
            </a:clrChange>
          </a:blip>
          <a:srcRect l="27331" r="28941" b="84038"/>
          <a:stretch>
            <a:fillRect/>
          </a:stretch>
        </p:blipFill>
        <p:spPr>
          <a:xfrm>
            <a:off x="1043940" y="4805680"/>
            <a:ext cx="3800475" cy="379730"/>
          </a:xfrm>
          <a:prstGeom prst="rect">
            <a:avLst/>
          </a:prstGeom>
        </p:spPr>
      </p:pic>
      <p:sp>
        <p:nvSpPr>
          <p:cNvPr id="39" name="文本框 38"/>
          <p:cNvSpPr txBox="1"/>
          <p:nvPr/>
        </p:nvSpPr>
        <p:spPr>
          <a:xfrm>
            <a:off x="6963410" y="5805170"/>
            <a:ext cx="4552950" cy="891540"/>
          </a:xfrm>
          <a:prstGeom prst="rect">
            <a:avLst/>
          </a:prstGeom>
          <a:noFill/>
        </p:spPr>
        <p:txBody>
          <a:bodyPr wrap="square">
            <a:spAutoFit/>
          </a:bodyPr>
          <a:lstStyle/>
          <a:p>
            <a:pPr marL="342900" indent="-342900" algn="just" eaLnBrk="1" hangingPunct="1">
              <a:lnSpc>
                <a:spcPct val="130000"/>
              </a:lnSpc>
              <a:spcBef>
                <a:spcPts val="20"/>
              </a:spcBef>
              <a:spcAft>
                <a:spcPts val="0"/>
              </a:spcAft>
              <a:buClr>
                <a:schemeClr val="hlink"/>
              </a:buClr>
              <a:buSzPct val="70000"/>
              <a:buFont typeface="Wingdings" panose="05000000000000000000" pitchFamily="2" charset="2"/>
              <a:buNone/>
            </a:pPr>
            <a:r>
              <a:rPr lang="zh-CN" altLang="en-US" sz="2000" b="1" dirty="0">
                <a:solidFill>
                  <a:srgbClr val="0070C0"/>
                </a:solidFill>
                <a:latin typeface="黑体" panose="02010609060101010101" pitchFamily="49" charset="-122"/>
                <a:ea typeface="黑体" panose="02010609060101010101" pitchFamily="49" charset="-122"/>
                <a:cs typeface="Times New Roman" panose="02020603050405020304" pitchFamily="18" charset="0"/>
              </a:rPr>
              <a:t>在一定温度下， </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β</a:t>
            </a:r>
            <a:r>
              <a:rPr lang="en-US" altLang="zh-CN" sz="20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1</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b="1" dirty="0">
                <a:solidFill>
                  <a:srgbClr val="0070C0"/>
                </a:solidFill>
                <a:latin typeface="黑体" panose="02010609060101010101" pitchFamily="49" charset="-122"/>
                <a:ea typeface="黑体" panose="02010609060101010101" pitchFamily="49" charset="-122"/>
                <a:cs typeface="Times New Roman" panose="02020603050405020304" pitchFamily="18" charset="0"/>
              </a:rPr>
              <a:t>、</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β</a:t>
            </a:r>
            <a:r>
              <a:rPr lang="en-US" altLang="zh-CN" sz="20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1" dirty="0">
                <a:solidFill>
                  <a:srgbClr val="0070C0"/>
                </a:solidFill>
                <a:latin typeface="黑体" panose="02010609060101010101" pitchFamily="49" charset="-122"/>
                <a:ea typeface="黑体" panose="02010609060101010101" pitchFamily="49" charset="-122"/>
                <a:cs typeface="Times New Roman" panose="02020603050405020304" pitchFamily="18" charset="0"/>
              </a:rPr>
              <a:t> </a:t>
            </a:r>
            <a:r>
              <a:rPr lang="zh-CN" altLang="en-US" sz="2000" b="1" dirty="0">
                <a:solidFill>
                  <a:srgbClr val="0070C0"/>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dirty="0">
                <a:solidFill>
                  <a:srgbClr val="0070C0"/>
                </a:solidFill>
                <a:latin typeface="黑体" panose="02010609060101010101" pitchFamily="49" charset="-122"/>
                <a:ea typeface="黑体" panose="02010609060101010101" pitchFamily="49" charset="-122"/>
                <a:cs typeface="Times New Roman" panose="02020603050405020304" pitchFamily="18" charset="0"/>
              </a:rPr>
              <a:t> </a:t>
            </a:r>
            <a:r>
              <a:rPr lang="zh-CN" altLang="en-US" sz="2000" b="1" dirty="0">
                <a:solidFill>
                  <a:srgbClr val="0070C0"/>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β</a:t>
            </a:r>
            <a:r>
              <a:rPr lang="en-US" altLang="zh-CN" sz="2000" b="1" baseline="-25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n </a:t>
            </a:r>
            <a:r>
              <a:rPr lang="zh-CN" altLang="en-US" sz="2000" b="1" dirty="0">
                <a:solidFill>
                  <a:srgbClr val="0070C0"/>
                </a:solidFill>
                <a:latin typeface="黑体" panose="02010609060101010101" pitchFamily="49" charset="-122"/>
                <a:ea typeface="黑体" panose="02010609060101010101" pitchFamily="49" charset="-122"/>
                <a:cs typeface="Times New Roman" panose="02020603050405020304" pitchFamily="18" charset="0"/>
              </a:rPr>
              <a:t>为定值， </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ψ </a:t>
            </a:r>
            <a:r>
              <a:rPr lang="zh-CN" altLang="en-US" sz="2000" b="1" dirty="0">
                <a:solidFill>
                  <a:srgbClr val="0070C0"/>
                </a:solidFill>
                <a:latin typeface="黑体" panose="02010609060101010101" pitchFamily="49" charset="-122"/>
                <a:ea typeface="黑体" panose="02010609060101010101" pitchFamily="49" charset="-122"/>
                <a:cs typeface="Times New Roman" panose="02020603050405020304" pitchFamily="18" charset="0"/>
              </a:rPr>
              <a:t>仅是 </a:t>
            </a:r>
            <a:r>
              <a:rPr lang="en-US" altLang="zh-CN" sz="2000" b="1"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b="1" dirty="0">
                <a:solidFill>
                  <a:srgbClr val="0070C0"/>
                </a:solidFill>
                <a:latin typeface="黑体" panose="02010609060101010101" pitchFamily="49" charset="-122"/>
                <a:ea typeface="黑体" panose="02010609060101010101" pitchFamily="49" charset="-122"/>
                <a:cs typeface="Times New Roman" panose="02020603050405020304" pitchFamily="18" charset="0"/>
              </a:rPr>
              <a:t>的函数。</a:t>
            </a:r>
            <a:endParaRPr lang="zh-CN" altLang="en-US" sz="2000" b="1" dirty="0">
              <a:solidFill>
                <a:srgbClr val="0070C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Text Box 4"/>
          <p:cNvSpPr txBox="1">
            <a:spLocks noChangeArrowheads="1"/>
          </p:cNvSpPr>
          <p:nvPr/>
        </p:nvSpPr>
        <p:spPr bwMode="auto">
          <a:xfrm>
            <a:off x="240030" y="229870"/>
            <a:ext cx="11661775" cy="1045210"/>
          </a:xfrm>
          <a:prstGeom prst="rect">
            <a:avLst/>
          </a:prstGeom>
          <a:noFill/>
          <a:ln w="9525">
            <a:noFill/>
            <a:miter lim="800000"/>
          </a:ln>
          <a:effectLst/>
        </p:spPr>
        <p:txBody>
          <a:bodyPr wrap="square">
            <a:spAutoFit/>
          </a:bodyPr>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羟基对重金属离子的配合作用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spcAft>
                <a:spcPts val="0"/>
              </a:spcAft>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Coordination</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of Heavy Metal Ions with Hydroxyl Group</a:t>
            </a:r>
            <a:endPar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8" name="直接箭头连接符 7"/>
          <p:cNvCxnSpPr/>
          <p:nvPr/>
        </p:nvCxnSpPr>
        <p:spPr>
          <a:xfrm>
            <a:off x="9011920" y="4505325"/>
            <a:ext cx="396240" cy="4445"/>
          </a:xfrm>
          <a:prstGeom prst="straightConnector1">
            <a:avLst/>
          </a:prstGeom>
          <a:solidFill>
            <a:schemeClr val="accent1"/>
          </a:solidFill>
          <a:ln w="38100" cap="flat" cmpd="sng" algn="ctr">
            <a:solidFill>
              <a:srgbClr val="FF0000"/>
            </a:solidFill>
            <a:prstDash val="solid"/>
            <a:round/>
            <a:headEnd type="none" w="med" len="med"/>
            <a:tailEnd type="arrow" w="med" len="med"/>
          </a:ln>
        </p:spPr>
      </p:cxnSp>
      <p:pic>
        <p:nvPicPr>
          <p:cNvPr id="10" name="图片 9"/>
          <p:cNvPicPr>
            <a:picLocks noChangeAspect="1"/>
          </p:cNvPicPr>
          <p:nvPr/>
        </p:nvPicPr>
        <p:blipFill>
          <a:blip r:embed="rId16">
            <a:clrChange>
              <a:clrFrom>
                <a:srgbClr val="F9F9F9"/>
              </a:clrFrom>
              <a:clrTo>
                <a:srgbClr val="F9F9F9">
                  <a:alpha val="0"/>
                </a:srgbClr>
              </a:clrTo>
            </a:clrChange>
          </a:blip>
          <a:srcRect t="19309" r="1610" b="64059"/>
          <a:stretch>
            <a:fillRect/>
          </a:stretch>
        </p:blipFill>
        <p:spPr>
          <a:xfrm>
            <a:off x="1271905" y="5234940"/>
            <a:ext cx="8196580" cy="379095"/>
          </a:xfrm>
          <a:prstGeom prst="rect">
            <a:avLst/>
          </a:prstGeom>
        </p:spPr>
      </p:pic>
      <p:pic>
        <p:nvPicPr>
          <p:cNvPr id="12" name="图片 11"/>
          <p:cNvPicPr>
            <a:picLocks noChangeAspect="1"/>
          </p:cNvPicPr>
          <p:nvPr/>
        </p:nvPicPr>
        <p:blipFill>
          <a:blip r:embed="rId16">
            <a:clrChange>
              <a:clrFrom>
                <a:srgbClr val="F9F9F9"/>
              </a:clrFrom>
              <a:clrTo>
                <a:srgbClr val="F9F9F9">
                  <a:alpha val="0"/>
                </a:srgbClr>
              </a:clrTo>
            </a:clrChange>
          </a:blip>
          <a:srcRect t="37209" b="40549"/>
          <a:stretch>
            <a:fillRect/>
          </a:stretch>
        </p:blipFill>
        <p:spPr>
          <a:xfrm>
            <a:off x="-311785" y="5609590"/>
            <a:ext cx="8210550" cy="499745"/>
          </a:xfrm>
          <a:prstGeom prst="rect">
            <a:avLst/>
          </a:prstGeom>
        </p:spPr>
      </p:pic>
      <p:pic>
        <p:nvPicPr>
          <p:cNvPr id="14" name="图片 13"/>
          <p:cNvPicPr>
            <a:picLocks noChangeAspect="1"/>
          </p:cNvPicPr>
          <p:nvPr/>
        </p:nvPicPr>
        <p:blipFill>
          <a:blip r:embed="rId16">
            <a:clrChange>
              <a:clrFrom>
                <a:srgbClr val="F9F9F9"/>
              </a:clrFrom>
              <a:clrTo>
                <a:srgbClr val="F9F9F9">
                  <a:alpha val="0"/>
                </a:srgbClr>
              </a:clrTo>
            </a:clrChange>
          </a:blip>
          <a:srcRect l="17497" t="78823"/>
          <a:stretch>
            <a:fillRect/>
          </a:stretch>
        </p:blipFill>
        <p:spPr>
          <a:xfrm>
            <a:off x="1199515" y="6203315"/>
            <a:ext cx="6944360" cy="487680"/>
          </a:xfrm>
          <a:prstGeom prst="rect">
            <a:avLst/>
          </a:prstGeom>
        </p:spPr>
      </p:pic>
      <p:sp>
        <p:nvSpPr>
          <p:cNvPr id="16" name="文本框 15"/>
          <p:cNvSpPr txBox="1"/>
          <p:nvPr/>
        </p:nvSpPr>
        <p:spPr>
          <a:xfrm>
            <a:off x="1426845" y="5988685"/>
            <a:ext cx="1644015" cy="368300"/>
          </a:xfrm>
          <a:prstGeom prst="rect">
            <a:avLst/>
          </a:prstGeom>
          <a:noFill/>
        </p:spPr>
        <p:txBody>
          <a:bodyPr wrap="square" rtlCol="0">
            <a:spAutoFit/>
          </a:bodyPr>
          <a:p>
            <a:r>
              <a:rPr lang="zh-CN" altLang="en-US"/>
              <a:t>。。。。。。</a:t>
            </a:r>
            <a:endParaRPr lang="zh-CN" altLang="en-US"/>
          </a:p>
        </p:txBody>
      </p:sp>
    </p:spTree>
  </p:cSld>
  <p:clrMapOvr>
    <a:masterClrMapping/>
  </p:clrMapOvr>
  <p:transition spd="slow">
    <p:zoom/>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37" name="Text Box 4"/>
          <p:cNvSpPr txBox="1"/>
          <p:nvPr/>
        </p:nvSpPr>
        <p:spPr>
          <a:xfrm>
            <a:off x="696412" y="1575272"/>
            <a:ext cx="7164388" cy="4267200"/>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marL="342900" indent="-342900" eaLnBrk="1" hangingPunct="1">
              <a:lnSpc>
                <a:spcPct val="110000"/>
              </a:lnSpc>
              <a:spcBef>
                <a:spcPct val="50000"/>
              </a:spcBef>
              <a:buClr>
                <a:schemeClr val="accent1"/>
              </a:buClr>
              <a:buFont typeface="Wingdings" panose="05000000000000000000" pitchFamily="2" charset="2"/>
            </a:pPr>
            <a:r>
              <a:rPr lang="en-US" altLang="zh-CN" sz="2200" b="0" dirty="0">
                <a:latin typeface="Times New Roman" panose="02020603050405020304" pitchFamily="18" charset="0"/>
                <a:cs typeface="Times New Roman" panose="02020603050405020304" pitchFamily="18" charset="0"/>
                <a:sym typeface="Symbol" panose="05050102010706020507" pitchFamily="18" charset="2"/>
              </a:rPr>
              <a:t>Cd</a:t>
            </a:r>
            <a:r>
              <a:rPr lang="en-US" altLang="zh-CN" sz="2200" b="0" baseline="30000" dirty="0">
                <a:latin typeface="Times New Roman" panose="02020603050405020304" pitchFamily="18" charset="0"/>
                <a:cs typeface="Times New Roman" panose="02020603050405020304" pitchFamily="18" charset="0"/>
                <a:sym typeface="Symbol" panose="05050102010706020507" pitchFamily="18" charset="2"/>
              </a:rPr>
              <a:t>2+ </a:t>
            </a:r>
            <a:r>
              <a:rPr lang="zh-CN" altLang="en-US" sz="2200" b="0" dirty="0">
                <a:latin typeface="黑体" panose="02010609060101010101" pitchFamily="49" charset="-122"/>
                <a:ea typeface="黑体" panose="02010609060101010101" pitchFamily="49" charset="-122"/>
                <a:sym typeface="Symbol" panose="05050102010706020507" pitchFamily="18" charset="2"/>
              </a:rPr>
              <a:t>与</a:t>
            </a:r>
            <a:r>
              <a:rPr lang="zh-CN" altLang="en-US" sz="2200" b="0" dirty="0">
                <a:latin typeface="宋体" panose="02010600030101010101" pitchFamily="2" charset="-122"/>
                <a:sym typeface="Symbol" panose="05050102010706020507" pitchFamily="18" charset="2"/>
              </a:rPr>
              <a:t> </a:t>
            </a:r>
            <a:r>
              <a:rPr lang="en-US" altLang="zh-CN" sz="2200" b="0" dirty="0">
                <a:latin typeface="Times New Roman" panose="02020603050405020304" pitchFamily="18" charset="0"/>
                <a:cs typeface="Times New Roman" panose="02020603050405020304" pitchFamily="18" charset="0"/>
                <a:sym typeface="Symbol" panose="05050102010706020507" pitchFamily="18" charset="2"/>
              </a:rPr>
              <a:t>OH</a:t>
            </a:r>
            <a:r>
              <a:rPr lang="en-US" altLang="zh-CN" sz="2200" b="0" baseline="30000" dirty="0">
                <a:latin typeface="Times New Roman" panose="02020603050405020304" pitchFamily="18" charset="0"/>
                <a:cs typeface="Times New Roman" panose="02020603050405020304" pitchFamily="18" charset="0"/>
                <a:sym typeface="Symbol" panose="05050102010706020507" pitchFamily="18" charset="2"/>
              </a:rPr>
              <a:t>- </a:t>
            </a:r>
            <a:r>
              <a:rPr lang="zh-CN" altLang="en-US" sz="2200" b="0" dirty="0">
                <a:latin typeface="黑体" panose="02010609060101010101" pitchFamily="49" charset="-122"/>
                <a:ea typeface="黑体" panose="02010609060101010101" pitchFamily="49" charset="-122"/>
                <a:sym typeface="Symbol" panose="05050102010706020507" pitchFamily="18" charset="2"/>
              </a:rPr>
              <a:t>的累积稳定常数 </a:t>
            </a:r>
            <a:r>
              <a:rPr lang="zh-CN" altLang="en-US" sz="2200" b="0"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200" b="0" baseline="-25000" dirty="0">
                <a:latin typeface="Times New Roman" panose="02020603050405020304" pitchFamily="18" charset="0"/>
                <a:cs typeface="Times New Roman" panose="02020603050405020304" pitchFamily="18" charset="0"/>
              </a:rPr>
              <a:t>1</a:t>
            </a:r>
            <a:r>
              <a:rPr lang="en-US" altLang="zh-CN" sz="2200" b="0" baseline="-25000"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200" b="0" baseline="-25000" dirty="0">
                <a:latin typeface="Times New Roman" panose="02020603050405020304" pitchFamily="18" charset="0"/>
                <a:cs typeface="Times New Roman" panose="02020603050405020304" pitchFamily="18" charset="0"/>
              </a:rPr>
              <a:t>4 </a:t>
            </a:r>
            <a:r>
              <a:rPr lang="zh-CN" altLang="en-US" sz="2200" b="0" dirty="0">
                <a:latin typeface="黑体" panose="02010609060101010101" pitchFamily="49" charset="-122"/>
                <a:ea typeface="黑体" panose="02010609060101010101" pitchFamily="49" charset="-122"/>
              </a:rPr>
              <a:t>分别为</a:t>
            </a:r>
            <a:endParaRPr lang="en-US" altLang="zh-CN" sz="2200" b="0" dirty="0">
              <a:latin typeface="黑体" panose="02010609060101010101" pitchFamily="49" charset="-122"/>
              <a:ea typeface="黑体" panose="02010609060101010101" pitchFamily="49" charset="-122"/>
            </a:endParaRPr>
          </a:p>
          <a:p>
            <a:pPr marL="342900" indent="-342900" eaLnBrk="1" hangingPunct="1">
              <a:lnSpc>
                <a:spcPct val="110000"/>
              </a:lnSpc>
              <a:spcBef>
                <a:spcPct val="50000"/>
              </a:spcBef>
              <a:buClr>
                <a:schemeClr val="accent1"/>
              </a:buClr>
              <a:buFont typeface="Wingdings" panose="05000000000000000000" pitchFamily="2" charset="2"/>
            </a:pP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4.3</a:t>
            </a:r>
            <a:r>
              <a:rPr lang="zh-CN" altLang="en-US" sz="2200" b="0" dirty="0">
                <a:latin typeface="Times New Roman" panose="02020603050405020304" pitchFamily="18" charset="0"/>
                <a:ea typeface="黑体" panose="02010609060101010101" pitchFamily="49" charset="-122"/>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7.7</a:t>
            </a:r>
            <a:r>
              <a:rPr lang="zh-CN" altLang="en-US" sz="2200" b="0" dirty="0">
                <a:latin typeface="Times New Roman" panose="02020603050405020304" pitchFamily="18" charset="0"/>
                <a:ea typeface="黑体" panose="02010609060101010101" pitchFamily="49" charset="-122"/>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10.3</a:t>
            </a:r>
            <a:r>
              <a:rPr lang="zh-CN" altLang="en-US" sz="2200" b="0" dirty="0">
                <a:latin typeface="Times New Roman" panose="02020603050405020304" pitchFamily="18" charset="0"/>
                <a:ea typeface="黑体" panose="02010609060101010101" pitchFamily="49" charset="-122"/>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12.0</a:t>
            </a:r>
            <a:endPar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eaLnBrk="1" hangingPunct="1">
              <a:lnSpc>
                <a:spcPct val="110000"/>
              </a:lnSpc>
              <a:spcBef>
                <a:spcPct val="50000"/>
              </a:spcBef>
              <a:buClr>
                <a:schemeClr val="accent1"/>
              </a:buClr>
              <a:buFont typeface="Wingdings" panose="05000000000000000000" pitchFamily="2" charset="2"/>
            </a:pPr>
            <a:r>
              <a:rPr lang="zh-CN" altLang="en-US" sz="2200" b="0" dirty="0">
                <a:latin typeface="黑体" panose="02010609060101010101" pitchFamily="49" charset="-122"/>
                <a:ea typeface="黑体" panose="02010609060101010101" pitchFamily="49" charset="-122"/>
              </a:rPr>
              <a:t>则</a:t>
            </a:r>
            <a:r>
              <a:rPr lang="zh-CN" altLang="en-US" sz="2200" b="0" dirty="0">
                <a:latin typeface="宋体" panose="02010600030101010101" pitchFamily="2" charset="-122"/>
              </a:rPr>
              <a:t> </a:t>
            </a:r>
            <a:r>
              <a:rPr lang="en-US" altLang="zh-CN" sz="2200" b="0" dirty="0">
                <a:latin typeface="Times New Roman" panose="02020603050405020304" pitchFamily="18" charset="0"/>
                <a:cs typeface="Times New Roman" panose="02020603050405020304" pitchFamily="18" charset="0"/>
              </a:rPr>
              <a:t>pH = 10</a:t>
            </a:r>
            <a:endParaRPr lang="en-US" altLang="zh-CN" sz="2200" b="0" dirty="0">
              <a:latin typeface="Times New Roman" panose="02020603050405020304" pitchFamily="18" charset="0"/>
              <a:cs typeface="Times New Roman" panose="02020603050405020304" pitchFamily="18" charset="0"/>
            </a:endParaRPr>
          </a:p>
          <a:p>
            <a:pPr marL="342900" indent="-342900" eaLnBrk="1" hangingPunct="1">
              <a:lnSpc>
                <a:spcPct val="110000"/>
              </a:lnSpc>
              <a:spcBef>
                <a:spcPct val="50000"/>
              </a:spcBef>
              <a:buClr>
                <a:schemeClr val="accent1"/>
              </a:buClr>
              <a:buFont typeface="Wingdings" panose="05000000000000000000" pitchFamily="2" charset="2"/>
            </a:pP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ψ</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0</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 1/{1</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β</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1</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[OH</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β</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[OH</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β</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[OH</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b="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β</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[OH</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eaLnBrk="1" hangingPunct="1">
              <a:lnSpc>
                <a:spcPct val="110000"/>
              </a:lnSpc>
              <a:spcBef>
                <a:spcPct val="50000"/>
              </a:spcBef>
              <a:buClr>
                <a:schemeClr val="accent1"/>
              </a:buClr>
              <a:buFont typeface="Wingdings" panose="05000000000000000000" pitchFamily="2" charset="2"/>
            </a:pP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 1/3.516 = 0.284</a:t>
            </a: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80000"/>
              </a:lnSpc>
              <a:spcBef>
                <a:spcPct val="45000"/>
              </a:spcBef>
              <a:buClr>
                <a:schemeClr val="accent1"/>
              </a:buClr>
              <a:buFont typeface="Wingdings" panose="05000000000000000000" pitchFamily="2" charset="2"/>
            </a:pP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ψ</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1</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ψ</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0</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β</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1</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[OH</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 0.284</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10</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4.3</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10</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-4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0.567</a:t>
            </a: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80000"/>
              </a:lnSpc>
              <a:spcBef>
                <a:spcPct val="20000"/>
              </a:spcBef>
              <a:buClr>
                <a:schemeClr val="accent1"/>
              </a:buClr>
              <a:buFont typeface="Wingdings" panose="05000000000000000000" pitchFamily="2" charset="2"/>
            </a:pP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80000"/>
              </a:lnSpc>
              <a:spcBef>
                <a:spcPct val="20000"/>
              </a:spcBef>
              <a:buClr>
                <a:schemeClr val="accent1"/>
              </a:buClr>
              <a:buFont typeface="Wingdings" panose="05000000000000000000" pitchFamily="2" charset="2"/>
            </a:pP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ψ</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ψ</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0</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β</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[OH</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 0.284</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10</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7.7</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10</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-8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0.142</a:t>
            </a:r>
            <a:endParaRPr lang="en-US" altLang="zh-CN" sz="2200" b="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eaLnBrk="1" hangingPunct="1">
              <a:lnSpc>
                <a:spcPct val="110000"/>
              </a:lnSpc>
              <a:spcBef>
                <a:spcPct val="50000"/>
              </a:spcBef>
              <a:buClr>
                <a:schemeClr val="accent1"/>
              </a:buClr>
              <a:buFont typeface="Wingdings" panose="05000000000000000000" pitchFamily="2" charset="2"/>
            </a:pP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ψ</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 </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ψ</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0</a:t>
            </a:r>
            <a:r>
              <a:rPr lang="en-US" altLang="zh-CN" sz="2200" b="0" i="1" dirty="0">
                <a:latin typeface="Times New Roman" panose="02020603050405020304" pitchFamily="18" charset="0"/>
                <a:ea typeface="黑体" panose="02010609060101010101" pitchFamily="49" charset="-122"/>
                <a:cs typeface="Times New Roman" panose="02020603050405020304" pitchFamily="18" charset="0"/>
              </a:rPr>
              <a:t>β</a:t>
            </a:r>
            <a:r>
              <a:rPr lang="en-US" altLang="zh-CN" sz="2200" b="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[OH</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 0.284</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10</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10.3</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10</a:t>
            </a:r>
            <a:r>
              <a:rPr lang="en-US" altLang="zh-CN" sz="2200" b="0" baseline="30000" dirty="0">
                <a:latin typeface="Times New Roman" panose="02020603050405020304" pitchFamily="18" charset="0"/>
                <a:ea typeface="黑体" panose="02010609060101010101" pitchFamily="49" charset="-122"/>
                <a:cs typeface="Times New Roman" panose="02020603050405020304" pitchFamily="18" charset="0"/>
              </a:rPr>
              <a:t>-12 </a:t>
            </a:r>
            <a:r>
              <a:rPr lang="en-US" altLang="zh-CN" sz="2200" b="0" dirty="0">
                <a:latin typeface="Times New Roman" panose="02020603050405020304" pitchFamily="18" charset="0"/>
                <a:ea typeface="黑体" panose="02010609060101010101" pitchFamily="49" charset="-122"/>
                <a:cs typeface="Times New Roman" panose="02020603050405020304" pitchFamily="18" charset="0"/>
              </a:rPr>
              <a:t>= 0.006  ………</a:t>
            </a:r>
            <a:endParaRPr lang="en-US" altLang="zh-CN" sz="2200" b="0" dirty="0">
              <a:latin typeface="Times New Roman" panose="02020603050405020304" pitchFamily="18" charset="0"/>
              <a:ea typeface="黑体" panose="02010609060101010101" pitchFamily="49" charset="-122"/>
            </a:endParaRPr>
          </a:p>
        </p:txBody>
      </p:sp>
      <p:sp>
        <p:nvSpPr>
          <p:cNvPr id="2" name="Text Box 4"/>
          <p:cNvSpPr txBox="1">
            <a:spLocks noChangeArrowheads="1"/>
          </p:cNvSpPr>
          <p:nvPr/>
        </p:nvSpPr>
        <p:spPr bwMode="auto">
          <a:xfrm>
            <a:off x="240030" y="229870"/>
            <a:ext cx="11661775" cy="1045210"/>
          </a:xfrm>
          <a:prstGeom prst="rect">
            <a:avLst/>
          </a:prstGeom>
          <a:noFill/>
          <a:ln w="9525">
            <a:noFill/>
            <a:miter lim="800000"/>
          </a:ln>
          <a:effectLst/>
        </p:spPr>
        <p:txBody>
          <a:bodyPr wrap="square">
            <a:spAutoFit/>
          </a:bodyPr>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羟基对重金属离子的配合作用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spcAft>
                <a:spcPts val="0"/>
              </a:spcAft>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Coordination</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of Heavy Metal Ions with Hydroxyl Group</a:t>
            </a:r>
            <a:endPar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0" name="图片 9"/>
          <p:cNvPicPr>
            <a:picLocks noChangeAspect="1"/>
          </p:cNvPicPr>
          <p:nvPr/>
        </p:nvPicPr>
        <p:blipFill>
          <a:blip r:embed="rId1"/>
          <a:stretch>
            <a:fillRect/>
          </a:stretch>
        </p:blipFill>
        <p:spPr>
          <a:xfrm>
            <a:off x="7639685" y="1628775"/>
            <a:ext cx="4495165" cy="3907790"/>
          </a:xfrm>
          <a:prstGeom prst="rect">
            <a:avLst/>
          </a:prstGeom>
        </p:spPr>
      </p:pic>
      <p:sp>
        <p:nvSpPr>
          <p:cNvPr id="11" name="文本框 10"/>
          <p:cNvSpPr txBox="1"/>
          <p:nvPr/>
        </p:nvSpPr>
        <p:spPr>
          <a:xfrm>
            <a:off x="7418705" y="5622925"/>
            <a:ext cx="5242560" cy="254635"/>
          </a:xfrm>
          <a:prstGeom prst="rect">
            <a:avLst/>
          </a:prstGeom>
          <a:noFill/>
        </p:spPr>
        <p:txBody>
          <a:bodyPr wrap="square">
            <a:noAutofit/>
          </a:bodyPr>
          <a:p>
            <a:pPr marL="342900" indent="-342900" algn="ctr" eaLnBrk="1" hangingPunct="1">
              <a:buClr>
                <a:schemeClr val="accent1"/>
              </a:buClr>
              <a:buFont typeface="Wingdings" panose="05000000000000000000" pitchFamily="2" charset="2"/>
            </a:pPr>
            <a:r>
              <a:rPr lang="en-US" altLang="zh-CN" dirty="0">
                <a:latin typeface="Times New Roman" panose="02020603050405020304" pitchFamily="18" charset="0"/>
                <a:ea typeface="黑体" panose="02010609060101010101" pitchFamily="49" charset="-122"/>
              </a:rPr>
              <a:t>Cd</a:t>
            </a:r>
            <a:r>
              <a:rPr lang="en-US" altLang="zh-CN" baseline="30000" dirty="0">
                <a:latin typeface="Times New Roman" panose="02020603050405020304" pitchFamily="18" charset="0"/>
                <a:ea typeface="黑体" panose="02010609060101010101" pitchFamily="49" charset="-122"/>
              </a:rPr>
              <a:t>2+ </a:t>
            </a:r>
            <a:r>
              <a:rPr lang="en-US" altLang="zh-CN" dirty="0">
                <a:latin typeface="Times New Roman" panose="02020603050405020304" pitchFamily="18" charset="0"/>
                <a:ea typeface="黑体" panose="02010609060101010101" pitchFamily="49" charset="-122"/>
              </a:rPr>
              <a:t>- OH</a:t>
            </a:r>
            <a:r>
              <a:rPr lang="en-US" altLang="zh-CN" baseline="30000" dirty="0">
                <a:latin typeface="Times New Roman" panose="02020603050405020304" pitchFamily="18" charset="0"/>
                <a:ea typeface="黑体" panose="02010609060101010101" pitchFamily="49" charset="-122"/>
              </a:rPr>
              <a:t>- </a:t>
            </a:r>
            <a:r>
              <a:rPr lang="zh-CN" altLang="en-US" dirty="0">
                <a:latin typeface="Times New Roman" panose="02020603050405020304" pitchFamily="18" charset="0"/>
                <a:ea typeface="黑体" panose="02010609060101010101" pitchFamily="49" charset="-122"/>
                <a:cs typeface="Times New Roman" panose="02020603050405020304" pitchFamily="18" charset="0"/>
              </a:rPr>
              <a:t>配合离子在不同 </a:t>
            </a:r>
            <a:r>
              <a:rPr lang="en-US" altLang="zh-CN" dirty="0">
                <a:latin typeface="Times New Roman" panose="02020603050405020304" pitchFamily="18" charset="0"/>
                <a:ea typeface="黑体" panose="02010609060101010101" pitchFamily="49" charset="-122"/>
              </a:rPr>
              <a:t>pH </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下的分布</a:t>
            </a:r>
            <a:endParaRPr lang="zh-CN" altLang="en-US" dirty="0">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Text Box 4"/>
          <p:cNvSpPr txBox="1">
            <a:spLocks noChangeArrowheads="1"/>
          </p:cNvSpPr>
          <p:nvPr/>
        </p:nvSpPr>
        <p:spPr bwMode="auto">
          <a:xfrm>
            <a:off x="240030" y="229870"/>
            <a:ext cx="11661775" cy="1045210"/>
          </a:xfrm>
          <a:prstGeom prst="rect">
            <a:avLst/>
          </a:prstGeom>
          <a:noFill/>
          <a:ln w="9525">
            <a:noFill/>
            <a:miter lim="800000"/>
          </a:ln>
          <a:effectLst/>
        </p:spPr>
        <p:txBody>
          <a:bodyPr wrap="square">
            <a:spAutoFit/>
          </a:bodyPr>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氯离子</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对重金属离子的配合作用</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spcAft>
                <a:spcPts val="0"/>
              </a:spcAft>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Coordination</a:t>
            </a: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of Heavy Metal Ions with Chloride Ion</a:t>
            </a:r>
            <a:endPar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图片 2"/>
          <p:cNvPicPr>
            <a:picLocks noChangeAspect="1"/>
          </p:cNvPicPr>
          <p:nvPr/>
        </p:nvPicPr>
        <p:blipFill>
          <a:blip r:embed="rId1"/>
          <a:srcRect l="37599" t="62066" r="37005" b="35553"/>
          <a:stretch>
            <a:fillRect/>
          </a:stretch>
        </p:blipFill>
        <p:spPr>
          <a:xfrm>
            <a:off x="767080" y="1844675"/>
            <a:ext cx="6535420" cy="360045"/>
          </a:xfrm>
          <a:prstGeom prst="rect">
            <a:avLst/>
          </a:prstGeom>
        </p:spPr>
      </p:pic>
      <p:pic>
        <p:nvPicPr>
          <p:cNvPr id="4" name="图片 3"/>
          <p:cNvPicPr>
            <a:picLocks noChangeAspect="1"/>
          </p:cNvPicPr>
          <p:nvPr/>
        </p:nvPicPr>
        <p:blipFill>
          <a:blip r:embed="rId1"/>
          <a:srcRect l="37599" t="66828" r="37005" b="29363"/>
          <a:stretch>
            <a:fillRect/>
          </a:stretch>
        </p:blipFill>
        <p:spPr>
          <a:xfrm>
            <a:off x="695325" y="2277110"/>
            <a:ext cx="6535420" cy="575945"/>
          </a:xfrm>
          <a:prstGeom prst="rect">
            <a:avLst/>
          </a:prstGeom>
        </p:spPr>
      </p:pic>
      <p:pic>
        <p:nvPicPr>
          <p:cNvPr id="7" name="图片 6"/>
          <p:cNvPicPr>
            <a:picLocks noChangeAspect="1"/>
          </p:cNvPicPr>
          <p:nvPr/>
        </p:nvPicPr>
        <p:blipFill>
          <a:blip r:embed="rId1"/>
          <a:srcRect l="37599" t="72069" r="37005" b="24123"/>
          <a:stretch>
            <a:fillRect/>
          </a:stretch>
        </p:blipFill>
        <p:spPr>
          <a:xfrm>
            <a:off x="240030" y="2708910"/>
            <a:ext cx="6535420" cy="575945"/>
          </a:xfrm>
          <a:prstGeom prst="rect">
            <a:avLst/>
          </a:prstGeom>
        </p:spPr>
      </p:pic>
      <p:pic>
        <p:nvPicPr>
          <p:cNvPr id="8" name="图片 7"/>
          <p:cNvPicPr>
            <a:picLocks noChangeAspect="1"/>
          </p:cNvPicPr>
          <p:nvPr/>
        </p:nvPicPr>
        <p:blipFill>
          <a:blip r:embed="rId1"/>
          <a:srcRect l="37599" t="77780" r="37005" b="18886"/>
          <a:stretch>
            <a:fillRect/>
          </a:stretch>
        </p:blipFill>
        <p:spPr>
          <a:xfrm>
            <a:off x="263525" y="3284855"/>
            <a:ext cx="6535420" cy="504190"/>
          </a:xfrm>
          <a:prstGeom prst="rect">
            <a:avLst/>
          </a:prstGeom>
        </p:spPr>
      </p:pic>
      <p:pic>
        <p:nvPicPr>
          <p:cNvPr id="9" name="图片 8"/>
          <p:cNvPicPr>
            <a:picLocks noChangeAspect="1"/>
          </p:cNvPicPr>
          <p:nvPr/>
        </p:nvPicPr>
        <p:blipFill>
          <a:blip r:embed="rId2"/>
          <a:srcRect l="35234" t="27308" r="38776" b="69628"/>
          <a:stretch>
            <a:fillRect/>
          </a:stretch>
        </p:blipFill>
        <p:spPr>
          <a:xfrm>
            <a:off x="479425" y="3933190"/>
            <a:ext cx="7398385" cy="512445"/>
          </a:xfrm>
          <a:prstGeom prst="rect">
            <a:avLst/>
          </a:prstGeom>
        </p:spPr>
      </p:pic>
      <p:pic>
        <p:nvPicPr>
          <p:cNvPr id="11" name="图片 10"/>
          <p:cNvPicPr>
            <a:picLocks noChangeAspect="1"/>
          </p:cNvPicPr>
          <p:nvPr/>
        </p:nvPicPr>
        <p:blipFill>
          <a:blip r:embed="rId2"/>
          <a:srcRect l="41628" t="29943" r="38776" b="67093"/>
          <a:stretch>
            <a:fillRect/>
          </a:stretch>
        </p:blipFill>
        <p:spPr>
          <a:xfrm>
            <a:off x="767080" y="4445635"/>
            <a:ext cx="5515610" cy="490220"/>
          </a:xfrm>
          <a:prstGeom prst="rect">
            <a:avLst/>
          </a:prstGeom>
        </p:spPr>
      </p:pic>
      <p:pic>
        <p:nvPicPr>
          <p:cNvPr id="14" name="图片 13"/>
          <p:cNvPicPr>
            <a:picLocks noChangeAspect="1"/>
          </p:cNvPicPr>
          <p:nvPr/>
        </p:nvPicPr>
        <p:blipFill>
          <a:blip r:embed="rId2"/>
          <a:srcRect l="40552" t="32907" r="38776" b="62066"/>
          <a:stretch>
            <a:fillRect/>
          </a:stretch>
        </p:blipFill>
        <p:spPr>
          <a:xfrm>
            <a:off x="480060" y="4797425"/>
            <a:ext cx="6181090" cy="883285"/>
          </a:xfrm>
          <a:prstGeom prst="rect">
            <a:avLst/>
          </a:prstGeom>
        </p:spPr>
      </p:pic>
      <p:pic>
        <p:nvPicPr>
          <p:cNvPr id="16" name="图片 15"/>
          <p:cNvPicPr>
            <a:picLocks noChangeAspect="1"/>
          </p:cNvPicPr>
          <p:nvPr/>
        </p:nvPicPr>
        <p:blipFill>
          <a:blip r:embed="rId2"/>
          <a:srcRect l="41485" t="39259" r="38776" b="58041"/>
          <a:stretch>
            <a:fillRect/>
          </a:stretch>
        </p:blipFill>
        <p:spPr>
          <a:xfrm>
            <a:off x="839470" y="5525770"/>
            <a:ext cx="5475605" cy="440055"/>
          </a:xfrm>
          <a:prstGeom prst="rect">
            <a:avLst/>
          </a:prstGeom>
        </p:spPr>
      </p:pic>
      <p:pic>
        <p:nvPicPr>
          <p:cNvPr id="17" name="图片 16"/>
          <p:cNvPicPr>
            <a:picLocks noChangeAspect="1"/>
          </p:cNvPicPr>
          <p:nvPr/>
        </p:nvPicPr>
        <p:blipFill>
          <a:blip r:embed="rId2"/>
          <a:srcRect l="41881" t="74792" r="38776" b="19840"/>
          <a:stretch>
            <a:fillRect/>
          </a:stretch>
        </p:blipFill>
        <p:spPr>
          <a:xfrm>
            <a:off x="969010" y="5876925"/>
            <a:ext cx="5346065" cy="871855"/>
          </a:xfrm>
          <a:prstGeom prst="rect">
            <a:avLst/>
          </a:prstGeom>
        </p:spPr>
      </p:pic>
      <p:pic>
        <p:nvPicPr>
          <p:cNvPr id="18" name="图片 17"/>
          <p:cNvPicPr>
            <a:picLocks noChangeAspect="1"/>
          </p:cNvPicPr>
          <p:nvPr/>
        </p:nvPicPr>
        <p:blipFill>
          <a:blip r:embed="rId3"/>
          <a:srcRect r="50001"/>
          <a:stretch>
            <a:fillRect/>
          </a:stretch>
        </p:blipFill>
        <p:spPr>
          <a:xfrm>
            <a:off x="8112125" y="1124585"/>
            <a:ext cx="2880360" cy="2823845"/>
          </a:xfrm>
          <a:prstGeom prst="rect">
            <a:avLst/>
          </a:prstGeom>
        </p:spPr>
      </p:pic>
      <p:pic>
        <p:nvPicPr>
          <p:cNvPr id="19" name="图片 18"/>
          <p:cNvPicPr>
            <a:picLocks noChangeAspect="1"/>
          </p:cNvPicPr>
          <p:nvPr/>
        </p:nvPicPr>
        <p:blipFill>
          <a:blip r:embed="rId3"/>
          <a:srcRect l="50872"/>
          <a:stretch>
            <a:fillRect/>
          </a:stretch>
        </p:blipFill>
        <p:spPr>
          <a:xfrm>
            <a:off x="8400415" y="4077335"/>
            <a:ext cx="2579370" cy="2573655"/>
          </a:xfrm>
          <a:prstGeom prst="rect">
            <a:avLst/>
          </a:prstGeom>
        </p:spPr>
      </p:pic>
    </p:spTree>
  </p:cSld>
  <p:clrMapOvr>
    <a:masterClrMapping/>
  </p:clrMapOvr>
  <p:transition spd="slow">
    <p:zo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1135" y="260985"/>
            <a:ext cx="11558905" cy="1045210"/>
          </a:xfrm>
          <a:prstGeom prst="rect">
            <a:avLst/>
          </a:prstGeom>
          <a:noFill/>
          <a:ln w="9525">
            <a:noFill/>
            <a:miter lim="800000"/>
          </a:ln>
          <a:effectLst/>
        </p:spPr>
        <p:txBody>
          <a:bodyPr wrap="square">
            <a:spAutoFit/>
          </a:bodyPr>
          <a:lstStyle/>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4.5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有机配体对重金属迁移的影响</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spcAft>
                <a:spcPts val="0"/>
              </a:spcAft>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Effects of Organic Ligands on the Transfer of Heavy Metal</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3" name="文本框 2"/>
          <p:cNvSpPr txBox="1"/>
          <p:nvPr/>
        </p:nvSpPr>
        <p:spPr>
          <a:xfrm>
            <a:off x="407670" y="1700530"/>
            <a:ext cx="5323840" cy="4523740"/>
          </a:xfrm>
          <a:prstGeom prst="rect">
            <a:avLst/>
          </a:prstGeom>
          <a:noFill/>
        </p:spPr>
        <p:txBody>
          <a:bodyPr wrap="square" rtlCol="0">
            <a:noAutofit/>
          </a:bodyPr>
          <a:p>
            <a:pPr>
              <a:lnSpc>
                <a:spcPct val="120000"/>
              </a:lnSpc>
              <a:spcBef>
                <a:spcPts val="400"/>
              </a:spcBef>
              <a:spcAft>
                <a:spcPts val="0"/>
              </a:spcAft>
            </a:pPr>
            <a:r>
              <a:rPr lang="zh-CN" altLang="en-US" sz="2400" b="1">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a:latin typeface="Times New Roman" panose="02020603050405020304" pitchFamily="18" charset="0"/>
                <a:ea typeface="黑体" panose="02010609060101010101" pitchFamily="49" charset="-122"/>
                <a:cs typeface="Times New Roman" panose="02020603050405020304" pitchFamily="18" charset="0"/>
              </a:rPr>
              <a:t>1</a:t>
            </a:r>
            <a:r>
              <a:rPr lang="zh-CN" altLang="en-US" sz="2400" b="1">
                <a:latin typeface="Times New Roman" panose="02020603050405020304" pitchFamily="18" charset="0"/>
                <a:ea typeface="黑体" panose="02010609060101010101" pitchFamily="49" charset="-122"/>
                <a:cs typeface="Times New Roman" panose="02020603050405020304" pitchFamily="18" charset="0"/>
              </a:rPr>
              <a:t>）影响固体对重金属的吸附</a:t>
            </a:r>
            <a:endParaRPr lang="zh-CN" altLang="en-US" sz="2400" b="1">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spcBef>
                <a:spcPts val="800"/>
              </a:spcBef>
              <a:spcAft>
                <a:spcPts val="0"/>
              </a:spcAft>
            </a:pPr>
            <a:r>
              <a:rPr lang="zh-CN" altLang="en-US" sz="220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a:latin typeface="Times New Roman" panose="02020603050405020304" pitchFamily="18" charset="0"/>
                <a:ea typeface="黑体" panose="02010609060101010101" pitchFamily="49" charset="-122"/>
                <a:cs typeface="Times New Roman" panose="02020603050405020304" pitchFamily="18" charset="0"/>
              </a:rPr>
              <a:t>i</a:t>
            </a:r>
            <a:r>
              <a:rPr lang="zh-CN" altLang="en-US" sz="2200">
                <a:latin typeface="Times New Roman" panose="02020603050405020304" pitchFamily="18" charset="0"/>
                <a:ea typeface="黑体" panose="02010609060101010101" pitchFamily="49" charset="-122"/>
                <a:cs typeface="Times New Roman" panose="02020603050405020304" pitchFamily="18" charset="0"/>
              </a:rPr>
              <a:t>）与金属离子生成配合物，或与表面争夺可给吸附位，使吸附受到抑制；</a:t>
            </a:r>
            <a:endParaRPr lang="zh-CN" altLang="en-US" sz="2200">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spcBef>
                <a:spcPts val="400"/>
              </a:spcBef>
              <a:spcAft>
                <a:spcPts val="0"/>
              </a:spcAft>
            </a:pPr>
            <a:r>
              <a:rPr lang="zh-CN" altLang="en-US" sz="220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a:latin typeface="Times New Roman" panose="02020603050405020304" pitchFamily="18" charset="0"/>
                <a:ea typeface="黑体" panose="02010609060101010101" pitchFamily="49" charset="-122"/>
                <a:cs typeface="Times New Roman" panose="02020603050405020304" pitchFamily="18" charset="0"/>
              </a:rPr>
              <a:t>ii</a:t>
            </a:r>
            <a:r>
              <a:rPr lang="zh-CN" altLang="en-US" sz="2200">
                <a:latin typeface="Times New Roman" panose="02020603050405020304" pitchFamily="18" charset="0"/>
                <a:ea typeface="黑体" panose="02010609060101010101" pitchFamily="49" charset="-122"/>
                <a:cs typeface="Times New Roman" panose="02020603050405020304" pitchFamily="18" charset="0"/>
              </a:rPr>
              <a:t>）当配体仅形成弱的配合物，并且对固体表面亲和力很小，则不致引起吸附量的明显变化；</a:t>
            </a:r>
            <a:endParaRPr lang="zh-CN" altLang="en-US" sz="2200">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spcBef>
                <a:spcPts val="400"/>
              </a:spcBef>
              <a:spcAft>
                <a:spcPts val="0"/>
              </a:spcAft>
            </a:pPr>
            <a:r>
              <a:rPr lang="zh-CN" altLang="en-US" sz="220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a:latin typeface="Times New Roman" panose="02020603050405020304" pitchFamily="18" charset="0"/>
                <a:ea typeface="黑体" panose="02010609060101010101" pitchFamily="49" charset="-122"/>
                <a:cs typeface="Times New Roman" panose="02020603050405020304" pitchFamily="18" charset="0"/>
              </a:rPr>
              <a:t>iii</a:t>
            </a:r>
            <a:r>
              <a:rPr lang="zh-CN" altLang="en-US" sz="2200">
                <a:latin typeface="Times New Roman" panose="02020603050405020304" pitchFamily="18" charset="0"/>
                <a:ea typeface="黑体" panose="02010609060101010101" pitchFamily="49" charset="-122"/>
                <a:cs typeface="Times New Roman" panose="02020603050405020304" pitchFamily="18" charset="0"/>
              </a:rPr>
              <a:t>）当配体能生成强配合物，并同时对固体表面具有较强的亲和力，则可能会增大吸附量。</a:t>
            </a:r>
            <a:endParaRPr lang="zh-CN" altLang="en-US" sz="220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7" name="Picture 4"/>
          <p:cNvPicPr>
            <a:picLocks noChangeAspect="1"/>
          </p:cNvPicPr>
          <p:nvPr/>
        </p:nvPicPr>
        <p:blipFill>
          <a:blip r:embed="rId1"/>
          <a:stretch>
            <a:fillRect/>
          </a:stretch>
        </p:blipFill>
        <p:spPr>
          <a:xfrm>
            <a:off x="6600190" y="1656080"/>
            <a:ext cx="3723640" cy="3546475"/>
          </a:xfrm>
          <a:prstGeom prst="rect">
            <a:avLst/>
          </a:prstGeom>
          <a:noFill/>
          <a:ln w="50800">
            <a:noFill/>
          </a:ln>
        </p:spPr>
      </p:pic>
      <p:sp>
        <p:nvSpPr>
          <p:cNvPr id="9" name="文本框 8"/>
          <p:cNvSpPr txBox="1"/>
          <p:nvPr/>
        </p:nvSpPr>
        <p:spPr>
          <a:xfrm>
            <a:off x="6312535" y="5445125"/>
            <a:ext cx="4789170" cy="902970"/>
          </a:xfrm>
          <a:prstGeom prst="rect">
            <a:avLst/>
          </a:prstGeom>
          <a:noFill/>
        </p:spPr>
        <p:txBody>
          <a:bodyPr wrap="square">
            <a:spAutoFit/>
          </a:bodyPr>
          <a:p>
            <a:pPr marL="342900" indent="-342900" algn="ctr" eaLnBrk="1" hangingPunct="1">
              <a:lnSpc>
                <a:spcPct val="110000"/>
              </a:lnSpc>
              <a:spcBef>
                <a:spcPct val="20000"/>
              </a:spcBef>
              <a:buClr>
                <a:schemeClr val="accent1"/>
              </a:buClr>
              <a:buFont typeface="Wingdings" panose="05000000000000000000" pitchFamily="2" charset="2"/>
            </a:pPr>
            <a:r>
              <a:rPr lang="zh-CN" altLang="en-US" sz="2400" b="0" dirty="0">
                <a:latin typeface="黑体" panose="02010609060101010101" pitchFamily="49" charset="-122"/>
                <a:ea typeface="黑体" panose="02010609060101010101" pitchFamily="49" charset="-122"/>
              </a:rPr>
              <a:t>吸附谷氨酸盐、皮考啉酸和 </a:t>
            </a:r>
            <a:r>
              <a:rPr lang="en-US" altLang="zh-CN" sz="2400" b="0" dirty="0">
                <a:latin typeface="Times New Roman" panose="02020603050405020304" pitchFamily="18" charset="0"/>
                <a:ea typeface="黑体" panose="02010609060101010101" pitchFamily="49" charset="-122"/>
                <a:cs typeface="Times New Roman" panose="02020603050405020304" pitchFamily="18" charset="0"/>
              </a:rPr>
              <a:t>2,3-PDCA </a:t>
            </a:r>
            <a:r>
              <a:rPr lang="zh-CN" altLang="en-US" sz="2400" b="0" dirty="0">
                <a:latin typeface="黑体" panose="02010609060101010101" pitchFamily="49" charset="-122"/>
                <a:ea typeface="黑体" panose="02010609060101010101" pitchFamily="49" charset="-122"/>
              </a:rPr>
              <a:t>离子形成的表面配合物</a:t>
            </a:r>
            <a:endParaRPr lang="zh-CN" altLang="en-US" sz="2400" b="0" dirty="0">
              <a:latin typeface="黑体" panose="02010609060101010101" pitchFamily="49" charset="-122"/>
              <a:ea typeface="黑体" panose="02010609060101010101" pitchFamily="49" charset="-122"/>
            </a:endParaRPr>
          </a:p>
        </p:txBody>
      </p:sp>
      <p:sp>
        <p:nvSpPr>
          <p:cNvPr id="10" name="文本框 9"/>
          <p:cNvSpPr txBox="1"/>
          <p:nvPr/>
        </p:nvSpPr>
        <p:spPr>
          <a:xfrm>
            <a:off x="6096000" y="1701165"/>
            <a:ext cx="590550" cy="460375"/>
          </a:xfrm>
          <a:prstGeom prst="rect">
            <a:avLst/>
          </a:prstGeom>
          <a:noFill/>
        </p:spPr>
        <p:txBody>
          <a:bodyPr wrap="square" rtlCol="0">
            <a:spAutoFit/>
          </a:bodyPr>
          <a:p>
            <a:r>
              <a:rPr lang="en-US" altLang="zh-CN" sz="2400" b="1">
                <a:solidFill>
                  <a:srgbClr val="AA5C5C"/>
                </a:solidFill>
                <a:latin typeface="Times New Roman" panose="02020603050405020304" pitchFamily="18" charset="0"/>
                <a:cs typeface="Times New Roman" panose="02020603050405020304" pitchFamily="18" charset="0"/>
              </a:rPr>
              <a:t>Fe</a:t>
            </a:r>
            <a:endParaRPr lang="en-US" altLang="zh-CN" sz="2400" b="1">
              <a:solidFill>
                <a:srgbClr val="AA5C5C"/>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6096000" y="2420620"/>
            <a:ext cx="590550" cy="460375"/>
          </a:xfrm>
          <a:prstGeom prst="rect">
            <a:avLst/>
          </a:prstGeom>
          <a:noFill/>
        </p:spPr>
        <p:txBody>
          <a:bodyPr wrap="square" rtlCol="0">
            <a:spAutoFit/>
          </a:bodyPr>
          <a:p>
            <a:r>
              <a:rPr lang="en-US" altLang="zh-CN" sz="2400" b="1">
                <a:solidFill>
                  <a:srgbClr val="AA5C5C"/>
                </a:solidFill>
                <a:latin typeface="Times New Roman" panose="02020603050405020304" pitchFamily="18" charset="0"/>
                <a:cs typeface="Times New Roman" panose="02020603050405020304" pitchFamily="18" charset="0"/>
              </a:rPr>
              <a:t>Fe</a:t>
            </a:r>
            <a:endParaRPr lang="en-US" altLang="zh-CN" sz="2400" b="1">
              <a:solidFill>
                <a:srgbClr val="AA5C5C"/>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6096000" y="3140710"/>
            <a:ext cx="590550" cy="460375"/>
          </a:xfrm>
          <a:prstGeom prst="rect">
            <a:avLst/>
          </a:prstGeom>
          <a:noFill/>
        </p:spPr>
        <p:txBody>
          <a:bodyPr wrap="square" rtlCol="0">
            <a:spAutoFit/>
          </a:bodyPr>
          <a:p>
            <a:r>
              <a:rPr lang="en-US" altLang="zh-CN" sz="2400" b="1">
                <a:solidFill>
                  <a:srgbClr val="AA5C5C"/>
                </a:solidFill>
                <a:latin typeface="Times New Roman" panose="02020603050405020304" pitchFamily="18" charset="0"/>
                <a:cs typeface="Times New Roman" panose="02020603050405020304" pitchFamily="18" charset="0"/>
              </a:rPr>
              <a:t>Fe</a:t>
            </a:r>
            <a:endParaRPr lang="en-US" altLang="zh-CN" sz="2400" b="1">
              <a:solidFill>
                <a:srgbClr val="AA5C5C"/>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6096000" y="3860800"/>
            <a:ext cx="590550" cy="460375"/>
          </a:xfrm>
          <a:prstGeom prst="rect">
            <a:avLst/>
          </a:prstGeom>
          <a:noFill/>
        </p:spPr>
        <p:txBody>
          <a:bodyPr wrap="square" rtlCol="0">
            <a:spAutoFit/>
          </a:bodyPr>
          <a:p>
            <a:r>
              <a:rPr lang="en-US" altLang="zh-CN" sz="2400" b="1">
                <a:solidFill>
                  <a:srgbClr val="AA5C5C"/>
                </a:solidFill>
                <a:latin typeface="Times New Roman" panose="02020603050405020304" pitchFamily="18" charset="0"/>
                <a:cs typeface="Times New Roman" panose="02020603050405020304" pitchFamily="18" charset="0"/>
              </a:rPr>
              <a:t>Fe</a:t>
            </a:r>
            <a:endParaRPr lang="en-US" altLang="zh-CN" sz="2400" b="1">
              <a:solidFill>
                <a:srgbClr val="AA5C5C"/>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6096000" y="4652645"/>
            <a:ext cx="590550" cy="460375"/>
          </a:xfrm>
          <a:prstGeom prst="rect">
            <a:avLst/>
          </a:prstGeom>
          <a:noFill/>
        </p:spPr>
        <p:txBody>
          <a:bodyPr wrap="square" rtlCol="0">
            <a:spAutoFit/>
          </a:bodyPr>
          <a:p>
            <a:r>
              <a:rPr lang="en-US" altLang="zh-CN" sz="2400" b="1">
                <a:solidFill>
                  <a:srgbClr val="AA5C5C"/>
                </a:solidFill>
                <a:latin typeface="Times New Roman" panose="02020603050405020304" pitchFamily="18" charset="0"/>
                <a:cs typeface="Times New Roman" panose="02020603050405020304" pitchFamily="18" charset="0"/>
              </a:rPr>
              <a:t>Fe</a:t>
            </a:r>
            <a:endParaRPr lang="en-US" altLang="zh-CN" sz="2400" b="1">
              <a:solidFill>
                <a:srgbClr val="AA5C5C"/>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10560050" y="1773555"/>
            <a:ext cx="1289685" cy="922020"/>
          </a:xfrm>
          <a:prstGeom prst="rect">
            <a:avLst/>
          </a:prstGeom>
          <a:noFill/>
        </p:spPr>
        <p:txBody>
          <a:bodyPr wrap="square" rtlCol="0">
            <a:spAutoFit/>
          </a:bodyPr>
          <a:p>
            <a:r>
              <a:rPr lang="zh-CN" altLang="en-US" sz="1800" b="1">
                <a:solidFill>
                  <a:srgbClr val="AA5C5C"/>
                </a:solidFill>
                <a:latin typeface="Times New Roman" panose="02020603050405020304" pitchFamily="18" charset="0"/>
                <a:ea typeface="黑体" panose="02010609060101010101" pitchFamily="49" charset="-122"/>
                <a:cs typeface="Times New Roman" panose="02020603050405020304" pitchFamily="18" charset="0"/>
              </a:rPr>
              <a:t>促进</a:t>
            </a:r>
            <a:endParaRPr lang="zh-CN" altLang="en-US" sz="1800" b="1">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1800" b="1">
                <a:solidFill>
                  <a:srgbClr val="AA5C5C"/>
                </a:solidFill>
                <a:latin typeface="Times New Roman" panose="02020603050405020304" pitchFamily="18" charset="0"/>
                <a:ea typeface="黑体" panose="02010609060101010101" pitchFamily="49" charset="-122"/>
                <a:cs typeface="Times New Roman" panose="02020603050405020304" pitchFamily="18" charset="0"/>
              </a:rPr>
              <a:t>Cu(II)</a:t>
            </a:r>
            <a:endParaRPr lang="en-US" altLang="zh-CN" sz="1800" b="1">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a:p>
            <a:r>
              <a:rPr lang="zh-CN" altLang="en-US" sz="1800" b="1">
                <a:solidFill>
                  <a:srgbClr val="AA5C5C"/>
                </a:solidFill>
                <a:latin typeface="Times New Roman" panose="02020603050405020304" pitchFamily="18" charset="0"/>
                <a:ea typeface="黑体" panose="02010609060101010101" pitchFamily="49" charset="-122"/>
                <a:cs typeface="Times New Roman" panose="02020603050405020304" pitchFamily="18" charset="0"/>
              </a:rPr>
              <a:t>吸附</a:t>
            </a:r>
            <a:endParaRPr lang="zh-CN" altLang="en-US" sz="1800" b="1">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文本框 15"/>
          <p:cNvSpPr txBox="1"/>
          <p:nvPr/>
        </p:nvSpPr>
        <p:spPr>
          <a:xfrm>
            <a:off x="10488930" y="3860800"/>
            <a:ext cx="1289685" cy="922020"/>
          </a:xfrm>
          <a:prstGeom prst="rect">
            <a:avLst/>
          </a:prstGeom>
          <a:noFill/>
        </p:spPr>
        <p:txBody>
          <a:bodyPr wrap="square" rtlCol="0">
            <a:spAutoFit/>
          </a:bodyPr>
          <a:p>
            <a:r>
              <a:rPr lang="zh-CN" altLang="en-US" sz="1800" b="1">
                <a:solidFill>
                  <a:srgbClr val="AA5C5C"/>
                </a:solidFill>
                <a:latin typeface="Times New Roman" panose="02020603050405020304" pitchFamily="18" charset="0"/>
                <a:ea typeface="黑体" panose="02010609060101010101" pitchFamily="49" charset="-122"/>
                <a:cs typeface="Times New Roman" panose="02020603050405020304" pitchFamily="18" charset="0"/>
              </a:rPr>
              <a:t>促进</a:t>
            </a:r>
            <a:endParaRPr lang="zh-CN" altLang="en-US" sz="1800" b="1">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1800" b="1">
                <a:solidFill>
                  <a:srgbClr val="AA5C5C"/>
                </a:solidFill>
                <a:latin typeface="Times New Roman" panose="02020603050405020304" pitchFamily="18" charset="0"/>
                <a:ea typeface="黑体" panose="02010609060101010101" pitchFamily="49" charset="-122"/>
                <a:cs typeface="Times New Roman" panose="02020603050405020304" pitchFamily="18" charset="0"/>
              </a:rPr>
              <a:t>Cu(II)</a:t>
            </a:r>
            <a:endParaRPr lang="en-US" altLang="zh-CN" sz="1800" b="1">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a:p>
            <a:r>
              <a:rPr lang="zh-CN" altLang="en-US" sz="1800" b="1">
                <a:solidFill>
                  <a:srgbClr val="AA5C5C"/>
                </a:solidFill>
                <a:latin typeface="Times New Roman" panose="02020603050405020304" pitchFamily="18" charset="0"/>
                <a:ea typeface="黑体" panose="02010609060101010101" pitchFamily="49" charset="-122"/>
                <a:cs typeface="Times New Roman" panose="02020603050405020304" pitchFamily="18" charset="0"/>
              </a:rPr>
              <a:t>吸附</a:t>
            </a:r>
            <a:endParaRPr lang="zh-CN" altLang="en-US" sz="1800" b="1">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文本框 16"/>
          <p:cNvSpPr txBox="1"/>
          <p:nvPr/>
        </p:nvSpPr>
        <p:spPr>
          <a:xfrm>
            <a:off x="10560685" y="3140075"/>
            <a:ext cx="1289685" cy="368300"/>
          </a:xfrm>
          <a:prstGeom prst="rect">
            <a:avLst/>
          </a:prstGeom>
          <a:noFill/>
        </p:spPr>
        <p:txBody>
          <a:bodyPr wrap="square" rtlCol="0">
            <a:spAutoFit/>
          </a:bodyPr>
          <a:p>
            <a:r>
              <a:rPr lang="zh-CN" sz="1800" b="1">
                <a:solidFill>
                  <a:srgbClr val="AA5C5C"/>
                </a:solidFill>
                <a:latin typeface="Times New Roman" panose="02020603050405020304" pitchFamily="18" charset="0"/>
                <a:ea typeface="黑体" panose="02010609060101010101" pitchFamily="49" charset="-122"/>
                <a:cs typeface="Times New Roman" panose="02020603050405020304" pitchFamily="18" charset="0"/>
              </a:rPr>
              <a:t>无影响</a:t>
            </a:r>
            <a:endParaRPr lang="zh-CN" sz="1800" b="1">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730801" y="1222"/>
            <a:ext cx="5447864"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第三章 水环境化学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6" name="Rectangle 15"/>
          <p:cNvSpPr txBox="1">
            <a:spLocks noGrp="1"/>
          </p:cNvSpPr>
          <p:nvPr>
            <p:ph type="sldNum" sz="quarter" idx="4"/>
          </p:nvPr>
        </p:nvSpPr>
        <p:spPr>
          <a:xfrm>
            <a:off x="10199688" y="630936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3-</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 name="Text Box 5"/>
          <p:cNvSpPr txBox="1"/>
          <p:nvPr/>
        </p:nvSpPr>
        <p:spPr>
          <a:xfrm>
            <a:off x="838835" y="1628140"/>
            <a:ext cx="9953625" cy="1291590"/>
          </a:xfrm>
          <a:prstGeom prst="rect">
            <a:avLst/>
          </a:prstGeom>
          <a:noFill/>
          <a:ln w="50800">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indent="38735" eaLnBrk="1" hangingPunct="1">
              <a:lnSpc>
                <a:spcPct val="130000"/>
              </a:lnSpc>
              <a:spcBef>
                <a:spcPts val="0"/>
              </a:spcBef>
            </a:pPr>
            <a:r>
              <a:rPr lang="en-US" altLang="zh-CN" sz="2000" b="0" dirty="0">
                <a:latin typeface="黑体" panose="02010609060101010101" pitchFamily="49" charset="-122"/>
                <a:ea typeface="黑体" panose="02010609060101010101" pitchFamily="49" charset="-122"/>
                <a:cs typeface="黑体" panose="02010609060101010101" pitchFamily="49" charset="-122"/>
              </a:rPr>
              <a:t>    </a:t>
            </a:r>
            <a:r>
              <a:rPr lang="zh-CN" altLang="en-US" sz="2000" b="0" dirty="0">
                <a:latin typeface="黑体" panose="02010609060101010101" pitchFamily="49" charset="-122"/>
                <a:ea typeface="黑体" panose="02010609060101010101" pitchFamily="49" charset="-122"/>
                <a:cs typeface="黑体" panose="02010609060101010101" pitchFamily="49" charset="-122"/>
              </a:rPr>
              <a:t>随着表面络合剂的广泛使用，以及其难降解性，人们普遍关心其在水环境中日益增高的浓度对重金属的形态、流动性及生态风险产生影响。举例，氮川三乙酸，</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NTA (nitrilotriacetic acid)</a:t>
            </a:r>
            <a:r>
              <a:rPr lang="zh-CN" altLang="en-US" sz="2000" b="0" dirty="0">
                <a:latin typeface="黑体" panose="02010609060101010101" pitchFamily="49" charset="-122"/>
                <a:ea typeface="黑体" panose="02010609060101010101" pitchFamily="49" charset="-122"/>
                <a:cs typeface="黑体" panose="02010609060101010101" pitchFamily="49" charset="-122"/>
              </a:rPr>
              <a:t>对 </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Pb </a:t>
            </a:r>
            <a:r>
              <a:rPr lang="zh-CN" altLang="en-US" sz="2000" b="0" dirty="0">
                <a:latin typeface="黑体" panose="02010609060101010101" pitchFamily="49" charset="-122"/>
                <a:ea typeface="黑体" panose="02010609060101010101" pitchFamily="49" charset="-122"/>
                <a:cs typeface="黑体" panose="02010609060101010101" pitchFamily="49" charset="-122"/>
              </a:rPr>
              <a:t>流动性影响。</a:t>
            </a:r>
            <a:endParaRPr lang="zh-CN" altLang="en-US" sz="2000" b="0" dirty="0">
              <a:latin typeface="黑体" panose="02010609060101010101" pitchFamily="49" charset="-122"/>
              <a:ea typeface="黑体" panose="02010609060101010101" pitchFamily="49" charset="-122"/>
              <a:cs typeface="黑体" panose="02010609060101010101" pitchFamily="49" charset="-122"/>
            </a:endParaRPr>
          </a:p>
        </p:txBody>
      </p:sp>
      <p:sp>
        <p:nvSpPr>
          <p:cNvPr id="10" name="Text Box 6"/>
          <p:cNvSpPr txBox="1"/>
          <p:nvPr/>
        </p:nvSpPr>
        <p:spPr>
          <a:xfrm>
            <a:off x="1279054" y="2878025"/>
            <a:ext cx="7848600" cy="1045210"/>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lnSpc>
                <a:spcPct val="150000"/>
              </a:lnSpc>
              <a:spcBef>
                <a:spcPct val="10000"/>
              </a:spcBef>
            </a:pPr>
            <a:r>
              <a:rPr lang="en-US" altLang="zh-CN" sz="2000" b="0" dirty="0">
                <a:latin typeface="Times New Roman" panose="02020603050405020304" pitchFamily="18" charset="0"/>
                <a:cs typeface="Times New Roman" panose="02020603050405020304" pitchFamily="18" charset="0"/>
              </a:rPr>
              <a:t>H</a:t>
            </a:r>
            <a:r>
              <a:rPr lang="en-US" altLang="zh-CN" sz="2000" b="0" baseline="-25000" dirty="0">
                <a:latin typeface="Times New Roman" panose="02020603050405020304" pitchFamily="18" charset="0"/>
                <a:cs typeface="Times New Roman" panose="02020603050405020304" pitchFamily="18" charset="0"/>
              </a:rPr>
              <a:t>3</a:t>
            </a:r>
            <a:r>
              <a:rPr lang="en-US" altLang="zh-CN" sz="2000" b="0" dirty="0">
                <a:latin typeface="Times New Roman" panose="02020603050405020304" pitchFamily="18" charset="0"/>
                <a:cs typeface="Times New Roman" panose="02020603050405020304" pitchFamily="18" charset="0"/>
              </a:rPr>
              <a:t>T </a:t>
            </a:r>
            <a:r>
              <a:rPr lang="en-US" altLang="zh-CN" sz="2000" b="0"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000" b="0" dirty="0">
                <a:latin typeface="Times New Roman" panose="02020603050405020304" pitchFamily="18" charset="0"/>
                <a:cs typeface="Times New Roman" panose="02020603050405020304" pitchFamily="18" charset="0"/>
              </a:rPr>
              <a:t> H</a:t>
            </a:r>
            <a:r>
              <a:rPr lang="en-US" altLang="zh-CN" sz="2000" b="0" baseline="30000" dirty="0">
                <a:latin typeface="Times New Roman" panose="02020603050405020304" pitchFamily="18" charset="0"/>
                <a:cs typeface="Times New Roman" panose="02020603050405020304" pitchFamily="18" charset="0"/>
              </a:rPr>
              <a:t>+</a:t>
            </a:r>
            <a:r>
              <a:rPr lang="en-US" altLang="zh-CN" sz="2000" b="0" dirty="0">
                <a:latin typeface="Times New Roman" panose="02020603050405020304" pitchFamily="18" charset="0"/>
                <a:cs typeface="Times New Roman" panose="02020603050405020304" pitchFamily="18" charset="0"/>
              </a:rPr>
              <a:t>+H</a:t>
            </a:r>
            <a:r>
              <a:rPr lang="en-US" altLang="zh-CN" sz="2000" b="0" baseline="-25000" dirty="0">
                <a:latin typeface="Times New Roman" panose="02020603050405020304" pitchFamily="18" charset="0"/>
                <a:cs typeface="Times New Roman" panose="02020603050405020304" pitchFamily="18" charset="0"/>
              </a:rPr>
              <a:t>2</a:t>
            </a:r>
            <a:r>
              <a:rPr lang="en-US" altLang="zh-CN" sz="2000" b="0" dirty="0">
                <a:latin typeface="Times New Roman" panose="02020603050405020304" pitchFamily="18" charset="0"/>
                <a:cs typeface="Times New Roman" panose="02020603050405020304" pitchFamily="18" charset="0"/>
              </a:rPr>
              <a:t>T</a:t>
            </a:r>
            <a:r>
              <a:rPr lang="en-US" altLang="zh-CN" sz="2000" b="0" baseline="30000" dirty="0">
                <a:latin typeface="Times New Roman" panose="02020603050405020304" pitchFamily="18" charset="0"/>
                <a:cs typeface="Times New Roman" panose="02020603050405020304" pitchFamily="18" charset="0"/>
              </a:rPr>
              <a:t>-</a:t>
            </a:r>
            <a:endParaRPr lang="en-US" altLang="zh-CN" sz="2000" b="0" baseline="30000" dirty="0">
              <a:latin typeface="Times New Roman" panose="02020603050405020304" pitchFamily="18" charset="0"/>
              <a:cs typeface="Times New Roman" panose="02020603050405020304" pitchFamily="18" charset="0"/>
            </a:endParaRPr>
          </a:p>
          <a:p>
            <a:pPr eaLnBrk="1" hangingPunct="1">
              <a:lnSpc>
                <a:spcPct val="150000"/>
              </a:lnSpc>
              <a:spcBef>
                <a:spcPct val="10000"/>
              </a:spcBef>
            </a:pPr>
            <a:r>
              <a:rPr lang="en-US" altLang="zh-CN" sz="2000" b="0" i="1" dirty="0">
                <a:latin typeface="Times New Roman" panose="02020603050405020304" pitchFamily="18" charset="0"/>
                <a:cs typeface="Times New Roman" panose="02020603050405020304" pitchFamily="18" charset="0"/>
              </a:rPr>
              <a:t>K</a:t>
            </a:r>
            <a:r>
              <a:rPr lang="en-US" altLang="zh-CN" sz="2000" b="0" baseline="-25000" dirty="0">
                <a:latin typeface="Times New Roman" panose="02020603050405020304" pitchFamily="18" charset="0"/>
                <a:cs typeface="Times New Roman" panose="02020603050405020304" pitchFamily="18" charset="0"/>
              </a:rPr>
              <a:t>a1 </a:t>
            </a:r>
            <a:r>
              <a:rPr lang="en-US" altLang="zh-CN" sz="2000" b="0" dirty="0">
                <a:latin typeface="Times New Roman" panose="02020603050405020304" pitchFamily="18" charset="0"/>
                <a:cs typeface="Times New Roman" panose="02020603050405020304" pitchFamily="18" charset="0"/>
              </a:rPr>
              <a:t>= [H</a:t>
            </a:r>
            <a:r>
              <a:rPr lang="en-US" altLang="zh-CN" sz="2000" b="0" baseline="30000" dirty="0">
                <a:latin typeface="Times New Roman" panose="02020603050405020304" pitchFamily="18" charset="0"/>
                <a:cs typeface="Times New Roman" panose="02020603050405020304" pitchFamily="18" charset="0"/>
              </a:rPr>
              <a:t>+</a:t>
            </a:r>
            <a:r>
              <a:rPr lang="en-US" altLang="zh-CN" sz="2000" b="0" dirty="0">
                <a:latin typeface="Times New Roman" panose="02020603050405020304" pitchFamily="18" charset="0"/>
                <a:cs typeface="Times New Roman" panose="02020603050405020304" pitchFamily="18" charset="0"/>
              </a:rPr>
              <a:t>][H</a:t>
            </a:r>
            <a:r>
              <a:rPr lang="en-US" altLang="zh-CN" sz="2000" b="0" baseline="-25000" dirty="0">
                <a:latin typeface="Times New Roman" panose="02020603050405020304" pitchFamily="18" charset="0"/>
                <a:cs typeface="Times New Roman" panose="02020603050405020304" pitchFamily="18" charset="0"/>
              </a:rPr>
              <a:t>2</a:t>
            </a:r>
            <a:r>
              <a:rPr lang="en-US" altLang="zh-CN" sz="2000" b="0" dirty="0">
                <a:latin typeface="Times New Roman" panose="02020603050405020304" pitchFamily="18" charset="0"/>
                <a:cs typeface="Times New Roman" panose="02020603050405020304" pitchFamily="18" charset="0"/>
              </a:rPr>
              <a:t>T</a:t>
            </a:r>
            <a:r>
              <a:rPr lang="en-US" altLang="zh-CN" sz="2000" b="0" baseline="30000" dirty="0">
                <a:latin typeface="Times New Roman" panose="02020603050405020304" pitchFamily="18" charset="0"/>
                <a:cs typeface="Times New Roman" panose="02020603050405020304" pitchFamily="18" charset="0"/>
              </a:rPr>
              <a:t>-</a:t>
            </a:r>
            <a:r>
              <a:rPr lang="en-US" altLang="zh-CN" sz="2000" b="0" dirty="0">
                <a:latin typeface="Times New Roman" panose="02020603050405020304" pitchFamily="18" charset="0"/>
                <a:cs typeface="Times New Roman" panose="02020603050405020304" pitchFamily="18" charset="0"/>
              </a:rPr>
              <a:t>]/[H</a:t>
            </a:r>
            <a:r>
              <a:rPr lang="en-US" altLang="zh-CN" sz="2000" b="0" baseline="-25000" dirty="0">
                <a:latin typeface="Times New Roman" panose="02020603050405020304" pitchFamily="18" charset="0"/>
                <a:cs typeface="Times New Roman" panose="02020603050405020304" pitchFamily="18" charset="0"/>
              </a:rPr>
              <a:t>3</a:t>
            </a:r>
            <a:r>
              <a:rPr lang="en-US" altLang="zh-CN" sz="2000" b="0" dirty="0">
                <a:latin typeface="Times New Roman" panose="02020603050405020304" pitchFamily="18" charset="0"/>
                <a:cs typeface="Times New Roman" panose="02020603050405020304" pitchFamily="18" charset="0"/>
              </a:rPr>
              <a:t>T] = 2.18</a:t>
            </a:r>
            <a:r>
              <a:rPr lang="en-US" altLang="zh-CN" sz="2000" b="0" dirty="0">
                <a:latin typeface="Times New Roman" panose="02020603050405020304" pitchFamily="18" charset="0"/>
                <a:cs typeface="Times New Roman" panose="02020603050405020304" pitchFamily="18" charset="0"/>
                <a:sym typeface="Symbol" panose="05050102010706020507" pitchFamily="18" charset="2"/>
              </a:rPr>
              <a:t>10</a:t>
            </a:r>
            <a:r>
              <a:rPr lang="en-US" altLang="zh-CN" sz="2000" b="0"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altLang="zh-CN" sz="2000" b="0" dirty="0">
                <a:latin typeface="Times New Roman" panose="02020603050405020304" pitchFamily="18" charset="0"/>
                <a:cs typeface="Times New Roman" panose="02020603050405020304" pitchFamily="18" charset="0"/>
                <a:sym typeface="Symbol" panose="05050102010706020507" pitchFamily="18" charset="2"/>
              </a:rPr>
              <a:t>    p</a:t>
            </a:r>
            <a:r>
              <a:rPr lang="en-US" altLang="zh-CN" sz="2000" b="0" i="1" dirty="0">
                <a:latin typeface="Times New Roman" panose="02020603050405020304" pitchFamily="18" charset="0"/>
                <a:cs typeface="Times New Roman" panose="02020603050405020304" pitchFamily="18" charset="0"/>
                <a:sym typeface="Symbol" panose="05050102010706020507" pitchFamily="18" charset="2"/>
              </a:rPr>
              <a:t>K</a:t>
            </a:r>
            <a:r>
              <a:rPr lang="en-US" altLang="zh-CN" sz="2000" b="0" baseline="-25000" dirty="0">
                <a:latin typeface="Times New Roman" panose="02020603050405020304" pitchFamily="18" charset="0"/>
                <a:cs typeface="Times New Roman" panose="02020603050405020304" pitchFamily="18" charset="0"/>
                <a:sym typeface="Symbol" panose="05050102010706020507" pitchFamily="18" charset="2"/>
              </a:rPr>
              <a:t>a1 </a:t>
            </a:r>
            <a:r>
              <a:rPr lang="en-US" altLang="zh-CN" sz="2000" b="0" dirty="0">
                <a:latin typeface="Times New Roman" panose="02020603050405020304" pitchFamily="18" charset="0"/>
                <a:cs typeface="Times New Roman" panose="02020603050405020304" pitchFamily="18" charset="0"/>
                <a:sym typeface="Symbol" panose="05050102010706020507" pitchFamily="18" charset="2"/>
              </a:rPr>
              <a:t>= 1.66</a:t>
            </a:r>
            <a:endParaRPr lang="en-US" altLang="zh-CN" sz="2000" b="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1" name="Text Box 7"/>
          <p:cNvSpPr txBox="1"/>
          <p:nvPr/>
        </p:nvSpPr>
        <p:spPr>
          <a:xfrm>
            <a:off x="1279054" y="3859735"/>
            <a:ext cx="7848600" cy="1045210"/>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lnSpc>
                <a:spcPct val="150000"/>
              </a:lnSpc>
              <a:spcBef>
                <a:spcPct val="10000"/>
              </a:spcBef>
            </a:pPr>
            <a:r>
              <a:rPr lang="en-US" altLang="zh-CN" sz="2000" b="0" dirty="0">
                <a:latin typeface="Times New Roman" panose="02020603050405020304" pitchFamily="18" charset="0"/>
                <a:cs typeface="Times New Roman" panose="02020603050405020304" pitchFamily="18" charset="0"/>
              </a:rPr>
              <a:t>H</a:t>
            </a:r>
            <a:r>
              <a:rPr lang="en-US" altLang="zh-CN" sz="2000" b="0" baseline="-25000" dirty="0">
                <a:latin typeface="Times New Roman" panose="02020603050405020304" pitchFamily="18" charset="0"/>
                <a:cs typeface="Times New Roman" panose="02020603050405020304" pitchFamily="18" charset="0"/>
              </a:rPr>
              <a:t>2</a:t>
            </a:r>
            <a:r>
              <a:rPr lang="en-US" altLang="zh-CN" sz="2000" b="0" dirty="0">
                <a:latin typeface="Times New Roman" panose="02020603050405020304" pitchFamily="18" charset="0"/>
                <a:cs typeface="Times New Roman" panose="02020603050405020304" pitchFamily="18" charset="0"/>
              </a:rPr>
              <a:t>T</a:t>
            </a:r>
            <a:r>
              <a:rPr lang="en-US" altLang="zh-CN" sz="2000" b="0" baseline="30000" dirty="0">
                <a:latin typeface="Times New Roman" panose="02020603050405020304" pitchFamily="18" charset="0"/>
                <a:cs typeface="Times New Roman" panose="02020603050405020304" pitchFamily="18" charset="0"/>
              </a:rPr>
              <a:t>-</a:t>
            </a:r>
            <a:r>
              <a:rPr lang="en-US" altLang="zh-CN" sz="2000" b="0" dirty="0">
                <a:latin typeface="Times New Roman" panose="02020603050405020304" pitchFamily="18" charset="0"/>
                <a:cs typeface="Times New Roman" panose="02020603050405020304" pitchFamily="18" charset="0"/>
              </a:rPr>
              <a:t> </a:t>
            </a:r>
            <a:r>
              <a:rPr lang="en-US" altLang="zh-CN" sz="2000" b="0"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000" b="0" dirty="0">
                <a:latin typeface="Times New Roman" panose="02020603050405020304" pitchFamily="18" charset="0"/>
                <a:cs typeface="Times New Roman" panose="02020603050405020304" pitchFamily="18" charset="0"/>
              </a:rPr>
              <a:t> H</a:t>
            </a:r>
            <a:r>
              <a:rPr lang="en-US" altLang="zh-CN" sz="2000" b="0" baseline="30000" dirty="0">
                <a:latin typeface="Times New Roman" panose="02020603050405020304" pitchFamily="18" charset="0"/>
                <a:cs typeface="Times New Roman" panose="02020603050405020304" pitchFamily="18" charset="0"/>
              </a:rPr>
              <a:t>+</a:t>
            </a:r>
            <a:r>
              <a:rPr lang="en-US" altLang="zh-CN" sz="2000" b="0" dirty="0">
                <a:latin typeface="Times New Roman" panose="02020603050405020304" pitchFamily="18" charset="0"/>
                <a:cs typeface="Times New Roman" panose="02020603050405020304" pitchFamily="18" charset="0"/>
              </a:rPr>
              <a:t>+HT</a:t>
            </a:r>
            <a:r>
              <a:rPr lang="en-US" altLang="zh-CN" sz="2000" b="0" baseline="30000" dirty="0">
                <a:latin typeface="Times New Roman" panose="02020603050405020304" pitchFamily="18" charset="0"/>
                <a:cs typeface="Times New Roman" panose="02020603050405020304" pitchFamily="18" charset="0"/>
              </a:rPr>
              <a:t>2-</a:t>
            </a:r>
            <a:endParaRPr lang="en-US" altLang="zh-CN" sz="2000" b="0" baseline="30000" dirty="0">
              <a:latin typeface="Times New Roman" panose="02020603050405020304" pitchFamily="18" charset="0"/>
              <a:cs typeface="Times New Roman" panose="02020603050405020304" pitchFamily="18" charset="0"/>
            </a:endParaRPr>
          </a:p>
          <a:p>
            <a:pPr eaLnBrk="1" hangingPunct="1">
              <a:lnSpc>
                <a:spcPct val="150000"/>
              </a:lnSpc>
              <a:spcBef>
                <a:spcPct val="10000"/>
              </a:spcBef>
            </a:pPr>
            <a:r>
              <a:rPr lang="en-US" altLang="zh-CN" sz="2000" b="0" i="1" dirty="0">
                <a:latin typeface="Times New Roman" panose="02020603050405020304" pitchFamily="18" charset="0"/>
                <a:cs typeface="Times New Roman" panose="02020603050405020304" pitchFamily="18" charset="0"/>
              </a:rPr>
              <a:t>K</a:t>
            </a:r>
            <a:r>
              <a:rPr lang="en-US" altLang="zh-CN" sz="2000" b="0" baseline="-25000" dirty="0">
                <a:latin typeface="Times New Roman" panose="02020603050405020304" pitchFamily="18" charset="0"/>
                <a:cs typeface="Times New Roman" panose="02020603050405020304" pitchFamily="18" charset="0"/>
              </a:rPr>
              <a:t>a2 </a:t>
            </a:r>
            <a:r>
              <a:rPr lang="en-US" altLang="zh-CN" sz="2000" b="0" dirty="0">
                <a:latin typeface="Times New Roman" panose="02020603050405020304" pitchFamily="18" charset="0"/>
                <a:cs typeface="Times New Roman" panose="02020603050405020304" pitchFamily="18" charset="0"/>
              </a:rPr>
              <a:t>= [H</a:t>
            </a:r>
            <a:r>
              <a:rPr lang="en-US" altLang="zh-CN" sz="2000" b="0" baseline="30000" dirty="0">
                <a:latin typeface="Times New Roman" panose="02020603050405020304" pitchFamily="18" charset="0"/>
                <a:cs typeface="Times New Roman" panose="02020603050405020304" pitchFamily="18" charset="0"/>
              </a:rPr>
              <a:t>+</a:t>
            </a:r>
            <a:r>
              <a:rPr lang="en-US" altLang="zh-CN" sz="2000" b="0" dirty="0">
                <a:latin typeface="Times New Roman" panose="02020603050405020304" pitchFamily="18" charset="0"/>
                <a:cs typeface="Times New Roman" panose="02020603050405020304" pitchFamily="18" charset="0"/>
              </a:rPr>
              <a:t>][HT</a:t>
            </a:r>
            <a:r>
              <a:rPr lang="en-US" altLang="zh-CN" sz="2000" b="0" baseline="30000" dirty="0">
                <a:latin typeface="Times New Roman" panose="02020603050405020304" pitchFamily="18" charset="0"/>
                <a:cs typeface="Times New Roman" panose="02020603050405020304" pitchFamily="18" charset="0"/>
              </a:rPr>
              <a:t>2-</a:t>
            </a:r>
            <a:r>
              <a:rPr lang="en-US" altLang="zh-CN" sz="2000" b="0" dirty="0">
                <a:latin typeface="Times New Roman" panose="02020603050405020304" pitchFamily="18" charset="0"/>
                <a:cs typeface="Times New Roman" panose="02020603050405020304" pitchFamily="18" charset="0"/>
              </a:rPr>
              <a:t>]/[H</a:t>
            </a:r>
            <a:r>
              <a:rPr lang="en-US" altLang="zh-CN" sz="2000" b="0" baseline="-25000" dirty="0">
                <a:latin typeface="Times New Roman" panose="02020603050405020304" pitchFamily="18" charset="0"/>
                <a:cs typeface="Times New Roman" panose="02020603050405020304" pitchFamily="18" charset="0"/>
              </a:rPr>
              <a:t>2</a:t>
            </a:r>
            <a:r>
              <a:rPr lang="en-US" altLang="zh-CN" sz="2000" b="0" dirty="0">
                <a:latin typeface="Times New Roman" panose="02020603050405020304" pitchFamily="18" charset="0"/>
                <a:cs typeface="Times New Roman" panose="02020603050405020304" pitchFamily="18" charset="0"/>
              </a:rPr>
              <a:t>T</a:t>
            </a:r>
            <a:r>
              <a:rPr lang="en-US" altLang="zh-CN" sz="2000" b="0" baseline="30000" dirty="0">
                <a:latin typeface="Times New Roman" panose="02020603050405020304" pitchFamily="18" charset="0"/>
                <a:cs typeface="Times New Roman" panose="02020603050405020304" pitchFamily="18" charset="0"/>
              </a:rPr>
              <a:t>-</a:t>
            </a:r>
            <a:r>
              <a:rPr lang="en-US" altLang="zh-CN" sz="2000" b="0" dirty="0">
                <a:latin typeface="Times New Roman" panose="02020603050405020304" pitchFamily="18" charset="0"/>
                <a:cs typeface="Times New Roman" panose="02020603050405020304" pitchFamily="18" charset="0"/>
              </a:rPr>
              <a:t>] = 1.12</a:t>
            </a:r>
            <a:r>
              <a:rPr lang="en-US" altLang="zh-CN" sz="2000" b="0" dirty="0">
                <a:latin typeface="Times New Roman" panose="02020603050405020304" pitchFamily="18" charset="0"/>
                <a:cs typeface="Times New Roman" panose="02020603050405020304" pitchFamily="18" charset="0"/>
                <a:sym typeface="Symbol" panose="05050102010706020507" pitchFamily="18" charset="2"/>
              </a:rPr>
              <a:t>10</a:t>
            </a:r>
            <a:r>
              <a:rPr lang="en-US" altLang="zh-CN" sz="2000" b="0" baseline="30000" dirty="0">
                <a:latin typeface="Times New Roman" panose="02020603050405020304" pitchFamily="18" charset="0"/>
                <a:cs typeface="Times New Roman" panose="02020603050405020304" pitchFamily="18" charset="0"/>
                <a:sym typeface="Symbol" panose="05050102010706020507" pitchFamily="18" charset="2"/>
              </a:rPr>
              <a:t>-3</a:t>
            </a:r>
            <a:r>
              <a:rPr lang="en-US" altLang="zh-CN" sz="2000" b="0" dirty="0">
                <a:latin typeface="Times New Roman" panose="02020603050405020304" pitchFamily="18" charset="0"/>
                <a:cs typeface="Times New Roman" panose="02020603050405020304" pitchFamily="18" charset="0"/>
                <a:sym typeface="Symbol" panose="05050102010706020507" pitchFamily="18" charset="2"/>
              </a:rPr>
              <a:t>    p</a:t>
            </a:r>
            <a:r>
              <a:rPr lang="en-US" altLang="zh-CN" sz="2000" b="0" i="1" dirty="0">
                <a:latin typeface="Times New Roman" panose="02020603050405020304" pitchFamily="18" charset="0"/>
                <a:cs typeface="Times New Roman" panose="02020603050405020304" pitchFamily="18" charset="0"/>
                <a:sym typeface="Symbol" panose="05050102010706020507" pitchFamily="18" charset="2"/>
              </a:rPr>
              <a:t>K</a:t>
            </a:r>
            <a:r>
              <a:rPr lang="en-US" altLang="zh-CN" sz="2000" b="0" baseline="-25000" dirty="0">
                <a:latin typeface="Times New Roman" panose="02020603050405020304" pitchFamily="18" charset="0"/>
                <a:cs typeface="Times New Roman" panose="02020603050405020304" pitchFamily="18" charset="0"/>
                <a:sym typeface="Symbol" panose="05050102010706020507" pitchFamily="18" charset="2"/>
              </a:rPr>
              <a:t>a2 </a:t>
            </a:r>
            <a:r>
              <a:rPr lang="en-US" altLang="zh-CN" sz="2000" b="0" dirty="0">
                <a:latin typeface="Times New Roman" panose="02020603050405020304" pitchFamily="18" charset="0"/>
                <a:cs typeface="Times New Roman" panose="02020603050405020304" pitchFamily="18" charset="0"/>
                <a:sym typeface="Symbol" panose="05050102010706020507" pitchFamily="18" charset="2"/>
              </a:rPr>
              <a:t>= 2.95</a:t>
            </a:r>
            <a:endParaRPr lang="en-US" altLang="zh-CN" sz="2000" b="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2" name="Text Box 8"/>
          <p:cNvSpPr txBox="1"/>
          <p:nvPr/>
        </p:nvSpPr>
        <p:spPr>
          <a:xfrm>
            <a:off x="1279054" y="4984955"/>
            <a:ext cx="7848600" cy="1060450"/>
          </a:xfrm>
          <a:prstGeom prst="rect">
            <a:avLst/>
          </a:prstGeom>
          <a:noFill/>
          <a:ln w="50800">
            <a:noFill/>
          </a:ln>
        </p:spPr>
        <p:txBody>
          <a:bodyPr>
            <a:spAutoFit/>
          </a:bodyPr>
          <a:ls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a:lstStyle>
          <a:p>
            <a:pPr eaLnBrk="1" hangingPunct="1">
              <a:lnSpc>
                <a:spcPct val="150000"/>
              </a:lnSpc>
              <a:spcBef>
                <a:spcPct val="15000"/>
              </a:spcBef>
            </a:pPr>
            <a:r>
              <a:rPr lang="en-US" altLang="zh-CN" sz="2000" b="0" dirty="0">
                <a:latin typeface="Times New Roman" panose="02020603050405020304" pitchFamily="18" charset="0"/>
                <a:cs typeface="Times New Roman" panose="02020603050405020304" pitchFamily="18" charset="0"/>
              </a:rPr>
              <a:t>HT</a:t>
            </a:r>
            <a:r>
              <a:rPr lang="en-US" altLang="zh-CN" sz="2000" b="0" baseline="30000" dirty="0">
                <a:latin typeface="Times New Roman" panose="02020603050405020304" pitchFamily="18" charset="0"/>
                <a:cs typeface="Times New Roman" panose="02020603050405020304" pitchFamily="18" charset="0"/>
              </a:rPr>
              <a:t>2-</a:t>
            </a:r>
            <a:r>
              <a:rPr lang="en-US" altLang="zh-CN" sz="2000" b="0" dirty="0">
                <a:latin typeface="Times New Roman" panose="02020603050405020304" pitchFamily="18" charset="0"/>
                <a:cs typeface="Times New Roman" panose="02020603050405020304" pitchFamily="18" charset="0"/>
              </a:rPr>
              <a:t> </a:t>
            </a:r>
            <a:r>
              <a:rPr lang="en-US" altLang="zh-CN" sz="2000" b="0"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000" b="0" dirty="0">
                <a:latin typeface="Times New Roman" panose="02020603050405020304" pitchFamily="18" charset="0"/>
                <a:cs typeface="Times New Roman" panose="02020603050405020304" pitchFamily="18" charset="0"/>
              </a:rPr>
              <a:t> H</a:t>
            </a:r>
            <a:r>
              <a:rPr lang="en-US" altLang="zh-CN" sz="2000" b="0" baseline="30000" dirty="0">
                <a:latin typeface="Times New Roman" panose="02020603050405020304" pitchFamily="18" charset="0"/>
                <a:cs typeface="Times New Roman" panose="02020603050405020304" pitchFamily="18" charset="0"/>
              </a:rPr>
              <a:t>+</a:t>
            </a:r>
            <a:r>
              <a:rPr lang="en-US" altLang="zh-CN" sz="2000" b="0" dirty="0">
                <a:latin typeface="Times New Roman" panose="02020603050405020304" pitchFamily="18" charset="0"/>
                <a:cs typeface="Times New Roman" panose="02020603050405020304" pitchFamily="18" charset="0"/>
              </a:rPr>
              <a:t>+T</a:t>
            </a:r>
            <a:r>
              <a:rPr lang="en-US" altLang="zh-CN" sz="2000" b="0" baseline="30000" dirty="0">
                <a:latin typeface="Times New Roman" panose="02020603050405020304" pitchFamily="18" charset="0"/>
                <a:cs typeface="Times New Roman" panose="02020603050405020304" pitchFamily="18" charset="0"/>
              </a:rPr>
              <a:t>3-</a:t>
            </a:r>
            <a:endParaRPr lang="en-US" altLang="zh-CN" sz="2000" b="0" baseline="30000" dirty="0">
              <a:latin typeface="Times New Roman" panose="02020603050405020304" pitchFamily="18" charset="0"/>
              <a:cs typeface="Times New Roman" panose="02020603050405020304" pitchFamily="18" charset="0"/>
            </a:endParaRPr>
          </a:p>
          <a:p>
            <a:pPr eaLnBrk="1" hangingPunct="1">
              <a:lnSpc>
                <a:spcPct val="150000"/>
              </a:lnSpc>
              <a:spcBef>
                <a:spcPct val="15000"/>
              </a:spcBef>
            </a:pPr>
            <a:r>
              <a:rPr lang="en-US" altLang="zh-CN" sz="2000" b="0" i="1" dirty="0">
                <a:latin typeface="Times New Roman" panose="02020603050405020304" pitchFamily="18" charset="0"/>
                <a:cs typeface="Times New Roman" panose="02020603050405020304" pitchFamily="18" charset="0"/>
              </a:rPr>
              <a:t>K</a:t>
            </a:r>
            <a:r>
              <a:rPr lang="en-US" altLang="zh-CN" sz="2000" b="0" baseline="-25000" dirty="0">
                <a:latin typeface="Times New Roman" panose="02020603050405020304" pitchFamily="18" charset="0"/>
                <a:cs typeface="Times New Roman" panose="02020603050405020304" pitchFamily="18" charset="0"/>
              </a:rPr>
              <a:t>a2 </a:t>
            </a:r>
            <a:r>
              <a:rPr lang="en-US" altLang="zh-CN" sz="2000" b="0" dirty="0">
                <a:latin typeface="Times New Roman" panose="02020603050405020304" pitchFamily="18" charset="0"/>
                <a:cs typeface="Times New Roman" panose="02020603050405020304" pitchFamily="18" charset="0"/>
              </a:rPr>
              <a:t>= [H</a:t>
            </a:r>
            <a:r>
              <a:rPr lang="en-US" altLang="zh-CN" sz="2000" b="0" baseline="30000" dirty="0">
                <a:latin typeface="Times New Roman" panose="02020603050405020304" pitchFamily="18" charset="0"/>
                <a:cs typeface="Times New Roman" panose="02020603050405020304" pitchFamily="18" charset="0"/>
              </a:rPr>
              <a:t>+</a:t>
            </a:r>
            <a:r>
              <a:rPr lang="en-US" altLang="zh-CN" sz="2000" b="0" dirty="0">
                <a:latin typeface="Times New Roman" panose="02020603050405020304" pitchFamily="18" charset="0"/>
                <a:cs typeface="Times New Roman" panose="02020603050405020304" pitchFamily="18" charset="0"/>
              </a:rPr>
              <a:t>][T</a:t>
            </a:r>
            <a:r>
              <a:rPr lang="en-US" altLang="zh-CN" sz="2000" b="0" baseline="30000" dirty="0">
                <a:latin typeface="Times New Roman" panose="02020603050405020304" pitchFamily="18" charset="0"/>
                <a:cs typeface="Times New Roman" panose="02020603050405020304" pitchFamily="18" charset="0"/>
              </a:rPr>
              <a:t>3-</a:t>
            </a:r>
            <a:r>
              <a:rPr lang="en-US" altLang="zh-CN" sz="2000" b="0" dirty="0">
                <a:latin typeface="Times New Roman" panose="02020603050405020304" pitchFamily="18" charset="0"/>
                <a:cs typeface="Times New Roman" panose="02020603050405020304" pitchFamily="18" charset="0"/>
              </a:rPr>
              <a:t>]/[HT</a:t>
            </a:r>
            <a:r>
              <a:rPr lang="en-US" altLang="zh-CN" sz="2000" b="0" baseline="30000" dirty="0">
                <a:latin typeface="Times New Roman" panose="02020603050405020304" pitchFamily="18" charset="0"/>
                <a:cs typeface="Times New Roman" panose="02020603050405020304" pitchFamily="18" charset="0"/>
              </a:rPr>
              <a:t>2-</a:t>
            </a:r>
            <a:r>
              <a:rPr lang="en-US" altLang="zh-CN" sz="2000" b="0" dirty="0">
                <a:latin typeface="Times New Roman" panose="02020603050405020304" pitchFamily="18" charset="0"/>
                <a:cs typeface="Times New Roman" panose="02020603050405020304" pitchFamily="18" charset="0"/>
              </a:rPr>
              <a:t>] = 5.25</a:t>
            </a:r>
            <a:r>
              <a:rPr lang="en-US" altLang="zh-CN" sz="2000" b="0" dirty="0">
                <a:latin typeface="Times New Roman" panose="02020603050405020304" pitchFamily="18" charset="0"/>
                <a:cs typeface="Times New Roman" panose="02020603050405020304" pitchFamily="18" charset="0"/>
                <a:sym typeface="Symbol" panose="05050102010706020507" pitchFamily="18" charset="2"/>
              </a:rPr>
              <a:t>10</a:t>
            </a:r>
            <a:r>
              <a:rPr lang="en-US" altLang="zh-CN" sz="2000" b="0" baseline="30000" dirty="0">
                <a:latin typeface="Times New Roman" panose="02020603050405020304" pitchFamily="18" charset="0"/>
                <a:cs typeface="Times New Roman" panose="02020603050405020304" pitchFamily="18" charset="0"/>
                <a:sym typeface="Symbol" panose="05050102010706020507" pitchFamily="18" charset="2"/>
              </a:rPr>
              <a:t>-11</a:t>
            </a:r>
            <a:r>
              <a:rPr lang="en-US" altLang="zh-CN" sz="2000" b="0" dirty="0">
                <a:latin typeface="Times New Roman" panose="02020603050405020304" pitchFamily="18" charset="0"/>
                <a:cs typeface="Times New Roman" panose="02020603050405020304" pitchFamily="18" charset="0"/>
                <a:sym typeface="Symbol" panose="05050102010706020507" pitchFamily="18" charset="2"/>
              </a:rPr>
              <a:t>    p</a:t>
            </a:r>
            <a:r>
              <a:rPr lang="en-US" altLang="zh-CN" sz="2000" b="0" i="1" dirty="0">
                <a:latin typeface="Times New Roman" panose="02020603050405020304" pitchFamily="18" charset="0"/>
                <a:cs typeface="Times New Roman" panose="02020603050405020304" pitchFamily="18" charset="0"/>
                <a:sym typeface="Symbol" panose="05050102010706020507" pitchFamily="18" charset="2"/>
              </a:rPr>
              <a:t>K</a:t>
            </a:r>
            <a:r>
              <a:rPr lang="en-US" altLang="zh-CN" sz="2000" b="0" baseline="-25000" dirty="0">
                <a:latin typeface="Times New Roman" panose="02020603050405020304" pitchFamily="18" charset="0"/>
                <a:cs typeface="Times New Roman" panose="02020603050405020304" pitchFamily="18" charset="0"/>
                <a:sym typeface="Symbol" panose="05050102010706020507" pitchFamily="18" charset="2"/>
              </a:rPr>
              <a:t>a3 </a:t>
            </a:r>
            <a:r>
              <a:rPr lang="en-US" altLang="zh-CN" sz="2000" b="0" dirty="0">
                <a:latin typeface="Times New Roman" panose="02020603050405020304" pitchFamily="18" charset="0"/>
                <a:cs typeface="Times New Roman" panose="02020603050405020304" pitchFamily="18" charset="0"/>
                <a:sym typeface="Symbol" panose="05050102010706020507" pitchFamily="18" charset="2"/>
              </a:rPr>
              <a:t>= 10.28</a:t>
            </a:r>
            <a:endParaRPr lang="en-US" altLang="zh-CN" sz="2000" b="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2" name="Text Box 4"/>
          <p:cNvSpPr txBox="1">
            <a:spLocks noChangeArrowheads="1"/>
          </p:cNvSpPr>
          <p:nvPr/>
        </p:nvSpPr>
        <p:spPr bwMode="auto">
          <a:xfrm>
            <a:off x="191135" y="260985"/>
            <a:ext cx="11558905" cy="1045210"/>
          </a:xfrm>
          <a:prstGeom prst="rect">
            <a:avLst/>
          </a:prstGeom>
          <a:noFill/>
          <a:ln w="9525">
            <a:noFill/>
            <a:miter lim="800000"/>
          </a:ln>
          <a:effectLst/>
        </p:spPr>
        <p:txBody>
          <a:bodyPr wrap="square">
            <a:spAutoFit/>
          </a:bodyPr>
          <a:p>
            <a:pPr marL="457200" indent="-457200" eaLnBrk="1" hangingPunct="1">
              <a:lnSpc>
                <a:spcPct val="100000"/>
              </a:lnSpc>
              <a:spcBef>
                <a:spcPts val="0"/>
              </a:spcBef>
              <a:spcAft>
                <a:spcPts val="0"/>
              </a:spcAft>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4.5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sym typeface="+mn-ea"/>
              </a:rPr>
              <a:t>有机配体对重金属迁移的影响</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indent="-457200" eaLnBrk="1" hangingPunct="1">
              <a:lnSpc>
                <a:spcPct val="100000"/>
              </a:lnSpc>
              <a:spcBef>
                <a:spcPts val="0"/>
              </a:spcBef>
              <a:spcAft>
                <a:spcPts val="0"/>
              </a:spcAft>
              <a:defRPr/>
            </a:pPr>
            <a:r>
              <a:rPr lang="en-US" altLang="zh-CN" sz="32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Effects of Organic Ligands on the Transfer of Heavy Metal</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407670" y="1206500"/>
            <a:ext cx="5323840" cy="569595"/>
          </a:xfrm>
          <a:prstGeom prst="rect">
            <a:avLst/>
          </a:prstGeom>
          <a:noFill/>
        </p:spPr>
        <p:txBody>
          <a:bodyPr wrap="square" rtlCol="0">
            <a:noAutofit/>
          </a:bodyPr>
          <a:p>
            <a:pPr>
              <a:lnSpc>
                <a:spcPct val="120000"/>
              </a:lnSpc>
              <a:spcBef>
                <a:spcPts val="400"/>
              </a:spcBef>
              <a:spcAft>
                <a:spcPts val="0"/>
              </a:spcAft>
            </a:pPr>
            <a:r>
              <a:rPr lang="zh-CN" altLang="en-US" sz="2400" b="1">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b="1">
                <a:latin typeface="Times New Roman" panose="02020603050405020304" pitchFamily="18" charset="0"/>
                <a:ea typeface="黑体" panose="02010609060101010101" pitchFamily="49" charset="-122"/>
                <a:cs typeface="Times New Roman" panose="02020603050405020304" pitchFamily="18" charset="0"/>
              </a:rPr>
              <a:t>）影响重金属的溶解度</a:t>
            </a:r>
            <a:endParaRPr lang="zh-CN" altLang="en-US" sz="220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8183880" y="2637155"/>
            <a:ext cx="2041525" cy="1645920"/>
          </a:xfrm>
          <a:prstGeom prst="rect">
            <a:avLst/>
          </a:prstGeom>
        </p:spPr>
      </p:pic>
      <p:pic>
        <p:nvPicPr>
          <p:cNvPr id="13" name="图片 12"/>
          <p:cNvPicPr>
            <a:picLocks noChangeAspect="1"/>
          </p:cNvPicPr>
          <p:nvPr/>
        </p:nvPicPr>
        <p:blipFill>
          <a:blip r:embed="rId2"/>
          <a:srcRect l="4569" t="39393"/>
          <a:stretch>
            <a:fillRect/>
          </a:stretch>
        </p:blipFill>
        <p:spPr>
          <a:xfrm>
            <a:off x="7546340" y="4291965"/>
            <a:ext cx="4140200" cy="2255520"/>
          </a:xfrm>
          <a:prstGeom prst="rect">
            <a:avLst/>
          </a:prstGeom>
        </p:spPr>
      </p:pic>
    </p:spTree>
  </p:cSld>
  <p:clrMapOvr>
    <a:masterClrMapping/>
  </p:clrMapOvr>
  <p:transition spd="slow">
    <p:zoom/>
  </p:transition>
</p:sld>
</file>

<file path=ppt/tags/tag1.xml><?xml version="1.0" encoding="utf-8"?>
<p:tagLst xmlns:p="http://schemas.openxmlformats.org/presentationml/2006/main">
  <p:tag name="TABLE_ENDDRAG_ORIGIN_RECT" val="586*137"/>
  <p:tag name="TABLE_ENDDRAG_RECT" val="85*415*586*137"/>
</p:tagLst>
</file>

<file path=ppt/tags/tag2.xml><?xml version="1.0" encoding="utf-8"?>
<p:tagLst xmlns:p="http://schemas.openxmlformats.org/presentationml/2006/main">
  <p:tag name="TABLE_ENDDRAG_ORIGIN_RECT" val="362*272"/>
  <p:tag name="TABLE_ENDDRAG_RECT" val="576*133*362*272"/>
</p:tagLst>
</file>

<file path=ppt/tags/tag3.xml><?xml version="1.0" encoding="utf-8"?>
<p:tagLst xmlns:p="http://schemas.openxmlformats.org/presentationml/2006/main">
  <p:tag name="TABLE_ENDDRAG_ORIGIN_RECT" val="404*244"/>
  <p:tag name="TABLE_ENDDRAG_RECT" val="512*171*404*244"/>
</p:tagLst>
</file>

<file path=ppt/tags/tag4.xml><?xml version="1.0" encoding="utf-8"?>
<p:tagLst xmlns:p="http://schemas.openxmlformats.org/presentationml/2006/main">
  <p:tag name="COMMONDATA" val="eyJoZGlkIjoiNzdkZTBlYWQ0MDZhYmRhYzY0MmE0NjIzMmIzNmY3YTcifQ=="/>
  <p:tag name="resource_record_key" val="{&quot;29&quot;:[50000076]}"/>
</p:tagLst>
</file>

<file path=ppt/theme/theme1.xml><?xml version="1.0" encoding="utf-8"?>
<a:theme xmlns:a="http://schemas.openxmlformats.org/drawingml/2006/main" name="2_Stream">
  <a:themeElements>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fontScheme name="2_Stream">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46120</Words>
  <Application>WPS 演示</Application>
  <PresentationFormat>宽屏</PresentationFormat>
  <Paragraphs>2923</Paragraphs>
  <Slides>173</Slides>
  <Notes>12</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3</vt:i4>
      </vt:variant>
      <vt:variant>
        <vt:lpstr>幻灯片标题</vt:lpstr>
      </vt:variant>
      <vt:variant>
        <vt:i4>173</vt:i4>
      </vt:variant>
    </vt:vector>
  </HeadingPairs>
  <TitlesOfParts>
    <vt:vector size="195" baseType="lpstr">
      <vt:lpstr>Arial</vt:lpstr>
      <vt:lpstr>宋体</vt:lpstr>
      <vt:lpstr>Wingdings</vt:lpstr>
      <vt:lpstr>Garamond</vt:lpstr>
      <vt:lpstr>Times New Roman</vt:lpstr>
      <vt:lpstr>隶书</vt:lpstr>
      <vt:lpstr>黑体</vt:lpstr>
      <vt:lpstr>微软雅黑</vt:lpstr>
      <vt:lpstr>华文彩云</vt:lpstr>
      <vt:lpstr>Symbol</vt:lpstr>
      <vt:lpstr>Wingdings</vt:lpstr>
      <vt:lpstr>NEU-BZ-S92</vt:lpstr>
      <vt:lpstr>Segoe Print</vt:lpstr>
      <vt:lpstr>方正书宋_GBK</vt:lpstr>
      <vt:lpstr>Arial Unicode MS</vt:lpstr>
      <vt:lpstr>Verdana</vt:lpstr>
      <vt:lpstr>Cambria Math</vt:lpstr>
      <vt:lpstr>华文宋体</vt:lpstr>
      <vt:lpstr>2_Stream</vt:lpstr>
      <vt:lpstr>ChemDraw_x64.Document.6.0</vt:lpstr>
      <vt:lpstr>Equation.KSEE3</vt:lpstr>
      <vt:lpstr>Equation.KSEE3</vt:lpstr>
      <vt:lpstr>第三章  水环境化学 1 Chapter 3.  Aquatic Environmental   Chemistry  </vt:lpstr>
      <vt:lpstr>PowerPoint 演示文稿</vt:lpstr>
      <vt:lpstr>PowerPoint 演示文稿</vt:lpstr>
      <vt:lpstr>第一节 天然水的基本特征 Section 1 Primary Characteristics of Natural Water</vt:lpstr>
      <vt:lpstr>PowerPoint 演示文稿</vt:lpstr>
      <vt:lpstr>PowerPoint 演示文稿</vt:lpstr>
      <vt:lpstr>PowerPoint 演示文稿</vt:lpstr>
      <vt:lpstr>第一节 天然水的基本特征 Section 1 Primary Characteristics of Natural Water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第一节 天然水的基本特征 Section 1 Primary Characteristics of Natural Water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第二节 水中无机污染物的迁移转化 Section 2 Transfer and Transformation of  Inorganic  Pollutants in Aquatic Environment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第二节 水中无机污染物的迁移转化 Section 2 Transfer and Transformation of Inorganic  Pollutants in Aquatic Environment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第二节 水中无机污染物的迁移转化 Section 2 Transfer and Transformation of Inorganic  Pollutants in Aquatic Environment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第二节 水中无机污染物的迁移转化 Section 2 Transfer and Transformation of Inorganic  Pollutants in Aquatic Environment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第三节  水中有机污染物的迁移转化  Section 3 Transfer and Transformation of Organic  Pollutants in Aquatic Environment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第三节  水中有机污染物的迁移转化  Section 3 Transfer and Transformation of Organic  Pollutants in Aquatic Environment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第三节  水中有机污染物的迁移转化  Section 3 Transfer and Transformation of Organic  Pollutants in Aquatic Environment</vt:lpstr>
      <vt:lpstr>PowerPoint 演示文稿</vt:lpstr>
      <vt:lpstr>PowerPoint 演示文稿</vt:lpstr>
      <vt:lpstr>PowerPoint 演示文稿</vt:lpstr>
      <vt:lpstr>PowerPoint 演示文稿</vt:lpstr>
      <vt:lpstr>PowerPoint 演示文稿</vt:lpstr>
      <vt:lpstr>第三节  水中有机污染物的迁移转化  Section 3 Transfer and Transformation of Organic  Pollutants in Aquatic Environment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第三节  水中有机污染物的迁移转化  Section 3 Transfer and Transformation of Organic  Pollutants in Aquatic Environment</vt:lpstr>
      <vt:lpstr>PowerPoint 演示文稿</vt:lpstr>
      <vt:lpstr>PowerPoint 演示文稿</vt:lpstr>
      <vt:lpstr>PowerPoint 演示文稿</vt:lpstr>
      <vt:lpstr>PowerPoint 演示文稿</vt:lpstr>
      <vt:lpstr>第四节 水质模型  Section 4 Models for Water Quality</vt:lpstr>
      <vt:lpstr>PowerPoint 演示文稿</vt:lpstr>
      <vt:lpstr>PowerPoint 演示文稿</vt:lpstr>
      <vt:lpstr>PowerPoint 演示文稿</vt:lpstr>
      <vt:lpstr>PowerPoint 演示文稿</vt:lpstr>
      <vt:lpstr>PowerPoint 演示文稿</vt:lpstr>
      <vt:lpstr>PowerPoint 演示文稿</vt:lpstr>
      <vt:lpstr>第四节 水质模型  Section 4 Models for Water Quality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一只山羊</cp:lastModifiedBy>
  <cp:revision>462</cp:revision>
  <dcterms:created xsi:type="dcterms:W3CDTF">2024-08-27T01:20:00Z</dcterms:created>
  <dcterms:modified xsi:type="dcterms:W3CDTF">2025-08-03T07:19:25Z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93A3E82403DC4DF996336CF3BF0660F9_13</vt:lpwstr>
  </property>
  <property fmtid="{D5CDD505-2E9C-101B-9397-08002B2CF9AE}" pid="3" name="KSOProductBuildVer">
    <vt:lpwstr>2052-12.1.0.22215</vt:lpwstr>
  </property>
</Properties>
</file>